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63"/>
  </p:notesMasterIdLst>
  <p:handoutMasterIdLst>
    <p:handoutMasterId r:id="rId64"/>
  </p:handoutMasterIdLst>
  <p:sldIdLst>
    <p:sldId id="407" r:id="rId2"/>
    <p:sldId id="419" r:id="rId3"/>
    <p:sldId id="425" r:id="rId4"/>
    <p:sldId id="427" r:id="rId5"/>
    <p:sldId id="464" r:id="rId6"/>
    <p:sldId id="486" r:id="rId7"/>
    <p:sldId id="428" r:id="rId8"/>
    <p:sldId id="491" r:id="rId9"/>
    <p:sldId id="429" r:id="rId10"/>
    <p:sldId id="430" r:id="rId11"/>
    <p:sldId id="431" r:id="rId12"/>
    <p:sldId id="432" r:id="rId13"/>
    <p:sldId id="433" r:id="rId14"/>
    <p:sldId id="434" r:id="rId15"/>
    <p:sldId id="435" r:id="rId16"/>
    <p:sldId id="436" r:id="rId17"/>
    <p:sldId id="466" r:id="rId18"/>
    <p:sldId id="437" r:id="rId19"/>
    <p:sldId id="467" r:id="rId20"/>
    <p:sldId id="468" r:id="rId21"/>
    <p:sldId id="485" r:id="rId22"/>
    <p:sldId id="469" r:id="rId23"/>
    <p:sldId id="470" r:id="rId24"/>
    <p:sldId id="438" r:id="rId25"/>
    <p:sldId id="439" r:id="rId26"/>
    <p:sldId id="440" r:id="rId27"/>
    <p:sldId id="441" r:id="rId28"/>
    <p:sldId id="442" r:id="rId29"/>
    <p:sldId id="443" r:id="rId30"/>
    <p:sldId id="444"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460" r:id="rId45"/>
    <p:sldId id="461" r:id="rId46"/>
    <p:sldId id="462" r:id="rId47"/>
    <p:sldId id="463" r:id="rId48"/>
    <p:sldId id="422" r:id="rId49"/>
    <p:sldId id="421" r:id="rId50"/>
    <p:sldId id="420" r:id="rId51"/>
    <p:sldId id="408" r:id="rId52"/>
    <p:sldId id="417" r:id="rId53"/>
    <p:sldId id="418" r:id="rId54"/>
    <p:sldId id="416" r:id="rId55"/>
    <p:sldId id="415" r:id="rId56"/>
    <p:sldId id="472" r:id="rId57"/>
    <p:sldId id="473" r:id="rId58"/>
    <p:sldId id="474" r:id="rId59"/>
    <p:sldId id="475" r:id="rId60"/>
    <p:sldId id="409" r:id="rId61"/>
    <p:sldId id="406" r:id="rId62"/>
  </p:sldIdLst>
  <p:sldSz cx="9144000" cy="6858000" type="screen4x3"/>
  <p:notesSz cx="6858000"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56" autoAdjust="0"/>
    <p:restoredTop sz="94343" autoAdjust="0"/>
  </p:normalViewPr>
  <p:slideViewPr>
    <p:cSldViewPr snapToGrid="0">
      <p:cViewPr varScale="1">
        <p:scale>
          <a:sx n="116" d="100"/>
          <a:sy n="116" d="100"/>
        </p:scale>
        <p:origin x="1584" y="108"/>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508" y="4714876"/>
            <a:ext cx="5028986"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26</a:t>
            </a:fld>
            <a:endParaRPr lang="de-DE" dirty="0"/>
          </a:p>
        </p:txBody>
      </p:sp>
    </p:spTree>
    <p:extLst>
      <p:ext uri="{BB962C8B-B14F-4D97-AF65-F5344CB8AC3E}">
        <p14:creationId xmlns:p14="http://schemas.microsoft.com/office/powerpoint/2010/main" val="76377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14/06/2019</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14/06/2019</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14/06/2019</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14/06/2019</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14/06/2019</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14/06/2019</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o-RO"/>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o-RO"/>
          </a:p>
        </p:txBody>
      </p:sp>
      <p:sp>
        <p:nvSpPr>
          <p:cNvPr id="4" name="Дата 3"/>
          <p:cNvSpPr>
            <a:spLocks noGrp="1"/>
          </p:cNvSpPr>
          <p:nvPr>
            <p:ph type="dt" sz="half" idx="10"/>
          </p:nvPr>
        </p:nvSpPr>
        <p:spPr/>
        <p:txBody>
          <a:bodyPr/>
          <a:lstStyle/>
          <a:p>
            <a:fld id="{6282AE3D-E80E-44CE-9B43-4BE77CFB5492}" type="datetimeFigureOut">
              <a:rPr lang="ro-RO" smtClean="0"/>
              <a:t>14.06.2019</a:t>
            </a:fld>
            <a:endParaRPr lang="ro-RO"/>
          </a:p>
        </p:txBody>
      </p:sp>
      <p:sp>
        <p:nvSpPr>
          <p:cNvPr id="5" name="Нижний колонтитул 4"/>
          <p:cNvSpPr>
            <a:spLocks noGrp="1"/>
          </p:cNvSpPr>
          <p:nvPr>
            <p:ph type="ftr" sz="quarter" idx="11"/>
          </p:nvPr>
        </p:nvSpPr>
        <p:spPr/>
        <p:txBody>
          <a:bodyPr/>
          <a:lstStyle/>
          <a:p>
            <a:endParaRPr lang="ro-RO"/>
          </a:p>
        </p:txBody>
      </p:sp>
      <p:sp>
        <p:nvSpPr>
          <p:cNvPr id="6" name="Номер слайда 5"/>
          <p:cNvSpPr>
            <a:spLocks noGrp="1"/>
          </p:cNvSpPr>
          <p:nvPr>
            <p:ph type="sldNum" sz="quarter" idx="12"/>
          </p:nvPr>
        </p:nvSpPr>
        <p:spPr/>
        <p:txBody>
          <a:bodyPr/>
          <a:lstStyle/>
          <a:p>
            <a:fld id="{350366C8-622B-43A2-8863-FB4E9CB0DF3C}" type="slidenum">
              <a:rPr lang="ro-RO" smtClean="0"/>
              <a:t>‹#›</a:t>
            </a:fld>
            <a:endParaRPr lang="ro-RO"/>
          </a:p>
        </p:txBody>
      </p:sp>
    </p:spTree>
    <p:extLst>
      <p:ext uri="{BB962C8B-B14F-4D97-AF65-F5344CB8AC3E}">
        <p14:creationId xmlns:p14="http://schemas.microsoft.com/office/powerpoint/2010/main" val="195126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9"/>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10"/>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layer</a:t>
            </a:r>
          </a:p>
          <a:p>
            <a:pPr lvl="1"/>
            <a:r>
              <a:rPr lang="en-GB" smtClean="0"/>
              <a:t>Second layer</a:t>
            </a:r>
          </a:p>
          <a:p>
            <a:pPr lvl="2"/>
            <a:r>
              <a:rPr lang="en-GB" smtClean="0"/>
              <a:t>Third layer</a:t>
            </a:r>
          </a:p>
          <a:p>
            <a:pPr lvl="3"/>
            <a:r>
              <a:rPr lang="en-GB" smtClean="0"/>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smtClean="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14/06/2019</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here to add title</a:t>
            </a:r>
            <a:endParaRPr lang="de-DE" smtClean="0"/>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702" r:id="rId7"/>
  </p:sldLayoutIdLst>
  <p:transition/>
  <p:timing>
    <p:tnLst>
      <p:par>
        <p:cTn id="1" dur="indefinite" restart="never" nodeType="tmRoot"/>
      </p:par>
    </p:tnLst>
  </p:timing>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20.jpeg"/><Relationship Id="rId7" Type="http://schemas.openxmlformats.org/officeDocument/2006/relationships/hyperlink" Target="http://www.ifcaac.amac.md/" TargetMode="External"/><Relationship Id="rId12"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6.png"/><Relationship Id="rId5" Type="http://schemas.openxmlformats.org/officeDocument/2006/relationships/image" Target="../media/image22.jpeg"/><Relationship Id="rId10" Type="http://schemas.openxmlformats.org/officeDocument/2006/relationships/image" Target="../media/image5.png"/><Relationship Id="rId4" Type="http://schemas.openxmlformats.org/officeDocument/2006/relationships/image" Target="../media/image21.jpe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92181" y="1878559"/>
            <a:ext cx="8839199" cy="4416167"/>
          </a:xfrm>
        </p:spPr>
        <p:style>
          <a:lnRef idx="2">
            <a:schemeClr val="accent2"/>
          </a:lnRef>
          <a:fillRef idx="1">
            <a:schemeClr val="lt1"/>
          </a:fillRef>
          <a:effectRef idx="0">
            <a:schemeClr val="accent2"/>
          </a:effectRef>
          <a:fontRef idx="minor">
            <a:schemeClr val="dk1"/>
          </a:fontRef>
        </p:style>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C00000"/>
                </a:solidFill>
              </a:rPr>
              <a:t>Modulul 16:  </a:t>
            </a:r>
            <a:r>
              <a:rPr lang="ro-RO" b="1" dirty="0" smtClean="0">
                <a:solidFill>
                  <a:srgbClr val="002060"/>
                </a:solidFill>
              </a:rPr>
              <a:t>Managementul energetic și automatizarea proceselor în sistemele de alimentare cu apă și de canalizare</a:t>
            </a:r>
            <a:br>
              <a:rPr lang="ro-RO" b="1" dirty="0" smtClean="0">
                <a:solidFill>
                  <a:srgbClr val="002060"/>
                </a:solidFill>
              </a:rPr>
            </a:br>
            <a:r>
              <a:rPr lang="ro-RO" altLang="en-US" sz="2000" b="1" dirty="0">
                <a:solidFill>
                  <a:srgbClr val="FF0000"/>
                </a:solidFill>
              </a:rPr>
              <a:t>Sesiunea </a:t>
            </a:r>
            <a:r>
              <a:rPr lang="ro-RO" altLang="en-US" sz="2000" b="1" dirty="0" smtClean="0">
                <a:solidFill>
                  <a:srgbClr val="FF0000"/>
                </a:solidFill>
              </a:rPr>
              <a:t>1</a:t>
            </a:r>
            <a:r>
              <a:rPr lang="en-US" altLang="en-US" sz="2000" b="1" dirty="0" smtClean="0">
                <a:solidFill>
                  <a:srgbClr val="002060"/>
                </a:solidFill>
                <a:latin typeface="+mn-lt"/>
                <a:cs typeface="Times New Roman" panose="02020603050405020304" pitchFamily="18" charset="0"/>
              </a:rPr>
              <a:t>:  </a:t>
            </a:r>
            <a:r>
              <a:rPr lang="ru-RU" altLang="en-US" sz="2000" b="1" dirty="0" smtClean="0">
                <a:solidFill>
                  <a:srgbClr val="002060"/>
                </a:solidFill>
                <a:latin typeface="+mn-lt"/>
                <a:cs typeface="Times New Roman" panose="02020603050405020304" pitchFamily="18" charset="0"/>
              </a:rPr>
              <a:t>Межнациональное и</a:t>
            </a:r>
            <a:r>
              <a:rPr lang="en-US" altLang="en-US" sz="2000" b="1" dirty="0" smtClean="0">
                <a:solidFill>
                  <a:srgbClr val="002060"/>
                </a:solidFill>
                <a:latin typeface="+mn-lt"/>
                <a:cs typeface="Times New Roman" panose="02020603050405020304" pitchFamily="18" charset="0"/>
              </a:rPr>
              <a:t> </a:t>
            </a:r>
            <a:r>
              <a:rPr lang="ru-RU" altLang="en-US" sz="2000" b="1" dirty="0" smtClean="0">
                <a:solidFill>
                  <a:srgbClr val="002060"/>
                </a:solidFill>
                <a:latin typeface="+mn-lt"/>
                <a:cs typeface="Times New Roman" panose="02020603050405020304" pitchFamily="18" charset="0"/>
              </a:rPr>
              <a:t>национальное законодательство в электроэнергетике</a:t>
            </a:r>
            <a:r>
              <a:rPr lang="x-none" sz="2000" b="1" dirty="0" smtClean="0">
                <a:solidFill>
                  <a:srgbClr val="002060"/>
                </a:solidFill>
                <a:latin typeface="+mn-lt"/>
              </a:rPr>
              <a:t>. </a:t>
            </a:r>
            <a:r>
              <a:rPr lang="ru-RU" sz="2000" b="1" dirty="0" smtClean="0">
                <a:solidFill>
                  <a:srgbClr val="002060"/>
                </a:solidFill>
                <a:latin typeface="+mn-lt"/>
              </a:rPr>
              <a:t>Концепции подзаконных документов в области</a:t>
            </a:r>
            <a:r>
              <a:rPr lang="en-US" sz="2000" b="1" dirty="0" smtClean="0">
                <a:solidFill>
                  <a:srgbClr val="002060"/>
                </a:solidFill>
                <a:latin typeface="+mn-lt"/>
              </a:rPr>
              <a:t> </a:t>
            </a:r>
            <a:r>
              <a:rPr lang="ru-RU" sz="2000" b="1" dirty="0" smtClean="0">
                <a:solidFill>
                  <a:srgbClr val="002060"/>
                </a:solidFill>
                <a:latin typeface="+mn-lt"/>
              </a:rPr>
              <a:t>электроэнергетики</a:t>
            </a:r>
            <a:r>
              <a:rPr lang="x-none" sz="2000" b="1" dirty="0" smtClean="0">
                <a:solidFill>
                  <a:srgbClr val="002060"/>
                </a:solidFill>
                <a:latin typeface="+mn-lt"/>
              </a:rPr>
              <a:t>,</a:t>
            </a:r>
            <a:r>
              <a:rPr lang="ru-RU" sz="2000" b="1" dirty="0" smtClean="0">
                <a:solidFill>
                  <a:srgbClr val="002060"/>
                </a:solidFill>
                <a:latin typeface="+mn-lt"/>
              </a:rPr>
              <a:t> определяющих  отношения</a:t>
            </a:r>
            <a:r>
              <a:rPr lang="x-none" sz="2000" b="1" dirty="0" smtClean="0">
                <a:solidFill>
                  <a:srgbClr val="002060"/>
                </a:solidFill>
                <a:latin typeface="+mn-lt"/>
              </a:rPr>
              <a:t> ”</a:t>
            </a:r>
            <a:r>
              <a:rPr lang="ru-RU" sz="2000" b="1" dirty="0" smtClean="0">
                <a:solidFill>
                  <a:srgbClr val="002060"/>
                </a:solidFill>
                <a:latin typeface="+mn-lt"/>
              </a:rPr>
              <a:t> Поставщик </a:t>
            </a:r>
            <a:r>
              <a:rPr lang="x-none" sz="2000" b="1" dirty="0" smtClean="0">
                <a:solidFill>
                  <a:srgbClr val="002060"/>
                </a:solidFill>
                <a:latin typeface="+mn-lt"/>
              </a:rPr>
              <a:t>-</a:t>
            </a:r>
            <a:r>
              <a:rPr lang="ru-RU" sz="2000" b="1" dirty="0" smtClean="0">
                <a:solidFill>
                  <a:srgbClr val="002060"/>
                </a:solidFill>
                <a:latin typeface="+mn-lt"/>
              </a:rPr>
              <a:t> Потребитель</a:t>
            </a:r>
            <a:r>
              <a:rPr lang="x-none" sz="2000" b="1" dirty="0" smtClean="0">
                <a:solidFill>
                  <a:srgbClr val="002060"/>
                </a:solidFill>
                <a:latin typeface="+mn-lt"/>
              </a:rPr>
              <a:t>”</a:t>
            </a:r>
            <a:r>
              <a:rPr lang="ru-RU" sz="2000" b="1" dirty="0" smtClean="0">
                <a:solidFill>
                  <a:srgbClr val="002060"/>
                </a:solidFill>
                <a:latin typeface="+mn-lt"/>
              </a:rPr>
              <a:t/>
            </a:r>
            <a:br>
              <a:rPr lang="ru-RU" sz="2000" b="1" dirty="0" smtClean="0">
                <a:solidFill>
                  <a:srgbClr val="002060"/>
                </a:solidFill>
                <a:latin typeface="+mn-lt"/>
              </a:rPr>
            </a:br>
            <a:r>
              <a:rPr lang="ru-RU" sz="2000" b="1" dirty="0" smtClean="0">
                <a:solidFill>
                  <a:srgbClr val="002060"/>
                </a:solidFill>
                <a:latin typeface="+mn-lt"/>
              </a:rPr>
              <a:t/>
            </a:r>
            <a:br>
              <a:rPr lang="ru-RU" sz="2000" b="1" dirty="0" smtClean="0">
                <a:solidFill>
                  <a:srgbClr val="002060"/>
                </a:solidFill>
                <a:latin typeface="+mn-lt"/>
              </a:rPr>
            </a:br>
            <a:r>
              <a:rPr lang="ro-RO" sz="1800" b="1" i="1" dirty="0" smtClean="0">
                <a:solidFill>
                  <a:srgbClr val="002060"/>
                </a:solidFill>
              </a:rPr>
              <a:t>Expert Nicolae </a:t>
            </a:r>
            <a:r>
              <a:rPr lang="ro-RO" sz="1800" b="1" i="1" dirty="0" err="1" smtClean="0">
                <a:solidFill>
                  <a:srgbClr val="002060"/>
                </a:solidFill>
              </a:rPr>
              <a:t>Mogoreanu</a:t>
            </a:r>
            <a:r>
              <a:rPr lang="ro-RO" sz="1800" b="1" i="1" dirty="0" smtClean="0">
                <a:solidFill>
                  <a:srgbClr val="002060"/>
                </a:solidFill>
              </a:rPr>
              <a:t/>
            </a:r>
            <a:br>
              <a:rPr lang="ro-RO" sz="1800" b="1" i="1" dirty="0" smtClean="0">
                <a:solidFill>
                  <a:srgbClr val="002060"/>
                </a:solidFill>
              </a:rPr>
            </a:br>
            <a:r>
              <a:rPr lang="ro-RO" sz="1800" b="1" i="1" dirty="0" smtClean="0">
                <a:solidFill>
                  <a:srgbClr val="002060"/>
                </a:solidFill>
              </a:rPr>
              <a:t>președinte al Asociației Consumatorilor de Energie din </a:t>
            </a:r>
            <a:r>
              <a:rPr lang="ro-RO" sz="1800" b="1" i="1" dirty="0" err="1" smtClean="0">
                <a:solidFill>
                  <a:srgbClr val="002060"/>
                </a:solidFill>
              </a:rPr>
              <a:t>R.Moldova</a:t>
            </a:r>
            <a:r>
              <a:rPr lang="ro-RO" sz="1600" b="1" dirty="0" smtClean="0">
                <a:solidFill>
                  <a:srgbClr val="002060"/>
                </a:solidFill>
              </a:rPr>
              <a:t/>
            </a:r>
            <a:br>
              <a:rPr lang="ro-RO" sz="1600" b="1" dirty="0" smtClean="0">
                <a:solidFill>
                  <a:srgbClr val="002060"/>
                </a:solidFill>
              </a:rPr>
            </a:br>
            <a:r>
              <a:rPr lang="ru-RU" sz="1600" b="1" dirty="0" smtClean="0">
                <a:solidFill>
                  <a:srgbClr val="002060"/>
                </a:solidFill>
              </a:rPr>
              <a:t>11</a:t>
            </a:r>
            <a:r>
              <a:rPr lang="ro-RO" sz="1600" b="1" dirty="0" smtClean="0">
                <a:solidFill>
                  <a:srgbClr val="002060"/>
                </a:solidFill>
              </a:rPr>
              <a:t> – </a:t>
            </a:r>
            <a:r>
              <a:rPr lang="ru-RU" sz="1600" b="1" dirty="0" smtClean="0">
                <a:solidFill>
                  <a:srgbClr val="002060"/>
                </a:solidFill>
              </a:rPr>
              <a:t>13</a:t>
            </a:r>
            <a:r>
              <a:rPr lang="ro-RO" sz="1600" b="1" dirty="0" smtClean="0">
                <a:solidFill>
                  <a:srgbClr val="002060"/>
                </a:solidFill>
              </a:rPr>
              <a:t> </a:t>
            </a:r>
            <a:r>
              <a:rPr lang="ru-RU" sz="1600" b="1" dirty="0" smtClean="0">
                <a:solidFill>
                  <a:srgbClr val="002060"/>
                </a:solidFill>
              </a:rPr>
              <a:t>июня</a:t>
            </a:r>
            <a:r>
              <a:rPr lang="ro-RO" sz="1600" b="1" dirty="0" smtClean="0">
                <a:solidFill>
                  <a:srgbClr val="002060"/>
                </a:solidFill>
              </a:rPr>
              <a:t> 2019,  </a:t>
            </a:r>
            <a:r>
              <a:rPr lang="ru-RU" sz="1600" b="1" dirty="0" smtClean="0">
                <a:solidFill>
                  <a:srgbClr val="002060"/>
                </a:solidFill>
              </a:rPr>
              <a:t>Кишинев</a:t>
            </a:r>
            <a:endParaRPr lang="ro-RO" sz="1600" b="1" dirty="0">
              <a:solidFill>
                <a:srgbClr val="002060"/>
              </a:solidFill>
            </a:endParaRPr>
          </a:p>
        </p:txBody>
      </p:sp>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2349" y="1756809"/>
            <a:ext cx="7775575" cy="4299433"/>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o-RO" b="1" dirty="0"/>
              <a:t>DIRECTIVA 2009/72/CE </a:t>
            </a:r>
            <a:r>
              <a:rPr lang="ru-RU" b="1" dirty="0"/>
              <a:t>Европейского Парламента и Совета Европы от</a:t>
            </a:r>
            <a:r>
              <a:rPr lang="ro-RO" b="1" dirty="0"/>
              <a:t> 13 </a:t>
            </a:r>
            <a:r>
              <a:rPr lang="ru-RU" b="1" dirty="0"/>
              <a:t>июля</a:t>
            </a:r>
            <a:r>
              <a:rPr lang="ro-RO" b="1" dirty="0"/>
              <a:t> 2009</a:t>
            </a:r>
            <a:r>
              <a:rPr lang="ru-RU" b="1" dirty="0"/>
              <a:t> года в части общих норм</a:t>
            </a:r>
            <a:r>
              <a:rPr lang="ro-RO" b="1" dirty="0"/>
              <a:t> privind </a:t>
            </a:r>
            <a:r>
              <a:rPr lang="ru-RU" b="1" dirty="0"/>
              <a:t>относительно внутреннего рынка электрической энергии</a:t>
            </a:r>
            <a:r>
              <a:rPr lang="ro-RO" b="1" dirty="0"/>
              <a:t>.</a:t>
            </a:r>
          </a:p>
          <a:p>
            <a:pPr marL="0" indent="0">
              <a:buNone/>
            </a:pPr>
            <a:endParaRPr lang="ro-RO" sz="2400" i="1" dirty="0" smtClean="0"/>
          </a:p>
          <a:p>
            <a:pPr marL="0" indent="0">
              <a:buNone/>
            </a:pPr>
            <a:r>
              <a:rPr lang="ru-RU" sz="2400" i="1" dirty="0" smtClean="0"/>
              <a:t>Ст. </a:t>
            </a:r>
            <a:r>
              <a:rPr lang="ro-RO" sz="2400" i="1" dirty="0" smtClean="0"/>
              <a:t>28</a:t>
            </a:r>
            <a:r>
              <a:rPr lang="ro-RO" sz="2400" dirty="0"/>
              <a:t>. </a:t>
            </a:r>
            <a:r>
              <a:rPr lang="ru-RU" sz="2400" b="1" dirty="0" smtClean="0"/>
              <a:t>Закрытые распределительные системы</a:t>
            </a:r>
            <a:r>
              <a:rPr lang="ro-RO" sz="2400" b="1" dirty="0" smtClean="0"/>
              <a:t> </a:t>
            </a:r>
            <a:endParaRPr lang="ro-RO" sz="2400" b="1" dirty="0"/>
          </a:p>
          <a:p>
            <a:pPr marL="0" indent="0">
              <a:buNone/>
            </a:pPr>
            <a:r>
              <a:rPr lang="ru-RU" sz="2400" dirty="0" smtClean="0"/>
              <a:t>Государства могут делегировать </a:t>
            </a:r>
            <a:r>
              <a:rPr lang="ru-RU" sz="2400" dirty="0"/>
              <a:t>национальным Агентствам право создавать</a:t>
            </a:r>
            <a:r>
              <a:rPr lang="ro-RO" sz="2400" dirty="0" smtClean="0"/>
              <a:t> </a:t>
            </a:r>
            <a:r>
              <a:rPr lang="ru-RU" sz="2400" dirty="0" smtClean="0"/>
              <a:t>закрытые </a:t>
            </a:r>
            <a:r>
              <a:rPr lang="ru-RU" sz="2400" dirty="0"/>
              <a:t>распределительные </a:t>
            </a:r>
            <a:r>
              <a:rPr lang="ru-RU" sz="2400" dirty="0" smtClean="0"/>
              <a:t>системы, обеспечивающие электрической энергией соответствующую индустриальную зону</a:t>
            </a:r>
            <a:r>
              <a:rPr lang="ro-RO" sz="2400" dirty="0" smtClean="0"/>
              <a:t>, </a:t>
            </a:r>
            <a:r>
              <a:rPr lang="ru-RU" sz="2400" dirty="0" smtClean="0"/>
              <a:t>ограниченную в географическом плане.</a:t>
            </a:r>
            <a:endParaRPr lang="ro-RO" sz="2400" dirty="0">
              <a:solidFill>
                <a:srgbClr val="C00000"/>
              </a:solidFill>
            </a:endParaRP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956095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4552" y="1937170"/>
            <a:ext cx="7775575" cy="4172082"/>
          </a:xfrm>
          <a:ln w="57150"/>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endParaRPr lang="en-US" b="1" dirty="0" smtClean="0"/>
          </a:p>
          <a:p>
            <a:pPr marL="0" indent="0">
              <a:buNone/>
            </a:pPr>
            <a:r>
              <a:rPr lang="ru-RU" sz="8000" b="1" dirty="0" smtClean="0"/>
              <a:t>Энергетическая Стратегия Республики Молдова до</a:t>
            </a:r>
            <a:r>
              <a:rPr lang="ro-RO" sz="8000" b="1" dirty="0" smtClean="0"/>
              <a:t> 2030</a:t>
            </a:r>
            <a:r>
              <a:rPr lang="ru-RU" sz="8000" b="1" dirty="0" smtClean="0"/>
              <a:t> года</a:t>
            </a:r>
            <a:endParaRPr lang="en-US" sz="8000" b="1" dirty="0" smtClean="0"/>
          </a:p>
          <a:p>
            <a:pPr marL="0" indent="0">
              <a:buNone/>
            </a:pPr>
            <a:endParaRPr lang="ro-RO" sz="8000" dirty="0"/>
          </a:p>
          <a:p>
            <a:pPr marL="0" indent="0">
              <a:buNone/>
            </a:pPr>
            <a:r>
              <a:rPr lang="ro-RO" sz="8000" b="1" dirty="0" err="1"/>
              <a:t>Основные</a:t>
            </a:r>
            <a:r>
              <a:rPr lang="ro-RO" sz="8000" b="1" dirty="0"/>
              <a:t> </a:t>
            </a:r>
            <a:r>
              <a:rPr lang="ru-RU" sz="8000" b="1" dirty="0" smtClean="0"/>
              <a:t>стратегические </a:t>
            </a:r>
            <a:r>
              <a:rPr lang="ro-RO" sz="8000" b="1" dirty="0" err="1" smtClean="0"/>
              <a:t>цели</a:t>
            </a:r>
            <a:r>
              <a:rPr lang="ru-RU" sz="8000" b="1" dirty="0" smtClean="0"/>
              <a:t>:</a:t>
            </a:r>
          </a:p>
          <a:p>
            <a:pPr marL="0" indent="0">
              <a:buNone/>
            </a:pPr>
            <a:endParaRPr lang="ro-RO" sz="4000" dirty="0"/>
          </a:p>
          <a:p>
            <a:pPr marL="0" lvl="0" indent="0">
              <a:buNone/>
            </a:pPr>
            <a:r>
              <a:rPr lang="ru-RU" sz="6400" b="1" i="1" dirty="0" smtClean="0">
                <a:solidFill>
                  <a:schemeClr val="tx1"/>
                </a:solidFill>
              </a:rPr>
              <a:t>№ 1</a:t>
            </a:r>
            <a:r>
              <a:rPr lang="ru-RU" sz="7400" dirty="0" smtClean="0">
                <a:solidFill>
                  <a:schemeClr val="tx1"/>
                </a:solidFill>
              </a:rPr>
              <a:t>. </a:t>
            </a:r>
            <a:r>
              <a:rPr lang="ro-RO" sz="7400" dirty="0" err="1" smtClean="0">
                <a:solidFill>
                  <a:schemeClr val="tx1"/>
                </a:solidFill>
              </a:rPr>
              <a:t>Обеспечение</a:t>
            </a:r>
            <a:r>
              <a:rPr lang="ro-RO" sz="7400" dirty="0" smtClean="0">
                <a:solidFill>
                  <a:schemeClr val="tx1"/>
                </a:solidFill>
              </a:rPr>
              <a:t> </a:t>
            </a:r>
            <a:r>
              <a:rPr lang="ro-RO" sz="7400" dirty="0" err="1">
                <a:solidFill>
                  <a:schemeClr val="tx1"/>
                </a:solidFill>
              </a:rPr>
              <a:t>безопасности</a:t>
            </a:r>
            <a:r>
              <a:rPr lang="ro-RO" sz="7400" dirty="0">
                <a:solidFill>
                  <a:schemeClr val="tx1"/>
                </a:solidFill>
              </a:rPr>
              <a:t> </a:t>
            </a:r>
            <a:r>
              <a:rPr lang="ro-RO" sz="7400" dirty="0" err="1" smtClean="0">
                <a:solidFill>
                  <a:schemeClr val="tx1"/>
                </a:solidFill>
              </a:rPr>
              <a:t>энергоснабжения</a:t>
            </a:r>
            <a:r>
              <a:rPr lang="ru-RU" sz="7400" dirty="0">
                <a:solidFill>
                  <a:schemeClr val="tx1"/>
                </a:solidFill>
              </a:rPr>
              <a:t>,</a:t>
            </a:r>
            <a:r>
              <a:rPr lang="ru-RU" sz="7400" dirty="0" smtClean="0">
                <a:solidFill>
                  <a:schemeClr val="tx1"/>
                </a:solidFill>
              </a:rPr>
              <a:t> </a:t>
            </a:r>
            <a:r>
              <a:rPr lang="ro-RO" sz="7400" dirty="0" err="1" smtClean="0">
                <a:solidFill>
                  <a:schemeClr val="tx1"/>
                </a:solidFill>
              </a:rPr>
              <a:t>Развитие</a:t>
            </a:r>
            <a:r>
              <a:rPr lang="ro-RO" sz="7400" dirty="0" smtClean="0">
                <a:solidFill>
                  <a:schemeClr val="tx1"/>
                </a:solidFill>
              </a:rPr>
              <a:t> </a:t>
            </a:r>
            <a:r>
              <a:rPr lang="ro-RO" sz="7400" dirty="0" err="1">
                <a:solidFill>
                  <a:schemeClr val="tx1"/>
                </a:solidFill>
              </a:rPr>
              <a:t>конкурентных</a:t>
            </a:r>
            <a:r>
              <a:rPr lang="ro-RO" sz="7400" dirty="0">
                <a:solidFill>
                  <a:schemeClr val="tx1"/>
                </a:solidFill>
              </a:rPr>
              <a:t> </a:t>
            </a:r>
            <a:r>
              <a:rPr lang="ro-RO" sz="7400" dirty="0" err="1">
                <a:solidFill>
                  <a:schemeClr val="tx1"/>
                </a:solidFill>
              </a:rPr>
              <a:t>энергетических</a:t>
            </a:r>
            <a:r>
              <a:rPr lang="ro-RO" sz="7400" dirty="0">
                <a:solidFill>
                  <a:schemeClr val="tx1"/>
                </a:solidFill>
              </a:rPr>
              <a:t> </a:t>
            </a:r>
            <a:r>
              <a:rPr lang="ro-RO" sz="7400" dirty="0" err="1">
                <a:solidFill>
                  <a:schemeClr val="tx1"/>
                </a:solidFill>
              </a:rPr>
              <a:t>рынков</a:t>
            </a:r>
            <a:r>
              <a:rPr lang="ro-RO" sz="7400" dirty="0">
                <a:solidFill>
                  <a:schemeClr val="tx1"/>
                </a:solidFill>
              </a:rPr>
              <a:t> и </a:t>
            </a:r>
            <a:r>
              <a:rPr lang="ro-RO" sz="7400" dirty="0" err="1">
                <a:solidFill>
                  <a:schemeClr val="tx1"/>
                </a:solidFill>
              </a:rPr>
              <a:t>интегрирование</a:t>
            </a:r>
            <a:r>
              <a:rPr lang="ro-RO" sz="7400" dirty="0">
                <a:solidFill>
                  <a:schemeClr val="tx1"/>
                </a:solidFill>
              </a:rPr>
              <a:t> </a:t>
            </a:r>
            <a:r>
              <a:rPr lang="ro-RO" sz="7400" dirty="0" err="1">
                <a:solidFill>
                  <a:schemeClr val="tx1"/>
                </a:solidFill>
              </a:rPr>
              <a:t>их</a:t>
            </a:r>
            <a:r>
              <a:rPr lang="ro-RO" sz="7400" dirty="0">
                <a:solidFill>
                  <a:schemeClr val="tx1"/>
                </a:solidFill>
              </a:rPr>
              <a:t> в </a:t>
            </a:r>
            <a:r>
              <a:rPr lang="ro-RO" sz="7400" dirty="0" err="1">
                <a:solidFill>
                  <a:schemeClr val="tx1"/>
                </a:solidFill>
              </a:rPr>
              <a:t>региональный</a:t>
            </a:r>
            <a:r>
              <a:rPr lang="ro-RO" sz="7400" dirty="0">
                <a:solidFill>
                  <a:schemeClr val="tx1"/>
                </a:solidFill>
              </a:rPr>
              <a:t> и </a:t>
            </a:r>
            <a:r>
              <a:rPr lang="ro-RO" sz="7400" dirty="0" err="1">
                <a:solidFill>
                  <a:schemeClr val="tx1"/>
                </a:solidFill>
              </a:rPr>
              <a:t>европейский</a:t>
            </a:r>
            <a:r>
              <a:rPr lang="ro-RO" sz="7400" dirty="0">
                <a:solidFill>
                  <a:schemeClr val="tx1"/>
                </a:solidFill>
              </a:rPr>
              <a:t> </a:t>
            </a:r>
            <a:r>
              <a:rPr lang="ro-RO" sz="7400" dirty="0" err="1">
                <a:solidFill>
                  <a:schemeClr val="tx1"/>
                </a:solidFill>
              </a:rPr>
              <a:t>рынки</a:t>
            </a:r>
            <a:r>
              <a:rPr lang="ro-RO" sz="7400" dirty="0">
                <a:solidFill>
                  <a:schemeClr val="tx1"/>
                </a:solidFill>
              </a:rPr>
              <a:t>;</a:t>
            </a:r>
          </a:p>
          <a:p>
            <a:pPr marL="0" lvl="0" indent="0">
              <a:buNone/>
            </a:pPr>
            <a:r>
              <a:rPr lang="ru-RU" sz="6400" b="1" i="1" dirty="0" smtClean="0">
                <a:solidFill>
                  <a:schemeClr val="tx1"/>
                </a:solidFill>
              </a:rPr>
              <a:t>№ 2</a:t>
            </a:r>
            <a:r>
              <a:rPr lang="ru-RU" sz="7400" dirty="0" smtClean="0">
                <a:solidFill>
                  <a:schemeClr val="tx1"/>
                </a:solidFill>
              </a:rPr>
              <a:t>. </a:t>
            </a:r>
            <a:r>
              <a:rPr lang="ro-RO" sz="7400" dirty="0" err="1" smtClean="0">
                <a:solidFill>
                  <a:schemeClr val="tx1"/>
                </a:solidFill>
              </a:rPr>
              <a:t>Продвижение</a:t>
            </a:r>
            <a:r>
              <a:rPr lang="ro-RO" sz="7400" dirty="0" smtClean="0">
                <a:solidFill>
                  <a:schemeClr val="tx1"/>
                </a:solidFill>
              </a:rPr>
              <a:t> </a:t>
            </a:r>
            <a:r>
              <a:rPr lang="ro-RO" sz="7400" dirty="0" err="1">
                <a:solidFill>
                  <a:schemeClr val="tx1"/>
                </a:solidFill>
              </a:rPr>
              <a:t>энергетической</a:t>
            </a:r>
            <a:r>
              <a:rPr lang="ro-RO" sz="7400" dirty="0">
                <a:solidFill>
                  <a:schemeClr val="tx1"/>
                </a:solidFill>
              </a:rPr>
              <a:t> </a:t>
            </a:r>
            <a:r>
              <a:rPr lang="ro-RO" sz="7400" dirty="0" err="1">
                <a:solidFill>
                  <a:schemeClr val="tx1"/>
                </a:solidFill>
              </a:rPr>
              <a:t>эффективности</a:t>
            </a:r>
            <a:r>
              <a:rPr lang="ro-RO" sz="7400" dirty="0">
                <a:solidFill>
                  <a:schemeClr val="tx1"/>
                </a:solidFill>
              </a:rPr>
              <a:t> и </a:t>
            </a:r>
            <a:r>
              <a:rPr lang="ro-RO" sz="7400" dirty="0" err="1">
                <a:solidFill>
                  <a:schemeClr val="tx1"/>
                </a:solidFill>
              </a:rPr>
              <a:t>устойчивого</a:t>
            </a:r>
            <a:r>
              <a:rPr lang="ro-RO" sz="7400" dirty="0">
                <a:solidFill>
                  <a:schemeClr val="tx1"/>
                </a:solidFill>
              </a:rPr>
              <a:t> </a:t>
            </a:r>
            <a:r>
              <a:rPr lang="ro-RO" sz="7400" dirty="0" err="1">
                <a:solidFill>
                  <a:schemeClr val="tx1"/>
                </a:solidFill>
              </a:rPr>
              <a:t>развития</a:t>
            </a:r>
            <a:r>
              <a:rPr lang="ro-RO" sz="7400" dirty="0">
                <a:solidFill>
                  <a:schemeClr val="tx1"/>
                </a:solidFill>
              </a:rPr>
              <a:t> </a:t>
            </a:r>
            <a:r>
              <a:rPr lang="ro-RO" sz="7400" dirty="0" err="1">
                <a:solidFill>
                  <a:schemeClr val="tx1"/>
                </a:solidFill>
              </a:rPr>
              <a:t>энергетических</a:t>
            </a:r>
            <a:r>
              <a:rPr lang="ro-RO" sz="7400" dirty="0">
                <a:solidFill>
                  <a:schemeClr val="tx1"/>
                </a:solidFill>
              </a:rPr>
              <a:t> </a:t>
            </a:r>
            <a:r>
              <a:rPr lang="ro-RO" sz="7400" dirty="0" err="1">
                <a:solidFill>
                  <a:schemeClr val="tx1"/>
                </a:solidFill>
              </a:rPr>
              <a:t>секторов</a:t>
            </a:r>
            <a:r>
              <a:rPr lang="ro-RO" sz="7400" dirty="0">
                <a:solidFill>
                  <a:schemeClr val="tx1"/>
                </a:solidFill>
              </a:rPr>
              <a:t>.</a:t>
            </a:r>
          </a:p>
          <a:p>
            <a:pPr marL="0" indent="0">
              <a:buNone/>
            </a:pPr>
            <a:r>
              <a:rPr lang="ro-RO" sz="7400" dirty="0">
                <a:solidFill>
                  <a:schemeClr val="tx1"/>
                </a:solidFill>
              </a:rPr>
              <a:t/>
            </a:r>
            <a:br>
              <a:rPr lang="ro-RO" sz="7400" dirty="0">
                <a:solidFill>
                  <a:schemeClr val="tx1"/>
                </a:solidFill>
              </a:rPr>
            </a:br>
            <a:r>
              <a:rPr lang="ro-RO" dirty="0"/>
              <a:t/>
            </a:r>
            <a:br>
              <a:rPr lang="ro-RO" dirty="0"/>
            </a:br>
            <a:endParaRPr lang="ro-RO" dirty="0"/>
          </a:p>
          <a:p>
            <a:pPr marL="0" indent="0">
              <a:buNone/>
            </a:pPr>
            <a:endParaRPr lang="ro-RO" sz="4200" dirty="0">
              <a:latin typeface="Calibri Light" panose="020F0302020204030204" pitchFamily="34" charset="0"/>
            </a:endParaRPr>
          </a:p>
          <a:p>
            <a:pPr marL="0" indent="0">
              <a:buNone/>
            </a:pPr>
            <a:r>
              <a:rPr lang="ro-RO" sz="2600" dirty="0"/>
              <a:t/>
            </a:r>
            <a:br>
              <a:rPr lang="ro-RO" sz="2600" dirty="0"/>
            </a:br>
            <a:r>
              <a:rPr lang="ro-RO" b="1" i="1" dirty="0"/>
              <a:t> </a:t>
            </a:r>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900912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0" y="1941630"/>
            <a:ext cx="7775575" cy="3816350"/>
          </a:xfrm>
          <a:ln w="57150"/>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endParaRPr lang="en-US" sz="2000" b="1" i="1" dirty="0" smtClean="0"/>
          </a:p>
          <a:p>
            <a:pPr marL="0" indent="0">
              <a:buNone/>
            </a:pPr>
            <a:r>
              <a:rPr lang="ru-RU" sz="8000" b="1" dirty="0" smtClean="0"/>
              <a:t>Стратегические цели Республики Молдова в области энергетики до </a:t>
            </a:r>
            <a:r>
              <a:rPr lang="ro-RO" sz="8000" b="1" dirty="0" smtClean="0"/>
              <a:t>2030</a:t>
            </a:r>
            <a:r>
              <a:rPr lang="ru-RU" sz="8000" b="1" dirty="0" smtClean="0"/>
              <a:t> года</a:t>
            </a:r>
            <a:endParaRPr lang="en-US" sz="8000" b="1" i="1" dirty="0"/>
          </a:p>
          <a:p>
            <a:pPr marL="0" indent="0">
              <a:buNone/>
            </a:pPr>
            <a:endParaRPr lang="ru-RU" sz="5600" b="1" i="1" dirty="0" smtClean="0"/>
          </a:p>
          <a:p>
            <a:pPr marL="0" indent="0">
              <a:buNone/>
            </a:pPr>
            <a:r>
              <a:rPr lang="ro-RO" sz="5600" b="1" i="1" dirty="0" smtClean="0"/>
              <a:t>Nr.3</a:t>
            </a:r>
            <a:r>
              <a:rPr lang="ro-RO" sz="6400" b="1" i="1" dirty="0"/>
              <a:t>. </a:t>
            </a:r>
            <a:r>
              <a:rPr lang="ru-RU" sz="6400" b="1" i="1" dirty="0" smtClean="0"/>
              <a:t>Создание мощной платформы для генерации электрической и тепловой энергии. Улучшение энергетической эффективности и увеличение доли электрической энергии из возобновляемых источников энергии.</a:t>
            </a:r>
            <a:r>
              <a:rPr lang="ro-RO" sz="6400" dirty="0">
                <a:latin typeface="+mj-lt"/>
              </a:rPr>
              <a:t/>
            </a:r>
            <a:br>
              <a:rPr lang="ro-RO" sz="6400" dirty="0">
                <a:latin typeface="+mj-lt"/>
              </a:rPr>
            </a:br>
            <a:endParaRPr lang="en-US" sz="6400" i="1" dirty="0" smtClean="0">
              <a:latin typeface="+mj-lt"/>
            </a:endParaRPr>
          </a:p>
          <a:p>
            <a:pPr marL="0" indent="0">
              <a:buNone/>
            </a:pPr>
            <a:r>
              <a:rPr lang="ro-RO" sz="6400" dirty="0">
                <a:latin typeface="+mj-lt"/>
              </a:rPr>
              <a:t/>
            </a:r>
            <a:br>
              <a:rPr lang="ro-RO" sz="6400" dirty="0">
                <a:latin typeface="+mj-lt"/>
              </a:rPr>
            </a:br>
            <a:r>
              <a:rPr lang="ro-RO" sz="6400" b="1" i="1" dirty="0" smtClean="0">
                <a:latin typeface="+mj-lt"/>
              </a:rPr>
              <a:t>Nr.</a:t>
            </a:r>
            <a:r>
              <a:rPr lang="ru-RU" sz="6400" b="1" i="1" dirty="0" smtClean="0">
                <a:latin typeface="+mj-lt"/>
              </a:rPr>
              <a:t>4</a:t>
            </a:r>
            <a:r>
              <a:rPr lang="ro-RO" sz="6400" b="1" i="1" dirty="0" smtClean="0">
                <a:latin typeface="+mj-lt"/>
              </a:rPr>
              <a:t>. </a:t>
            </a:r>
            <a:r>
              <a:rPr lang="ru-RU" sz="6400" b="1" i="1" dirty="0" smtClean="0">
                <a:latin typeface="+mj-lt"/>
              </a:rPr>
              <a:t>Обеспечение законодательно -  нормативной базы, реальное открытие рынка электрической энергии, проведение взвешенной тарифной политики на энергию и энергоресурсы.</a:t>
            </a:r>
            <a:endParaRPr lang="ro-RO" sz="6400" b="1" dirty="0">
              <a:latin typeface="+mj-lt"/>
            </a:endParaRPr>
          </a:p>
          <a:p>
            <a:endParaRPr lang="ro-RO" sz="6400" b="1" dirty="0">
              <a:latin typeface="Calibri Light" panose="020F03020202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54374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51007" y="1853037"/>
            <a:ext cx="7775575" cy="4176701"/>
          </a:xfrm>
          <a:ln w="5715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ru-RU" b="1" dirty="0" smtClean="0"/>
              <a:t>Закон об</a:t>
            </a:r>
            <a:r>
              <a:rPr lang="ru-RU" b="1" dirty="0"/>
              <a:t> </a:t>
            </a:r>
            <a:r>
              <a:rPr lang="ru-RU" b="1" dirty="0" smtClean="0"/>
              <a:t>электрической энергии</a:t>
            </a:r>
            <a:r>
              <a:rPr lang="ro-RO" dirty="0"/>
              <a:t> Nr. 107 </a:t>
            </a:r>
            <a:r>
              <a:rPr lang="ru-RU" dirty="0"/>
              <a:t> </a:t>
            </a:r>
            <a:r>
              <a:rPr lang="ru-RU" dirty="0" smtClean="0"/>
              <a:t>от</a:t>
            </a:r>
            <a:r>
              <a:rPr lang="ro-RO" dirty="0"/>
              <a:t>  </a:t>
            </a:r>
            <a:r>
              <a:rPr lang="ro-RO" dirty="0" smtClean="0"/>
              <a:t>27.05.2016</a:t>
            </a:r>
            <a:endParaRPr lang="ro-RO" dirty="0"/>
          </a:p>
          <a:p>
            <a:pPr marL="0" indent="0">
              <a:buNone/>
            </a:pPr>
            <a:r>
              <a:rPr lang="ro-RO" sz="1900" b="1" dirty="0" err="1"/>
              <a:t>соединительная</a:t>
            </a:r>
            <a:r>
              <a:rPr lang="ro-RO" sz="1900" b="1" dirty="0"/>
              <a:t> </a:t>
            </a:r>
            <a:r>
              <a:rPr lang="ro-RO" sz="1900" b="1" dirty="0" err="1"/>
              <a:t>аппаратура</a:t>
            </a:r>
            <a:r>
              <a:rPr lang="ro-RO" sz="1900" b="1" dirty="0"/>
              <a:t> </a:t>
            </a:r>
            <a:r>
              <a:rPr lang="ro-RO" dirty="0"/>
              <a:t>– </a:t>
            </a:r>
            <a:r>
              <a:rPr lang="ro-RO" dirty="0" err="1"/>
              <a:t>электроустановка</a:t>
            </a:r>
            <a:r>
              <a:rPr lang="ro-RO" dirty="0"/>
              <a:t>, </a:t>
            </a:r>
            <a:r>
              <a:rPr lang="ro-RO" dirty="0" err="1"/>
              <a:t>посредством</a:t>
            </a:r>
            <a:r>
              <a:rPr lang="ro-RO" dirty="0"/>
              <a:t> </a:t>
            </a:r>
            <a:r>
              <a:rPr lang="ro-RO" dirty="0" err="1"/>
              <a:t>которой</a:t>
            </a:r>
            <a:r>
              <a:rPr lang="ro-RO" dirty="0"/>
              <a:t> </a:t>
            </a:r>
            <a:r>
              <a:rPr lang="ro-RO" dirty="0" err="1"/>
              <a:t>осуществляется</a:t>
            </a:r>
            <a:r>
              <a:rPr lang="ro-RO" dirty="0"/>
              <a:t> </a:t>
            </a:r>
            <a:r>
              <a:rPr lang="ro-RO" dirty="0" err="1"/>
              <a:t>связь</a:t>
            </a:r>
            <a:r>
              <a:rPr lang="ro-RO" dirty="0"/>
              <a:t> </a:t>
            </a:r>
            <a:r>
              <a:rPr lang="ro-RO" dirty="0" err="1"/>
              <a:t>между</a:t>
            </a:r>
            <a:r>
              <a:rPr lang="ro-RO" dirty="0"/>
              <a:t> </a:t>
            </a:r>
            <a:r>
              <a:rPr lang="ro-RO" dirty="0" err="1"/>
              <a:t>электросетью</a:t>
            </a:r>
            <a:r>
              <a:rPr lang="ro-RO" dirty="0"/>
              <a:t> и </a:t>
            </a:r>
            <a:r>
              <a:rPr lang="ro-RO" dirty="0" err="1"/>
              <a:t>электростанцией</a:t>
            </a:r>
            <a:r>
              <a:rPr lang="ro-RO" dirty="0"/>
              <a:t> </a:t>
            </a:r>
            <a:r>
              <a:rPr lang="ro-RO" dirty="0" err="1"/>
              <a:t>или</a:t>
            </a:r>
            <a:r>
              <a:rPr lang="ro-RO" dirty="0"/>
              <a:t> </a:t>
            </a:r>
            <a:r>
              <a:rPr lang="ro-RO" dirty="0" err="1"/>
              <a:t>установкой</a:t>
            </a:r>
            <a:r>
              <a:rPr lang="ro-RO" dirty="0"/>
              <a:t> </a:t>
            </a:r>
            <a:r>
              <a:rPr lang="ro-RO" dirty="0" err="1"/>
              <a:t>потребления</a:t>
            </a:r>
            <a:r>
              <a:rPr lang="ro-RO" dirty="0"/>
              <a:t>;</a:t>
            </a:r>
          </a:p>
          <a:p>
            <a:pPr marL="0" indent="0">
              <a:buNone/>
            </a:pPr>
            <a:r>
              <a:rPr lang="en-US" b="1" i="1" dirty="0" smtClean="0"/>
              <a:t>  </a:t>
            </a:r>
            <a:r>
              <a:rPr lang="ro-RO" b="1" i="1" dirty="0"/>
              <a:t>    </a:t>
            </a:r>
            <a:endParaRPr lang="ru-RU" b="1" i="1" dirty="0" smtClean="0"/>
          </a:p>
          <a:p>
            <a:pPr marL="0" indent="0">
              <a:buNone/>
            </a:pPr>
            <a:r>
              <a:rPr lang="ro-RO" b="1" dirty="0"/>
              <a:t>  </a:t>
            </a:r>
            <a:r>
              <a:rPr lang="ro-RO" sz="1900" dirty="0" err="1"/>
              <a:t>Статья</a:t>
            </a:r>
            <a:r>
              <a:rPr lang="ro-RO" sz="1900" dirty="0"/>
              <a:t> 48. </a:t>
            </a:r>
            <a:r>
              <a:rPr lang="ro-RO" sz="1900" dirty="0" err="1"/>
              <a:t>Проектирование</a:t>
            </a:r>
            <a:r>
              <a:rPr lang="ro-RO" sz="1900" dirty="0"/>
              <a:t> и </a:t>
            </a:r>
            <a:r>
              <a:rPr lang="ro-RO" sz="1900" dirty="0" err="1"/>
              <a:t>изготовление</a:t>
            </a:r>
            <a:r>
              <a:rPr lang="ro-RO" sz="1900" dirty="0"/>
              <a:t> </a:t>
            </a:r>
            <a:r>
              <a:rPr lang="ro-RO" sz="1900" dirty="0" err="1"/>
              <a:t>соединительной</a:t>
            </a:r>
            <a:r>
              <a:rPr lang="ro-RO" sz="1900" dirty="0"/>
              <a:t> </a:t>
            </a:r>
            <a:r>
              <a:rPr lang="ro-RO" sz="1900" dirty="0" err="1"/>
              <a:t>аппаратуры</a:t>
            </a:r>
            <a:r>
              <a:rPr lang="ro-RO" sz="1900" dirty="0"/>
              <a:t> </a:t>
            </a:r>
          </a:p>
          <a:p>
            <a:pPr marL="0" lvl="0" indent="0">
              <a:buNone/>
            </a:pPr>
            <a:r>
              <a:rPr lang="ru-RU" sz="1900" dirty="0" smtClean="0"/>
              <a:t>1) </a:t>
            </a:r>
            <a:r>
              <a:rPr lang="ro-RO" sz="1900" dirty="0" err="1" smtClean="0"/>
              <a:t>Проектирование</a:t>
            </a:r>
            <a:r>
              <a:rPr lang="ro-RO" sz="1900" dirty="0" smtClean="0"/>
              <a:t> </a:t>
            </a:r>
            <a:r>
              <a:rPr lang="ro-RO" sz="1900" dirty="0"/>
              <a:t>и </a:t>
            </a:r>
            <a:r>
              <a:rPr lang="ro-RO" sz="1900" dirty="0" err="1"/>
              <a:t>изготовление</a:t>
            </a:r>
            <a:r>
              <a:rPr lang="ro-RO" sz="1900" dirty="0"/>
              <a:t> </a:t>
            </a:r>
            <a:r>
              <a:rPr lang="ro-RO" sz="1900" dirty="0" err="1"/>
              <a:t>соединительной</a:t>
            </a:r>
            <a:r>
              <a:rPr lang="ro-RO" sz="1900" dirty="0"/>
              <a:t> </a:t>
            </a:r>
            <a:r>
              <a:rPr lang="ro-RO" sz="1900" dirty="0" err="1"/>
              <a:t>аппаратуры</a:t>
            </a:r>
            <a:r>
              <a:rPr lang="ro-RO" sz="1900" dirty="0"/>
              <a:t>, а </a:t>
            </a:r>
            <a:r>
              <a:rPr lang="ro-RO" sz="1900" dirty="0" err="1"/>
              <a:t>также</a:t>
            </a:r>
            <a:r>
              <a:rPr lang="ro-RO" sz="1900" dirty="0"/>
              <a:t> </a:t>
            </a:r>
            <a:r>
              <a:rPr lang="ro-RO" sz="1900" dirty="0" err="1"/>
              <a:t>постановка</a:t>
            </a:r>
            <a:r>
              <a:rPr lang="ro-RO" sz="1900" dirty="0"/>
              <a:t> </a:t>
            </a:r>
            <a:r>
              <a:rPr lang="ro-RO" sz="1900" dirty="0" err="1"/>
              <a:t>под</a:t>
            </a:r>
            <a:r>
              <a:rPr lang="ro-RO" sz="1900" dirty="0"/>
              <a:t> </a:t>
            </a:r>
            <a:r>
              <a:rPr lang="ro-RO" sz="1900" dirty="0" err="1"/>
              <a:t>напряжение</a:t>
            </a:r>
            <a:r>
              <a:rPr lang="ro-RO" sz="1900" dirty="0"/>
              <a:t> </a:t>
            </a:r>
            <a:r>
              <a:rPr lang="ro-RO" sz="1900" dirty="0" err="1"/>
              <a:t>установки</a:t>
            </a:r>
            <a:r>
              <a:rPr lang="ro-RO" sz="1900" dirty="0"/>
              <a:t> </a:t>
            </a:r>
            <a:r>
              <a:rPr lang="ro-RO" sz="1900" dirty="0" err="1"/>
              <a:t>осуществляется</a:t>
            </a:r>
            <a:r>
              <a:rPr lang="ro-RO" sz="1900" dirty="0"/>
              <a:t> </a:t>
            </a:r>
            <a:r>
              <a:rPr lang="ro-RO" sz="1900" dirty="0" err="1"/>
              <a:t>системным</a:t>
            </a:r>
            <a:r>
              <a:rPr lang="ro-RO" sz="1900" dirty="0"/>
              <a:t> </a:t>
            </a:r>
            <a:r>
              <a:rPr lang="ro-RO" sz="1900" dirty="0" err="1"/>
              <a:t>оператором</a:t>
            </a:r>
            <a:r>
              <a:rPr lang="ro-RO" sz="1900" dirty="0"/>
              <a:t> </a:t>
            </a:r>
            <a:r>
              <a:rPr lang="ro-RO" sz="1900" dirty="0" err="1"/>
              <a:t>после</a:t>
            </a:r>
            <a:r>
              <a:rPr lang="ro-RO" sz="1900" dirty="0"/>
              <a:t> </a:t>
            </a:r>
            <a:r>
              <a:rPr lang="ro-RO" sz="1900" dirty="0" err="1"/>
              <a:t>оплаты</a:t>
            </a:r>
            <a:r>
              <a:rPr lang="ro-RO" sz="1900" dirty="0"/>
              <a:t> </a:t>
            </a:r>
            <a:r>
              <a:rPr lang="ro-RO" sz="1900" dirty="0" err="1"/>
              <a:t>заявителем</a:t>
            </a:r>
            <a:r>
              <a:rPr lang="ro-RO" sz="1900" dirty="0"/>
              <a:t> </a:t>
            </a:r>
            <a:r>
              <a:rPr lang="ro-RO" sz="1900" dirty="0" err="1"/>
              <a:t>стоимости</a:t>
            </a:r>
            <a:r>
              <a:rPr lang="ro-RO" sz="1900" dirty="0"/>
              <a:t> </a:t>
            </a:r>
            <a:r>
              <a:rPr lang="ro-RO" sz="1900" dirty="0" err="1"/>
              <a:t>проектирования</a:t>
            </a:r>
            <a:r>
              <a:rPr lang="ro-RO" sz="1900" dirty="0"/>
              <a:t> и </a:t>
            </a:r>
            <a:r>
              <a:rPr lang="ro-RO" sz="1900" dirty="0" err="1"/>
              <a:t>тарифа</a:t>
            </a:r>
            <a:r>
              <a:rPr lang="ro-RO" sz="1900" dirty="0"/>
              <a:t> </a:t>
            </a:r>
            <a:r>
              <a:rPr lang="ro-RO" sz="1900" dirty="0" err="1"/>
              <a:t>на</a:t>
            </a:r>
            <a:r>
              <a:rPr lang="ro-RO" sz="1900" dirty="0"/>
              <a:t> </a:t>
            </a:r>
            <a:r>
              <a:rPr lang="ro-RO" sz="1900" dirty="0" err="1"/>
              <a:t>подключение</a:t>
            </a:r>
            <a:r>
              <a:rPr lang="ro-RO" sz="1900" dirty="0"/>
              <a:t>, </a:t>
            </a:r>
            <a:r>
              <a:rPr lang="ro-RO" sz="1900" dirty="0" err="1"/>
              <a:t>утвержденного</a:t>
            </a:r>
            <a:r>
              <a:rPr lang="ro-RO" sz="1900" dirty="0"/>
              <a:t> </a:t>
            </a:r>
            <a:r>
              <a:rPr lang="ro-RO" sz="1900" dirty="0" err="1"/>
              <a:t>Агентством</a:t>
            </a:r>
            <a:r>
              <a:rPr lang="ro-RO" sz="1900" dirty="0"/>
              <a:t> в </a:t>
            </a:r>
            <a:r>
              <a:rPr lang="ro-RO" sz="1900" dirty="0" err="1"/>
              <a:t>соответствии</a:t>
            </a:r>
            <a:r>
              <a:rPr lang="ro-RO" sz="1900" dirty="0"/>
              <a:t> с </a:t>
            </a:r>
            <a:r>
              <a:rPr lang="ro-RO" sz="1900" dirty="0" err="1"/>
              <a:t>законом</a:t>
            </a:r>
            <a:r>
              <a:rPr lang="ro-RO" sz="1900" dirty="0"/>
              <a:t>. </a:t>
            </a:r>
          </a:p>
          <a:p>
            <a:pPr marL="0" lvl="0" indent="0">
              <a:buNone/>
            </a:pPr>
            <a:r>
              <a:rPr lang="ro-RO" sz="1900" dirty="0" err="1"/>
              <a:t>Потенциальный</a:t>
            </a:r>
            <a:r>
              <a:rPr lang="ro-RO" sz="1900" dirty="0"/>
              <a:t> </a:t>
            </a:r>
            <a:r>
              <a:rPr lang="ro-RO" sz="1900" dirty="0" err="1"/>
              <a:t>конечный</a:t>
            </a:r>
            <a:r>
              <a:rPr lang="ro-RO" sz="1900" dirty="0"/>
              <a:t> </a:t>
            </a:r>
            <a:r>
              <a:rPr lang="ro-RO" sz="1900" dirty="0" err="1"/>
              <a:t>потребитель</a:t>
            </a:r>
            <a:r>
              <a:rPr lang="ro-RO" sz="1900" dirty="0"/>
              <a:t> </a:t>
            </a:r>
            <a:r>
              <a:rPr lang="ro-RO" sz="1900" dirty="0" err="1"/>
              <a:t>вправе</a:t>
            </a:r>
            <a:r>
              <a:rPr lang="ro-RO" sz="1900" dirty="0"/>
              <a:t> </a:t>
            </a:r>
            <a:r>
              <a:rPr lang="ro-RO" sz="1900" dirty="0" err="1"/>
              <a:t>нанять</a:t>
            </a:r>
            <a:r>
              <a:rPr lang="ro-RO" sz="1900" dirty="0"/>
              <a:t> </a:t>
            </a:r>
            <a:r>
              <a:rPr lang="ro-RO" sz="1900" dirty="0" err="1"/>
              <a:t>проектировщика</a:t>
            </a:r>
            <a:r>
              <a:rPr lang="ro-RO" sz="1900" dirty="0"/>
              <a:t> и </a:t>
            </a:r>
            <a:r>
              <a:rPr lang="ro-RO" sz="1900" dirty="0" err="1"/>
              <a:t>авторизованного</a:t>
            </a:r>
            <a:r>
              <a:rPr lang="ro-RO" sz="1900" dirty="0"/>
              <a:t> </a:t>
            </a:r>
            <a:r>
              <a:rPr lang="ro-RO" sz="1900" dirty="0" err="1"/>
              <a:t>электрика</a:t>
            </a:r>
            <a:r>
              <a:rPr lang="ro-RO" sz="1900" dirty="0"/>
              <a:t> </a:t>
            </a:r>
            <a:r>
              <a:rPr lang="ro-RO" sz="1900" dirty="0" err="1"/>
              <a:t>для</a:t>
            </a:r>
            <a:r>
              <a:rPr lang="ro-RO" sz="1900" dirty="0"/>
              <a:t> </a:t>
            </a:r>
            <a:r>
              <a:rPr lang="ro-RO" sz="1900" dirty="0" err="1"/>
              <a:t>проектирования</a:t>
            </a:r>
            <a:r>
              <a:rPr lang="ro-RO" sz="1900" dirty="0"/>
              <a:t> </a:t>
            </a:r>
            <a:r>
              <a:rPr lang="ro-RO" sz="1900" dirty="0" err="1"/>
              <a:t>и</a:t>
            </a:r>
            <a:r>
              <a:rPr lang="ro-RO" sz="1900" dirty="0"/>
              <a:t>, </a:t>
            </a:r>
            <a:r>
              <a:rPr lang="ro-RO" sz="1900" dirty="0" err="1"/>
              <a:t>соответственно</a:t>
            </a:r>
            <a:r>
              <a:rPr lang="ro-RO" sz="1900" dirty="0"/>
              <a:t>, </a:t>
            </a:r>
            <a:r>
              <a:rPr lang="ro-RO" sz="1900" dirty="0" err="1"/>
              <a:t>изготовления</a:t>
            </a:r>
            <a:r>
              <a:rPr lang="ro-RO" sz="1900" dirty="0"/>
              <a:t> </a:t>
            </a:r>
            <a:r>
              <a:rPr lang="ro-RO" sz="1900" dirty="0" err="1"/>
              <a:t>соединительной</a:t>
            </a:r>
            <a:r>
              <a:rPr lang="ro-RO" sz="1900" dirty="0"/>
              <a:t> </a:t>
            </a:r>
            <a:r>
              <a:rPr lang="ro-RO" sz="1900" dirty="0" err="1"/>
              <a:t>аппаратуры</a:t>
            </a:r>
            <a:r>
              <a:rPr lang="ro-RO" sz="1900" dirty="0"/>
              <a:t>. </a:t>
            </a:r>
            <a:r>
              <a:rPr lang="ro-RO" sz="1900" u="sng" dirty="0" err="1"/>
              <a:t>Данные</a:t>
            </a:r>
            <a:r>
              <a:rPr lang="ro-RO" sz="1900" u="sng" dirty="0"/>
              <a:t> </a:t>
            </a:r>
            <a:r>
              <a:rPr lang="ro-RO" sz="1900" u="sng" dirty="0" err="1"/>
              <a:t>положения</a:t>
            </a:r>
            <a:r>
              <a:rPr lang="ro-RO" sz="1900" u="sng" dirty="0"/>
              <a:t> </a:t>
            </a:r>
            <a:r>
              <a:rPr lang="ro-RO" sz="1900" u="sng" dirty="0" err="1"/>
              <a:t>указываются</a:t>
            </a:r>
            <a:r>
              <a:rPr lang="ro-RO" sz="1900" u="sng" dirty="0"/>
              <a:t> в </a:t>
            </a:r>
            <a:r>
              <a:rPr lang="ro-RO" sz="1900" u="sng" dirty="0" err="1"/>
              <a:t>обязательном</a:t>
            </a:r>
            <a:r>
              <a:rPr lang="ro-RO" sz="1900" u="sng" dirty="0"/>
              <a:t> </a:t>
            </a:r>
            <a:r>
              <a:rPr lang="ro-RO" sz="1900" u="sng" dirty="0" err="1"/>
              <a:t>порядке</a:t>
            </a:r>
            <a:r>
              <a:rPr lang="ro-RO" sz="1900" u="sng" dirty="0"/>
              <a:t> </a:t>
            </a:r>
            <a:r>
              <a:rPr lang="ro-RO" sz="1900" u="sng" dirty="0" err="1"/>
              <a:t>в</a:t>
            </a:r>
            <a:r>
              <a:rPr lang="ro-RO" sz="1900" u="sng" dirty="0"/>
              <a:t> </a:t>
            </a:r>
            <a:r>
              <a:rPr lang="ro-RO" sz="1900" u="sng" dirty="0" err="1"/>
              <a:t>разрешении</a:t>
            </a:r>
            <a:r>
              <a:rPr lang="ro-RO" sz="1900" u="sng" dirty="0"/>
              <a:t> </a:t>
            </a:r>
            <a:r>
              <a:rPr lang="ro-RO" sz="1900" u="sng" dirty="0" err="1"/>
              <a:t>на</a:t>
            </a:r>
            <a:r>
              <a:rPr lang="ro-RO" sz="1900" u="sng" dirty="0"/>
              <a:t> </a:t>
            </a:r>
            <a:r>
              <a:rPr lang="ro-RO" sz="1900" u="sng" dirty="0" err="1"/>
              <a:t>подключение</a:t>
            </a:r>
            <a:r>
              <a:rPr lang="ro-RO" sz="1900" u="sng" dirty="0"/>
              <a:t>, </a:t>
            </a:r>
            <a:r>
              <a:rPr lang="ro-RO" sz="1900" u="sng" dirty="0" err="1"/>
              <a:t>выдаваемом</a:t>
            </a:r>
            <a:r>
              <a:rPr lang="ro-RO" sz="1900" u="sng" dirty="0"/>
              <a:t> </a:t>
            </a:r>
            <a:r>
              <a:rPr lang="ro-RO" sz="1900" u="sng" dirty="0" err="1"/>
              <a:t>заявителю</a:t>
            </a:r>
            <a:r>
              <a:rPr lang="ro-RO" sz="1900" u="sng" dirty="0"/>
              <a:t> </a:t>
            </a:r>
            <a:r>
              <a:rPr lang="ro-RO" sz="1900" u="sng" dirty="0" err="1"/>
              <a:t>системным</a:t>
            </a:r>
            <a:r>
              <a:rPr lang="ro-RO" sz="1900" u="sng" dirty="0"/>
              <a:t> </a:t>
            </a:r>
            <a:r>
              <a:rPr lang="ro-RO" sz="1900" u="sng" dirty="0" err="1"/>
              <a:t>оператором</a:t>
            </a:r>
            <a:r>
              <a:rPr lang="ro-RO" sz="1900" u="sng" dirty="0"/>
              <a:t>. </a:t>
            </a:r>
            <a:endParaRPr lang="ro-RO" sz="19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335782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0145" y="1575545"/>
            <a:ext cx="7775575" cy="3816350"/>
          </a:xfrm>
          <a:ln w="57150"/>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ru-RU" dirty="0" smtClean="0"/>
              <a:t>Закон об электрической энергии </a:t>
            </a:r>
            <a:r>
              <a:rPr lang="ro-RO" sz="1800" dirty="0" smtClean="0"/>
              <a:t>Nr</a:t>
            </a:r>
            <a:r>
              <a:rPr lang="ro-RO" sz="1800" dirty="0"/>
              <a:t>. 107 </a:t>
            </a:r>
            <a:r>
              <a:rPr lang="ru-RU" dirty="0" smtClean="0"/>
              <a:t>от</a:t>
            </a:r>
            <a:r>
              <a:rPr lang="ro-RO" sz="1800" dirty="0"/>
              <a:t>  </a:t>
            </a:r>
            <a:r>
              <a:rPr lang="ro-RO" sz="1800" dirty="0" smtClean="0"/>
              <a:t>27.05.2016</a:t>
            </a:r>
            <a:r>
              <a:rPr lang="ro-RO" dirty="0" smtClean="0"/>
              <a:t>,  </a:t>
            </a:r>
            <a:endParaRPr lang="ru-RU" dirty="0" smtClean="0"/>
          </a:p>
          <a:p>
            <a:pPr marL="0" indent="0">
              <a:buNone/>
            </a:pPr>
            <a:r>
              <a:rPr lang="ru-RU" dirty="0" smtClean="0"/>
              <a:t>Ст.</a:t>
            </a:r>
            <a:r>
              <a:rPr lang="ro-RO" sz="1800" dirty="0" smtClean="0"/>
              <a:t> </a:t>
            </a:r>
            <a:r>
              <a:rPr lang="ro-RO" sz="1800" dirty="0"/>
              <a:t>48</a:t>
            </a:r>
            <a:endParaRPr lang="en-US" sz="1800" dirty="0"/>
          </a:p>
          <a:p>
            <a:pPr marL="0" indent="0">
              <a:buNone/>
            </a:pPr>
            <a:r>
              <a:rPr lang="ro-RO" sz="1400" dirty="0" smtClean="0"/>
              <a:t>(6</a:t>
            </a:r>
            <a:r>
              <a:rPr lang="ro-RO" sz="1400" dirty="0"/>
              <a:t>) </a:t>
            </a:r>
            <a:r>
              <a:rPr lang="ro-RO" sz="1400" dirty="0" err="1"/>
              <a:t>Соединительная</a:t>
            </a:r>
            <a:r>
              <a:rPr lang="ro-RO" sz="1400" dirty="0"/>
              <a:t> </a:t>
            </a:r>
            <a:r>
              <a:rPr lang="ro-RO" sz="1400" dirty="0" err="1"/>
              <a:t>аппаратура</a:t>
            </a:r>
            <a:r>
              <a:rPr lang="ro-RO" sz="1400" dirty="0"/>
              <a:t>, </a:t>
            </a:r>
            <a:r>
              <a:rPr lang="ro-RO" sz="1400" dirty="0" err="1"/>
              <a:t>изготовленная</a:t>
            </a:r>
            <a:r>
              <a:rPr lang="ro-RO" sz="1400" dirty="0"/>
              <a:t> </a:t>
            </a:r>
            <a:r>
              <a:rPr lang="ro-RO" sz="1400" dirty="0" err="1"/>
              <a:t>системным</a:t>
            </a:r>
            <a:r>
              <a:rPr lang="ro-RO" sz="1400" dirty="0"/>
              <a:t> </a:t>
            </a:r>
            <a:r>
              <a:rPr lang="ro-RO" sz="1400" dirty="0" err="1"/>
              <a:t>оператором</a:t>
            </a:r>
            <a:r>
              <a:rPr lang="ro-RO" sz="1400" dirty="0"/>
              <a:t>, </a:t>
            </a:r>
            <a:r>
              <a:rPr lang="ro-RO" sz="1400" dirty="0" err="1"/>
              <a:t>переходит</a:t>
            </a:r>
            <a:r>
              <a:rPr lang="ro-RO" sz="1400" dirty="0"/>
              <a:t> в </a:t>
            </a:r>
            <a:r>
              <a:rPr lang="ro-RO" sz="1400" dirty="0" err="1"/>
              <a:t>собственность</a:t>
            </a:r>
            <a:r>
              <a:rPr lang="ro-RO" sz="1400" dirty="0"/>
              <a:t> </a:t>
            </a:r>
            <a:r>
              <a:rPr lang="ro-RO" sz="1400" dirty="0" err="1"/>
              <a:t>системного</a:t>
            </a:r>
            <a:r>
              <a:rPr lang="ro-RO" sz="1400" dirty="0"/>
              <a:t> </a:t>
            </a:r>
            <a:r>
              <a:rPr lang="ro-RO" sz="1400" dirty="0" err="1"/>
              <a:t>оператора</a:t>
            </a:r>
            <a:r>
              <a:rPr lang="ro-RO" sz="1400" dirty="0"/>
              <a:t>, </a:t>
            </a:r>
            <a:r>
              <a:rPr lang="ro-RO" sz="1400" dirty="0" err="1"/>
              <a:t>который</a:t>
            </a:r>
            <a:r>
              <a:rPr lang="ro-RO" sz="1400" dirty="0"/>
              <a:t> </a:t>
            </a:r>
            <a:r>
              <a:rPr lang="ro-RO" sz="1400" dirty="0" err="1"/>
              <a:t>отвечает</a:t>
            </a:r>
            <a:r>
              <a:rPr lang="ro-RO" sz="1400" dirty="0"/>
              <a:t> </a:t>
            </a:r>
            <a:r>
              <a:rPr lang="ro-RO" sz="1400" dirty="0" err="1"/>
              <a:t>за</a:t>
            </a:r>
            <a:r>
              <a:rPr lang="ro-RO" sz="1400" dirty="0"/>
              <a:t> </a:t>
            </a:r>
            <a:r>
              <a:rPr lang="ro-RO" sz="1400" dirty="0" err="1"/>
              <a:t>ее</a:t>
            </a:r>
            <a:r>
              <a:rPr lang="ro-RO" sz="1400" dirty="0"/>
              <a:t> </a:t>
            </a:r>
            <a:r>
              <a:rPr lang="ro-RO" sz="1400" dirty="0" err="1"/>
              <a:t>эксплуатацию</a:t>
            </a:r>
            <a:r>
              <a:rPr lang="ro-RO" sz="1400" dirty="0"/>
              <a:t>, </a:t>
            </a:r>
            <a:r>
              <a:rPr lang="ro-RO" sz="1400" dirty="0" err="1"/>
              <a:t>обслуживание</a:t>
            </a:r>
            <a:r>
              <a:rPr lang="ro-RO" sz="1400" dirty="0"/>
              <a:t> и </a:t>
            </a:r>
            <a:r>
              <a:rPr lang="ro-RO" sz="1400" dirty="0" err="1" smtClean="0"/>
              <a:t>модернизацию</a:t>
            </a:r>
            <a:r>
              <a:rPr lang="ro-RO" sz="1400" dirty="0" smtClean="0"/>
              <a:t>.</a:t>
            </a:r>
            <a:endParaRPr lang="ru-RU" sz="1400" dirty="0" smtClean="0"/>
          </a:p>
          <a:p>
            <a:pPr marL="0" indent="0">
              <a:buNone/>
            </a:pPr>
            <a:r>
              <a:rPr lang="ro-RO" sz="1400" dirty="0" err="1" smtClean="0"/>
              <a:t>Соединительная</a:t>
            </a:r>
            <a:r>
              <a:rPr lang="ro-RO" sz="1400" dirty="0" smtClean="0"/>
              <a:t> </a:t>
            </a:r>
            <a:r>
              <a:rPr lang="ro-RO" sz="1400" dirty="0" err="1"/>
              <a:t>аппаратура</a:t>
            </a:r>
            <a:r>
              <a:rPr lang="ro-RO" sz="1400" dirty="0"/>
              <a:t>, </a:t>
            </a:r>
            <a:r>
              <a:rPr lang="ro-RO" sz="1400" dirty="0" err="1"/>
              <a:t>изготовленная</a:t>
            </a:r>
            <a:r>
              <a:rPr lang="ro-RO" sz="1400" dirty="0"/>
              <a:t> </a:t>
            </a:r>
            <a:r>
              <a:rPr lang="ro-RO" sz="1400" dirty="0" err="1"/>
              <a:t>авторизованными</a:t>
            </a:r>
            <a:r>
              <a:rPr lang="ro-RO" sz="1400" dirty="0"/>
              <a:t> </a:t>
            </a:r>
            <a:r>
              <a:rPr lang="ro-RO" sz="1400" dirty="0" err="1"/>
              <a:t>электриками</a:t>
            </a:r>
            <a:r>
              <a:rPr lang="ro-RO" sz="1400" dirty="0"/>
              <a:t>, </a:t>
            </a:r>
            <a:r>
              <a:rPr lang="ro-RO" sz="1400" dirty="0" err="1"/>
              <a:t>принадлежит</a:t>
            </a:r>
            <a:r>
              <a:rPr lang="ro-RO" sz="1400" dirty="0"/>
              <a:t> </a:t>
            </a:r>
            <a:r>
              <a:rPr lang="ro-RO" sz="1400" dirty="0" err="1"/>
              <a:t>конечным</a:t>
            </a:r>
            <a:r>
              <a:rPr lang="ro-RO" sz="1400" dirty="0"/>
              <a:t> </a:t>
            </a:r>
            <a:r>
              <a:rPr lang="ro-RO" sz="1400" dirty="0" err="1"/>
              <a:t>потребителям</a:t>
            </a:r>
            <a:r>
              <a:rPr lang="ro-RO" sz="1400" dirty="0"/>
              <a:t>, </a:t>
            </a:r>
            <a:r>
              <a:rPr lang="ro-RO" sz="1400" dirty="0" err="1"/>
              <a:t>которые</a:t>
            </a:r>
            <a:r>
              <a:rPr lang="ro-RO" sz="1400" dirty="0"/>
              <a:t> </a:t>
            </a:r>
            <a:r>
              <a:rPr lang="ro-RO" sz="1400" dirty="0" err="1"/>
              <a:t>вправе</a:t>
            </a:r>
            <a:r>
              <a:rPr lang="ro-RO" sz="1400" dirty="0"/>
              <a:t> </a:t>
            </a:r>
            <a:r>
              <a:rPr lang="ro-RO" sz="1400" dirty="0" err="1"/>
              <a:t>на</a:t>
            </a:r>
            <a:r>
              <a:rPr lang="ro-RO" sz="1400" dirty="0"/>
              <a:t> </a:t>
            </a:r>
            <a:r>
              <a:rPr lang="ro-RO" sz="1400" dirty="0" err="1"/>
              <a:t>безвозмездной</a:t>
            </a:r>
            <a:r>
              <a:rPr lang="ro-RO" sz="1400" dirty="0"/>
              <a:t> </a:t>
            </a:r>
            <a:r>
              <a:rPr lang="ro-RO" sz="1400" dirty="0" err="1"/>
              <a:t>основе</a:t>
            </a:r>
            <a:r>
              <a:rPr lang="ro-RO" sz="1400" dirty="0"/>
              <a:t> </a:t>
            </a:r>
            <a:r>
              <a:rPr lang="ro-RO" sz="1400" dirty="0" err="1"/>
              <a:t>передать</a:t>
            </a:r>
            <a:r>
              <a:rPr lang="ro-RO" sz="1400" dirty="0"/>
              <a:t> </a:t>
            </a:r>
            <a:r>
              <a:rPr lang="ro-RO" sz="1400" dirty="0" err="1"/>
              <a:t>ее</a:t>
            </a:r>
            <a:r>
              <a:rPr lang="ro-RO" sz="1400" dirty="0"/>
              <a:t> в </a:t>
            </a:r>
            <a:r>
              <a:rPr lang="ro-RO" sz="1400" dirty="0" err="1"/>
              <a:t>собственность</a:t>
            </a:r>
            <a:r>
              <a:rPr lang="ro-RO" sz="1400" dirty="0"/>
              <a:t> </a:t>
            </a:r>
            <a:r>
              <a:rPr lang="ro-RO" sz="1400" dirty="0" err="1"/>
              <a:t>системного</a:t>
            </a:r>
            <a:r>
              <a:rPr lang="ro-RO" sz="1400" dirty="0"/>
              <a:t> </a:t>
            </a:r>
            <a:r>
              <a:rPr lang="ro-RO" sz="1400" dirty="0" err="1"/>
              <a:t>оператора</a:t>
            </a:r>
            <a:r>
              <a:rPr lang="ro-RO" sz="1400" dirty="0"/>
              <a:t> </a:t>
            </a:r>
            <a:r>
              <a:rPr lang="ro-RO" sz="1400" dirty="0" err="1"/>
              <a:t>на</a:t>
            </a:r>
            <a:r>
              <a:rPr lang="ro-RO" sz="1400" dirty="0"/>
              <a:t> </a:t>
            </a:r>
            <a:r>
              <a:rPr lang="ro-RO" sz="1400" dirty="0" err="1"/>
              <a:t>условиях</a:t>
            </a:r>
            <a:r>
              <a:rPr lang="ro-RO" sz="1400" dirty="0"/>
              <a:t>, </a:t>
            </a:r>
            <a:r>
              <a:rPr lang="ro-RO" sz="1400" dirty="0" err="1"/>
              <a:t>установленных</a:t>
            </a:r>
            <a:r>
              <a:rPr lang="ro-RO" sz="1400" dirty="0"/>
              <a:t> </a:t>
            </a:r>
            <a:r>
              <a:rPr lang="ro-RO" sz="1400" dirty="0" err="1"/>
              <a:t>в</a:t>
            </a:r>
            <a:r>
              <a:rPr lang="ro-RO" sz="1400" dirty="0"/>
              <a:t> </a:t>
            </a:r>
            <a:r>
              <a:rPr lang="ro-RO" sz="1400" dirty="0" err="1"/>
              <a:t>части</a:t>
            </a:r>
            <a:r>
              <a:rPr lang="ro-RO" sz="1400" dirty="0"/>
              <a:t> (9).</a:t>
            </a:r>
          </a:p>
          <a:p>
            <a:pPr marL="0" indent="0">
              <a:buNone/>
            </a:pPr>
            <a:r>
              <a:rPr lang="ro-RO" sz="1400" dirty="0"/>
              <a:t>   </a:t>
            </a:r>
            <a:br>
              <a:rPr lang="ro-RO" sz="1400" dirty="0"/>
            </a:br>
            <a:r>
              <a:rPr lang="ro-RO" sz="1400" dirty="0"/>
              <a:t> (9) </a:t>
            </a:r>
            <a:r>
              <a:rPr lang="ro-RO" sz="1400" dirty="0" err="1"/>
              <a:t>Оператор</a:t>
            </a:r>
            <a:r>
              <a:rPr lang="ro-RO" sz="1400" dirty="0"/>
              <a:t> </a:t>
            </a:r>
            <a:r>
              <a:rPr lang="ro-RO" sz="1400" dirty="0" err="1"/>
              <a:t>распределительной</a:t>
            </a:r>
            <a:r>
              <a:rPr lang="ro-RO" sz="1400" dirty="0"/>
              <a:t> </a:t>
            </a:r>
            <a:r>
              <a:rPr lang="ro-RO" sz="1400" dirty="0" err="1"/>
              <a:t>системы</a:t>
            </a:r>
            <a:r>
              <a:rPr lang="ro-RO" sz="1400" dirty="0"/>
              <a:t> </a:t>
            </a:r>
            <a:r>
              <a:rPr lang="ro-RO" sz="1400" dirty="0" err="1"/>
              <a:t>обязан</a:t>
            </a:r>
            <a:r>
              <a:rPr lang="ro-RO" sz="1400" dirty="0"/>
              <a:t> </a:t>
            </a:r>
            <a:r>
              <a:rPr lang="ro-RO" sz="1400" dirty="0" err="1"/>
              <a:t>принять</a:t>
            </a:r>
            <a:r>
              <a:rPr lang="ro-RO" sz="1400" dirty="0"/>
              <a:t> </a:t>
            </a:r>
            <a:r>
              <a:rPr lang="ro-RO" sz="1400" dirty="0" err="1"/>
              <a:t>передаваемые</a:t>
            </a:r>
            <a:r>
              <a:rPr lang="ro-RO" sz="1400" dirty="0"/>
              <a:t> </a:t>
            </a:r>
            <a:r>
              <a:rPr lang="ro-RO" sz="1400" dirty="0" err="1"/>
              <a:t>электроустановки</a:t>
            </a:r>
            <a:r>
              <a:rPr lang="ro-RO" sz="1400" dirty="0"/>
              <a:t> </a:t>
            </a:r>
            <a:r>
              <a:rPr lang="ro-RO" sz="1400" dirty="0" err="1"/>
              <a:t>на</a:t>
            </a:r>
            <a:r>
              <a:rPr lang="ro-RO" sz="1400" dirty="0"/>
              <a:t> </a:t>
            </a:r>
            <a:r>
              <a:rPr lang="ro-RO" sz="1400" dirty="0" err="1"/>
              <a:t>безвозмездной</a:t>
            </a:r>
            <a:r>
              <a:rPr lang="ro-RO" sz="1400" dirty="0"/>
              <a:t> </a:t>
            </a:r>
            <a:r>
              <a:rPr lang="ro-RO" sz="1400" dirty="0" err="1"/>
              <a:t>основе</a:t>
            </a:r>
            <a:r>
              <a:rPr lang="ro-RO" sz="1400" dirty="0"/>
              <a:t> </a:t>
            </a:r>
            <a:r>
              <a:rPr lang="ro-RO" sz="1400" dirty="0" err="1"/>
              <a:t>при</a:t>
            </a:r>
            <a:r>
              <a:rPr lang="ro-RO" sz="1400" dirty="0"/>
              <a:t> </a:t>
            </a:r>
            <a:r>
              <a:rPr lang="ro-RO" sz="1400" dirty="0" err="1"/>
              <a:t>условии</a:t>
            </a:r>
            <a:r>
              <a:rPr lang="ro-RO" sz="1400" dirty="0"/>
              <a:t> </a:t>
            </a:r>
            <a:r>
              <a:rPr lang="ro-RO" sz="1400" dirty="0" err="1"/>
              <a:t>выполнения</a:t>
            </a:r>
            <a:r>
              <a:rPr lang="ro-RO" sz="1400" dirty="0"/>
              <a:t> </a:t>
            </a:r>
            <a:r>
              <a:rPr lang="ro-RO" sz="1400" dirty="0" err="1"/>
              <a:t>собственником</a:t>
            </a:r>
            <a:r>
              <a:rPr lang="ro-RO" sz="1400" dirty="0"/>
              <a:t> </a:t>
            </a:r>
            <a:r>
              <a:rPr lang="ro-RO" sz="1400" dirty="0" err="1"/>
              <a:t>электроустановок</a:t>
            </a:r>
            <a:r>
              <a:rPr lang="ro-RO" sz="1400" dirty="0"/>
              <a:t>, </a:t>
            </a:r>
            <a:r>
              <a:rPr lang="ro-RO" sz="1400" dirty="0" err="1"/>
              <a:t>электрических</a:t>
            </a:r>
            <a:r>
              <a:rPr lang="ro-RO" sz="1400" dirty="0"/>
              <a:t> </a:t>
            </a:r>
            <a:r>
              <a:rPr lang="ro-RO" sz="1400" dirty="0" err="1"/>
              <a:t>линий</a:t>
            </a:r>
            <a:r>
              <a:rPr lang="ro-RO" sz="1400" dirty="0"/>
              <a:t> и </a:t>
            </a:r>
            <a:r>
              <a:rPr lang="ro-RO" sz="1400" dirty="0" err="1"/>
              <a:t>трансформаторных</a:t>
            </a:r>
            <a:r>
              <a:rPr lang="ro-RO" sz="1400" dirty="0"/>
              <a:t> </a:t>
            </a:r>
            <a:r>
              <a:rPr lang="ro-RO" sz="1400" dirty="0" err="1"/>
              <a:t>подстанций</a:t>
            </a:r>
            <a:r>
              <a:rPr lang="ro-RO" sz="1400" dirty="0"/>
              <a:t> </a:t>
            </a:r>
            <a:r>
              <a:rPr lang="ro-RO" sz="1400" dirty="0" err="1"/>
              <a:t>работ</a:t>
            </a:r>
            <a:r>
              <a:rPr lang="ro-RO" sz="1400" dirty="0"/>
              <a:t>, </a:t>
            </a:r>
            <a:r>
              <a:rPr lang="ro-RO" sz="1400" dirty="0" err="1"/>
              <a:t>необходимых</a:t>
            </a:r>
            <a:r>
              <a:rPr lang="ro-RO" sz="1400" dirty="0"/>
              <a:t> </a:t>
            </a:r>
            <a:r>
              <a:rPr lang="ro-RO" sz="1400" dirty="0" err="1"/>
              <a:t>для</a:t>
            </a:r>
            <a:r>
              <a:rPr lang="ro-RO" sz="1400" dirty="0"/>
              <a:t> </a:t>
            </a:r>
            <a:r>
              <a:rPr lang="ro-RO" sz="1400" dirty="0" err="1"/>
              <a:t>обеспечения</a:t>
            </a:r>
            <a:r>
              <a:rPr lang="ro-RO" sz="1400" dirty="0"/>
              <a:t> </a:t>
            </a:r>
            <a:r>
              <a:rPr lang="ro-RO" sz="1400" dirty="0" err="1"/>
              <a:t>их</a:t>
            </a:r>
            <a:r>
              <a:rPr lang="ro-RO" sz="1400" dirty="0"/>
              <a:t> </a:t>
            </a:r>
            <a:r>
              <a:rPr lang="ro-RO" sz="1400" dirty="0" err="1"/>
              <a:t>соответствия</a:t>
            </a:r>
            <a:r>
              <a:rPr lang="ro-RO" sz="1400" dirty="0"/>
              <a:t> </a:t>
            </a:r>
            <a:r>
              <a:rPr lang="ro-RO" sz="1400" dirty="0" err="1"/>
              <a:t>требованиям</a:t>
            </a:r>
            <a:r>
              <a:rPr lang="ro-RO" sz="1400" dirty="0"/>
              <a:t> </a:t>
            </a:r>
            <a:r>
              <a:rPr lang="ro-RO" sz="1400" dirty="0" err="1"/>
              <a:t>безопасности</a:t>
            </a:r>
            <a:r>
              <a:rPr lang="ro-RO" sz="1400" dirty="0"/>
              <a:t>. </a:t>
            </a:r>
          </a:p>
          <a:p>
            <a:pPr marL="0" indent="0">
              <a:buNone/>
            </a:pPr>
            <a:endParaRPr lang="ro-RO"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900166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1007" y="1734225"/>
            <a:ext cx="8072488" cy="4638440"/>
          </a:xfrm>
          <a:ln w="57150"/>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r>
              <a:rPr lang="ru-RU" sz="6400" b="1" dirty="0" smtClean="0"/>
              <a:t>Положение о поставке и использовании электрической энергии </a:t>
            </a:r>
            <a:r>
              <a:rPr lang="en-US" sz="6400" b="1" dirty="0" smtClean="0"/>
              <a:t>nr</a:t>
            </a:r>
            <a:r>
              <a:rPr lang="en-US" sz="6400" b="1" dirty="0"/>
              <a:t>. 393  </a:t>
            </a:r>
            <a:r>
              <a:rPr lang="ru-RU" sz="6400" b="1" dirty="0" smtClean="0"/>
              <a:t>от</a:t>
            </a:r>
            <a:r>
              <a:rPr lang="en-US" sz="6400" b="1" dirty="0"/>
              <a:t>  15.12.2010</a:t>
            </a:r>
            <a:r>
              <a:rPr lang="en-US" sz="6400" dirty="0"/>
              <a:t> </a:t>
            </a:r>
            <a:endParaRPr lang="ro-RO" sz="6400" dirty="0"/>
          </a:p>
          <a:p>
            <a:pPr marL="0" indent="0">
              <a:buNone/>
            </a:pPr>
            <a:r>
              <a:rPr lang="en-US" sz="6400" b="1" dirty="0"/>
              <a:t> </a:t>
            </a:r>
            <a:r>
              <a:rPr lang="ru-RU" sz="6400" b="1" dirty="0" smtClean="0">
                <a:solidFill>
                  <a:schemeClr val="accent1"/>
                </a:solidFill>
              </a:rPr>
              <a:t>Подключение к электрической сети</a:t>
            </a:r>
            <a:endParaRPr lang="ru-RU" sz="6000" b="1" dirty="0"/>
          </a:p>
          <a:p>
            <a:pPr marL="0" indent="0">
              <a:buNone/>
            </a:pPr>
            <a:r>
              <a:rPr lang="ro-RO" sz="6000" b="1" dirty="0" smtClean="0"/>
              <a:t>54</a:t>
            </a:r>
            <a:r>
              <a:rPr lang="ro-RO" sz="6000" b="1" dirty="0"/>
              <a:t>.</a:t>
            </a:r>
            <a:r>
              <a:rPr lang="ro-RO" sz="6000" dirty="0"/>
              <a:t> </a:t>
            </a:r>
            <a:r>
              <a:rPr lang="ro-RO" sz="6000" dirty="0" err="1"/>
              <a:t>Для</a:t>
            </a:r>
            <a:r>
              <a:rPr lang="ro-RO" sz="6000" dirty="0"/>
              <a:t> </a:t>
            </a:r>
            <a:r>
              <a:rPr lang="ro-RO" sz="6000" dirty="0" err="1"/>
              <a:t>подключения</a:t>
            </a:r>
            <a:r>
              <a:rPr lang="ro-RO" sz="6000" dirty="0"/>
              <a:t> </a:t>
            </a:r>
            <a:r>
              <a:rPr lang="ro-RO" sz="6000" dirty="0" err="1"/>
              <a:t>электроустановок</a:t>
            </a:r>
            <a:r>
              <a:rPr lang="ro-RO" sz="6000" dirty="0"/>
              <a:t> к </a:t>
            </a:r>
            <a:r>
              <a:rPr lang="ro-RO" sz="6000" dirty="0" err="1"/>
              <a:t>электрической</a:t>
            </a:r>
            <a:r>
              <a:rPr lang="ro-RO" sz="6000" dirty="0"/>
              <a:t> </a:t>
            </a:r>
            <a:r>
              <a:rPr lang="ro-RO" sz="6000" dirty="0" err="1"/>
              <a:t>сети</a:t>
            </a:r>
            <a:r>
              <a:rPr lang="ro-RO" sz="6000" dirty="0"/>
              <a:t> </a:t>
            </a:r>
            <a:r>
              <a:rPr lang="ro-RO" sz="6000" dirty="0" err="1"/>
              <a:t>заявитель</a:t>
            </a:r>
            <a:r>
              <a:rPr lang="ro-RO" sz="6000" dirty="0"/>
              <a:t> </a:t>
            </a:r>
            <a:r>
              <a:rPr lang="ro-RO" sz="6000" dirty="0" err="1"/>
              <a:t>должен</a:t>
            </a:r>
            <a:r>
              <a:rPr lang="ro-RO" sz="6000" dirty="0"/>
              <a:t> </a:t>
            </a:r>
            <a:r>
              <a:rPr lang="ro-RO" sz="6000" dirty="0" err="1"/>
              <a:t>получить</a:t>
            </a:r>
            <a:r>
              <a:rPr lang="ro-RO" sz="6000" dirty="0"/>
              <a:t> </a:t>
            </a:r>
            <a:r>
              <a:rPr lang="ro-RO" sz="6000" dirty="0" err="1"/>
              <a:t>от</a:t>
            </a:r>
            <a:r>
              <a:rPr lang="ro-RO" sz="6000" dirty="0"/>
              <a:t> </a:t>
            </a:r>
            <a:r>
              <a:rPr lang="ro-RO" sz="6000" dirty="0" err="1"/>
              <a:t>оператора</a:t>
            </a:r>
            <a:r>
              <a:rPr lang="ro-RO" sz="6000" dirty="0"/>
              <a:t> </a:t>
            </a:r>
            <a:r>
              <a:rPr lang="ro-RO" sz="6000" dirty="0" err="1"/>
              <a:t>сети</a:t>
            </a:r>
            <a:r>
              <a:rPr lang="ro-RO" sz="6000" dirty="0"/>
              <a:t> </a:t>
            </a:r>
            <a:r>
              <a:rPr lang="ro-RO" sz="6000" dirty="0" err="1"/>
              <a:t>разрешение</a:t>
            </a:r>
            <a:r>
              <a:rPr lang="ro-RO" sz="6000" dirty="0"/>
              <a:t> </a:t>
            </a:r>
            <a:r>
              <a:rPr lang="ro-RO" sz="6000" dirty="0" err="1"/>
              <a:t>на</a:t>
            </a:r>
            <a:r>
              <a:rPr lang="ro-RO" sz="6000" dirty="0"/>
              <a:t> </a:t>
            </a:r>
            <a:r>
              <a:rPr lang="ro-RO" sz="6000" dirty="0" err="1"/>
              <a:t>подключение</a:t>
            </a:r>
            <a:r>
              <a:rPr lang="ro-RO" sz="6000" dirty="0"/>
              <a:t> </a:t>
            </a:r>
            <a:r>
              <a:rPr lang="ro-RO" sz="6000" dirty="0" err="1"/>
              <a:t>согласно</a:t>
            </a:r>
            <a:r>
              <a:rPr lang="ro-RO" sz="6000" dirty="0"/>
              <a:t> </a:t>
            </a:r>
            <a:r>
              <a:rPr lang="ro-RO" sz="6000" dirty="0" err="1"/>
              <a:t>образцу</a:t>
            </a:r>
            <a:r>
              <a:rPr lang="ro-RO" sz="6000" dirty="0"/>
              <a:t>, </a:t>
            </a:r>
            <a:r>
              <a:rPr lang="ro-RO" sz="6000" dirty="0" err="1"/>
              <a:t>приведенному</a:t>
            </a:r>
            <a:r>
              <a:rPr lang="ro-RO" sz="6000" dirty="0"/>
              <a:t> в </a:t>
            </a:r>
            <a:r>
              <a:rPr lang="ro-RO" sz="6000" dirty="0" err="1"/>
              <a:t>приложении</a:t>
            </a:r>
            <a:r>
              <a:rPr lang="ro-RO" sz="6000" dirty="0"/>
              <a:t> № 3 к </a:t>
            </a:r>
            <a:r>
              <a:rPr lang="ro-RO" sz="6000" dirty="0" err="1"/>
              <a:t>настоящему</a:t>
            </a:r>
            <a:r>
              <a:rPr lang="ro-RO" sz="6000" dirty="0"/>
              <a:t> </a:t>
            </a:r>
            <a:r>
              <a:rPr lang="ro-RO" sz="6000" dirty="0" err="1"/>
              <a:t>Положению</a:t>
            </a:r>
            <a:r>
              <a:rPr lang="ro-RO" sz="6000" dirty="0"/>
              <a:t> </a:t>
            </a:r>
            <a:endParaRPr lang="ru-RU" sz="6000" dirty="0" smtClean="0"/>
          </a:p>
          <a:p>
            <a:pPr marL="0" indent="0">
              <a:buNone/>
            </a:pPr>
            <a:endParaRPr lang="ro-RO" sz="6000" dirty="0"/>
          </a:p>
          <a:p>
            <a:pPr marL="0" indent="0">
              <a:buNone/>
            </a:pPr>
            <a:r>
              <a:rPr lang="ro-RO" sz="6000" b="1" dirty="0"/>
              <a:t>55.</a:t>
            </a:r>
            <a:r>
              <a:rPr lang="ro-RO" sz="6000" dirty="0"/>
              <a:t> </a:t>
            </a:r>
            <a:r>
              <a:rPr lang="ro-RO" sz="6000" dirty="0" err="1"/>
              <a:t>Оператор</a:t>
            </a:r>
            <a:r>
              <a:rPr lang="ro-RO" sz="6000" dirty="0"/>
              <a:t> </a:t>
            </a:r>
            <a:r>
              <a:rPr lang="ro-RO" sz="6000" dirty="0" err="1"/>
              <a:t>сети</a:t>
            </a:r>
            <a:r>
              <a:rPr lang="ro-RO" sz="6000" dirty="0"/>
              <a:t> </a:t>
            </a:r>
            <a:r>
              <a:rPr lang="ro-RO" sz="6000" dirty="0" err="1"/>
              <a:t>обязан</a:t>
            </a:r>
            <a:r>
              <a:rPr lang="ro-RO" sz="6000" dirty="0"/>
              <a:t> </a:t>
            </a:r>
            <a:r>
              <a:rPr lang="ro-RO" sz="6000" dirty="0" err="1"/>
              <a:t>выдать</a:t>
            </a:r>
            <a:r>
              <a:rPr lang="ro-RO" sz="6000" dirty="0"/>
              <a:t> </a:t>
            </a:r>
            <a:r>
              <a:rPr lang="ro-RO" sz="6000" dirty="0" err="1"/>
              <a:t>заявителю</a:t>
            </a:r>
            <a:r>
              <a:rPr lang="ro-RO" sz="6000" dirty="0"/>
              <a:t> </a:t>
            </a:r>
            <a:r>
              <a:rPr lang="ro-RO" sz="6000" dirty="0" err="1"/>
              <a:t>разрешение</a:t>
            </a:r>
            <a:r>
              <a:rPr lang="ro-RO" sz="6000" dirty="0"/>
              <a:t> </a:t>
            </a:r>
            <a:r>
              <a:rPr lang="ro-RO" sz="6000" dirty="0" err="1"/>
              <a:t>на</a:t>
            </a:r>
            <a:r>
              <a:rPr lang="ro-RO" sz="6000" dirty="0"/>
              <a:t> </a:t>
            </a:r>
            <a:r>
              <a:rPr lang="ro-RO" sz="6000" dirty="0" err="1"/>
              <a:t>подключение</a:t>
            </a:r>
            <a:r>
              <a:rPr lang="ro-RO" sz="6000" dirty="0"/>
              <a:t> в </a:t>
            </a:r>
            <a:r>
              <a:rPr lang="ro-RO" sz="6000" dirty="0" err="1"/>
              <a:t>течение</a:t>
            </a:r>
            <a:r>
              <a:rPr lang="ro-RO" sz="6000" dirty="0"/>
              <a:t> 15 </a:t>
            </a:r>
            <a:r>
              <a:rPr lang="ro-RO" sz="6000" dirty="0" err="1"/>
              <a:t>календарных</a:t>
            </a:r>
            <a:r>
              <a:rPr lang="ro-RO" sz="6000" dirty="0"/>
              <a:t> </a:t>
            </a:r>
            <a:r>
              <a:rPr lang="ro-RO" sz="6000" dirty="0" err="1"/>
              <a:t>дней</a:t>
            </a:r>
            <a:r>
              <a:rPr lang="ro-RO" sz="6000" dirty="0"/>
              <a:t>, в </a:t>
            </a:r>
            <a:r>
              <a:rPr lang="ro-RO" sz="6000" dirty="0" err="1"/>
              <a:t>котором</a:t>
            </a:r>
            <a:r>
              <a:rPr lang="ro-RO" sz="6000" dirty="0"/>
              <a:t> </a:t>
            </a:r>
            <a:r>
              <a:rPr lang="ro-RO" sz="6000" dirty="0" err="1"/>
              <a:t>в</a:t>
            </a:r>
            <a:r>
              <a:rPr lang="ro-RO" sz="6000" dirty="0"/>
              <a:t> </a:t>
            </a:r>
            <a:r>
              <a:rPr lang="ro-RO" sz="6000" dirty="0" err="1"/>
              <a:t>обязательном</a:t>
            </a:r>
            <a:r>
              <a:rPr lang="ro-RO" sz="6000" dirty="0"/>
              <a:t> </a:t>
            </a:r>
            <a:r>
              <a:rPr lang="ro-RO" sz="6000" dirty="0" err="1"/>
              <a:t>порядке</a:t>
            </a:r>
            <a:r>
              <a:rPr lang="ro-RO" sz="6000" dirty="0"/>
              <a:t> </a:t>
            </a:r>
            <a:r>
              <a:rPr lang="ro-RO" sz="6000" dirty="0" err="1"/>
              <a:t>указываются</a:t>
            </a:r>
            <a:r>
              <a:rPr lang="ro-RO" sz="6000" dirty="0"/>
              <a:t> </a:t>
            </a:r>
            <a:r>
              <a:rPr lang="ro-RO" sz="6000" dirty="0" err="1"/>
              <a:t>оптимальные</a:t>
            </a:r>
            <a:r>
              <a:rPr lang="ro-RO" sz="6000" dirty="0"/>
              <a:t> </a:t>
            </a:r>
            <a:r>
              <a:rPr lang="ro-RO" sz="6000" dirty="0" err="1"/>
              <a:t>технические</a:t>
            </a:r>
            <a:r>
              <a:rPr lang="ro-RO" sz="6000" dirty="0"/>
              <a:t> </a:t>
            </a:r>
            <a:r>
              <a:rPr lang="ro-RO" sz="6000" dirty="0" err="1"/>
              <a:t>условия</a:t>
            </a:r>
            <a:r>
              <a:rPr lang="ro-RO" sz="6000" dirty="0"/>
              <a:t> </a:t>
            </a:r>
            <a:r>
              <a:rPr lang="ro-RO" sz="6000" dirty="0" err="1"/>
              <a:t>для</a:t>
            </a:r>
            <a:r>
              <a:rPr lang="ro-RO" sz="6000" dirty="0"/>
              <a:t> </a:t>
            </a:r>
            <a:r>
              <a:rPr lang="ro-RO" sz="6000" dirty="0" err="1"/>
              <a:t>подключения</a:t>
            </a:r>
            <a:r>
              <a:rPr lang="ro-RO" sz="6000" dirty="0"/>
              <a:t>, </a:t>
            </a:r>
            <a:r>
              <a:rPr lang="ro-RO" sz="6000" dirty="0" err="1"/>
              <a:t>не</a:t>
            </a:r>
            <a:r>
              <a:rPr lang="ro-RO" sz="6000" dirty="0"/>
              <a:t> </a:t>
            </a:r>
            <a:r>
              <a:rPr lang="ro-RO" sz="6000" dirty="0" err="1"/>
              <a:t>противоречащие</a:t>
            </a:r>
            <a:r>
              <a:rPr lang="ro-RO" sz="6000" dirty="0"/>
              <a:t> </a:t>
            </a:r>
            <a:r>
              <a:rPr lang="ro-RO" sz="6000" dirty="0" err="1"/>
              <a:t>обязательным</a:t>
            </a:r>
            <a:r>
              <a:rPr lang="ro-RO" sz="6000" dirty="0"/>
              <a:t> </a:t>
            </a:r>
            <a:r>
              <a:rPr lang="ro-RO" sz="6000" dirty="0" err="1"/>
              <a:t>нормативным</a:t>
            </a:r>
            <a:r>
              <a:rPr lang="ro-RO" sz="6000" dirty="0"/>
              <a:t> </a:t>
            </a:r>
            <a:r>
              <a:rPr lang="ro-RO" sz="6000" dirty="0" err="1"/>
              <a:t>документам</a:t>
            </a:r>
            <a:r>
              <a:rPr lang="ro-RO" sz="6000" dirty="0"/>
              <a:t>, и </a:t>
            </a:r>
            <a:r>
              <a:rPr lang="ro-RO" sz="6000" dirty="0" err="1"/>
              <a:t>работы</a:t>
            </a:r>
            <a:r>
              <a:rPr lang="ro-RO" sz="6000" dirty="0"/>
              <a:t>, </a:t>
            </a:r>
            <a:r>
              <a:rPr lang="ro-RO" sz="6000" dirty="0" err="1"/>
              <a:t>необходимые</a:t>
            </a:r>
            <a:r>
              <a:rPr lang="ro-RO" sz="6000" dirty="0"/>
              <a:t> </a:t>
            </a:r>
            <a:r>
              <a:rPr lang="ro-RO" sz="6000" dirty="0" err="1"/>
              <a:t>для</a:t>
            </a:r>
            <a:r>
              <a:rPr lang="ro-RO" sz="6000" dirty="0"/>
              <a:t> </a:t>
            </a:r>
            <a:r>
              <a:rPr lang="ro-RO" sz="6000" dirty="0" err="1"/>
              <a:t>выполнения</a:t>
            </a:r>
            <a:r>
              <a:rPr lang="ro-RO" sz="6000" dirty="0"/>
              <a:t> </a:t>
            </a:r>
            <a:r>
              <a:rPr lang="ro-RO" sz="6000" dirty="0" err="1"/>
              <a:t>заявителем</a:t>
            </a:r>
            <a:r>
              <a:rPr lang="ro-RO" sz="6000" dirty="0"/>
              <a:t>, с </a:t>
            </a:r>
            <a:r>
              <a:rPr lang="ro-RO" sz="6000" dirty="0" err="1"/>
              <a:t>целью</a:t>
            </a:r>
            <a:r>
              <a:rPr lang="ro-RO" sz="6000" dirty="0"/>
              <a:t> </a:t>
            </a:r>
            <a:r>
              <a:rPr lang="ro-RO" sz="6000" dirty="0" err="1"/>
              <a:t>подключения</a:t>
            </a:r>
            <a:r>
              <a:rPr lang="ro-RO" sz="6000" dirty="0"/>
              <a:t> </a:t>
            </a:r>
            <a:r>
              <a:rPr lang="ro-RO" sz="6000" dirty="0" err="1"/>
              <a:t>своих</a:t>
            </a:r>
            <a:r>
              <a:rPr lang="ro-RO" sz="6000" dirty="0"/>
              <a:t> </a:t>
            </a:r>
            <a:r>
              <a:rPr lang="ro-RO" sz="6000" dirty="0" err="1"/>
              <a:t>электроустановок</a:t>
            </a:r>
            <a:r>
              <a:rPr lang="ro-RO" sz="6000" dirty="0"/>
              <a:t> к </a:t>
            </a:r>
            <a:r>
              <a:rPr lang="ro-RO" sz="6000" dirty="0" err="1"/>
              <a:t>электрической</a:t>
            </a:r>
            <a:r>
              <a:rPr lang="ro-RO" sz="6000" dirty="0"/>
              <a:t> </a:t>
            </a:r>
            <a:r>
              <a:rPr lang="ro-RO" sz="6000" dirty="0" err="1"/>
              <a:t>сети</a:t>
            </a:r>
            <a:r>
              <a:rPr lang="ro-RO" sz="6000" dirty="0"/>
              <a:t>. </a:t>
            </a:r>
            <a:endParaRPr lang="ru-RU" sz="6000" dirty="0" smtClean="0"/>
          </a:p>
          <a:p>
            <a:pPr marL="0" indent="0">
              <a:buNone/>
            </a:pPr>
            <a:endParaRPr lang="ro-RO" sz="6000" dirty="0"/>
          </a:p>
          <a:p>
            <a:pPr marL="0" indent="0">
              <a:buNone/>
            </a:pPr>
            <a:r>
              <a:rPr lang="ro-RO" sz="6000" dirty="0"/>
              <a:t> </a:t>
            </a:r>
            <a:r>
              <a:rPr lang="ro-RO" sz="6000" b="1" dirty="0" smtClean="0"/>
              <a:t>56</a:t>
            </a:r>
            <a:r>
              <a:rPr lang="ro-RO" sz="6000" b="1" dirty="0"/>
              <a:t>.</a:t>
            </a:r>
            <a:r>
              <a:rPr lang="ro-RO" sz="6000" dirty="0"/>
              <a:t> </a:t>
            </a:r>
            <a:r>
              <a:rPr lang="ro-RO" sz="6000" dirty="0" err="1"/>
              <a:t>Запрещается</a:t>
            </a:r>
            <a:r>
              <a:rPr lang="ro-RO" sz="6000" dirty="0"/>
              <a:t> </a:t>
            </a:r>
            <a:r>
              <a:rPr lang="ro-RO" sz="6000" dirty="0" err="1"/>
              <a:t>оператору</a:t>
            </a:r>
            <a:r>
              <a:rPr lang="ro-RO" sz="6000" dirty="0"/>
              <a:t> </a:t>
            </a:r>
            <a:r>
              <a:rPr lang="ro-RO" sz="6000" dirty="0" err="1"/>
              <a:t>сети</a:t>
            </a:r>
            <a:r>
              <a:rPr lang="ro-RO" sz="6000" dirty="0"/>
              <a:t> </a:t>
            </a:r>
            <a:r>
              <a:rPr lang="ro-RO" sz="6000" dirty="0" err="1"/>
              <a:t>обязать</a:t>
            </a:r>
            <a:r>
              <a:rPr lang="ro-RO" sz="6000" dirty="0"/>
              <a:t> </a:t>
            </a:r>
            <a:r>
              <a:rPr lang="ro-RO" sz="6000" dirty="0" err="1"/>
              <a:t>заявителя</a:t>
            </a:r>
            <a:r>
              <a:rPr lang="ro-RO" sz="6000" dirty="0"/>
              <a:t>, </a:t>
            </a:r>
            <a:r>
              <a:rPr lang="ro-RO" sz="6000" dirty="0" err="1"/>
              <a:t>потенциального</a:t>
            </a:r>
            <a:r>
              <a:rPr lang="ro-RO" sz="6000" dirty="0"/>
              <a:t> </a:t>
            </a:r>
            <a:r>
              <a:rPr lang="ro-RO" sz="6000" dirty="0" err="1"/>
              <a:t>конечного</a:t>
            </a:r>
            <a:r>
              <a:rPr lang="ro-RO" sz="6000" dirty="0"/>
              <a:t> </a:t>
            </a:r>
            <a:r>
              <a:rPr lang="ro-RO" sz="6000" dirty="0" err="1"/>
              <a:t>потребителя</a:t>
            </a:r>
            <a:r>
              <a:rPr lang="ro-RO" sz="6000" dirty="0"/>
              <a:t>, </a:t>
            </a:r>
            <a:r>
              <a:rPr lang="ro-RO" sz="6000" dirty="0" err="1"/>
              <a:t>проектировать</a:t>
            </a:r>
            <a:r>
              <a:rPr lang="ro-RO" sz="6000" dirty="0"/>
              <a:t> и </a:t>
            </a:r>
            <a:r>
              <a:rPr lang="ro-RO" sz="6000" dirty="0" err="1"/>
              <a:t>монтировать</a:t>
            </a:r>
            <a:r>
              <a:rPr lang="ro-RO" sz="6000" dirty="0"/>
              <a:t> </a:t>
            </a:r>
            <a:r>
              <a:rPr lang="ro-RO" sz="6000" dirty="0" err="1"/>
              <a:t>питающую</a:t>
            </a:r>
            <a:r>
              <a:rPr lang="ro-RO" sz="6000" dirty="0"/>
              <a:t> </a:t>
            </a:r>
            <a:r>
              <a:rPr lang="ro-RO" sz="6000" dirty="0" err="1"/>
              <a:t>установку</a:t>
            </a:r>
            <a:r>
              <a:rPr lang="ro-RO" sz="6000" dirty="0"/>
              <a:t> с </a:t>
            </a:r>
            <a:r>
              <a:rPr lang="ro-RO" sz="6000" dirty="0" err="1"/>
              <a:t>большей</a:t>
            </a:r>
            <a:r>
              <a:rPr lang="ro-RO" sz="6000" dirty="0"/>
              <a:t> </a:t>
            </a:r>
            <a:r>
              <a:rPr lang="ro-RO" sz="6000" dirty="0" err="1"/>
              <a:t>пропускной</a:t>
            </a:r>
            <a:r>
              <a:rPr lang="ro-RO" sz="6000" dirty="0"/>
              <a:t> </a:t>
            </a:r>
            <a:r>
              <a:rPr lang="ro-RO" sz="6000" dirty="0" err="1"/>
              <a:t>способностью</a:t>
            </a:r>
            <a:r>
              <a:rPr lang="ro-RO" sz="6000" dirty="0"/>
              <a:t> </a:t>
            </a:r>
            <a:r>
              <a:rPr lang="ro-RO" sz="6000" dirty="0" err="1"/>
              <a:t>чем</a:t>
            </a:r>
            <a:r>
              <a:rPr lang="ro-RO" sz="6000" dirty="0"/>
              <a:t> </a:t>
            </a:r>
            <a:r>
              <a:rPr lang="ro-RO" sz="6000" dirty="0" err="1"/>
              <a:t>требуемая</a:t>
            </a:r>
            <a:r>
              <a:rPr lang="ro-RO" sz="6000" dirty="0"/>
              <a:t> </a:t>
            </a:r>
            <a:r>
              <a:rPr lang="ro-RO" sz="6000" dirty="0" err="1"/>
              <a:t>электрическая</a:t>
            </a:r>
            <a:r>
              <a:rPr lang="ro-RO" sz="6000" dirty="0"/>
              <a:t> </a:t>
            </a:r>
            <a:r>
              <a:rPr lang="ro-RO" sz="6000" dirty="0" err="1"/>
              <a:t>мощность</a:t>
            </a:r>
            <a:r>
              <a:rPr lang="ro-RO" sz="6000" dirty="0"/>
              <a:t>. </a:t>
            </a:r>
            <a:r>
              <a:rPr lang="ro-RO" sz="6000" dirty="0" err="1"/>
              <a:t>Нарушение</a:t>
            </a:r>
            <a:r>
              <a:rPr lang="ro-RO" sz="6000" dirty="0"/>
              <a:t> </a:t>
            </a:r>
            <a:r>
              <a:rPr lang="ro-RO" sz="6000" dirty="0" err="1"/>
              <a:t>этого</a:t>
            </a:r>
            <a:r>
              <a:rPr lang="ro-RO" sz="6000" dirty="0"/>
              <a:t> </a:t>
            </a:r>
            <a:r>
              <a:rPr lang="ro-RO" sz="6000" dirty="0" err="1"/>
              <a:t>условия</a:t>
            </a:r>
            <a:r>
              <a:rPr lang="ro-RO" sz="6000" dirty="0"/>
              <a:t> </a:t>
            </a:r>
            <a:r>
              <a:rPr lang="ro-RO" sz="6000" dirty="0" err="1"/>
              <a:t>приводит</a:t>
            </a:r>
            <a:r>
              <a:rPr lang="ro-RO" sz="6000" dirty="0"/>
              <a:t> к </a:t>
            </a:r>
            <a:r>
              <a:rPr lang="ro-RO" sz="6000" dirty="0" err="1"/>
              <a:t>возмещению</a:t>
            </a:r>
            <a:r>
              <a:rPr lang="ro-RO" sz="6000" dirty="0"/>
              <a:t> </a:t>
            </a:r>
            <a:r>
              <a:rPr lang="ro-RO" sz="6000" dirty="0" err="1"/>
              <a:t>оператором</a:t>
            </a:r>
            <a:r>
              <a:rPr lang="ro-RO" sz="6000" dirty="0"/>
              <a:t> </a:t>
            </a:r>
            <a:r>
              <a:rPr lang="ro-RO" sz="6000" dirty="0" err="1"/>
              <a:t>сети</a:t>
            </a:r>
            <a:r>
              <a:rPr lang="ro-RO" sz="6000" dirty="0"/>
              <a:t> </a:t>
            </a:r>
            <a:r>
              <a:rPr lang="ro-RO" sz="6000" dirty="0" err="1"/>
              <a:t>разности</a:t>
            </a:r>
            <a:r>
              <a:rPr lang="ro-RO" sz="6000" dirty="0"/>
              <a:t> </a:t>
            </a:r>
            <a:r>
              <a:rPr lang="ro-RO" sz="6000" dirty="0" err="1"/>
              <a:t>между</a:t>
            </a:r>
            <a:r>
              <a:rPr lang="ro-RO" sz="6000" dirty="0"/>
              <a:t> </a:t>
            </a:r>
            <a:r>
              <a:rPr lang="ro-RO" sz="6000" dirty="0" err="1"/>
              <a:t>реально</a:t>
            </a:r>
            <a:r>
              <a:rPr lang="ro-RO" sz="6000" dirty="0"/>
              <a:t> </a:t>
            </a:r>
            <a:r>
              <a:rPr lang="ro-RO" sz="6000" dirty="0" err="1"/>
              <a:t>понесенными</a:t>
            </a:r>
            <a:r>
              <a:rPr lang="ro-RO" sz="6000" dirty="0"/>
              <a:t> </a:t>
            </a:r>
            <a:r>
              <a:rPr lang="ro-RO" sz="6000" dirty="0" err="1"/>
              <a:t>затратами</a:t>
            </a:r>
            <a:r>
              <a:rPr lang="ro-RO" sz="6000" dirty="0"/>
              <a:t> </a:t>
            </a:r>
            <a:r>
              <a:rPr lang="ro-RO" sz="6000" dirty="0" err="1"/>
              <a:t>заявителем</a:t>
            </a:r>
            <a:r>
              <a:rPr lang="ro-RO" sz="6000" dirty="0"/>
              <a:t>, </a:t>
            </a:r>
            <a:r>
              <a:rPr lang="ro-RO" sz="6000" dirty="0" err="1"/>
              <a:t>потенциальным</a:t>
            </a:r>
            <a:r>
              <a:rPr lang="ro-RO" sz="6000" dirty="0"/>
              <a:t> </a:t>
            </a:r>
            <a:r>
              <a:rPr lang="ro-RO" sz="6000" dirty="0" err="1"/>
              <a:t>конечным</a:t>
            </a:r>
            <a:r>
              <a:rPr lang="ro-RO" sz="6000" dirty="0"/>
              <a:t> </a:t>
            </a:r>
            <a:r>
              <a:rPr lang="ro-RO" sz="6000" dirty="0" err="1"/>
              <a:t>потребителем</a:t>
            </a:r>
            <a:r>
              <a:rPr lang="ro-RO" sz="6000" dirty="0"/>
              <a:t> и </a:t>
            </a:r>
            <a:r>
              <a:rPr lang="ro-RO" sz="6000" dirty="0" err="1"/>
              <a:t>теми</a:t>
            </a:r>
            <a:r>
              <a:rPr lang="ro-RO" sz="6000" dirty="0"/>
              <a:t> </a:t>
            </a:r>
            <a:r>
              <a:rPr lang="ro-RO" sz="6000" dirty="0" err="1"/>
              <a:t>затратами</a:t>
            </a:r>
            <a:r>
              <a:rPr lang="ro-RO" sz="6000" dirty="0"/>
              <a:t>, </a:t>
            </a:r>
            <a:r>
              <a:rPr lang="ro-RO" sz="6000" dirty="0" err="1"/>
              <a:t>которые</a:t>
            </a:r>
            <a:r>
              <a:rPr lang="ro-RO" sz="6000" dirty="0"/>
              <a:t> </a:t>
            </a:r>
            <a:r>
              <a:rPr lang="ro-RO" sz="6000" dirty="0" err="1"/>
              <a:t>следовало</a:t>
            </a:r>
            <a:r>
              <a:rPr lang="ro-RO" sz="6000" dirty="0"/>
              <a:t> </a:t>
            </a:r>
            <a:r>
              <a:rPr lang="ro-RO" sz="6000" dirty="0" err="1"/>
              <a:t>нести</a:t>
            </a:r>
            <a:r>
              <a:rPr lang="ro-RO" sz="6000" dirty="0"/>
              <a:t> в </a:t>
            </a:r>
            <a:r>
              <a:rPr lang="ro-RO" sz="6000" dirty="0" err="1"/>
              <a:t>соответствии</a:t>
            </a:r>
            <a:r>
              <a:rPr lang="ro-RO" sz="6000" dirty="0"/>
              <a:t> с </a:t>
            </a:r>
            <a:r>
              <a:rPr lang="ro-RO" sz="6000" dirty="0" err="1"/>
              <a:t>законом</a:t>
            </a:r>
            <a:r>
              <a:rPr lang="ro-RO" sz="6000" dirty="0"/>
              <a:t>. </a:t>
            </a:r>
          </a:p>
          <a:p>
            <a:pPr marL="0" indent="0">
              <a:buNone/>
            </a:pPr>
            <a:endParaRPr lang="ro-RO" sz="55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873470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1007" y="1620241"/>
            <a:ext cx="7775575" cy="4157708"/>
          </a:xfrm>
          <a:ln w="57150"/>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ro-RO" sz="1600" b="1" dirty="0"/>
              <a:t>59.</a:t>
            </a:r>
            <a:r>
              <a:rPr lang="ro-RO" sz="1600" dirty="0"/>
              <a:t> </a:t>
            </a:r>
            <a:r>
              <a:rPr lang="ro-RO" sz="1600" dirty="0" err="1"/>
              <a:t>Проект</a:t>
            </a:r>
            <a:r>
              <a:rPr lang="ro-RO" sz="1600" dirty="0"/>
              <a:t> </a:t>
            </a:r>
            <a:r>
              <a:rPr lang="ro-RO" sz="1600" dirty="0" err="1"/>
              <a:t>электрических</a:t>
            </a:r>
            <a:r>
              <a:rPr lang="ro-RO" sz="1600" dirty="0"/>
              <a:t> </a:t>
            </a:r>
            <a:r>
              <a:rPr lang="ro-RO" sz="1600" dirty="0" err="1"/>
              <a:t>установок</a:t>
            </a:r>
            <a:r>
              <a:rPr lang="ro-RO" sz="1600" dirty="0"/>
              <a:t>, </a:t>
            </a:r>
            <a:r>
              <a:rPr lang="ro-RO" sz="1600" dirty="0" err="1"/>
              <a:t>разработанный</a:t>
            </a:r>
            <a:r>
              <a:rPr lang="ro-RO" sz="1600" dirty="0"/>
              <a:t> </a:t>
            </a:r>
            <a:r>
              <a:rPr lang="ro-RO" sz="1600" dirty="0" err="1"/>
              <a:t>на</a:t>
            </a:r>
            <a:r>
              <a:rPr lang="ro-RO" sz="1600" dirty="0"/>
              <a:t> </a:t>
            </a:r>
            <a:r>
              <a:rPr lang="ro-RO" sz="1600" dirty="0" err="1"/>
              <a:t>основе</a:t>
            </a:r>
            <a:r>
              <a:rPr lang="ro-RO" sz="1600" dirty="0"/>
              <a:t> </a:t>
            </a:r>
            <a:r>
              <a:rPr lang="ro-RO" sz="1600" dirty="0" err="1"/>
              <a:t>разрешения</a:t>
            </a:r>
            <a:r>
              <a:rPr lang="ro-RO" sz="1600" dirty="0"/>
              <a:t> </a:t>
            </a:r>
            <a:r>
              <a:rPr lang="ro-RO" sz="1600" dirty="0" err="1"/>
              <a:t>на</a:t>
            </a:r>
            <a:r>
              <a:rPr lang="ro-RO" sz="1600" dirty="0"/>
              <a:t> </a:t>
            </a:r>
            <a:r>
              <a:rPr lang="ro-RO" sz="1600" dirty="0" err="1"/>
              <a:t>подключение</a:t>
            </a:r>
            <a:r>
              <a:rPr lang="ro-RO" sz="1600" dirty="0"/>
              <a:t>, </a:t>
            </a:r>
            <a:r>
              <a:rPr lang="ro-RO" sz="1600" dirty="0" err="1"/>
              <a:t>согласовывается</a:t>
            </a:r>
            <a:r>
              <a:rPr lang="ro-RO" sz="1600" dirty="0"/>
              <a:t> </a:t>
            </a:r>
            <a:r>
              <a:rPr lang="ro-RO" sz="1600" dirty="0" err="1"/>
              <a:t>оператором</a:t>
            </a:r>
            <a:r>
              <a:rPr lang="ro-RO" sz="1600" dirty="0"/>
              <a:t> </a:t>
            </a:r>
            <a:r>
              <a:rPr lang="ro-RO" sz="1600" dirty="0" err="1"/>
              <a:t>сети</a:t>
            </a:r>
            <a:r>
              <a:rPr lang="ro-RO" sz="1600" dirty="0"/>
              <a:t> в </a:t>
            </a:r>
            <a:r>
              <a:rPr lang="ro-RO" sz="1600" dirty="0" err="1"/>
              <a:t>срок</a:t>
            </a:r>
            <a:r>
              <a:rPr lang="ro-RO" sz="1600" dirty="0"/>
              <a:t> </a:t>
            </a:r>
            <a:r>
              <a:rPr lang="ro-RO" sz="1600" dirty="0" err="1"/>
              <a:t>до</a:t>
            </a:r>
            <a:r>
              <a:rPr lang="ro-RO" sz="1600" dirty="0"/>
              <a:t> 10 </a:t>
            </a:r>
            <a:r>
              <a:rPr lang="ro-RO" sz="1600" dirty="0" err="1"/>
              <a:t>календарных</a:t>
            </a:r>
            <a:r>
              <a:rPr lang="ro-RO" sz="1600" dirty="0"/>
              <a:t> </a:t>
            </a:r>
            <a:r>
              <a:rPr lang="ro-RO" sz="1600" dirty="0" err="1"/>
              <a:t>дней</a:t>
            </a:r>
            <a:r>
              <a:rPr lang="ro-RO" sz="1600" dirty="0"/>
              <a:t> с </a:t>
            </a:r>
            <a:r>
              <a:rPr lang="ro-RO" sz="1600" dirty="0" err="1"/>
              <a:t>даты</a:t>
            </a:r>
            <a:r>
              <a:rPr lang="ro-RO" sz="1600" dirty="0"/>
              <a:t> </a:t>
            </a:r>
            <a:r>
              <a:rPr lang="ro-RO" sz="1600" dirty="0" err="1"/>
              <a:t>предоставления</a:t>
            </a:r>
            <a:r>
              <a:rPr lang="ro-RO" sz="1600" dirty="0"/>
              <a:t> </a:t>
            </a:r>
            <a:r>
              <a:rPr lang="ro-RO" sz="1600" dirty="0" err="1"/>
              <a:t>проекта</a:t>
            </a:r>
            <a:r>
              <a:rPr lang="ro-RO" sz="1600" dirty="0"/>
              <a:t>. </a:t>
            </a:r>
          </a:p>
          <a:p>
            <a:pPr marL="0" indent="0">
              <a:buNone/>
            </a:pPr>
            <a:r>
              <a:rPr lang="ro-RO" sz="1600" b="1" dirty="0"/>
              <a:t>61.</a:t>
            </a:r>
            <a:r>
              <a:rPr lang="ro-RO" sz="1600" dirty="0"/>
              <a:t> </a:t>
            </a:r>
            <a:r>
              <a:rPr lang="ro-RO" sz="1600" dirty="0" err="1"/>
              <a:t>По</a:t>
            </a:r>
            <a:r>
              <a:rPr lang="ro-RO" sz="1600" dirty="0"/>
              <a:t> </a:t>
            </a:r>
            <a:r>
              <a:rPr lang="ro-RO" sz="1600" dirty="0" err="1"/>
              <a:t>требованию</a:t>
            </a:r>
            <a:r>
              <a:rPr lang="ro-RO" sz="1600" dirty="0"/>
              <a:t> </a:t>
            </a:r>
            <a:r>
              <a:rPr lang="ro-RO" sz="1600" dirty="0" err="1"/>
              <a:t>заявителя</a:t>
            </a:r>
            <a:r>
              <a:rPr lang="ro-RO" sz="1600" dirty="0"/>
              <a:t>, </a:t>
            </a:r>
            <a:r>
              <a:rPr lang="ro-RO" sz="1600" dirty="0" err="1"/>
              <a:t>потенциального</a:t>
            </a:r>
            <a:r>
              <a:rPr lang="ro-RO" sz="1600" dirty="0"/>
              <a:t> </a:t>
            </a:r>
            <a:r>
              <a:rPr lang="ro-RO" sz="1600" dirty="0" err="1"/>
              <a:t>конечного</a:t>
            </a:r>
            <a:r>
              <a:rPr lang="ro-RO" sz="1600" dirty="0"/>
              <a:t> </a:t>
            </a:r>
            <a:r>
              <a:rPr lang="ro-RO" sz="1600" dirty="0" err="1"/>
              <a:t>потребителя</a:t>
            </a:r>
            <a:r>
              <a:rPr lang="ro-RO" sz="1600" dirty="0"/>
              <a:t> </a:t>
            </a:r>
            <a:r>
              <a:rPr lang="ro-RO" sz="1600" dirty="0" err="1">
                <a:solidFill>
                  <a:schemeClr val="accent1"/>
                </a:solidFill>
              </a:rPr>
              <a:t>оператор</a:t>
            </a:r>
            <a:r>
              <a:rPr lang="ro-RO" sz="1600" dirty="0">
                <a:solidFill>
                  <a:schemeClr val="accent1"/>
                </a:solidFill>
              </a:rPr>
              <a:t> </a:t>
            </a:r>
            <a:r>
              <a:rPr lang="ro-RO" sz="1600" dirty="0" err="1">
                <a:solidFill>
                  <a:schemeClr val="accent1"/>
                </a:solidFill>
              </a:rPr>
              <a:t>сети</a:t>
            </a:r>
            <a:r>
              <a:rPr lang="ro-RO" sz="1600" dirty="0">
                <a:solidFill>
                  <a:schemeClr val="accent1"/>
                </a:solidFill>
              </a:rPr>
              <a:t> </a:t>
            </a:r>
            <a:r>
              <a:rPr lang="ro-RO" sz="1600" dirty="0" err="1">
                <a:solidFill>
                  <a:schemeClr val="accent1"/>
                </a:solidFill>
              </a:rPr>
              <a:t>обеспечит</a:t>
            </a:r>
            <a:r>
              <a:rPr lang="ro-RO" sz="1600" dirty="0">
                <a:solidFill>
                  <a:schemeClr val="accent1"/>
                </a:solidFill>
              </a:rPr>
              <a:t> </a:t>
            </a:r>
            <a:r>
              <a:rPr lang="ro-RO" sz="1600" dirty="0" err="1">
                <a:solidFill>
                  <a:schemeClr val="accent1"/>
                </a:solidFill>
              </a:rPr>
              <a:t>проектирование</a:t>
            </a:r>
            <a:r>
              <a:rPr lang="ro-RO" sz="1600" dirty="0">
                <a:solidFill>
                  <a:schemeClr val="accent1"/>
                </a:solidFill>
              </a:rPr>
              <a:t> </a:t>
            </a:r>
            <a:r>
              <a:rPr lang="ro-RO" sz="1600" dirty="0"/>
              <a:t>и </a:t>
            </a:r>
            <a:r>
              <a:rPr lang="ro-RO" sz="1600" dirty="0" err="1"/>
              <a:t>монтаж</a:t>
            </a:r>
            <a:r>
              <a:rPr lang="ro-RO" sz="1600" dirty="0"/>
              <a:t> </a:t>
            </a:r>
            <a:r>
              <a:rPr lang="ro-RO" sz="1600" dirty="0" err="1"/>
              <a:t>питающей</a:t>
            </a:r>
            <a:r>
              <a:rPr lang="ro-RO" sz="1600" dirty="0"/>
              <a:t> </a:t>
            </a:r>
            <a:r>
              <a:rPr lang="ro-RO" sz="1600" dirty="0" err="1"/>
              <a:t>установки</a:t>
            </a:r>
            <a:r>
              <a:rPr lang="ro-RO" sz="1600" dirty="0"/>
              <a:t>. </a:t>
            </a:r>
            <a:r>
              <a:rPr lang="ro-RO" sz="1600" dirty="0" err="1"/>
              <a:t>Монтаж</a:t>
            </a:r>
            <a:r>
              <a:rPr lang="ro-RO" sz="1600" dirty="0"/>
              <a:t> </a:t>
            </a:r>
            <a:r>
              <a:rPr lang="ro-RO" sz="1600" dirty="0" err="1"/>
              <a:t>питающей</a:t>
            </a:r>
            <a:r>
              <a:rPr lang="ro-RO" sz="1600" dirty="0"/>
              <a:t> </a:t>
            </a:r>
            <a:r>
              <a:rPr lang="ro-RO" sz="1600" dirty="0" err="1"/>
              <a:t>установки</a:t>
            </a:r>
            <a:r>
              <a:rPr lang="ro-RO" sz="1600" dirty="0"/>
              <a:t> </a:t>
            </a:r>
            <a:r>
              <a:rPr lang="ro-RO" sz="1600" dirty="0" err="1"/>
              <a:t>осуществляется</a:t>
            </a:r>
            <a:r>
              <a:rPr lang="ro-RO" sz="1600" dirty="0"/>
              <a:t> </a:t>
            </a:r>
            <a:r>
              <a:rPr lang="ro-RO" sz="1600" dirty="0" err="1"/>
              <a:t>после</a:t>
            </a:r>
            <a:r>
              <a:rPr lang="ro-RO" sz="1600" dirty="0"/>
              <a:t> </a:t>
            </a:r>
            <a:r>
              <a:rPr lang="ro-RO" sz="1600" dirty="0" err="1"/>
              <a:t>оплаты</a:t>
            </a:r>
            <a:r>
              <a:rPr lang="ro-RO" sz="1600" dirty="0"/>
              <a:t> </a:t>
            </a:r>
            <a:r>
              <a:rPr lang="ro-RO" sz="1600" dirty="0" err="1"/>
              <a:t>заявителем</a:t>
            </a:r>
            <a:r>
              <a:rPr lang="ro-RO" sz="1600" dirty="0"/>
              <a:t> </a:t>
            </a:r>
            <a:r>
              <a:rPr lang="ro-RO" sz="1600" dirty="0" err="1"/>
              <a:t>затрат</a:t>
            </a:r>
            <a:r>
              <a:rPr lang="ro-RO" sz="1600" dirty="0"/>
              <a:t> </a:t>
            </a:r>
            <a:r>
              <a:rPr lang="ro-RO" sz="1600" dirty="0" err="1"/>
              <a:t>на</a:t>
            </a:r>
            <a:r>
              <a:rPr lang="ro-RO" sz="1600" dirty="0"/>
              <a:t> </a:t>
            </a:r>
            <a:r>
              <a:rPr lang="ro-RO" sz="1600" dirty="0" err="1"/>
              <a:t>монтаж</a:t>
            </a:r>
            <a:r>
              <a:rPr lang="ro-RO" sz="1600" dirty="0"/>
              <a:t> </a:t>
            </a:r>
            <a:r>
              <a:rPr lang="ro-RO" sz="1600" dirty="0" err="1"/>
              <a:t>питающей</a:t>
            </a:r>
            <a:r>
              <a:rPr lang="ro-RO" sz="1600" dirty="0"/>
              <a:t> </a:t>
            </a:r>
            <a:r>
              <a:rPr lang="ro-RO" sz="1600" dirty="0" err="1"/>
              <a:t>установки</a:t>
            </a:r>
            <a:r>
              <a:rPr lang="ro-RO" sz="1600" dirty="0"/>
              <a:t> </a:t>
            </a:r>
            <a:r>
              <a:rPr lang="ro-RO" sz="1600" dirty="0" err="1"/>
              <a:t>согласно</a:t>
            </a:r>
            <a:r>
              <a:rPr lang="ro-RO" sz="1600" dirty="0"/>
              <a:t> </a:t>
            </a:r>
            <a:r>
              <a:rPr lang="ro-RO" sz="1600" dirty="0" err="1"/>
              <a:t>смете</a:t>
            </a:r>
            <a:r>
              <a:rPr lang="ro-RO" sz="1600" dirty="0"/>
              <a:t> </a:t>
            </a:r>
            <a:r>
              <a:rPr lang="ro-RO" sz="1600" dirty="0" err="1"/>
              <a:t>затрат</a:t>
            </a:r>
            <a:r>
              <a:rPr lang="ro-RO" sz="1600" dirty="0"/>
              <a:t> </a:t>
            </a:r>
            <a:endParaRPr lang="ru-RU" sz="1600" b="1" dirty="0" smtClean="0"/>
          </a:p>
          <a:p>
            <a:pPr marL="0" indent="0">
              <a:buNone/>
            </a:pPr>
            <a:r>
              <a:rPr lang="ro-RO" sz="1600" b="1" dirty="0"/>
              <a:t>64.</a:t>
            </a:r>
            <a:r>
              <a:rPr lang="ro-RO" sz="1600" dirty="0"/>
              <a:t> </a:t>
            </a:r>
            <a:r>
              <a:rPr lang="ro-RO" sz="1600" dirty="0" err="1"/>
              <a:t>Оператор</a:t>
            </a:r>
            <a:r>
              <a:rPr lang="ro-RO" sz="1600" dirty="0"/>
              <a:t> </a:t>
            </a:r>
            <a:r>
              <a:rPr lang="ro-RO" sz="1600" dirty="0" err="1"/>
              <a:t>сети</a:t>
            </a:r>
            <a:r>
              <a:rPr lang="ro-RO" sz="1600" dirty="0"/>
              <a:t> </a:t>
            </a:r>
            <a:r>
              <a:rPr lang="ro-RO" sz="1600" dirty="0" err="1"/>
              <a:t>обязан</a:t>
            </a:r>
            <a:r>
              <a:rPr lang="ro-RO" sz="1600" dirty="0"/>
              <a:t> </a:t>
            </a:r>
            <a:r>
              <a:rPr lang="ro-RO" sz="1600" dirty="0" err="1"/>
              <a:t>обеспечить</a:t>
            </a:r>
            <a:r>
              <a:rPr lang="ro-RO" sz="1600" dirty="0"/>
              <a:t> </a:t>
            </a:r>
            <a:r>
              <a:rPr lang="ro-RO" sz="1600" dirty="0" err="1"/>
              <a:t>выполнение</a:t>
            </a:r>
            <a:r>
              <a:rPr lang="ro-RO" sz="1600" dirty="0"/>
              <a:t> </a:t>
            </a:r>
            <a:r>
              <a:rPr lang="ro-RO" sz="1600" dirty="0" err="1"/>
              <a:t>работ</a:t>
            </a:r>
            <a:r>
              <a:rPr lang="ro-RO" sz="1600" dirty="0"/>
              <a:t> </a:t>
            </a:r>
            <a:r>
              <a:rPr lang="ro-RO" sz="1600" dirty="0" err="1"/>
              <a:t>по</a:t>
            </a:r>
            <a:r>
              <a:rPr lang="ro-RO" sz="1600" dirty="0"/>
              <a:t> </a:t>
            </a:r>
            <a:r>
              <a:rPr lang="ro-RO" sz="1600" dirty="0" err="1"/>
              <a:t>проектированию</a:t>
            </a:r>
            <a:r>
              <a:rPr lang="ro-RO" sz="1600" dirty="0"/>
              <a:t> </a:t>
            </a:r>
            <a:r>
              <a:rPr lang="ro-RO" sz="1600" dirty="0" err="1"/>
              <a:t>питающей</a:t>
            </a:r>
            <a:r>
              <a:rPr lang="ro-RO" sz="1600" dirty="0"/>
              <a:t> </a:t>
            </a:r>
            <a:r>
              <a:rPr lang="ro-RO" sz="1600" dirty="0" err="1"/>
              <a:t>установки</a:t>
            </a:r>
            <a:r>
              <a:rPr lang="ro-RO" sz="1600" dirty="0"/>
              <a:t> </a:t>
            </a:r>
            <a:r>
              <a:rPr lang="ro-RO" sz="1600" dirty="0" err="1"/>
              <a:t>после</a:t>
            </a:r>
            <a:r>
              <a:rPr lang="ro-RO" sz="1600" dirty="0"/>
              <a:t> </a:t>
            </a:r>
            <a:r>
              <a:rPr lang="ro-RO" sz="1600" dirty="0" err="1"/>
              <a:t>оплаты</a:t>
            </a:r>
            <a:r>
              <a:rPr lang="ro-RO" sz="1600" dirty="0"/>
              <a:t> </a:t>
            </a:r>
            <a:r>
              <a:rPr lang="ro-RO" sz="1600" dirty="0" err="1"/>
              <a:t>заявителем</a:t>
            </a:r>
            <a:r>
              <a:rPr lang="ro-RO" sz="1600" dirty="0"/>
              <a:t> </a:t>
            </a:r>
            <a:r>
              <a:rPr lang="ro-RO" sz="1600" dirty="0" err="1"/>
              <a:t>затрат</a:t>
            </a:r>
            <a:r>
              <a:rPr lang="ro-RO" sz="1600" dirty="0"/>
              <a:t> </a:t>
            </a:r>
            <a:r>
              <a:rPr lang="ro-RO" sz="1600" dirty="0" err="1"/>
              <a:t>на</a:t>
            </a:r>
            <a:r>
              <a:rPr lang="ro-RO" sz="1600" dirty="0"/>
              <a:t> </a:t>
            </a:r>
            <a:r>
              <a:rPr lang="ro-RO" sz="1600" dirty="0" err="1"/>
              <a:t>проектирование</a:t>
            </a:r>
            <a:r>
              <a:rPr lang="ro-RO" sz="1600" dirty="0"/>
              <a:t> </a:t>
            </a:r>
            <a:r>
              <a:rPr lang="ro-RO" sz="1600" dirty="0" err="1"/>
              <a:t>питающей</a:t>
            </a:r>
            <a:r>
              <a:rPr lang="ro-RO" sz="1600" dirty="0"/>
              <a:t> </a:t>
            </a:r>
            <a:r>
              <a:rPr lang="ro-RO" sz="1600" dirty="0" err="1"/>
              <a:t>установки</a:t>
            </a:r>
            <a:r>
              <a:rPr lang="ro-RO" sz="1600" dirty="0"/>
              <a:t>. </a:t>
            </a:r>
          </a:p>
          <a:p>
            <a:pPr marL="0" indent="0">
              <a:buNone/>
            </a:pPr>
            <a:r>
              <a:rPr lang="ro-RO" sz="1600" b="1" dirty="0"/>
              <a:t>67.</a:t>
            </a:r>
            <a:r>
              <a:rPr lang="ro-RO" sz="1600" dirty="0"/>
              <a:t> </a:t>
            </a:r>
            <a:r>
              <a:rPr lang="ro-RO" sz="1600" dirty="0" err="1"/>
              <a:t>После</a:t>
            </a:r>
            <a:r>
              <a:rPr lang="ro-RO" sz="1600" dirty="0"/>
              <a:t> </a:t>
            </a:r>
            <a:r>
              <a:rPr lang="ro-RO" sz="1600" dirty="0" err="1"/>
              <a:t>выполнения</a:t>
            </a:r>
            <a:r>
              <a:rPr lang="ro-RO" sz="1600" dirty="0"/>
              <a:t> </a:t>
            </a:r>
            <a:r>
              <a:rPr lang="ro-RO" sz="1600" dirty="0" err="1"/>
              <a:t>условий</a:t>
            </a:r>
            <a:r>
              <a:rPr lang="ro-RO" sz="1600" dirty="0"/>
              <a:t>, </a:t>
            </a:r>
            <a:r>
              <a:rPr lang="ro-RO" sz="1600" dirty="0" err="1"/>
              <a:t>включенных</a:t>
            </a:r>
            <a:r>
              <a:rPr lang="ro-RO" sz="1600" dirty="0"/>
              <a:t> в </a:t>
            </a:r>
            <a:r>
              <a:rPr lang="ro-RO" sz="1600" dirty="0" err="1"/>
              <a:t>разрешение</a:t>
            </a:r>
            <a:r>
              <a:rPr lang="ro-RO" sz="1600" dirty="0"/>
              <a:t> </a:t>
            </a:r>
            <a:r>
              <a:rPr lang="ro-RO" sz="1600" dirty="0" err="1"/>
              <a:t>на</a:t>
            </a:r>
            <a:r>
              <a:rPr lang="ro-RO" sz="1600" dirty="0"/>
              <a:t> </a:t>
            </a:r>
            <a:r>
              <a:rPr lang="ro-RO" sz="1600" dirty="0" err="1"/>
              <a:t>подключение</a:t>
            </a:r>
            <a:r>
              <a:rPr lang="ro-RO" sz="1600" dirty="0"/>
              <a:t>, </a:t>
            </a:r>
            <a:r>
              <a:rPr lang="ro-RO" sz="1600" dirty="0" err="1"/>
              <a:t>заявитель</a:t>
            </a:r>
            <a:r>
              <a:rPr lang="ro-RO" sz="1600" dirty="0"/>
              <a:t>, </a:t>
            </a:r>
            <a:r>
              <a:rPr lang="ro-RO" sz="1600" dirty="0" err="1"/>
              <a:t>потенциальный</a:t>
            </a:r>
            <a:r>
              <a:rPr lang="ro-RO" sz="1600" dirty="0"/>
              <a:t> </a:t>
            </a:r>
            <a:r>
              <a:rPr lang="ro-RO" sz="1600" dirty="0" err="1"/>
              <a:t>небытовой</a:t>
            </a:r>
            <a:r>
              <a:rPr lang="ro-RO" sz="1600" dirty="0"/>
              <a:t> </a:t>
            </a:r>
            <a:r>
              <a:rPr lang="ro-RO" sz="1600" dirty="0" err="1"/>
              <a:t>потребитель</a:t>
            </a:r>
            <a:r>
              <a:rPr lang="ro-RO" sz="1600" dirty="0"/>
              <a:t> </a:t>
            </a:r>
            <a:r>
              <a:rPr lang="ro-RO" sz="1600" dirty="0" err="1"/>
              <a:t>обращается</a:t>
            </a:r>
            <a:r>
              <a:rPr lang="ro-RO" sz="1600" dirty="0"/>
              <a:t> к </a:t>
            </a:r>
            <a:r>
              <a:rPr lang="ro-RO" sz="1600" dirty="0" err="1"/>
              <a:t>оператору</a:t>
            </a:r>
            <a:r>
              <a:rPr lang="ro-RO" sz="1600" dirty="0"/>
              <a:t> </a:t>
            </a:r>
            <a:r>
              <a:rPr lang="ro-RO" sz="1600" dirty="0" err="1"/>
              <a:t>сети</a:t>
            </a:r>
            <a:r>
              <a:rPr lang="ro-RO" sz="1600" dirty="0"/>
              <a:t> </a:t>
            </a:r>
            <a:r>
              <a:rPr lang="ro-RO" sz="1600" dirty="0" err="1"/>
              <a:t>для</a:t>
            </a:r>
            <a:r>
              <a:rPr lang="ro-RO" sz="1600" dirty="0"/>
              <a:t> </a:t>
            </a:r>
            <a:r>
              <a:rPr lang="ro-RO" sz="1600" dirty="0" err="1"/>
              <a:t>составления</a:t>
            </a:r>
            <a:r>
              <a:rPr lang="ro-RO" sz="1600" dirty="0"/>
              <a:t> </a:t>
            </a:r>
            <a:r>
              <a:rPr lang="ro-RO" sz="1600" dirty="0" err="1"/>
              <a:t>акта</a:t>
            </a:r>
            <a:r>
              <a:rPr lang="ro-RO" sz="1600" dirty="0"/>
              <a:t> </a:t>
            </a:r>
            <a:r>
              <a:rPr lang="ro-RO" sz="1600" dirty="0" err="1"/>
              <a:t>разграничения</a:t>
            </a:r>
            <a:r>
              <a:rPr lang="ro-RO" sz="1600" dirty="0"/>
              <a:t>. </a:t>
            </a:r>
          </a:p>
          <a:p>
            <a:pPr marL="0" indent="0">
              <a:buNone/>
            </a:pPr>
            <a:r>
              <a:rPr lang="ro-RO" sz="1600" dirty="0"/>
              <a:t> </a:t>
            </a:r>
          </a:p>
          <a:p>
            <a:pPr marL="0" indent="0">
              <a:buNone/>
            </a:pPr>
            <a:endParaRPr lang="ro-RO"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972874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68147" y="1551294"/>
            <a:ext cx="3706043" cy="5187373"/>
          </a:xfrm>
          <a:prstGeom prst="rect">
            <a:avLst/>
          </a:prstGeom>
          <a:ln w="57150"/>
        </p:spPr>
        <p:style>
          <a:lnRef idx="2">
            <a:schemeClr val="accent1"/>
          </a:lnRef>
          <a:fillRef idx="1">
            <a:schemeClr val="lt1"/>
          </a:fillRef>
          <a:effectRef idx="0">
            <a:schemeClr val="accent1"/>
          </a:effectRef>
          <a:fontRef idx="minor">
            <a:schemeClr val="dk1"/>
          </a:fontRef>
        </p:style>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230503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4551" y="1941630"/>
            <a:ext cx="7775575" cy="3816350"/>
          </a:xfrm>
          <a:ln w="5715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ru-RU" sz="2000" dirty="0" smtClean="0"/>
              <a:t>Практика применения перечисленных законодательных предпосылок позволяет сделать следующие выводы</a:t>
            </a:r>
            <a:r>
              <a:rPr lang="ro-RO" sz="2000" dirty="0" smtClean="0"/>
              <a:t>:</a:t>
            </a:r>
          </a:p>
          <a:p>
            <a:pPr marL="0" indent="0">
              <a:buNone/>
            </a:pPr>
            <a:r>
              <a:rPr lang="ru-RU" sz="2000" dirty="0" smtClean="0">
                <a:solidFill>
                  <a:srgbClr val="FF0000"/>
                </a:solidFill>
              </a:rPr>
              <a:t>Оператор по дистрибуции избегает брать в собственность дополнительную недвижимость</a:t>
            </a:r>
            <a:r>
              <a:rPr lang="ro-RO" sz="2000" dirty="0" smtClean="0">
                <a:solidFill>
                  <a:srgbClr val="FF0000"/>
                </a:solidFill>
              </a:rPr>
              <a:t> </a:t>
            </a:r>
            <a:r>
              <a:rPr lang="ru-RU" sz="2000" dirty="0" smtClean="0">
                <a:solidFill>
                  <a:srgbClr val="FF0000"/>
                </a:solidFill>
              </a:rPr>
              <a:t>по следующим причинам</a:t>
            </a:r>
            <a:r>
              <a:rPr lang="ro-RO" sz="2000" dirty="0" smtClean="0">
                <a:solidFill>
                  <a:srgbClr val="FF0000"/>
                </a:solidFill>
              </a:rPr>
              <a:t>: </a:t>
            </a:r>
          </a:p>
          <a:p>
            <a:pPr marL="457200" indent="-457200">
              <a:buAutoNum type="arabicPeriod"/>
            </a:pPr>
            <a:r>
              <a:rPr lang="ru-RU" sz="2000" dirty="0" smtClean="0">
                <a:solidFill>
                  <a:schemeClr val="tx1"/>
                </a:solidFill>
              </a:rPr>
              <a:t>Недвижимость необходимо содержать, а это дополнительные расходы, которые легче делегировать потребителю</a:t>
            </a:r>
            <a:r>
              <a:rPr lang="ro-RO" sz="2000" dirty="0" smtClean="0">
                <a:solidFill>
                  <a:schemeClr val="tx1"/>
                </a:solidFill>
              </a:rPr>
              <a:t>;</a:t>
            </a:r>
          </a:p>
          <a:p>
            <a:pPr marL="457200" indent="-457200">
              <a:buAutoNum type="arabicPeriod"/>
            </a:pPr>
            <a:r>
              <a:rPr lang="ru-RU" sz="2000" dirty="0" err="1" smtClean="0">
                <a:solidFill>
                  <a:schemeClr val="tx1"/>
                </a:solidFill>
              </a:rPr>
              <a:t>Фактурируются</a:t>
            </a:r>
            <a:r>
              <a:rPr lang="ru-RU" sz="2000" dirty="0" smtClean="0">
                <a:solidFill>
                  <a:schemeClr val="tx1"/>
                </a:solidFill>
              </a:rPr>
              <a:t> бесконтрольно потери электрической энергии, что создает дополнительные доходы поставщику</a:t>
            </a:r>
            <a:r>
              <a:rPr lang="ro-RO" sz="2000" dirty="0" smtClean="0">
                <a:solidFill>
                  <a:schemeClr val="tx1"/>
                </a:solidFill>
              </a:rPr>
              <a:t>;</a:t>
            </a:r>
          </a:p>
          <a:p>
            <a:pPr marL="457200" indent="-457200">
              <a:buAutoNum type="arabicPeriod"/>
            </a:pPr>
            <a:r>
              <a:rPr lang="ru-RU" sz="2000" dirty="0" smtClean="0">
                <a:solidFill>
                  <a:schemeClr val="tx1"/>
                </a:solidFill>
              </a:rPr>
              <a:t>Позволяет перенести системы учета с территории потребителя на территорию поставщика, что также используется для </a:t>
            </a:r>
            <a:r>
              <a:rPr lang="ru-RU" sz="2000" dirty="0" err="1" smtClean="0">
                <a:solidFill>
                  <a:schemeClr val="tx1"/>
                </a:solidFill>
              </a:rPr>
              <a:t>получечения</a:t>
            </a:r>
            <a:r>
              <a:rPr lang="ru-RU" sz="2000" dirty="0" smtClean="0">
                <a:solidFill>
                  <a:schemeClr val="tx1"/>
                </a:solidFill>
              </a:rPr>
              <a:t> дополнительных доходов</a:t>
            </a:r>
            <a:r>
              <a:rPr lang="ro-RO" sz="2000" dirty="0" smtClean="0">
                <a:solidFill>
                  <a:schemeClr val="tx1"/>
                </a:solidFill>
              </a:rPr>
              <a:t>.</a:t>
            </a:r>
            <a:endParaRPr lang="ro-RO" sz="20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236917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1763878"/>
            <a:ext cx="7775575" cy="4500397"/>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it-IT" sz="1400" dirty="0"/>
              <a:t>In conformitate cu prevederile </a:t>
            </a:r>
            <a:r>
              <a:rPr lang="it-IT" sz="1400" i="1" dirty="0"/>
              <a:t>Regulamentului privind racordarea utilizatorilor la retelele    electrice de interes public,</a:t>
            </a:r>
            <a:r>
              <a:rPr lang="it-IT" sz="1400" dirty="0"/>
              <a:t> aprobat prin Hotararea Guvernului </a:t>
            </a:r>
            <a:r>
              <a:rPr lang="ro-RO" sz="1400" dirty="0" smtClean="0"/>
              <a:t> </a:t>
            </a:r>
            <a:r>
              <a:rPr lang="ro-RO" sz="1400" dirty="0" err="1" smtClean="0"/>
              <a:t>Romaniei</a:t>
            </a:r>
            <a:r>
              <a:rPr lang="ro-RO" sz="1400" dirty="0" smtClean="0"/>
              <a:t> </a:t>
            </a:r>
            <a:r>
              <a:rPr lang="it-IT" sz="1400" dirty="0" smtClean="0"/>
              <a:t>nr</a:t>
            </a:r>
            <a:r>
              <a:rPr lang="it-IT" sz="1400" dirty="0"/>
              <a:t>. 90/2008</a:t>
            </a:r>
            <a:endParaRPr lang="en-US" sz="1400" dirty="0"/>
          </a:p>
          <a:p>
            <a:pPr marL="0" indent="0">
              <a:buNone/>
            </a:pPr>
            <a:r>
              <a:rPr lang="it-IT" sz="1400" b="1" dirty="0" smtClean="0"/>
              <a:t>1</a:t>
            </a:r>
            <a:r>
              <a:rPr lang="it-IT" sz="1400" b="1" dirty="0"/>
              <a:t>. ETAPA PRELIMINARA DE DOCUMENTARE SI INFORMARE A </a:t>
            </a:r>
            <a:r>
              <a:rPr lang="it-IT" sz="1400" b="1" dirty="0" smtClean="0">
                <a:solidFill>
                  <a:srgbClr val="C00000"/>
                </a:solidFill>
              </a:rPr>
              <a:t>UTILIZATOR</a:t>
            </a:r>
            <a:r>
              <a:rPr lang="ro-RO" sz="1400" b="1" dirty="0" smtClean="0">
                <a:solidFill>
                  <a:srgbClr val="C00000"/>
                </a:solidFill>
              </a:rPr>
              <a:t>ULUI</a:t>
            </a:r>
            <a:r>
              <a:rPr lang="it-IT" sz="1400" b="1" dirty="0" smtClean="0">
                <a:solidFill>
                  <a:srgbClr val="C00000"/>
                </a:solidFill>
              </a:rPr>
              <a:t> </a:t>
            </a:r>
            <a:endParaRPr lang="it-IT" sz="1400" b="1" dirty="0">
              <a:solidFill>
                <a:srgbClr val="C00000"/>
              </a:solidFill>
            </a:endParaRPr>
          </a:p>
          <a:p>
            <a:pPr marL="0" lvl="0" indent="0">
              <a:buNone/>
            </a:pPr>
            <a:r>
              <a:rPr lang="it-IT" sz="1400" dirty="0"/>
              <a:t>Operatorul de retea are obligatia de a oferii, gratuit, informatii </a:t>
            </a:r>
            <a:r>
              <a:rPr lang="it-IT" sz="1400" dirty="0" smtClean="0"/>
              <a:t>privind</a:t>
            </a:r>
            <a:r>
              <a:rPr lang="ro-RO" sz="1400" dirty="0" smtClean="0"/>
              <a:t> ….</a:t>
            </a:r>
          </a:p>
          <a:p>
            <a:pPr marL="0" lvl="0" indent="0">
              <a:buNone/>
            </a:pPr>
            <a:r>
              <a:rPr lang="it-IT" sz="1400" dirty="0"/>
              <a:t/>
            </a:r>
            <a:br>
              <a:rPr lang="it-IT" sz="1400" dirty="0"/>
            </a:br>
            <a:r>
              <a:rPr lang="it-IT" sz="1400" b="1" dirty="0"/>
              <a:t>2. DEPUNEREA CERERII DE RACORDARE SI A DOCUMENTATIEI PENTRU OBTINEREA AVIZULUI TEHNIC DE RACORDARE</a:t>
            </a:r>
            <a:br>
              <a:rPr lang="it-IT" sz="1400" b="1" dirty="0"/>
            </a:br>
            <a:r>
              <a:rPr lang="it-IT" sz="1400" dirty="0"/>
              <a:t>Pentru obtinerea </a:t>
            </a:r>
            <a:r>
              <a:rPr lang="it-IT" sz="1400" dirty="0" smtClean="0"/>
              <a:t>avizului </a:t>
            </a:r>
            <a:r>
              <a:rPr lang="it-IT" sz="1400" dirty="0"/>
              <a:t>de </a:t>
            </a:r>
            <a:r>
              <a:rPr lang="it-IT" sz="1400" dirty="0" smtClean="0"/>
              <a:t>racordare </a:t>
            </a:r>
            <a:r>
              <a:rPr lang="it-IT" sz="1400" dirty="0"/>
              <a:t>la reteaua electrica, solicitantul se adreseaza operatorului de retea cu o cerere de racordare care trebuie sa cuprinda pachetul de documente.  </a:t>
            </a:r>
          </a:p>
          <a:p>
            <a:pPr marL="0" indent="0">
              <a:buNone/>
            </a:pPr>
            <a:r>
              <a:rPr lang="it-IT" sz="1400" dirty="0"/>
              <a:t>Solutia de racordare se stabileste de catre operatorul de retea prin fisa de solutie sau studiu de solutie, dupa caz. Cheltuielile legate de elaborarea fisei de solutie sunt incluse in tariful de emitere a avizului tehnic de racordare.</a:t>
            </a:r>
            <a:endParaRPr lang="en-US" sz="1400" dirty="0"/>
          </a:p>
          <a:p>
            <a:endParaRPr lang="ru-RU"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46090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88" y="1425362"/>
            <a:ext cx="7638757" cy="5539978"/>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a:solidFill>
                  <a:schemeClr val="tx1"/>
                </a:solidFill>
                <a:latin typeface="Times New Roman" panose="02020603050405020304" pitchFamily="18" charset="0"/>
                <a:cs typeface="Times New Roman" panose="02020603050405020304" pitchFamily="18" charset="0"/>
              </a:rPr>
              <a:t>цели</a:t>
            </a:r>
            <a:r>
              <a:rPr lang="ru-RU" sz="2000" dirty="0" smtClean="0">
                <a:solidFill>
                  <a:schemeClr val="tx1"/>
                </a:solidFill>
                <a:latin typeface="Times New Roman" panose="02020603050405020304" pitchFamily="18" charset="0"/>
                <a:cs typeface="Times New Roman" panose="02020603050405020304" pitchFamily="18" charset="0"/>
              </a:rPr>
              <a:t>:</a:t>
            </a:r>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rPr>
              <a:t>Вследствие частичной приватизации распределительных сетей и продвижения </a:t>
            </a:r>
            <a:r>
              <a:rPr lang="ru-RU" sz="1400" dirty="0" err="1" smtClean="0">
                <a:solidFill>
                  <a:schemeClr val="tx1"/>
                </a:solidFill>
              </a:rPr>
              <a:t>волунтаризма</a:t>
            </a:r>
            <a:r>
              <a:rPr lang="ru-RU" sz="1400" dirty="0" smtClean="0">
                <a:solidFill>
                  <a:schemeClr val="tx1"/>
                </a:solidFill>
              </a:rPr>
              <a:t> в части законодательных и нормативных актов в электроэнергетическом секторе, в частности в части отношений «Поставщик - Потребитель» возникли проблемы, все имеющие финансовое наполнение.</a:t>
            </a:r>
            <a:endParaRPr lang="ro-RO" sz="1400" dirty="0">
              <a:solidFill>
                <a:schemeClr val="tx1"/>
              </a:solidFill>
            </a:endParaRPr>
          </a:p>
          <a:p>
            <a:endParaRPr lang="ro-RO" sz="1400" dirty="0">
              <a:solidFill>
                <a:schemeClr val="tx1"/>
              </a:solidFill>
            </a:endParaRPr>
          </a:p>
          <a:p>
            <a:r>
              <a:rPr lang="ru-RU" sz="1600" dirty="0" smtClean="0">
                <a:solidFill>
                  <a:schemeClr val="accent1"/>
                </a:solidFill>
              </a:rPr>
              <a:t>Настоящее сообщение преследует цель довести до сведения д\лиц ответственных за электроэнергетический сектор предприятий большой спектр практикуемых операторами по дистрибуции и поставке действий, возникших в отношениях «Поставщик - Потребитель»</a:t>
            </a:r>
            <a:r>
              <a:rPr lang="ro-RO" sz="1600" dirty="0" smtClean="0">
                <a:solidFill>
                  <a:schemeClr val="accent1"/>
                </a:solidFill>
              </a:rPr>
              <a:t>, </a:t>
            </a:r>
            <a:r>
              <a:rPr lang="ru-RU" sz="1600" dirty="0" smtClean="0">
                <a:solidFill>
                  <a:schemeClr val="accent1"/>
                </a:solidFill>
              </a:rPr>
              <a:t>которые приводят к увеличению неоправданных расходов со стороны потребителей</a:t>
            </a:r>
            <a:r>
              <a:rPr lang="ro-RO" sz="1600" dirty="0" smtClean="0">
                <a:solidFill>
                  <a:schemeClr val="accent1"/>
                </a:solidFill>
              </a:rPr>
              <a:t>.</a:t>
            </a:r>
            <a:r>
              <a:rPr lang="ru-RU" sz="1600" dirty="0" smtClean="0">
                <a:solidFill>
                  <a:schemeClr val="accent1"/>
                </a:solidFill>
              </a:rPr>
              <a:t> В этом плане за почти 20 лет своей работы Ассоциация</a:t>
            </a:r>
            <a:r>
              <a:rPr lang="ro-RO" sz="1600" dirty="0" smtClean="0">
                <a:solidFill>
                  <a:schemeClr val="accent1"/>
                </a:solidFill>
              </a:rPr>
              <a:t>,</a:t>
            </a:r>
            <a:r>
              <a:rPr lang="ru-RU" sz="1600" dirty="0" smtClean="0">
                <a:solidFill>
                  <a:schemeClr val="accent1"/>
                </a:solidFill>
              </a:rPr>
              <a:t> собрала достаточный материал который заслуживает вашего внимания, так как все они, а том или ином виде</a:t>
            </a:r>
            <a:r>
              <a:rPr lang="ro-RO" sz="1600" dirty="0" smtClean="0">
                <a:solidFill>
                  <a:schemeClr val="accent1"/>
                </a:solidFill>
              </a:rPr>
              <a:t> </a:t>
            </a:r>
            <a:r>
              <a:rPr lang="ru-RU" sz="1600" dirty="0" smtClean="0">
                <a:solidFill>
                  <a:schemeClr val="accent1"/>
                </a:solidFill>
              </a:rPr>
              <a:t>имеют место и сегодня</a:t>
            </a:r>
            <a:r>
              <a:rPr lang="ro-RO" sz="1600" dirty="0" smtClean="0">
                <a:solidFill>
                  <a:schemeClr val="accent1"/>
                </a:solidFill>
              </a:rPr>
              <a:t>.</a:t>
            </a:r>
            <a:endParaRPr lang="ru-RU" sz="1600" dirty="0">
              <a:solidFill>
                <a:schemeClr val="accent1"/>
              </a:solidFill>
            </a:endParaRPr>
          </a:p>
          <a:p>
            <a:r>
              <a:rPr lang="ro-RO" sz="1600" i="1" dirty="0">
                <a:solidFill>
                  <a:schemeClr val="accent1"/>
                </a:solidFill>
              </a:rPr>
              <a:t> </a:t>
            </a:r>
            <a:endParaRPr lang="ru-RU" sz="1600" dirty="0">
              <a:solidFill>
                <a:schemeClr val="accent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831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3210" y="2025163"/>
            <a:ext cx="7775575" cy="3816350"/>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it-IT" sz="1400" b="1" dirty="0"/>
              <a:t>3. EMITEREA AVIZULUI TEHNIC DE RACORDARE</a:t>
            </a:r>
            <a:br>
              <a:rPr lang="it-IT" sz="1400" b="1" dirty="0"/>
            </a:br>
            <a:r>
              <a:rPr lang="it-IT" sz="1400" dirty="0"/>
              <a:t>Avizul tehnic de racordare constituie oferta operatorului de retea la cererea de racordare a solicitantului si contine conditiile tehnico-economice de racordare la retea.</a:t>
            </a:r>
            <a:br>
              <a:rPr lang="it-IT" sz="1400" dirty="0"/>
            </a:br>
            <a:r>
              <a:rPr lang="it-IT" sz="1400" dirty="0"/>
              <a:t>           </a:t>
            </a:r>
            <a:br>
              <a:rPr lang="it-IT" sz="1400" dirty="0"/>
            </a:br>
            <a:r>
              <a:rPr lang="it-IT" sz="1400" b="1" dirty="0"/>
              <a:t>4. INCHEIEREA CONTRACTULUI DE RACORDARE</a:t>
            </a:r>
            <a:br>
              <a:rPr lang="it-IT" sz="1400" b="1" dirty="0"/>
            </a:br>
            <a:r>
              <a:rPr lang="it-IT" sz="1400" dirty="0"/>
              <a:t>Dupa primirea ofertei de racordare, exprimata in avizul tehnic de racordare, utilizatorul poate solicita, in scris, operatorului de retea </a:t>
            </a:r>
            <a:r>
              <a:rPr lang="ro-RO" sz="1400" dirty="0"/>
              <a:t>î</a:t>
            </a:r>
            <a:r>
              <a:rPr lang="it-IT" sz="1400" dirty="0"/>
              <a:t>ncheierea contractului de racordare. Pentru realizarea racordarii, utilizatorii achita operatorului de retea, detinator al retelei electrice, tariful de racordare stabilit conform metodologiei.</a:t>
            </a:r>
            <a:br>
              <a:rPr lang="it-IT" sz="1400" dirty="0"/>
            </a:br>
            <a:r>
              <a:rPr lang="it-IT" sz="1400" dirty="0"/>
              <a:t>            </a:t>
            </a:r>
            <a:br>
              <a:rPr lang="it-IT" sz="1400" dirty="0"/>
            </a:br>
            <a:r>
              <a:rPr lang="pt-BR" sz="1400" b="1" dirty="0"/>
              <a:t>5. PUNEREA SUB TENSIUNE A INSTALATIILOR DE UTILIZARE</a:t>
            </a:r>
            <a:br>
              <a:rPr lang="pt-BR" sz="1400" b="1" dirty="0"/>
            </a:br>
            <a:r>
              <a:rPr lang="pt-BR" sz="1400" dirty="0"/>
              <a:t>Punerea sub tensiune a instalatiilor electrice ale utilizatorilor se face, cu respectarea termenului prevazut in contractul de racordare, dupa depunerea de catre utilizator la operatorul de retea a dosarului instalatiei de utilizare intocmit de executantul acesteia.</a:t>
            </a:r>
            <a:endParaRPr lang="en-US" sz="1400" dirty="0"/>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99334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en-US" sz="3200" b="1" i="1" dirty="0" err="1">
                <a:solidFill>
                  <a:srgbClr val="00B0F0"/>
                </a:solidFill>
              </a:rPr>
              <a:t>Sesiunea</a:t>
            </a:r>
            <a:r>
              <a:rPr lang="en-US" sz="3200" b="1" i="1" dirty="0">
                <a:solidFill>
                  <a:srgbClr val="00B0F0"/>
                </a:solidFill>
              </a:rPr>
              <a:t> 3</a:t>
            </a:r>
            <a:r>
              <a:rPr lang="en-US" sz="3200" b="1" dirty="0">
                <a:solidFill>
                  <a:srgbClr val="00B0F0"/>
                </a:solidFill>
              </a:rPr>
              <a:t>:  </a:t>
            </a:r>
            <a:r>
              <a:rPr lang="en-US" b="1" dirty="0"/>
              <a:t>	</a:t>
            </a:r>
            <a:endParaRPr lang="en-US" b="1" dirty="0" smtClean="0"/>
          </a:p>
          <a:p>
            <a:pPr marL="0" indent="0">
              <a:buNone/>
            </a:pPr>
            <a:r>
              <a:rPr lang="ru-RU" sz="2800" b="1" i="1" dirty="0" smtClean="0">
                <a:solidFill>
                  <a:srgbClr val="0070C0"/>
                </a:solidFill>
              </a:rPr>
              <a:t>Практические аспекты применения нормативных предпосылок и их финансовые и экономические последствия</a:t>
            </a:r>
            <a:r>
              <a:rPr lang="en-US" sz="2800" b="1" i="1" dirty="0" smtClean="0">
                <a:solidFill>
                  <a:srgbClr val="0070C0"/>
                </a:solidFill>
              </a:rPr>
              <a:t> </a:t>
            </a:r>
            <a:r>
              <a:rPr lang="ru-RU" sz="2800" b="1" i="1" dirty="0" smtClean="0">
                <a:solidFill>
                  <a:srgbClr val="0070C0"/>
                </a:solidFill>
              </a:rPr>
              <a:t>в отношениях</a:t>
            </a:r>
            <a:r>
              <a:rPr lang="en-US" sz="2800" b="1" i="1" dirty="0" smtClean="0">
                <a:solidFill>
                  <a:srgbClr val="0070C0"/>
                </a:solidFill>
              </a:rPr>
              <a:t> „</a:t>
            </a:r>
            <a:r>
              <a:rPr lang="ru-RU" sz="2800" b="1" i="1" dirty="0" smtClean="0">
                <a:solidFill>
                  <a:srgbClr val="0070C0"/>
                </a:solidFill>
              </a:rPr>
              <a:t>Поставщик </a:t>
            </a:r>
            <a:r>
              <a:rPr lang="en-US" sz="2800" b="1" i="1" dirty="0" smtClean="0">
                <a:solidFill>
                  <a:srgbClr val="0070C0"/>
                </a:solidFill>
              </a:rPr>
              <a:t> </a:t>
            </a:r>
            <a:r>
              <a:rPr lang="en-US" sz="2800" b="1" i="1" dirty="0">
                <a:solidFill>
                  <a:srgbClr val="0070C0"/>
                </a:solidFill>
              </a:rPr>
              <a:t>- </a:t>
            </a:r>
            <a:r>
              <a:rPr lang="ru-RU" sz="2800" b="1" i="1" dirty="0" smtClean="0">
                <a:solidFill>
                  <a:srgbClr val="0070C0"/>
                </a:solidFill>
              </a:rPr>
              <a:t>Потребитель</a:t>
            </a:r>
            <a:r>
              <a:rPr lang="en-US" sz="2800" b="1" i="1" dirty="0" smtClean="0">
                <a:solidFill>
                  <a:srgbClr val="0070C0"/>
                </a:solidFill>
              </a:rPr>
              <a:t>”. </a:t>
            </a:r>
          </a:p>
          <a:p>
            <a:pPr marL="0" indent="0">
              <a:buNone/>
            </a:pPr>
            <a:r>
              <a:rPr lang="en-US" sz="2800" i="1" dirty="0" err="1" smtClean="0">
                <a:solidFill>
                  <a:srgbClr val="0070C0"/>
                </a:solidFill>
              </a:rPr>
              <a:t>Nicolae</a:t>
            </a:r>
            <a:r>
              <a:rPr lang="en-US" sz="2800" i="1" dirty="0" smtClean="0">
                <a:solidFill>
                  <a:srgbClr val="0070C0"/>
                </a:solidFill>
              </a:rPr>
              <a:t> </a:t>
            </a:r>
            <a:r>
              <a:rPr lang="en-US" sz="2800" i="1" dirty="0" err="1">
                <a:solidFill>
                  <a:srgbClr val="0070C0"/>
                </a:solidFill>
              </a:rPr>
              <a:t>Mogoreanu</a:t>
            </a:r>
            <a:r>
              <a:rPr lang="en-US" sz="2800" i="1" dirty="0">
                <a:solidFill>
                  <a:srgbClr val="0070C0"/>
                </a:solidFill>
              </a:rPr>
              <a:t>,</a:t>
            </a:r>
            <a:r>
              <a:rPr lang="ro-RO" sz="2800" i="1" dirty="0">
                <a:solidFill>
                  <a:srgbClr val="0070C0"/>
                </a:solidFill>
              </a:rPr>
              <a:t> preşedintele Asociaţiei Consumatorilor de Energie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15005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1941630"/>
            <a:ext cx="7775575" cy="4322645"/>
          </a:xfrm>
          <a:ln w="57150"/>
        </p:spPr>
        <p:style>
          <a:lnRef idx="2">
            <a:schemeClr val="accent1"/>
          </a:lnRef>
          <a:fillRef idx="1">
            <a:schemeClr val="lt1"/>
          </a:fillRef>
          <a:effectRef idx="0">
            <a:schemeClr val="accent1"/>
          </a:effectRef>
          <a:fontRef idx="minor">
            <a:schemeClr val="dk1"/>
          </a:fontRef>
        </p:style>
        <p:txBody>
          <a:bodyPr numCol="2"/>
          <a:lstStyle/>
          <a:p>
            <a:pPr marL="0" indent="0">
              <a:spcBef>
                <a:spcPts val="600"/>
              </a:spcBef>
              <a:buNone/>
            </a:pPr>
            <a:r>
              <a:rPr lang="ru-RU" sz="1400" b="1" dirty="0" smtClean="0"/>
              <a:t>Потери электрической энергии в странах </a:t>
            </a:r>
            <a:r>
              <a:rPr lang="ro-RO" sz="1400" b="1" dirty="0" smtClean="0"/>
              <a:t>UE</a:t>
            </a:r>
            <a:r>
              <a:rPr lang="ru-RU" sz="1400" b="1" dirty="0"/>
              <a:t> </a:t>
            </a:r>
            <a:r>
              <a:rPr lang="ru-RU" sz="1400" b="1" dirty="0" smtClean="0"/>
              <a:t> </a:t>
            </a:r>
            <a:r>
              <a:rPr lang="ro-RO" sz="1400" dirty="0" smtClean="0"/>
              <a:t>(anul </a:t>
            </a:r>
            <a:r>
              <a:rPr lang="ro-RO" sz="1400" dirty="0"/>
              <a:t>2008</a:t>
            </a:r>
            <a:r>
              <a:rPr lang="ro-RO" sz="1400" dirty="0" smtClean="0"/>
              <a:t>)</a:t>
            </a:r>
            <a:endParaRPr lang="ro-RO" sz="1400" b="1" dirty="0"/>
          </a:p>
          <a:p>
            <a:pPr marL="0" indent="0">
              <a:spcBef>
                <a:spcPts val="600"/>
              </a:spcBef>
              <a:buNone/>
            </a:pPr>
            <a:r>
              <a:rPr lang="en-US" sz="1400" dirty="0" smtClean="0"/>
              <a:t>Country% </a:t>
            </a:r>
            <a:r>
              <a:rPr lang="en-US" sz="1400" dirty="0"/>
              <a:t>of </a:t>
            </a:r>
            <a:r>
              <a:rPr lang="en-US" sz="1400" dirty="0" smtClean="0"/>
              <a:t>losses</a:t>
            </a:r>
            <a:r>
              <a:rPr lang="ro-RO" sz="1400" dirty="0" smtClean="0"/>
              <a:t> </a:t>
            </a:r>
            <a:r>
              <a:rPr lang="en-US" sz="1400" dirty="0" smtClean="0"/>
              <a:t>TSO% </a:t>
            </a:r>
            <a:r>
              <a:rPr lang="en-US" sz="1400" dirty="0"/>
              <a:t>of losses </a:t>
            </a:r>
            <a:r>
              <a:rPr lang="en-US" sz="1400" dirty="0" smtClean="0"/>
              <a:t>DSO</a:t>
            </a:r>
            <a:endParaRPr lang="ro-RO" sz="1400" dirty="0" smtClean="0"/>
          </a:p>
          <a:p>
            <a:pPr marL="0" indent="0">
              <a:spcBef>
                <a:spcPts val="600"/>
              </a:spcBef>
              <a:buNone/>
            </a:pPr>
            <a:r>
              <a:rPr lang="en-US" sz="1400" dirty="0" smtClean="0"/>
              <a:t>Austria   </a:t>
            </a:r>
            <a:r>
              <a:rPr lang="ro-RO" sz="1400" dirty="0" smtClean="0"/>
              <a:t>            </a:t>
            </a:r>
            <a:r>
              <a:rPr lang="en-US" sz="1400" dirty="0" smtClean="0"/>
              <a:t>1,5 </a:t>
            </a:r>
            <a:r>
              <a:rPr lang="en-US" sz="1400" dirty="0"/>
              <a:t>% of output   </a:t>
            </a:r>
            <a:r>
              <a:rPr lang="en-US" sz="1400" dirty="0" smtClean="0"/>
              <a:t>4,5 </a:t>
            </a:r>
            <a:r>
              <a:rPr lang="en-US" sz="1400" dirty="0"/>
              <a:t>% </a:t>
            </a:r>
          </a:p>
          <a:p>
            <a:pPr marL="0" indent="0">
              <a:spcBef>
                <a:spcPts val="600"/>
              </a:spcBef>
              <a:buNone/>
            </a:pPr>
            <a:r>
              <a:rPr lang="en-US" sz="1400" dirty="0" smtClean="0"/>
              <a:t>Czech </a:t>
            </a:r>
            <a:r>
              <a:rPr lang="en-US" sz="1400" dirty="0"/>
              <a:t>Republic </a:t>
            </a:r>
            <a:r>
              <a:rPr lang="en-US" sz="1400" dirty="0" smtClean="0"/>
              <a:t>1,5 </a:t>
            </a:r>
            <a:r>
              <a:rPr lang="en-US" sz="1400" dirty="0"/>
              <a:t>% of output  </a:t>
            </a:r>
            <a:r>
              <a:rPr lang="en-US" sz="1400" dirty="0" smtClean="0"/>
              <a:t>7,0 </a:t>
            </a:r>
            <a:r>
              <a:rPr lang="en-US" sz="1400" dirty="0"/>
              <a:t>% </a:t>
            </a:r>
          </a:p>
          <a:p>
            <a:pPr marL="0" indent="0">
              <a:spcBef>
                <a:spcPts val="600"/>
              </a:spcBef>
              <a:buNone/>
            </a:pPr>
            <a:r>
              <a:rPr lang="en-US" sz="1400" dirty="0"/>
              <a:t>Finland </a:t>
            </a:r>
            <a:r>
              <a:rPr lang="ro-RO" sz="1400" dirty="0" smtClean="0"/>
              <a:t>             </a:t>
            </a:r>
            <a:r>
              <a:rPr lang="en-US" sz="1400" dirty="0" smtClean="0"/>
              <a:t>1,6 </a:t>
            </a:r>
            <a:r>
              <a:rPr lang="en-US" sz="1400" dirty="0"/>
              <a:t>% of input    </a:t>
            </a:r>
            <a:r>
              <a:rPr lang="en-US" sz="1400" dirty="0" smtClean="0"/>
              <a:t> </a:t>
            </a:r>
            <a:r>
              <a:rPr lang="en-US" sz="1400" dirty="0"/>
              <a:t>4,7 % </a:t>
            </a:r>
            <a:r>
              <a:rPr lang="en-US" sz="1400" dirty="0" smtClean="0"/>
              <a:t> </a:t>
            </a:r>
            <a:endParaRPr lang="en-US" sz="1400" dirty="0"/>
          </a:p>
          <a:p>
            <a:pPr marL="0" indent="0">
              <a:spcBef>
                <a:spcPts val="600"/>
              </a:spcBef>
              <a:buNone/>
            </a:pPr>
            <a:r>
              <a:rPr lang="en-US" sz="1400" dirty="0"/>
              <a:t>France               </a:t>
            </a:r>
            <a:r>
              <a:rPr lang="en-US" sz="1400" dirty="0" smtClean="0"/>
              <a:t>2,3 </a:t>
            </a:r>
            <a:r>
              <a:rPr lang="en-US" sz="1400" dirty="0"/>
              <a:t>% of output   </a:t>
            </a:r>
            <a:r>
              <a:rPr lang="en-US" sz="1400" dirty="0" smtClean="0"/>
              <a:t>5,0 </a:t>
            </a:r>
            <a:r>
              <a:rPr lang="en-US" sz="1400" dirty="0"/>
              <a:t>% </a:t>
            </a:r>
          </a:p>
          <a:p>
            <a:pPr marL="0" indent="0">
              <a:spcBef>
                <a:spcPts val="600"/>
              </a:spcBef>
              <a:buNone/>
            </a:pPr>
            <a:r>
              <a:rPr lang="en-US" sz="1400" dirty="0"/>
              <a:t>Greece              </a:t>
            </a:r>
            <a:r>
              <a:rPr lang="en-US" sz="1400" dirty="0" smtClean="0"/>
              <a:t>2,4 </a:t>
            </a:r>
            <a:r>
              <a:rPr lang="en-US" sz="1400" dirty="0"/>
              <a:t>% of input    </a:t>
            </a:r>
            <a:r>
              <a:rPr lang="en-US" sz="1400" dirty="0" smtClean="0"/>
              <a:t> </a:t>
            </a:r>
            <a:r>
              <a:rPr lang="en-US" sz="1400" dirty="0"/>
              <a:t>6,8 % </a:t>
            </a:r>
            <a:r>
              <a:rPr lang="en-US" sz="1400" dirty="0" smtClean="0"/>
              <a:t> </a:t>
            </a:r>
            <a:endParaRPr lang="en-US" sz="1400" dirty="0"/>
          </a:p>
          <a:p>
            <a:pPr marL="0" indent="0">
              <a:spcBef>
                <a:spcPts val="600"/>
              </a:spcBef>
              <a:buNone/>
            </a:pPr>
            <a:r>
              <a:rPr lang="en-US" sz="1400" dirty="0"/>
              <a:t>Hungary            </a:t>
            </a:r>
            <a:r>
              <a:rPr lang="en-US" sz="1400" dirty="0" smtClean="0"/>
              <a:t>1,4 </a:t>
            </a:r>
            <a:r>
              <a:rPr lang="en-US" sz="1400" dirty="0"/>
              <a:t>% of input    </a:t>
            </a:r>
            <a:r>
              <a:rPr lang="ro-RO" sz="1400" dirty="0" smtClean="0"/>
              <a:t> </a:t>
            </a:r>
            <a:r>
              <a:rPr lang="en-US" sz="1400" dirty="0"/>
              <a:t>9,2 % </a:t>
            </a:r>
            <a:r>
              <a:rPr lang="en-US" sz="1400" dirty="0" smtClean="0"/>
              <a:t> </a:t>
            </a:r>
            <a:endParaRPr lang="en-US" sz="1400" dirty="0"/>
          </a:p>
          <a:p>
            <a:pPr marL="0" indent="0">
              <a:spcBef>
                <a:spcPts val="600"/>
              </a:spcBef>
              <a:buNone/>
            </a:pPr>
            <a:endParaRPr lang="ro-RO" sz="1400" dirty="0" smtClean="0"/>
          </a:p>
          <a:p>
            <a:pPr marL="0" indent="0">
              <a:spcBef>
                <a:spcPts val="600"/>
              </a:spcBef>
              <a:buNone/>
            </a:pPr>
            <a:endParaRPr lang="ro-RO" sz="1400" dirty="0"/>
          </a:p>
          <a:p>
            <a:pPr marL="0" indent="0">
              <a:spcBef>
                <a:spcPts val="600"/>
              </a:spcBef>
              <a:buNone/>
            </a:pPr>
            <a:endParaRPr lang="ro-RO" sz="1400" dirty="0" smtClean="0"/>
          </a:p>
          <a:p>
            <a:pPr marL="0" indent="0">
              <a:spcBef>
                <a:spcPts val="600"/>
              </a:spcBef>
              <a:buNone/>
            </a:pPr>
            <a:r>
              <a:rPr lang="en-US" sz="1400" dirty="0" smtClean="0"/>
              <a:t>Norway   </a:t>
            </a:r>
            <a:r>
              <a:rPr lang="ro-RO" sz="1400" dirty="0" smtClean="0"/>
              <a:t>          </a:t>
            </a:r>
            <a:r>
              <a:rPr lang="en-US" sz="1400" dirty="0" smtClean="0"/>
              <a:t>1,6 </a:t>
            </a:r>
            <a:r>
              <a:rPr lang="en-US" sz="1400" dirty="0"/>
              <a:t>% of </a:t>
            </a:r>
            <a:r>
              <a:rPr lang="en-US" sz="1400" dirty="0" smtClean="0"/>
              <a:t>input</a:t>
            </a:r>
            <a:endParaRPr lang="en-US" sz="1400" dirty="0"/>
          </a:p>
          <a:p>
            <a:pPr marL="0" indent="0">
              <a:spcBef>
                <a:spcPts val="600"/>
              </a:spcBef>
              <a:buNone/>
            </a:pPr>
            <a:r>
              <a:rPr lang="en-US" sz="1400" dirty="0"/>
              <a:t>Poland             </a:t>
            </a:r>
            <a:r>
              <a:rPr lang="en-US" sz="1400" dirty="0" smtClean="0"/>
              <a:t>2,1 </a:t>
            </a:r>
            <a:r>
              <a:rPr lang="en-US" sz="1400" dirty="0"/>
              <a:t>% of input      </a:t>
            </a:r>
            <a:r>
              <a:rPr lang="en-US" sz="1400" dirty="0" smtClean="0"/>
              <a:t>11,8 </a:t>
            </a:r>
            <a:r>
              <a:rPr lang="en-US" sz="1400" dirty="0"/>
              <a:t>% </a:t>
            </a:r>
            <a:r>
              <a:rPr lang="en-US" sz="1400" dirty="0" smtClean="0"/>
              <a:t> </a:t>
            </a:r>
            <a:endParaRPr lang="en-US" sz="1400" dirty="0"/>
          </a:p>
          <a:p>
            <a:pPr marL="0" indent="0">
              <a:spcBef>
                <a:spcPts val="600"/>
              </a:spcBef>
              <a:buNone/>
            </a:pPr>
            <a:r>
              <a:rPr lang="en-US" sz="1400" dirty="0"/>
              <a:t>Portugal       </a:t>
            </a:r>
            <a:r>
              <a:rPr lang="en-US" sz="1400" dirty="0" smtClean="0"/>
              <a:t>1,1 </a:t>
            </a:r>
            <a:r>
              <a:rPr lang="en-US" sz="1400" dirty="0"/>
              <a:t>% of input        </a:t>
            </a:r>
            <a:r>
              <a:rPr lang="en-US" sz="1400" dirty="0" smtClean="0"/>
              <a:t>6,4 </a:t>
            </a:r>
            <a:r>
              <a:rPr lang="en-US" sz="1400" dirty="0"/>
              <a:t>% of input </a:t>
            </a:r>
          </a:p>
          <a:p>
            <a:pPr marL="0" indent="0">
              <a:spcBef>
                <a:spcPts val="600"/>
              </a:spcBef>
              <a:buNone/>
            </a:pPr>
            <a:r>
              <a:rPr lang="en-US" sz="1400" dirty="0"/>
              <a:t>Romania      </a:t>
            </a:r>
            <a:r>
              <a:rPr lang="en-US" sz="1400" dirty="0" smtClean="0"/>
              <a:t>2,6 </a:t>
            </a:r>
            <a:r>
              <a:rPr lang="en-US" sz="1400" dirty="0"/>
              <a:t>% of output     </a:t>
            </a:r>
            <a:r>
              <a:rPr lang="en-US" sz="1400" dirty="0" smtClean="0"/>
              <a:t>13,5 </a:t>
            </a:r>
            <a:r>
              <a:rPr lang="en-US" sz="1400" dirty="0"/>
              <a:t>% of output </a:t>
            </a:r>
          </a:p>
          <a:p>
            <a:pPr marL="0" indent="0">
              <a:spcBef>
                <a:spcPts val="600"/>
              </a:spcBef>
              <a:buNone/>
            </a:pPr>
            <a:r>
              <a:rPr lang="en-US" sz="1400" dirty="0"/>
              <a:t>Slovakia       </a:t>
            </a:r>
            <a:r>
              <a:rPr lang="en-US" sz="1400" dirty="0" smtClean="0"/>
              <a:t>1,0 </a:t>
            </a:r>
            <a:r>
              <a:rPr lang="en-US" sz="1400" dirty="0"/>
              <a:t>% of output     </a:t>
            </a:r>
            <a:r>
              <a:rPr lang="en-US" sz="1400" dirty="0" smtClean="0"/>
              <a:t>8,3 </a:t>
            </a:r>
            <a:r>
              <a:rPr lang="en-US" sz="1400" dirty="0"/>
              <a:t>% of output </a:t>
            </a:r>
          </a:p>
          <a:p>
            <a:pPr marL="0" indent="0">
              <a:spcBef>
                <a:spcPts val="600"/>
              </a:spcBef>
              <a:buNone/>
            </a:pPr>
            <a:r>
              <a:rPr lang="en-US" sz="1400" dirty="0"/>
              <a:t>Spain            </a:t>
            </a:r>
            <a:r>
              <a:rPr lang="en-US" sz="1400" dirty="0" smtClean="0"/>
              <a:t>1,2 </a:t>
            </a:r>
            <a:r>
              <a:rPr lang="en-US" sz="1400" dirty="0"/>
              <a:t>% of input       </a:t>
            </a:r>
            <a:r>
              <a:rPr lang="en-US" sz="1400" dirty="0" smtClean="0"/>
              <a:t>7,1 </a:t>
            </a:r>
            <a:r>
              <a:rPr lang="en-US" sz="1400" dirty="0"/>
              <a:t>% of input </a:t>
            </a:r>
          </a:p>
          <a:p>
            <a:pPr marL="0" indent="0">
              <a:spcBef>
                <a:spcPts val="600"/>
              </a:spcBef>
              <a:buNone/>
            </a:pPr>
            <a:r>
              <a:rPr lang="en-US" sz="1400" dirty="0"/>
              <a:t>Sweden        </a:t>
            </a:r>
            <a:r>
              <a:rPr lang="ro-RO" sz="1400" dirty="0" smtClean="0"/>
              <a:t> </a:t>
            </a:r>
            <a:r>
              <a:rPr lang="en-US" sz="1400" dirty="0" smtClean="0"/>
              <a:t>2,1 </a:t>
            </a:r>
            <a:r>
              <a:rPr lang="en-US" sz="1400" dirty="0"/>
              <a:t>% of input      </a:t>
            </a:r>
            <a:r>
              <a:rPr lang="en-US" sz="1400" dirty="0" smtClean="0"/>
              <a:t>2,3 </a:t>
            </a:r>
            <a:r>
              <a:rPr lang="en-US" sz="1400" dirty="0"/>
              <a:t>% of input </a:t>
            </a:r>
          </a:p>
          <a:p>
            <a:pPr marL="0" indent="0">
              <a:spcBef>
                <a:spcPts val="600"/>
              </a:spcBef>
              <a:buNone/>
            </a:pPr>
            <a:r>
              <a:rPr lang="en-US" sz="1400" dirty="0"/>
              <a:t>Un Kingdom  </a:t>
            </a:r>
            <a:r>
              <a:rPr lang="en-US" sz="1400" dirty="0" smtClean="0"/>
              <a:t>1,6</a:t>
            </a:r>
            <a:r>
              <a:rPr lang="en-US" sz="1400" dirty="0"/>
              <a:t>% of input       </a:t>
            </a:r>
            <a:r>
              <a:rPr lang="ro-RO" sz="1400" dirty="0" smtClean="0"/>
              <a:t> </a:t>
            </a:r>
            <a:r>
              <a:rPr lang="en-US" sz="1400" dirty="0"/>
              <a:t>6,0 % of input </a:t>
            </a:r>
          </a:p>
          <a:p>
            <a:pPr>
              <a:spcBef>
                <a:spcPts val="600"/>
              </a:spcBef>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73462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2057584"/>
            <a:ext cx="8056359" cy="4206691"/>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o-RO" dirty="0"/>
              <a:t> </a:t>
            </a:r>
            <a:r>
              <a:rPr lang="ru-RU" dirty="0" smtClean="0"/>
              <a:t>Финляндия</a:t>
            </a:r>
            <a:r>
              <a:rPr lang="ro-RO" dirty="0" smtClean="0"/>
              <a:t>: </a:t>
            </a:r>
            <a:r>
              <a:rPr lang="ro-RO" dirty="0"/>
              <a:t>340 000 km</a:t>
            </a:r>
            <a:r>
              <a:rPr lang="ro-RO" baseline="30000" dirty="0"/>
              <a:t>2</a:t>
            </a:r>
            <a:r>
              <a:rPr lang="ro-RO" dirty="0"/>
              <a:t>,   </a:t>
            </a:r>
            <a:r>
              <a:rPr lang="ru-RU" dirty="0" smtClean="0"/>
              <a:t>реальные потери</a:t>
            </a:r>
            <a:endParaRPr lang="ro-RO" dirty="0"/>
          </a:p>
          <a:p>
            <a:pPr marL="0" indent="0">
              <a:buNone/>
            </a:pPr>
            <a:r>
              <a:rPr lang="ro-RO" dirty="0"/>
              <a:t>     </a:t>
            </a:r>
            <a:r>
              <a:rPr lang="en-US" dirty="0" smtClean="0"/>
              <a:t>                                                 4</a:t>
            </a:r>
            <a:r>
              <a:rPr lang="ro-RO" dirty="0"/>
              <a:t>,7%</a:t>
            </a:r>
            <a:r>
              <a:rPr lang="ro-RO" dirty="0">
                <a:solidFill>
                  <a:srgbClr val="FF0000"/>
                </a:solidFill>
              </a:rPr>
              <a:t> </a:t>
            </a:r>
            <a:r>
              <a:rPr lang="ro-RO" dirty="0"/>
              <a:t>+ </a:t>
            </a:r>
            <a:r>
              <a:rPr lang="en-US" dirty="0"/>
              <a:t>1</a:t>
            </a:r>
            <a:r>
              <a:rPr lang="ro-RO" dirty="0"/>
              <a:t>,</a:t>
            </a:r>
            <a:r>
              <a:rPr lang="en-US" dirty="0"/>
              <a:t>6</a:t>
            </a:r>
            <a:r>
              <a:rPr lang="ro-RO" dirty="0"/>
              <a:t>% = </a:t>
            </a:r>
            <a:r>
              <a:rPr lang="en-US" b="1" dirty="0"/>
              <a:t>6,3%</a:t>
            </a:r>
            <a:r>
              <a:rPr lang="ro-RO" dirty="0"/>
              <a:t>.</a:t>
            </a:r>
            <a:endParaRPr lang="en-US" dirty="0"/>
          </a:p>
          <a:p>
            <a:pPr marL="0" indent="0">
              <a:buNone/>
            </a:pPr>
            <a:r>
              <a:rPr lang="ru-RU" dirty="0" smtClean="0">
                <a:solidFill>
                  <a:srgbClr val="FF0000"/>
                </a:solidFill>
              </a:rPr>
              <a:t>Р. Молдова</a:t>
            </a:r>
            <a:r>
              <a:rPr lang="ro-RO" dirty="0" smtClean="0">
                <a:solidFill>
                  <a:srgbClr val="FF0000"/>
                </a:solidFill>
              </a:rPr>
              <a:t>   </a:t>
            </a:r>
            <a:r>
              <a:rPr lang="ro-RO" dirty="0">
                <a:solidFill>
                  <a:srgbClr val="FF0000"/>
                </a:solidFill>
              </a:rPr>
              <a:t>34 000  km</a:t>
            </a:r>
            <a:r>
              <a:rPr lang="ro-RO" baseline="30000" dirty="0">
                <a:solidFill>
                  <a:srgbClr val="FF0000"/>
                </a:solidFill>
              </a:rPr>
              <a:t>2</a:t>
            </a:r>
            <a:r>
              <a:rPr lang="ro-RO" dirty="0">
                <a:solidFill>
                  <a:srgbClr val="FF0000"/>
                </a:solidFill>
              </a:rPr>
              <a:t>   </a:t>
            </a:r>
            <a:r>
              <a:rPr lang="ru-RU" dirty="0" err="1" smtClean="0">
                <a:solidFill>
                  <a:srgbClr val="FF0000"/>
                </a:solidFill>
              </a:rPr>
              <a:t>Реглементируемые</a:t>
            </a:r>
            <a:r>
              <a:rPr lang="ru-RU" dirty="0" smtClean="0">
                <a:solidFill>
                  <a:srgbClr val="FF0000"/>
                </a:solidFill>
              </a:rPr>
              <a:t> потери</a:t>
            </a:r>
            <a:r>
              <a:rPr lang="ro-RO" dirty="0" smtClean="0"/>
              <a:t>:            </a:t>
            </a:r>
            <a:endParaRPr lang="en-US" dirty="0"/>
          </a:p>
          <a:p>
            <a:pPr marL="0" indent="0">
              <a:buNone/>
            </a:pPr>
            <a:r>
              <a:rPr lang="en-US" dirty="0"/>
              <a:t>    </a:t>
            </a:r>
            <a:r>
              <a:rPr lang="ro-RO" dirty="0">
                <a:solidFill>
                  <a:srgbClr val="FF0000"/>
                </a:solidFill>
              </a:rPr>
              <a:t>a. 2001 - 19,2 % + 5,0 % = </a:t>
            </a:r>
            <a:r>
              <a:rPr lang="ro-RO" b="1" dirty="0">
                <a:solidFill>
                  <a:srgbClr val="FF0000"/>
                </a:solidFill>
              </a:rPr>
              <a:t>24,2 %;</a:t>
            </a:r>
            <a:endParaRPr lang="en-US" dirty="0">
              <a:solidFill>
                <a:srgbClr val="FF0000"/>
              </a:solidFill>
            </a:endParaRPr>
          </a:p>
          <a:p>
            <a:pPr marL="0" lvl="0" indent="0">
              <a:buNone/>
            </a:pPr>
            <a:r>
              <a:rPr lang="ro-RO" dirty="0">
                <a:solidFill>
                  <a:srgbClr val="FF0000"/>
                </a:solidFill>
              </a:rPr>
              <a:t>    a. 2012 – 12,5 % + 3,0 % = </a:t>
            </a:r>
            <a:r>
              <a:rPr lang="ro-RO" b="1" dirty="0">
                <a:solidFill>
                  <a:srgbClr val="FF0000"/>
                </a:solidFill>
              </a:rPr>
              <a:t>15,5 %;</a:t>
            </a:r>
          </a:p>
          <a:p>
            <a:pPr marL="0" lvl="0" indent="0">
              <a:buNone/>
            </a:pPr>
            <a:r>
              <a:rPr lang="ro-RO" b="1" dirty="0">
                <a:solidFill>
                  <a:srgbClr val="FF0000"/>
                </a:solidFill>
              </a:rPr>
              <a:t>    </a:t>
            </a:r>
            <a:r>
              <a:rPr lang="ro-RO" dirty="0">
                <a:solidFill>
                  <a:srgbClr val="FF0000"/>
                </a:solidFill>
              </a:rPr>
              <a:t>a. 2016 -  9,45 % + 3,0 % = </a:t>
            </a:r>
            <a:r>
              <a:rPr lang="ro-RO" b="1" dirty="0">
                <a:solidFill>
                  <a:srgbClr val="FF0000"/>
                </a:solidFill>
              </a:rPr>
              <a:t>12,45 %.</a:t>
            </a:r>
          </a:p>
          <a:p>
            <a:pPr marL="0" lvl="0" indent="0">
              <a:buNone/>
            </a:pPr>
            <a:r>
              <a:rPr lang="ro-RO" dirty="0" smtClean="0">
                <a:solidFill>
                  <a:schemeClr val="tx1"/>
                </a:solidFill>
              </a:rPr>
              <a:t>C</a:t>
            </a:r>
            <a:r>
              <a:rPr lang="ru-RU" dirty="0" err="1" smtClean="0">
                <a:solidFill>
                  <a:schemeClr val="tx1"/>
                </a:solidFill>
              </a:rPr>
              <a:t>тоимость</a:t>
            </a:r>
            <a:r>
              <a:rPr lang="ru-RU" dirty="0" smtClean="0">
                <a:solidFill>
                  <a:schemeClr val="tx1"/>
                </a:solidFill>
              </a:rPr>
              <a:t> одного</a:t>
            </a:r>
            <a:r>
              <a:rPr lang="ro-RO" dirty="0" smtClean="0">
                <a:solidFill>
                  <a:schemeClr val="tx1"/>
                </a:solidFill>
              </a:rPr>
              <a:t> </a:t>
            </a:r>
            <a:r>
              <a:rPr lang="ro-RO" dirty="0">
                <a:solidFill>
                  <a:schemeClr val="tx1"/>
                </a:solidFill>
              </a:rPr>
              <a:t>% </a:t>
            </a:r>
            <a:r>
              <a:rPr lang="ru-RU" dirty="0" smtClean="0">
                <a:solidFill>
                  <a:schemeClr val="tx1"/>
                </a:solidFill>
              </a:rPr>
              <a:t>потерь прил.</a:t>
            </a:r>
            <a:r>
              <a:rPr lang="ro-RO" dirty="0" smtClean="0">
                <a:solidFill>
                  <a:schemeClr val="tx1"/>
                </a:solidFill>
              </a:rPr>
              <a:t>  </a:t>
            </a:r>
            <a:r>
              <a:rPr lang="ro-RO" b="1" dirty="0" smtClean="0">
                <a:solidFill>
                  <a:srgbClr val="FF0000"/>
                </a:solidFill>
              </a:rPr>
              <a:t>60 </a:t>
            </a:r>
            <a:r>
              <a:rPr lang="ro-RO" b="1" dirty="0">
                <a:solidFill>
                  <a:srgbClr val="FF0000"/>
                </a:solidFill>
              </a:rPr>
              <a:t>000 000 lei </a:t>
            </a:r>
            <a:endParaRPr lang="ru-RU" b="1"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728398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0484" y="2039231"/>
            <a:ext cx="7775575" cy="3816350"/>
          </a:xfrm>
          <a:ln w="57150"/>
        </p:spPr>
        <p:style>
          <a:lnRef idx="2">
            <a:schemeClr val="accent1"/>
          </a:lnRef>
          <a:fillRef idx="1">
            <a:schemeClr val="lt1"/>
          </a:fillRef>
          <a:effectRef idx="0">
            <a:schemeClr val="accent1"/>
          </a:effectRef>
          <a:fontRef idx="minor">
            <a:schemeClr val="dk1"/>
          </a:fontRef>
        </p:style>
        <p:txBody>
          <a:bodyPr/>
          <a:lstStyle/>
          <a:p>
            <a:pPr marL="0" indent="0" algn="ctr">
              <a:buNone/>
            </a:pPr>
            <a:endParaRPr lang="ro-MD" dirty="0" smtClean="0">
              <a:solidFill>
                <a:srgbClr val="0070C0"/>
              </a:solidFill>
            </a:endParaRPr>
          </a:p>
          <a:p>
            <a:pPr marL="0" indent="0" algn="ctr">
              <a:buNone/>
            </a:pPr>
            <a:r>
              <a:rPr lang="ro-MD" sz="2800" i="1" dirty="0" smtClean="0">
                <a:solidFill>
                  <a:srgbClr val="0070C0"/>
                </a:solidFill>
              </a:rPr>
              <a:t>Consecinţele </a:t>
            </a:r>
            <a:r>
              <a:rPr lang="ro-MD" sz="2800" i="1" dirty="0">
                <a:solidFill>
                  <a:srgbClr val="0070C0"/>
                </a:solidFill>
              </a:rPr>
              <a:t>practice pentru consumatori privind aplicarea corectă a prevederilor </a:t>
            </a:r>
            <a:r>
              <a:rPr lang="ro-MD" sz="2800" i="1" dirty="0" smtClean="0">
                <a:solidFill>
                  <a:srgbClr val="0070C0"/>
                </a:solidFill>
              </a:rPr>
              <a:t>legislativ </a:t>
            </a:r>
            <a:r>
              <a:rPr lang="ro-MD" sz="2800" i="1" dirty="0">
                <a:solidFill>
                  <a:srgbClr val="0070C0"/>
                </a:solidFill>
              </a:rPr>
              <a:t>- regulatorii în relațiile „Furnizor - Consumator”. </a:t>
            </a:r>
            <a:endParaRPr lang="ro-MD" sz="2800" i="1" dirty="0" smtClean="0">
              <a:solidFill>
                <a:srgbClr val="0070C0"/>
              </a:solidFill>
            </a:endParaRPr>
          </a:p>
          <a:p>
            <a:pPr marL="0" indent="0" algn="ctr">
              <a:buNone/>
            </a:pPr>
            <a:endParaRPr lang="ro-MD" sz="2800" i="1" dirty="0" smtClean="0">
              <a:solidFill>
                <a:srgbClr val="0070C0"/>
              </a:solidFill>
            </a:endParaRPr>
          </a:p>
          <a:p>
            <a:pPr marL="0" indent="0" algn="ctr">
              <a:buNone/>
            </a:pPr>
            <a:r>
              <a:rPr lang="ro-MD" sz="2800" i="1" dirty="0" smtClean="0">
                <a:solidFill>
                  <a:srgbClr val="0070C0"/>
                </a:solidFill>
              </a:rPr>
              <a:t>Analiza </a:t>
            </a:r>
            <a:r>
              <a:rPr lang="ro-MD" sz="2800" i="1" dirty="0">
                <a:solidFill>
                  <a:srgbClr val="0070C0"/>
                </a:solidFill>
              </a:rPr>
              <a:t>cazurilor practice de facturări „greşite” a consumatorilor şi a instrucţiunilor respective.</a:t>
            </a:r>
            <a:endParaRPr lang="ro-RO" sz="2800" i="1" dirty="0">
              <a:solidFill>
                <a:srgbClr val="0070C0"/>
              </a:solidFill>
            </a:endParaRP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74228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1" y="2071798"/>
            <a:ext cx="7775575" cy="3816350"/>
          </a:xfrm>
          <a:ln w="57150"/>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buNone/>
            </a:pPr>
            <a:endParaRPr lang="ru-RU" dirty="0" smtClean="0"/>
          </a:p>
          <a:p>
            <a:pPr marL="0" indent="0">
              <a:buNone/>
            </a:pPr>
            <a:r>
              <a:rPr lang="ru-RU" sz="2600" dirty="0" smtClean="0">
                <a:solidFill>
                  <a:schemeClr val="accent1"/>
                </a:solidFill>
              </a:rPr>
              <a:t>Установление </a:t>
            </a:r>
            <a:r>
              <a:rPr lang="ru-RU" sz="2600" dirty="0">
                <a:solidFill>
                  <a:schemeClr val="accent1"/>
                </a:solidFill>
              </a:rPr>
              <a:t>точек измерения</a:t>
            </a:r>
          </a:p>
          <a:p>
            <a:pPr marL="0" indent="0">
              <a:buNone/>
            </a:pPr>
            <a:r>
              <a:rPr lang="ru-RU" dirty="0" smtClean="0"/>
              <a:t>В соответствии со ст.</a:t>
            </a:r>
            <a:r>
              <a:rPr lang="ro-RO" dirty="0" smtClean="0"/>
              <a:t> </a:t>
            </a:r>
            <a:r>
              <a:rPr lang="ro-RO" dirty="0"/>
              <a:t>55.</a:t>
            </a:r>
            <a:r>
              <a:rPr lang="ro-RO" b="1" dirty="0"/>
              <a:t> </a:t>
            </a:r>
            <a:r>
              <a:rPr lang="ro-RO" dirty="0"/>
              <a:t>(2). a) </a:t>
            </a:r>
            <a:r>
              <a:rPr lang="ro-RO" dirty="0" err="1"/>
              <a:t>a</a:t>
            </a:r>
            <a:r>
              <a:rPr lang="ro-RO" dirty="0"/>
              <a:t>  </a:t>
            </a:r>
            <a:r>
              <a:rPr lang="ro-RO" b="1" dirty="0"/>
              <a:t>legii Nr. 107 din  </a:t>
            </a:r>
            <a:r>
              <a:rPr lang="ro-RO" b="1" dirty="0" smtClean="0"/>
              <a:t>27.05.2016</a:t>
            </a:r>
            <a:endParaRPr lang="ru-RU" b="1" dirty="0" smtClean="0"/>
          </a:p>
          <a:p>
            <a:pPr marL="0" indent="0">
              <a:buNone/>
            </a:pPr>
            <a:r>
              <a:rPr lang="ru-RU" dirty="0"/>
              <a:t>(</a:t>
            </a:r>
            <a:r>
              <a:rPr lang="ru-RU" sz="2600" dirty="0"/>
              <a:t>2) Измерение электроэнергии в коммерческих целях осуществляется в соответствии с требованиями разработанного и утвержденного Агентством Положения об измерении электроэнергии в коммерческих целях, которое применяется недискриминационным образом к производителям, системным операторам, поставщикам и конечным потребителям и регулирует, в частности</a:t>
            </a:r>
            <a:r>
              <a:rPr lang="ru-RU" sz="2600" dirty="0" smtClean="0"/>
              <a:t>:</a:t>
            </a:r>
          </a:p>
          <a:p>
            <a:pPr marL="0" indent="0">
              <a:buNone/>
            </a:pPr>
            <a:r>
              <a:rPr lang="ru-RU" sz="2600" dirty="0"/>
              <a:t> </a:t>
            </a:r>
            <a:br>
              <a:rPr lang="ru-RU" sz="2600" dirty="0"/>
            </a:br>
            <a:r>
              <a:rPr lang="ru-RU" sz="2600" dirty="0"/>
              <a:t>    а) установление точек измерения и минимальных технических требований к измерительному оборудованию по каждой категории точек измерения; </a:t>
            </a:r>
            <a:br>
              <a:rPr lang="ru-RU" sz="2600" dirty="0"/>
            </a:br>
            <a:endParaRPr lang="ro-RO" sz="2600" dirty="0"/>
          </a:p>
          <a:p>
            <a:pPr marL="0" indent="0">
              <a:buNone/>
            </a:pPr>
            <a:r>
              <a:rPr lang="ro-RO" dirty="0" smtClean="0"/>
              <a:t>(Regulamentul </a:t>
            </a:r>
            <a:r>
              <a:rPr lang="ro-RO" dirty="0"/>
              <a:t>în cauză, prin art.16. creează o posibilitate destul de clară de a trata în moduri absolut diferite problema privind locul de amplasare  a sistemului de evidenţă: </a:t>
            </a:r>
          </a:p>
          <a:p>
            <a:pPr marL="0" indent="0">
              <a:buNone/>
            </a:pPr>
            <a:r>
              <a:rPr lang="ro-RO" sz="2500" i="1" dirty="0" smtClean="0"/>
              <a:t>Art</a:t>
            </a:r>
            <a:r>
              <a:rPr lang="ro-RO" sz="2500" i="1" dirty="0"/>
              <a:t>. 16. </a:t>
            </a:r>
            <a:r>
              <a:rPr lang="ro-RO" sz="2500" i="1" dirty="0">
                <a:solidFill>
                  <a:srgbClr val="FF0000"/>
                </a:solidFill>
              </a:rPr>
              <a:t>„Punctul de măsurare şi de instalare a echipamentului de măsurare se stabileşte în punctul de delimitare…. În cazul consumatorilor finali, echipamentul de măsurare se amplasează doar în limitele teritoriului consumatorului final”.</a:t>
            </a:r>
            <a:endParaRPr lang="ro-RO" sz="2500" dirty="0">
              <a:solidFill>
                <a:srgbClr val="FF0000"/>
              </a:solidFill>
            </a:endParaRPr>
          </a:p>
          <a:p>
            <a:endParaRPr lang="ro-RO" sz="25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340869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2057584"/>
            <a:ext cx="7775575" cy="3816350"/>
          </a:xfrm>
          <a:ln w="5715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ru-RU" dirty="0" smtClean="0"/>
              <a:t>В </a:t>
            </a:r>
            <a:r>
              <a:rPr lang="ru-RU" b="1" dirty="0" smtClean="0"/>
              <a:t>законе об электрической энергии </a:t>
            </a:r>
            <a:r>
              <a:rPr lang="ro-RO" dirty="0" smtClean="0"/>
              <a:t>(Nr</a:t>
            </a:r>
            <a:r>
              <a:rPr lang="ro-RO" dirty="0"/>
              <a:t>. 107 </a:t>
            </a:r>
            <a:r>
              <a:rPr lang="ru-RU" dirty="0" smtClean="0"/>
              <a:t>от</a:t>
            </a:r>
            <a:r>
              <a:rPr lang="ro-RO" dirty="0"/>
              <a:t>  27.05.2016) </a:t>
            </a:r>
            <a:r>
              <a:rPr lang="ru-RU" dirty="0" smtClean="0"/>
              <a:t> отсутствует  определение понятия «точка разграничения»</a:t>
            </a:r>
            <a:r>
              <a:rPr lang="ro-RO" dirty="0" smtClean="0"/>
              <a:t> </a:t>
            </a:r>
            <a:r>
              <a:rPr lang="ro-RO" dirty="0">
                <a:solidFill>
                  <a:srgbClr val="FF0000"/>
                </a:solidFill>
              </a:rPr>
              <a:t>„</a:t>
            </a:r>
            <a:r>
              <a:rPr lang="ro-RO" i="1" dirty="0">
                <a:solidFill>
                  <a:srgbClr val="FF0000"/>
                </a:solidFill>
              </a:rPr>
              <a:t>punctul de delimitare</a:t>
            </a:r>
            <a:r>
              <a:rPr lang="ro-RO" dirty="0" smtClean="0">
                <a:solidFill>
                  <a:srgbClr val="FF0000"/>
                </a:solidFill>
              </a:rPr>
              <a:t>”. </a:t>
            </a:r>
          </a:p>
          <a:p>
            <a:pPr marL="0" indent="0">
              <a:buNone/>
            </a:pPr>
            <a:endParaRPr lang="ro-RO" dirty="0" smtClean="0">
              <a:solidFill>
                <a:srgbClr val="FF0000"/>
              </a:solidFill>
            </a:endParaRPr>
          </a:p>
          <a:p>
            <a:pPr marL="0" indent="0">
              <a:buNone/>
            </a:pPr>
            <a:r>
              <a:rPr lang="ru-RU" dirty="0" smtClean="0"/>
              <a:t>В предыдущем издании закона об электрической энергии</a:t>
            </a:r>
            <a:r>
              <a:rPr lang="ro-RO" dirty="0" smtClean="0"/>
              <a:t> </a:t>
            </a:r>
            <a:r>
              <a:rPr lang="ro-RO" dirty="0"/>
              <a:t>(Nr. 124 </a:t>
            </a:r>
            <a:r>
              <a:rPr lang="ru-RU" dirty="0" smtClean="0"/>
              <a:t>от</a:t>
            </a:r>
            <a:r>
              <a:rPr lang="ro-RO" dirty="0" smtClean="0"/>
              <a:t> </a:t>
            </a:r>
            <a:r>
              <a:rPr lang="ro-RO" dirty="0"/>
              <a:t>23.12.2009</a:t>
            </a:r>
            <a:r>
              <a:rPr lang="ro-RO" dirty="0" smtClean="0"/>
              <a:t>) :</a:t>
            </a:r>
            <a:endParaRPr lang="ro-RO" dirty="0"/>
          </a:p>
          <a:p>
            <a:pPr marL="0" indent="0">
              <a:buNone/>
            </a:pPr>
            <a:r>
              <a:rPr lang="ro-RO" i="1" dirty="0" smtClean="0"/>
              <a:t>Art</a:t>
            </a:r>
            <a:r>
              <a:rPr lang="ro-RO" i="1" dirty="0"/>
              <a:t>. 4. „</a:t>
            </a:r>
            <a:r>
              <a:rPr lang="ro-RO" i="1" dirty="0">
                <a:solidFill>
                  <a:srgbClr val="FF0000"/>
                </a:solidFill>
              </a:rPr>
              <a:t>punct de delimitare </a:t>
            </a:r>
            <a:r>
              <a:rPr lang="ro-RO" i="1" dirty="0"/>
              <a:t>– loc în care instalaţiile electrice ale consumatorului final se delimitează, în baza dreptului de proprietate, de instalaţiile unităţii electroenergetice ...”</a:t>
            </a:r>
            <a:endParaRPr lang="ro-RO" dirty="0"/>
          </a:p>
          <a:p>
            <a:pPr marL="0" indent="0">
              <a:buNone/>
            </a:pPr>
            <a:endParaRPr lang="ro-RO" dirty="0" smtClean="0"/>
          </a:p>
          <a:p>
            <a:pPr marL="0" indent="0">
              <a:buNone/>
            </a:pPr>
            <a:r>
              <a:rPr lang="ru-RU" sz="1600" dirty="0" smtClean="0"/>
              <a:t>Положение </a:t>
            </a:r>
            <a:r>
              <a:rPr lang="ru-RU" sz="1600" dirty="0"/>
              <a:t>о поставке и использовании </a:t>
            </a:r>
            <a:r>
              <a:rPr lang="ru-RU" sz="1600" dirty="0" smtClean="0"/>
              <a:t>электрической </a:t>
            </a:r>
            <a:r>
              <a:rPr lang="ru-RU" sz="1600" dirty="0"/>
              <a:t>энергии </a:t>
            </a:r>
            <a:r>
              <a:rPr lang="ru-RU" sz="1600" dirty="0" smtClean="0"/>
              <a:t>№ </a:t>
            </a:r>
            <a:r>
              <a:rPr lang="ru-RU" sz="1600" dirty="0"/>
              <a:t>393  от  15.12.2010 </a:t>
            </a:r>
          </a:p>
          <a:p>
            <a:pPr marL="0" indent="0">
              <a:buNone/>
            </a:pPr>
            <a:r>
              <a:rPr lang="ru-RU" b="1" dirty="0" err="1" smtClean="0"/>
              <a:t>Ст</a:t>
            </a:r>
            <a:r>
              <a:rPr lang="ro-RO" b="1" dirty="0" smtClean="0"/>
              <a:t>. </a:t>
            </a:r>
            <a:r>
              <a:rPr lang="ro-RO" b="1" dirty="0"/>
              <a:t>77</a:t>
            </a:r>
            <a:r>
              <a:rPr lang="ro-RO" dirty="0"/>
              <a:t>.</a:t>
            </a:r>
            <a:r>
              <a:rPr lang="ro-RO" b="1" dirty="0"/>
              <a:t> </a:t>
            </a:r>
            <a:r>
              <a:rPr lang="ru-RU" b="1" dirty="0"/>
              <a:t>Для </a:t>
            </a:r>
            <a:r>
              <a:rPr lang="ru-RU" b="1" dirty="0" err="1"/>
              <a:t>небытовых</a:t>
            </a:r>
            <a:r>
              <a:rPr lang="ru-RU" b="1" dirty="0"/>
              <a:t> потребителей разграничительный пункт устанавливается на основе согласия между </a:t>
            </a:r>
            <a:r>
              <a:rPr lang="ru-RU" b="1" dirty="0" err="1"/>
              <a:t>небытовым</a:t>
            </a:r>
            <a:r>
              <a:rPr lang="ru-RU" b="1" dirty="0"/>
              <a:t> потребителем и оператором сети и указывается в акте </a:t>
            </a:r>
            <a:r>
              <a:rPr lang="ru-RU" b="1" dirty="0" smtClean="0"/>
              <a:t>разграничения</a:t>
            </a:r>
            <a:r>
              <a:rPr lang="ru-RU" b="1" dirty="0"/>
              <a:t>.</a:t>
            </a:r>
            <a:endParaRPr lang="ro-RO"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99855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1" y="2057584"/>
            <a:ext cx="7775575" cy="3816350"/>
          </a:xfrm>
          <a:ln w="57150"/>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buNone/>
            </a:pPr>
            <a:r>
              <a:rPr lang="ru-RU" b="1" dirty="0" smtClean="0"/>
              <a:t>Практика </a:t>
            </a:r>
            <a:r>
              <a:rPr lang="ro-RO" b="1" dirty="0" smtClean="0"/>
              <a:t> </a:t>
            </a:r>
            <a:r>
              <a:rPr lang="ro-RO" b="1" dirty="0"/>
              <a:t>R. Moldova </a:t>
            </a:r>
            <a:r>
              <a:rPr lang="ru-RU" b="1" dirty="0" smtClean="0"/>
              <a:t>знает три группы потребителей по месту размещения систем учета электрической энергии</a:t>
            </a:r>
            <a:r>
              <a:rPr lang="ro-RO" b="1" dirty="0" smtClean="0"/>
              <a:t>:</a:t>
            </a:r>
            <a:endParaRPr lang="ro-RO" dirty="0"/>
          </a:p>
          <a:p>
            <a:pPr marL="0" lvl="0" indent="0">
              <a:buNone/>
            </a:pPr>
            <a:endParaRPr lang="ru-RU" b="1" dirty="0" smtClean="0"/>
          </a:p>
          <a:p>
            <a:pPr marL="0" lvl="0" indent="0">
              <a:buNone/>
            </a:pPr>
            <a:r>
              <a:rPr lang="ro-RO" b="1" dirty="0" smtClean="0"/>
              <a:t>1</a:t>
            </a:r>
            <a:r>
              <a:rPr lang="ro-RO" i="1" dirty="0" smtClean="0"/>
              <a:t>. </a:t>
            </a:r>
            <a:r>
              <a:rPr lang="ru-RU" i="1" dirty="0" smtClean="0"/>
              <a:t>Размещение системы учета электрической энергии в первичной сети Главной Понизительной Подстанции (ГПП) </a:t>
            </a:r>
            <a:r>
              <a:rPr lang="ro-RO" i="1" dirty="0" smtClean="0"/>
              <a:t>(</a:t>
            </a:r>
            <a:r>
              <a:rPr lang="ro-RO" i="1" dirty="0"/>
              <a:t>10, 35, 110 kV</a:t>
            </a:r>
            <a:r>
              <a:rPr lang="ro-RO" i="1" dirty="0" smtClean="0"/>
              <a:t>);</a:t>
            </a:r>
            <a:endParaRPr lang="ro-RO" dirty="0"/>
          </a:p>
          <a:p>
            <a:pPr marL="0" lvl="0" indent="0">
              <a:buNone/>
            </a:pPr>
            <a:r>
              <a:rPr lang="ro-RO" b="1" dirty="0"/>
              <a:t>2.</a:t>
            </a:r>
            <a:r>
              <a:rPr lang="ro-RO" dirty="0"/>
              <a:t> </a:t>
            </a:r>
            <a:r>
              <a:rPr lang="ru-RU" i="1" dirty="0"/>
              <a:t>Размещение системы учета электрической энергии </a:t>
            </a:r>
            <a:r>
              <a:rPr lang="ru-RU" i="1" dirty="0" smtClean="0"/>
              <a:t>во вторичной </a:t>
            </a:r>
            <a:r>
              <a:rPr lang="ru-RU" i="1" dirty="0"/>
              <a:t>сети </a:t>
            </a:r>
            <a:r>
              <a:rPr lang="ru-RU" i="1" dirty="0" smtClean="0"/>
              <a:t>ГПП,</a:t>
            </a:r>
            <a:r>
              <a:rPr lang="ro-RO" i="1" dirty="0"/>
              <a:t> (0,4, 10 </a:t>
            </a:r>
            <a:r>
              <a:rPr lang="ro-RO" i="1" dirty="0" smtClean="0"/>
              <a:t>kV);</a:t>
            </a:r>
            <a:endParaRPr lang="ro-RO" dirty="0"/>
          </a:p>
          <a:p>
            <a:pPr marL="0" indent="0">
              <a:buNone/>
            </a:pPr>
            <a:r>
              <a:rPr lang="ro-RO" b="1" dirty="0" smtClean="0"/>
              <a:t>3</a:t>
            </a:r>
            <a:r>
              <a:rPr lang="ro-RO" b="1" dirty="0"/>
              <a:t>.</a:t>
            </a:r>
            <a:r>
              <a:rPr lang="ro-RO" dirty="0"/>
              <a:t> </a:t>
            </a:r>
            <a:r>
              <a:rPr lang="ru-RU" i="1" dirty="0"/>
              <a:t>Размещение системы учета электрической энергии </a:t>
            </a:r>
            <a:r>
              <a:rPr lang="ru-RU" i="1" dirty="0" smtClean="0"/>
              <a:t>в точке подключения соединительной сети к электрической линии оператора по дистрибуции к шинам Центрального Распределительного Пункта (ЦРП)</a:t>
            </a:r>
            <a:r>
              <a:rPr lang="ro-RO" i="1" dirty="0" smtClean="0"/>
              <a:t>.</a:t>
            </a:r>
            <a:r>
              <a:rPr lang="ro-RO" dirty="0" smtClean="0"/>
              <a:t>       </a:t>
            </a:r>
          </a:p>
          <a:p>
            <a:pPr marL="0" indent="0">
              <a:buNone/>
            </a:pPr>
            <a:r>
              <a:rPr lang="ru-RU" dirty="0" smtClean="0">
                <a:solidFill>
                  <a:srgbClr val="FF0000"/>
                </a:solidFill>
              </a:rPr>
              <a:t>Все эти способы подключения е сетям </a:t>
            </a:r>
            <a:r>
              <a:rPr lang="ru-RU" dirty="0">
                <a:solidFill>
                  <a:srgbClr val="FF0000"/>
                </a:solidFill>
              </a:rPr>
              <a:t>Оператора по разному очень ущербны </a:t>
            </a:r>
            <a:r>
              <a:rPr lang="ru-RU" dirty="0" smtClean="0">
                <a:solidFill>
                  <a:srgbClr val="FF0000"/>
                </a:solidFill>
              </a:rPr>
              <a:t>в финансовом плане для потребителей.</a:t>
            </a:r>
            <a:endParaRPr lang="ro-RO"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741374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1620241"/>
            <a:ext cx="7775575" cy="4644034"/>
          </a:xfrm>
          <a:ln w="57150"/>
        </p:spPr>
        <p:style>
          <a:lnRef idx="2">
            <a:schemeClr val="accent1"/>
          </a:lnRef>
          <a:fillRef idx="1">
            <a:schemeClr val="lt1"/>
          </a:fillRef>
          <a:effectRef idx="0">
            <a:schemeClr val="accent1"/>
          </a:effectRef>
          <a:fontRef idx="minor">
            <a:schemeClr val="dk1"/>
          </a:fontRef>
        </p:style>
        <p:txBody>
          <a:bodyPr/>
          <a:lstStyle/>
          <a:p>
            <a:endParaRPr lang="ro-RO" dirty="0" smtClean="0"/>
          </a:p>
          <a:p>
            <a:endParaRPr lang="ro-RO" dirty="0"/>
          </a:p>
          <a:p>
            <a:endParaRPr lang="ro-RO" dirty="0" smtClean="0"/>
          </a:p>
          <a:p>
            <a:endParaRPr lang="ro-RO" dirty="0"/>
          </a:p>
          <a:p>
            <a:endParaRPr lang="ro-RO" dirty="0" smtClean="0"/>
          </a:p>
          <a:p>
            <a:pPr marL="0" indent="0">
              <a:buNone/>
            </a:pPr>
            <a:endParaRPr lang="ro-RO" sz="2800" dirty="0" smtClean="0"/>
          </a:p>
          <a:p>
            <a:pPr marL="0" indent="0">
              <a:buNone/>
            </a:pPr>
            <a:endParaRPr lang="ro-RO" sz="2800" dirty="0"/>
          </a:p>
          <a:p>
            <a:pPr marL="0" indent="0">
              <a:buNone/>
            </a:pPr>
            <a:r>
              <a:rPr lang="ru-RU" sz="2800" dirty="0" smtClean="0">
                <a:solidFill>
                  <a:schemeClr val="accent1"/>
                </a:solidFill>
              </a:rPr>
              <a:t>Почти все потребители констатировали увеличение потребления электроэнергии, без увеличения объема </a:t>
            </a:r>
            <a:r>
              <a:rPr lang="ru-RU" sz="2800" dirty="0" err="1" smtClean="0">
                <a:solidFill>
                  <a:schemeClr val="accent1"/>
                </a:solidFill>
              </a:rPr>
              <a:t>прозводства</a:t>
            </a:r>
            <a:r>
              <a:rPr lang="ru-RU" sz="2800" dirty="0" smtClean="0">
                <a:solidFill>
                  <a:schemeClr val="accent1"/>
                </a:solidFill>
              </a:rPr>
              <a:t>.</a:t>
            </a:r>
            <a:endParaRPr lang="ro-RO" dirty="0" smtClean="0"/>
          </a:p>
          <a:p>
            <a:endParaRPr lang="ro-RO" dirty="0"/>
          </a:p>
          <a:p>
            <a:endParaRPr lang="ro-RO" dirty="0" smtClean="0"/>
          </a:p>
          <a:p>
            <a:endParaRPr lang="ro-RO" dirty="0"/>
          </a:p>
        </p:txBody>
      </p:sp>
      <p:sp>
        <p:nvSpPr>
          <p:cNvPr id="4" name="Прямоугольник 3"/>
          <p:cNvSpPr/>
          <p:nvPr/>
        </p:nvSpPr>
        <p:spPr>
          <a:xfrm>
            <a:off x="684213" y="1683373"/>
            <a:ext cx="7920880" cy="3170099"/>
          </a:xfrm>
          <a:prstGeom prst="rect">
            <a:avLst/>
          </a:prstGeom>
        </p:spPr>
        <p:txBody>
          <a:bodyPr wrap="square">
            <a:spAutoFit/>
          </a:bodyPr>
          <a:lstStyle/>
          <a:p>
            <a:r>
              <a:rPr lang="ru-RU" sz="2000" dirty="0" smtClean="0">
                <a:solidFill>
                  <a:schemeClr val="tx1"/>
                </a:solidFill>
              </a:rPr>
              <a:t>В период</a:t>
            </a:r>
            <a:r>
              <a:rPr lang="ro-RO" sz="2000" dirty="0" smtClean="0">
                <a:solidFill>
                  <a:schemeClr val="tx1"/>
                </a:solidFill>
              </a:rPr>
              <a:t> 2001 - 2004 </a:t>
            </a:r>
            <a:r>
              <a:rPr lang="ru-RU" sz="2000" dirty="0" smtClean="0">
                <a:solidFill>
                  <a:schemeClr val="tx1"/>
                </a:solidFill>
              </a:rPr>
              <a:t>годов оператор по дистрибуции провел кампанию по переносу систем учета с территории предприятия на собственную территорию (на территорию ЦРП). Эти работы как и стоимость оборудования и приборов были выполнены за счет Оператора, что противоречит закону (</a:t>
            </a:r>
            <a:r>
              <a:rPr lang="ro-RO" sz="2000" dirty="0">
                <a:solidFill>
                  <a:schemeClr val="tx1"/>
                </a:solidFill>
              </a:rPr>
              <a:t>art. 55 (5) a Legii Nr. 107</a:t>
            </a:r>
            <a:r>
              <a:rPr lang="ru-RU" sz="2000" dirty="0" smtClean="0">
                <a:solidFill>
                  <a:schemeClr val="tx1"/>
                </a:solidFill>
              </a:rPr>
              <a:t>), а также без согласия потребителя</a:t>
            </a:r>
            <a:r>
              <a:rPr lang="ro-RO" sz="2000" dirty="0" smtClean="0">
                <a:solidFill>
                  <a:schemeClr val="tx1"/>
                </a:solidFill>
              </a:rPr>
              <a:t>.  </a:t>
            </a:r>
            <a:endParaRPr lang="ru-RU" sz="2000" dirty="0" smtClean="0">
              <a:solidFill>
                <a:schemeClr val="tx1"/>
              </a:solidFill>
            </a:endParaRPr>
          </a:p>
          <a:p>
            <a:r>
              <a:rPr lang="ru-RU" sz="2000" dirty="0" smtClean="0">
                <a:solidFill>
                  <a:schemeClr val="tx1"/>
                </a:solidFill>
              </a:rPr>
              <a:t>С переводом на новую систему учета старая была демонтирована, чем лишили потребителя возможности ежедневного контроля потребления электрической энергии</a:t>
            </a:r>
            <a:r>
              <a:rPr lang="ro-RO" sz="2000" dirty="0" smtClean="0">
                <a:solidFill>
                  <a:schemeClr val="tx1"/>
                </a:solidFill>
              </a:rPr>
              <a:t>.</a:t>
            </a:r>
            <a:endParaRPr lang="ro-RO" sz="2000"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722388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1" y="2057584"/>
            <a:ext cx="7775575" cy="3816350"/>
          </a:xfrm>
          <a:ln w="57150"/>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ru-RU" sz="2000" b="1" dirty="0" smtClean="0">
              <a:solidFill>
                <a:schemeClr val="tx1"/>
              </a:solidFill>
              <a:latin typeface="Calibri Light" panose="020F0302020204030204" pitchFamily="34" charset="0"/>
            </a:endParaRPr>
          </a:p>
          <a:p>
            <a:pPr marL="0" indent="0">
              <a:buNone/>
            </a:pPr>
            <a:r>
              <a:rPr lang="ru-RU" sz="2000" b="1" dirty="0" smtClean="0">
                <a:solidFill>
                  <a:schemeClr val="tx1"/>
                </a:solidFill>
                <a:latin typeface="Calibri Light" panose="020F0302020204030204" pitchFamily="34" charset="0"/>
              </a:rPr>
              <a:t>Ассоциация Потребителей Энергии неоднократно обращала внимание</a:t>
            </a:r>
            <a:r>
              <a:rPr lang="en-US" sz="2000" b="1" dirty="0" smtClean="0">
                <a:solidFill>
                  <a:schemeClr val="tx1"/>
                </a:solidFill>
                <a:latin typeface="Calibri Light" panose="020F0302020204030204" pitchFamily="34" charset="0"/>
              </a:rPr>
              <a:t> </a:t>
            </a:r>
            <a:r>
              <a:rPr lang="en-US" sz="2000" b="1" dirty="0">
                <a:solidFill>
                  <a:schemeClr val="tx1"/>
                </a:solidFill>
                <a:latin typeface="Calibri Light" panose="020F0302020204030204" pitchFamily="34" charset="0"/>
              </a:rPr>
              <a:t>ANRE </a:t>
            </a:r>
            <a:r>
              <a:rPr lang="ru-RU" sz="2000" b="1" dirty="0" smtClean="0">
                <a:solidFill>
                  <a:schemeClr val="tx1"/>
                </a:solidFill>
                <a:latin typeface="Calibri Light" panose="020F0302020204030204" pitchFamily="34" charset="0"/>
              </a:rPr>
              <a:t>на наличие проблем в этой области и в результате  </a:t>
            </a:r>
            <a:r>
              <a:rPr lang="ru-RU" sz="2000" b="1" dirty="0">
                <a:solidFill>
                  <a:schemeClr val="tx1"/>
                </a:solidFill>
                <a:latin typeface="Calibri Light" panose="020F0302020204030204" pitchFamily="34" charset="0"/>
              </a:rPr>
              <a:t>п</a:t>
            </a:r>
            <a:r>
              <a:rPr lang="ru-RU" sz="2000" b="1" dirty="0" smtClean="0">
                <a:solidFill>
                  <a:schemeClr val="tx1"/>
                </a:solidFill>
                <a:latin typeface="Calibri Light" panose="020F0302020204030204" pitchFamily="34" charset="0"/>
              </a:rPr>
              <a:t>оявилось письмо</a:t>
            </a:r>
            <a:r>
              <a:rPr lang="en-US" sz="2000" b="1" dirty="0" smtClean="0">
                <a:solidFill>
                  <a:schemeClr val="tx1"/>
                </a:solidFill>
                <a:latin typeface="Calibri Light" panose="020F0302020204030204" pitchFamily="34" charset="0"/>
              </a:rPr>
              <a:t> </a:t>
            </a:r>
            <a:r>
              <a:rPr lang="en-US" sz="2000" b="1" dirty="0">
                <a:solidFill>
                  <a:schemeClr val="tx1"/>
                </a:solidFill>
                <a:latin typeface="Calibri Light" panose="020F0302020204030204" pitchFamily="34" charset="0"/>
              </a:rPr>
              <a:t>Nr. 04-1/812 </a:t>
            </a:r>
            <a:r>
              <a:rPr lang="ru-RU" sz="2000" b="1" dirty="0" smtClean="0">
                <a:solidFill>
                  <a:schemeClr val="tx1"/>
                </a:solidFill>
                <a:latin typeface="Calibri Light" panose="020F0302020204030204" pitchFamily="34" charset="0"/>
              </a:rPr>
              <a:t>от</a:t>
            </a:r>
            <a:r>
              <a:rPr lang="en-US" sz="2000" b="1" dirty="0" smtClean="0">
                <a:solidFill>
                  <a:schemeClr val="tx1"/>
                </a:solidFill>
                <a:latin typeface="Calibri Light" panose="020F0302020204030204" pitchFamily="34" charset="0"/>
              </a:rPr>
              <a:t> </a:t>
            </a:r>
            <a:r>
              <a:rPr lang="en-US" sz="2000" b="1" dirty="0">
                <a:solidFill>
                  <a:schemeClr val="tx1"/>
                </a:solidFill>
                <a:latin typeface="Calibri Light" panose="020F0302020204030204" pitchFamily="34" charset="0"/>
              </a:rPr>
              <a:t>18.04.2006 </a:t>
            </a:r>
            <a:r>
              <a:rPr lang="ru-RU" sz="2000" b="1" dirty="0" smtClean="0">
                <a:solidFill>
                  <a:schemeClr val="tx1"/>
                </a:solidFill>
                <a:latin typeface="Calibri Light" panose="020F0302020204030204" pitchFamily="34" charset="0"/>
              </a:rPr>
              <a:t>которым всем операторам было запрещено перенесение систем учета и предложено вернуть их на прежнее место если этого потребует потребитель</a:t>
            </a:r>
            <a:endParaRPr lang="ro-RO" sz="2000" b="1" dirty="0">
              <a:solidFill>
                <a:schemeClr val="tx1"/>
              </a:solidFill>
              <a:latin typeface="Calibri Light" panose="020F0302020204030204" pitchFamily="34" charset="0"/>
            </a:endParaRPr>
          </a:p>
          <a:p>
            <a:pPr marL="0" indent="0">
              <a:buNone/>
            </a:pPr>
            <a:r>
              <a:rPr lang="ru-RU" sz="2000" b="1" dirty="0" smtClean="0">
                <a:solidFill>
                  <a:schemeClr val="tx1"/>
                </a:solidFill>
                <a:latin typeface="Calibri Light" panose="020F0302020204030204" pitchFamily="34" charset="0"/>
              </a:rPr>
              <a:t>В этом случае потребитель должен обратиться письменно с оператору с просьбой восстановить учет на прежнем месте и проявить настойчивость в достижении цели.</a:t>
            </a:r>
            <a:endParaRPr lang="ro-RO" sz="2000" b="1" dirty="0">
              <a:solidFill>
                <a:schemeClr val="tx1"/>
              </a:solidFill>
              <a:latin typeface="Calibri Light" panose="020F0302020204030204" pitchFamily="34" charset="0"/>
            </a:endParaRPr>
          </a:p>
          <a:p>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880786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1934817"/>
            <a:ext cx="7775575" cy="4329458"/>
          </a:xfrm>
          <a:ln w="57150"/>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endParaRPr lang="en-US" sz="2400" dirty="0" smtClean="0">
              <a:solidFill>
                <a:srgbClr val="FF0000"/>
              </a:solidFill>
            </a:endParaRPr>
          </a:p>
          <a:p>
            <a:pPr marL="0" indent="0">
              <a:buNone/>
            </a:pPr>
            <a:r>
              <a:rPr lang="ru-RU" sz="2400" dirty="0" smtClean="0">
                <a:solidFill>
                  <a:srgbClr val="FF0000"/>
                </a:solidFill>
              </a:rPr>
              <a:t>Европейская Энергетическая Хартия</a:t>
            </a:r>
            <a:r>
              <a:rPr lang="ro-RO" sz="2400" dirty="0" smtClean="0">
                <a:solidFill>
                  <a:srgbClr val="FF0000"/>
                </a:solidFill>
              </a:rPr>
              <a:t>, </a:t>
            </a:r>
            <a:r>
              <a:rPr lang="ro-RO" sz="2400" dirty="0"/>
              <a:t>Haga  17.12. 1991. </a:t>
            </a:r>
            <a:r>
              <a:rPr lang="ru-RU" sz="2400" dirty="0" smtClean="0"/>
              <a:t>Хартия представляет собой документ проповедующий международное сотрудничество между европейскими странами с целью развития и более эффективного использования энергетического потенциала стран, а также обеспечения энергетической </a:t>
            </a:r>
            <a:r>
              <a:rPr lang="ru-RU" sz="2400" dirty="0" err="1" smtClean="0"/>
              <a:t>безопасностию</a:t>
            </a:r>
            <a:endParaRPr lang="ru-RU" sz="2400" dirty="0" smtClean="0"/>
          </a:p>
          <a:p>
            <a:pPr marL="0" indent="0">
              <a:buNone/>
            </a:pPr>
            <a:r>
              <a:rPr lang="ro-RO" sz="2400" dirty="0" smtClean="0"/>
              <a:t> </a:t>
            </a:r>
            <a:endParaRPr lang="ro-RO" sz="2400" dirty="0"/>
          </a:p>
          <a:p>
            <a:pPr marL="0" indent="0">
              <a:buNone/>
            </a:pPr>
            <a:r>
              <a:rPr lang="ru-RU" sz="2200" dirty="0" smtClean="0">
                <a:solidFill>
                  <a:srgbClr val="FF0000"/>
                </a:solidFill>
              </a:rPr>
              <a:t>Ст.</a:t>
            </a:r>
            <a:r>
              <a:rPr lang="ro-RO" sz="2200" dirty="0" smtClean="0">
                <a:solidFill>
                  <a:srgbClr val="FF0000"/>
                </a:solidFill>
              </a:rPr>
              <a:t> 7. </a:t>
            </a:r>
            <a:r>
              <a:rPr lang="ru-RU" sz="2200" dirty="0" smtClean="0">
                <a:solidFill>
                  <a:srgbClr val="FF0000"/>
                </a:solidFill>
              </a:rPr>
              <a:t>Транзит</a:t>
            </a:r>
            <a:r>
              <a:rPr lang="vi-VN" sz="2200" dirty="0" smtClean="0"/>
              <a:t> </a:t>
            </a:r>
            <a:endParaRPr lang="ro-RO" sz="2200" dirty="0" smtClean="0"/>
          </a:p>
          <a:p>
            <a:pPr marL="0" indent="0">
              <a:buNone/>
            </a:pPr>
            <a:r>
              <a:rPr lang="ru-RU" sz="2300" dirty="0" smtClean="0">
                <a:solidFill>
                  <a:srgbClr val="FF0000"/>
                </a:solidFill>
              </a:rPr>
              <a:t>Страны подписанты предпримут необходимые меры необходимые для обеспечения свободного транзита материалов и энергоресурсов в соответствии с принципом свободного передвижения без того чтобы дифференцировать происхождение, назначение и собственность, без </a:t>
            </a:r>
            <a:r>
              <a:rPr lang="vi-VN" sz="2300" dirty="0" smtClean="0">
                <a:solidFill>
                  <a:srgbClr val="FF0000"/>
                </a:solidFill>
              </a:rPr>
              <a:t> </a:t>
            </a:r>
            <a:r>
              <a:rPr lang="ru-RU" sz="2300" dirty="0" smtClean="0">
                <a:solidFill>
                  <a:srgbClr val="FF0000"/>
                </a:solidFill>
              </a:rPr>
              <a:t>дискриминации при установлении тарифов или неоправданных акцизов или такс.</a:t>
            </a:r>
            <a:r>
              <a:rPr lang="vi-VN" sz="2300" dirty="0" smtClean="0">
                <a:solidFill>
                  <a:srgbClr val="FF0000"/>
                </a:solidFill>
              </a:rPr>
              <a:t>ustificate</a:t>
            </a:r>
            <a:r>
              <a:rPr lang="vi-VN" sz="2300" dirty="0">
                <a:solidFill>
                  <a:srgbClr val="FF0000"/>
                </a:solidFill>
              </a:rPr>
              <a:t>.</a:t>
            </a:r>
          </a:p>
          <a:p>
            <a:pPr marL="0" indent="0">
              <a:buNone/>
            </a:pPr>
            <a:r>
              <a:rPr lang="ru-RU" sz="2600" i="1" dirty="0" smtClean="0"/>
              <a:t>В условиях Республики Молдова это очень важная предпосылка так как открывает рынок электрической энергии.</a:t>
            </a:r>
            <a:endParaRPr lang="ro-RO" sz="2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75271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2901" y="1600200"/>
            <a:ext cx="3118198" cy="4525963"/>
          </a:xfrm>
          <a:prstGeom prst="rect">
            <a:avLst/>
          </a:prstGeom>
          <a:ln/>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418794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6589" y="1589612"/>
            <a:ext cx="8393983" cy="4797119"/>
          </a:xfrm>
          <a:ln w="57150"/>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0" indent="0">
              <a:buNone/>
            </a:pPr>
            <a:endParaRPr lang="ro-RO" dirty="0" smtClean="0"/>
          </a:p>
          <a:p>
            <a:pPr marL="0" indent="0">
              <a:buNone/>
            </a:pPr>
            <a:r>
              <a:rPr lang="ru-RU" sz="3200" dirty="0" smtClean="0">
                <a:solidFill>
                  <a:srgbClr val="FF0000"/>
                </a:solidFill>
              </a:rPr>
              <a:t>Примеры «ошибочных» фактур провоцирующи</a:t>
            </a:r>
            <a:r>
              <a:rPr lang="ru-RU" sz="3200" b="1" dirty="0" smtClean="0">
                <a:solidFill>
                  <a:srgbClr val="FF0000"/>
                </a:solidFill>
              </a:rPr>
              <a:t>х</a:t>
            </a:r>
            <a:r>
              <a:rPr lang="ru-RU" sz="3200" dirty="0" smtClean="0">
                <a:solidFill>
                  <a:srgbClr val="FF0000"/>
                </a:solidFill>
              </a:rPr>
              <a:t> большие расходы</a:t>
            </a:r>
            <a:endParaRPr lang="ro-RO" sz="3200" dirty="0" smtClean="0"/>
          </a:p>
          <a:p>
            <a:pPr marL="0" indent="0">
              <a:buNone/>
            </a:pPr>
            <a:r>
              <a:rPr lang="ro-RO" sz="2000" dirty="0" smtClean="0"/>
              <a:t>Conform </a:t>
            </a:r>
            <a:r>
              <a:rPr lang="ro-RO" sz="2000" dirty="0"/>
              <a:t>prevederii art. 86. d) a Regulamentului Nr. 393 </a:t>
            </a:r>
            <a:r>
              <a:rPr lang="ro-RO" sz="2000" b="1" dirty="0"/>
              <a:t>consumatorul achită</a:t>
            </a:r>
            <a:r>
              <a:rPr lang="ro-RO" sz="2000" dirty="0"/>
              <a:t>  </a:t>
            </a:r>
          </a:p>
          <a:p>
            <a:pPr marL="0" indent="0">
              <a:buNone/>
            </a:pPr>
            <a:r>
              <a:rPr lang="ro-RO" sz="2000" b="1" dirty="0"/>
              <a:t>86.</a:t>
            </a:r>
            <a:r>
              <a:rPr lang="ro-RO" sz="2000" dirty="0"/>
              <a:t> </a:t>
            </a:r>
            <a:r>
              <a:rPr lang="ro-RO" sz="2000" dirty="0" err="1"/>
              <a:t>Счет-фактура</a:t>
            </a:r>
            <a:r>
              <a:rPr lang="ro-RO" sz="2000" dirty="0"/>
              <a:t>, </a:t>
            </a:r>
            <a:r>
              <a:rPr lang="ro-RO" sz="2000" dirty="0" err="1"/>
              <a:t>выданная</a:t>
            </a:r>
            <a:r>
              <a:rPr lang="ro-RO" sz="2000" dirty="0"/>
              <a:t> </a:t>
            </a:r>
            <a:r>
              <a:rPr lang="ro-RO" sz="2000" dirty="0" err="1"/>
              <a:t>поставщиком</a:t>
            </a:r>
            <a:r>
              <a:rPr lang="ro-RO" sz="2000" dirty="0"/>
              <a:t> </a:t>
            </a:r>
            <a:r>
              <a:rPr lang="ro-RO" sz="2000" dirty="0" err="1"/>
              <a:t>конечному</a:t>
            </a:r>
            <a:r>
              <a:rPr lang="ro-RO" sz="2000" dirty="0"/>
              <a:t> </a:t>
            </a:r>
            <a:r>
              <a:rPr lang="ro-RO" sz="2000" dirty="0" err="1"/>
              <a:t>потребителю</a:t>
            </a:r>
            <a:r>
              <a:rPr lang="ro-RO" sz="2000" dirty="0"/>
              <a:t>, </a:t>
            </a:r>
            <a:r>
              <a:rPr lang="ro-RO" sz="2000" dirty="0" err="1"/>
              <a:t>должна</a:t>
            </a:r>
            <a:r>
              <a:rPr lang="ro-RO" sz="2000" dirty="0"/>
              <a:t> </a:t>
            </a:r>
            <a:r>
              <a:rPr lang="ro-RO" sz="2000" dirty="0" err="1"/>
              <a:t>содержать</a:t>
            </a:r>
            <a:r>
              <a:rPr lang="ro-RO" sz="2000" dirty="0"/>
              <a:t> в </a:t>
            </a:r>
            <a:r>
              <a:rPr lang="ro-RO" sz="2000" dirty="0" err="1"/>
              <a:t>обязательном</a:t>
            </a:r>
            <a:r>
              <a:rPr lang="ro-RO" sz="2000" dirty="0"/>
              <a:t> </a:t>
            </a:r>
            <a:r>
              <a:rPr lang="ro-RO" sz="2000" dirty="0" err="1"/>
              <a:t>порядке</a:t>
            </a:r>
            <a:r>
              <a:rPr lang="ro-RO" sz="2000" dirty="0"/>
              <a:t> </a:t>
            </a:r>
            <a:r>
              <a:rPr lang="ro-RO" sz="2000" dirty="0" err="1"/>
              <a:t>следующие</a:t>
            </a:r>
            <a:r>
              <a:rPr lang="ro-RO" sz="2000" dirty="0"/>
              <a:t> </a:t>
            </a:r>
            <a:r>
              <a:rPr lang="ro-RO" sz="2000" dirty="0" err="1"/>
              <a:t>сведения</a:t>
            </a:r>
            <a:r>
              <a:rPr lang="ro-RO" sz="2000" dirty="0"/>
              <a:t>: </a:t>
            </a:r>
          </a:p>
          <a:p>
            <a:pPr marL="0" indent="0">
              <a:lnSpc>
                <a:spcPct val="170000"/>
              </a:lnSpc>
              <a:buNone/>
            </a:pPr>
            <a:r>
              <a:rPr lang="ro-RO" sz="2500" b="1" dirty="0" smtClean="0">
                <a:solidFill>
                  <a:schemeClr val="accent1"/>
                </a:solidFill>
              </a:rPr>
              <a:t>d</a:t>
            </a:r>
            <a:r>
              <a:rPr lang="ro-RO" sz="2500" b="1" dirty="0">
                <a:solidFill>
                  <a:schemeClr val="accent1"/>
                </a:solidFill>
              </a:rPr>
              <a:t>) </a:t>
            </a:r>
            <a:r>
              <a:rPr lang="ro-RO" sz="2500" b="1" dirty="0" err="1">
                <a:solidFill>
                  <a:schemeClr val="accent1"/>
                </a:solidFill>
              </a:rPr>
              <a:t>объем</a:t>
            </a:r>
            <a:r>
              <a:rPr lang="ro-RO" sz="2500" b="1" dirty="0">
                <a:solidFill>
                  <a:schemeClr val="accent1"/>
                </a:solidFill>
              </a:rPr>
              <a:t> </a:t>
            </a:r>
            <a:r>
              <a:rPr lang="ro-RO" sz="2500" b="1" dirty="0" err="1">
                <a:solidFill>
                  <a:schemeClr val="accent1"/>
                </a:solidFill>
              </a:rPr>
              <a:t>потребленной</a:t>
            </a:r>
            <a:r>
              <a:rPr lang="ro-RO" sz="2500" b="1" dirty="0">
                <a:solidFill>
                  <a:schemeClr val="accent1"/>
                </a:solidFill>
              </a:rPr>
              <a:t> </a:t>
            </a:r>
            <a:r>
              <a:rPr lang="ro-RO" sz="2500" b="1" dirty="0" err="1">
                <a:solidFill>
                  <a:schemeClr val="accent1"/>
                </a:solidFill>
              </a:rPr>
              <a:t>электрической</a:t>
            </a:r>
            <a:r>
              <a:rPr lang="ro-RO" sz="2500" b="1" dirty="0">
                <a:solidFill>
                  <a:schemeClr val="accent1"/>
                </a:solidFill>
              </a:rPr>
              <a:t> </a:t>
            </a:r>
            <a:r>
              <a:rPr lang="ro-RO" sz="2500" b="1" dirty="0" err="1">
                <a:solidFill>
                  <a:schemeClr val="accent1"/>
                </a:solidFill>
              </a:rPr>
              <a:t>энергии</a:t>
            </a:r>
            <a:r>
              <a:rPr lang="ro-RO" sz="2500" b="1" dirty="0">
                <a:solidFill>
                  <a:schemeClr val="accent1"/>
                </a:solidFill>
              </a:rPr>
              <a:t> в </a:t>
            </a:r>
            <a:r>
              <a:rPr lang="ro-RO" sz="2500" b="1" dirty="0" err="1">
                <a:solidFill>
                  <a:schemeClr val="accent1"/>
                </a:solidFill>
              </a:rPr>
              <a:t>течение</a:t>
            </a:r>
            <a:r>
              <a:rPr lang="ro-RO" sz="2500" b="1" dirty="0">
                <a:solidFill>
                  <a:schemeClr val="accent1"/>
                </a:solidFill>
              </a:rPr>
              <a:t> </a:t>
            </a:r>
            <a:r>
              <a:rPr lang="ro-RO" sz="2500" b="1" dirty="0" err="1">
                <a:solidFill>
                  <a:schemeClr val="accent1"/>
                </a:solidFill>
              </a:rPr>
              <a:t>расчетного</a:t>
            </a:r>
            <a:r>
              <a:rPr lang="ro-RO" sz="2500" b="1" dirty="0">
                <a:solidFill>
                  <a:schemeClr val="accent1"/>
                </a:solidFill>
              </a:rPr>
              <a:t> </a:t>
            </a:r>
            <a:r>
              <a:rPr lang="ro-RO" sz="2500" b="1" dirty="0" err="1">
                <a:solidFill>
                  <a:schemeClr val="accent1"/>
                </a:solidFill>
              </a:rPr>
              <a:t>периода</a:t>
            </a:r>
            <a:r>
              <a:rPr lang="ro-RO" sz="2500" b="1" dirty="0">
                <a:solidFill>
                  <a:schemeClr val="accent1"/>
                </a:solidFill>
              </a:rPr>
              <a:t>, а </a:t>
            </a:r>
            <a:r>
              <a:rPr lang="ro-RO" sz="2500" b="1" dirty="0" err="1">
                <a:solidFill>
                  <a:schemeClr val="accent1"/>
                </a:solidFill>
              </a:rPr>
              <a:t>также</a:t>
            </a:r>
            <a:r>
              <a:rPr lang="ro-RO" sz="2500" b="1" dirty="0">
                <a:solidFill>
                  <a:schemeClr val="accent1"/>
                </a:solidFill>
              </a:rPr>
              <a:t>, </a:t>
            </a:r>
            <a:r>
              <a:rPr lang="ro-RO" sz="2500" b="1" dirty="0" err="1">
                <a:solidFill>
                  <a:schemeClr val="accent1"/>
                </a:solidFill>
              </a:rPr>
              <a:t>при</a:t>
            </a:r>
            <a:r>
              <a:rPr lang="ro-RO" sz="2500" b="1" dirty="0">
                <a:solidFill>
                  <a:schemeClr val="accent1"/>
                </a:solidFill>
              </a:rPr>
              <a:t> </a:t>
            </a:r>
            <a:r>
              <a:rPr lang="ro-RO" sz="2500" b="1" dirty="0" err="1">
                <a:solidFill>
                  <a:schemeClr val="accent1"/>
                </a:solidFill>
              </a:rPr>
              <a:t>необходимости</a:t>
            </a:r>
            <a:r>
              <a:rPr lang="ro-RO" sz="2500" b="1" dirty="0">
                <a:solidFill>
                  <a:schemeClr val="accent1"/>
                </a:solidFill>
              </a:rPr>
              <a:t>, – </a:t>
            </a:r>
            <a:r>
              <a:rPr lang="ro-RO" sz="2500" b="1" dirty="0" err="1">
                <a:solidFill>
                  <a:schemeClr val="accent1"/>
                </a:solidFill>
              </a:rPr>
              <a:t>потери</a:t>
            </a:r>
            <a:r>
              <a:rPr lang="ro-RO" sz="2500" b="1" dirty="0">
                <a:solidFill>
                  <a:schemeClr val="accent1"/>
                </a:solidFill>
              </a:rPr>
              <a:t> </a:t>
            </a:r>
            <a:r>
              <a:rPr lang="ro-RO" sz="2500" b="1" dirty="0" err="1">
                <a:solidFill>
                  <a:schemeClr val="accent1"/>
                </a:solidFill>
              </a:rPr>
              <a:t>электрической</a:t>
            </a:r>
            <a:r>
              <a:rPr lang="ro-RO" sz="2500" b="1" dirty="0">
                <a:solidFill>
                  <a:schemeClr val="accent1"/>
                </a:solidFill>
              </a:rPr>
              <a:t> </a:t>
            </a:r>
            <a:r>
              <a:rPr lang="ro-RO" sz="2500" b="1" dirty="0" err="1">
                <a:solidFill>
                  <a:schemeClr val="accent1"/>
                </a:solidFill>
              </a:rPr>
              <a:t>энергии</a:t>
            </a:r>
            <a:r>
              <a:rPr lang="ro-RO" sz="2500" b="1" dirty="0">
                <a:solidFill>
                  <a:schemeClr val="accent1"/>
                </a:solidFill>
              </a:rPr>
              <a:t> в </a:t>
            </a:r>
            <a:r>
              <a:rPr lang="ro-RO" sz="2500" b="1" dirty="0" err="1">
                <a:solidFill>
                  <a:schemeClr val="accent1"/>
                </a:solidFill>
              </a:rPr>
              <a:t>установках</a:t>
            </a:r>
            <a:r>
              <a:rPr lang="ro-RO" sz="2500" b="1" dirty="0">
                <a:solidFill>
                  <a:schemeClr val="accent1"/>
                </a:solidFill>
              </a:rPr>
              <a:t> </a:t>
            </a:r>
            <a:r>
              <a:rPr lang="ro-RO" sz="2500" b="1" dirty="0" err="1">
                <a:solidFill>
                  <a:schemeClr val="accent1"/>
                </a:solidFill>
              </a:rPr>
              <a:t>небытового</a:t>
            </a:r>
            <a:r>
              <a:rPr lang="ro-RO" sz="2500" b="1" dirty="0">
                <a:solidFill>
                  <a:schemeClr val="accent1"/>
                </a:solidFill>
              </a:rPr>
              <a:t> </a:t>
            </a:r>
            <a:r>
              <a:rPr lang="ro-RO" sz="2500" b="1" dirty="0" err="1">
                <a:solidFill>
                  <a:schemeClr val="accent1"/>
                </a:solidFill>
              </a:rPr>
              <a:t>потребителя</a:t>
            </a:r>
            <a:r>
              <a:rPr lang="ro-RO" sz="2500" b="1" dirty="0">
                <a:solidFill>
                  <a:schemeClr val="accent1"/>
                </a:solidFill>
              </a:rPr>
              <a:t>, </a:t>
            </a:r>
            <a:r>
              <a:rPr lang="ro-RO" sz="2500" b="1" dirty="0" err="1">
                <a:solidFill>
                  <a:schemeClr val="accent1"/>
                </a:solidFill>
              </a:rPr>
              <a:t>расположенных</a:t>
            </a:r>
            <a:r>
              <a:rPr lang="ro-RO" sz="2500" b="1" dirty="0">
                <a:solidFill>
                  <a:schemeClr val="accent1"/>
                </a:solidFill>
              </a:rPr>
              <a:t> </a:t>
            </a:r>
            <a:r>
              <a:rPr lang="ro-RO" sz="2500" b="1" dirty="0" err="1">
                <a:solidFill>
                  <a:schemeClr val="accent1"/>
                </a:solidFill>
              </a:rPr>
              <a:t>между</a:t>
            </a:r>
            <a:r>
              <a:rPr lang="ro-RO" sz="2500" b="1" dirty="0">
                <a:solidFill>
                  <a:schemeClr val="accent1"/>
                </a:solidFill>
              </a:rPr>
              <a:t> </a:t>
            </a:r>
            <a:r>
              <a:rPr lang="ro-RO" sz="2500" b="1" dirty="0" err="1">
                <a:solidFill>
                  <a:schemeClr val="accent1"/>
                </a:solidFill>
              </a:rPr>
              <a:t>разграничительным</a:t>
            </a:r>
            <a:r>
              <a:rPr lang="ro-RO" sz="2500" b="1" dirty="0">
                <a:solidFill>
                  <a:schemeClr val="accent1"/>
                </a:solidFill>
              </a:rPr>
              <a:t> </a:t>
            </a:r>
            <a:r>
              <a:rPr lang="ro-RO" sz="2500" b="1" dirty="0" err="1">
                <a:solidFill>
                  <a:schemeClr val="accent1"/>
                </a:solidFill>
              </a:rPr>
              <a:t>пунктом</a:t>
            </a:r>
            <a:r>
              <a:rPr lang="ro-RO" sz="2500" b="1" dirty="0">
                <a:solidFill>
                  <a:schemeClr val="accent1"/>
                </a:solidFill>
              </a:rPr>
              <a:t> и </a:t>
            </a:r>
            <a:r>
              <a:rPr lang="ro-RO" sz="2500" b="1" dirty="0" err="1">
                <a:solidFill>
                  <a:schemeClr val="accent1"/>
                </a:solidFill>
              </a:rPr>
              <a:t>измерительным</a:t>
            </a:r>
            <a:r>
              <a:rPr lang="ro-RO" sz="2500" b="1" dirty="0">
                <a:solidFill>
                  <a:schemeClr val="accent1"/>
                </a:solidFill>
              </a:rPr>
              <a:t> </a:t>
            </a:r>
            <a:r>
              <a:rPr lang="ro-RO" sz="2500" b="1" dirty="0" err="1">
                <a:solidFill>
                  <a:schemeClr val="accent1"/>
                </a:solidFill>
              </a:rPr>
              <a:t>оборудованием</a:t>
            </a:r>
            <a:r>
              <a:rPr lang="ro-RO" sz="2500" b="1" dirty="0">
                <a:solidFill>
                  <a:schemeClr val="accent1"/>
                </a:solidFill>
              </a:rPr>
              <a:t>, </a:t>
            </a:r>
            <a:r>
              <a:rPr lang="ro-RO" sz="2500" b="1" dirty="0" err="1">
                <a:solidFill>
                  <a:schemeClr val="accent1"/>
                </a:solidFill>
              </a:rPr>
              <a:t>и</a:t>
            </a:r>
            <a:r>
              <a:rPr lang="ro-RO" sz="2500" b="1" dirty="0">
                <a:solidFill>
                  <a:schemeClr val="accent1"/>
                </a:solidFill>
              </a:rPr>
              <a:t> </a:t>
            </a:r>
            <a:r>
              <a:rPr lang="ro-RO" sz="2500" b="1" dirty="0" err="1">
                <a:solidFill>
                  <a:schemeClr val="accent1"/>
                </a:solidFill>
              </a:rPr>
              <a:t>технологический</a:t>
            </a:r>
            <a:r>
              <a:rPr lang="ro-RO" sz="2500" b="1" dirty="0">
                <a:solidFill>
                  <a:schemeClr val="accent1"/>
                </a:solidFill>
              </a:rPr>
              <a:t> </a:t>
            </a:r>
            <a:r>
              <a:rPr lang="ro-RO" sz="2500" b="1" dirty="0" err="1">
                <a:solidFill>
                  <a:schemeClr val="accent1"/>
                </a:solidFill>
              </a:rPr>
              <a:t>расход</a:t>
            </a:r>
            <a:r>
              <a:rPr lang="ro-RO" sz="2500" b="1" dirty="0">
                <a:solidFill>
                  <a:schemeClr val="accent1"/>
                </a:solidFill>
              </a:rPr>
              <a:t> </a:t>
            </a:r>
            <a:r>
              <a:rPr lang="ro-RO" sz="2500" b="1" dirty="0" err="1">
                <a:solidFill>
                  <a:schemeClr val="accent1"/>
                </a:solidFill>
              </a:rPr>
              <a:t>электрической</a:t>
            </a:r>
            <a:r>
              <a:rPr lang="ro-RO" sz="2500" b="1" dirty="0">
                <a:solidFill>
                  <a:schemeClr val="accent1"/>
                </a:solidFill>
              </a:rPr>
              <a:t> </a:t>
            </a:r>
            <a:r>
              <a:rPr lang="ro-RO" sz="2500" b="1" dirty="0" err="1">
                <a:solidFill>
                  <a:schemeClr val="accent1"/>
                </a:solidFill>
              </a:rPr>
              <a:t>энергии</a:t>
            </a:r>
            <a:r>
              <a:rPr lang="ro-RO" sz="2500" b="1" dirty="0">
                <a:solidFill>
                  <a:schemeClr val="accent1"/>
                </a:solidFill>
              </a:rPr>
              <a:t>, </a:t>
            </a:r>
            <a:r>
              <a:rPr lang="ro-RO" sz="2500" b="1" dirty="0" err="1">
                <a:solidFill>
                  <a:schemeClr val="accent1"/>
                </a:solidFill>
              </a:rPr>
              <a:t>обусловленный</a:t>
            </a:r>
            <a:r>
              <a:rPr lang="ro-RO" sz="2500" b="1" dirty="0">
                <a:solidFill>
                  <a:schemeClr val="accent1"/>
                </a:solidFill>
              </a:rPr>
              <a:t> </a:t>
            </a:r>
            <a:r>
              <a:rPr lang="ro-RO" sz="2500" b="1" dirty="0" err="1">
                <a:solidFill>
                  <a:schemeClr val="accent1"/>
                </a:solidFill>
              </a:rPr>
              <a:t>несоблюдением</a:t>
            </a:r>
            <a:r>
              <a:rPr lang="ro-RO" sz="2500" b="1" dirty="0">
                <a:solidFill>
                  <a:schemeClr val="accent1"/>
                </a:solidFill>
              </a:rPr>
              <a:t> </a:t>
            </a:r>
            <a:r>
              <a:rPr lang="ro-RO" sz="2500" b="1" dirty="0" err="1">
                <a:solidFill>
                  <a:schemeClr val="accent1"/>
                </a:solidFill>
              </a:rPr>
              <a:t>небытовым</a:t>
            </a:r>
            <a:r>
              <a:rPr lang="ro-RO" sz="2500" b="1" dirty="0">
                <a:solidFill>
                  <a:schemeClr val="accent1"/>
                </a:solidFill>
              </a:rPr>
              <a:t> </a:t>
            </a:r>
            <a:r>
              <a:rPr lang="ro-RO" sz="2500" b="1" dirty="0" err="1">
                <a:solidFill>
                  <a:schemeClr val="accent1"/>
                </a:solidFill>
              </a:rPr>
              <a:t>потребителем</a:t>
            </a:r>
            <a:r>
              <a:rPr lang="ro-RO" sz="2500" b="1" dirty="0">
                <a:solidFill>
                  <a:schemeClr val="accent1"/>
                </a:solidFill>
              </a:rPr>
              <a:t> </a:t>
            </a:r>
            <a:r>
              <a:rPr lang="ro-RO" sz="2500" b="1" dirty="0" err="1">
                <a:solidFill>
                  <a:schemeClr val="accent1"/>
                </a:solidFill>
              </a:rPr>
              <a:t>нормированного</a:t>
            </a:r>
            <a:r>
              <a:rPr lang="ro-RO" sz="2500" b="1" dirty="0">
                <a:solidFill>
                  <a:schemeClr val="accent1"/>
                </a:solidFill>
              </a:rPr>
              <a:t> </a:t>
            </a:r>
            <a:r>
              <a:rPr lang="ro-RO" sz="2500" b="1" dirty="0" err="1">
                <a:solidFill>
                  <a:schemeClr val="accent1"/>
                </a:solidFill>
              </a:rPr>
              <a:t>коэффициента</a:t>
            </a:r>
            <a:r>
              <a:rPr lang="ro-RO" sz="2500" b="1" dirty="0">
                <a:solidFill>
                  <a:schemeClr val="accent1"/>
                </a:solidFill>
              </a:rPr>
              <a:t> </a:t>
            </a:r>
            <a:r>
              <a:rPr lang="ro-RO" sz="2500" b="1" dirty="0" err="1">
                <a:solidFill>
                  <a:schemeClr val="accent1"/>
                </a:solidFill>
              </a:rPr>
              <a:t>мощности</a:t>
            </a:r>
            <a:r>
              <a:rPr lang="ro-RO" sz="2500" b="1" dirty="0">
                <a:solidFill>
                  <a:schemeClr val="accent1"/>
                </a:solidFill>
              </a:rPr>
              <a:t>;  </a:t>
            </a:r>
          </a:p>
          <a:p>
            <a:pPr marL="0" indent="0">
              <a:buNone/>
            </a:pPr>
            <a:r>
              <a:rPr lang="ro-RO" sz="2400" dirty="0" smtClean="0"/>
              <a:t>Conform </a:t>
            </a:r>
            <a:r>
              <a:rPr lang="ro-RO" sz="2400" dirty="0"/>
              <a:t>prevederilor art. 114. a Regulamentului Nr. 393 aceste pierderi trebuie achitate de către consumator şi pot fi </a:t>
            </a:r>
          </a:p>
          <a:p>
            <a:pPr marL="0" indent="0">
              <a:lnSpc>
                <a:spcPct val="170000"/>
              </a:lnSpc>
              <a:buNone/>
            </a:pPr>
            <a:r>
              <a:rPr lang="ro-RO" b="1" dirty="0"/>
              <a:t>114</a:t>
            </a:r>
            <a:r>
              <a:rPr lang="ro-RO" sz="2200" b="1" dirty="0"/>
              <a:t>.</a:t>
            </a:r>
            <a:r>
              <a:rPr lang="ro-RO" sz="2200" dirty="0"/>
              <a:t> </a:t>
            </a:r>
            <a:r>
              <a:rPr lang="ro-RO" sz="2500" dirty="0" err="1"/>
              <a:t>Если</a:t>
            </a:r>
            <a:r>
              <a:rPr lang="ro-RO" sz="2500" dirty="0"/>
              <a:t> </a:t>
            </a:r>
            <a:r>
              <a:rPr lang="ro-RO" sz="2500" dirty="0" smtClean="0"/>
              <a:t>у </a:t>
            </a:r>
            <a:r>
              <a:rPr lang="ro-RO" sz="2500" dirty="0" err="1"/>
              <a:t>потребителя</a:t>
            </a:r>
            <a:r>
              <a:rPr lang="ro-RO" sz="2500" dirty="0"/>
              <a:t> </a:t>
            </a:r>
            <a:r>
              <a:rPr lang="ro-RO" sz="2500" dirty="0" err="1"/>
              <a:t>измерительное</a:t>
            </a:r>
            <a:r>
              <a:rPr lang="ro-RO" sz="2500" dirty="0"/>
              <a:t> </a:t>
            </a:r>
            <a:r>
              <a:rPr lang="ro-RO" sz="2500" dirty="0" err="1"/>
              <a:t>оборудование</a:t>
            </a:r>
            <a:r>
              <a:rPr lang="ro-RO" sz="2500" dirty="0"/>
              <a:t> </a:t>
            </a:r>
            <a:r>
              <a:rPr lang="ro-RO" sz="2500" dirty="0" err="1"/>
              <a:t>установлено</a:t>
            </a:r>
            <a:r>
              <a:rPr lang="ro-RO" sz="2500" dirty="0"/>
              <a:t> </a:t>
            </a:r>
            <a:r>
              <a:rPr lang="ro-RO" sz="2500" dirty="0" err="1"/>
              <a:t>не</a:t>
            </a:r>
            <a:r>
              <a:rPr lang="ro-RO" sz="2500" dirty="0"/>
              <a:t> в </a:t>
            </a:r>
            <a:r>
              <a:rPr lang="ro-RO" sz="2500" dirty="0" err="1"/>
              <a:t>разграничительном</a:t>
            </a:r>
            <a:r>
              <a:rPr lang="ro-RO" sz="2500" dirty="0"/>
              <a:t> </a:t>
            </a:r>
            <a:r>
              <a:rPr lang="ro-RO" sz="2500" dirty="0" err="1"/>
              <a:t>пункте</a:t>
            </a:r>
            <a:r>
              <a:rPr lang="ro-RO" sz="2500" dirty="0"/>
              <a:t>, </a:t>
            </a:r>
            <a:r>
              <a:rPr lang="ro-RO" sz="2500" dirty="0" err="1"/>
              <a:t>то</a:t>
            </a:r>
            <a:r>
              <a:rPr lang="ro-RO" sz="2500" dirty="0"/>
              <a:t> к </a:t>
            </a:r>
            <a:r>
              <a:rPr lang="ro-RO" sz="2500" dirty="0" err="1"/>
              <a:t>объему</a:t>
            </a:r>
            <a:r>
              <a:rPr lang="ro-RO" sz="2500" dirty="0"/>
              <a:t> </a:t>
            </a:r>
            <a:r>
              <a:rPr lang="ro-RO" sz="2500" dirty="0" err="1"/>
              <a:t>потребленной</a:t>
            </a:r>
            <a:r>
              <a:rPr lang="ro-RO" sz="2500" dirty="0"/>
              <a:t> </a:t>
            </a:r>
            <a:r>
              <a:rPr lang="ro-RO" sz="2500" dirty="0" err="1"/>
              <a:t>электрической</a:t>
            </a:r>
            <a:r>
              <a:rPr lang="ro-RO" sz="2500" dirty="0"/>
              <a:t> </a:t>
            </a:r>
            <a:r>
              <a:rPr lang="ro-RO" sz="2500" dirty="0" err="1"/>
              <a:t>энергии</a:t>
            </a:r>
            <a:r>
              <a:rPr lang="ro-RO" sz="2500" dirty="0"/>
              <a:t> </a:t>
            </a:r>
            <a:r>
              <a:rPr lang="ro-RO" sz="2500" dirty="0" err="1"/>
              <a:t>добавляется</a:t>
            </a:r>
            <a:r>
              <a:rPr lang="ro-RO" sz="2500" dirty="0"/>
              <a:t> </a:t>
            </a:r>
            <a:r>
              <a:rPr lang="ro-RO" sz="2500" dirty="0" err="1"/>
              <a:t>величина</a:t>
            </a:r>
            <a:r>
              <a:rPr lang="ro-RO" sz="2500" dirty="0"/>
              <a:t> </a:t>
            </a:r>
            <a:r>
              <a:rPr lang="ro-RO" sz="2500" dirty="0" err="1"/>
              <a:t>потерь</a:t>
            </a:r>
            <a:r>
              <a:rPr lang="ro-RO" sz="2500" dirty="0"/>
              <a:t> </a:t>
            </a:r>
            <a:r>
              <a:rPr lang="ro-RO" sz="2500" dirty="0" err="1"/>
              <a:t>активной</a:t>
            </a:r>
            <a:r>
              <a:rPr lang="ro-RO" sz="2500" dirty="0"/>
              <a:t> и </a:t>
            </a:r>
            <a:r>
              <a:rPr lang="ro-RO" sz="2500" dirty="0" err="1"/>
              <a:t>реактивной</a:t>
            </a:r>
            <a:r>
              <a:rPr lang="ro-RO" sz="2500" dirty="0"/>
              <a:t> </a:t>
            </a:r>
            <a:r>
              <a:rPr lang="ro-RO" sz="2500" dirty="0" err="1"/>
              <a:t>электрической</a:t>
            </a:r>
            <a:r>
              <a:rPr lang="ro-RO" sz="2500" dirty="0"/>
              <a:t> </a:t>
            </a:r>
            <a:r>
              <a:rPr lang="ro-RO" sz="2500" dirty="0" err="1"/>
              <a:t>энергии</a:t>
            </a:r>
            <a:r>
              <a:rPr lang="ro-RO" sz="2500" dirty="0"/>
              <a:t> в </a:t>
            </a:r>
            <a:r>
              <a:rPr lang="ro-RO" sz="2500" dirty="0" err="1"/>
              <a:t>элементах</a:t>
            </a:r>
            <a:r>
              <a:rPr lang="ro-RO" sz="2500" dirty="0"/>
              <a:t> </a:t>
            </a:r>
            <a:r>
              <a:rPr lang="ro-RO" sz="2500" dirty="0" err="1"/>
              <a:t>сети</a:t>
            </a:r>
            <a:r>
              <a:rPr lang="ro-RO" sz="2500" dirty="0"/>
              <a:t>, </a:t>
            </a:r>
            <a:r>
              <a:rPr lang="ro-RO" sz="2500" dirty="0" err="1"/>
              <a:t>расположенных</a:t>
            </a:r>
            <a:r>
              <a:rPr lang="ro-RO" sz="2500" dirty="0"/>
              <a:t> </a:t>
            </a:r>
            <a:r>
              <a:rPr lang="ro-RO" sz="2500" dirty="0" err="1"/>
              <a:t>между</a:t>
            </a:r>
            <a:r>
              <a:rPr lang="ro-RO" sz="2500" dirty="0"/>
              <a:t> </a:t>
            </a:r>
            <a:r>
              <a:rPr lang="ro-RO" sz="2500" dirty="0" err="1"/>
              <a:t>этими</a:t>
            </a:r>
            <a:r>
              <a:rPr lang="ro-RO" sz="2500" dirty="0"/>
              <a:t> </a:t>
            </a:r>
            <a:r>
              <a:rPr lang="ro-RO" sz="2500" dirty="0" err="1"/>
              <a:t>двумя</a:t>
            </a:r>
            <a:r>
              <a:rPr lang="ro-RO" sz="2500" dirty="0"/>
              <a:t> </a:t>
            </a:r>
            <a:r>
              <a:rPr lang="ro-RO" sz="2500" dirty="0" err="1"/>
              <a:t>пунктами</a:t>
            </a:r>
            <a:r>
              <a:rPr lang="ro-RO" sz="2500" dirty="0"/>
              <a:t>, </a:t>
            </a:r>
            <a:r>
              <a:rPr lang="ro-RO" sz="2500" dirty="0" err="1"/>
              <a:t>рассчитанные</a:t>
            </a:r>
            <a:r>
              <a:rPr lang="ro-RO" sz="2500" dirty="0"/>
              <a:t> </a:t>
            </a:r>
            <a:r>
              <a:rPr lang="ro-RO" sz="2500" dirty="0" err="1"/>
              <a:t>в</a:t>
            </a:r>
            <a:r>
              <a:rPr lang="ro-RO" sz="2500" dirty="0"/>
              <a:t> </a:t>
            </a:r>
            <a:r>
              <a:rPr lang="ro-RO" sz="2500" dirty="0" err="1"/>
              <a:t>соответствии</a:t>
            </a:r>
            <a:r>
              <a:rPr lang="ro-RO" sz="2500" dirty="0"/>
              <a:t> с </a:t>
            </a:r>
            <a:r>
              <a:rPr lang="ro-RO" sz="2500" dirty="0" err="1"/>
              <a:t>Инструкцией</a:t>
            </a:r>
            <a:r>
              <a:rPr lang="ro-RO" sz="2500" dirty="0"/>
              <a:t> </a:t>
            </a:r>
            <a:r>
              <a:rPr lang="ro-RO" sz="2500" dirty="0" err="1"/>
              <a:t>по</a:t>
            </a:r>
            <a:r>
              <a:rPr lang="ro-RO" sz="2500" dirty="0"/>
              <a:t> </a:t>
            </a:r>
            <a:r>
              <a:rPr lang="ro-RO" sz="2500" dirty="0" err="1"/>
              <a:t>расчету</a:t>
            </a:r>
            <a:r>
              <a:rPr lang="ro-RO" sz="2500" dirty="0"/>
              <a:t> </a:t>
            </a:r>
            <a:r>
              <a:rPr lang="ro-RO" sz="2500" dirty="0" err="1"/>
              <a:t>потерь</a:t>
            </a:r>
            <a:r>
              <a:rPr lang="ro-RO" sz="2500" dirty="0"/>
              <a:t> </a:t>
            </a:r>
            <a:r>
              <a:rPr lang="ro-RO" sz="2500" dirty="0" err="1"/>
              <a:t>активной</a:t>
            </a:r>
            <a:r>
              <a:rPr lang="ro-RO" sz="2500" dirty="0"/>
              <a:t> и </a:t>
            </a:r>
            <a:r>
              <a:rPr lang="ro-RO" sz="2500" dirty="0" err="1"/>
              <a:t>реактивной</a:t>
            </a:r>
            <a:r>
              <a:rPr lang="ro-RO" sz="2500" dirty="0"/>
              <a:t> </a:t>
            </a:r>
            <a:r>
              <a:rPr lang="ro-RO" sz="2500" dirty="0" err="1"/>
              <a:t>электрической</a:t>
            </a:r>
            <a:r>
              <a:rPr lang="ro-RO" sz="2500" dirty="0"/>
              <a:t> </a:t>
            </a:r>
            <a:r>
              <a:rPr lang="ro-RO" sz="2500" dirty="0" err="1"/>
              <a:t>энергии</a:t>
            </a:r>
            <a:r>
              <a:rPr lang="ro-RO" sz="2500" dirty="0"/>
              <a:t> в </a:t>
            </a:r>
            <a:r>
              <a:rPr lang="ro-RO" sz="2500" dirty="0" err="1"/>
              <a:t>элементах</a:t>
            </a:r>
            <a:r>
              <a:rPr lang="ro-RO" sz="2500" dirty="0"/>
              <a:t> </a:t>
            </a:r>
            <a:r>
              <a:rPr lang="ro-RO" sz="2500" dirty="0" err="1"/>
              <a:t>сети</a:t>
            </a:r>
            <a:r>
              <a:rPr lang="ro-RO" sz="2500" dirty="0"/>
              <a:t>, </a:t>
            </a:r>
            <a:r>
              <a:rPr lang="ro-RO" sz="2500" dirty="0" err="1"/>
              <a:t>находящихся</a:t>
            </a:r>
            <a:r>
              <a:rPr lang="ro-RO" sz="2500" dirty="0"/>
              <a:t> </a:t>
            </a:r>
            <a:r>
              <a:rPr lang="ro-RO" sz="2500" dirty="0" err="1"/>
              <a:t>на</a:t>
            </a:r>
            <a:r>
              <a:rPr lang="ro-RO" sz="2500" dirty="0"/>
              <a:t> </a:t>
            </a:r>
            <a:r>
              <a:rPr lang="ro-RO" sz="2500" dirty="0" err="1"/>
              <a:t>балансе</a:t>
            </a:r>
            <a:r>
              <a:rPr lang="ro-RO" sz="2500" dirty="0"/>
              <a:t> </a:t>
            </a:r>
            <a:r>
              <a:rPr lang="ro-RO" sz="2500" dirty="0" err="1"/>
              <a:t>потребителя</a:t>
            </a:r>
            <a:r>
              <a:rPr lang="ro-RO" sz="2500" dirty="0"/>
              <a:t>, </a:t>
            </a:r>
            <a:r>
              <a:rPr lang="ro-RO" sz="2500" dirty="0" err="1"/>
              <a:t>утвержденной</a:t>
            </a:r>
            <a:r>
              <a:rPr lang="ro-RO" sz="2500" dirty="0"/>
              <a:t> </a:t>
            </a:r>
            <a:r>
              <a:rPr lang="ro-RO" sz="2500" dirty="0" err="1"/>
              <a:t>Постановлением</a:t>
            </a:r>
            <a:r>
              <a:rPr lang="ro-RO" sz="2500" dirty="0"/>
              <a:t> </a:t>
            </a:r>
            <a:r>
              <a:rPr lang="ro-RO" sz="2500" dirty="0" err="1"/>
              <a:t>Административного</a:t>
            </a:r>
            <a:r>
              <a:rPr lang="ro-RO" sz="2500" dirty="0"/>
              <a:t> </a:t>
            </a:r>
            <a:r>
              <a:rPr lang="ro-RO" sz="2500" dirty="0" err="1"/>
              <a:t>совета</a:t>
            </a:r>
            <a:r>
              <a:rPr lang="ro-RO" sz="2500" dirty="0"/>
              <a:t> </a:t>
            </a:r>
            <a:r>
              <a:rPr lang="ro-RO" sz="2500" dirty="0" err="1"/>
              <a:t>Агентства</a:t>
            </a:r>
            <a:r>
              <a:rPr lang="ro-RO" sz="2500" dirty="0"/>
              <a:t> № 246 </a:t>
            </a:r>
            <a:r>
              <a:rPr lang="ro-RO" sz="2500" dirty="0" err="1"/>
              <a:t>от</a:t>
            </a:r>
            <a:r>
              <a:rPr lang="ro-RO" sz="2500" dirty="0"/>
              <a:t> 2 </a:t>
            </a:r>
            <a:r>
              <a:rPr lang="ro-RO" sz="2500" dirty="0" err="1"/>
              <a:t>мая</a:t>
            </a:r>
            <a:r>
              <a:rPr lang="ro-RO" sz="2500" dirty="0"/>
              <a:t> 2007 г. </a:t>
            </a:r>
            <a:r>
              <a:rPr lang="ro-RO" sz="2500" i="1" dirty="0"/>
              <a:t> </a:t>
            </a:r>
            <a:endParaRPr lang="ro-RO" sz="2500"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842875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61330"/>
            <a:ext cx="8839277" cy="4952011"/>
          </a:xfrm>
          <a:ln w="57150"/>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ru-RU" sz="2200" b="1" dirty="0" smtClean="0"/>
              <a:t>Об Инструкции</a:t>
            </a:r>
            <a:r>
              <a:rPr lang="ro-RO" sz="2400" dirty="0" smtClean="0"/>
              <a:t> </a:t>
            </a:r>
            <a:r>
              <a:rPr lang="ro-RO" sz="2400" dirty="0"/>
              <a:t>№ 246 </a:t>
            </a:r>
            <a:r>
              <a:rPr lang="ro-RO" sz="2400" dirty="0" err="1"/>
              <a:t>от</a:t>
            </a:r>
            <a:r>
              <a:rPr lang="ro-RO" sz="2400" dirty="0"/>
              <a:t> 2 </a:t>
            </a:r>
            <a:r>
              <a:rPr lang="ro-RO" sz="2400" dirty="0" err="1"/>
              <a:t>мая</a:t>
            </a:r>
            <a:r>
              <a:rPr lang="ro-RO" sz="2400" dirty="0"/>
              <a:t> 2007 </a:t>
            </a:r>
            <a:r>
              <a:rPr lang="ro-RO" sz="2200" b="1" dirty="0" smtClean="0"/>
              <a:t>:</a:t>
            </a:r>
            <a:endParaRPr lang="ro-RO" dirty="0"/>
          </a:p>
          <a:p>
            <a:pPr marL="0" lvl="0" indent="0">
              <a:buNone/>
            </a:pPr>
            <a:r>
              <a:rPr lang="ru-RU" dirty="0" smtClean="0"/>
              <a:t>В принципе не представляет особой сложности</a:t>
            </a:r>
            <a:r>
              <a:rPr lang="ro-RO" dirty="0" smtClean="0"/>
              <a:t>,</a:t>
            </a:r>
            <a:r>
              <a:rPr lang="ru-RU" dirty="0" smtClean="0"/>
              <a:t> но требует определенной подготовленности в области электротехники для ее успешного и правильного применения</a:t>
            </a:r>
            <a:r>
              <a:rPr lang="ro-RO" dirty="0" smtClean="0"/>
              <a:t>;</a:t>
            </a:r>
            <a:endParaRPr lang="ro-RO" dirty="0"/>
          </a:p>
          <a:p>
            <a:pPr marL="0" lvl="0" indent="0">
              <a:buNone/>
            </a:pPr>
            <a:r>
              <a:rPr lang="ru-RU" b="1" dirty="0" smtClean="0"/>
              <a:t>Инструкция </a:t>
            </a:r>
            <a:r>
              <a:rPr lang="ru-RU" dirty="0" smtClean="0"/>
              <a:t>(см. формулу)</a:t>
            </a:r>
            <a:r>
              <a:rPr lang="ro-RO" dirty="0" smtClean="0"/>
              <a:t>,</a:t>
            </a:r>
            <a:r>
              <a:rPr lang="ru-RU" dirty="0" smtClean="0"/>
              <a:t> будучи правильной в электротехническом плане, не корректна в финансовом, так как трактует одинаково активную и реактивную энергии, в то время как тариф на реактивную энергию составляет</a:t>
            </a:r>
            <a:r>
              <a:rPr lang="ro-RO" dirty="0" smtClean="0"/>
              <a:t> </a:t>
            </a:r>
            <a:r>
              <a:rPr lang="ro-RO" dirty="0"/>
              <a:t>10 % </a:t>
            </a:r>
            <a:r>
              <a:rPr lang="ru-RU" dirty="0" smtClean="0"/>
              <a:t>от тарифа на активную энергию</a:t>
            </a:r>
            <a:r>
              <a:rPr lang="ro-RO" dirty="0" smtClean="0"/>
              <a:t>; </a:t>
            </a:r>
          </a:p>
          <a:p>
            <a:pPr marL="0" lvl="0" indent="0">
              <a:buNone/>
            </a:pPr>
            <a:endParaRPr lang="ro-RO" dirty="0"/>
          </a:p>
          <a:p>
            <a:pPr marL="0" lvl="0" indent="0">
              <a:buNone/>
            </a:pPr>
            <a:endParaRPr lang="ro-RO" dirty="0"/>
          </a:p>
          <a:p>
            <a:pPr marL="0" lvl="0" indent="0">
              <a:buNone/>
            </a:pPr>
            <a:r>
              <a:rPr lang="ro-RO" dirty="0"/>
              <a:t>P</a:t>
            </a:r>
            <a:r>
              <a:rPr lang="ro-RO" dirty="0" smtClean="0"/>
              <a:t>e </a:t>
            </a:r>
            <a:r>
              <a:rPr lang="ro-RO" dirty="0"/>
              <a:t>pagina WEB a operatorului privat a fost plasat un program de calcul foarte simplu, care permitea consumatorilor determinarea pierderilor în linii şi în transformatoare însă, de mai mulţi ani, nu se regăseşte şi este clar din ce motive</a:t>
            </a:r>
            <a:r>
              <a:rPr lang="ro-RO" dirty="0" smtClean="0"/>
              <a:t>;</a:t>
            </a:r>
            <a:endParaRPr lang="ro-R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5" y="4220817"/>
            <a:ext cx="2646214" cy="88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963841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208912" cy="4032448"/>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189154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064896" cy="3898407"/>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790773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2521" y="1461144"/>
            <a:ext cx="8614531" cy="4939655"/>
          </a:xfrm>
          <a:ln w="57150"/>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0" lvl="0" indent="0">
              <a:buNone/>
            </a:pPr>
            <a:r>
              <a:rPr lang="ro-RO" sz="3400" i="1" dirty="0" smtClean="0"/>
              <a:t>1</a:t>
            </a:r>
            <a:r>
              <a:rPr lang="ro-RO" sz="4900" dirty="0" smtClean="0"/>
              <a:t>. Se </a:t>
            </a:r>
            <a:r>
              <a:rPr lang="ro-RO" sz="4900" dirty="0"/>
              <a:t>observă faptul că în perioada de facturare a avut loc modificarea tarifului la energia electrică de la 0,68  la 0,72 lei/kWh</a:t>
            </a:r>
            <a:r>
              <a:rPr lang="ro-RO" sz="4900" dirty="0" smtClean="0"/>
              <a:t>.</a:t>
            </a:r>
          </a:p>
          <a:p>
            <a:pPr marL="0" lvl="0" indent="0">
              <a:buNone/>
            </a:pPr>
            <a:r>
              <a:rPr lang="ro-RO" sz="4900" dirty="0" smtClean="0"/>
              <a:t> </a:t>
            </a:r>
            <a:endParaRPr lang="ro-RO" sz="4900" dirty="0"/>
          </a:p>
          <a:p>
            <a:pPr marL="0" lvl="0" indent="0">
              <a:buNone/>
            </a:pPr>
            <a:r>
              <a:rPr lang="ro-RO" sz="4900" dirty="0" smtClean="0"/>
              <a:t>2. În </a:t>
            </a:r>
            <a:r>
              <a:rPr lang="ro-RO" sz="4900" dirty="0"/>
              <a:t>factură apare componenta nouă - „Pierderi de energie activă”. Ce este cu această componentă, care este natura acestor pierderi, în care elemente a reţelei şi cum au fost determinate. Pe de altă parte pierderile în linii sunt egale cu zero, ceea ce poate fi tratat că consumatorul este racordat prin linia operatorului, ceea ce nu corespunde realităţii</a:t>
            </a:r>
            <a:r>
              <a:rPr lang="ro-RO" sz="4900" dirty="0" smtClean="0"/>
              <a:t>.</a:t>
            </a:r>
            <a:endParaRPr lang="ro-RO" sz="4000" dirty="0"/>
          </a:p>
          <a:p>
            <a:pPr marL="0" lvl="0" indent="0">
              <a:buNone/>
            </a:pPr>
            <a:r>
              <a:rPr lang="ro-RO" sz="4900" dirty="0" smtClean="0"/>
              <a:t>3. Cifra </a:t>
            </a:r>
            <a:r>
              <a:rPr lang="ro-RO" sz="4900" dirty="0"/>
              <a:t>pierderilor totale (la ambele tarife) de energie electrică activă (5747 kWh + 3414 kWh = 9161 kWh) este enorm de mare şi se ridică la 20 % din volumul total de energie electrică consumată (44 720 kWh). Valoarea reală a pierderilor nu poate fi mai mare de 2,0 % din energia consumată şi se apreciază la nivel de 900 kWh. Ca urmare supraplata „pseudo-pierderilor” în volum de 8 261 kWh la tarifele anului 2002 se apreciază aproximativ la 5 700 lei fără TVA. Însă lucrurile nu se opresc aici</a:t>
            </a:r>
            <a:r>
              <a:rPr lang="ro-RO" sz="4900" dirty="0" smtClean="0"/>
              <a:t>.</a:t>
            </a:r>
            <a:endParaRPr lang="ro-RO" sz="4000" dirty="0"/>
          </a:p>
          <a:p>
            <a:pPr marL="0" lvl="0" indent="0">
              <a:buNone/>
            </a:pPr>
            <a:r>
              <a:rPr lang="ro-RO" sz="4000" dirty="0" smtClean="0"/>
              <a:t>4</a:t>
            </a:r>
            <a:r>
              <a:rPr lang="ro-RO" sz="4900" dirty="0" smtClean="0"/>
              <a:t>. Conform </a:t>
            </a:r>
            <a:r>
              <a:rPr lang="ro-RO" sz="4900" b="1" dirty="0"/>
              <a:t>Instrucţiunii</a:t>
            </a:r>
            <a:r>
              <a:rPr lang="ro-RO" sz="4900" dirty="0"/>
              <a:t> privind calcularea pierderilor de energie electrică activă şi reactivă în elementele de reţea aflate în balanţa consumatorului, Nr.246 din 2 mai 2007 se determină p</a:t>
            </a:r>
            <a:r>
              <a:rPr lang="en-US" sz="4900" b="1" dirty="0" err="1"/>
              <a:t>ierderile</a:t>
            </a:r>
            <a:r>
              <a:rPr lang="en-US" sz="4900" b="1" dirty="0"/>
              <a:t> </a:t>
            </a:r>
            <a:r>
              <a:rPr lang="en-US" sz="4900" b="1" dirty="0" err="1"/>
              <a:t>variabile</a:t>
            </a:r>
            <a:r>
              <a:rPr lang="en-US" sz="4900" b="1" dirty="0"/>
              <a:t> de </a:t>
            </a:r>
            <a:r>
              <a:rPr lang="en-US" sz="4900" b="1" dirty="0" err="1"/>
              <a:t>energie</a:t>
            </a:r>
            <a:r>
              <a:rPr lang="en-US" sz="4900" b="1" dirty="0"/>
              <a:t> </a:t>
            </a:r>
            <a:r>
              <a:rPr lang="en-US" sz="4900" b="1" dirty="0" err="1"/>
              <a:t>activă</a:t>
            </a:r>
            <a:r>
              <a:rPr lang="en-US" sz="4900" b="1" dirty="0"/>
              <a:t> </a:t>
            </a:r>
            <a:r>
              <a:rPr lang="en-US" sz="4900" b="1" dirty="0" err="1"/>
              <a:t>în</a:t>
            </a:r>
            <a:r>
              <a:rPr lang="en-US" sz="4900" b="1" dirty="0"/>
              <a:t> </a:t>
            </a:r>
            <a:r>
              <a:rPr lang="en-US" sz="4900" b="1" dirty="0" err="1"/>
              <a:t>linie</a:t>
            </a:r>
            <a:r>
              <a:rPr lang="en-US" sz="4900" dirty="0"/>
              <a:t> </a:t>
            </a:r>
            <a:endParaRPr lang="ro-RO" sz="4900" dirty="0"/>
          </a:p>
          <a:p>
            <a:pPr marL="0" indent="0">
              <a:buNone/>
            </a:pPr>
            <a:r>
              <a:rPr lang="en-US" sz="3400" i="1" dirty="0"/>
              <a:t> </a:t>
            </a:r>
            <a:endParaRPr lang="ro-RO" sz="3400" dirty="0"/>
          </a:p>
          <a:p>
            <a:pPr marL="0" indent="0">
              <a:buNone/>
            </a:pPr>
            <a:r>
              <a:rPr lang="en-US" i="1" dirty="0"/>
              <a:t> </a:t>
            </a:r>
            <a:endParaRPr lang="ro-RO"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426943"/>
            <a:ext cx="23812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35062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473114"/>
            <a:ext cx="8656397" cy="4941753"/>
          </a:xfrm>
          <a:ln w="5715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ro-RO" dirty="0" smtClean="0"/>
              <a:t>5. Trezeşte </a:t>
            </a:r>
            <a:r>
              <a:rPr lang="ro-RO" dirty="0"/>
              <a:t>mari suspiciuni atât energia reactivă ca nivel transmis spre achitare cât şi ca raport dintre consumul de energie electrică reactivă (33 539 </a:t>
            </a:r>
            <a:r>
              <a:rPr lang="ro-RO" dirty="0" err="1" smtClean="0"/>
              <a:t>kvarh</a:t>
            </a:r>
            <a:r>
              <a:rPr lang="ro-RO" dirty="0"/>
              <a:t>) şi  volumul pierderilor de energie reactivă (18 283 </a:t>
            </a:r>
            <a:r>
              <a:rPr lang="ro-RO" dirty="0" err="1" smtClean="0"/>
              <a:t>kvarh</a:t>
            </a:r>
            <a:r>
              <a:rPr lang="ro-RO" dirty="0"/>
              <a:t>) ceea ce în practică nu este real. </a:t>
            </a:r>
          </a:p>
          <a:p>
            <a:pPr marL="0" indent="0">
              <a:buNone/>
            </a:pPr>
            <a:endParaRPr lang="ro-RO" dirty="0"/>
          </a:p>
          <a:p>
            <a:pPr marL="0" indent="0">
              <a:buNone/>
            </a:pPr>
            <a:r>
              <a:rPr lang="ro-RO" dirty="0" smtClean="0"/>
              <a:t> </a:t>
            </a:r>
            <a:r>
              <a:rPr lang="ro-RO" dirty="0" err="1"/>
              <a:t>Utilizâd</a:t>
            </a:r>
            <a:r>
              <a:rPr lang="ro-RO" dirty="0"/>
              <a:t> prevederile </a:t>
            </a:r>
            <a:r>
              <a:rPr lang="ro-RO" b="1" dirty="0"/>
              <a:t>Instrucţiunii</a:t>
            </a:r>
            <a:r>
              <a:rPr lang="ro-RO" dirty="0"/>
              <a:t> privind calcularea consumului tehnologic de energie electrică în reţelele de distribuţie, în funcţie de valoarea factorului de putere în instalaţiile de utilizare, nr.89 din 13.03. 2003 se obţine factorul de putere în valoare de (cos φ = 0,85). Deoarece sistemul de evidenţă a consumatorului este conectat la tensiunea secundară 0,4 kV  valoarea reglementată a cos φ = 0,92. </a:t>
            </a:r>
          </a:p>
          <a:p>
            <a:pPr marL="0" indent="0">
              <a:buNone/>
            </a:pPr>
            <a:endParaRPr lang="ro-RO" dirty="0" smtClean="0"/>
          </a:p>
          <a:p>
            <a:pPr marL="0" indent="0">
              <a:buNone/>
            </a:pPr>
            <a:r>
              <a:rPr lang="ro-RO" dirty="0" smtClean="0"/>
              <a:t>Conform </a:t>
            </a:r>
            <a:r>
              <a:rPr lang="ro-RO" dirty="0"/>
              <a:t>calculelor determinate de Instrucţiunea în cauză consumatorul are dreptul să consume  22 927 </a:t>
            </a:r>
            <a:r>
              <a:rPr lang="ro-RO" dirty="0" err="1"/>
              <a:t>kvarh</a:t>
            </a:r>
            <a:r>
              <a:rPr lang="ro-RO" dirty="0"/>
              <a:t> fără a achita acest consum. Trebuie  achitată diferenţa dintre 33 539 </a:t>
            </a:r>
            <a:r>
              <a:rPr lang="ro-RO" dirty="0" err="1"/>
              <a:t>kvarh</a:t>
            </a:r>
            <a:r>
              <a:rPr lang="ro-RO" dirty="0"/>
              <a:t> ─ 22 927 </a:t>
            </a:r>
            <a:r>
              <a:rPr lang="ro-RO" dirty="0" err="1"/>
              <a:t>kvarh</a:t>
            </a:r>
            <a:r>
              <a:rPr lang="ro-RO" dirty="0"/>
              <a:t> = 10 612 </a:t>
            </a:r>
            <a:r>
              <a:rPr lang="ro-RO" dirty="0" err="1"/>
              <a:t>kvarh</a:t>
            </a:r>
            <a:r>
              <a:rPr lang="ro-RO" dirty="0"/>
              <a:t>, costul energiei reactive consumate fiind 732 lei şi nu 2322 lei. Ca urmare consumatorul lunar a fost păcălit, în luna concretă cu 1 590 lei doar pe seama energiei reactive consumate. Suma totală se ridică la 7290 lei lunar.</a:t>
            </a:r>
          </a:p>
          <a:p>
            <a:pPr marL="0" indent="0">
              <a:buNone/>
            </a:pPr>
            <a:r>
              <a:rPr lang="ro-RO" dirty="0"/>
              <a:t> </a:t>
            </a: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97227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864" y="1426305"/>
            <a:ext cx="8393707" cy="5165358"/>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574727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8288" y="1508748"/>
            <a:ext cx="8710290" cy="4793578"/>
          </a:xfrm>
          <a:ln w="57150"/>
        </p:spPr>
        <p:style>
          <a:lnRef idx="2">
            <a:schemeClr val="accent1"/>
          </a:lnRef>
          <a:fillRef idx="1">
            <a:schemeClr val="lt1"/>
          </a:fillRef>
          <a:effectRef idx="0">
            <a:schemeClr val="accent1"/>
          </a:effectRef>
          <a:fontRef idx="minor">
            <a:schemeClr val="dk1"/>
          </a:fontRef>
        </p:style>
        <p:txBody>
          <a:bodyPr>
            <a:normAutofit/>
          </a:bodyPr>
          <a:lstStyle/>
          <a:p>
            <a:pPr marL="0" lvl="0" indent="0">
              <a:buNone/>
            </a:pPr>
            <a:r>
              <a:rPr lang="en-US" b="1" i="1" dirty="0" err="1"/>
              <a:t>Analiza</a:t>
            </a:r>
            <a:r>
              <a:rPr lang="en-US" b="1" i="1" dirty="0"/>
              <a:t> </a:t>
            </a:r>
            <a:r>
              <a:rPr lang="en-US" b="1" i="1" dirty="0" err="1"/>
              <a:t>cifrelor</a:t>
            </a:r>
            <a:r>
              <a:rPr lang="en-US" b="1" i="1" dirty="0"/>
              <a:t> din </a:t>
            </a:r>
            <a:r>
              <a:rPr lang="en-US" b="1" i="1" dirty="0" err="1"/>
              <a:t>factura</a:t>
            </a:r>
            <a:r>
              <a:rPr lang="en-US" b="1" i="1" dirty="0"/>
              <a:t> din fig. 4.</a:t>
            </a:r>
            <a:endParaRPr lang="ro-RO" dirty="0"/>
          </a:p>
          <a:p>
            <a:pPr marL="0" lvl="0" indent="0">
              <a:buNone/>
            </a:pPr>
            <a:endParaRPr lang="ro-RO" i="1" dirty="0" smtClean="0"/>
          </a:p>
          <a:p>
            <a:pPr marL="0" lvl="0" indent="0">
              <a:buNone/>
            </a:pPr>
            <a:r>
              <a:rPr lang="en-US" dirty="0" err="1" smtClean="0"/>
              <a:t>Consumul</a:t>
            </a:r>
            <a:r>
              <a:rPr lang="en-US" dirty="0" smtClean="0"/>
              <a:t> </a:t>
            </a:r>
            <a:r>
              <a:rPr lang="en-US" dirty="0"/>
              <a:t>total de </a:t>
            </a:r>
            <a:r>
              <a:rPr lang="en-US" dirty="0" err="1"/>
              <a:t>energie</a:t>
            </a:r>
            <a:r>
              <a:rPr lang="en-US" dirty="0"/>
              <a:t> </a:t>
            </a:r>
            <a:r>
              <a:rPr lang="en-US" dirty="0" err="1"/>
              <a:t>electrică</a:t>
            </a:r>
            <a:r>
              <a:rPr lang="en-US" dirty="0"/>
              <a:t> </a:t>
            </a:r>
            <a:r>
              <a:rPr lang="en-US" dirty="0" err="1"/>
              <a:t>în</a:t>
            </a:r>
            <a:r>
              <a:rPr lang="en-US" dirty="0"/>
              <a:t> </a:t>
            </a:r>
            <a:r>
              <a:rPr lang="en-US" dirty="0" err="1"/>
              <a:t>cele</a:t>
            </a:r>
            <a:r>
              <a:rPr lang="en-US" dirty="0"/>
              <a:t> </a:t>
            </a:r>
            <a:r>
              <a:rPr lang="en-US" dirty="0" err="1"/>
              <a:t>trei</a:t>
            </a:r>
            <a:r>
              <a:rPr lang="en-US" dirty="0"/>
              <a:t> zone de </a:t>
            </a:r>
            <a:r>
              <a:rPr lang="en-US" dirty="0" err="1"/>
              <a:t>consum</a:t>
            </a:r>
            <a:r>
              <a:rPr lang="en-US" dirty="0"/>
              <a:t> </a:t>
            </a:r>
            <a:r>
              <a:rPr lang="en-US" dirty="0" err="1"/>
              <a:t>constituie</a:t>
            </a:r>
            <a:r>
              <a:rPr lang="en-US" dirty="0"/>
              <a:t> 56 233 kWh </a:t>
            </a:r>
            <a:r>
              <a:rPr lang="en-US" dirty="0" err="1"/>
              <a:t>ceea</a:t>
            </a:r>
            <a:r>
              <a:rPr lang="en-US" dirty="0"/>
              <a:t> </a:t>
            </a:r>
            <a:r>
              <a:rPr lang="en-US" dirty="0" err="1"/>
              <a:t>ce</a:t>
            </a:r>
            <a:r>
              <a:rPr lang="en-US" dirty="0"/>
              <a:t> la </a:t>
            </a:r>
            <a:r>
              <a:rPr lang="en-US" dirty="0" err="1"/>
              <a:t>monotariful</a:t>
            </a:r>
            <a:r>
              <a:rPr lang="en-US" dirty="0"/>
              <a:t> de 0,72 lei/kWh </a:t>
            </a:r>
            <a:r>
              <a:rPr lang="en-US" dirty="0" err="1"/>
              <a:t>consumatorul</a:t>
            </a:r>
            <a:r>
              <a:rPr lang="en-US" dirty="0"/>
              <a:t> </a:t>
            </a:r>
            <a:r>
              <a:rPr lang="en-US" dirty="0" err="1"/>
              <a:t>ar</a:t>
            </a:r>
            <a:r>
              <a:rPr lang="en-US" dirty="0"/>
              <a:t> fi </a:t>
            </a:r>
            <a:r>
              <a:rPr lang="en-US" dirty="0" err="1"/>
              <a:t>plătit</a:t>
            </a:r>
            <a:r>
              <a:rPr lang="en-US" dirty="0"/>
              <a:t> </a:t>
            </a:r>
            <a:r>
              <a:rPr lang="en-US" dirty="0">
                <a:solidFill>
                  <a:srgbClr val="FF0000"/>
                </a:solidFill>
              </a:rPr>
              <a:t>40 487 lei.</a:t>
            </a:r>
            <a:r>
              <a:rPr lang="en-US" dirty="0"/>
              <a:t> </a:t>
            </a:r>
            <a:r>
              <a:rPr lang="en-US" dirty="0" err="1"/>
              <a:t>În</a:t>
            </a:r>
            <a:r>
              <a:rPr lang="en-US" dirty="0"/>
              <a:t> </a:t>
            </a:r>
            <a:r>
              <a:rPr lang="en-US" dirty="0" err="1"/>
              <a:t>realitate</a:t>
            </a:r>
            <a:r>
              <a:rPr lang="en-US" dirty="0"/>
              <a:t> conform </a:t>
            </a:r>
            <a:r>
              <a:rPr lang="en-US" dirty="0" err="1"/>
              <a:t>tarifului</a:t>
            </a:r>
            <a:r>
              <a:rPr lang="en-US" dirty="0"/>
              <a:t> </a:t>
            </a:r>
            <a:r>
              <a:rPr lang="ro-RO" dirty="0" smtClean="0"/>
              <a:t>diferenţiat </a:t>
            </a:r>
            <a:r>
              <a:rPr lang="en-US" dirty="0" smtClean="0"/>
              <a:t>zonal </a:t>
            </a:r>
            <a:r>
              <a:rPr lang="en-US" dirty="0" err="1"/>
              <a:t>consumatorul</a:t>
            </a:r>
            <a:r>
              <a:rPr lang="en-US" dirty="0"/>
              <a:t> a </a:t>
            </a:r>
            <a:r>
              <a:rPr lang="en-US" dirty="0" err="1"/>
              <a:t>plătit</a:t>
            </a:r>
            <a:r>
              <a:rPr lang="en-US" dirty="0"/>
              <a:t> </a:t>
            </a:r>
            <a:r>
              <a:rPr lang="en-US" dirty="0">
                <a:solidFill>
                  <a:srgbClr val="FF0000"/>
                </a:solidFill>
              </a:rPr>
              <a:t>45 464 lei </a:t>
            </a:r>
            <a:r>
              <a:rPr lang="en-US" dirty="0"/>
              <a:t>cu </a:t>
            </a:r>
            <a:r>
              <a:rPr lang="en-US" dirty="0">
                <a:solidFill>
                  <a:srgbClr val="FF0000"/>
                </a:solidFill>
              </a:rPr>
              <a:t>4 977 lei </a:t>
            </a:r>
            <a:r>
              <a:rPr lang="en-US" dirty="0" err="1">
                <a:solidFill>
                  <a:srgbClr val="FF0000"/>
                </a:solidFill>
              </a:rPr>
              <a:t>mai</a:t>
            </a:r>
            <a:r>
              <a:rPr lang="en-US" dirty="0">
                <a:solidFill>
                  <a:srgbClr val="FF0000"/>
                </a:solidFill>
              </a:rPr>
              <a:t> </a:t>
            </a:r>
            <a:r>
              <a:rPr lang="en-US" dirty="0" err="1">
                <a:solidFill>
                  <a:srgbClr val="FF0000"/>
                </a:solidFill>
              </a:rPr>
              <a:t>mult</a:t>
            </a:r>
            <a:r>
              <a:rPr lang="en-US" dirty="0"/>
              <a:t>. </a:t>
            </a:r>
            <a:r>
              <a:rPr lang="en-US" dirty="0" err="1"/>
              <a:t>În</a:t>
            </a:r>
            <a:r>
              <a:rPr lang="en-US" dirty="0"/>
              <a:t> </a:t>
            </a:r>
            <a:r>
              <a:rPr lang="en-US" dirty="0" err="1"/>
              <a:t>relaţiile</a:t>
            </a:r>
            <a:r>
              <a:rPr lang="en-US" dirty="0"/>
              <a:t> cu </a:t>
            </a:r>
            <a:r>
              <a:rPr lang="en-US" dirty="0" err="1"/>
              <a:t>consumatorul</a:t>
            </a:r>
            <a:r>
              <a:rPr lang="en-US" dirty="0"/>
              <a:t> </a:t>
            </a:r>
            <a:r>
              <a:rPr lang="en-US" dirty="0" err="1"/>
              <a:t>în</a:t>
            </a:r>
            <a:r>
              <a:rPr lang="en-US" dirty="0"/>
              <a:t> </a:t>
            </a:r>
            <a:r>
              <a:rPr lang="en-US" dirty="0" err="1"/>
              <a:t>cauză</a:t>
            </a:r>
            <a:r>
              <a:rPr lang="en-US" dirty="0"/>
              <a:t> </a:t>
            </a:r>
            <a:r>
              <a:rPr lang="en-US" dirty="0" err="1"/>
              <a:t>furnizorul</a:t>
            </a:r>
            <a:r>
              <a:rPr lang="en-US" dirty="0"/>
              <a:t> a </a:t>
            </a:r>
            <a:r>
              <a:rPr lang="en-US" dirty="0" err="1"/>
              <a:t>utilizat</a:t>
            </a:r>
            <a:r>
              <a:rPr lang="en-US" dirty="0"/>
              <a:t> </a:t>
            </a:r>
            <a:r>
              <a:rPr lang="en-US" dirty="0" err="1"/>
              <a:t>tariful</a:t>
            </a:r>
            <a:r>
              <a:rPr lang="en-US" dirty="0"/>
              <a:t> zonal </a:t>
            </a:r>
            <a:r>
              <a:rPr lang="en-US" dirty="0" err="1"/>
              <a:t>deoarece</a:t>
            </a:r>
            <a:r>
              <a:rPr lang="en-US" dirty="0"/>
              <a:t>  el a </a:t>
            </a:r>
            <a:r>
              <a:rPr lang="en-US" dirty="0" err="1"/>
              <a:t>fost</a:t>
            </a:r>
            <a:r>
              <a:rPr lang="en-US" dirty="0"/>
              <a:t> </a:t>
            </a:r>
            <a:r>
              <a:rPr lang="en-US" dirty="0" err="1"/>
              <a:t>convenabil</a:t>
            </a:r>
            <a:r>
              <a:rPr lang="en-US" dirty="0"/>
              <a:t> </a:t>
            </a:r>
            <a:r>
              <a:rPr lang="en-US" dirty="0" err="1"/>
              <a:t>doar</a:t>
            </a:r>
            <a:r>
              <a:rPr lang="en-US" dirty="0"/>
              <a:t> </a:t>
            </a:r>
            <a:r>
              <a:rPr lang="en-US" dirty="0" err="1"/>
              <a:t>furnizorului</a:t>
            </a:r>
            <a:r>
              <a:rPr lang="en-US" dirty="0"/>
              <a:t> </a:t>
            </a:r>
            <a:r>
              <a:rPr lang="en-US" dirty="0" err="1"/>
              <a:t>având</a:t>
            </a:r>
            <a:r>
              <a:rPr lang="en-US" dirty="0"/>
              <a:t> </a:t>
            </a:r>
            <a:r>
              <a:rPr lang="en-US" dirty="0" err="1"/>
              <a:t>în</a:t>
            </a:r>
            <a:r>
              <a:rPr lang="en-US" dirty="0"/>
              <a:t> </a:t>
            </a:r>
            <a:r>
              <a:rPr lang="en-US" dirty="0" err="1"/>
              <a:t>vedere</a:t>
            </a:r>
            <a:r>
              <a:rPr lang="en-US" dirty="0"/>
              <a:t> </a:t>
            </a:r>
            <a:r>
              <a:rPr lang="en-US" dirty="0" err="1"/>
              <a:t>regimul</a:t>
            </a:r>
            <a:r>
              <a:rPr lang="en-US" dirty="0"/>
              <a:t> de </a:t>
            </a:r>
            <a:r>
              <a:rPr lang="en-US" dirty="0" err="1"/>
              <a:t>lucru</a:t>
            </a:r>
            <a:r>
              <a:rPr lang="en-US" dirty="0"/>
              <a:t> a </a:t>
            </a:r>
            <a:r>
              <a:rPr lang="ro-RO" dirty="0" smtClean="0"/>
              <a:t>întreprinderi</a:t>
            </a:r>
            <a:r>
              <a:rPr lang="en-US" dirty="0" smtClean="0"/>
              <a:t>i.</a:t>
            </a:r>
            <a:endParaRPr lang="ro-RO" b="1" dirty="0" smtClean="0"/>
          </a:p>
          <a:p>
            <a:pPr marL="0" lvl="0" indent="0">
              <a:buNone/>
            </a:pPr>
            <a:r>
              <a:rPr lang="ro-RO" b="1" dirty="0" smtClean="0"/>
              <a:t>Instrucţiunea</a:t>
            </a:r>
            <a:r>
              <a:rPr lang="ro-RO" dirty="0" smtClean="0"/>
              <a:t> </a:t>
            </a:r>
            <a:r>
              <a:rPr lang="ro-RO" dirty="0"/>
              <a:t>privind calcularea consumului tehnologic de energie electrică în reţele de distribuţie în funcţie de valoarea factorului de  putere în instalaţiile de utilizare ale consumatorilor, Nr. 89 din 13.02.2003 prevede faptul că consumatorul are dreptul de a consuma un volum strict determinat de energie reactivă din reţea fără a o achita. Calculele </a:t>
            </a:r>
            <a:r>
              <a:rPr lang="ro-RO" dirty="0" smtClean="0"/>
              <a:t>realizate</a:t>
            </a:r>
            <a:r>
              <a:rPr lang="ro-RO" b="1" dirty="0" smtClean="0"/>
              <a:t> </a:t>
            </a:r>
            <a:r>
              <a:rPr lang="ro-RO" b="1" dirty="0"/>
              <a:t>în conformitate cu Instrucţiunea</a:t>
            </a:r>
            <a:r>
              <a:rPr lang="ro-RO" dirty="0"/>
              <a:t> în cauză au demonstrat faptul că din cele </a:t>
            </a:r>
            <a:r>
              <a:rPr lang="ro-RO" dirty="0">
                <a:solidFill>
                  <a:srgbClr val="FF0000"/>
                </a:solidFill>
              </a:rPr>
              <a:t>55 600 </a:t>
            </a:r>
            <a:r>
              <a:rPr lang="ro-RO" dirty="0" err="1">
                <a:solidFill>
                  <a:srgbClr val="FF0000"/>
                </a:solidFill>
              </a:rPr>
              <a:t>kvarh</a:t>
            </a:r>
            <a:r>
              <a:rPr lang="ro-RO" dirty="0">
                <a:solidFill>
                  <a:srgbClr val="FF0000"/>
                </a:solidFill>
              </a:rPr>
              <a:t> </a:t>
            </a:r>
            <a:r>
              <a:rPr lang="ro-RO" dirty="0"/>
              <a:t>trebuiau achitate doar </a:t>
            </a:r>
            <a:r>
              <a:rPr lang="ro-RO" dirty="0">
                <a:solidFill>
                  <a:srgbClr val="FF0000"/>
                </a:solidFill>
              </a:rPr>
              <a:t>31 645 </a:t>
            </a:r>
            <a:r>
              <a:rPr lang="ro-RO" dirty="0" err="1">
                <a:solidFill>
                  <a:srgbClr val="FF0000"/>
                </a:solidFill>
              </a:rPr>
              <a:t>kvarh</a:t>
            </a:r>
            <a:r>
              <a:rPr lang="ro-RO" dirty="0">
                <a:solidFill>
                  <a:srgbClr val="FF0000"/>
                </a:solidFill>
              </a:rPr>
              <a:t> </a:t>
            </a:r>
            <a:r>
              <a:rPr lang="ro-RO" dirty="0"/>
              <a:t>– </a:t>
            </a:r>
            <a:r>
              <a:rPr lang="ro-RO" dirty="0">
                <a:solidFill>
                  <a:srgbClr val="FF0000"/>
                </a:solidFill>
              </a:rPr>
              <a:t>în loc de 4003 lei trebuia de achitat doar 2 278 lei, cu 1 725 lei mai puţin.  </a:t>
            </a: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228518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22962"/>
            <a:ext cx="8548391" cy="4891906"/>
          </a:xfrm>
          <a:ln w="57150"/>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0" indent="0">
              <a:buNone/>
            </a:pPr>
            <a:r>
              <a:rPr lang="ro-RO" sz="3800" b="1" dirty="0"/>
              <a:t>Din </a:t>
            </a:r>
            <a:r>
              <a:rPr lang="ro-RO" sz="3800" b="1" dirty="0" smtClean="0"/>
              <a:t>raportul </a:t>
            </a:r>
            <a:r>
              <a:rPr lang="ro-RO" sz="3800" b="1" dirty="0"/>
              <a:t>ANRE.</a:t>
            </a:r>
            <a:endParaRPr lang="ro-RO" sz="3800" dirty="0"/>
          </a:p>
          <a:p>
            <a:pPr marL="0" indent="0">
              <a:buNone/>
            </a:pPr>
            <a:r>
              <a:rPr lang="ro-RO" sz="3400" dirty="0" smtClean="0"/>
              <a:t>„La </a:t>
            </a:r>
            <a:r>
              <a:rPr lang="ro-RO" sz="3400" dirty="0"/>
              <a:t>întreprinderea RED Union </a:t>
            </a:r>
            <a:r>
              <a:rPr lang="ro-RO" sz="3400" dirty="0" err="1"/>
              <a:t>Fenosa</a:t>
            </a:r>
            <a:r>
              <a:rPr lang="ro-RO" sz="3400" dirty="0"/>
              <a:t> se constată că atât vânzările cât și încasările acestora sunt în creștere, începând cu anul 2009. Astfel, în 2010, vânzările întreprinderii RED Union </a:t>
            </a:r>
            <a:r>
              <a:rPr lang="ro-RO" sz="3400" dirty="0" err="1"/>
              <a:t>Fenosa</a:t>
            </a:r>
            <a:r>
              <a:rPr lang="ro-RO" sz="3400" dirty="0"/>
              <a:t> au crescut în raport cu anul 2009 cu 10,3%, în anul 2011 - cu 19,9 %, iar în 2012 - cu 39,0 </a:t>
            </a:r>
            <a:r>
              <a:rPr lang="ro-RO" sz="3400" dirty="0" smtClean="0"/>
              <a:t>%”.  </a:t>
            </a:r>
            <a:r>
              <a:rPr lang="ro-RO" sz="3400" dirty="0">
                <a:solidFill>
                  <a:srgbClr val="FF0000"/>
                </a:solidFill>
              </a:rPr>
              <a:t>(</a:t>
            </a:r>
            <a:r>
              <a:rPr lang="ro-RO" sz="3400" i="1" dirty="0">
                <a:solidFill>
                  <a:srgbClr val="FF0000"/>
                </a:solidFill>
              </a:rPr>
              <a:t>fenomenul, care cu succes a funcţionat practic din prima zi după privatizare a fost „descoperit” doar în a. 2009. Nota autorului</a:t>
            </a:r>
            <a:r>
              <a:rPr lang="ro-RO" sz="3400" dirty="0">
                <a:solidFill>
                  <a:srgbClr val="FF0000"/>
                </a:solidFill>
              </a:rPr>
              <a:t>)</a:t>
            </a:r>
          </a:p>
          <a:p>
            <a:pPr marL="0" indent="0">
              <a:buNone/>
            </a:pPr>
            <a:endParaRPr lang="ro-RO" dirty="0"/>
          </a:p>
          <a:p>
            <a:pPr marL="0" indent="0">
              <a:buNone/>
            </a:pPr>
            <a:r>
              <a:rPr lang="ro-RO" sz="2300" dirty="0" smtClean="0"/>
              <a:t>Din </a:t>
            </a:r>
            <a:r>
              <a:rPr lang="ro-RO" sz="2300" dirty="0"/>
              <a:t>raportul ANRE rezultă că vânzările „RED Union </a:t>
            </a:r>
            <a:r>
              <a:rPr lang="ro-RO" sz="2300" dirty="0" err="1"/>
              <a:t>Fenosa</a:t>
            </a:r>
            <a:r>
              <a:rPr lang="ro-RO" sz="2300" dirty="0"/>
              <a:t>” au crescut ca pe drojdie în perioada 2010 - 2012, în acest interval fiind majorat și preţul la energia electrică, cu 5,3%; 7,2% și 11%. Încasările au crescut în anul 2012 cu 925,6 milioane lei. Astfel, în perioada verificată de ANRE, compania a fost una foarte profitabilă. În 2010, întreprinderea a înregistrat un venit net de 311,4 milioane de lei, în anul 2011 - 378,8 milioane de lei, iar în 2012 – 381,6 milioane de lei. Pe 1 ianuarie 2013, compania avea un profit nerepartizat de 584,9 milioane de lei. </a:t>
            </a:r>
          </a:p>
          <a:p>
            <a:endParaRPr lang="ro-RO" dirty="0"/>
          </a:p>
          <a:p>
            <a:pPr marL="0" indent="0">
              <a:buNone/>
            </a:pPr>
            <a:r>
              <a:rPr lang="ro-RO" sz="2900" b="1" dirty="0" smtClean="0"/>
              <a:t>Comentariu</a:t>
            </a:r>
            <a:r>
              <a:rPr lang="ro-RO" sz="2900" b="1" dirty="0"/>
              <a:t>:</a:t>
            </a:r>
            <a:endParaRPr lang="ro-RO" sz="2900" dirty="0"/>
          </a:p>
          <a:p>
            <a:pPr marL="0" indent="0">
              <a:buNone/>
            </a:pPr>
            <a:r>
              <a:rPr lang="ro-RO" sz="2900" dirty="0" smtClean="0"/>
              <a:t>Cum </a:t>
            </a:r>
            <a:r>
              <a:rPr lang="ro-RO" sz="2900" dirty="0"/>
              <a:t>trebuie tratată aprecierea: „costul vânzărilor a crescut”. Operatorul privat comercializează un singur produs – energia electrică cu creşterea anuală a volumului de vânzări de la </a:t>
            </a:r>
            <a:r>
              <a:rPr lang="ro-RO" sz="2900" dirty="0" smtClean="0"/>
              <a:t>0,5 % </a:t>
            </a:r>
            <a:r>
              <a:rPr lang="ro-RO" sz="2900" dirty="0"/>
              <a:t>la 3 %. Creşterea anuală nu a vânzărilor ci a </a:t>
            </a:r>
            <a:r>
              <a:rPr lang="ro-RO" sz="2900" dirty="0" smtClean="0"/>
              <a:t>încasărilor </a:t>
            </a:r>
            <a:r>
              <a:rPr lang="ro-RO" sz="2900" dirty="0"/>
              <a:t>cu 10,3%, 19,9 %, 39,0 % evident că nu a fost determinată de creşterea volumului vânzărilor sau a tarifelor.  Această creştere a vânzărilor cu sute de milioane de lei sunt determinate, parţial, şi de schemele descrise mai sus: la acelaşi volum de vânzări de energie </a:t>
            </a:r>
            <a:r>
              <a:rPr lang="ro-RO" sz="2900" dirty="0" smtClean="0"/>
              <a:t>electrică </a:t>
            </a:r>
            <a:r>
              <a:rPr lang="ro-RO" sz="2900" dirty="0"/>
              <a:t>prin facturi intenţionat eronate/umflate au crescut colectările financiare fără creşterea pronunţată a volumului de vânzări.</a:t>
            </a:r>
          </a:p>
          <a:p>
            <a:endParaRPr lang="ro-RO" sz="29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12251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1752388"/>
            <a:ext cx="7775575" cy="4511887"/>
          </a:xfrm>
          <a:ln w="5715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endParaRPr lang="en-US" sz="2400" dirty="0">
              <a:solidFill>
                <a:srgbClr val="FF0000"/>
              </a:solidFill>
            </a:endParaRPr>
          </a:p>
          <a:p>
            <a:pPr marL="0" indent="0">
              <a:buNone/>
            </a:pPr>
            <a:r>
              <a:rPr lang="ru-RU" sz="2400" dirty="0">
                <a:solidFill>
                  <a:srgbClr val="FF0000"/>
                </a:solidFill>
              </a:rPr>
              <a:t>Европейская Энергетическая </a:t>
            </a:r>
            <a:r>
              <a:rPr lang="ru-RU" sz="2400" dirty="0" err="1" smtClean="0">
                <a:solidFill>
                  <a:srgbClr val="FF0000"/>
                </a:solidFill>
              </a:rPr>
              <a:t>Харта</a:t>
            </a:r>
            <a:r>
              <a:rPr lang="ro-RO" sz="2400" dirty="0" smtClean="0"/>
              <a:t> </a:t>
            </a:r>
            <a:endParaRPr lang="ro-RO" sz="2400" dirty="0"/>
          </a:p>
          <a:p>
            <a:pPr marL="0" indent="0">
              <a:buNone/>
            </a:pPr>
            <a:r>
              <a:rPr lang="ru-RU" sz="2400" dirty="0" smtClean="0">
                <a:solidFill>
                  <a:srgbClr val="0070C0"/>
                </a:solidFill>
              </a:rPr>
              <a:t>Вторая часть Хартии содержит Протокол в части энергетической эффективности и аспектов окружающей среды.</a:t>
            </a:r>
          </a:p>
          <a:p>
            <a:pPr marL="0" indent="0">
              <a:buNone/>
            </a:pPr>
            <a:endParaRPr lang="ro-RO" sz="2000" dirty="0"/>
          </a:p>
          <a:p>
            <a:pPr marL="0" indent="0">
              <a:buNone/>
            </a:pPr>
            <a:r>
              <a:rPr lang="ro-RO" sz="2000" dirty="0" smtClean="0"/>
              <a:t>      </a:t>
            </a:r>
            <a:r>
              <a:rPr lang="ru-RU" sz="2000" dirty="0" smtClean="0"/>
              <a:t>Целями протокола являются</a:t>
            </a:r>
            <a:r>
              <a:rPr lang="ro-RO" sz="2000" dirty="0" smtClean="0"/>
              <a:t>  </a:t>
            </a:r>
            <a:r>
              <a:rPr lang="vi-VN" sz="2000" dirty="0" smtClean="0"/>
              <a:t>:</a:t>
            </a:r>
            <a:endParaRPr lang="vi-VN" sz="2000" dirty="0"/>
          </a:p>
          <a:p>
            <a:pPr marL="457200" indent="-457200">
              <a:buFont typeface="+mj-lt"/>
              <a:buAutoNum type="arabicPeriod"/>
            </a:pPr>
            <a:r>
              <a:rPr lang="ru-RU" sz="2000" dirty="0" smtClean="0"/>
              <a:t>Продвижение политик энергетической эффективности обеспечивающих устойчивое развитие</a:t>
            </a:r>
            <a:r>
              <a:rPr lang="vi-VN" sz="2000" dirty="0" smtClean="0"/>
              <a:t>;</a:t>
            </a:r>
            <a:endParaRPr lang="vi-VN" sz="2000" dirty="0"/>
          </a:p>
          <a:p>
            <a:pPr marL="457200" indent="-457200">
              <a:buFont typeface="+mj-lt"/>
              <a:buAutoNum type="arabicPeriod"/>
            </a:pPr>
            <a:r>
              <a:rPr lang="ru-RU" sz="2000" dirty="0" smtClean="0"/>
              <a:t>Создание условий, стимулирующих производителей и потребителей к  экономии энергоресурсов и их экономному и экологическому применению</a:t>
            </a:r>
            <a:r>
              <a:rPr lang="vi-VN" sz="2000" dirty="0" smtClean="0"/>
              <a:t>;</a:t>
            </a:r>
            <a:endParaRPr lang="vi-VN" sz="2000" dirty="0"/>
          </a:p>
          <a:p>
            <a:pPr marL="457200" indent="-457200">
              <a:buFont typeface="+mj-lt"/>
              <a:buAutoNum type="arabicPeriod"/>
            </a:pPr>
            <a:r>
              <a:rPr lang="ru-RU" sz="2000" dirty="0" smtClean="0"/>
              <a:t>Стимулирование сотрудничества в области энергетической эффективности</a:t>
            </a:r>
            <a:r>
              <a:rPr lang="vi-VN" sz="2000" dirty="0" smtClean="0"/>
              <a:t>.</a:t>
            </a:r>
            <a:endParaRPr lang="vi-VN" sz="2000" dirty="0"/>
          </a:p>
          <a:p>
            <a:pPr marL="514350" indent="-514350">
              <a:buFont typeface="+mj-lt"/>
              <a:buAutoNum type="arabicPeriod"/>
            </a:pPr>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45442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98927"/>
            <a:ext cx="8548391" cy="4773738"/>
          </a:xfrm>
          <a:ln w="57150"/>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ru-RU" i="1" dirty="0" smtClean="0"/>
              <a:t>В отношении </a:t>
            </a:r>
            <a:r>
              <a:rPr lang="ro-RO" b="1" i="1" dirty="0"/>
              <a:t>„ 5 % energia activă”. </a:t>
            </a:r>
            <a:endParaRPr lang="ro-RO" i="1" dirty="0" smtClean="0"/>
          </a:p>
          <a:p>
            <a:pPr marL="0" indent="0">
              <a:buNone/>
            </a:pPr>
            <a:r>
              <a:rPr lang="ru-RU" sz="1600" i="1" dirty="0" smtClean="0"/>
              <a:t>Это вопиющий пример финансового беспредела в области электрической энергии продемонстрирован на примере фактуры фиг.6. В 90-е годы в связи с катастрофическим падением потребления электрической энергии системы учета перешли работать в режиме пониженной точности от чего страдали поставщики электрической энергии. Департамент энергетики предложил  документ в соответствии с которым по ряду параметров системы учета и сети определялся так называемый поправочный коэффициент на который умножались показания счетчика. </a:t>
            </a:r>
            <a:r>
              <a:rPr lang="ru-RU" sz="1600" i="1" dirty="0"/>
              <a:t>Этот коэффициент зависел </a:t>
            </a:r>
            <a:r>
              <a:rPr lang="ru-RU" sz="1600" i="1" dirty="0" smtClean="0"/>
              <a:t>от параметров системы учета и питающей сети и мог принимать значения от 1,5 до 5,0.</a:t>
            </a:r>
          </a:p>
          <a:p>
            <a:pPr marL="0" indent="0">
              <a:buNone/>
            </a:pPr>
            <a:r>
              <a:rPr lang="ru-RU" sz="1600" i="1" dirty="0" smtClean="0"/>
              <a:t>Из фактуры видно, что к потребленной</a:t>
            </a:r>
            <a:r>
              <a:rPr lang="ro-RO" sz="1600" i="1" dirty="0" smtClean="0"/>
              <a:t> </a:t>
            </a:r>
            <a:r>
              <a:rPr lang="ro-RO" sz="1600" i="1" dirty="0"/>
              <a:t>680 kWh </a:t>
            </a:r>
            <a:r>
              <a:rPr lang="ru-RU" sz="1600" i="1" dirty="0" smtClean="0"/>
              <a:t>энергии прибавляются потери в</a:t>
            </a:r>
            <a:r>
              <a:rPr lang="ro-RO" sz="1600" i="1" dirty="0" smtClean="0"/>
              <a:t> </a:t>
            </a:r>
            <a:r>
              <a:rPr lang="ro-RO" sz="1600" i="1" dirty="0"/>
              <a:t>935 kWh (134 % </a:t>
            </a:r>
            <a:r>
              <a:rPr lang="ru-RU" sz="1600" i="1" dirty="0" smtClean="0"/>
              <a:t>от потребления</a:t>
            </a:r>
            <a:r>
              <a:rPr lang="ro-RO" sz="1600" i="1" dirty="0" smtClean="0"/>
              <a:t> </a:t>
            </a:r>
            <a:r>
              <a:rPr lang="ro-RO" sz="1600" i="1" dirty="0"/>
              <a:t>!!) </a:t>
            </a:r>
            <a:r>
              <a:rPr lang="ru-RU" sz="1600" i="1" dirty="0" smtClean="0"/>
              <a:t>и</a:t>
            </a:r>
            <a:r>
              <a:rPr lang="ro-RO" sz="1600" i="1" dirty="0" smtClean="0"/>
              <a:t> </a:t>
            </a:r>
            <a:r>
              <a:rPr lang="ro-RO" sz="1600" i="1" dirty="0"/>
              <a:t>748 kWh – „5 % energie activă”  (110 % </a:t>
            </a:r>
            <a:r>
              <a:rPr lang="ru-RU" sz="1600" i="1" dirty="0" smtClean="0"/>
              <a:t>от потребленной энергии</a:t>
            </a:r>
            <a:r>
              <a:rPr lang="ro-RO" sz="1600" i="1" dirty="0" smtClean="0"/>
              <a:t>). </a:t>
            </a:r>
            <a:endParaRPr lang="ru-RU" sz="1600" i="1" dirty="0" smtClean="0"/>
          </a:p>
          <a:p>
            <a:pPr marL="0" indent="0">
              <a:buNone/>
            </a:pPr>
            <a:r>
              <a:rPr lang="ru-RU" sz="1600" i="1" dirty="0" smtClean="0"/>
              <a:t>Не что иное как двухступенчатое обворовывание потребителя.</a:t>
            </a:r>
            <a:endParaRPr lang="ro-RO"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645488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865" y="1553020"/>
            <a:ext cx="8537064" cy="4678968"/>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953856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8688" y="1600200"/>
            <a:ext cx="3246624" cy="4525963"/>
          </a:xfrm>
          <a:prstGeom prst="rect">
            <a:avLst/>
          </a:prstGeom>
          <a:ln/>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125110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473115"/>
            <a:ext cx="8712668" cy="4871414"/>
          </a:xfrm>
          <a:ln w="57150"/>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lvl="0" indent="0">
              <a:buNone/>
            </a:pPr>
            <a:r>
              <a:rPr lang="ro-RO" b="1" dirty="0"/>
              <a:t>Privind comercializarea energiei reactive. </a:t>
            </a:r>
            <a:endParaRPr lang="ro-RO" dirty="0" smtClean="0"/>
          </a:p>
          <a:p>
            <a:pPr marL="0" lvl="0" indent="0">
              <a:buNone/>
            </a:pPr>
            <a:r>
              <a:rPr lang="ro-RO" dirty="0" smtClean="0"/>
              <a:t>În </a:t>
            </a:r>
            <a:r>
              <a:rPr lang="ro-RO" dirty="0"/>
              <a:t>toată lumea, în cazul în care un consumator injectează surplusul de energie reactivă capacitivă produsă de instalaţiile de compensare proprii ale consumatorilor, această energie este contorizată şi plătită de  către  operator în conformitate cu prevederile contractuale. În cazul în care în zona respectivă de consum bilanţul energiilor reactive (capacitive şi inductive) este acoperit, operatorul, prin prescripţie, poate interzice consumatorului injectarea surplusului de energie reactivă capacitivă în reţea. În Republica Moldova energia reactivă capacitivă injectată de către consumator în reţeaua operatorului nu se plăteşte.</a:t>
            </a:r>
          </a:p>
          <a:p>
            <a:pPr marL="0" indent="0">
              <a:buNone/>
            </a:pPr>
            <a:r>
              <a:rPr lang="ro-RO" b="1" dirty="0" smtClean="0"/>
              <a:t>Spre </a:t>
            </a:r>
            <a:r>
              <a:rPr lang="ro-RO" b="1" dirty="0"/>
              <a:t>informare:</a:t>
            </a:r>
            <a:r>
              <a:rPr lang="ro-RO" dirty="0"/>
              <a:t> pentru producerea unui </a:t>
            </a:r>
            <a:r>
              <a:rPr lang="ro-RO" dirty="0" err="1"/>
              <a:t>kVArh</a:t>
            </a:r>
            <a:r>
              <a:rPr lang="ro-RO" dirty="0"/>
              <a:t> de energie reactivă capacitivă instalaţia de compensare consumă 0,1 kWh energie activă, care este contorizată şi plătită de consumator). </a:t>
            </a:r>
          </a:p>
          <a:p>
            <a:pPr marL="0" indent="0">
              <a:buNone/>
            </a:pPr>
            <a:r>
              <a:rPr lang="ro-RO" dirty="0" smtClean="0"/>
              <a:t>În </a:t>
            </a:r>
            <a:r>
              <a:rPr lang="ro-RO" dirty="0"/>
              <a:t>cazul în care consumatorul foloseşte din reţeaua operatorului energia reactivă capacitivă acest consum este plătit la tarif de 0,1 din tariful la energia activă.</a:t>
            </a:r>
          </a:p>
          <a:p>
            <a:pPr marL="0" indent="0">
              <a:buNone/>
            </a:pPr>
            <a:endParaRPr lang="ro-RO" b="1" dirty="0"/>
          </a:p>
          <a:p>
            <a:pPr marL="0" indent="0">
              <a:buNone/>
            </a:pPr>
            <a:r>
              <a:rPr lang="ro-RO" b="1" dirty="0" smtClean="0"/>
              <a:t>Este </a:t>
            </a:r>
            <a:r>
              <a:rPr lang="ro-RO" b="1" dirty="0"/>
              <a:t>promovată o politică tarifară eronată a statului care favorizează fluxul  financiar la operatorii de furnizare şi de distribuţie din contul consumatorilor.</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700918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61330"/>
            <a:ext cx="8698601" cy="5022350"/>
          </a:xfrm>
          <a:ln w="57150"/>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0" indent="0">
              <a:buNone/>
            </a:pPr>
            <a:r>
              <a:rPr lang="ru-RU" sz="3600" b="1" dirty="0"/>
              <a:t>Положение </a:t>
            </a:r>
            <a:r>
              <a:rPr lang="ro-RO" sz="3600" b="1" dirty="0"/>
              <a:t>Nr. 393. Art. 95.</a:t>
            </a:r>
          </a:p>
          <a:p>
            <a:pPr marL="0" indent="0">
              <a:buNone/>
            </a:pPr>
            <a:r>
              <a:rPr lang="ro-RO" sz="3600" b="1" dirty="0"/>
              <a:t>95.</a:t>
            </a:r>
            <a:r>
              <a:rPr lang="ro-RO" sz="3600" dirty="0"/>
              <a:t> В </a:t>
            </a:r>
            <a:r>
              <a:rPr lang="ro-RO" sz="3600" dirty="0" err="1"/>
              <a:t>случае</a:t>
            </a:r>
            <a:r>
              <a:rPr lang="ro-RO" sz="3600" dirty="0"/>
              <a:t> </a:t>
            </a:r>
            <a:r>
              <a:rPr lang="ro-RO" sz="3600" dirty="0" err="1"/>
              <a:t>выявления</a:t>
            </a:r>
            <a:r>
              <a:rPr lang="ro-RO" sz="3600" dirty="0"/>
              <a:t> </a:t>
            </a:r>
            <a:r>
              <a:rPr lang="ro-RO" sz="3600" dirty="0" err="1"/>
              <a:t>нарушения</a:t>
            </a:r>
            <a:r>
              <a:rPr lang="ro-RO" sz="3600" dirty="0"/>
              <a:t> </a:t>
            </a:r>
            <a:r>
              <a:rPr lang="ro-RO" sz="3600" dirty="0" err="1"/>
              <a:t>договорных</a:t>
            </a:r>
            <a:r>
              <a:rPr lang="ro-RO" sz="3600" dirty="0"/>
              <a:t> </a:t>
            </a:r>
            <a:r>
              <a:rPr lang="ro-RO" sz="3600" dirty="0" err="1"/>
              <a:t>условий</a:t>
            </a:r>
            <a:r>
              <a:rPr lang="ro-RO" sz="3600" dirty="0"/>
              <a:t> </a:t>
            </a:r>
            <a:r>
              <a:rPr lang="ro-RO" sz="3600" dirty="0" err="1"/>
              <a:t>небытовым</a:t>
            </a:r>
            <a:r>
              <a:rPr lang="ro-RO" sz="3600" dirty="0"/>
              <a:t> </a:t>
            </a:r>
            <a:r>
              <a:rPr lang="ro-RO" sz="3600" dirty="0" err="1"/>
              <a:t>потребителем</a:t>
            </a:r>
            <a:r>
              <a:rPr lang="ro-RO" sz="3600" dirty="0"/>
              <a:t>, </a:t>
            </a:r>
            <a:r>
              <a:rPr lang="ro-RO" sz="3600" dirty="0" err="1"/>
              <a:t>повлекшего</a:t>
            </a:r>
            <a:r>
              <a:rPr lang="ro-RO" sz="3600" dirty="0"/>
              <a:t> </a:t>
            </a:r>
            <a:r>
              <a:rPr lang="ro-RO" sz="3600" dirty="0" err="1"/>
              <a:t>неучет</a:t>
            </a:r>
            <a:r>
              <a:rPr lang="ro-RO" sz="3600" dirty="0"/>
              <a:t> </a:t>
            </a:r>
            <a:r>
              <a:rPr lang="ro-RO" sz="3600" dirty="0" err="1"/>
              <a:t>или</a:t>
            </a:r>
            <a:r>
              <a:rPr lang="ro-RO" sz="3600" dirty="0"/>
              <a:t> </a:t>
            </a:r>
            <a:r>
              <a:rPr lang="ro-RO" sz="3600" dirty="0" err="1"/>
              <a:t>неполный</a:t>
            </a:r>
            <a:r>
              <a:rPr lang="ro-RO" sz="3600" dirty="0"/>
              <a:t> </a:t>
            </a:r>
            <a:r>
              <a:rPr lang="ro-RO" sz="3600" dirty="0" err="1"/>
              <a:t>учет</a:t>
            </a:r>
            <a:r>
              <a:rPr lang="ro-RO" sz="3600" dirty="0"/>
              <a:t> </a:t>
            </a:r>
            <a:r>
              <a:rPr lang="ro-RO" sz="3600" dirty="0" err="1"/>
              <a:t>количества</a:t>
            </a:r>
            <a:r>
              <a:rPr lang="ro-RO" sz="3600" dirty="0"/>
              <a:t> </a:t>
            </a:r>
            <a:r>
              <a:rPr lang="ro-RO" sz="3600" dirty="0" err="1"/>
              <a:t>потребленной</a:t>
            </a:r>
            <a:r>
              <a:rPr lang="ro-RO" sz="3600" dirty="0"/>
              <a:t> </a:t>
            </a:r>
            <a:r>
              <a:rPr lang="ro-RO" sz="3600" dirty="0" err="1"/>
              <a:t>электрической</a:t>
            </a:r>
            <a:r>
              <a:rPr lang="ro-RO" sz="3600" dirty="0"/>
              <a:t> </a:t>
            </a:r>
            <a:r>
              <a:rPr lang="ro-RO" sz="3600" dirty="0" err="1"/>
              <a:t>энергии</a:t>
            </a:r>
            <a:r>
              <a:rPr lang="ro-RO" sz="3600" dirty="0"/>
              <a:t>, </a:t>
            </a:r>
            <a:r>
              <a:rPr lang="ro-RO" sz="3600" dirty="0" err="1"/>
              <a:t>поставщик</a:t>
            </a:r>
            <a:r>
              <a:rPr lang="ro-RO" sz="3600" dirty="0"/>
              <a:t> </a:t>
            </a:r>
            <a:r>
              <a:rPr lang="ro-RO" sz="3600" dirty="0" err="1"/>
              <a:t>рассчитывает</a:t>
            </a:r>
            <a:r>
              <a:rPr lang="ro-RO" sz="3600" dirty="0"/>
              <a:t> </a:t>
            </a:r>
            <a:r>
              <a:rPr lang="ro-RO" sz="3600" dirty="0" err="1"/>
              <a:t>стоимость</a:t>
            </a:r>
            <a:r>
              <a:rPr lang="ro-RO" sz="3600" dirty="0"/>
              <a:t> </a:t>
            </a:r>
            <a:r>
              <a:rPr lang="ro-RO" sz="3600" dirty="0" err="1"/>
              <a:t>потребленной</a:t>
            </a:r>
            <a:r>
              <a:rPr lang="ro-RO" sz="3600" dirty="0"/>
              <a:t>, </a:t>
            </a:r>
            <a:r>
              <a:rPr lang="ro-RO" sz="3600" dirty="0" err="1"/>
              <a:t>но</a:t>
            </a:r>
            <a:r>
              <a:rPr lang="ro-RO" sz="3600" dirty="0"/>
              <a:t> </a:t>
            </a:r>
            <a:r>
              <a:rPr lang="ro-RO" sz="3600" dirty="0" err="1"/>
              <a:t>неучтенной</a:t>
            </a:r>
            <a:r>
              <a:rPr lang="ro-RO" sz="3600" dirty="0"/>
              <a:t> </a:t>
            </a:r>
            <a:r>
              <a:rPr lang="ro-RO" sz="3600" dirty="0" err="1"/>
              <a:t>или</a:t>
            </a:r>
            <a:r>
              <a:rPr lang="ro-RO" sz="3600" dirty="0"/>
              <a:t> </a:t>
            </a:r>
            <a:r>
              <a:rPr lang="ro-RO" sz="3600" dirty="0" err="1"/>
              <a:t>неполностью</a:t>
            </a:r>
            <a:r>
              <a:rPr lang="ro-RO" sz="3600" dirty="0"/>
              <a:t> </a:t>
            </a:r>
            <a:r>
              <a:rPr lang="ro-RO" sz="3600" dirty="0" err="1"/>
              <a:t>учтенной</a:t>
            </a:r>
            <a:r>
              <a:rPr lang="ro-RO" sz="3600" dirty="0"/>
              <a:t> </a:t>
            </a:r>
            <a:r>
              <a:rPr lang="ro-RO" sz="3600" dirty="0" err="1"/>
              <a:t>электрической</a:t>
            </a:r>
            <a:r>
              <a:rPr lang="ro-RO" sz="3600" dirty="0"/>
              <a:t> </a:t>
            </a:r>
            <a:r>
              <a:rPr lang="ro-RO" sz="3600" dirty="0" err="1"/>
              <a:t>энергии</a:t>
            </a:r>
            <a:r>
              <a:rPr lang="ro-RO" sz="3600" dirty="0"/>
              <a:t> </a:t>
            </a:r>
            <a:r>
              <a:rPr lang="ro-RO" sz="3600" dirty="0" err="1"/>
              <a:t>на</a:t>
            </a:r>
            <a:r>
              <a:rPr lang="ro-RO" sz="3600" dirty="0"/>
              <a:t> </a:t>
            </a:r>
            <a:r>
              <a:rPr lang="ro-RO" sz="3600" dirty="0" err="1"/>
              <a:t>основе</a:t>
            </a:r>
            <a:r>
              <a:rPr lang="ro-RO" sz="3600" dirty="0"/>
              <a:t> </a:t>
            </a:r>
            <a:r>
              <a:rPr lang="ro-RO" sz="3600" dirty="0" err="1"/>
              <a:t>договорной</a:t>
            </a:r>
            <a:r>
              <a:rPr lang="ro-RO" sz="3600" dirty="0"/>
              <a:t> </a:t>
            </a:r>
            <a:r>
              <a:rPr lang="ro-RO" sz="3600" dirty="0" err="1"/>
              <a:t>мощности</a:t>
            </a:r>
            <a:r>
              <a:rPr lang="ro-RO" sz="3600" dirty="0"/>
              <a:t>, </a:t>
            </a:r>
            <a:r>
              <a:rPr lang="ro-RO" sz="3600" dirty="0" err="1"/>
              <a:t>указанной</a:t>
            </a:r>
            <a:r>
              <a:rPr lang="ro-RO" sz="3600" dirty="0"/>
              <a:t> в </a:t>
            </a:r>
            <a:r>
              <a:rPr lang="ro-RO" sz="3600" dirty="0" err="1"/>
              <a:t>договоре</a:t>
            </a:r>
            <a:r>
              <a:rPr lang="ro-RO" sz="3600" dirty="0"/>
              <a:t> </a:t>
            </a:r>
            <a:r>
              <a:rPr lang="ro-RO" sz="3600" dirty="0" err="1"/>
              <a:t>на</a:t>
            </a:r>
            <a:r>
              <a:rPr lang="ro-RO" sz="3600" dirty="0"/>
              <a:t> </a:t>
            </a:r>
            <a:r>
              <a:rPr lang="ro-RO" sz="3600" dirty="0" err="1"/>
              <a:t>поставку</a:t>
            </a:r>
            <a:r>
              <a:rPr lang="ro-RO" sz="3600" dirty="0"/>
              <a:t> </a:t>
            </a:r>
            <a:r>
              <a:rPr lang="ro-RO" sz="3600" dirty="0" err="1"/>
              <a:t>электрической</a:t>
            </a:r>
            <a:r>
              <a:rPr lang="ro-RO" sz="3600" dirty="0"/>
              <a:t> </a:t>
            </a:r>
            <a:r>
              <a:rPr lang="ro-RO" sz="3600" dirty="0" err="1"/>
              <a:t>энергии</a:t>
            </a:r>
            <a:r>
              <a:rPr lang="ro-RO" sz="3600" dirty="0"/>
              <a:t>, </a:t>
            </a:r>
            <a:r>
              <a:rPr lang="ro-RO" sz="3600" dirty="0" err="1"/>
              <a:t>исходя</a:t>
            </a:r>
            <a:r>
              <a:rPr lang="ro-RO" sz="3600" dirty="0"/>
              <a:t> </a:t>
            </a:r>
            <a:r>
              <a:rPr lang="ro-RO" sz="3600" dirty="0" err="1"/>
              <a:t>из</a:t>
            </a:r>
            <a:r>
              <a:rPr lang="ro-RO" sz="3600" dirty="0"/>
              <a:t> </a:t>
            </a:r>
            <a:r>
              <a:rPr lang="ro-RO" sz="3600" dirty="0" err="1"/>
              <a:t>количества</a:t>
            </a:r>
            <a:r>
              <a:rPr lang="ro-RO" sz="3600" dirty="0"/>
              <a:t> </a:t>
            </a:r>
            <a:r>
              <a:rPr lang="ro-RO" sz="3600" dirty="0" err="1"/>
              <a:t>часов</a:t>
            </a:r>
            <a:r>
              <a:rPr lang="ro-RO" sz="3600" dirty="0"/>
              <a:t> </a:t>
            </a:r>
            <a:r>
              <a:rPr lang="ro-RO" sz="3600" dirty="0" err="1"/>
              <a:t>использования</a:t>
            </a:r>
            <a:r>
              <a:rPr lang="ro-RO" sz="3600" dirty="0"/>
              <a:t> </a:t>
            </a:r>
            <a:r>
              <a:rPr lang="ro-RO" sz="3600" dirty="0" err="1"/>
              <a:t>договорной</a:t>
            </a:r>
            <a:r>
              <a:rPr lang="ro-RO" sz="3600" dirty="0"/>
              <a:t> </a:t>
            </a:r>
            <a:r>
              <a:rPr lang="ro-RO" sz="3600" dirty="0" err="1"/>
              <a:t>мощности</a:t>
            </a:r>
            <a:r>
              <a:rPr lang="ro-RO" sz="3600" dirty="0"/>
              <a:t> в </a:t>
            </a:r>
            <a:r>
              <a:rPr lang="ro-RO" sz="3600" dirty="0" err="1"/>
              <a:t>соответствии</a:t>
            </a:r>
            <a:r>
              <a:rPr lang="ro-RO" sz="3600" dirty="0"/>
              <a:t> с </a:t>
            </a:r>
            <a:r>
              <a:rPr lang="ro-RO" sz="3600" dirty="0" err="1"/>
              <a:t>графиком</a:t>
            </a:r>
            <a:r>
              <a:rPr lang="ro-RO" sz="3600" dirty="0"/>
              <a:t> </a:t>
            </a:r>
            <a:r>
              <a:rPr lang="ro-RO" sz="3600" dirty="0" err="1"/>
              <a:t>работы</a:t>
            </a:r>
            <a:r>
              <a:rPr lang="ro-RO" sz="3600" dirty="0"/>
              <a:t> </a:t>
            </a:r>
            <a:r>
              <a:rPr lang="ro-RO" sz="3600" dirty="0" err="1"/>
              <a:t>небытового</a:t>
            </a:r>
            <a:r>
              <a:rPr lang="ro-RO" sz="3600" dirty="0"/>
              <a:t> </a:t>
            </a:r>
            <a:r>
              <a:rPr lang="ro-RO" sz="3600" dirty="0" err="1"/>
              <a:t>потребителя</a:t>
            </a:r>
            <a:r>
              <a:rPr lang="ro-RO" sz="3600" dirty="0"/>
              <a:t>, </a:t>
            </a:r>
            <a:r>
              <a:rPr lang="ro-RO" sz="3600" dirty="0" err="1"/>
              <a:t>применяя</a:t>
            </a:r>
            <a:r>
              <a:rPr lang="ro-RO" sz="3600" dirty="0"/>
              <a:t> </a:t>
            </a:r>
            <a:r>
              <a:rPr lang="ro-RO" sz="3600" dirty="0" err="1"/>
              <a:t>тариф</a:t>
            </a:r>
            <a:r>
              <a:rPr lang="ro-RO" sz="3600" dirty="0"/>
              <a:t>, </a:t>
            </a:r>
            <a:r>
              <a:rPr lang="ro-RO" sz="3600" dirty="0" err="1"/>
              <a:t>действующий</a:t>
            </a:r>
            <a:r>
              <a:rPr lang="ro-RO" sz="3600" dirty="0"/>
              <a:t> </a:t>
            </a:r>
            <a:r>
              <a:rPr lang="ro-RO" sz="3600" dirty="0" err="1"/>
              <a:t>на</a:t>
            </a:r>
            <a:r>
              <a:rPr lang="ro-RO" sz="3600" dirty="0"/>
              <a:t> </a:t>
            </a:r>
            <a:r>
              <a:rPr lang="ro-RO" sz="3600" dirty="0" err="1"/>
              <a:t>период</a:t>
            </a:r>
            <a:r>
              <a:rPr lang="ro-RO" sz="3600" dirty="0"/>
              <a:t> </a:t>
            </a:r>
            <a:r>
              <a:rPr lang="ro-RO" sz="3600" dirty="0" err="1"/>
              <a:t>расчета</a:t>
            </a:r>
            <a:r>
              <a:rPr lang="ro-RO" sz="3600" dirty="0"/>
              <a:t>. </a:t>
            </a:r>
          </a:p>
          <a:p>
            <a:pPr marL="0" indent="0">
              <a:buNone/>
            </a:pPr>
            <a:r>
              <a:rPr lang="ru-RU" sz="3600" dirty="0"/>
              <a:t>Данная предпосылка Положения № 393 фаворизирует поставщика по двум следующим причинам:</a:t>
            </a:r>
            <a:r>
              <a:rPr lang="ro-RO" sz="1600" dirty="0"/>
              <a:t>:</a:t>
            </a:r>
          </a:p>
          <a:p>
            <a:pPr marL="0" lvl="0" indent="0">
              <a:buNone/>
            </a:pPr>
            <a:r>
              <a:rPr lang="ru-RU" sz="3200" b="1" dirty="0"/>
              <a:t>Причина техническая</a:t>
            </a:r>
            <a:r>
              <a:rPr lang="ro-RO" sz="3200" b="1" dirty="0"/>
              <a:t>.</a:t>
            </a:r>
            <a:r>
              <a:rPr lang="ro-RO" sz="3200" dirty="0"/>
              <a:t> </a:t>
            </a:r>
          </a:p>
          <a:p>
            <a:pPr marL="0" lvl="0" indent="0">
              <a:lnSpc>
                <a:spcPct val="120000"/>
              </a:lnSpc>
              <a:buNone/>
            </a:pPr>
            <a:r>
              <a:rPr lang="ru-RU" sz="3200" dirty="0" err="1"/>
              <a:t>Предпосыка</a:t>
            </a:r>
            <a:r>
              <a:rPr lang="ru-RU" sz="3200" dirty="0"/>
              <a:t> </a:t>
            </a:r>
            <a:r>
              <a:rPr lang="ro-RO" sz="3200" i="1" dirty="0"/>
              <a:t>„… </a:t>
            </a:r>
            <a:r>
              <a:rPr lang="ro-RO" sz="3200" i="1" dirty="0" err="1"/>
              <a:t>поставщик</a:t>
            </a:r>
            <a:r>
              <a:rPr lang="ro-RO" sz="3200" i="1" dirty="0"/>
              <a:t> </a:t>
            </a:r>
            <a:r>
              <a:rPr lang="ro-RO" sz="3200" i="1" dirty="0" err="1"/>
              <a:t>рассчитывает</a:t>
            </a:r>
            <a:r>
              <a:rPr lang="ro-RO" sz="3200" i="1" dirty="0"/>
              <a:t> </a:t>
            </a:r>
            <a:r>
              <a:rPr lang="ro-RO" sz="3200" i="1" dirty="0" err="1"/>
              <a:t>стоимость</a:t>
            </a:r>
            <a:r>
              <a:rPr lang="ro-RO" sz="3200" i="1" dirty="0"/>
              <a:t> </a:t>
            </a:r>
            <a:r>
              <a:rPr lang="ro-RO" sz="3200" i="1" dirty="0" err="1"/>
              <a:t>потребленной</a:t>
            </a:r>
            <a:r>
              <a:rPr lang="ro-RO" sz="3200" i="1" dirty="0"/>
              <a:t>, </a:t>
            </a:r>
            <a:r>
              <a:rPr lang="ro-RO" sz="3200" i="1" dirty="0" err="1"/>
              <a:t>но</a:t>
            </a:r>
            <a:r>
              <a:rPr lang="ro-RO" sz="3200" i="1" dirty="0"/>
              <a:t> </a:t>
            </a:r>
            <a:r>
              <a:rPr lang="ro-RO" sz="3200" i="1" dirty="0" err="1"/>
              <a:t>неучтенной</a:t>
            </a:r>
            <a:r>
              <a:rPr lang="ro-RO" sz="3200" i="1" dirty="0"/>
              <a:t> </a:t>
            </a:r>
            <a:r>
              <a:rPr lang="ro-RO" sz="3200" i="1" dirty="0" err="1"/>
              <a:t>или</a:t>
            </a:r>
            <a:r>
              <a:rPr lang="ro-RO" sz="3200" i="1" dirty="0"/>
              <a:t> </a:t>
            </a:r>
            <a:r>
              <a:rPr lang="ro-RO" sz="3200" i="1" dirty="0" err="1"/>
              <a:t>не</a:t>
            </a:r>
            <a:r>
              <a:rPr lang="ru-RU" sz="3200" i="1" dirty="0"/>
              <a:t> </a:t>
            </a:r>
            <a:r>
              <a:rPr lang="ro-RO" sz="3200" i="1" dirty="0" err="1"/>
              <a:t>полностью</a:t>
            </a:r>
            <a:r>
              <a:rPr lang="ro-RO" sz="3200" i="1" dirty="0"/>
              <a:t> </a:t>
            </a:r>
            <a:r>
              <a:rPr lang="ro-RO" sz="3200" i="1" dirty="0" err="1"/>
              <a:t>учтенной</a:t>
            </a:r>
            <a:r>
              <a:rPr lang="ro-RO" sz="3200" i="1" dirty="0"/>
              <a:t> </a:t>
            </a:r>
            <a:r>
              <a:rPr lang="ro-RO" sz="3200" i="1" dirty="0" err="1"/>
              <a:t>электрической</a:t>
            </a:r>
            <a:r>
              <a:rPr lang="ro-RO" sz="3200" i="1" dirty="0"/>
              <a:t> </a:t>
            </a:r>
            <a:r>
              <a:rPr lang="ro-RO" sz="3200" i="1" dirty="0" err="1"/>
              <a:t>энергии</a:t>
            </a:r>
            <a:r>
              <a:rPr lang="ro-RO" sz="3200" i="1" dirty="0"/>
              <a:t> </a:t>
            </a:r>
            <a:r>
              <a:rPr lang="ro-RO" sz="3200" i="1" dirty="0" err="1"/>
              <a:t>на</a:t>
            </a:r>
            <a:r>
              <a:rPr lang="ro-RO" sz="3200" i="1" dirty="0"/>
              <a:t> </a:t>
            </a:r>
            <a:r>
              <a:rPr lang="ro-RO" sz="3200" i="1" dirty="0" err="1"/>
              <a:t>основе</a:t>
            </a:r>
            <a:r>
              <a:rPr lang="ro-RO" sz="3200" i="1" dirty="0"/>
              <a:t> </a:t>
            </a:r>
            <a:r>
              <a:rPr lang="ro-RO" sz="3200" i="1" dirty="0" err="1"/>
              <a:t>договорной</a:t>
            </a:r>
            <a:r>
              <a:rPr lang="ro-RO" sz="3200" i="1" dirty="0"/>
              <a:t> </a:t>
            </a:r>
            <a:r>
              <a:rPr lang="ro-RO" sz="3200" i="1" dirty="0" err="1"/>
              <a:t>мощности</a:t>
            </a:r>
            <a:r>
              <a:rPr lang="ro-RO" sz="3200" i="1" dirty="0"/>
              <a:t>, </a:t>
            </a:r>
            <a:r>
              <a:rPr lang="ro-RO" sz="3200" i="1" dirty="0" err="1"/>
              <a:t>указанной</a:t>
            </a:r>
            <a:r>
              <a:rPr lang="ro-RO" sz="3200" i="1" dirty="0"/>
              <a:t> в </a:t>
            </a:r>
            <a:r>
              <a:rPr lang="ro-RO" sz="3200" i="1" dirty="0" err="1"/>
              <a:t>договоре</a:t>
            </a:r>
            <a:r>
              <a:rPr lang="ro-RO" sz="3200" i="1" dirty="0"/>
              <a:t>….</a:t>
            </a:r>
            <a:r>
              <a:rPr lang="ro-RO" sz="3200" dirty="0"/>
              <a:t>” </a:t>
            </a:r>
            <a:r>
              <a:rPr lang="ru-RU" sz="3200" dirty="0"/>
              <a:t>не корректна так как на этапе заключения (2000-2003 годы) договоров на поставку потребителя не информировали о возможности появления в будущем такой предпосылки. Более того, на этапе заключения договоров потребителю даже рекомендовали увеличить договорную мощность «на всякий случай» (возможное увеличение потребления или появление </a:t>
            </a:r>
            <a:r>
              <a:rPr lang="ru-RU" sz="3200" dirty="0" err="1"/>
              <a:t>субпотребителей</a:t>
            </a:r>
            <a:r>
              <a:rPr lang="ru-RU" sz="3200" dirty="0"/>
              <a:t>)</a:t>
            </a:r>
            <a:r>
              <a:rPr lang="ro-RO" sz="3200" dirty="0"/>
              <a:t>. </a:t>
            </a:r>
          </a:p>
          <a:p>
            <a:endParaRPr lang="ro-RO" sz="3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85176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61331"/>
            <a:ext cx="8698601" cy="4867604"/>
          </a:xfrm>
          <a:ln w="57150"/>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ru-RU" b="1" dirty="0"/>
              <a:t>Причина тарифная</a:t>
            </a:r>
            <a:r>
              <a:rPr lang="en-US" b="1" dirty="0"/>
              <a:t>.</a:t>
            </a:r>
            <a:r>
              <a:rPr lang="en-US" dirty="0"/>
              <a:t> </a:t>
            </a:r>
            <a:endParaRPr lang="ro-RO" dirty="0"/>
          </a:p>
          <a:p>
            <a:pPr marL="0" indent="0">
              <a:buNone/>
            </a:pPr>
            <a:r>
              <a:rPr lang="ru-RU" dirty="0"/>
              <a:t>По завершении кампании по заключению договоров частный оператор имел намерение</a:t>
            </a:r>
            <a:r>
              <a:rPr lang="ro-RO" dirty="0"/>
              <a:t> </a:t>
            </a:r>
            <a:r>
              <a:rPr lang="ru-RU" dirty="0"/>
              <a:t>ввести в отношения «Поставщик - Потребитель» </a:t>
            </a:r>
            <a:r>
              <a:rPr lang="ru-RU" dirty="0" err="1"/>
              <a:t>двухставочный</a:t>
            </a:r>
            <a:r>
              <a:rPr lang="ru-RU" dirty="0"/>
              <a:t> тариф. С этой целью </a:t>
            </a:r>
            <a:r>
              <a:rPr lang="ro-RO" dirty="0"/>
              <a:t>ANRE </a:t>
            </a:r>
            <a:r>
              <a:rPr lang="ru-RU" dirty="0"/>
              <a:t>в</a:t>
            </a:r>
            <a:r>
              <a:rPr lang="ro-RO" dirty="0"/>
              <a:t>  2005</a:t>
            </a:r>
            <a:r>
              <a:rPr lang="ru-RU" dirty="0"/>
              <a:t> году утвердило</a:t>
            </a:r>
            <a:r>
              <a:rPr lang="ro-RO" dirty="0"/>
              <a:t> </a:t>
            </a:r>
            <a:r>
              <a:rPr lang="ru-RU" dirty="0"/>
              <a:t>Методологию  расчета </a:t>
            </a:r>
            <a:r>
              <a:rPr lang="ru-RU" dirty="0" err="1"/>
              <a:t>двухставочных</a:t>
            </a:r>
            <a:r>
              <a:rPr lang="ru-RU" dirty="0"/>
              <a:t> </a:t>
            </a:r>
            <a:r>
              <a:rPr lang="ru-RU" dirty="0" err="1"/>
              <a:t>таривов</a:t>
            </a:r>
            <a:r>
              <a:rPr lang="ru-RU" dirty="0"/>
              <a:t> на поставку электрической энергии потребителям</a:t>
            </a:r>
            <a:r>
              <a:rPr lang="en-US" dirty="0"/>
              <a:t> </a:t>
            </a:r>
            <a:r>
              <a:rPr lang="en-US" dirty="0" err="1"/>
              <a:t>nr</a:t>
            </a:r>
            <a:r>
              <a:rPr lang="en-US" dirty="0"/>
              <a:t>. 194 </a:t>
            </a:r>
            <a:r>
              <a:rPr lang="ru-RU" dirty="0"/>
              <a:t>от</a:t>
            </a:r>
            <a:r>
              <a:rPr lang="en-US" dirty="0"/>
              <a:t> 4.10.2005. </a:t>
            </a:r>
            <a:endParaRPr lang="ro-RO" dirty="0"/>
          </a:p>
          <a:p>
            <a:pPr marL="0" indent="0">
              <a:buNone/>
            </a:pPr>
            <a:r>
              <a:rPr lang="ru-RU" dirty="0"/>
              <a:t>Ассоциация Потребителей Энергии  выступала категорически против применения </a:t>
            </a:r>
            <a:r>
              <a:rPr lang="ru-RU" dirty="0" err="1"/>
              <a:t>двухставочных</a:t>
            </a:r>
            <a:r>
              <a:rPr lang="ru-RU" dirty="0"/>
              <a:t> тарифов</a:t>
            </a:r>
            <a:r>
              <a:rPr lang="en-US" dirty="0"/>
              <a:t> </a:t>
            </a:r>
            <a:r>
              <a:rPr lang="ru-RU" dirty="0"/>
              <a:t>основной причиной будучи именно завышенные значения контрактной мощности</a:t>
            </a:r>
            <a:r>
              <a:rPr lang="en-US" dirty="0"/>
              <a:t> </a:t>
            </a:r>
            <a:r>
              <a:rPr lang="ru-RU" dirty="0"/>
              <a:t> в договорах на поставку, но которая до настоящего времени не отмененная.</a:t>
            </a:r>
            <a:r>
              <a:rPr lang="en-US" dirty="0"/>
              <a:t> </a:t>
            </a:r>
            <a:endParaRPr lang="ro-RO" dirty="0"/>
          </a:p>
          <a:p>
            <a:pPr marL="0" indent="0">
              <a:buNone/>
            </a:pPr>
            <a:r>
              <a:rPr lang="ru-RU" dirty="0" err="1"/>
              <a:t>Двухставочный</a:t>
            </a:r>
            <a:r>
              <a:rPr lang="ru-RU" dirty="0"/>
              <a:t> тариф имеет две составляющие:</a:t>
            </a:r>
            <a:r>
              <a:rPr lang="en-US" dirty="0"/>
              <a:t> </a:t>
            </a:r>
            <a:endParaRPr lang="ro-RO" dirty="0"/>
          </a:p>
          <a:p>
            <a:pPr marL="0" indent="0">
              <a:buNone/>
            </a:pPr>
            <a:r>
              <a:rPr lang="ro-RO" dirty="0"/>
              <a:t>                  </a:t>
            </a:r>
            <a:r>
              <a:rPr lang="en-US" dirty="0"/>
              <a:t>a) </a:t>
            </a:r>
            <a:r>
              <a:rPr lang="ru-RU" dirty="0"/>
              <a:t>тариф на контрактную мощность;</a:t>
            </a:r>
            <a:r>
              <a:rPr lang="en-US" dirty="0"/>
              <a:t> </a:t>
            </a:r>
            <a:endParaRPr lang="ro-RO" dirty="0"/>
          </a:p>
          <a:p>
            <a:pPr marL="0" indent="0">
              <a:buNone/>
            </a:pPr>
            <a:r>
              <a:rPr lang="ro-RO" dirty="0"/>
              <a:t>                  </a:t>
            </a:r>
            <a:r>
              <a:rPr lang="en-US" dirty="0"/>
              <a:t>b) </a:t>
            </a:r>
            <a:r>
              <a:rPr lang="ru-RU" dirty="0"/>
              <a:t>тариф на потребленную электрическую энергию.</a:t>
            </a:r>
            <a:r>
              <a:rPr lang="en-US" dirty="0"/>
              <a:t> </a:t>
            </a:r>
            <a:endParaRPr lang="ro-RO" dirty="0"/>
          </a:p>
          <a:p>
            <a:pPr marL="0" indent="0">
              <a:buNone/>
            </a:pPr>
            <a:endParaRPr lang="ro-RO" dirty="0"/>
          </a:p>
          <a:p>
            <a:pPr marL="0" indent="0">
              <a:buNone/>
            </a:pPr>
            <a:r>
              <a:rPr lang="ru-RU" dirty="0"/>
              <a:t>Проблема заключается в том, что кроме большой денежной суммы, которую придется платить потребителю, он будет обязан заплатить эту сумму в начале календарного года независимо от того будет ли предприятие работать или нет, или неполный год.</a:t>
            </a:r>
          </a:p>
          <a:p>
            <a:pPr marL="0" indent="0">
              <a:buNone/>
            </a:pPr>
            <a:r>
              <a:rPr lang="ru-RU" dirty="0"/>
              <a:t>Именно по этой причине представители оператора на этапе заключения договоров на поставку фаворизировали включение в договора завышенных значений контрактной мощности.</a:t>
            </a:r>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199229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53019"/>
            <a:ext cx="8548391" cy="4721171"/>
          </a:xfrm>
          <a:ln w="57150"/>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buNone/>
            </a:pPr>
            <a:r>
              <a:rPr lang="ro-RO" dirty="0"/>
              <a:t>Pentru a evita diferendele între părțile contractante, consumatorului i se recomandă la fiecare loc de consum să efectueze următoarele acțiuni ce țin de echipamentul de evidență</a:t>
            </a:r>
            <a:r>
              <a:rPr lang="en-US" dirty="0"/>
              <a:t>:</a:t>
            </a:r>
            <a:endParaRPr lang="ro-RO" dirty="0"/>
          </a:p>
          <a:p>
            <a:pPr marL="0" lvl="0" indent="0">
              <a:buNone/>
            </a:pPr>
            <a:r>
              <a:rPr lang="ro-RO" dirty="0" smtClean="0"/>
              <a:t>1. </a:t>
            </a:r>
            <a:r>
              <a:rPr lang="en-US" dirty="0" err="1" smtClean="0"/>
              <a:t>Controlul</a:t>
            </a:r>
            <a:r>
              <a:rPr lang="en-US" dirty="0" smtClean="0"/>
              <a:t> </a:t>
            </a:r>
            <a:r>
              <a:rPr lang="en-US" dirty="0"/>
              <a:t>periodic </a:t>
            </a:r>
            <a:r>
              <a:rPr lang="en-US" dirty="0" err="1"/>
              <a:t>vizual</a:t>
            </a:r>
            <a:r>
              <a:rPr lang="en-US" dirty="0"/>
              <a:t> (</a:t>
            </a:r>
            <a:r>
              <a:rPr lang="en-US" dirty="0" err="1"/>
              <a:t>fără</a:t>
            </a:r>
            <a:r>
              <a:rPr lang="en-US" dirty="0"/>
              <a:t> </a:t>
            </a:r>
            <a:r>
              <a:rPr lang="en-US" dirty="0" err="1"/>
              <a:t>atingerea</a:t>
            </a:r>
            <a:r>
              <a:rPr lang="en-US" dirty="0"/>
              <a:t> </a:t>
            </a:r>
            <a:r>
              <a:rPr lang="en-US" dirty="0" err="1"/>
              <a:t>elementelor</a:t>
            </a:r>
            <a:r>
              <a:rPr lang="en-US" dirty="0"/>
              <a:t>) al </a:t>
            </a:r>
            <a:r>
              <a:rPr lang="en-US" dirty="0" err="1"/>
              <a:t>echipamentului</a:t>
            </a:r>
            <a:r>
              <a:rPr lang="en-US" dirty="0"/>
              <a:t> de </a:t>
            </a:r>
            <a:r>
              <a:rPr lang="en-US" dirty="0" err="1"/>
              <a:t>eviden</a:t>
            </a:r>
            <a:r>
              <a:rPr lang="ro-RO" dirty="0" err="1"/>
              <a:t>ță</a:t>
            </a:r>
            <a:r>
              <a:rPr lang="ro-RO" dirty="0"/>
              <a:t> în caz de posibilitatea de acces la el a mai multor persoane. </a:t>
            </a:r>
          </a:p>
          <a:p>
            <a:pPr marL="0" lvl="0" indent="0">
              <a:buNone/>
            </a:pPr>
            <a:r>
              <a:rPr lang="ro-RO" dirty="0" smtClean="0"/>
              <a:t>2. </a:t>
            </a:r>
            <a:r>
              <a:rPr lang="en-US" dirty="0" err="1" smtClean="0"/>
              <a:t>În</a:t>
            </a:r>
            <a:r>
              <a:rPr lang="en-US" dirty="0" smtClean="0"/>
              <a:t> </a:t>
            </a:r>
            <a:r>
              <a:rPr lang="en-US" dirty="0" err="1"/>
              <a:t>cazul</a:t>
            </a:r>
            <a:r>
              <a:rPr lang="en-US" dirty="0"/>
              <a:t> </a:t>
            </a:r>
            <a:r>
              <a:rPr lang="en-US" dirty="0" err="1"/>
              <a:t>montării</a:t>
            </a:r>
            <a:r>
              <a:rPr lang="en-US" dirty="0"/>
              <a:t> </a:t>
            </a:r>
            <a:r>
              <a:rPr lang="en-US" dirty="0" err="1"/>
              <a:t>contoarelor</a:t>
            </a:r>
            <a:r>
              <a:rPr lang="en-US" dirty="0"/>
              <a:t> </a:t>
            </a:r>
            <a:r>
              <a:rPr lang="en-US" dirty="0" err="1"/>
              <a:t>pe</a:t>
            </a:r>
            <a:r>
              <a:rPr lang="en-US" dirty="0"/>
              <a:t> un </a:t>
            </a:r>
            <a:r>
              <a:rPr lang="en-US" dirty="0" err="1"/>
              <a:t>panou</a:t>
            </a:r>
            <a:r>
              <a:rPr lang="en-US" dirty="0"/>
              <a:t> </a:t>
            </a:r>
            <a:r>
              <a:rPr lang="en-US" dirty="0" err="1"/>
              <a:t>deschis</a:t>
            </a:r>
            <a:r>
              <a:rPr lang="en-US" dirty="0"/>
              <a:t>, </a:t>
            </a:r>
            <a:r>
              <a:rPr lang="en-US" dirty="0" err="1"/>
              <a:t>consumatorul</a:t>
            </a:r>
            <a:r>
              <a:rPr lang="en-US" dirty="0"/>
              <a:t> </a:t>
            </a:r>
            <a:r>
              <a:rPr lang="en-US" dirty="0" err="1"/>
              <a:t>controlează</a:t>
            </a:r>
            <a:r>
              <a:rPr lang="en-US" dirty="0"/>
              <a:t> </a:t>
            </a:r>
            <a:r>
              <a:rPr lang="en-US" dirty="0" err="1"/>
              <a:t>vizual</a:t>
            </a:r>
            <a:r>
              <a:rPr lang="en-US" dirty="0"/>
              <a:t> </a:t>
            </a:r>
            <a:r>
              <a:rPr lang="en-US" dirty="0" err="1"/>
              <a:t>integritatea</a:t>
            </a:r>
            <a:r>
              <a:rPr lang="en-US" dirty="0"/>
              <a:t> </a:t>
            </a:r>
            <a:r>
              <a:rPr lang="en-US" dirty="0" err="1"/>
              <a:t>sigiliilor</a:t>
            </a:r>
            <a:r>
              <a:rPr lang="en-US" dirty="0"/>
              <a:t> </a:t>
            </a:r>
            <a:r>
              <a:rPr lang="en-US" dirty="0" err="1"/>
              <a:t>furnizorului</a:t>
            </a:r>
            <a:r>
              <a:rPr lang="en-US" dirty="0"/>
              <a:t> </a:t>
            </a:r>
            <a:r>
              <a:rPr lang="en-US" dirty="0" err="1"/>
              <a:t>și</a:t>
            </a:r>
            <a:r>
              <a:rPr lang="en-US" dirty="0"/>
              <a:t> ale </a:t>
            </a:r>
            <a:r>
              <a:rPr lang="en-US" dirty="0" err="1"/>
              <a:t>verificatorului</a:t>
            </a:r>
            <a:r>
              <a:rPr lang="en-US" dirty="0"/>
              <a:t> de Stat, cu </a:t>
            </a:r>
            <a:r>
              <a:rPr lang="en-US" dirty="0" err="1"/>
              <a:t>atenție</a:t>
            </a:r>
            <a:r>
              <a:rPr lang="en-US" dirty="0"/>
              <a:t> la </a:t>
            </a:r>
            <a:r>
              <a:rPr lang="en-US" dirty="0" err="1"/>
              <a:t>starea</a:t>
            </a:r>
            <a:r>
              <a:rPr lang="en-US" dirty="0"/>
              <a:t> </a:t>
            </a:r>
            <a:r>
              <a:rPr lang="en-US" dirty="0" err="1"/>
              <a:t>firelor</a:t>
            </a:r>
            <a:r>
              <a:rPr lang="en-US" dirty="0"/>
              <a:t> (</a:t>
            </a:r>
            <a:r>
              <a:rPr lang="en-US" dirty="0" err="1"/>
              <a:t>ața</a:t>
            </a:r>
            <a:r>
              <a:rPr lang="en-US" dirty="0"/>
              <a:t> </a:t>
            </a:r>
            <a:r>
              <a:rPr lang="en-US" dirty="0" err="1"/>
              <a:t>sau</a:t>
            </a:r>
            <a:r>
              <a:rPr lang="en-US" dirty="0"/>
              <a:t> </a:t>
            </a:r>
            <a:r>
              <a:rPr lang="en-US" dirty="0" err="1"/>
              <a:t>sârma</a:t>
            </a:r>
            <a:r>
              <a:rPr lang="en-US" dirty="0"/>
              <a:t>) care </a:t>
            </a:r>
            <a:r>
              <a:rPr lang="en-US" dirty="0" err="1"/>
              <a:t>fixează</a:t>
            </a:r>
            <a:r>
              <a:rPr lang="en-US" dirty="0"/>
              <a:t> </a:t>
            </a:r>
            <a:r>
              <a:rPr lang="en-US" dirty="0" err="1"/>
              <a:t>sigiliile</a:t>
            </a:r>
            <a:r>
              <a:rPr lang="en-US" dirty="0"/>
              <a:t>.</a:t>
            </a:r>
            <a:endParaRPr lang="ro-RO" dirty="0"/>
          </a:p>
          <a:p>
            <a:pPr marL="0" lvl="0" indent="0">
              <a:buNone/>
            </a:pPr>
            <a:r>
              <a:rPr lang="ro-RO" dirty="0" smtClean="0"/>
              <a:t>3. Înregistrarea zilnică într-un caiet cusut şi sigilat a</a:t>
            </a:r>
            <a:r>
              <a:rPr lang="en-US" dirty="0" smtClean="0"/>
              <a:t> </a:t>
            </a:r>
            <a:r>
              <a:rPr lang="en-US" dirty="0" err="1"/>
              <a:t>indicațiilor</a:t>
            </a:r>
            <a:r>
              <a:rPr lang="en-US" dirty="0"/>
              <a:t> </a:t>
            </a:r>
            <a:r>
              <a:rPr lang="en-US" dirty="0" err="1" smtClean="0"/>
              <a:t>contorului</a:t>
            </a:r>
            <a:r>
              <a:rPr lang="en-US" dirty="0" smtClean="0"/>
              <a:t> </a:t>
            </a:r>
            <a:r>
              <a:rPr lang="en-US" dirty="0" err="1"/>
              <a:t>permite</a:t>
            </a:r>
            <a:r>
              <a:rPr lang="en-US" dirty="0"/>
              <a:t> </a:t>
            </a:r>
            <a:r>
              <a:rPr lang="en-US" dirty="0" err="1"/>
              <a:t>depistarea</a:t>
            </a:r>
            <a:r>
              <a:rPr lang="en-US" dirty="0"/>
              <a:t> la </a:t>
            </a:r>
            <a:r>
              <a:rPr lang="en-US" dirty="0" err="1"/>
              <a:t>timp</a:t>
            </a:r>
            <a:r>
              <a:rPr lang="en-US" dirty="0"/>
              <a:t> a </a:t>
            </a:r>
            <a:r>
              <a:rPr lang="en-US" dirty="0" err="1"/>
              <a:t>defectării</a:t>
            </a:r>
            <a:r>
              <a:rPr lang="en-US" dirty="0"/>
              <a:t> </a:t>
            </a:r>
            <a:r>
              <a:rPr lang="ro-RO" dirty="0" smtClean="0"/>
              <a:t>sistemului de evidenţă</a:t>
            </a:r>
            <a:r>
              <a:rPr lang="en-US" dirty="0" smtClean="0"/>
              <a:t>, </a:t>
            </a:r>
            <a:r>
              <a:rPr lang="en-US" dirty="0"/>
              <a:t>cum </a:t>
            </a:r>
            <a:r>
              <a:rPr lang="en-US" dirty="0" err="1"/>
              <a:t>ar</a:t>
            </a:r>
            <a:r>
              <a:rPr lang="en-US" dirty="0"/>
              <a:t> fi </a:t>
            </a:r>
            <a:r>
              <a:rPr lang="en-US" dirty="0" err="1"/>
              <a:t>stoparea</a:t>
            </a:r>
            <a:r>
              <a:rPr lang="en-US" dirty="0"/>
              <a:t> </a:t>
            </a:r>
            <a:r>
              <a:rPr lang="en-US" dirty="0" err="1"/>
              <a:t>discului</a:t>
            </a:r>
            <a:r>
              <a:rPr lang="en-US" dirty="0"/>
              <a:t>, </a:t>
            </a:r>
            <a:r>
              <a:rPr lang="en-US" dirty="0" err="1"/>
              <a:t>abaterea</a:t>
            </a:r>
            <a:r>
              <a:rPr lang="en-US" dirty="0"/>
              <a:t> </a:t>
            </a:r>
            <a:r>
              <a:rPr lang="en-US" dirty="0" err="1"/>
              <a:t>considerabilă</a:t>
            </a:r>
            <a:r>
              <a:rPr lang="en-US" dirty="0"/>
              <a:t> (</a:t>
            </a:r>
            <a:r>
              <a:rPr lang="en-US" dirty="0" err="1"/>
              <a:t>creșterea</a:t>
            </a:r>
            <a:r>
              <a:rPr lang="en-US" dirty="0"/>
              <a:t> </a:t>
            </a:r>
            <a:r>
              <a:rPr lang="en-US" dirty="0" err="1"/>
              <a:t>sau</a:t>
            </a:r>
            <a:r>
              <a:rPr lang="en-US" dirty="0"/>
              <a:t> </a:t>
            </a:r>
            <a:r>
              <a:rPr lang="en-US" dirty="0" err="1"/>
              <a:t>micșorarea</a:t>
            </a:r>
            <a:r>
              <a:rPr lang="en-US" dirty="0"/>
              <a:t>) a </a:t>
            </a:r>
            <a:r>
              <a:rPr lang="en-US" dirty="0" err="1"/>
              <a:t>înregistrărilor</a:t>
            </a:r>
            <a:r>
              <a:rPr lang="en-US" dirty="0"/>
              <a:t> </a:t>
            </a:r>
            <a:r>
              <a:rPr lang="en-US" dirty="0" err="1"/>
              <a:t>consumului</a:t>
            </a:r>
            <a:r>
              <a:rPr lang="en-US" dirty="0"/>
              <a:t> de </a:t>
            </a:r>
            <a:r>
              <a:rPr lang="en-US" dirty="0" err="1"/>
              <a:t>energie</a:t>
            </a:r>
            <a:r>
              <a:rPr lang="en-US" dirty="0"/>
              <a:t> </a:t>
            </a:r>
            <a:r>
              <a:rPr lang="en-US" dirty="0" err="1"/>
              <a:t>electrică</a:t>
            </a:r>
            <a:r>
              <a:rPr lang="en-US" dirty="0"/>
              <a:t> de la </a:t>
            </a:r>
            <a:r>
              <a:rPr lang="en-US" dirty="0" err="1"/>
              <a:t>valoarea</a:t>
            </a:r>
            <a:r>
              <a:rPr lang="en-US" dirty="0"/>
              <a:t> </a:t>
            </a:r>
            <a:r>
              <a:rPr lang="en-US" dirty="0" err="1"/>
              <a:t>medie</a:t>
            </a:r>
            <a:r>
              <a:rPr lang="en-US" dirty="0"/>
              <a:t> la </a:t>
            </a:r>
            <a:r>
              <a:rPr lang="en-US" dirty="0" err="1"/>
              <a:t>aceeași</a:t>
            </a:r>
            <a:r>
              <a:rPr lang="en-US" dirty="0"/>
              <a:t> </a:t>
            </a:r>
            <a:r>
              <a:rPr lang="en-US" dirty="0" err="1"/>
              <a:t>sarcină</a:t>
            </a:r>
            <a:r>
              <a:rPr lang="en-US" dirty="0"/>
              <a:t> </a:t>
            </a:r>
            <a:r>
              <a:rPr lang="en-US" dirty="0" err="1"/>
              <a:t>zilnică</a:t>
            </a:r>
            <a:r>
              <a:rPr lang="en-US" dirty="0"/>
              <a:t>.</a:t>
            </a:r>
            <a:endParaRPr lang="ro-RO" dirty="0"/>
          </a:p>
          <a:p>
            <a:pPr marL="0" lvl="0" indent="0">
              <a:buNone/>
            </a:pPr>
            <a:r>
              <a:rPr lang="ro-RO" dirty="0" smtClean="0"/>
              <a:t>4. </a:t>
            </a:r>
            <a:r>
              <a:rPr lang="en-US" dirty="0" err="1" smtClean="0"/>
              <a:t>Analizând</a:t>
            </a:r>
            <a:r>
              <a:rPr lang="en-US" dirty="0" smtClean="0"/>
              <a:t> </a:t>
            </a:r>
            <a:r>
              <a:rPr lang="en-US" dirty="0" err="1"/>
              <a:t>indicațiile</a:t>
            </a:r>
            <a:r>
              <a:rPr lang="en-US" dirty="0"/>
              <a:t> </a:t>
            </a:r>
            <a:r>
              <a:rPr lang="en-US" dirty="0" err="1"/>
              <a:t>înregistrate</a:t>
            </a:r>
            <a:r>
              <a:rPr lang="en-US" dirty="0"/>
              <a:t> </a:t>
            </a:r>
            <a:r>
              <a:rPr lang="en-US" dirty="0" err="1"/>
              <a:t>zilnic</a:t>
            </a:r>
            <a:r>
              <a:rPr lang="en-US" dirty="0"/>
              <a:t> a </a:t>
            </a:r>
            <a:r>
              <a:rPr lang="en-US" dirty="0" err="1"/>
              <a:t>contoarelor</a:t>
            </a:r>
            <a:r>
              <a:rPr lang="en-US" dirty="0"/>
              <a:t>, </a:t>
            </a:r>
            <a:r>
              <a:rPr lang="en-US" dirty="0" err="1"/>
              <a:t>poate</a:t>
            </a:r>
            <a:r>
              <a:rPr lang="en-US" dirty="0"/>
              <a:t> fi </a:t>
            </a:r>
            <a:r>
              <a:rPr lang="en-US" dirty="0" err="1"/>
              <a:t>depistată</a:t>
            </a:r>
            <a:r>
              <a:rPr lang="en-US" dirty="0"/>
              <a:t> </a:t>
            </a:r>
            <a:r>
              <a:rPr lang="en-US" dirty="0" err="1"/>
              <a:t>defectarea</a:t>
            </a:r>
            <a:r>
              <a:rPr lang="en-US" dirty="0"/>
              <a:t> </a:t>
            </a:r>
            <a:r>
              <a:rPr lang="en-US" dirty="0" err="1"/>
              <a:t>legăturilor</a:t>
            </a:r>
            <a:r>
              <a:rPr lang="en-US" dirty="0"/>
              <a:t> de contact </a:t>
            </a:r>
            <a:r>
              <a:rPr lang="en-US" dirty="0" err="1"/>
              <a:t>în</a:t>
            </a:r>
            <a:r>
              <a:rPr lang="en-US" dirty="0"/>
              <a:t> </a:t>
            </a:r>
            <a:r>
              <a:rPr lang="en-US" dirty="0" err="1"/>
              <a:t>circuitele</a:t>
            </a:r>
            <a:r>
              <a:rPr lang="en-US" dirty="0"/>
              <a:t> </a:t>
            </a:r>
            <a:r>
              <a:rPr lang="en-US" dirty="0" err="1"/>
              <a:t>secundare</a:t>
            </a:r>
            <a:r>
              <a:rPr lang="en-US" dirty="0"/>
              <a:t> ale </a:t>
            </a:r>
            <a:r>
              <a:rPr lang="en-US" dirty="0" err="1"/>
              <a:t>transformatoarelor</a:t>
            </a:r>
            <a:r>
              <a:rPr lang="en-US" dirty="0"/>
              <a:t> de </a:t>
            </a:r>
            <a:r>
              <a:rPr lang="en-US" dirty="0" err="1"/>
              <a:t>curent</a:t>
            </a:r>
            <a:r>
              <a:rPr lang="en-US" dirty="0"/>
              <a:t> electric </a:t>
            </a:r>
            <a:r>
              <a:rPr lang="en-US" dirty="0" err="1"/>
              <a:t>sau</a:t>
            </a:r>
            <a:r>
              <a:rPr lang="en-US" dirty="0"/>
              <a:t> de </a:t>
            </a:r>
            <a:r>
              <a:rPr lang="en-US" dirty="0" err="1"/>
              <a:t>tensiune</a:t>
            </a:r>
            <a:r>
              <a:rPr lang="en-US" dirty="0"/>
              <a:t>. </a:t>
            </a:r>
            <a:endParaRPr lang="ro-RO" dirty="0"/>
          </a:p>
          <a:p>
            <a:pPr marL="0" lvl="0" indent="0">
              <a:buNone/>
            </a:pPr>
            <a:r>
              <a:rPr lang="ro-RO" dirty="0" smtClean="0"/>
              <a:t>5. </a:t>
            </a:r>
            <a:r>
              <a:rPr lang="en-US" dirty="0" err="1" smtClean="0"/>
              <a:t>În</a:t>
            </a:r>
            <a:r>
              <a:rPr lang="en-US" dirty="0" smtClean="0"/>
              <a:t> </a:t>
            </a:r>
            <a:r>
              <a:rPr lang="en-US" dirty="0" err="1"/>
              <a:t>cazul</a:t>
            </a:r>
            <a:r>
              <a:rPr lang="en-US" dirty="0"/>
              <a:t> </a:t>
            </a:r>
            <a:r>
              <a:rPr lang="en-US" dirty="0" err="1"/>
              <a:t>în</a:t>
            </a:r>
            <a:r>
              <a:rPr lang="en-US" dirty="0"/>
              <a:t> care </a:t>
            </a:r>
            <a:r>
              <a:rPr lang="en-US" dirty="0" err="1"/>
              <a:t>sistemul</a:t>
            </a:r>
            <a:r>
              <a:rPr lang="en-US" dirty="0"/>
              <a:t> de </a:t>
            </a:r>
            <a:r>
              <a:rPr lang="en-US" dirty="0" err="1"/>
              <a:t>evidenţă</a:t>
            </a:r>
            <a:r>
              <a:rPr lang="en-US" dirty="0"/>
              <a:t> </a:t>
            </a:r>
            <a:r>
              <a:rPr lang="en-US" dirty="0" err="1"/>
              <a:t>este</a:t>
            </a:r>
            <a:r>
              <a:rPr lang="en-US" dirty="0"/>
              <a:t> </a:t>
            </a:r>
            <a:r>
              <a:rPr lang="en-US" dirty="0" err="1"/>
              <a:t>montat</a:t>
            </a:r>
            <a:r>
              <a:rPr lang="en-US" dirty="0"/>
              <a:t> la </a:t>
            </a:r>
            <a:r>
              <a:rPr lang="en-US" dirty="0" err="1"/>
              <a:t>medie</a:t>
            </a:r>
            <a:r>
              <a:rPr lang="en-US" dirty="0"/>
              <a:t> </a:t>
            </a:r>
            <a:r>
              <a:rPr lang="en-US" dirty="0" err="1"/>
              <a:t>tensiune</a:t>
            </a:r>
            <a:r>
              <a:rPr lang="en-US" dirty="0"/>
              <a:t>, la </a:t>
            </a:r>
            <a:r>
              <a:rPr lang="en-US" dirty="0" err="1"/>
              <a:t>verificările</a:t>
            </a:r>
            <a:r>
              <a:rPr lang="en-US" dirty="0"/>
              <a:t> </a:t>
            </a:r>
            <a:r>
              <a:rPr lang="en-US" dirty="0" err="1"/>
              <a:t>descrise</a:t>
            </a:r>
            <a:r>
              <a:rPr lang="en-US" dirty="0"/>
              <a:t> </a:t>
            </a:r>
            <a:r>
              <a:rPr lang="en-US" dirty="0" err="1"/>
              <a:t>mai</a:t>
            </a:r>
            <a:r>
              <a:rPr lang="en-US" dirty="0"/>
              <a:t> </a:t>
            </a:r>
            <a:r>
              <a:rPr lang="en-US" dirty="0" err="1"/>
              <a:t>sus</a:t>
            </a:r>
            <a:r>
              <a:rPr lang="en-US" dirty="0"/>
              <a:t> se </a:t>
            </a:r>
            <a:r>
              <a:rPr lang="en-US" dirty="0" err="1"/>
              <a:t>adaugă</a:t>
            </a:r>
            <a:r>
              <a:rPr lang="en-US" dirty="0"/>
              <a:t> </a:t>
            </a:r>
            <a:r>
              <a:rPr lang="en-US" dirty="0" err="1"/>
              <a:t>controlul</a:t>
            </a:r>
            <a:r>
              <a:rPr lang="en-US" dirty="0"/>
              <a:t> </a:t>
            </a:r>
            <a:r>
              <a:rPr lang="en-US" dirty="0" err="1"/>
              <a:t>stării</a:t>
            </a:r>
            <a:r>
              <a:rPr lang="en-US" dirty="0"/>
              <a:t> </a:t>
            </a:r>
            <a:r>
              <a:rPr lang="en-US" dirty="0" err="1"/>
              <a:t>sigiliilor</a:t>
            </a:r>
            <a:r>
              <a:rPr lang="en-US" dirty="0"/>
              <a:t> </a:t>
            </a:r>
            <a:r>
              <a:rPr lang="en-US" dirty="0" err="1"/>
              <a:t>aplicate</a:t>
            </a:r>
            <a:r>
              <a:rPr lang="en-US" dirty="0"/>
              <a:t> la </a:t>
            </a:r>
            <a:r>
              <a:rPr lang="en-US" dirty="0" err="1"/>
              <a:t>ușile</a:t>
            </a:r>
            <a:r>
              <a:rPr lang="en-US" dirty="0"/>
              <a:t> </a:t>
            </a:r>
            <a:r>
              <a:rPr lang="en-US" dirty="0" err="1"/>
              <a:t>celulelor</a:t>
            </a:r>
            <a:r>
              <a:rPr lang="en-US" dirty="0"/>
              <a:t> </a:t>
            </a:r>
            <a:r>
              <a:rPr lang="en-US" dirty="0" err="1"/>
              <a:t>în</a:t>
            </a:r>
            <a:r>
              <a:rPr lang="en-US" dirty="0"/>
              <a:t> care </a:t>
            </a:r>
            <a:r>
              <a:rPr lang="en-US" dirty="0" err="1"/>
              <a:t>sunt</a:t>
            </a:r>
            <a:r>
              <a:rPr lang="en-US" dirty="0"/>
              <a:t> </a:t>
            </a:r>
            <a:r>
              <a:rPr lang="en-US" dirty="0" err="1"/>
              <a:t>montate</a:t>
            </a:r>
            <a:r>
              <a:rPr lang="en-US" dirty="0"/>
              <a:t> </a:t>
            </a:r>
            <a:r>
              <a:rPr lang="en-US" dirty="0" err="1"/>
              <a:t>transformatoarelor</a:t>
            </a:r>
            <a:r>
              <a:rPr lang="en-US" dirty="0"/>
              <a:t> de </a:t>
            </a:r>
            <a:r>
              <a:rPr lang="en-US" dirty="0" err="1" smtClean="0"/>
              <a:t>curent</a:t>
            </a:r>
            <a:r>
              <a:rPr lang="en-US" dirty="0" smtClean="0"/>
              <a:t> </a:t>
            </a:r>
            <a:r>
              <a:rPr lang="en-US" dirty="0" err="1"/>
              <a:t>și</a:t>
            </a:r>
            <a:r>
              <a:rPr lang="en-US" dirty="0"/>
              <a:t> de </a:t>
            </a:r>
            <a:r>
              <a:rPr lang="en-US" dirty="0" err="1"/>
              <a:t>tensiune</a:t>
            </a:r>
            <a:r>
              <a:rPr lang="en-US" dirty="0"/>
              <a:t>, la </a:t>
            </a:r>
            <a:r>
              <a:rPr lang="en-US" dirty="0" err="1"/>
              <a:t>dispozitivul</a:t>
            </a:r>
            <a:r>
              <a:rPr lang="en-US" dirty="0"/>
              <a:t> de </a:t>
            </a:r>
            <a:r>
              <a:rPr lang="en-US" dirty="0" err="1"/>
              <a:t>acționare</a:t>
            </a:r>
            <a:r>
              <a:rPr lang="en-US" dirty="0"/>
              <a:t> a </a:t>
            </a:r>
            <a:r>
              <a:rPr lang="en-US" dirty="0" err="1"/>
              <a:t>separatorului</a:t>
            </a:r>
            <a:r>
              <a:rPr lang="en-US" dirty="0"/>
              <a:t> din </a:t>
            </a:r>
            <a:r>
              <a:rPr lang="en-US" dirty="0" err="1"/>
              <a:t>circuitul</a:t>
            </a:r>
            <a:r>
              <a:rPr lang="en-US" dirty="0"/>
              <a:t> </a:t>
            </a:r>
            <a:r>
              <a:rPr lang="en-US" dirty="0" err="1"/>
              <a:t>primar</a:t>
            </a:r>
            <a:r>
              <a:rPr lang="en-US" dirty="0"/>
              <a:t> al </a:t>
            </a:r>
            <a:r>
              <a:rPr lang="en-US" dirty="0" err="1"/>
              <a:t>transformatoarelor</a:t>
            </a:r>
            <a:r>
              <a:rPr lang="en-US" dirty="0"/>
              <a:t> de </a:t>
            </a:r>
            <a:r>
              <a:rPr lang="en-US" dirty="0" err="1"/>
              <a:t>tensiune</a:t>
            </a:r>
            <a:r>
              <a:rPr lang="en-US" dirty="0"/>
              <a:t> </a:t>
            </a:r>
            <a:r>
              <a:rPr lang="en-US" dirty="0" err="1"/>
              <a:t>și</a:t>
            </a:r>
            <a:r>
              <a:rPr lang="en-US" dirty="0"/>
              <a:t> la </a:t>
            </a:r>
            <a:r>
              <a:rPr lang="en-US" dirty="0" err="1"/>
              <a:t>cutiile</a:t>
            </a:r>
            <a:r>
              <a:rPr lang="en-US" dirty="0"/>
              <a:t> </a:t>
            </a:r>
            <a:r>
              <a:rPr lang="en-US" dirty="0" err="1"/>
              <a:t>bornelor</a:t>
            </a:r>
            <a:r>
              <a:rPr lang="en-US" dirty="0"/>
              <a:t> de </a:t>
            </a:r>
            <a:r>
              <a:rPr lang="en-US" dirty="0" err="1"/>
              <a:t>contacte</a:t>
            </a:r>
            <a:r>
              <a:rPr lang="en-US" dirty="0"/>
              <a:t> din </a:t>
            </a:r>
            <a:r>
              <a:rPr lang="en-US" dirty="0" err="1"/>
              <a:t>circuitele</a:t>
            </a:r>
            <a:r>
              <a:rPr lang="en-US" dirty="0"/>
              <a:t> </a:t>
            </a:r>
            <a:r>
              <a:rPr lang="en-US" dirty="0" err="1"/>
              <a:t>secundare</a:t>
            </a:r>
            <a:r>
              <a:rPr lang="en-US" dirty="0"/>
              <a:t> ale </a:t>
            </a:r>
            <a:r>
              <a:rPr lang="en-US" dirty="0" err="1"/>
              <a:t>transformatoarelor</a:t>
            </a:r>
            <a:r>
              <a:rPr lang="en-US" dirty="0"/>
              <a:t> de </a:t>
            </a:r>
            <a:r>
              <a:rPr lang="en-US" dirty="0" err="1"/>
              <a:t>măsurare</a:t>
            </a:r>
            <a:r>
              <a:rPr lang="en-US" dirty="0"/>
              <a:t>.</a:t>
            </a:r>
            <a:endParaRPr lang="ro-RO" dirty="0"/>
          </a:p>
          <a:p>
            <a:pPr marL="0" indent="0">
              <a:buNone/>
            </a:pPr>
            <a:endParaRPr lang="ro-RO" b="1" dirty="0"/>
          </a:p>
          <a:p>
            <a:pPr marL="0" indent="0">
              <a:buNone/>
            </a:pPr>
            <a:r>
              <a:rPr lang="en-US" b="1" dirty="0" err="1" smtClean="0"/>
              <a:t>În</a:t>
            </a:r>
            <a:r>
              <a:rPr lang="en-US" b="1" dirty="0" smtClean="0"/>
              <a:t> </a:t>
            </a:r>
            <a:r>
              <a:rPr lang="en-US" b="1" dirty="0" err="1"/>
              <a:t>cazul</a:t>
            </a:r>
            <a:r>
              <a:rPr lang="en-US" b="1" dirty="0"/>
              <a:t> </a:t>
            </a:r>
            <a:r>
              <a:rPr lang="en-US" b="1" dirty="0" err="1"/>
              <a:t>în</a:t>
            </a:r>
            <a:r>
              <a:rPr lang="en-US" b="1" dirty="0"/>
              <a:t> care, au </a:t>
            </a:r>
            <a:r>
              <a:rPr lang="en-US" b="1" dirty="0" err="1"/>
              <a:t>fost</a:t>
            </a:r>
            <a:r>
              <a:rPr lang="en-US" b="1" dirty="0"/>
              <a:t> </a:t>
            </a:r>
            <a:r>
              <a:rPr lang="en-US" b="1" dirty="0" err="1"/>
              <a:t>depistate</a:t>
            </a:r>
            <a:r>
              <a:rPr lang="en-US" b="1" dirty="0"/>
              <a:t> </a:t>
            </a:r>
            <a:r>
              <a:rPr lang="en-US" b="1" dirty="0" err="1"/>
              <a:t>abateri</a:t>
            </a:r>
            <a:r>
              <a:rPr lang="en-US" b="1" dirty="0"/>
              <a:t> </a:t>
            </a:r>
            <a:r>
              <a:rPr lang="en-US" b="1" dirty="0" err="1"/>
              <a:t>în</a:t>
            </a:r>
            <a:r>
              <a:rPr lang="en-US" b="1" dirty="0"/>
              <a:t> </a:t>
            </a:r>
            <a:r>
              <a:rPr lang="en-US" b="1" dirty="0" err="1"/>
              <a:t>funcţionarea</a:t>
            </a:r>
            <a:r>
              <a:rPr lang="en-US" b="1" dirty="0"/>
              <a:t> </a:t>
            </a:r>
            <a:r>
              <a:rPr lang="en-US" b="1" dirty="0" err="1"/>
              <a:t>elementelor</a:t>
            </a:r>
            <a:r>
              <a:rPr lang="en-US" b="1" dirty="0"/>
              <a:t> </a:t>
            </a:r>
            <a:r>
              <a:rPr lang="en-US" b="1" dirty="0" err="1"/>
              <a:t>echipamentului</a:t>
            </a:r>
            <a:r>
              <a:rPr lang="en-US" b="1" dirty="0"/>
              <a:t> de </a:t>
            </a:r>
            <a:r>
              <a:rPr lang="en-US" b="1" dirty="0" err="1"/>
              <a:t>evidență</a:t>
            </a:r>
            <a:r>
              <a:rPr lang="en-US" b="1" dirty="0"/>
              <a:t>, </a:t>
            </a:r>
            <a:r>
              <a:rPr lang="en-US" b="1" dirty="0" err="1"/>
              <a:t>consumatorul</a:t>
            </a:r>
            <a:r>
              <a:rPr lang="en-US" b="1" dirty="0"/>
              <a:t>, </a:t>
            </a:r>
            <a:r>
              <a:rPr lang="en-US" b="1" dirty="0" err="1"/>
              <a:t>în</a:t>
            </a:r>
            <a:r>
              <a:rPr lang="en-US" b="1" dirty="0"/>
              <a:t> </a:t>
            </a:r>
            <a:r>
              <a:rPr lang="en-US" b="1" dirty="0" err="1"/>
              <a:t>modul</a:t>
            </a:r>
            <a:r>
              <a:rPr lang="en-US" b="1" dirty="0"/>
              <a:t> </a:t>
            </a:r>
            <a:r>
              <a:rPr lang="en-US" b="1" dirty="0" err="1"/>
              <a:t>obligatoriu</a:t>
            </a:r>
            <a:r>
              <a:rPr lang="en-US" b="1" dirty="0"/>
              <a:t>, </a:t>
            </a:r>
            <a:r>
              <a:rPr lang="en-US" b="1" dirty="0" err="1"/>
              <a:t>va</a:t>
            </a:r>
            <a:r>
              <a:rPr lang="en-US" b="1" dirty="0"/>
              <a:t> </a:t>
            </a:r>
            <a:r>
              <a:rPr lang="en-US" b="1" dirty="0" err="1"/>
              <a:t>sesiza</a:t>
            </a:r>
            <a:r>
              <a:rPr lang="en-US" b="1" dirty="0"/>
              <a:t> </a:t>
            </a:r>
            <a:r>
              <a:rPr lang="en-US" b="1" dirty="0" err="1"/>
              <a:t>imediat</a:t>
            </a:r>
            <a:r>
              <a:rPr lang="en-US" b="1" dirty="0"/>
              <a:t> </a:t>
            </a:r>
            <a:r>
              <a:rPr lang="en-US" b="1" dirty="0" err="1"/>
              <a:t>furnizorul</a:t>
            </a:r>
            <a:r>
              <a:rPr lang="en-US" b="1" dirty="0"/>
              <a:t> </a:t>
            </a:r>
            <a:r>
              <a:rPr lang="en-US" b="1" dirty="0" err="1"/>
              <a:t>prin</a:t>
            </a:r>
            <a:r>
              <a:rPr lang="en-US" b="1" dirty="0"/>
              <a:t> </a:t>
            </a:r>
            <a:r>
              <a:rPr lang="en-US" b="1" dirty="0" err="1"/>
              <a:t>telefon</a:t>
            </a:r>
            <a:r>
              <a:rPr lang="en-US" b="1" dirty="0"/>
              <a:t> </a:t>
            </a:r>
            <a:r>
              <a:rPr lang="en-US" b="1" dirty="0" err="1"/>
              <a:t>și</a:t>
            </a:r>
            <a:r>
              <a:rPr lang="en-US" b="1" dirty="0"/>
              <a:t> </a:t>
            </a:r>
            <a:r>
              <a:rPr lang="en-US" b="1" dirty="0" err="1"/>
              <a:t>în</a:t>
            </a:r>
            <a:r>
              <a:rPr lang="en-US" b="1" dirty="0"/>
              <a:t> </a:t>
            </a:r>
            <a:r>
              <a:rPr lang="en-US" b="1" dirty="0" err="1"/>
              <a:t>scris</a:t>
            </a:r>
            <a:r>
              <a:rPr lang="en-US" b="1" dirty="0"/>
              <a:t>. </a:t>
            </a:r>
            <a:r>
              <a:rPr lang="en-US" b="1" dirty="0" err="1"/>
              <a:t>În</a:t>
            </a:r>
            <a:r>
              <a:rPr lang="en-US" b="1" dirty="0"/>
              <a:t> </a:t>
            </a:r>
            <a:r>
              <a:rPr lang="en-US" b="1" dirty="0" err="1"/>
              <a:t>acest</a:t>
            </a:r>
            <a:r>
              <a:rPr lang="en-US" b="1" dirty="0"/>
              <a:t> </a:t>
            </a:r>
            <a:r>
              <a:rPr lang="en-US" b="1" dirty="0" err="1"/>
              <a:t>caz</a:t>
            </a:r>
            <a:r>
              <a:rPr lang="en-US" b="1" dirty="0"/>
              <a:t> </a:t>
            </a:r>
            <a:r>
              <a:rPr lang="en-US" b="1" dirty="0" err="1"/>
              <a:t>situaţia</a:t>
            </a:r>
            <a:r>
              <a:rPr lang="en-US" b="1" dirty="0"/>
              <a:t> nu </a:t>
            </a:r>
            <a:r>
              <a:rPr lang="en-US" b="1" dirty="0" err="1"/>
              <a:t>va</a:t>
            </a:r>
            <a:r>
              <a:rPr lang="en-US" b="1" dirty="0"/>
              <a:t> fi </a:t>
            </a:r>
            <a:r>
              <a:rPr lang="en-US" b="1" dirty="0" err="1"/>
              <a:t>tratată</a:t>
            </a:r>
            <a:r>
              <a:rPr lang="en-US" b="1" dirty="0"/>
              <a:t> </a:t>
            </a:r>
            <a:r>
              <a:rPr lang="en-US" b="1" dirty="0" err="1"/>
              <a:t>ca</a:t>
            </a:r>
            <a:r>
              <a:rPr lang="en-US" b="1" dirty="0"/>
              <a:t> un </a:t>
            </a:r>
            <a:r>
              <a:rPr lang="en-US" b="1" dirty="0" err="1"/>
              <a:t>consum</a:t>
            </a:r>
            <a:r>
              <a:rPr lang="en-US" b="1" dirty="0"/>
              <a:t> </a:t>
            </a:r>
            <a:r>
              <a:rPr lang="en-US" b="1" dirty="0" err="1"/>
              <a:t>fraudulos</a:t>
            </a:r>
            <a:r>
              <a:rPr lang="en-US" b="1" dirty="0"/>
              <a:t>.</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2683742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620240"/>
            <a:ext cx="8548391" cy="4527341"/>
          </a:xfrm>
          <a:ln w="57150"/>
        </p:spPr>
        <p:style>
          <a:lnRef idx="2">
            <a:schemeClr val="accent1"/>
          </a:lnRef>
          <a:fillRef idx="1">
            <a:schemeClr val="lt1"/>
          </a:fillRef>
          <a:effectRef idx="0">
            <a:schemeClr val="accent1"/>
          </a:effectRef>
          <a:fontRef idx="minor">
            <a:schemeClr val="dk1"/>
          </a:fontRef>
        </p:style>
        <p:txBody>
          <a:bodyPr/>
          <a:lstStyle/>
          <a:p>
            <a:pPr marL="0" indent="0" algn="ctr">
              <a:buNone/>
            </a:pPr>
            <a:endParaRPr lang="ro-MD" dirty="0" smtClean="0">
              <a:solidFill>
                <a:srgbClr val="0070C0"/>
              </a:solidFill>
            </a:endParaRPr>
          </a:p>
          <a:p>
            <a:pPr marL="0" indent="0">
              <a:buNone/>
            </a:pPr>
            <a:r>
              <a:rPr lang="en-US" sz="2800" b="1" i="1" dirty="0" err="1">
                <a:solidFill>
                  <a:srgbClr val="0070C0"/>
                </a:solidFill>
              </a:rPr>
              <a:t>Sesiunea</a:t>
            </a:r>
            <a:r>
              <a:rPr lang="en-US" sz="2800" b="1" i="1" dirty="0">
                <a:solidFill>
                  <a:srgbClr val="0070C0"/>
                </a:solidFill>
              </a:rPr>
              <a:t> </a:t>
            </a:r>
            <a:r>
              <a:rPr lang="en-US" sz="2800" b="1" i="1" dirty="0" smtClean="0">
                <a:solidFill>
                  <a:srgbClr val="0070C0"/>
                </a:solidFill>
              </a:rPr>
              <a:t>2:  </a:t>
            </a:r>
            <a:r>
              <a:rPr lang="en-US" sz="2800" b="1" i="1" dirty="0">
                <a:solidFill>
                  <a:srgbClr val="0070C0"/>
                </a:solidFill>
              </a:rPr>
              <a:t>	</a:t>
            </a:r>
            <a:endParaRPr lang="en-US" sz="2800" b="1" i="1" dirty="0" smtClean="0">
              <a:solidFill>
                <a:srgbClr val="0070C0"/>
              </a:solidFill>
            </a:endParaRPr>
          </a:p>
          <a:p>
            <a:pPr marL="0" indent="0">
              <a:buNone/>
            </a:pPr>
            <a:endParaRPr lang="en-US" sz="2800" b="1" i="1" dirty="0">
              <a:solidFill>
                <a:srgbClr val="0070C0"/>
              </a:solidFill>
            </a:endParaRPr>
          </a:p>
          <a:p>
            <a:pPr marL="0" indent="0">
              <a:buNone/>
            </a:pPr>
            <a:r>
              <a:rPr lang="ru-RU" sz="2800" b="1" i="1" dirty="0" smtClean="0">
                <a:solidFill>
                  <a:srgbClr val="0070C0"/>
                </a:solidFill>
              </a:rPr>
              <a:t>Аспекты энергетической политики Молдовы, закон об энергетике, э\закон об электрической энергии</a:t>
            </a:r>
            <a:endParaRPr lang="en-US" sz="2800" b="1" i="1" dirty="0" smtClean="0">
              <a:solidFill>
                <a:srgbClr val="0070C0"/>
              </a:solidFill>
            </a:endParaRPr>
          </a:p>
          <a:p>
            <a:pPr marL="0" indent="0">
              <a:buNone/>
            </a:pPr>
            <a:r>
              <a:rPr lang="en-US" sz="2800" b="1" i="1" dirty="0" smtClean="0">
                <a:solidFill>
                  <a:srgbClr val="0070C0"/>
                </a:solidFill>
              </a:rPr>
              <a:t> </a:t>
            </a:r>
            <a:endParaRPr lang="ro-RO" sz="2800" i="1" dirty="0">
              <a:solidFill>
                <a:srgbClr val="0070C0"/>
              </a:solidFill>
            </a:endParaRPr>
          </a:p>
          <a:p>
            <a:pPr marL="0" indent="0">
              <a:buNone/>
            </a:pPr>
            <a:r>
              <a:rPr lang="en-US" sz="2800" i="1" dirty="0" err="1">
                <a:solidFill>
                  <a:srgbClr val="0070C0"/>
                </a:solidFill>
              </a:rPr>
              <a:t>Nicolae</a:t>
            </a:r>
            <a:r>
              <a:rPr lang="en-US" sz="2800" i="1" dirty="0">
                <a:solidFill>
                  <a:srgbClr val="0070C0"/>
                </a:solidFill>
              </a:rPr>
              <a:t> </a:t>
            </a:r>
            <a:r>
              <a:rPr lang="en-US" sz="2800" i="1" dirty="0" err="1">
                <a:solidFill>
                  <a:srgbClr val="0070C0"/>
                </a:solidFill>
              </a:rPr>
              <a:t>Mogoreanu</a:t>
            </a:r>
            <a:r>
              <a:rPr lang="en-US" sz="2800" i="1" dirty="0">
                <a:solidFill>
                  <a:srgbClr val="0070C0"/>
                </a:solidFill>
              </a:rPr>
              <a:t>,</a:t>
            </a:r>
            <a:r>
              <a:rPr lang="ro-RO" sz="2800" i="1" dirty="0">
                <a:solidFill>
                  <a:srgbClr val="0070C0"/>
                </a:solidFill>
              </a:rPr>
              <a:t> preşedintele Asociaţiei Consumatorilor de Energie</a:t>
            </a:r>
            <a:r>
              <a:rPr lang="ro-RO" sz="2800" b="1" i="1" dirty="0">
                <a:solidFill>
                  <a:srgbClr val="0070C0"/>
                </a:solidFill>
              </a:rPr>
              <a:t> </a:t>
            </a:r>
            <a:endParaRPr lang="ro-MD" sz="2800" i="1" dirty="0" smtClean="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143824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93058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fontAlgn="auto">
              <a:spcBef>
                <a:spcPct val="20000"/>
              </a:spcBef>
              <a:spcAft>
                <a:spcPts val="0"/>
              </a:spcAft>
            </a:pPr>
            <a:r>
              <a:rPr lang="ru-RU" sz="2000" dirty="0" smtClean="0">
                <a:solidFill>
                  <a:schemeClr val="accent1"/>
                </a:solidFill>
                <a:latin typeface="Calibri"/>
              </a:rPr>
              <a:t>Рынок электрической энергии</a:t>
            </a:r>
            <a:endParaRPr lang="ru-RU" sz="1600" dirty="0">
              <a:solidFill>
                <a:prstClr val="black"/>
              </a:solidFill>
              <a:latin typeface="Calibri"/>
            </a:endParaRPr>
          </a:p>
          <a:p>
            <a:pPr marL="342900" lvl="0" indent="-342900" fontAlgn="auto">
              <a:spcBef>
                <a:spcPct val="20000"/>
              </a:spcBef>
              <a:spcAft>
                <a:spcPts val="0"/>
              </a:spcAft>
            </a:pPr>
            <a:r>
              <a:rPr lang="en-US" sz="1600" dirty="0" err="1" smtClean="0">
                <a:solidFill>
                  <a:prstClr val="black"/>
                </a:solidFill>
                <a:latin typeface="Calibri"/>
                <a:cs typeface="+mn-cs"/>
              </a:rPr>
              <a:t>Structura</a:t>
            </a:r>
            <a:r>
              <a:rPr lang="en-US" sz="1600" dirty="0" smtClean="0">
                <a:solidFill>
                  <a:prstClr val="black"/>
                </a:solidFill>
                <a:latin typeface="Calibri"/>
                <a:cs typeface="+mn-cs"/>
              </a:rPr>
              <a:t> </a:t>
            </a:r>
            <a:r>
              <a:rPr lang="en-US" sz="1600" dirty="0" err="1">
                <a:solidFill>
                  <a:prstClr val="black"/>
                </a:solidFill>
                <a:latin typeface="Calibri"/>
                <a:cs typeface="+mn-cs"/>
              </a:rPr>
              <a:t>pieţei</a:t>
            </a:r>
            <a:r>
              <a:rPr lang="en-US" sz="1600" dirty="0">
                <a:solidFill>
                  <a:prstClr val="black"/>
                </a:solidFill>
                <a:latin typeface="Calibri"/>
                <a:cs typeface="+mn-cs"/>
              </a:rPr>
              <a:t> de </a:t>
            </a:r>
            <a:r>
              <a:rPr lang="en-US" sz="1600" dirty="0" err="1">
                <a:solidFill>
                  <a:prstClr val="black"/>
                </a:solidFill>
                <a:latin typeface="Calibri"/>
                <a:cs typeface="+mn-cs"/>
              </a:rPr>
              <a:t>energie</a:t>
            </a:r>
            <a:r>
              <a:rPr lang="en-US" sz="1600" dirty="0">
                <a:solidFill>
                  <a:prstClr val="black"/>
                </a:solidFill>
                <a:latin typeface="Calibri"/>
                <a:cs typeface="+mn-cs"/>
              </a:rPr>
              <a:t> </a:t>
            </a:r>
            <a:r>
              <a:rPr lang="ro-RO" sz="1600" dirty="0">
                <a:solidFill>
                  <a:prstClr val="black"/>
                </a:solidFill>
                <a:latin typeface="Calibri"/>
                <a:cs typeface="+mn-cs"/>
              </a:rPr>
              <a:t>electrică a </a:t>
            </a:r>
            <a:r>
              <a:rPr lang="en-US" sz="1600" dirty="0" err="1">
                <a:solidFill>
                  <a:prstClr val="black"/>
                </a:solidFill>
                <a:latin typeface="Calibri"/>
                <a:cs typeface="+mn-cs"/>
              </a:rPr>
              <a:t>Republicii</a:t>
            </a:r>
            <a:r>
              <a:rPr lang="en-US" sz="1600" dirty="0">
                <a:solidFill>
                  <a:prstClr val="black"/>
                </a:solidFill>
                <a:latin typeface="Calibri"/>
                <a:cs typeface="+mn-cs"/>
              </a:rPr>
              <a:t> Moldova</a:t>
            </a:r>
            <a:endParaRPr lang="en-US" sz="1600" b="0" dirty="0">
              <a:solidFill>
                <a:prstClr val="black"/>
              </a:solidFill>
              <a:latin typeface="Calibri"/>
              <a:cs typeface="+mn-cs"/>
            </a:endParaRPr>
          </a:p>
          <a:p>
            <a:pPr marL="285750" lvl="0" indent="-285750" fontAlgn="auto">
              <a:spcBef>
                <a:spcPct val="20000"/>
              </a:spcBef>
              <a:spcAft>
                <a:spcPts val="0"/>
              </a:spcAft>
              <a:buFont typeface="Wingdings" panose="05000000000000000000" pitchFamily="2" charset="2"/>
              <a:buChar char="Ø"/>
            </a:pPr>
            <a:r>
              <a:rPr lang="en-US" sz="1600" b="0" dirty="0" err="1">
                <a:solidFill>
                  <a:prstClr val="black"/>
                </a:solidFill>
                <a:latin typeface="Calibri"/>
                <a:cs typeface="+mn-cs"/>
              </a:rPr>
              <a:t>Energia</a:t>
            </a:r>
            <a:r>
              <a:rPr lang="en-US" sz="1600" b="0" dirty="0">
                <a:solidFill>
                  <a:prstClr val="black"/>
                </a:solidFill>
                <a:latin typeface="Calibri"/>
                <a:cs typeface="+mn-cs"/>
              </a:rPr>
              <a:t> </a:t>
            </a:r>
            <a:r>
              <a:rPr lang="en-US" sz="1600" b="0" dirty="0" err="1">
                <a:solidFill>
                  <a:prstClr val="black"/>
                </a:solidFill>
                <a:latin typeface="Calibri"/>
                <a:cs typeface="+mn-cs"/>
              </a:rPr>
              <a:t>electrică</a:t>
            </a:r>
            <a:r>
              <a:rPr lang="en-US" sz="1600" b="0" dirty="0">
                <a:solidFill>
                  <a:prstClr val="black"/>
                </a:solidFill>
                <a:latin typeface="Calibri"/>
                <a:cs typeface="+mn-cs"/>
              </a:rPr>
              <a:t> la </a:t>
            </a:r>
            <a:r>
              <a:rPr lang="en-US" sz="1600" b="0" dirty="0" err="1">
                <a:solidFill>
                  <a:prstClr val="black"/>
                </a:solidFill>
                <a:latin typeface="Calibri"/>
                <a:cs typeface="+mn-cs"/>
              </a:rPr>
              <a:t>prețuri</a:t>
            </a:r>
            <a:r>
              <a:rPr lang="en-US" sz="1600" b="0" dirty="0">
                <a:solidFill>
                  <a:prstClr val="black"/>
                </a:solidFill>
                <a:latin typeface="Calibri"/>
                <a:cs typeface="+mn-cs"/>
              </a:rPr>
              <a:t> </a:t>
            </a:r>
            <a:r>
              <a:rPr lang="en-US" sz="1600" b="0" dirty="0" err="1">
                <a:solidFill>
                  <a:prstClr val="black"/>
                </a:solidFill>
                <a:latin typeface="Calibri"/>
                <a:cs typeface="+mn-cs"/>
              </a:rPr>
              <a:t>reglementate</a:t>
            </a:r>
            <a:r>
              <a:rPr lang="en-US" sz="1600" b="0" dirty="0">
                <a:solidFill>
                  <a:prstClr val="black"/>
                </a:solidFill>
                <a:latin typeface="Calibri"/>
                <a:cs typeface="+mn-cs"/>
              </a:rPr>
              <a:t> </a:t>
            </a:r>
            <a:r>
              <a:rPr lang="en-US" sz="1600" b="0" dirty="0" err="1">
                <a:solidFill>
                  <a:prstClr val="black"/>
                </a:solidFill>
                <a:latin typeface="Calibri"/>
                <a:cs typeface="+mn-cs"/>
              </a:rPr>
              <a:t>produsă</a:t>
            </a:r>
            <a:r>
              <a:rPr lang="en-US" sz="1600" b="0" dirty="0">
                <a:solidFill>
                  <a:prstClr val="black"/>
                </a:solidFill>
                <a:latin typeface="Calibri"/>
                <a:cs typeface="+mn-cs"/>
              </a:rPr>
              <a:t> de CET –</a:t>
            </a:r>
            <a:r>
              <a:rPr lang="en-US" sz="1600" b="0" dirty="0" err="1">
                <a:solidFill>
                  <a:prstClr val="black"/>
                </a:solidFill>
                <a:latin typeface="Calibri"/>
                <a:cs typeface="+mn-cs"/>
              </a:rPr>
              <a:t>uri</a:t>
            </a:r>
            <a:r>
              <a:rPr lang="en-US" sz="1600" b="0" dirty="0">
                <a:solidFill>
                  <a:prstClr val="black"/>
                </a:solidFill>
                <a:latin typeface="Calibri"/>
                <a:cs typeface="+mn-cs"/>
              </a:rPr>
              <a:t>; </a:t>
            </a:r>
          </a:p>
          <a:p>
            <a:pPr marL="285750" lvl="0" indent="-285750" fontAlgn="auto">
              <a:spcBef>
                <a:spcPct val="20000"/>
              </a:spcBef>
              <a:spcAft>
                <a:spcPts val="0"/>
              </a:spcAft>
              <a:buFont typeface="Wingdings" panose="05000000000000000000" pitchFamily="2" charset="2"/>
              <a:buChar char="Ø"/>
            </a:pPr>
            <a:endParaRPr lang="en-US" sz="1600" b="0" dirty="0">
              <a:solidFill>
                <a:prstClr val="black"/>
              </a:solidFill>
              <a:latin typeface="Calibri"/>
              <a:cs typeface="+mn-cs"/>
            </a:endParaRPr>
          </a:p>
          <a:p>
            <a:pPr marL="285750" lvl="0" indent="-285750" fontAlgn="auto">
              <a:spcBef>
                <a:spcPct val="20000"/>
              </a:spcBef>
              <a:spcAft>
                <a:spcPts val="0"/>
              </a:spcAft>
              <a:buFont typeface="Wingdings" panose="05000000000000000000" pitchFamily="2" charset="2"/>
              <a:buChar char="Ø"/>
            </a:pPr>
            <a:r>
              <a:rPr lang="en-US" sz="1600" b="0" dirty="0" err="1">
                <a:solidFill>
                  <a:prstClr val="black"/>
                </a:solidFill>
                <a:latin typeface="Calibri"/>
                <a:cs typeface="+mn-cs"/>
              </a:rPr>
              <a:t>Energia</a:t>
            </a:r>
            <a:r>
              <a:rPr lang="en-US" sz="1600" b="0" dirty="0">
                <a:solidFill>
                  <a:prstClr val="black"/>
                </a:solidFill>
                <a:latin typeface="Calibri"/>
                <a:cs typeface="+mn-cs"/>
              </a:rPr>
              <a:t> </a:t>
            </a:r>
            <a:r>
              <a:rPr lang="en-US" sz="1600" b="0" dirty="0" err="1">
                <a:solidFill>
                  <a:prstClr val="black"/>
                </a:solidFill>
                <a:latin typeface="Calibri"/>
                <a:cs typeface="+mn-cs"/>
              </a:rPr>
              <a:t>electrică</a:t>
            </a:r>
            <a:r>
              <a:rPr lang="en-US" sz="1600" b="0" dirty="0">
                <a:solidFill>
                  <a:prstClr val="black"/>
                </a:solidFill>
                <a:latin typeface="Calibri"/>
                <a:cs typeface="+mn-cs"/>
              </a:rPr>
              <a:t> din </a:t>
            </a:r>
            <a:r>
              <a:rPr lang="en-US" sz="1600" b="0" dirty="0" err="1">
                <a:solidFill>
                  <a:prstClr val="black"/>
                </a:solidFill>
                <a:latin typeface="Calibri"/>
                <a:cs typeface="+mn-cs"/>
              </a:rPr>
              <a:t>piața</a:t>
            </a:r>
            <a:r>
              <a:rPr lang="en-US" sz="1600" b="0" dirty="0">
                <a:solidFill>
                  <a:prstClr val="black"/>
                </a:solidFill>
                <a:latin typeface="Calibri"/>
                <a:cs typeface="+mn-cs"/>
              </a:rPr>
              <a:t> </a:t>
            </a:r>
            <a:r>
              <a:rPr lang="en-US" sz="1600" b="0" dirty="0" err="1">
                <a:solidFill>
                  <a:prstClr val="black"/>
                </a:solidFill>
                <a:latin typeface="Calibri"/>
                <a:cs typeface="+mn-cs"/>
              </a:rPr>
              <a:t>angro</a:t>
            </a:r>
            <a:r>
              <a:rPr lang="en-US" sz="1600" b="0" dirty="0">
                <a:solidFill>
                  <a:prstClr val="black"/>
                </a:solidFill>
                <a:latin typeface="Calibri"/>
                <a:cs typeface="+mn-cs"/>
              </a:rPr>
              <a:t> de la </a:t>
            </a:r>
            <a:r>
              <a:rPr lang="en-US" sz="1600" b="0" dirty="0" err="1">
                <a:solidFill>
                  <a:prstClr val="black"/>
                </a:solidFill>
                <a:latin typeface="Calibri"/>
                <a:cs typeface="+mn-cs"/>
              </a:rPr>
              <a:t>duopolul</a:t>
            </a:r>
            <a:r>
              <a:rPr lang="en-US" sz="1600" b="0" dirty="0">
                <a:solidFill>
                  <a:prstClr val="black"/>
                </a:solidFill>
                <a:latin typeface="Calibri"/>
                <a:cs typeface="+mn-cs"/>
              </a:rPr>
              <a:t> “</a:t>
            </a:r>
            <a:r>
              <a:rPr lang="en-US" sz="1600" b="0" i="1" dirty="0">
                <a:solidFill>
                  <a:prstClr val="black"/>
                </a:solidFill>
                <a:latin typeface="Calibri"/>
                <a:cs typeface="+mn-cs"/>
              </a:rPr>
              <a:t>CTEM – </a:t>
            </a:r>
            <a:r>
              <a:rPr lang="en-US" sz="1600" b="0" i="1" dirty="0" err="1">
                <a:solidFill>
                  <a:prstClr val="black"/>
                </a:solidFill>
                <a:latin typeface="Calibri"/>
                <a:cs typeface="+mn-cs"/>
              </a:rPr>
              <a:t>Ucraina</a:t>
            </a:r>
            <a:r>
              <a:rPr lang="en-US" sz="1600" b="0" dirty="0">
                <a:solidFill>
                  <a:prstClr val="black"/>
                </a:solidFill>
                <a:latin typeface="Calibri"/>
                <a:cs typeface="+mn-cs"/>
              </a:rPr>
              <a:t>”, </a:t>
            </a:r>
            <a:r>
              <a:rPr lang="en-US" sz="1600" b="0" dirty="0" err="1">
                <a:solidFill>
                  <a:prstClr val="black"/>
                </a:solidFill>
                <a:latin typeface="Calibri"/>
                <a:cs typeface="+mn-cs"/>
              </a:rPr>
              <a:t>însemnând</a:t>
            </a:r>
            <a:r>
              <a:rPr lang="en-US" sz="1600" b="0" dirty="0">
                <a:solidFill>
                  <a:prstClr val="black"/>
                </a:solidFill>
                <a:latin typeface="Calibri"/>
                <a:cs typeface="+mn-cs"/>
              </a:rPr>
              <a:t> </a:t>
            </a:r>
            <a:r>
              <a:rPr lang="en-US" sz="1600" b="0" dirty="0" err="1">
                <a:solidFill>
                  <a:prstClr val="black"/>
                </a:solidFill>
                <a:latin typeface="Calibri"/>
                <a:cs typeface="+mn-cs"/>
              </a:rPr>
              <a:t>că</a:t>
            </a:r>
            <a:r>
              <a:rPr lang="en-US" sz="1600" b="0" dirty="0">
                <a:solidFill>
                  <a:prstClr val="black"/>
                </a:solidFill>
                <a:latin typeface="Calibri"/>
                <a:cs typeface="+mn-cs"/>
              </a:rPr>
              <a:t> </a:t>
            </a:r>
            <a:r>
              <a:rPr lang="en-US" sz="1600" b="0" dirty="0" err="1">
                <a:solidFill>
                  <a:prstClr val="black"/>
                </a:solidFill>
                <a:latin typeface="Calibri"/>
                <a:cs typeface="+mn-cs"/>
              </a:rPr>
              <a:t>aceste</a:t>
            </a:r>
            <a:r>
              <a:rPr lang="en-US" sz="1600" b="0" dirty="0">
                <a:solidFill>
                  <a:prstClr val="black"/>
                </a:solidFill>
                <a:latin typeface="Calibri"/>
                <a:cs typeface="+mn-cs"/>
              </a:rPr>
              <a:t> </a:t>
            </a:r>
            <a:r>
              <a:rPr lang="en-US" sz="1600" b="0" dirty="0" err="1">
                <a:solidFill>
                  <a:prstClr val="black"/>
                </a:solidFill>
                <a:latin typeface="Calibri"/>
                <a:cs typeface="+mn-cs"/>
              </a:rPr>
              <a:t>prețuri</a:t>
            </a:r>
            <a:r>
              <a:rPr lang="en-US" sz="1600" b="0" dirty="0">
                <a:solidFill>
                  <a:prstClr val="black"/>
                </a:solidFill>
                <a:latin typeface="Calibri"/>
                <a:cs typeface="+mn-cs"/>
              </a:rPr>
              <a:t> </a:t>
            </a:r>
            <a:r>
              <a:rPr lang="en-US" sz="1600" b="0" dirty="0" err="1">
                <a:solidFill>
                  <a:prstClr val="black"/>
                </a:solidFill>
                <a:latin typeface="Calibri"/>
                <a:cs typeface="+mn-cs"/>
              </a:rPr>
              <a:t>nereglementate</a:t>
            </a:r>
            <a:r>
              <a:rPr lang="en-US" sz="1600" b="0" dirty="0">
                <a:solidFill>
                  <a:prstClr val="black"/>
                </a:solidFill>
                <a:latin typeface="Calibri"/>
                <a:cs typeface="+mn-cs"/>
              </a:rPr>
              <a:t> nu </a:t>
            </a:r>
            <a:r>
              <a:rPr lang="en-US" sz="1600" b="0" dirty="0" err="1">
                <a:solidFill>
                  <a:prstClr val="black"/>
                </a:solidFill>
                <a:latin typeface="Calibri"/>
                <a:cs typeface="+mn-cs"/>
              </a:rPr>
              <a:t>sunt</a:t>
            </a:r>
            <a:r>
              <a:rPr lang="en-US" sz="1600" b="0" dirty="0">
                <a:solidFill>
                  <a:prstClr val="black"/>
                </a:solidFill>
                <a:latin typeface="Calibri"/>
                <a:cs typeface="+mn-cs"/>
              </a:rPr>
              <a:t> </a:t>
            </a:r>
            <a:r>
              <a:rPr lang="en-US" sz="1600" b="0" dirty="0" err="1">
                <a:solidFill>
                  <a:prstClr val="black"/>
                </a:solidFill>
                <a:latin typeface="Calibri"/>
                <a:cs typeface="+mn-cs"/>
              </a:rPr>
              <a:t>rezultatul</a:t>
            </a:r>
            <a:r>
              <a:rPr lang="en-US" sz="1600" b="0" dirty="0">
                <a:solidFill>
                  <a:prstClr val="black"/>
                </a:solidFill>
                <a:latin typeface="Calibri"/>
                <a:cs typeface="+mn-cs"/>
              </a:rPr>
              <a:t> </a:t>
            </a:r>
            <a:r>
              <a:rPr lang="en-US" sz="1600" b="0" dirty="0" err="1">
                <a:solidFill>
                  <a:prstClr val="black"/>
                </a:solidFill>
                <a:latin typeface="Calibri"/>
                <a:cs typeface="+mn-cs"/>
              </a:rPr>
              <a:t>concurenței</a:t>
            </a:r>
            <a:r>
              <a:rPr lang="en-US" sz="1600" b="0" dirty="0">
                <a:solidFill>
                  <a:prstClr val="black"/>
                </a:solidFill>
                <a:latin typeface="Calibri"/>
                <a:cs typeface="+mn-cs"/>
              </a:rPr>
              <a:t>. </a:t>
            </a:r>
          </a:p>
          <a:p>
            <a:pPr marL="342900" lvl="0" indent="-342900" fontAlgn="auto">
              <a:spcBef>
                <a:spcPct val="20000"/>
              </a:spcBef>
              <a:spcAft>
                <a:spcPts val="0"/>
              </a:spcAft>
            </a:pPr>
            <a:r>
              <a:rPr lang="en-US" sz="1600" dirty="0">
                <a:solidFill>
                  <a:prstClr val="black"/>
                </a:solidFill>
                <a:latin typeface="Calibri"/>
                <a:cs typeface="+mn-cs"/>
              </a:rPr>
              <a:t>       </a:t>
            </a:r>
            <a:r>
              <a:rPr lang="en-US" sz="1600" dirty="0" err="1">
                <a:solidFill>
                  <a:prstClr val="black"/>
                </a:solidFill>
                <a:latin typeface="Calibri"/>
                <a:cs typeface="+mn-cs"/>
              </a:rPr>
              <a:t>Piața</a:t>
            </a:r>
            <a:r>
              <a:rPr lang="en-US" sz="1600" dirty="0">
                <a:solidFill>
                  <a:prstClr val="black"/>
                </a:solidFill>
                <a:latin typeface="Calibri"/>
                <a:cs typeface="+mn-cs"/>
              </a:rPr>
              <a:t> </a:t>
            </a:r>
            <a:r>
              <a:rPr lang="en-US" sz="1600" dirty="0" err="1">
                <a:solidFill>
                  <a:prstClr val="black"/>
                </a:solidFill>
                <a:latin typeface="Calibri"/>
                <a:cs typeface="+mn-cs"/>
              </a:rPr>
              <a:t>poate</a:t>
            </a:r>
            <a:r>
              <a:rPr lang="en-US" sz="1600" dirty="0">
                <a:solidFill>
                  <a:prstClr val="black"/>
                </a:solidFill>
                <a:latin typeface="Calibri"/>
                <a:cs typeface="+mn-cs"/>
              </a:rPr>
              <a:t> </a:t>
            </a:r>
            <a:r>
              <a:rPr lang="en-US" sz="1600" dirty="0" err="1">
                <a:solidFill>
                  <a:prstClr val="black"/>
                </a:solidFill>
                <a:latin typeface="Calibri"/>
                <a:cs typeface="+mn-cs"/>
              </a:rPr>
              <a:t>deveni</a:t>
            </a:r>
            <a:r>
              <a:rPr lang="en-US" sz="1600" dirty="0">
                <a:solidFill>
                  <a:prstClr val="black"/>
                </a:solidFill>
                <a:latin typeface="Calibri"/>
                <a:cs typeface="+mn-cs"/>
              </a:rPr>
              <a:t> </a:t>
            </a:r>
            <a:r>
              <a:rPr lang="en-US" sz="1600" dirty="0" err="1">
                <a:solidFill>
                  <a:prstClr val="black"/>
                </a:solidFill>
                <a:latin typeface="Calibri"/>
                <a:cs typeface="+mn-cs"/>
              </a:rPr>
              <a:t>concurențială</a:t>
            </a:r>
            <a:r>
              <a:rPr lang="en-US" sz="1600" dirty="0">
                <a:solidFill>
                  <a:prstClr val="black"/>
                </a:solidFill>
                <a:latin typeface="Calibri"/>
                <a:cs typeface="+mn-cs"/>
              </a:rPr>
              <a:t> </a:t>
            </a:r>
            <a:r>
              <a:rPr lang="en-US" sz="1600" dirty="0" err="1">
                <a:solidFill>
                  <a:prstClr val="black"/>
                </a:solidFill>
                <a:latin typeface="Calibri"/>
                <a:cs typeface="+mn-cs"/>
              </a:rPr>
              <a:t>doar</a:t>
            </a:r>
            <a:r>
              <a:rPr lang="en-US" sz="1600" dirty="0">
                <a:solidFill>
                  <a:prstClr val="black"/>
                </a:solidFill>
                <a:latin typeface="Calibri"/>
                <a:cs typeface="+mn-cs"/>
              </a:rPr>
              <a:t> </a:t>
            </a:r>
            <a:r>
              <a:rPr lang="en-US" sz="1600" dirty="0" err="1">
                <a:solidFill>
                  <a:prstClr val="black"/>
                </a:solidFill>
                <a:latin typeface="Calibri"/>
                <a:cs typeface="+mn-cs"/>
              </a:rPr>
              <a:t>în</a:t>
            </a:r>
            <a:r>
              <a:rPr lang="en-US" sz="1600" dirty="0">
                <a:solidFill>
                  <a:prstClr val="black"/>
                </a:solidFill>
                <a:latin typeface="Calibri"/>
                <a:cs typeface="+mn-cs"/>
              </a:rPr>
              <a:t> </a:t>
            </a:r>
            <a:r>
              <a:rPr lang="en-US" sz="1600" dirty="0" err="1">
                <a:solidFill>
                  <a:prstClr val="black"/>
                </a:solidFill>
                <a:latin typeface="Calibri"/>
                <a:cs typeface="+mn-cs"/>
              </a:rPr>
              <a:t>cazul</a:t>
            </a:r>
            <a:r>
              <a:rPr lang="en-US" sz="1600" dirty="0">
                <a:solidFill>
                  <a:prstClr val="black"/>
                </a:solidFill>
                <a:latin typeface="Calibri"/>
                <a:cs typeface="+mn-cs"/>
              </a:rPr>
              <a:t> </a:t>
            </a:r>
            <a:r>
              <a:rPr lang="en-US" sz="1600" dirty="0" err="1">
                <a:solidFill>
                  <a:prstClr val="black"/>
                </a:solidFill>
                <a:latin typeface="Calibri"/>
                <a:cs typeface="+mn-cs"/>
              </a:rPr>
              <a:t>în</a:t>
            </a:r>
            <a:r>
              <a:rPr lang="en-US" sz="1600" dirty="0">
                <a:solidFill>
                  <a:prstClr val="black"/>
                </a:solidFill>
                <a:latin typeface="Calibri"/>
                <a:cs typeface="+mn-cs"/>
              </a:rPr>
              <a:t> care:</a:t>
            </a:r>
            <a:endParaRPr lang="en-US" sz="1600" b="0" dirty="0">
              <a:solidFill>
                <a:prstClr val="black"/>
              </a:solidFill>
              <a:latin typeface="Calibri"/>
              <a:cs typeface="+mn-cs"/>
            </a:endParaRPr>
          </a:p>
          <a:p>
            <a:pPr lvl="0" fontAlgn="auto">
              <a:spcBef>
                <a:spcPct val="20000"/>
              </a:spcBef>
              <a:spcAft>
                <a:spcPts val="0"/>
              </a:spcAft>
            </a:pPr>
            <a:r>
              <a:rPr lang="en-US" sz="1600" b="0" dirty="0">
                <a:solidFill>
                  <a:prstClr val="black"/>
                </a:solidFill>
                <a:latin typeface="Calibri"/>
                <a:cs typeface="+mn-cs"/>
              </a:rPr>
              <a:t>Se </a:t>
            </a:r>
            <a:r>
              <a:rPr lang="en-US" sz="1600" b="0" dirty="0" err="1">
                <a:solidFill>
                  <a:prstClr val="black"/>
                </a:solidFill>
                <a:latin typeface="Calibri"/>
                <a:cs typeface="+mn-cs"/>
              </a:rPr>
              <a:t>vor</a:t>
            </a:r>
            <a:r>
              <a:rPr lang="en-US" sz="1600" b="0" dirty="0">
                <a:solidFill>
                  <a:prstClr val="black"/>
                </a:solidFill>
                <a:latin typeface="Calibri"/>
                <a:cs typeface="+mn-cs"/>
              </a:rPr>
              <a:t> </a:t>
            </a:r>
            <a:r>
              <a:rPr lang="en-US" sz="1600" b="0" dirty="0" err="1">
                <a:solidFill>
                  <a:prstClr val="black"/>
                </a:solidFill>
                <a:latin typeface="Calibri"/>
                <a:cs typeface="+mn-cs"/>
              </a:rPr>
              <a:t>construi</a:t>
            </a:r>
            <a:r>
              <a:rPr lang="en-US" sz="1600" b="0" dirty="0">
                <a:solidFill>
                  <a:prstClr val="black"/>
                </a:solidFill>
                <a:latin typeface="Calibri"/>
                <a:cs typeface="+mn-cs"/>
              </a:rPr>
              <a:t> </a:t>
            </a:r>
            <a:r>
              <a:rPr lang="en-US" sz="1600" b="0" dirty="0" err="1">
                <a:solidFill>
                  <a:prstClr val="black"/>
                </a:solidFill>
                <a:latin typeface="Calibri"/>
                <a:cs typeface="+mn-cs"/>
              </a:rPr>
              <a:t>noi</a:t>
            </a:r>
            <a:r>
              <a:rPr lang="en-US" sz="1600" b="0" dirty="0">
                <a:solidFill>
                  <a:prstClr val="black"/>
                </a:solidFill>
                <a:latin typeface="Calibri"/>
                <a:cs typeface="+mn-cs"/>
              </a:rPr>
              <a:t> </a:t>
            </a:r>
            <a:r>
              <a:rPr lang="en-US" sz="1600" b="0" dirty="0" err="1">
                <a:solidFill>
                  <a:prstClr val="black"/>
                </a:solidFill>
                <a:latin typeface="Calibri"/>
                <a:cs typeface="+mn-cs"/>
              </a:rPr>
              <a:t>capacități</a:t>
            </a:r>
            <a:r>
              <a:rPr lang="en-US" sz="1600" b="0" dirty="0">
                <a:solidFill>
                  <a:prstClr val="black"/>
                </a:solidFill>
                <a:latin typeface="Calibri"/>
                <a:cs typeface="+mn-cs"/>
              </a:rPr>
              <a:t> de </a:t>
            </a:r>
            <a:r>
              <a:rPr lang="en-US" sz="1600" b="0" dirty="0" err="1">
                <a:solidFill>
                  <a:prstClr val="black"/>
                </a:solidFill>
                <a:latin typeface="Calibri"/>
                <a:cs typeface="+mn-cs"/>
              </a:rPr>
              <a:t>producere</a:t>
            </a:r>
            <a:r>
              <a:rPr lang="en-US" sz="1600" b="0" dirty="0">
                <a:solidFill>
                  <a:prstClr val="black"/>
                </a:solidFill>
                <a:latin typeface="Calibri"/>
                <a:cs typeface="+mn-cs"/>
              </a:rPr>
              <a:t>  </a:t>
            </a:r>
            <a:r>
              <a:rPr lang="en-US" sz="1600" b="0" dirty="0" err="1">
                <a:solidFill>
                  <a:prstClr val="black"/>
                </a:solidFill>
                <a:latin typeface="Calibri"/>
                <a:cs typeface="+mn-cs"/>
              </a:rPr>
              <a:t>pe</a:t>
            </a:r>
            <a:r>
              <a:rPr lang="en-US" sz="1600" b="0" dirty="0">
                <a:solidFill>
                  <a:prstClr val="black"/>
                </a:solidFill>
                <a:latin typeface="Calibri"/>
                <a:cs typeface="+mn-cs"/>
              </a:rPr>
              <a:t> </a:t>
            </a:r>
            <a:r>
              <a:rPr lang="en-US" sz="1600" b="0" dirty="0" err="1">
                <a:solidFill>
                  <a:prstClr val="black"/>
                </a:solidFill>
                <a:latin typeface="Calibri"/>
                <a:cs typeface="+mn-cs"/>
              </a:rPr>
              <a:t>malul</a:t>
            </a:r>
            <a:r>
              <a:rPr lang="en-US" sz="1600" b="0" dirty="0">
                <a:solidFill>
                  <a:prstClr val="black"/>
                </a:solidFill>
                <a:latin typeface="Calibri"/>
                <a:cs typeface="+mn-cs"/>
              </a:rPr>
              <a:t> </a:t>
            </a:r>
            <a:r>
              <a:rPr lang="en-US" sz="1600" b="0" dirty="0" err="1">
                <a:solidFill>
                  <a:prstClr val="black"/>
                </a:solidFill>
                <a:latin typeface="Calibri"/>
                <a:cs typeface="+mn-cs"/>
              </a:rPr>
              <a:t>drept</a:t>
            </a:r>
            <a:r>
              <a:rPr lang="en-US" sz="1600" b="0" dirty="0">
                <a:solidFill>
                  <a:prstClr val="black"/>
                </a:solidFill>
                <a:latin typeface="Calibri"/>
                <a:cs typeface="+mn-cs"/>
              </a:rPr>
              <a:t> al </a:t>
            </a:r>
            <a:r>
              <a:rPr lang="en-US" sz="1600" b="0" dirty="0" err="1">
                <a:solidFill>
                  <a:prstClr val="black"/>
                </a:solidFill>
                <a:latin typeface="Calibri"/>
                <a:cs typeface="+mn-cs"/>
              </a:rPr>
              <a:t>Nistrului</a:t>
            </a:r>
            <a:r>
              <a:rPr lang="en-US" sz="1600" b="0" dirty="0">
                <a:solidFill>
                  <a:prstClr val="black"/>
                </a:solidFill>
                <a:latin typeface="Calibri"/>
                <a:cs typeface="+mn-cs"/>
              </a:rPr>
              <a:t>;</a:t>
            </a:r>
          </a:p>
          <a:p>
            <a:pPr lvl="0" fontAlgn="auto">
              <a:spcBef>
                <a:spcPct val="20000"/>
              </a:spcBef>
              <a:spcAft>
                <a:spcPts val="0"/>
              </a:spcAft>
            </a:pPr>
            <a:r>
              <a:rPr lang="en-US" sz="1600" b="0" dirty="0">
                <a:solidFill>
                  <a:prstClr val="black"/>
                </a:solidFill>
                <a:latin typeface="Calibri"/>
                <a:cs typeface="+mn-cs"/>
              </a:rPr>
              <a:t>Moldova se </a:t>
            </a:r>
            <a:r>
              <a:rPr lang="en-US" sz="1600" b="0" dirty="0" err="1">
                <a:solidFill>
                  <a:prstClr val="black"/>
                </a:solidFill>
                <a:latin typeface="Calibri"/>
                <a:cs typeface="+mn-cs"/>
              </a:rPr>
              <a:t>va</a:t>
            </a:r>
            <a:r>
              <a:rPr lang="en-US" sz="1600" b="0" dirty="0">
                <a:solidFill>
                  <a:prstClr val="black"/>
                </a:solidFill>
                <a:latin typeface="Calibri"/>
                <a:cs typeface="+mn-cs"/>
              </a:rPr>
              <a:t> </a:t>
            </a:r>
            <a:r>
              <a:rPr lang="en-US" sz="1600" b="0" dirty="0" err="1">
                <a:solidFill>
                  <a:prstClr val="black"/>
                </a:solidFill>
                <a:latin typeface="Calibri"/>
                <a:cs typeface="+mn-cs"/>
              </a:rPr>
              <a:t>interconecta</a:t>
            </a:r>
            <a:r>
              <a:rPr lang="en-US" sz="1600" b="0" dirty="0">
                <a:solidFill>
                  <a:prstClr val="black"/>
                </a:solidFill>
                <a:latin typeface="Calibri"/>
                <a:cs typeface="+mn-cs"/>
              </a:rPr>
              <a:t> </a:t>
            </a:r>
            <a:r>
              <a:rPr lang="en-US" sz="1600" b="0" dirty="0" err="1">
                <a:solidFill>
                  <a:prstClr val="black"/>
                </a:solidFill>
                <a:latin typeface="Calibri"/>
                <a:cs typeface="+mn-cs"/>
              </a:rPr>
              <a:t>realmente</a:t>
            </a:r>
            <a:r>
              <a:rPr lang="en-US" sz="1600" b="0" dirty="0">
                <a:solidFill>
                  <a:prstClr val="black"/>
                </a:solidFill>
                <a:latin typeface="Calibri"/>
                <a:cs typeface="+mn-cs"/>
              </a:rPr>
              <a:t> cu ENTSO-E.</a:t>
            </a:r>
          </a:p>
          <a:p>
            <a:pPr marL="342900" lvl="0" indent="-342900" fontAlgn="auto">
              <a:spcBef>
                <a:spcPct val="20000"/>
              </a:spcBef>
              <a:spcAft>
                <a:spcPts val="0"/>
              </a:spcAft>
            </a:pPr>
            <a:r>
              <a:rPr lang="en-US" sz="1600" b="0" dirty="0">
                <a:solidFill>
                  <a:prstClr val="black"/>
                </a:solidFill>
                <a:latin typeface="Calibri"/>
                <a:cs typeface="+mn-cs"/>
              </a:rPr>
              <a:t> </a:t>
            </a:r>
            <a:endParaRPr lang="en-US" sz="1600" dirty="0">
              <a:solidFill>
                <a:prstClr val="black"/>
              </a:solidFill>
              <a:latin typeface="Calibri"/>
              <a:cs typeface="+mn-cs"/>
            </a:endParaRPr>
          </a:p>
          <a:p>
            <a:pPr marL="342900" lvl="0" indent="-342900" fontAlgn="auto">
              <a:spcBef>
                <a:spcPct val="20000"/>
              </a:spcBef>
              <a:spcAft>
                <a:spcPts val="0"/>
              </a:spcAft>
            </a:pPr>
            <a:r>
              <a:rPr lang="en-US" sz="1600" dirty="0">
                <a:solidFill>
                  <a:prstClr val="black"/>
                </a:solidFill>
                <a:latin typeface="Calibri"/>
                <a:cs typeface="+mn-cs"/>
              </a:rPr>
              <a:t>       Ce </a:t>
            </a:r>
            <a:r>
              <a:rPr lang="en-US" sz="1600" dirty="0" err="1">
                <a:solidFill>
                  <a:prstClr val="black"/>
                </a:solidFill>
                <a:latin typeface="Calibri"/>
                <a:cs typeface="+mn-cs"/>
              </a:rPr>
              <a:t>ţine</a:t>
            </a:r>
            <a:r>
              <a:rPr lang="en-US" sz="1600" dirty="0">
                <a:solidFill>
                  <a:prstClr val="black"/>
                </a:solidFill>
                <a:latin typeface="Calibri"/>
                <a:cs typeface="+mn-cs"/>
              </a:rPr>
              <a:t> de </a:t>
            </a:r>
            <a:r>
              <a:rPr lang="en-US" sz="1600" dirty="0" err="1">
                <a:solidFill>
                  <a:prstClr val="black"/>
                </a:solidFill>
                <a:latin typeface="Calibri"/>
                <a:cs typeface="+mn-cs"/>
              </a:rPr>
              <a:t>capacităţi</a:t>
            </a:r>
            <a:r>
              <a:rPr lang="en-US" sz="1600" dirty="0">
                <a:solidFill>
                  <a:prstClr val="black"/>
                </a:solidFill>
                <a:latin typeface="Calibri"/>
                <a:cs typeface="+mn-cs"/>
              </a:rPr>
              <a:t> </a:t>
            </a:r>
            <a:r>
              <a:rPr lang="en-US" sz="1600" dirty="0" err="1">
                <a:solidFill>
                  <a:prstClr val="black"/>
                </a:solidFill>
                <a:latin typeface="Calibri"/>
                <a:cs typeface="+mn-cs"/>
              </a:rPr>
              <a:t>noi</a:t>
            </a:r>
            <a:r>
              <a:rPr lang="en-US" sz="1600" dirty="0">
                <a:solidFill>
                  <a:prstClr val="black"/>
                </a:solidFill>
                <a:latin typeface="Calibri"/>
                <a:cs typeface="+mn-cs"/>
              </a:rPr>
              <a:t> de </a:t>
            </a:r>
            <a:r>
              <a:rPr lang="en-US" sz="1600" dirty="0" err="1">
                <a:solidFill>
                  <a:prstClr val="black"/>
                </a:solidFill>
                <a:latin typeface="Calibri"/>
                <a:cs typeface="+mn-cs"/>
              </a:rPr>
              <a:t>producere</a:t>
            </a:r>
            <a:r>
              <a:rPr lang="en-US" sz="1600" dirty="0">
                <a:solidFill>
                  <a:prstClr val="black"/>
                </a:solidFill>
                <a:latin typeface="Calibri"/>
                <a:cs typeface="+mn-cs"/>
              </a:rPr>
              <a:t>:</a:t>
            </a:r>
          </a:p>
          <a:p>
            <a:pPr marL="342900" lvl="0" indent="-342900" fontAlgn="auto">
              <a:spcBef>
                <a:spcPct val="20000"/>
              </a:spcBef>
              <a:spcAft>
                <a:spcPts val="0"/>
              </a:spcAft>
              <a:buFont typeface="Arial" panose="020B0604020202020204" pitchFamily="34" charset="0"/>
              <a:buChar char="•"/>
            </a:pPr>
            <a:r>
              <a:rPr lang="en-US" sz="1600" b="0" dirty="0">
                <a:solidFill>
                  <a:prstClr val="black"/>
                </a:solidFill>
                <a:latin typeface="Calibri"/>
                <a:cs typeface="+mn-cs"/>
              </a:rPr>
              <a:t>Nu </a:t>
            </a:r>
            <a:r>
              <a:rPr lang="en-US" sz="1600" b="0" dirty="0" err="1">
                <a:solidFill>
                  <a:prstClr val="black"/>
                </a:solidFill>
                <a:latin typeface="Calibri"/>
                <a:cs typeface="+mn-cs"/>
              </a:rPr>
              <a:t>sunt</a:t>
            </a:r>
            <a:r>
              <a:rPr lang="en-US" sz="1600" b="0" dirty="0">
                <a:solidFill>
                  <a:prstClr val="black"/>
                </a:solidFill>
                <a:latin typeface="Calibri"/>
                <a:cs typeface="+mn-cs"/>
              </a:rPr>
              <a:t> </a:t>
            </a:r>
            <a:r>
              <a:rPr lang="en-US" sz="1600" b="0" dirty="0" err="1">
                <a:solidFill>
                  <a:prstClr val="black"/>
                </a:solidFill>
                <a:latin typeface="Calibri"/>
                <a:cs typeface="+mn-cs"/>
              </a:rPr>
              <a:t>stimulente</a:t>
            </a:r>
            <a:r>
              <a:rPr lang="en-US" sz="1600" b="0" dirty="0">
                <a:solidFill>
                  <a:prstClr val="black"/>
                </a:solidFill>
                <a:latin typeface="Calibri"/>
                <a:cs typeface="+mn-cs"/>
              </a:rPr>
              <a:t> </a:t>
            </a:r>
            <a:r>
              <a:rPr lang="en-US" sz="1600" b="0" dirty="0" err="1">
                <a:solidFill>
                  <a:prstClr val="black"/>
                </a:solidFill>
                <a:latin typeface="Calibri"/>
                <a:cs typeface="+mn-cs"/>
              </a:rPr>
              <a:t>pentru</a:t>
            </a:r>
            <a:r>
              <a:rPr lang="en-US" sz="1600" b="0" dirty="0">
                <a:solidFill>
                  <a:prstClr val="black"/>
                </a:solidFill>
                <a:latin typeface="Calibri"/>
                <a:cs typeface="+mn-cs"/>
              </a:rPr>
              <a:t> </a:t>
            </a:r>
            <a:r>
              <a:rPr lang="en-US" sz="1600" b="0" dirty="0" err="1">
                <a:solidFill>
                  <a:prstClr val="black"/>
                </a:solidFill>
                <a:latin typeface="Calibri"/>
                <a:cs typeface="+mn-cs"/>
              </a:rPr>
              <a:t>investiții</a:t>
            </a:r>
            <a:r>
              <a:rPr lang="en-US" sz="1600" b="0" dirty="0">
                <a:solidFill>
                  <a:prstClr val="black"/>
                </a:solidFill>
                <a:latin typeface="Calibri"/>
                <a:cs typeface="+mn-cs"/>
              </a:rPr>
              <a:t> </a:t>
            </a:r>
            <a:r>
              <a:rPr lang="en-US" sz="1600" b="0" dirty="0" err="1">
                <a:solidFill>
                  <a:prstClr val="black"/>
                </a:solidFill>
                <a:latin typeface="Calibri"/>
                <a:cs typeface="+mn-cs"/>
              </a:rPr>
              <a:t>în</a:t>
            </a:r>
            <a:r>
              <a:rPr lang="en-US" sz="1600" b="0" dirty="0">
                <a:solidFill>
                  <a:prstClr val="black"/>
                </a:solidFill>
                <a:latin typeface="Calibri"/>
                <a:cs typeface="+mn-cs"/>
              </a:rPr>
              <a:t> </a:t>
            </a:r>
            <a:r>
              <a:rPr lang="en-US" sz="1600" b="0" dirty="0" err="1">
                <a:solidFill>
                  <a:prstClr val="black"/>
                </a:solidFill>
                <a:latin typeface="Calibri"/>
                <a:cs typeface="+mn-cs"/>
              </a:rPr>
              <a:t>capacitățile</a:t>
            </a:r>
            <a:r>
              <a:rPr lang="en-US" sz="1600" b="0" dirty="0">
                <a:solidFill>
                  <a:prstClr val="black"/>
                </a:solidFill>
                <a:latin typeface="Calibri"/>
                <a:cs typeface="+mn-cs"/>
              </a:rPr>
              <a:t> de </a:t>
            </a:r>
            <a:r>
              <a:rPr lang="en-US" sz="1600" b="0" dirty="0" err="1">
                <a:solidFill>
                  <a:prstClr val="black"/>
                </a:solidFill>
                <a:latin typeface="Calibri"/>
                <a:cs typeface="+mn-cs"/>
              </a:rPr>
              <a:t>generare</a:t>
            </a:r>
            <a:r>
              <a:rPr lang="en-US" sz="1600" b="0" dirty="0">
                <a:solidFill>
                  <a:prstClr val="black"/>
                </a:solidFill>
                <a:latin typeface="Calibri"/>
                <a:cs typeface="+mn-cs"/>
              </a:rPr>
              <a:t> din </a:t>
            </a:r>
            <a:r>
              <a:rPr lang="en-US" sz="1600" b="0" dirty="0" err="1">
                <a:solidFill>
                  <a:prstClr val="black"/>
                </a:solidFill>
                <a:latin typeface="Calibri"/>
                <a:cs typeface="+mn-cs"/>
              </a:rPr>
              <a:t>partea</a:t>
            </a:r>
            <a:r>
              <a:rPr lang="en-US" sz="1600" b="0" dirty="0">
                <a:solidFill>
                  <a:prstClr val="black"/>
                </a:solidFill>
                <a:latin typeface="Calibri"/>
                <a:cs typeface="+mn-cs"/>
              </a:rPr>
              <a:t> </a:t>
            </a:r>
            <a:r>
              <a:rPr lang="en-US" sz="1600" b="0" dirty="0" err="1">
                <a:solidFill>
                  <a:prstClr val="black"/>
                </a:solidFill>
                <a:latin typeface="Calibri"/>
                <a:cs typeface="+mn-cs"/>
              </a:rPr>
              <a:t>sectorului</a:t>
            </a:r>
            <a:r>
              <a:rPr lang="en-US" sz="1600" b="0" dirty="0">
                <a:solidFill>
                  <a:prstClr val="black"/>
                </a:solidFill>
                <a:latin typeface="Calibri"/>
                <a:cs typeface="+mn-cs"/>
              </a:rPr>
              <a:t> </a:t>
            </a:r>
            <a:r>
              <a:rPr lang="en-US" sz="1600" b="0" dirty="0" err="1">
                <a:solidFill>
                  <a:prstClr val="black"/>
                </a:solidFill>
                <a:latin typeface="Calibri"/>
                <a:cs typeface="+mn-cs"/>
              </a:rPr>
              <a:t>privat</a:t>
            </a:r>
            <a:r>
              <a:rPr lang="en-US" sz="1600" b="0" dirty="0">
                <a:solidFill>
                  <a:prstClr val="black"/>
                </a:solidFill>
                <a:latin typeface="Calibri"/>
                <a:cs typeface="+mn-cs"/>
              </a:rPr>
              <a:t>;</a:t>
            </a:r>
          </a:p>
          <a:p>
            <a:pPr marL="342900" lvl="0" indent="-342900" fontAlgn="auto">
              <a:spcBef>
                <a:spcPct val="20000"/>
              </a:spcBef>
              <a:spcAft>
                <a:spcPts val="0"/>
              </a:spcAft>
              <a:buFont typeface="Arial" panose="020B0604020202020204" pitchFamily="34" charset="0"/>
              <a:buChar char="•"/>
            </a:pPr>
            <a:r>
              <a:rPr lang="en-US" sz="1600" b="0" dirty="0" err="1">
                <a:solidFill>
                  <a:prstClr val="black"/>
                </a:solidFill>
                <a:latin typeface="Calibri"/>
                <a:cs typeface="+mn-cs"/>
              </a:rPr>
              <a:t>Prezenţa</a:t>
            </a:r>
            <a:r>
              <a:rPr lang="en-US" sz="1600" b="0" dirty="0">
                <a:solidFill>
                  <a:prstClr val="black"/>
                </a:solidFill>
                <a:latin typeface="Calibri"/>
                <a:cs typeface="+mn-cs"/>
              </a:rPr>
              <a:t> </a:t>
            </a:r>
            <a:r>
              <a:rPr lang="en-US" sz="1600" b="0" dirty="0" err="1">
                <a:solidFill>
                  <a:prstClr val="black"/>
                </a:solidFill>
                <a:latin typeface="Calibri"/>
                <a:cs typeface="+mn-cs"/>
              </a:rPr>
              <a:t>unei</a:t>
            </a:r>
            <a:r>
              <a:rPr lang="en-US" sz="1600" b="0" dirty="0">
                <a:solidFill>
                  <a:prstClr val="black"/>
                </a:solidFill>
                <a:latin typeface="Calibri"/>
                <a:cs typeface="+mn-cs"/>
              </a:rPr>
              <a:t> </a:t>
            </a:r>
            <a:r>
              <a:rPr lang="en-US" sz="1600" b="0" dirty="0" err="1">
                <a:solidFill>
                  <a:prstClr val="black"/>
                </a:solidFill>
                <a:latin typeface="Calibri"/>
                <a:cs typeface="+mn-cs"/>
              </a:rPr>
              <a:t>centrale</a:t>
            </a:r>
            <a:r>
              <a:rPr lang="en-US" sz="1600" b="0" dirty="0">
                <a:solidFill>
                  <a:prstClr val="black"/>
                </a:solidFill>
                <a:latin typeface="Calibri"/>
                <a:cs typeface="+mn-cs"/>
              </a:rPr>
              <a:t> cu</a:t>
            </a:r>
            <a:r>
              <a:rPr lang="ro-RO" sz="1600" b="0" dirty="0">
                <a:solidFill>
                  <a:prstClr val="black"/>
                </a:solidFill>
                <a:latin typeface="Calibri"/>
                <a:cs typeface="+mn-cs"/>
              </a:rPr>
              <a:t> capacitatea de</a:t>
            </a:r>
            <a:r>
              <a:rPr lang="en-US" sz="1600" b="0" dirty="0">
                <a:solidFill>
                  <a:prstClr val="black"/>
                </a:solidFill>
                <a:latin typeface="Calibri"/>
                <a:cs typeface="+mn-cs"/>
              </a:rPr>
              <a:t>  2,5 mii MW la </a:t>
            </a:r>
            <a:r>
              <a:rPr lang="en-US" sz="1600" b="0" dirty="0" err="1">
                <a:solidFill>
                  <a:prstClr val="black"/>
                </a:solidFill>
                <a:latin typeface="Calibri"/>
                <a:cs typeface="+mn-cs"/>
              </a:rPr>
              <a:t>distanţa</a:t>
            </a:r>
            <a:r>
              <a:rPr lang="en-US" sz="1600" b="0" dirty="0">
                <a:solidFill>
                  <a:prstClr val="black"/>
                </a:solidFill>
                <a:latin typeface="Calibri"/>
                <a:cs typeface="+mn-cs"/>
              </a:rPr>
              <a:t> de 100 km, </a:t>
            </a:r>
            <a:r>
              <a:rPr lang="en-US" sz="1600" b="0" dirty="0" err="1">
                <a:solidFill>
                  <a:prstClr val="black"/>
                </a:solidFill>
                <a:latin typeface="Calibri"/>
                <a:cs typeface="+mn-cs"/>
              </a:rPr>
              <a:t>încărcată</a:t>
            </a:r>
            <a:r>
              <a:rPr lang="en-US" sz="1600" b="0" dirty="0">
                <a:solidFill>
                  <a:prstClr val="black"/>
                </a:solidFill>
                <a:latin typeface="Calibri"/>
                <a:cs typeface="+mn-cs"/>
              </a:rPr>
              <a:t> la 40 – 50 % </a:t>
            </a:r>
            <a:r>
              <a:rPr lang="ro-RO" sz="1600" b="0" dirty="0">
                <a:solidFill>
                  <a:prstClr val="black"/>
                </a:solidFill>
                <a:latin typeface="Calibri"/>
                <a:cs typeface="+mn-cs"/>
              </a:rPr>
              <a:t> prezintă </a:t>
            </a:r>
            <a:r>
              <a:rPr lang="en-US" sz="1600" b="0" dirty="0">
                <a:solidFill>
                  <a:prstClr val="black"/>
                </a:solidFill>
                <a:latin typeface="Calibri"/>
                <a:cs typeface="+mn-cs"/>
              </a:rPr>
              <a:t> un factor de </a:t>
            </a:r>
            <a:r>
              <a:rPr lang="en-US" sz="1600" b="0" dirty="0" err="1">
                <a:solidFill>
                  <a:prstClr val="black"/>
                </a:solidFill>
                <a:latin typeface="Calibri"/>
                <a:cs typeface="+mn-cs"/>
              </a:rPr>
              <a:t>risc</a:t>
            </a:r>
            <a:r>
              <a:rPr lang="en-US" sz="1600" b="0" dirty="0">
                <a:solidFill>
                  <a:prstClr val="black"/>
                </a:solidFill>
                <a:latin typeface="Calibri"/>
                <a:cs typeface="+mn-cs"/>
              </a:rPr>
              <a:t> </a:t>
            </a:r>
            <a:r>
              <a:rPr lang="en-US" sz="1600" b="0" dirty="0" err="1">
                <a:solidFill>
                  <a:prstClr val="black"/>
                </a:solidFill>
                <a:latin typeface="Calibri"/>
                <a:cs typeface="+mn-cs"/>
              </a:rPr>
              <a:t>pentru</a:t>
            </a:r>
            <a:r>
              <a:rPr lang="en-US" sz="1600" b="0" dirty="0">
                <a:solidFill>
                  <a:prstClr val="black"/>
                </a:solidFill>
                <a:latin typeface="Calibri"/>
                <a:cs typeface="+mn-cs"/>
              </a:rPr>
              <a:t> </a:t>
            </a:r>
            <a:r>
              <a:rPr lang="en-US" sz="1600" b="0" dirty="0" err="1">
                <a:solidFill>
                  <a:prstClr val="black"/>
                </a:solidFill>
                <a:latin typeface="Calibri"/>
                <a:cs typeface="+mn-cs"/>
              </a:rPr>
              <a:t>investiţie</a:t>
            </a:r>
            <a:r>
              <a:rPr lang="en-US" sz="1600" b="0" dirty="0">
                <a:solidFill>
                  <a:prstClr val="black"/>
                </a:solidFill>
                <a:latin typeface="Calibri"/>
                <a:cs typeface="+mn-cs"/>
              </a:rPr>
              <a:t>; </a:t>
            </a:r>
          </a:p>
          <a:p>
            <a:pPr marL="342900" lvl="0" indent="-342900" fontAlgn="auto">
              <a:spcBef>
                <a:spcPct val="20000"/>
              </a:spcBef>
              <a:spcAft>
                <a:spcPts val="0"/>
              </a:spcAft>
              <a:buFont typeface="Arial" panose="020B0604020202020204" pitchFamily="34" charset="0"/>
              <a:buChar char="•"/>
            </a:pPr>
            <a:r>
              <a:rPr lang="en-US" sz="1600" b="0" dirty="0" err="1">
                <a:solidFill>
                  <a:prstClr val="black"/>
                </a:solidFill>
                <a:latin typeface="Calibri"/>
                <a:cs typeface="+mn-cs"/>
              </a:rPr>
              <a:t>Deficienţele</a:t>
            </a:r>
            <a:r>
              <a:rPr lang="en-US" sz="1600" b="0" dirty="0">
                <a:solidFill>
                  <a:prstClr val="black"/>
                </a:solidFill>
                <a:latin typeface="Calibri"/>
                <a:cs typeface="+mn-cs"/>
              </a:rPr>
              <a:t> de </a:t>
            </a:r>
            <a:r>
              <a:rPr lang="en-US" sz="1600" b="0" dirty="0" err="1">
                <a:solidFill>
                  <a:prstClr val="black"/>
                </a:solidFill>
                <a:latin typeface="Calibri"/>
                <a:cs typeface="+mn-cs"/>
              </a:rPr>
              <a:t>caracter</a:t>
            </a:r>
            <a:r>
              <a:rPr lang="en-US" sz="1600" b="0" dirty="0">
                <a:solidFill>
                  <a:prstClr val="black"/>
                </a:solidFill>
                <a:latin typeface="Calibri"/>
                <a:cs typeface="+mn-cs"/>
              </a:rPr>
              <a:t> </a:t>
            </a:r>
            <a:r>
              <a:rPr lang="en-US" sz="1600" b="0" dirty="0" err="1">
                <a:solidFill>
                  <a:prstClr val="black"/>
                </a:solidFill>
                <a:latin typeface="Calibri"/>
                <a:cs typeface="+mn-cs"/>
              </a:rPr>
              <a:t>legislativ-regulatoriu</a:t>
            </a:r>
            <a:r>
              <a:rPr lang="en-US" sz="1600" b="0" dirty="0">
                <a:solidFill>
                  <a:prstClr val="black"/>
                </a:solidFill>
                <a:latin typeface="Calibri"/>
                <a:cs typeface="+mn-cs"/>
              </a:rPr>
              <a:t> </a:t>
            </a:r>
            <a:r>
              <a:rPr lang="en-US" sz="1600" b="0" dirty="0" err="1">
                <a:solidFill>
                  <a:prstClr val="black"/>
                </a:solidFill>
                <a:latin typeface="Calibri"/>
                <a:cs typeface="+mn-cs"/>
              </a:rPr>
              <a:t>şi</a:t>
            </a:r>
            <a:r>
              <a:rPr lang="en-US" sz="1600" b="0" dirty="0">
                <a:solidFill>
                  <a:prstClr val="black"/>
                </a:solidFill>
                <a:latin typeface="Calibri"/>
                <a:cs typeface="+mn-cs"/>
              </a:rPr>
              <a:t> </a:t>
            </a:r>
            <a:r>
              <a:rPr lang="en-US" sz="1600" b="0" dirty="0" err="1">
                <a:solidFill>
                  <a:prstClr val="black"/>
                </a:solidFill>
                <a:latin typeface="Calibri"/>
                <a:cs typeface="+mn-cs"/>
              </a:rPr>
              <a:t>dezintegrarea</a:t>
            </a:r>
            <a:r>
              <a:rPr lang="en-US" sz="1600" b="0" dirty="0">
                <a:solidFill>
                  <a:prstClr val="black"/>
                </a:solidFill>
                <a:latin typeface="Calibri"/>
                <a:cs typeface="+mn-cs"/>
              </a:rPr>
              <a:t> </a:t>
            </a:r>
            <a:r>
              <a:rPr lang="en-US" sz="1600" b="0" dirty="0" err="1">
                <a:solidFill>
                  <a:prstClr val="black"/>
                </a:solidFill>
                <a:latin typeface="Calibri"/>
                <a:cs typeface="+mn-cs"/>
              </a:rPr>
              <a:t>Operatorului</a:t>
            </a:r>
            <a:r>
              <a:rPr lang="en-US" sz="1600" b="0" dirty="0">
                <a:solidFill>
                  <a:prstClr val="black"/>
                </a:solidFill>
                <a:latin typeface="Calibri"/>
                <a:cs typeface="+mn-cs"/>
              </a:rPr>
              <a:t> de transport. </a:t>
            </a:r>
          </a:p>
        </p:txBody>
      </p:sp>
    </p:spTree>
    <p:extLst>
      <p:ext uri="{BB962C8B-B14F-4D97-AF65-F5344CB8AC3E}">
        <p14:creationId xmlns:p14="http://schemas.microsoft.com/office/powerpoint/2010/main" val="246150677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87825" y="1697091"/>
            <a:ext cx="7638757" cy="483209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buNone/>
            </a:pPr>
            <a:r>
              <a:rPr lang="en-US" sz="1400" dirty="0" err="1" smtClean="0"/>
              <a:t>Legea</a:t>
            </a:r>
            <a:r>
              <a:rPr lang="en-US" sz="1400" dirty="0" smtClean="0"/>
              <a:t> </a:t>
            </a:r>
            <a:r>
              <a:rPr lang="en-US" sz="1400" dirty="0"/>
              <a:t>cu </a:t>
            </a:r>
            <a:r>
              <a:rPr lang="en-US" sz="1400" dirty="0" err="1"/>
              <a:t>privire</a:t>
            </a:r>
            <a:r>
              <a:rPr lang="en-US" sz="1400" dirty="0"/>
              <a:t> la </a:t>
            </a:r>
            <a:r>
              <a:rPr lang="en-US" sz="1400" dirty="0" err="1"/>
              <a:t>energia</a:t>
            </a:r>
            <a:r>
              <a:rPr lang="en-US" sz="1400" dirty="0"/>
              <a:t> electric</a:t>
            </a:r>
            <a:r>
              <a:rPr lang="ro-RO" sz="1400" dirty="0"/>
              <a:t>ă Nr. </a:t>
            </a:r>
            <a:r>
              <a:rPr lang="en-US" sz="1400" dirty="0"/>
              <a:t>107</a:t>
            </a:r>
            <a:endParaRPr lang="ro-RO" sz="1400" dirty="0"/>
          </a:p>
          <a:p>
            <a:pPr>
              <a:buNone/>
            </a:pPr>
            <a:endParaRPr lang="en-US" sz="1400" dirty="0"/>
          </a:p>
          <a:p>
            <a:pPr>
              <a:buNone/>
            </a:pPr>
            <a:r>
              <a:rPr lang="en-US" sz="1400" dirty="0">
                <a:solidFill>
                  <a:srgbClr val="FF0000"/>
                </a:solidFill>
              </a:rPr>
              <a:t>Art. </a:t>
            </a:r>
            <a:r>
              <a:rPr lang="en-US" sz="1400" dirty="0" smtClean="0">
                <a:solidFill>
                  <a:srgbClr val="FF0000"/>
                </a:solidFill>
              </a:rPr>
              <a:t>1</a:t>
            </a:r>
            <a:r>
              <a:rPr lang="ru-RU" sz="1400" dirty="0"/>
              <a:t> Целью настоящего закона является: </a:t>
            </a:r>
            <a:r>
              <a:rPr lang="ru-RU" sz="1400" dirty="0" smtClean="0"/>
              <a:t>создание общей правовой основы организации, …. обеспечение </a:t>
            </a:r>
            <a:r>
              <a:rPr lang="ru-RU" sz="1400" dirty="0"/>
              <a:t>свободного доступа к рынку электроэнергии; </a:t>
            </a:r>
            <a:endParaRPr lang="ru-RU" sz="1400" dirty="0" smtClean="0"/>
          </a:p>
          <a:p>
            <a:pPr>
              <a:buNone/>
            </a:pPr>
            <a:endParaRPr lang="en-US" sz="1400" dirty="0"/>
          </a:p>
          <a:p>
            <a:pPr>
              <a:buNone/>
            </a:pPr>
            <a:r>
              <a:rPr lang="en-US" sz="1400" dirty="0"/>
              <a:t>Art. 79. </a:t>
            </a:r>
            <a:r>
              <a:rPr lang="ru-RU" sz="1400" dirty="0"/>
              <a:t> Электроэнергетический рынок  </a:t>
            </a:r>
            <a:r>
              <a:rPr lang="ru-RU" sz="1400" dirty="0" smtClean="0"/>
              <a:t>двусторонних </a:t>
            </a:r>
            <a:r>
              <a:rPr lang="ru-RU" sz="1400" dirty="0"/>
              <a:t>договоров </a:t>
            </a:r>
            <a:endParaRPr lang="ru-RU" sz="1400" dirty="0">
              <a:solidFill>
                <a:srgbClr val="FF0000"/>
              </a:solidFill>
            </a:endParaRPr>
          </a:p>
          <a:p>
            <a:pPr>
              <a:buNone/>
            </a:pPr>
            <a:r>
              <a:rPr lang="ro-RO" sz="1400" i="1" dirty="0">
                <a:solidFill>
                  <a:srgbClr val="FF0000"/>
                </a:solidFill>
              </a:rPr>
              <a:t> </a:t>
            </a:r>
            <a:endParaRPr lang="ru-RU" sz="1400" dirty="0">
              <a:solidFill>
                <a:srgbClr val="FF0000"/>
              </a:solidFill>
            </a:endParaRPr>
          </a:p>
          <a:p>
            <a:pPr>
              <a:buNone/>
            </a:pPr>
            <a:r>
              <a:rPr lang="ru-RU" sz="1400" dirty="0"/>
              <a:t>(4) В отступление от положений части (2) на рынке двусторонних договоров центральный поставщик электроэнергии покупает электроэнергию от </a:t>
            </a:r>
            <a:r>
              <a:rPr lang="ru-RU" sz="1400" dirty="0" err="1"/>
              <a:t>управомоченных</a:t>
            </a:r>
            <a:r>
              <a:rPr lang="ru-RU" sz="1400" dirty="0"/>
              <a:t> электростанций, работающих на возобновляемых источниках энергии, и электроэнергию, произведенную на городских теплоэлектроцентралях, и перепродает электроэнергию поставщикам в соответствии с установленным Агентством в Правилах рынка электроэнергии алгоритмом, по регулируемым ценам, утверждаемым Агентством. На рынке двусторонних договоров могут оказываться также системные услуги на регулируемых условиях, установленных в Правилах рынка электроэнергии.</a:t>
            </a:r>
            <a:br>
              <a:rPr lang="ru-RU" sz="1400" dirty="0"/>
            </a:br>
            <a:r>
              <a:rPr lang="ro-RO" sz="1400" dirty="0">
                <a:solidFill>
                  <a:srgbClr val="FF0000"/>
                </a:solidFill>
              </a:rPr>
              <a:t> </a:t>
            </a:r>
            <a:endParaRPr lang="ru-RU" sz="1400" dirty="0">
              <a:solidFill>
                <a:srgbClr val="FF0000"/>
              </a:solidFill>
            </a:endParaRPr>
          </a:p>
          <a:p>
            <a:pPr>
              <a:buNone/>
            </a:pPr>
            <a:r>
              <a:rPr lang="en-US" sz="1400" dirty="0">
                <a:solidFill>
                  <a:srgbClr val="FF0000"/>
                </a:solidFill>
              </a:rPr>
              <a:t>       </a:t>
            </a:r>
            <a:r>
              <a:rPr lang="ro-RO" sz="1400" dirty="0">
                <a:solidFill>
                  <a:srgbClr val="FF0000"/>
                </a:solidFill>
              </a:rPr>
              <a:t>Regulile pieţei energiei electrice: </a:t>
            </a:r>
            <a:endParaRPr lang="ru-RU" sz="1400" dirty="0">
              <a:solidFill>
                <a:srgbClr val="FF0000"/>
              </a:solidFill>
            </a:endParaRPr>
          </a:p>
          <a:p>
            <a:r>
              <a:rPr lang="ro-RO" sz="1400" i="1" dirty="0">
                <a:solidFill>
                  <a:srgbClr val="FF0000"/>
                </a:solidFill>
              </a:rPr>
              <a:t>“Consumatorii Eligibili,..... trebuie obligatoriu  sa  încheie si contracte bilaterale de furnizare a energiei si puterii electrice produse de Sursele  reglementate  de  ANRE ...".  Cota  parte a energiei  electrice  furnizata  Consumatorilor  Eligibili  de  la   Sursele reglementate  de  ANRE  se aproba anual de către ANRE ....”. </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3824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u-RU" dirty="0" smtClean="0">
                <a:solidFill>
                  <a:schemeClr val="tx1"/>
                </a:solidFill>
              </a:rPr>
              <a:t>Закон об энергетике </a:t>
            </a:r>
            <a:r>
              <a:rPr lang="ro-RO" dirty="0" smtClean="0">
                <a:solidFill>
                  <a:schemeClr val="tx1"/>
                </a:solidFill>
              </a:rPr>
              <a:t>Nr</a:t>
            </a:r>
            <a:r>
              <a:rPr lang="ro-RO" dirty="0">
                <a:solidFill>
                  <a:schemeClr val="tx1"/>
                </a:solidFill>
              </a:rPr>
              <a:t>. 142 </a:t>
            </a:r>
            <a:r>
              <a:rPr lang="ru-RU" dirty="0" smtClean="0">
                <a:solidFill>
                  <a:schemeClr val="tx1"/>
                </a:solidFill>
              </a:rPr>
              <a:t>от</a:t>
            </a:r>
            <a:r>
              <a:rPr lang="ro-RO" dirty="0" smtClean="0">
                <a:solidFill>
                  <a:schemeClr val="tx1"/>
                </a:solidFill>
              </a:rPr>
              <a:t> </a:t>
            </a:r>
            <a:r>
              <a:rPr lang="ro-RO" dirty="0">
                <a:solidFill>
                  <a:schemeClr val="tx1"/>
                </a:solidFill>
              </a:rPr>
              <a:t>02.07.2010</a:t>
            </a:r>
          </a:p>
          <a:p>
            <a:pPr marL="0" indent="0">
              <a:buNone/>
            </a:pPr>
            <a:endParaRPr lang="ro-RO" dirty="0">
              <a:solidFill>
                <a:schemeClr val="tx1"/>
              </a:solidFill>
            </a:endParaRPr>
          </a:p>
          <a:p>
            <a:pPr marL="0" indent="0">
              <a:buNone/>
            </a:pPr>
            <a:r>
              <a:rPr lang="ru-RU" sz="2000" dirty="0" smtClean="0">
                <a:solidFill>
                  <a:schemeClr val="tx1"/>
                </a:solidFill>
              </a:rPr>
              <a:t>Закон преследует цель создать предпосылки и законодательную базу для успешного развития всех отраслей энергетики, повышению энергетической эффективности, созданию новых инфраструктурных предприятий, более широкому вовлечению в энергетический баланс возобновляемых источников энергии.  </a:t>
            </a:r>
            <a:endParaRPr lang="en-US" sz="2000" dirty="0">
              <a:solidFill>
                <a:schemeClr val="tx1"/>
              </a:solidFill>
            </a:endParaRP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133911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83235" y="1425362"/>
            <a:ext cx="7638757" cy="4216539"/>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lgn="ctr">
              <a:buNone/>
            </a:pPr>
            <a:r>
              <a:rPr lang="en-US" sz="1600" dirty="0">
                <a:solidFill>
                  <a:schemeClr val="tx1"/>
                </a:solidFill>
              </a:rPr>
              <a:t>Hot</a:t>
            </a:r>
            <a:r>
              <a:rPr lang="ro-RO" sz="1600" dirty="0" err="1">
                <a:solidFill>
                  <a:schemeClr val="tx1"/>
                </a:solidFill>
              </a:rPr>
              <a:t>ărârea</a:t>
            </a:r>
            <a:r>
              <a:rPr lang="ro-RO" sz="1600" dirty="0">
                <a:solidFill>
                  <a:schemeClr val="tx1"/>
                </a:solidFill>
              </a:rPr>
              <a:t> ANRE </a:t>
            </a:r>
            <a:r>
              <a:rPr lang="en-US" sz="1600" dirty="0">
                <a:solidFill>
                  <a:schemeClr val="tx1"/>
                </a:solidFill>
              </a:rPr>
              <a:t>nr.536 din 26.11.2013</a:t>
            </a:r>
            <a:endParaRPr lang="ru-RU" sz="1600" dirty="0">
              <a:solidFill>
                <a:schemeClr val="tx1"/>
              </a:solidFill>
            </a:endParaRPr>
          </a:p>
          <a:p>
            <a:pPr>
              <a:buNone/>
            </a:pPr>
            <a:r>
              <a:rPr lang="en-US" sz="1600" dirty="0">
                <a:solidFill>
                  <a:schemeClr val="tx1"/>
                </a:solidFill>
              </a:rPr>
              <a:t>     ….</a:t>
            </a:r>
            <a:r>
              <a:rPr lang="en-US" sz="1600" dirty="0" err="1">
                <a:solidFill>
                  <a:schemeClr val="tx1"/>
                </a:solidFill>
              </a:rPr>
              <a:t>ţinând</a:t>
            </a:r>
            <a:r>
              <a:rPr lang="en-US" sz="1600" dirty="0">
                <a:solidFill>
                  <a:schemeClr val="tx1"/>
                </a:solidFill>
              </a:rPr>
              <a:t> </a:t>
            </a:r>
            <a:r>
              <a:rPr lang="en-US" sz="1600" dirty="0" err="1">
                <a:solidFill>
                  <a:schemeClr val="tx1"/>
                </a:solidFill>
              </a:rPr>
              <a:t>cont</a:t>
            </a:r>
            <a:r>
              <a:rPr lang="en-US" sz="1600" dirty="0">
                <a:solidFill>
                  <a:schemeClr val="tx1"/>
                </a:solidFill>
              </a:rPr>
              <a:t> de </a:t>
            </a:r>
            <a:r>
              <a:rPr lang="en-US" sz="1600" dirty="0" err="1">
                <a:solidFill>
                  <a:schemeClr val="tx1"/>
                </a:solidFill>
              </a:rPr>
              <a:t>statutul</a:t>
            </a:r>
            <a:r>
              <a:rPr lang="en-US" sz="1600" dirty="0">
                <a:solidFill>
                  <a:schemeClr val="tx1"/>
                </a:solidFill>
              </a:rPr>
              <a:t> </a:t>
            </a:r>
            <a:r>
              <a:rPr lang="en-US" sz="1600" dirty="0" err="1">
                <a:solidFill>
                  <a:schemeClr val="tx1"/>
                </a:solidFill>
              </a:rPr>
              <a:t>prioritar</a:t>
            </a:r>
            <a:r>
              <a:rPr lang="en-US" sz="1600" dirty="0">
                <a:solidFill>
                  <a:schemeClr val="tx1"/>
                </a:solidFill>
              </a:rPr>
              <a:t> la </a:t>
            </a:r>
            <a:r>
              <a:rPr lang="en-US" sz="1600" dirty="0" err="1">
                <a:solidFill>
                  <a:schemeClr val="tx1"/>
                </a:solidFill>
              </a:rPr>
              <a:t>comercializarea</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piaţa</a:t>
            </a:r>
            <a:r>
              <a:rPr lang="en-US" sz="1600" dirty="0">
                <a:solidFill>
                  <a:schemeClr val="tx1"/>
                </a:solidFill>
              </a:rPr>
              <a:t>  a </a:t>
            </a:r>
            <a:r>
              <a:rPr lang="en-US" sz="1600" dirty="0" err="1">
                <a:solidFill>
                  <a:schemeClr val="tx1"/>
                </a:solidFill>
              </a:rPr>
              <a:t>energiei</a:t>
            </a:r>
            <a:r>
              <a:rPr lang="en-US" sz="1600" dirty="0">
                <a:solidFill>
                  <a:schemeClr val="tx1"/>
                </a:solidFill>
              </a:rPr>
              <a:t> </a:t>
            </a:r>
            <a:r>
              <a:rPr lang="en-US" sz="1600" dirty="0" err="1">
                <a:solidFill>
                  <a:schemeClr val="tx1"/>
                </a:solidFill>
              </a:rPr>
              <a:t>electrice</a:t>
            </a:r>
            <a:r>
              <a:rPr lang="en-US" sz="1600" dirty="0">
                <a:solidFill>
                  <a:schemeClr val="tx1"/>
                </a:solidFill>
              </a:rPr>
              <a:t> </a:t>
            </a:r>
            <a:r>
              <a:rPr lang="en-US" sz="1600" dirty="0" err="1">
                <a:solidFill>
                  <a:schemeClr val="tx1"/>
                </a:solidFill>
              </a:rPr>
              <a:t>produsă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regim</a:t>
            </a:r>
            <a:r>
              <a:rPr lang="en-US" sz="1600" dirty="0">
                <a:solidFill>
                  <a:schemeClr val="tx1"/>
                </a:solidFill>
              </a:rPr>
              <a:t> de </a:t>
            </a:r>
            <a:r>
              <a:rPr lang="en-US" sz="1600" dirty="0" err="1">
                <a:solidFill>
                  <a:schemeClr val="tx1"/>
                </a:solidFill>
              </a:rPr>
              <a:t>cogenerare</a:t>
            </a:r>
            <a:r>
              <a:rPr lang="en-US" sz="1600" dirty="0">
                <a:solidFill>
                  <a:schemeClr val="tx1"/>
                </a:solidFill>
              </a:rPr>
              <a:t> de </a:t>
            </a:r>
            <a:r>
              <a:rPr lang="en-US" sz="1600" dirty="0" err="1">
                <a:solidFill>
                  <a:schemeClr val="tx1"/>
                </a:solidFill>
              </a:rPr>
              <a:t>centralele</a:t>
            </a:r>
            <a:r>
              <a:rPr lang="en-US" sz="1600" dirty="0">
                <a:solidFill>
                  <a:schemeClr val="tx1"/>
                </a:solidFill>
              </a:rPr>
              <a:t> </a:t>
            </a:r>
            <a:r>
              <a:rPr lang="en-US" sz="1600" dirty="0" err="1">
                <a:solidFill>
                  <a:schemeClr val="tx1"/>
                </a:solidFill>
              </a:rPr>
              <a:t>electrice</a:t>
            </a:r>
            <a:r>
              <a:rPr lang="en-US" sz="1600" dirty="0">
                <a:solidFill>
                  <a:schemeClr val="tx1"/>
                </a:solidFill>
              </a:rPr>
              <a:t> de </a:t>
            </a:r>
            <a:r>
              <a:rPr lang="en-US" sz="1600" dirty="0" err="1">
                <a:solidFill>
                  <a:schemeClr val="tx1"/>
                </a:solidFill>
              </a:rPr>
              <a:t>termoficare</a:t>
            </a:r>
            <a:r>
              <a:rPr lang="en-US" sz="1600" dirty="0">
                <a:solidFill>
                  <a:schemeClr val="tx1"/>
                </a:solidFill>
              </a:rPr>
              <a:t> </a:t>
            </a:r>
            <a:r>
              <a:rPr lang="en-US" sz="1600" dirty="0" err="1">
                <a:solidFill>
                  <a:schemeClr val="tx1"/>
                </a:solidFill>
              </a:rPr>
              <a:t>autohtone</a:t>
            </a:r>
            <a:r>
              <a:rPr lang="en-US" sz="1600" dirty="0">
                <a:solidFill>
                  <a:schemeClr val="tx1"/>
                </a:solidFill>
              </a:rPr>
              <a:t> </a:t>
            </a:r>
            <a:r>
              <a:rPr lang="en-US" sz="1600" dirty="0" err="1">
                <a:solidFill>
                  <a:schemeClr val="tx1"/>
                </a:solidFill>
              </a:rPr>
              <a:t>Consiliul</a:t>
            </a:r>
            <a:r>
              <a:rPr lang="en-US" sz="1600" dirty="0">
                <a:solidFill>
                  <a:schemeClr val="tx1"/>
                </a:solidFill>
              </a:rPr>
              <a:t>   HOTARAŞTE:</a:t>
            </a:r>
            <a:endParaRPr lang="ru-RU" sz="1600" dirty="0">
              <a:solidFill>
                <a:schemeClr val="tx1"/>
              </a:solidFill>
            </a:endParaRPr>
          </a:p>
          <a:p>
            <a:pPr>
              <a:buNone/>
            </a:pPr>
            <a:r>
              <a:rPr lang="en-US" sz="1600" dirty="0">
                <a:solidFill>
                  <a:schemeClr val="tx1"/>
                </a:solidFill>
              </a:rPr>
              <a:t> </a:t>
            </a:r>
            <a:endParaRPr lang="ru-RU" sz="1600" dirty="0">
              <a:solidFill>
                <a:schemeClr val="tx1"/>
              </a:solidFill>
            </a:endParaRPr>
          </a:p>
          <a:p>
            <a:pPr lvl="0">
              <a:buNone/>
            </a:pPr>
            <a:r>
              <a:rPr lang="en-US" sz="1600" dirty="0">
                <a:solidFill>
                  <a:schemeClr val="tx1"/>
                </a:solidFill>
              </a:rPr>
              <a:t>       Se </a:t>
            </a:r>
            <a:r>
              <a:rPr lang="en-US" sz="1600" dirty="0" err="1">
                <a:solidFill>
                  <a:schemeClr val="tx1"/>
                </a:solidFill>
              </a:rPr>
              <a:t>stabileşte</a:t>
            </a:r>
            <a:r>
              <a:rPr lang="en-US" sz="1600" dirty="0">
                <a:solidFill>
                  <a:schemeClr val="tx1"/>
                </a:solidFill>
              </a:rPr>
              <a:t> </a:t>
            </a:r>
            <a:r>
              <a:rPr lang="en-US" sz="1600" dirty="0" err="1">
                <a:solidFill>
                  <a:schemeClr val="tx1"/>
                </a:solidFill>
              </a:rPr>
              <a:t>incepind</a:t>
            </a:r>
            <a:r>
              <a:rPr lang="en-US" sz="1600" dirty="0">
                <a:solidFill>
                  <a:schemeClr val="tx1"/>
                </a:solidFill>
              </a:rPr>
              <a:t> cu </a:t>
            </a:r>
            <a:r>
              <a:rPr lang="en-US" sz="1600" dirty="0" err="1">
                <a:solidFill>
                  <a:schemeClr val="tx1"/>
                </a:solidFill>
              </a:rPr>
              <a:t>luna</a:t>
            </a:r>
            <a:r>
              <a:rPr lang="en-US" sz="1600" dirty="0">
                <a:solidFill>
                  <a:schemeClr val="tx1"/>
                </a:solidFill>
              </a:rPr>
              <a:t> </a:t>
            </a:r>
            <a:r>
              <a:rPr lang="en-US" sz="1600" dirty="0" err="1">
                <a:solidFill>
                  <a:schemeClr val="tx1"/>
                </a:solidFill>
              </a:rPr>
              <a:t>ianuarie</a:t>
            </a:r>
            <a:r>
              <a:rPr lang="en-US" sz="1600" dirty="0">
                <a:solidFill>
                  <a:schemeClr val="tx1"/>
                </a:solidFill>
              </a:rPr>
              <a:t> 2014 </a:t>
            </a:r>
            <a:r>
              <a:rPr lang="en-US" sz="1600" dirty="0" err="1">
                <a:solidFill>
                  <a:schemeClr val="tx1"/>
                </a:solidFill>
              </a:rPr>
              <a:t>următorul</a:t>
            </a:r>
            <a:r>
              <a:rPr lang="en-US" sz="1600" dirty="0">
                <a:solidFill>
                  <a:schemeClr val="tx1"/>
                </a:solidFill>
              </a:rPr>
              <a:t> mod de </a:t>
            </a:r>
            <a:r>
              <a:rPr lang="en-US" sz="1600" dirty="0" err="1">
                <a:solidFill>
                  <a:schemeClr val="tx1"/>
                </a:solidFill>
              </a:rPr>
              <a:t>repartizare</a:t>
            </a:r>
            <a:r>
              <a:rPr lang="en-US" sz="1600" dirty="0">
                <a:solidFill>
                  <a:schemeClr val="tx1"/>
                </a:solidFill>
              </a:rPr>
              <a:t> a </a:t>
            </a:r>
            <a:r>
              <a:rPr lang="en-US" sz="1600" dirty="0" err="1">
                <a:solidFill>
                  <a:schemeClr val="tx1"/>
                </a:solidFill>
              </a:rPr>
              <a:t>volumelor</a:t>
            </a:r>
            <a:r>
              <a:rPr lang="en-US" sz="1600" dirty="0">
                <a:solidFill>
                  <a:schemeClr val="tx1"/>
                </a:solidFill>
              </a:rPr>
              <a:t> de </a:t>
            </a:r>
            <a:r>
              <a:rPr lang="en-US" sz="1600" dirty="0" err="1">
                <a:solidFill>
                  <a:schemeClr val="tx1"/>
                </a:solidFill>
              </a:rPr>
              <a:t>energie</a:t>
            </a:r>
            <a:r>
              <a:rPr lang="en-US" sz="1600" dirty="0">
                <a:solidFill>
                  <a:schemeClr val="tx1"/>
                </a:solidFill>
              </a:rPr>
              <a:t> </a:t>
            </a:r>
            <a:r>
              <a:rPr lang="en-US" sz="1600" dirty="0" err="1">
                <a:solidFill>
                  <a:schemeClr val="tx1"/>
                </a:solidFill>
              </a:rPr>
              <a:t>electrică</a:t>
            </a:r>
            <a:r>
              <a:rPr lang="en-US" sz="1600" dirty="0">
                <a:solidFill>
                  <a:schemeClr val="tx1"/>
                </a:solidFill>
              </a:rPr>
              <a:t> </a:t>
            </a:r>
            <a:r>
              <a:rPr lang="en-US" sz="1600" dirty="0" err="1">
                <a:solidFill>
                  <a:schemeClr val="tx1"/>
                </a:solidFill>
              </a:rPr>
              <a:t>produsă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regim</a:t>
            </a:r>
            <a:r>
              <a:rPr lang="en-US" sz="1600" dirty="0">
                <a:solidFill>
                  <a:schemeClr val="tx1"/>
                </a:solidFill>
              </a:rPr>
              <a:t> de </a:t>
            </a:r>
            <a:r>
              <a:rPr lang="en-US" sz="1600" dirty="0" err="1">
                <a:solidFill>
                  <a:schemeClr val="tx1"/>
                </a:solidFill>
              </a:rPr>
              <a:t>cogenerare</a:t>
            </a:r>
            <a:r>
              <a:rPr lang="en-US" sz="1600" dirty="0">
                <a:solidFill>
                  <a:schemeClr val="tx1"/>
                </a:solidFill>
              </a:rPr>
              <a:t> de </a:t>
            </a:r>
            <a:r>
              <a:rPr lang="en-US" sz="1600" dirty="0" err="1">
                <a:solidFill>
                  <a:schemeClr val="tx1"/>
                </a:solidFill>
              </a:rPr>
              <a:t>centralele</a:t>
            </a:r>
            <a:r>
              <a:rPr lang="en-US" sz="1600" dirty="0">
                <a:solidFill>
                  <a:schemeClr val="tx1"/>
                </a:solidFill>
              </a:rPr>
              <a:t> </a:t>
            </a:r>
            <a:r>
              <a:rPr lang="en-US" sz="1600" dirty="0" err="1">
                <a:solidFill>
                  <a:schemeClr val="tx1"/>
                </a:solidFill>
              </a:rPr>
              <a:t>electrice</a:t>
            </a:r>
            <a:r>
              <a:rPr lang="en-US" sz="1600" dirty="0">
                <a:solidFill>
                  <a:schemeClr val="tx1"/>
                </a:solidFill>
              </a:rPr>
              <a:t> de </a:t>
            </a:r>
            <a:r>
              <a:rPr lang="en-US" sz="1600" dirty="0" err="1">
                <a:solidFill>
                  <a:schemeClr val="tx1"/>
                </a:solidFill>
              </a:rPr>
              <a:t>termoficare</a:t>
            </a:r>
            <a:r>
              <a:rPr lang="en-US" sz="1600" dirty="0">
                <a:solidFill>
                  <a:schemeClr val="tx1"/>
                </a:solidFill>
              </a:rPr>
              <a:t> </a:t>
            </a:r>
            <a:r>
              <a:rPr lang="en-US" sz="1600" dirty="0" err="1">
                <a:solidFill>
                  <a:schemeClr val="tx1"/>
                </a:solidFill>
              </a:rPr>
              <a:t>autohtone</a:t>
            </a:r>
            <a:r>
              <a:rPr lang="en-US" sz="1600" dirty="0">
                <a:solidFill>
                  <a:schemeClr val="tx1"/>
                </a:solidFill>
              </a:rPr>
              <a:t> ":</a:t>
            </a:r>
            <a:endParaRPr lang="ru-RU" sz="1600" dirty="0">
              <a:solidFill>
                <a:schemeClr val="tx1"/>
              </a:solidFill>
            </a:endParaRPr>
          </a:p>
          <a:p>
            <a:endParaRPr lang="en-US" sz="1600" dirty="0">
              <a:solidFill>
                <a:schemeClr val="tx1"/>
              </a:solidFill>
            </a:endParaRPr>
          </a:p>
          <a:p>
            <a:pPr>
              <a:buFont typeface="Wingdings" pitchFamily="2" charset="2"/>
              <a:buChar char="q"/>
            </a:pPr>
            <a:r>
              <a:rPr lang="en-US" sz="1600" dirty="0">
                <a:solidFill>
                  <a:schemeClr val="tx1"/>
                </a:solidFill>
              </a:rPr>
              <a:t>       Î.C.S. ,,RED Union </a:t>
            </a:r>
            <a:r>
              <a:rPr lang="en-US" sz="1600" dirty="0" err="1">
                <a:solidFill>
                  <a:schemeClr val="tx1"/>
                </a:solidFill>
              </a:rPr>
              <a:t>Fenosa</a:t>
            </a:r>
            <a:r>
              <a:rPr lang="en-US" sz="1600" dirty="0">
                <a:solidFill>
                  <a:schemeClr val="tx1"/>
                </a:solidFill>
              </a:rPr>
              <a:t>" S.A.        – 72,57 %</a:t>
            </a:r>
            <a:endParaRPr lang="ru-RU" sz="1600" dirty="0">
              <a:solidFill>
                <a:schemeClr val="tx1"/>
              </a:solidFill>
            </a:endParaRPr>
          </a:p>
          <a:p>
            <a:pPr>
              <a:buFont typeface="Wingdings" pitchFamily="2" charset="2"/>
              <a:buChar char="q"/>
            </a:pPr>
            <a:r>
              <a:rPr lang="en-US" sz="1600" dirty="0">
                <a:solidFill>
                  <a:schemeClr val="tx1"/>
                </a:solidFill>
              </a:rPr>
              <a:t>       RED Nord S.A.                                    – 20,82 %</a:t>
            </a:r>
            <a:endParaRPr lang="ru-RU" sz="1600" dirty="0">
              <a:solidFill>
                <a:schemeClr val="tx1"/>
              </a:solidFill>
            </a:endParaRPr>
          </a:p>
          <a:p>
            <a:pPr>
              <a:buFont typeface="Wingdings" pitchFamily="2" charset="2"/>
              <a:buChar char="q"/>
            </a:pPr>
            <a:r>
              <a:rPr lang="en-US" sz="1600" dirty="0">
                <a:solidFill>
                  <a:schemeClr val="tx1"/>
                </a:solidFill>
              </a:rPr>
              <a:t>       RED Nord - Vest S.A.                         --   4,11 %</a:t>
            </a:r>
            <a:endParaRPr lang="ru-RU" sz="1600" dirty="0">
              <a:solidFill>
                <a:schemeClr val="tx1"/>
              </a:solidFill>
            </a:endParaRPr>
          </a:p>
          <a:p>
            <a:pPr>
              <a:buFont typeface="Wingdings" pitchFamily="2" charset="2"/>
              <a:buChar char="q"/>
            </a:pPr>
            <a:r>
              <a:rPr lang="en-US" sz="1600" dirty="0">
                <a:solidFill>
                  <a:schemeClr val="tx1"/>
                </a:solidFill>
              </a:rPr>
              <a:t>       </a:t>
            </a:r>
            <a:r>
              <a:rPr lang="en-US" sz="1600" dirty="0" err="1">
                <a:solidFill>
                  <a:schemeClr val="tx1"/>
                </a:solidFill>
              </a:rPr>
              <a:t>Consumatorii</a:t>
            </a:r>
            <a:r>
              <a:rPr lang="en-US" sz="1600" dirty="0">
                <a:solidFill>
                  <a:schemeClr val="tx1"/>
                </a:solidFill>
              </a:rPr>
              <a:t> </a:t>
            </a:r>
            <a:r>
              <a:rPr lang="en-US" sz="1600" dirty="0" err="1">
                <a:solidFill>
                  <a:schemeClr val="tx1"/>
                </a:solidFill>
              </a:rPr>
              <a:t>eligibili</a:t>
            </a:r>
            <a:r>
              <a:rPr lang="en-US" sz="1600" dirty="0">
                <a:solidFill>
                  <a:schemeClr val="tx1"/>
                </a:solidFill>
              </a:rPr>
              <a:t>                         --   2,50 % </a:t>
            </a:r>
            <a:endParaRPr lang="ru-RU" sz="16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17906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3396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1600" dirty="0">
                <a:solidFill>
                  <a:schemeClr val="tx1"/>
                </a:solidFill>
              </a:rPr>
              <a:t>În hotărârea Consiliului de administraţie ANRE se observă o contrazicere cu prevederea legislativă:</a:t>
            </a:r>
          </a:p>
          <a:p>
            <a:pPr>
              <a:buNone/>
            </a:pPr>
            <a:endParaRPr lang="ru-RU" sz="1600" dirty="0">
              <a:solidFill>
                <a:schemeClr val="tx1"/>
              </a:solidFill>
            </a:endParaRPr>
          </a:p>
          <a:p>
            <a:pPr marL="0" lvl="0" indent="0">
              <a:buNone/>
            </a:pPr>
            <a:r>
              <a:rPr lang="ro-RO" sz="1600" dirty="0">
                <a:solidFill>
                  <a:schemeClr val="tx1"/>
                </a:solidFill>
              </a:rPr>
              <a:t>legea </a:t>
            </a:r>
            <a:r>
              <a:rPr lang="ro-RO" sz="1600" dirty="0" smtClean="0">
                <a:solidFill>
                  <a:schemeClr val="tx1"/>
                </a:solidFill>
              </a:rPr>
              <a:t> </a:t>
            </a:r>
            <a:r>
              <a:rPr lang="ro-RO" sz="1600" dirty="0">
                <a:solidFill>
                  <a:schemeClr val="tx1"/>
                </a:solidFill>
              </a:rPr>
              <a:t>prevede doar  „...</a:t>
            </a:r>
            <a:r>
              <a:rPr lang="ro-RO" sz="1600" i="1" dirty="0">
                <a:solidFill>
                  <a:schemeClr val="tx1"/>
                </a:solidFill>
              </a:rPr>
              <a:t>energia electrică, </a:t>
            </a:r>
            <a:r>
              <a:rPr lang="ro-RO" sz="1600" i="1" dirty="0">
                <a:solidFill>
                  <a:srgbClr val="FF0000"/>
                </a:solidFill>
              </a:rPr>
              <a:t>achiziţionată</a:t>
            </a:r>
            <a:r>
              <a:rPr lang="ro-RO" sz="1600" i="1" dirty="0">
                <a:solidFill>
                  <a:schemeClr val="tx1"/>
                </a:solidFill>
              </a:rPr>
              <a:t> de la centralele electrice…”.</a:t>
            </a:r>
            <a:r>
              <a:rPr lang="ro-RO" sz="1600" dirty="0">
                <a:solidFill>
                  <a:schemeClr val="tx1"/>
                </a:solidFill>
              </a:rPr>
              <a:t> </a:t>
            </a:r>
            <a:endParaRPr lang="ru-RU" sz="1600" dirty="0">
              <a:solidFill>
                <a:schemeClr val="tx1"/>
              </a:solidFill>
            </a:endParaRPr>
          </a:p>
          <a:p>
            <a:pPr marL="0" lvl="0" indent="0">
              <a:buNone/>
            </a:pPr>
            <a:r>
              <a:rPr lang="ro-RO" sz="1600" dirty="0" err="1">
                <a:solidFill>
                  <a:schemeClr val="tx1"/>
                </a:solidFill>
              </a:rPr>
              <a:t>Hotărîrea</a:t>
            </a:r>
            <a:r>
              <a:rPr lang="ro-RO" sz="1600" dirty="0">
                <a:solidFill>
                  <a:schemeClr val="tx1"/>
                </a:solidFill>
              </a:rPr>
              <a:t> ANRE prevede </a:t>
            </a:r>
            <a:r>
              <a:rPr lang="ro-RO" sz="1600" i="1" dirty="0">
                <a:solidFill>
                  <a:schemeClr val="tx1"/>
                </a:solidFill>
              </a:rPr>
              <a:t>„... energie electrică </a:t>
            </a:r>
            <a:r>
              <a:rPr lang="ro-RO" sz="1600" i="1" dirty="0">
                <a:solidFill>
                  <a:srgbClr val="FF0000"/>
                </a:solidFill>
              </a:rPr>
              <a:t>produsă</a:t>
            </a:r>
            <a:r>
              <a:rPr lang="ro-RO" sz="1600" i="1" dirty="0">
                <a:solidFill>
                  <a:schemeClr val="tx1"/>
                </a:solidFill>
              </a:rPr>
              <a:t> de sursele reglementate de Agenţie”</a:t>
            </a:r>
            <a:endParaRPr lang="ru-RU" sz="1600" dirty="0">
              <a:solidFill>
                <a:schemeClr val="tx1"/>
              </a:solidFill>
            </a:endParaRPr>
          </a:p>
          <a:p>
            <a:pPr>
              <a:buNone/>
            </a:pPr>
            <a:r>
              <a:rPr lang="ro-RO" sz="1600" dirty="0">
                <a:solidFill>
                  <a:schemeClr val="tx1"/>
                </a:solidFill>
              </a:rPr>
              <a:t> </a:t>
            </a:r>
            <a:endParaRPr lang="ru-RU" sz="1600" dirty="0">
              <a:solidFill>
                <a:schemeClr val="tx1"/>
              </a:solidFill>
            </a:endParaRPr>
          </a:p>
          <a:p>
            <a:pPr>
              <a:buNone/>
            </a:pPr>
            <a:r>
              <a:rPr lang="en-US" sz="1600" dirty="0">
                <a:solidFill>
                  <a:schemeClr val="tx1"/>
                </a:solidFill>
              </a:rPr>
              <a:t>      </a:t>
            </a:r>
            <a:r>
              <a:rPr lang="ro-RO" sz="1600" dirty="0">
                <a:solidFill>
                  <a:schemeClr val="tx1"/>
                </a:solidFill>
              </a:rPr>
              <a:t>Care este diferența ? </a:t>
            </a:r>
            <a:endParaRPr lang="en-US" sz="1600" dirty="0">
              <a:solidFill>
                <a:schemeClr val="tx1"/>
              </a:solidFill>
            </a:endParaRPr>
          </a:p>
          <a:p>
            <a:pPr>
              <a:buFont typeface="Wingdings" pitchFamily="2" charset="2"/>
              <a:buChar char="Ø"/>
            </a:pPr>
            <a:r>
              <a:rPr lang="ru-RU" sz="1600" dirty="0" smtClean="0">
                <a:solidFill>
                  <a:schemeClr val="tx1"/>
                </a:solidFill>
              </a:rPr>
              <a:t>  </a:t>
            </a:r>
            <a:r>
              <a:rPr lang="ro-RO" sz="1600" dirty="0" smtClean="0">
                <a:solidFill>
                  <a:schemeClr val="tx1"/>
                </a:solidFill>
              </a:rPr>
              <a:t>CET-1 </a:t>
            </a:r>
            <a:r>
              <a:rPr lang="ro-RO" sz="1600" dirty="0">
                <a:solidFill>
                  <a:schemeClr val="tx1"/>
                </a:solidFill>
              </a:rPr>
              <a:t>a produs 70,2 </a:t>
            </a:r>
            <a:r>
              <a:rPr lang="ro-RO" sz="1600" dirty="0" err="1">
                <a:solidFill>
                  <a:schemeClr val="tx1"/>
                </a:solidFill>
              </a:rPr>
              <a:t>mln</a:t>
            </a:r>
            <a:r>
              <a:rPr lang="ro-RO" sz="1600" dirty="0">
                <a:solidFill>
                  <a:schemeClr val="tx1"/>
                </a:solidFill>
              </a:rPr>
              <a:t> kWh</a:t>
            </a:r>
            <a:r>
              <a:rPr lang="en-US" sz="1600" dirty="0">
                <a:solidFill>
                  <a:schemeClr val="tx1"/>
                </a:solidFill>
              </a:rPr>
              <a:t>,</a:t>
            </a:r>
            <a:r>
              <a:rPr lang="ro-RO" sz="1600" dirty="0">
                <a:solidFill>
                  <a:schemeClr val="tx1"/>
                </a:solidFill>
              </a:rPr>
              <a:t> a</a:t>
            </a:r>
            <a:r>
              <a:rPr lang="en-US" sz="1600" dirty="0">
                <a:solidFill>
                  <a:schemeClr val="tx1"/>
                </a:solidFill>
              </a:rPr>
              <a:t>u </a:t>
            </a:r>
            <a:r>
              <a:rPr lang="en-US" sz="1600" dirty="0" err="1">
                <a:solidFill>
                  <a:schemeClr val="tx1"/>
                </a:solidFill>
              </a:rPr>
              <a:t>fost</a:t>
            </a:r>
            <a:r>
              <a:rPr lang="ro-RO" sz="1600" dirty="0">
                <a:solidFill>
                  <a:schemeClr val="tx1"/>
                </a:solidFill>
              </a:rPr>
              <a:t> achiziţionat</a:t>
            </a:r>
            <a:r>
              <a:rPr lang="en-US" sz="1600" dirty="0">
                <a:solidFill>
                  <a:schemeClr val="tx1"/>
                </a:solidFill>
              </a:rPr>
              <a:t>e</a:t>
            </a:r>
            <a:r>
              <a:rPr lang="ro-RO" sz="1600" dirty="0">
                <a:solidFill>
                  <a:schemeClr val="tx1"/>
                </a:solidFill>
              </a:rPr>
              <a:t> 58 </a:t>
            </a:r>
            <a:r>
              <a:rPr lang="ro-RO" sz="1600" dirty="0" err="1">
                <a:solidFill>
                  <a:schemeClr val="tx1"/>
                </a:solidFill>
              </a:rPr>
              <a:t>mln</a:t>
            </a:r>
            <a:r>
              <a:rPr lang="ro-RO" sz="1600" dirty="0">
                <a:solidFill>
                  <a:schemeClr val="tx1"/>
                </a:solidFill>
              </a:rPr>
              <a:t> kWh</a:t>
            </a:r>
            <a:r>
              <a:rPr lang="en-US" sz="1600" dirty="0">
                <a:solidFill>
                  <a:schemeClr val="tx1"/>
                </a:solidFill>
              </a:rPr>
              <a:t>; </a:t>
            </a:r>
          </a:p>
          <a:p>
            <a:pPr>
              <a:buFont typeface="Wingdings" pitchFamily="2" charset="2"/>
              <a:buChar char="Ø"/>
            </a:pPr>
            <a:r>
              <a:rPr lang="ru-RU" sz="1600" dirty="0" smtClean="0">
                <a:solidFill>
                  <a:schemeClr val="tx1"/>
                </a:solidFill>
              </a:rPr>
              <a:t>  </a:t>
            </a:r>
            <a:r>
              <a:rPr lang="ro-RO" sz="1600" dirty="0" smtClean="0">
                <a:solidFill>
                  <a:schemeClr val="tx1"/>
                </a:solidFill>
              </a:rPr>
              <a:t>CET-2 </a:t>
            </a:r>
            <a:r>
              <a:rPr lang="ro-RO" sz="1600" dirty="0">
                <a:solidFill>
                  <a:schemeClr val="tx1"/>
                </a:solidFill>
              </a:rPr>
              <a:t>a produs 765 </a:t>
            </a:r>
            <a:r>
              <a:rPr lang="ro-RO" sz="1600" dirty="0" err="1">
                <a:solidFill>
                  <a:schemeClr val="tx1"/>
                </a:solidFill>
              </a:rPr>
              <a:t>mln</a:t>
            </a:r>
            <a:r>
              <a:rPr lang="ro-RO" sz="1600" dirty="0">
                <a:solidFill>
                  <a:schemeClr val="tx1"/>
                </a:solidFill>
              </a:rPr>
              <a:t> kWh şi a livrat 655 </a:t>
            </a:r>
            <a:r>
              <a:rPr lang="ro-RO" sz="1600" dirty="0" err="1">
                <a:solidFill>
                  <a:schemeClr val="tx1"/>
                </a:solidFill>
              </a:rPr>
              <a:t>mln</a:t>
            </a:r>
            <a:r>
              <a:rPr lang="ro-RO" sz="1600" dirty="0">
                <a:solidFill>
                  <a:schemeClr val="tx1"/>
                </a:solidFill>
              </a:rPr>
              <a:t> kWh</a:t>
            </a:r>
            <a:r>
              <a:rPr lang="en-US" sz="1600" dirty="0">
                <a:solidFill>
                  <a:schemeClr val="tx1"/>
                </a:solidFill>
              </a:rPr>
              <a:t>;</a:t>
            </a:r>
            <a:r>
              <a:rPr lang="ro-RO" sz="1600" dirty="0">
                <a:solidFill>
                  <a:schemeClr val="tx1"/>
                </a:solidFill>
              </a:rPr>
              <a:t> </a:t>
            </a:r>
            <a:endParaRPr lang="en-US" sz="1600" dirty="0">
              <a:solidFill>
                <a:schemeClr val="tx1"/>
              </a:solidFill>
            </a:endParaRPr>
          </a:p>
          <a:p>
            <a:pPr>
              <a:buFont typeface="Wingdings" pitchFamily="2" charset="2"/>
              <a:buChar char="Ø"/>
            </a:pPr>
            <a:r>
              <a:rPr lang="ru-RU" sz="1600" dirty="0" smtClean="0">
                <a:solidFill>
                  <a:schemeClr val="tx1"/>
                </a:solidFill>
              </a:rPr>
              <a:t>  </a:t>
            </a:r>
            <a:r>
              <a:rPr lang="ro-RO" sz="1600" dirty="0" smtClean="0">
                <a:solidFill>
                  <a:schemeClr val="tx1"/>
                </a:solidFill>
              </a:rPr>
              <a:t>CET-N </a:t>
            </a:r>
            <a:r>
              <a:rPr lang="ro-RO" sz="1600" dirty="0">
                <a:solidFill>
                  <a:schemeClr val="tx1"/>
                </a:solidFill>
              </a:rPr>
              <a:t>a produs 70,0</a:t>
            </a:r>
            <a:r>
              <a:rPr lang="en-US" sz="1600" dirty="0">
                <a:solidFill>
                  <a:schemeClr val="tx1"/>
                </a:solidFill>
              </a:rPr>
              <a:t> </a:t>
            </a:r>
            <a:r>
              <a:rPr lang="en-US" sz="1600" dirty="0" err="1">
                <a:solidFill>
                  <a:schemeClr val="tx1"/>
                </a:solidFill>
              </a:rPr>
              <a:t>mln</a:t>
            </a:r>
            <a:r>
              <a:rPr lang="en-US" sz="1600" dirty="0">
                <a:solidFill>
                  <a:schemeClr val="tx1"/>
                </a:solidFill>
              </a:rPr>
              <a:t> kWh</a:t>
            </a:r>
            <a:r>
              <a:rPr lang="ro-RO" sz="1600" dirty="0">
                <a:solidFill>
                  <a:schemeClr val="tx1"/>
                </a:solidFill>
              </a:rPr>
              <a:t> şi a livrat 58 </a:t>
            </a:r>
            <a:r>
              <a:rPr lang="ro-RO" sz="1600" dirty="0" err="1">
                <a:solidFill>
                  <a:schemeClr val="tx1"/>
                </a:solidFill>
              </a:rPr>
              <a:t>mln</a:t>
            </a:r>
            <a:r>
              <a:rPr lang="ro-RO" sz="1600" dirty="0">
                <a:solidFill>
                  <a:schemeClr val="tx1"/>
                </a:solidFill>
              </a:rPr>
              <a:t>. kWh.  </a:t>
            </a:r>
            <a:endParaRPr lang="en-US" sz="1600" dirty="0">
              <a:solidFill>
                <a:schemeClr val="tx1"/>
              </a:solidFill>
            </a:endParaRPr>
          </a:p>
          <a:p>
            <a:pPr>
              <a:buNone/>
            </a:pPr>
            <a:r>
              <a:rPr lang="en-US" sz="1600" dirty="0">
                <a:solidFill>
                  <a:schemeClr val="tx1"/>
                </a:solidFill>
              </a:rPr>
              <a:t>      </a:t>
            </a:r>
            <a:r>
              <a:rPr lang="ro-RO" sz="1600" dirty="0">
                <a:solidFill>
                  <a:schemeClr val="tx1"/>
                </a:solidFill>
              </a:rPr>
              <a:t>Suplimentar tr</a:t>
            </a:r>
            <a:r>
              <a:rPr lang="en-US" sz="1600" dirty="0">
                <a:solidFill>
                  <a:schemeClr val="tx1"/>
                </a:solidFill>
              </a:rPr>
              <a:t>e</a:t>
            </a:r>
            <a:r>
              <a:rPr lang="ro-RO" sz="1600" dirty="0" err="1">
                <a:solidFill>
                  <a:schemeClr val="tx1"/>
                </a:solidFill>
              </a:rPr>
              <a:t>buie</a:t>
            </a:r>
            <a:r>
              <a:rPr lang="ro-RO" sz="1600" dirty="0">
                <a:solidFill>
                  <a:schemeClr val="tx1"/>
                </a:solidFill>
              </a:rPr>
              <a:t> achitate  2,5 % din 135 </a:t>
            </a:r>
            <a:r>
              <a:rPr lang="ro-RO" sz="1600" dirty="0" err="1">
                <a:solidFill>
                  <a:schemeClr val="tx1"/>
                </a:solidFill>
              </a:rPr>
              <a:t>mln</a:t>
            </a:r>
            <a:r>
              <a:rPr lang="ro-RO" sz="1600" dirty="0">
                <a:solidFill>
                  <a:schemeClr val="tx1"/>
                </a:solidFill>
              </a:rPr>
              <a:t>. kWh,  ceea ce constituie 5 </a:t>
            </a:r>
            <a:r>
              <a:rPr lang="ro-RO" sz="1600" dirty="0" err="1">
                <a:solidFill>
                  <a:schemeClr val="tx1"/>
                </a:solidFill>
              </a:rPr>
              <a:t>mln</a:t>
            </a:r>
            <a:r>
              <a:rPr lang="ro-RO" sz="1600" dirty="0">
                <a:solidFill>
                  <a:schemeClr val="tx1"/>
                </a:solidFill>
              </a:rPr>
              <a:t>. lei. </a:t>
            </a:r>
            <a:endParaRPr lang="en-US" sz="1600" dirty="0">
              <a:solidFill>
                <a:schemeClr val="tx1"/>
              </a:solidFill>
            </a:endParaRPr>
          </a:p>
          <a:p>
            <a:pPr>
              <a:buNone/>
            </a:pPr>
            <a:r>
              <a:rPr lang="en-US" sz="1600" dirty="0">
                <a:solidFill>
                  <a:schemeClr val="tx1"/>
                </a:solidFill>
              </a:rPr>
              <a:t>      Cu </a:t>
            </a:r>
            <a:r>
              <a:rPr lang="en-US" sz="1600" dirty="0" err="1">
                <a:solidFill>
                  <a:schemeClr val="tx1"/>
                </a:solidFill>
              </a:rPr>
              <a:t>siguran</a:t>
            </a:r>
            <a:r>
              <a:rPr lang="ro-RO" sz="1600" dirty="0" err="1">
                <a:solidFill>
                  <a:schemeClr val="tx1"/>
                </a:solidFill>
              </a:rPr>
              <a:t>ță</a:t>
            </a:r>
            <a:r>
              <a:rPr lang="ro-RO" sz="1600" dirty="0">
                <a:solidFill>
                  <a:schemeClr val="tx1"/>
                </a:solidFill>
              </a:rPr>
              <a:t> n-a fost o </a:t>
            </a:r>
            <a:r>
              <a:rPr lang="ro-RO" sz="1600" dirty="0" err="1">
                <a:solidFill>
                  <a:schemeClr val="tx1"/>
                </a:solidFill>
              </a:rPr>
              <a:t>greşală</a:t>
            </a:r>
            <a:r>
              <a:rPr lang="en-US" sz="1600" dirty="0">
                <a:solidFill>
                  <a:schemeClr val="tx1"/>
                </a:solidFill>
              </a:rPr>
              <a:t>?</a:t>
            </a:r>
            <a:endParaRPr lang="ru-RU" sz="1600" dirty="0">
              <a:solidFill>
                <a:schemeClr val="tx1"/>
              </a:solidFill>
            </a:endParaRPr>
          </a:p>
          <a:p>
            <a:endParaRPr lang="ro-RO"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68194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093428"/>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2000" dirty="0">
                <a:solidFill>
                  <a:schemeClr val="tx1"/>
                </a:solidFill>
              </a:rPr>
              <a:t>Rezultatele calculelor </a:t>
            </a:r>
            <a:r>
              <a:rPr lang="en-US" sz="2000" dirty="0" err="1">
                <a:solidFill>
                  <a:schemeClr val="tx1"/>
                </a:solidFill>
              </a:rPr>
              <a:t>demonstrea</a:t>
            </a:r>
            <a:r>
              <a:rPr lang="ro-RO" sz="2000" dirty="0" err="1">
                <a:solidFill>
                  <a:schemeClr val="tx1"/>
                </a:solidFill>
              </a:rPr>
              <a:t>ză</a:t>
            </a:r>
            <a:r>
              <a:rPr lang="ro-RO" sz="2000" dirty="0">
                <a:solidFill>
                  <a:schemeClr val="tx1"/>
                </a:solidFill>
              </a:rPr>
              <a:t> convingător următoarele:</a:t>
            </a:r>
          </a:p>
          <a:p>
            <a:pPr>
              <a:buNone/>
            </a:pPr>
            <a:endParaRPr lang="ru-RU" sz="2000" dirty="0">
              <a:solidFill>
                <a:schemeClr val="tx1"/>
              </a:solidFill>
            </a:endParaRPr>
          </a:p>
          <a:p>
            <a:pPr lvl="0"/>
            <a:r>
              <a:rPr lang="ro-RO" sz="2000" dirty="0">
                <a:solidFill>
                  <a:schemeClr val="tx1"/>
                </a:solidFill>
              </a:rPr>
              <a:t>Prin Contractul direct, în condiţiile actuale, costul anual al energiei electrice consumate ar fi fost 82,0 </a:t>
            </a:r>
            <a:r>
              <a:rPr lang="ro-RO" sz="2000" dirty="0" err="1">
                <a:solidFill>
                  <a:schemeClr val="tx1"/>
                </a:solidFill>
              </a:rPr>
              <a:t>mln</a:t>
            </a:r>
            <a:r>
              <a:rPr lang="ro-RO" sz="2000" dirty="0">
                <a:solidFill>
                  <a:schemeClr val="tx1"/>
                </a:solidFill>
              </a:rPr>
              <a:t>. lei;</a:t>
            </a:r>
            <a:endParaRPr lang="ru-RU" sz="2000" dirty="0">
              <a:solidFill>
                <a:schemeClr val="tx1"/>
              </a:solidFill>
            </a:endParaRPr>
          </a:p>
          <a:p>
            <a:pPr lvl="0"/>
            <a:r>
              <a:rPr lang="ro-RO" sz="2000" dirty="0">
                <a:solidFill>
                  <a:schemeClr val="tx1"/>
                </a:solidFill>
              </a:rPr>
              <a:t>Cu îndeplinirea Regulilor de Piaţă costul anual al energiei electrice ar fi fost 94,4 </a:t>
            </a:r>
            <a:r>
              <a:rPr lang="ro-RO" sz="2000" dirty="0" err="1">
                <a:solidFill>
                  <a:schemeClr val="tx1"/>
                </a:solidFill>
              </a:rPr>
              <a:t>mln</a:t>
            </a:r>
            <a:r>
              <a:rPr lang="ro-RO" sz="2000" dirty="0">
                <a:solidFill>
                  <a:schemeClr val="tx1"/>
                </a:solidFill>
              </a:rPr>
              <a:t>. lei; </a:t>
            </a:r>
            <a:endParaRPr lang="ru-RU" sz="2000" dirty="0">
              <a:solidFill>
                <a:schemeClr val="tx1"/>
              </a:solidFill>
            </a:endParaRPr>
          </a:p>
          <a:p>
            <a:pPr lvl="0"/>
            <a:r>
              <a:rPr lang="ro-RO" sz="2000" dirty="0">
                <a:solidFill>
                  <a:schemeClr val="tx1"/>
                </a:solidFill>
              </a:rPr>
              <a:t>Diferenţa dintre costuri anuale a variantelor pentru a. 2014  ar fi fost de 12,4 </a:t>
            </a:r>
            <a:r>
              <a:rPr lang="ro-RO" sz="2000" dirty="0" err="1">
                <a:solidFill>
                  <a:schemeClr val="tx1"/>
                </a:solidFill>
              </a:rPr>
              <a:t>mln</a:t>
            </a:r>
            <a:r>
              <a:rPr lang="ro-RO" sz="2000" dirty="0">
                <a:solidFill>
                  <a:schemeClr val="tx1"/>
                </a:solidFill>
              </a:rPr>
              <a:t>. lei;</a:t>
            </a:r>
            <a:endParaRPr lang="ru-RU" sz="20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2640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78565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2000" dirty="0">
                <a:solidFill>
                  <a:srgbClr val="C00000"/>
                </a:solidFill>
              </a:rPr>
              <a:t>Prin ce se explică aceste aspecte ale politicii tarifare promovate de vreo 20 de ani în Republica Moldova? </a:t>
            </a:r>
            <a:endParaRPr lang="ru-RU" sz="2000" dirty="0">
              <a:solidFill>
                <a:srgbClr val="C00000"/>
              </a:solidFill>
            </a:endParaRPr>
          </a:p>
          <a:p>
            <a:pPr>
              <a:buNone/>
            </a:pPr>
            <a:r>
              <a:rPr lang="ro-RO" sz="2000" dirty="0"/>
              <a:t>    </a:t>
            </a:r>
          </a:p>
          <a:p>
            <a:pPr>
              <a:buNone/>
            </a:pPr>
            <a:r>
              <a:rPr lang="ro-RO" sz="2000" dirty="0"/>
              <a:t>    </a:t>
            </a:r>
            <a:r>
              <a:rPr lang="ro-RO" sz="2000" dirty="0">
                <a:solidFill>
                  <a:srgbClr val="7030A0"/>
                </a:solidFill>
              </a:rPr>
              <a:t>Prin dorinţa de a diminua la maximum costul unei Gigacalorii pentru  încălzirea locuitorilor oraşelor Chişinău şi Bălţi conectaţi la sistemele  centralizate de încălzire.</a:t>
            </a:r>
            <a:endParaRPr lang="ru-RU" sz="2000" dirty="0">
              <a:solidFill>
                <a:srgbClr val="7030A0"/>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70357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016758"/>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buNone/>
            </a:pPr>
            <a:r>
              <a:rPr lang="ro-RO" sz="1600" dirty="0" smtClean="0">
                <a:solidFill>
                  <a:srgbClr val="FF0000"/>
                </a:solidFill>
              </a:rPr>
              <a:t>În </a:t>
            </a:r>
            <a:r>
              <a:rPr lang="ro-RO" sz="1600" dirty="0">
                <a:solidFill>
                  <a:srgbClr val="FF0000"/>
                </a:solidFill>
              </a:rPr>
              <a:t>acest scop:</a:t>
            </a:r>
          </a:p>
          <a:p>
            <a:pPr>
              <a:buNone/>
            </a:pPr>
            <a:endParaRPr lang="ru-RU" sz="1600" dirty="0">
              <a:solidFill>
                <a:srgbClr val="FF0000"/>
              </a:solidFill>
            </a:endParaRPr>
          </a:p>
          <a:p>
            <a:pPr marL="0" lvl="0" indent="0">
              <a:buNone/>
            </a:pPr>
            <a:r>
              <a:rPr lang="ro-RO" sz="1600" dirty="0"/>
              <a:t>Aprox. 60 % din costuri de producere a energiilor (electrică şi termică) în centrale electrice de termoficare sunt înglobate în costul energiei electrice, iar aprox. 40 % în costul energiei termice;</a:t>
            </a:r>
            <a:endParaRPr lang="ru-RU" sz="1600" dirty="0"/>
          </a:p>
          <a:p>
            <a:pPr marL="0" lvl="0" indent="0">
              <a:buNone/>
            </a:pPr>
            <a:r>
              <a:rPr lang="ro-RO" sz="1600" dirty="0">
                <a:solidFill>
                  <a:srgbClr val="FF0000"/>
                </a:solidFill>
              </a:rPr>
              <a:t>Ca urmare, costul energiei electrice produse de CET – 2 (1,586 lei/kWh) este de două ori mai mare decât costul energiei electrice din import (0,708 lei/kWh);</a:t>
            </a:r>
            <a:endParaRPr lang="ru-RU" sz="1600" dirty="0">
              <a:solidFill>
                <a:srgbClr val="FF0000"/>
              </a:solidFill>
            </a:endParaRPr>
          </a:p>
          <a:p>
            <a:pPr marL="0" lvl="0" indent="0">
              <a:buNone/>
            </a:pPr>
            <a:r>
              <a:rPr lang="ro-RO" sz="1600" dirty="0"/>
              <a:t>Energia electrică este consumată de toţi locuitorii republicii, iar sistemul centralizat de încălzire este utilizat doar de instituţii preşcolare şi şcolare, instituţii medicale şi de vre-o 250 – 300 mii de familii etc. din m. Chișinău și Bălți. </a:t>
            </a:r>
          </a:p>
          <a:p>
            <a:pPr marL="0" lvl="0" indent="0">
              <a:buNone/>
            </a:pPr>
            <a:r>
              <a:rPr lang="ro-RO" sz="1600" dirty="0">
                <a:solidFill>
                  <a:srgbClr val="FF0000"/>
                </a:solidFill>
              </a:rPr>
              <a:t>Ca urmare, toţi locuitorii republicii, inclusiv cele mai vulnerabile categorii de consumatori prin consumul de energie electrică contribuie la ieftinirea energiei termice pentru utilizatorii sistemelor centralizate de încălzire a oraşelor Chişinău şi Bălţi (are loc subvenţionarea sistemelor centralizate de încălzire);</a:t>
            </a:r>
            <a:endParaRPr lang="ru-RU" sz="1600" dirty="0">
              <a:solidFill>
                <a:srgbClr val="FF0000"/>
              </a:solidFill>
            </a:endParaRPr>
          </a:p>
          <a:p>
            <a:pPr marL="0" lvl="0" indent="0">
              <a:buNone/>
            </a:pPr>
            <a:r>
              <a:rPr lang="ro-RO" sz="1600" dirty="0"/>
              <a:t>Costul unei Gcal (a. 2011): pentru Chişinău – 898 lei, Bălţi – 1047 lei, în  raionale: Ştefan-Vodă – 1466 lei, Călăraşi – 1766 lei, Criuleni – 2870 lei etc. Diferenţa este evidentă. </a:t>
            </a:r>
            <a:endParaRPr lang="ru-RU" sz="1600" dirty="0"/>
          </a:p>
        </p:txBody>
      </p:sp>
    </p:spTree>
    <p:extLst>
      <p:ext uri="{BB962C8B-B14F-4D97-AF65-F5344CB8AC3E}">
        <p14:creationId xmlns:p14="http://schemas.microsoft.com/office/powerpoint/2010/main" val="168060793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55093"/>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en-US" sz="1800" dirty="0" err="1"/>
              <a:t>Legea</a:t>
            </a:r>
            <a:r>
              <a:rPr lang="en-US" sz="1800" dirty="0"/>
              <a:t> cu </a:t>
            </a:r>
            <a:r>
              <a:rPr lang="en-US" sz="1800" dirty="0" err="1"/>
              <a:t>privire</a:t>
            </a:r>
            <a:r>
              <a:rPr lang="en-US" sz="1800" dirty="0"/>
              <a:t> la </a:t>
            </a:r>
            <a:r>
              <a:rPr lang="en-US" sz="1800" dirty="0" err="1"/>
              <a:t>energia</a:t>
            </a:r>
            <a:r>
              <a:rPr lang="en-US" sz="1800" dirty="0"/>
              <a:t> electric</a:t>
            </a:r>
            <a:r>
              <a:rPr lang="ro-RO" sz="1800" dirty="0"/>
              <a:t>ă Nr. </a:t>
            </a:r>
            <a:r>
              <a:rPr lang="en-US" sz="1800" dirty="0" smtClean="0"/>
              <a:t>107</a:t>
            </a:r>
            <a:endParaRPr lang="en-US" sz="1800" dirty="0"/>
          </a:p>
          <a:p>
            <a:pPr>
              <a:buNone/>
            </a:pPr>
            <a:r>
              <a:rPr lang="en-US" sz="1800" dirty="0"/>
              <a:t>Art. 79. </a:t>
            </a:r>
            <a:r>
              <a:rPr lang="ru-RU" sz="1800" dirty="0"/>
              <a:t> Электроэнергетический рынок  двусторонних договоров </a:t>
            </a:r>
            <a:endParaRPr lang="ru-RU" sz="1800" dirty="0">
              <a:solidFill>
                <a:srgbClr val="FF0000"/>
              </a:solidFill>
            </a:endParaRPr>
          </a:p>
          <a:p>
            <a:pPr>
              <a:buNone/>
            </a:pPr>
            <a:r>
              <a:rPr lang="ro-RO" sz="1800" i="1" dirty="0">
                <a:solidFill>
                  <a:srgbClr val="FF0000"/>
                </a:solidFill>
              </a:rPr>
              <a:t> </a:t>
            </a:r>
            <a:endParaRPr lang="ru-RU" sz="1800" dirty="0">
              <a:solidFill>
                <a:srgbClr val="FF0000"/>
              </a:solidFill>
            </a:endParaRPr>
          </a:p>
          <a:p>
            <a:pPr>
              <a:buNone/>
            </a:pPr>
            <a:r>
              <a:rPr lang="ru-RU" sz="1600" b="0" dirty="0"/>
              <a:t>(4) В отступление от положений части (2) на рынке двусторонних договоров центральный поставщик электроэнергии покупает электроэнергию от </a:t>
            </a:r>
            <a:r>
              <a:rPr lang="ru-RU" sz="1600" b="0" dirty="0" err="1"/>
              <a:t>управомоченных</a:t>
            </a:r>
            <a:r>
              <a:rPr lang="ru-RU" sz="1600" b="0" dirty="0"/>
              <a:t> электростанций, работающих на возобновляемых источниках энергии, и электроэнергию, произведенную на городских теплоэлектроцентралях, и перепродает электроэнергию поставщикам в соответствии с установленным Агентством в Правилах рынка электроэнергии алгоритмом, по регулируемым ценам, утверждаемым Агентством. На рынке двусторонних договоров могут оказываться также системные услуги на регулируемых условиях, установленных в Правилах рынка электроэнергии.</a:t>
            </a:r>
            <a:endParaRPr lang="ro-RO" sz="1600" b="0" dirty="0">
              <a:solidFill>
                <a:schemeClr val="tx1"/>
              </a:solidFill>
              <a:latin typeface="Times New Roman" panose="02020603050405020304" pitchFamily="18" charset="0"/>
              <a:cs typeface="Times New Roman" panose="02020603050405020304" pitchFamily="18" charset="0"/>
            </a:endParaRPr>
          </a:p>
          <a:p>
            <a:endParaRPr lang="ro-RO" sz="1800" dirty="0" smtClean="0">
              <a:solidFill>
                <a:schemeClr val="tx1"/>
              </a:solidFill>
              <a:latin typeface="Times New Roman" panose="02020603050405020304" pitchFamily="18" charset="0"/>
              <a:cs typeface="Times New Roman" panose="02020603050405020304" pitchFamily="18" charset="0"/>
            </a:endParaRPr>
          </a:p>
          <a:p>
            <a:endParaRPr lang="ro-RO" sz="1800" dirty="0" smtClean="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38154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0582" y="1957814"/>
            <a:ext cx="7776000" cy="3816000"/>
          </a:xfrm>
          <a:ln w="57150"/>
        </p:spPr>
        <p:style>
          <a:lnRef idx="2">
            <a:schemeClr val="accent1"/>
          </a:lnRef>
          <a:fillRef idx="1">
            <a:schemeClr val="lt1"/>
          </a:fillRef>
          <a:effectRef idx="0">
            <a:schemeClr val="accent1"/>
          </a:effectRef>
          <a:fontRef idx="minor">
            <a:schemeClr val="dk1"/>
          </a:fontRef>
        </p:style>
        <p:txBody>
          <a:bodyPr/>
          <a:lstStyle/>
          <a:p>
            <a:r>
              <a:rPr lang="ru-RU" sz="2400" b="1" dirty="0" smtClean="0"/>
              <a:t>Пример из практики</a:t>
            </a:r>
          </a:p>
          <a:p>
            <a:r>
              <a:rPr lang="ru-RU" sz="2000" b="1" dirty="0" smtClean="0"/>
              <a:t>Потребитель подключенный к транспортным сетям 110 </a:t>
            </a:r>
            <a:r>
              <a:rPr lang="ru-RU" sz="2000" b="1" dirty="0" err="1" smtClean="0"/>
              <a:t>кВ</a:t>
            </a:r>
            <a:r>
              <a:rPr lang="ru-RU" sz="2000" b="1" dirty="0" smtClean="0"/>
              <a:t>, принадлежащим частному оператору по распределению исходя из законодательных предпосылок объявил о намерении заключить двухсторонний договор с коммерческим оператором</a:t>
            </a:r>
            <a:r>
              <a:rPr lang="ro-RO" sz="2000" b="1" dirty="0" smtClean="0"/>
              <a:t> </a:t>
            </a:r>
            <a:r>
              <a:rPr lang="ro-RO" sz="2000" b="1" dirty="0"/>
              <a:t>S.A. ”</a:t>
            </a:r>
            <a:r>
              <a:rPr lang="ro-RO" sz="2000" b="1" dirty="0" err="1"/>
              <a:t>Energocom</a:t>
            </a:r>
            <a:r>
              <a:rPr lang="ro-RO" sz="2000" b="1" dirty="0"/>
              <a:t>”, </a:t>
            </a:r>
            <a:r>
              <a:rPr lang="ru-RU" sz="2000" b="1" dirty="0" smtClean="0"/>
              <a:t>имея ввиду, что при этом тариф на электрическую энергию уменьшится на 10 </a:t>
            </a:r>
            <a:r>
              <a:rPr lang="ru-RU" sz="2000" b="1" dirty="0" err="1" smtClean="0"/>
              <a:t>банов</a:t>
            </a:r>
            <a:r>
              <a:rPr lang="ru-RU" sz="2000" b="1" dirty="0" smtClean="0"/>
              <a:t>.</a:t>
            </a:r>
          </a:p>
          <a:p>
            <a:r>
              <a:rPr lang="ru-RU" sz="2000" b="1" dirty="0" smtClean="0"/>
              <a:t>В этом случае годовой расход на электрическую энергию уменьшился бы на 2 </a:t>
            </a:r>
            <a:r>
              <a:rPr lang="ru-RU" sz="2000" b="1" dirty="0" err="1" smtClean="0"/>
              <a:t>млню</a:t>
            </a:r>
            <a:r>
              <a:rPr lang="ru-RU" sz="2000" b="1" dirty="0" smtClean="0"/>
              <a:t> </a:t>
            </a:r>
            <a:r>
              <a:rPr lang="ru-RU" sz="2000" b="1" dirty="0" err="1" smtClean="0"/>
              <a:t>леевю</a:t>
            </a:r>
            <a:endParaRPr lang="ru-RU" sz="2000" dirty="0"/>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37542151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6203" y="2003721"/>
            <a:ext cx="7776000" cy="3816000"/>
          </a:xfrm>
          <a:ln w="57150"/>
        </p:spPr>
        <p:style>
          <a:lnRef idx="2">
            <a:schemeClr val="accent1"/>
          </a:lnRef>
          <a:fillRef idx="1">
            <a:schemeClr val="lt1"/>
          </a:fillRef>
          <a:effectRef idx="0">
            <a:schemeClr val="accent1"/>
          </a:effectRef>
          <a:fontRef idx="minor">
            <a:schemeClr val="dk1"/>
          </a:fontRef>
        </p:style>
        <p:txBody>
          <a:bodyPr/>
          <a:lstStyle/>
          <a:p>
            <a:endParaRPr lang="ru-RU" b="1" dirty="0" smtClean="0"/>
          </a:p>
          <a:p>
            <a:r>
              <a:rPr lang="ru-RU" sz="2000" b="1" dirty="0" smtClean="0"/>
              <a:t>Как следствие, появилось письмо НАРЭ, которым потребителю сообщалось, что в случае заключения прямого </a:t>
            </a:r>
            <a:r>
              <a:rPr lang="ru-RU" sz="2000" b="1" dirty="0"/>
              <a:t>договора с коммерческим оператором</a:t>
            </a:r>
            <a:r>
              <a:rPr lang="ro-RO" sz="2000" b="1" dirty="0"/>
              <a:t> S.A. ”</a:t>
            </a:r>
            <a:r>
              <a:rPr lang="ro-RO" sz="2000" b="1" dirty="0" err="1"/>
              <a:t>Energocom</a:t>
            </a:r>
            <a:r>
              <a:rPr lang="ro-RO" sz="2000" b="1" dirty="0" smtClean="0"/>
              <a:t>”</a:t>
            </a:r>
            <a:r>
              <a:rPr lang="ru-RU" sz="2000" b="1" dirty="0" smtClean="0"/>
              <a:t> он будет обязан дополнительно оплачивать услугу по транспорту электрической энергии</a:t>
            </a:r>
            <a:r>
              <a:rPr lang="ru-RU" sz="2000" b="1" dirty="0"/>
              <a:t> </a:t>
            </a:r>
            <a:r>
              <a:rPr lang="ru-RU" sz="2000" b="1" dirty="0" smtClean="0"/>
              <a:t>по транспортным </a:t>
            </a:r>
            <a:r>
              <a:rPr lang="ru-RU" sz="2000" b="1" dirty="0"/>
              <a:t>сетям 110 </a:t>
            </a:r>
            <a:r>
              <a:rPr lang="ru-RU" sz="2000" b="1" dirty="0" err="1" smtClean="0"/>
              <a:t>кВ</a:t>
            </a:r>
            <a:r>
              <a:rPr lang="ru-RU" sz="2000" b="1" dirty="0" smtClean="0"/>
              <a:t> (300 км), </a:t>
            </a:r>
            <a:r>
              <a:rPr lang="ru-RU" sz="2000" b="1" dirty="0"/>
              <a:t>принадлежащим частному оператору </a:t>
            </a:r>
            <a:r>
              <a:rPr lang="ru-RU" sz="2000" b="1" dirty="0" smtClean="0"/>
              <a:t> по тарифу</a:t>
            </a:r>
            <a:r>
              <a:rPr lang="ro-RO" sz="2000" b="1" dirty="0"/>
              <a:t> (8,13 b/kWh) </a:t>
            </a:r>
            <a:r>
              <a:rPr lang="ru-RU" sz="2000" b="1" dirty="0" smtClean="0"/>
              <a:t>и потери электрической энергии</a:t>
            </a:r>
            <a:r>
              <a:rPr lang="ro-RO" sz="2000" b="1" dirty="0"/>
              <a:t> (0,41 %). </a:t>
            </a:r>
            <a:r>
              <a:rPr lang="ru-RU" sz="2000" b="1" dirty="0" smtClean="0"/>
              <a:t>На тот момент тариф на услугу по транспорту электрической энергии</a:t>
            </a:r>
            <a:r>
              <a:rPr lang="ru-RU" sz="2000" b="1" dirty="0"/>
              <a:t> по транспортным сетям</a:t>
            </a:r>
            <a:r>
              <a:rPr lang="ro-RO" sz="2000" b="1" dirty="0" smtClean="0"/>
              <a:t> </a:t>
            </a:r>
            <a:r>
              <a:rPr lang="ru-RU" sz="2000" b="1" dirty="0" smtClean="0"/>
              <a:t>Г.П. «</a:t>
            </a:r>
            <a:r>
              <a:rPr lang="ru-RU" sz="2000" b="1" dirty="0" err="1" smtClean="0"/>
              <a:t>Молделектрика</a:t>
            </a:r>
            <a:r>
              <a:rPr lang="ru-RU" sz="2000" b="1" dirty="0" smtClean="0"/>
              <a:t>» (4200 км) составлял</a:t>
            </a:r>
            <a:r>
              <a:rPr lang="ro-RO" sz="2000" b="1" dirty="0" smtClean="0"/>
              <a:t> </a:t>
            </a:r>
            <a:r>
              <a:rPr lang="ro-RO" sz="2000" b="1" dirty="0"/>
              <a:t>6,72 b/kWh</a:t>
            </a:r>
            <a:r>
              <a:rPr lang="ro-RO" sz="2000" b="1" dirty="0" smtClean="0"/>
              <a:t>. </a:t>
            </a:r>
            <a:endParaRPr lang="ru-RU" sz="2000" b="1" dirty="0" smtClean="0"/>
          </a:p>
          <a:p>
            <a:endParaRPr lang="ru-RU" sz="1200" b="1" dirty="0" smtClean="0"/>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67024025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0271" y="1941630"/>
            <a:ext cx="7776000" cy="3816000"/>
          </a:xfrm>
          <a:ln w="57150"/>
        </p:spPr>
        <p:style>
          <a:lnRef idx="2">
            <a:schemeClr val="accent1"/>
          </a:lnRef>
          <a:fillRef idx="1">
            <a:schemeClr val="lt1"/>
          </a:fillRef>
          <a:effectRef idx="0">
            <a:schemeClr val="accent1"/>
          </a:effectRef>
          <a:fontRef idx="minor">
            <a:schemeClr val="dk1"/>
          </a:fontRef>
        </p:style>
        <p:txBody>
          <a:bodyPr/>
          <a:lstStyle/>
          <a:p>
            <a:endParaRPr lang="ru-RU" sz="1600" b="1" dirty="0" smtClean="0"/>
          </a:p>
          <a:p>
            <a:r>
              <a:rPr lang="ru-RU" sz="2000" b="1" dirty="0" smtClean="0"/>
              <a:t>Расчеты показали, что если выполнить предъявленные условия</a:t>
            </a:r>
            <a:r>
              <a:rPr lang="ro-RO" sz="2000" b="1" dirty="0"/>
              <a:t> (8,13 b/kWh şi 0,41 %) </a:t>
            </a:r>
            <a:r>
              <a:rPr lang="ru-RU" sz="2000" b="1" dirty="0" smtClean="0"/>
              <a:t>потребитель останется при том же тарифе</a:t>
            </a:r>
          </a:p>
          <a:p>
            <a:r>
              <a:rPr lang="ru-RU" sz="2000" b="1" dirty="0" smtClean="0"/>
              <a:t>Вместе с тем позже выяснилось что никакого решения на этот счет административный Совет НАРЭ не принимал, решение Совета не было опубликовано в Официальном Мониторе и письмо было фальсифицировано ради выгоды для частного оператора. </a:t>
            </a:r>
            <a:endParaRPr lang="ru-RU" sz="2000" b="1" dirty="0"/>
          </a:p>
          <a:p>
            <a:endParaRPr lang="ru-RU" sz="2000" b="1" dirty="0" smtClean="0"/>
          </a:p>
          <a:p>
            <a:endParaRPr lang="ru-RU" sz="1600" b="1" dirty="0"/>
          </a:p>
          <a:p>
            <a:endParaRPr lang="ru-RU"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5503152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2135" y="2003721"/>
            <a:ext cx="7776000" cy="3816000"/>
          </a:xfrm>
          <a:ln w="57150"/>
        </p:spPr>
        <p:style>
          <a:lnRef idx="2">
            <a:schemeClr val="accent1"/>
          </a:lnRef>
          <a:fillRef idx="1">
            <a:schemeClr val="lt1"/>
          </a:fillRef>
          <a:effectRef idx="0">
            <a:schemeClr val="accent1"/>
          </a:effectRef>
          <a:fontRef idx="minor">
            <a:schemeClr val="dk1"/>
          </a:fontRef>
        </p:style>
        <p:txBody>
          <a:bodyPr/>
          <a:lstStyle/>
          <a:p>
            <a:r>
              <a:rPr lang="ro-RO" sz="2400" b="1" dirty="0">
                <a:solidFill>
                  <a:srgbClr val="FF0000"/>
                </a:solidFill>
              </a:rPr>
              <a:t>De facto liberalizarea parţială a pieţei de energie electrică a fost declarată în a. 2002 şi cea totală în a. 2014.</a:t>
            </a:r>
            <a:endParaRPr lang="en-US" sz="2400" b="1" dirty="0">
              <a:solidFill>
                <a:srgbClr val="FF0000"/>
              </a:solidFill>
            </a:endParaRPr>
          </a:p>
          <a:p>
            <a:r>
              <a:rPr lang="ro-RO" sz="2400" b="1" dirty="0">
                <a:solidFill>
                  <a:srgbClr val="FF0000"/>
                </a:solidFill>
              </a:rPr>
              <a:t> </a:t>
            </a:r>
            <a:endParaRPr lang="ru-RU" sz="2400" dirty="0">
              <a:solidFill>
                <a:srgbClr val="FF0000"/>
              </a:solidFill>
            </a:endParaRPr>
          </a:p>
          <a:p>
            <a:r>
              <a:rPr lang="ro-RO" sz="2400" b="1" dirty="0">
                <a:solidFill>
                  <a:srgbClr val="FF0000"/>
                </a:solidFill>
              </a:rPr>
              <a:t>Până-n prezent nici un agent economic n-a reuşit să se bucure de avantajele oferite de piaţa reală de energie electrică.</a:t>
            </a:r>
            <a:endParaRPr lang="ru-RU" sz="2400" dirty="0">
              <a:solidFill>
                <a:srgbClr val="FF0000"/>
              </a:solidFill>
            </a:endParaRP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30282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ru-RU" dirty="0" smtClean="0"/>
              <a:t>Закон об </a:t>
            </a:r>
            <a:r>
              <a:rPr lang="ru-RU" dirty="0" err="1" smtClean="0"/>
              <a:t>энергоэффекивности</a:t>
            </a:r>
            <a:r>
              <a:rPr lang="ru-RU" dirty="0" smtClean="0"/>
              <a:t> № 142 от  02.07. 2010</a:t>
            </a:r>
          </a:p>
          <a:p>
            <a:endParaRPr lang="ru-RU" dirty="0"/>
          </a:p>
          <a:p>
            <a:endParaRPr lang="ro-RO" dirty="0"/>
          </a:p>
        </p:txBody>
      </p:sp>
      <p:graphicFrame>
        <p:nvGraphicFramePr>
          <p:cNvPr id="5" name="Таблица 4"/>
          <p:cNvGraphicFramePr>
            <a:graphicFrameLocks noGrp="1"/>
          </p:cNvGraphicFramePr>
          <p:nvPr>
            <p:extLst>
              <p:ext uri="{D42A27DB-BD31-4B8C-83A1-F6EECF244321}">
                <p14:modId xmlns:p14="http://schemas.microsoft.com/office/powerpoint/2010/main" val="3393963410"/>
              </p:ext>
            </p:extLst>
          </p:nvPr>
        </p:nvGraphicFramePr>
        <p:xfrm>
          <a:off x="684213" y="3840226"/>
          <a:ext cx="7775575" cy="1452372"/>
        </p:xfrm>
        <a:graphic>
          <a:graphicData uri="http://schemas.openxmlformats.org/drawingml/2006/table">
            <a:tbl>
              <a:tblPr firstRow="1" firstCol="1" bandRow="1">
                <a:tableStyleId>{5C22544A-7EE6-4342-B048-85BDC9FD1C3A}</a:tableStyleId>
              </a:tblPr>
              <a:tblGrid>
                <a:gridCol w="7775575">
                  <a:extLst>
                    <a:ext uri="{9D8B030D-6E8A-4147-A177-3AD203B41FA5}">
                      <a16:colId xmlns:a16="http://schemas.microsoft.com/office/drawing/2014/main" xmlns="" val="20000"/>
                    </a:ext>
                  </a:extLst>
                </a:gridCol>
              </a:tblGrid>
              <a:tr h="0">
                <a:tc>
                  <a:txBody>
                    <a:bodyPr/>
                    <a:lstStyle/>
                    <a:p>
                      <a:pPr algn="just">
                        <a:lnSpc>
                          <a:spcPct val="115000"/>
                        </a:lnSpc>
                        <a:spcAft>
                          <a:spcPts val="0"/>
                        </a:spcAft>
                      </a:pPr>
                      <a:r>
                        <a:rPr lang="ro-RO" sz="1200" dirty="0">
                          <a:effectLst/>
                        </a:rPr>
                        <a:t>  </a:t>
                      </a:r>
                      <a:endParaRPr lang="ro-RO" sz="1100" dirty="0">
                        <a:effectLst/>
                      </a:endParaRPr>
                    </a:p>
                    <a:p>
                      <a:pPr algn="just">
                        <a:lnSpc>
                          <a:spcPct val="115000"/>
                        </a:lnSpc>
                        <a:spcAft>
                          <a:spcPts val="0"/>
                        </a:spcAft>
                      </a:pPr>
                      <a:r>
                        <a:rPr lang="ru-RU" sz="1200" dirty="0">
                          <a:effectLst/>
                        </a:rPr>
                        <a:t> </a:t>
                      </a:r>
                      <a:endParaRPr lang="ro-RO" sz="1100" dirty="0">
                        <a:effectLst/>
                      </a:endParaRPr>
                    </a:p>
                    <a:p>
                      <a:pPr algn="just">
                        <a:lnSpc>
                          <a:spcPct val="115000"/>
                        </a:lnSpc>
                        <a:spcAft>
                          <a:spcPts val="0"/>
                        </a:spcAft>
                      </a:pPr>
                      <a:r>
                        <a:rPr lang="ro-RO" sz="1600" b="0" dirty="0" err="1">
                          <a:effectLst/>
                        </a:rPr>
                        <a:t>Настоящий</a:t>
                      </a:r>
                      <a:r>
                        <a:rPr lang="ro-RO" sz="1600" b="0" dirty="0">
                          <a:effectLst/>
                        </a:rPr>
                        <a:t> </a:t>
                      </a:r>
                      <a:r>
                        <a:rPr lang="ro-RO" sz="1600" b="0" dirty="0" err="1">
                          <a:effectLst/>
                        </a:rPr>
                        <a:t>закон</a:t>
                      </a:r>
                      <a:r>
                        <a:rPr lang="ro-RO" sz="1600" b="0" dirty="0">
                          <a:effectLst/>
                        </a:rPr>
                        <a:t> </a:t>
                      </a:r>
                      <a:r>
                        <a:rPr lang="ro-RO" sz="1600" b="0" dirty="0" err="1">
                          <a:effectLst/>
                        </a:rPr>
                        <a:t>создает</a:t>
                      </a:r>
                      <a:r>
                        <a:rPr lang="ro-RO" sz="1600" b="0" dirty="0">
                          <a:effectLst/>
                        </a:rPr>
                        <a:t> </a:t>
                      </a:r>
                      <a:r>
                        <a:rPr lang="ro-RO" sz="1600" b="0" dirty="0" err="1">
                          <a:effectLst/>
                        </a:rPr>
                        <a:t>необходимую</a:t>
                      </a:r>
                      <a:r>
                        <a:rPr lang="ro-RO" sz="1600" b="0" dirty="0">
                          <a:effectLst/>
                        </a:rPr>
                        <a:t> </a:t>
                      </a:r>
                      <a:r>
                        <a:rPr lang="ro-RO" sz="1600" b="0" dirty="0" err="1">
                          <a:effectLst/>
                        </a:rPr>
                        <a:t>правовую</a:t>
                      </a:r>
                      <a:r>
                        <a:rPr lang="ro-RO" sz="1600" b="0" dirty="0">
                          <a:effectLst/>
                        </a:rPr>
                        <a:t> </a:t>
                      </a:r>
                      <a:r>
                        <a:rPr lang="ro-RO" sz="1600" b="0" dirty="0" err="1">
                          <a:effectLst/>
                        </a:rPr>
                        <a:t>основу</a:t>
                      </a:r>
                      <a:r>
                        <a:rPr lang="ro-RO" sz="1600" b="0" dirty="0">
                          <a:effectLst/>
                        </a:rPr>
                        <a:t> </a:t>
                      </a:r>
                      <a:r>
                        <a:rPr lang="ro-RO" sz="1600" b="0" dirty="0" err="1">
                          <a:effectLst/>
                        </a:rPr>
                        <a:t>для</a:t>
                      </a:r>
                      <a:r>
                        <a:rPr lang="ro-RO" sz="1600" b="0" dirty="0">
                          <a:effectLst/>
                        </a:rPr>
                        <a:t> </a:t>
                      </a:r>
                      <a:r>
                        <a:rPr lang="ro-RO" sz="1600" b="0" dirty="0" err="1">
                          <a:effectLst/>
                        </a:rPr>
                        <a:t>применения</a:t>
                      </a:r>
                      <a:r>
                        <a:rPr lang="ro-RO" sz="1600" b="0" dirty="0">
                          <a:effectLst/>
                        </a:rPr>
                        <a:t> </a:t>
                      </a:r>
                      <a:r>
                        <a:rPr lang="ro-RO" sz="1600" b="0" dirty="0" err="1">
                          <a:effectLst/>
                        </a:rPr>
                        <a:t>Европейской</a:t>
                      </a:r>
                      <a:r>
                        <a:rPr lang="ro-RO" sz="1600" b="0" dirty="0">
                          <a:effectLst/>
                        </a:rPr>
                        <a:t> </a:t>
                      </a:r>
                      <a:r>
                        <a:rPr lang="ro-RO" sz="1600" b="0" dirty="0" err="1">
                          <a:effectLst/>
                        </a:rPr>
                        <a:t>директивы</a:t>
                      </a:r>
                      <a:r>
                        <a:rPr lang="ro-RO" sz="1600" b="0" dirty="0">
                          <a:effectLst/>
                        </a:rPr>
                        <a:t> 2006/32/ЕС </a:t>
                      </a:r>
                      <a:r>
                        <a:rPr lang="ro-RO" sz="1600" b="0" dirty="0" err="1">
                          <a:effectLst/>
                        </a:rPr>
                        <a:t>Европейского</a:t>
                      </a:r>
                      <a:r>
                        <a:rPr lang="ro-RO" sz="1600" b="0" dirty="0">
                          <a:effectLst/>
                        </a:rPr>
                        <a:t> </a:t>
                      </a:r>
                      <a:r>
                        <a:rPr lang="ro-RO" sz="1600" b="0" dirty="0" err="1">
                          <a:effectLst/>
                        </a:rPr>
                        <a:t>Парламента</a:t>
                      </a:r>
                      <a:r>
                        <a:rPr lang="ro-RO" sz="1600" b="0" dirty="0">
                          <a:effectLst/>
                        </a:rPr>
                        <a:t> и </a:t>
                      </a:r>
                      <a:r>
                        <a:rPr lang="ro-RO" sz="1600" b="0" dirty="0" err="1">
                          <a:effectLst/>
                        </a:rPr>
                        <a:t>Совета</a:t>
                      </a:r>
                      <a:r>
                        <a:rPr lang="ro-RO" sz="1600" b="0" dirty="0">
                          <a:effectLst/>
                        </a:rPr>
                        <a:t> </a:t>
                      </a:r>
                      <a:r>
                        <a:rPr lang="ro-RO" sz="1600" b="0" dirty="0" err="1">
                          <a:effectLst/>
                        </a:rPr>
                        <a:t>от</a:t>
                      </a:r>
                      <a:r>
                        <a:rPr lang="ro-RO" sz="1600" b="0" dirty="0">
                          <a:effectLst/>
                        </a:rPr>
                        <a:t> 5 </a:t>
                      </a:r>
                      <a:r>
                        <a:rPr lang="ro-RO" sz="1600" b="0" dirty="0" err="1">
                          <a:effectLst/>
                        </a:rPr>
                        <a:t>апреля</a:t>
                      </a:r>
                      <a:r>
                        <a:rPr lang="ro-RO" sz="1600" b="0" dirty="0">
                          <a:effectLst/>
                        </a:rPr>
                        <a:t> 2006 </a:t>
                      </a:r>
                      <a:r>
                        <a:rPr lang="ro-RO" sz="1600" b="0" dirty="0" err="1">
                          <a:effectLst/>
                        </a:rPr>
                        <a:t>года</a:t>
                      </a:r>
                      <a:r>
                        <a:rPr lang="ro-RO" sz="1600" b="0" dirty="0">
                          <a:effectLst/>
                        </a:rPr>
                        <a:t> </a:t>
                      </a:r>
                      <a:r>
                        <a:rPr lang="ro-RO" sz="1600" b="0" dirty="0" err="1">
                          <a:effectLst/>
                        </a:rPr>
                        <a:t>об</a:t>
                      </a:r>
                      <a:r>
                        <a:rPr lang="ro-RO" sz="1600" b="0" dirty="0">
                          <a:effectLst/>
                        </a:rPr>
                        <a:t> </a:t>
                      </a:r>
                      <a:r>
                        <a:rPr lang="ro-RO" sz="1600" b="0" dirty="0" err="1">
                          <a:effectLst/>
                        </a:rPr>
                        <a:t>эффективности</a:t>
                      </a:r>
                      <a:r>
                        <a:rPr lang="ro-RO" sz="1600" b="0" dirty="0">
                          <a:effectLst/>
                        </a:rPr>
                        <a:t> </a:t>
                      </a:r>
                      <a:r>
                        <a:rPr lang="ro-RO" sz="1600" b="0" dirty="0" err="1">
                          <a:effectLst/>
                        </a:rPr>
                        <a:t>конечного</a:t>
                      </a:r>
                      <a:r>
                        <a:rPr lang="ro-RO" sz="1600" b="0" dirty="0">
                          <a:effectLst/>
                        </a:rPr>
                        <a:t> </a:t>
                      </a:r>
                      <a:r>
                        <a:rPr lang="ro-RO" sz="1600" b="0" dirty="0" err="1">
                          <a:effectLst/>
                        </a:rPr>
                        <a:t>энергопотребления</a:t>
                      </a:r>
                      <a:r>
                        <a:rPr lang="ro-RO" sz="1600" b="0" dirty="0">
                          <a:effectLst/>
                        </a:rPr>
                        <a:t> </a:t>
                      </a:r>
                      <a:endParaRPr lang="ro-RO" sz="1600" b="0" dirty="0">
                        <a:effectLst/>
                        <a:latin typeface="Calibri"/>
                        <a:ea typeface="Calibri"/>
                        <a:cs typeface="Times New Roman"/>
                      </a:endParaRPr>
                    </a:p>
                  </a:txBody>
                  <a:tcPr marL="95250" marR="95250" marT="95250" marB="95250" anchor="ctr"/>
                </a:tc>
                <a:extLst>
                  <a:ext uri="{0D108BD9-81ED-4DB2-BD59-A6C34878D82A}">
                    <a16:rowId xmlns:a16="http://schemas.microsoft.com/office/drawing/2014/main" xmlns="" val="10000"/>
                  </a:ext>
                </a:extLst>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9350141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601827"/>
            <a:ext cx="7638757" cy="4124206"/>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ro-RO" sz="1800" dirty="0" smtClean="0">
                <a:solidFill>
                  <a:schemeClr val="tx1"/>
                </a:solidFill>
                <a:latin typeface="Times New Roman" panose="02020603050405020304" pitchFamily="18" charset="0"/>
                <a:cs typeface="Times New Roman" panose="02020603050405020304" pitchFamily="18" charset="0"/>
              </a:rPr>
              <a:t>Bibliografie:</a:t>
            </a:r>
            <a:r>
              <a:rPr lang="en-US" sz="1800" b="0" dirty="0" smtClean="0"/>
              <a:t> </a:t>
            </a:r>
          </a:p>
          <a:p>
            <a:endParaRPr lang="en-US" sz="1400" b="0" dirty="0" smtClean="0"/>
          </a:p>
          <a:p>
            <a:r>
              <a:rPr lang="en-US" sz="1400" dirty="0" smtClean="0"/>
              <a:t>1.    </a:t>
            </a:r>
            <a:r>
              <a:rPr lang="ro-RO" sz="1400" dirty="0" smtClean="0">
                <a:solidFill>
                  <a:schemeClr val="tx1"/>
                </a:solidFill>
              </a:rPr>
              <a:t>DIRECTIVA </a:t>
            </a:r>
            <a:r>
              <a:rPr lang="ro-RO" sz="1400" dirty="0">
                <a:solidFill>
                  <a:schemeClr val="tx1"/>
                </a:solidFill>
              </a:rPr>
              <a:t>2009/72/CE a Parlamentului  European şi a Consiliului din 13 iulie 2009 </a:t>
            </a:r>
            <a:r>
              <a:rPr lang="en-US" sz="1400" dirty="0" smtClean="0">
                <a:solidFill>
                  <a:schemeClr val="tx1"/>
                </a:solidFill>
              </a:rPr>
              <a:t>   </a:t>
            </a:r>
            <a:r>
              <a:rPr lang="ro-RO" sz="1400" dirty="0" smtClean="0">
                <a:solidFill>
                  <a:schemeClr val="tx1"/>
                </a:solidFill>
              </a:rPr>
              <a:t>privind </a:t>
            </a:r>
            <a:r>
              <a:rPr lang="ro-RO" sz="1400" dirty="0">
                <a:solidFill>
                  <a:schemeClr val="tx1"/>
                </a:solidFill>
              </a:rPr>
              <a:t>normele comune pentru piaţa internă a energiei electrice</a:t>
            </a:r>
            <a:r>
              <a:rPr lang="ro-RO" sz="1400" dirty="0" smtClean="0">
                <a:solidFill>
                  <a:schemeClr val="tx1"/>
                </a:solidFill>
              </a:rPr>
              <a:t>.</a:t>
            </a:r>
            <a:endParaRPr lang="ru-RU" sz="1400" dirty="0">
              <a:solidFill>
                <a:schemeClr val="tx1"/>
              </a:solidFill>
            </a:endParaRPr>
          </a:p>
          <a:p>
            <a:pPr lvl="0"/>
            <a:r>
              <a:rPr lang="en-US" sz="1400" dirty="0" smtClean="0">
                <a:solidFill>
                  <a:schemeClr val="tx1"/>
                </a:solidFill>
              </a:rPr>
              <a:t>2. </a:t>
            </a:r>
            <a:r>
              <a:rPr lang="ru-RU" sz="1400" dirty="0" smtClean="0">
                <a:solidFill>
                  <a:schemeClr val="tx1"/>
                </a:solidFill>
              </a:rPr>
              <a:t>Закон об электрической энергии </a:t>
            </a:r>
            <a:r>
              <a:rPr lang="ro-RO" sz="1400" dirty="0" smtClean="0">
                <a:solidFill>
                  <a:schemeClr val="tx1"/>
                </a:solidFill>
              </a:rPr>
              <a:t>Nr</a:t>
            </a:r>
            <a:r>
              <a:rPr lang="ro-RO" sz="1400" dirty="0">
                <a:solidFill>
                  <a:schemeClr val="tx1"/>
                </a:solidFill>
              </a:rPr>
              <a:t>. 107 </a:t>
            </a:r>
            <a:r>
              <a:rPr lang="ru-RU" sz="1400" dirty="0" smtClean="0">
                <a:solidFill>
                  <a:schemeClr val="tx1"/>
                </a:solidFill>
              </a:rPr>
              <a:t>от</a:t>
            </a:r>
            <a:r>
              <a:rPr lang="ro-RO" sz="1400" dirty="0">
                <a:solidFill>
                  <a:schemeClr val="tx1"/>
                </a:solidFill>
              </a:rPr>
              <a:t>  27.05.2016</a:t>
            </a:r>
            <a:r>
              <a:rPr lang="ro-RO" sz="1400" dirty="0" smtClean="0">
                <a:solidFill>
                  <a:schemeClr val="tx1"/>
                </a:solidFill>
              </a:rPr>
              <a:t>.</a:t>
            </a:r>
            <a:endParaRPr lang="en-US" sz="1400" dirty="0" smtClean="0">
              <a:solidFill>
                <a:schemeClr val="tx1"/>
              </a:solidFill>
            </a:endParaRPr>
          </a:p>
          <a:p>
            <a:r>
              <a:rPr lang="en-US" sz="1400" dirty="0" smtClean="0">
                <a:solidFill>
                  <a:schemeClr val="tx1"/>
                </a:solidFill>
              </a:rPr>
              <a:t>3. </a:t>
            </a:r>
            <a:r>
              <a:rPr lang="ru-RU" sz="1400" dirty="0" smtClean="0">
                <a:solidFill>
                  <a:schemeClr val="tx1"/>
                </a:solidFill>
              </a:rPr>
              <a:t>Закон об энергетической эффективности, </a:t>
            </a:r>
            <a:r>
              <a:rPr lang="ro-RO" sz="1400" dirty="0" smtClean="0">
                <a:solidFill>
                  <a:schemeClr val="tx1"/>
                </a:solidFill>
              </a:rPr>
              <a:t>Nr</a:t>
            </a:r>
            <a:r>
              <a:rPr lang="ro-RO" sz="1400" dirty="0">
                <a:solidFill>
                  <a:schemeClr val="tx1"/>
                </a:solidFill>
              </a:rPr>
              <a:t>. 142 </a:t>
            </a:r>
            <a:r>
              <a:rPr lang="ru-RU" sz="1400" dirty="0" smtClean="0">
                <a:solidFill>
                  <a:schemeClr val="tx1"/>
                </a:solidFill>
              </a:rPr>
              <a:t>от</a:t>
            </a:r>
            <a:r>
              <a:rPr lang="ro-RO" sz="1400" dirty="0" smtClean="0">
                <a:solidFill>
                  <a:schemeClr val="tx1"/>
                </a:solidFill>
              </a:rPr>
              <a:t> </a:t>
            </a:r>
            <a:r>
              <a:rPr lang="ro-RO" sz="1400" dirty="0">
                <a:solidFill>
                  <a:schemeClr val="tx1"/>
                </a:solidFill>
              </a:rPr>
              <a:t>02.07.2010</a:t>
            </a:r>
          </a:p>
          <a:p>
            <a:pPr lvl="0"/>
            <a:r>
              <a:rPr lang="en-US" sz="1400" dirty="0" smtClean="0">
                <a:solidFill>
                  <a:schemeClr val="tx1"/>
                </a:solidFill>
              </a:rPr>
              <a:t>4.    </a:t>
            </a:r>
            <a:r>
              <a:rPr lang="ru-RU" sz="1400" dirty="0" smtClean="0">
                <a:solidFill>
                  <a:schemeClr val="tx1"/>
                </a:solidFill>
              </a:rPr>
              <a:t>Положение о поставке и использовании электрической энергии,</a:t>
            </a:r>
            <a:r>
              <a:rPr lang="ro-RO" sz="1400" dirty="0" smtClean="0">
                <a:solidFill>
                  <a:schemeClr val="tx1"/>
                </a:solidFill>
              </a:rPr>
              <a:t> </a:t>
            </a:r>
            <a:r>
              <a:rPr lang="ro-RO" sz="1400" dirty="0">
                <a:solidFill>
                  <a:schemeClr val="tx1"/>
                </a:solidFill>
              </a:rPr>
              <a:t>Nr.     </a:t>
            </a:r>
            <a:r>
              <a:rPr lang="ru-RU" sz="1400" dirty="0" smtClean="0">
                <a:solidFill>
                  <a:schemeClr val="tx1"/>
                </a:solidFill>
              </a:rPr>
              <a:t>  </a:t>
            </a:r>
            <a:r>
              <a:rPr lang="ro-RO" sz="1400" dirty="0" smtClean="0">
                <a:solidFill>
                  <a:schemeClr val="tx1"/>
                </a:solidFill>
              </a:rPr>
              <a:t>393</a:t>
            </a:r>
            <a:r>
              <a:rPr lang="ro-RO" sz="1400" dirty="0">
                <a:solidFill>
                  <a:schemeClr val="tx1"/>
                </a:solidFill>
              </a:rPr>
              <a:t>  </a:t>
            </a:r>
            <a:r>
              <a:rPr lang="ru-RU" sz="1400" dirty="0" smtClean="0">
                <a:solidFill>
                  <a:schemeClr val="tx1"/>
                </a:solidFill>
              </a:rPr>
              <a:t>от</a:t>
            </a:r>
            <a:r>
              <a:rPr lang="ro-RO" sz="1400" dirty="0">
                <a:solidFill>
                  <a:schemeClr val="tx1"/>
                </a:solidFill>
              </a:rPr>
              <a:t>  15.12.2010.</a:t>
            </a:r>
            <a:endParaRPr lang="ru-RU" sz="1400" dirty="0">
              <a:solidFill>
                <a:schemeClr val="tx1"/>
              </a:solidFill>
            </a:endParaRPr>
          </a:p>
          <a:p>
            <a:pPr lvl="0"/>
            <a:r>
              <a:rPr lang="en-US" sz="1400" dirty="0" smtClean="0">
                <a:solidFill>
                  <a:schemeClr val="tx1"/>
                </a:solidFill>
              </a:rPr>
              <a:t>5.    </a:t>
            </a:r>
            <a:r>
              <a:rPr lang="ru-RU" sz="1400" dirty="0" smtClean="0">
                <a:solidFill>
                  <a:schemeClr val="tx1"/>
                </a:solidFill>
              </a:rPr>
              <a:t>Положение об измерении электрической энергии в коммерческих целях,</a:t>
            </a:r>
            <a:r>
              <a:rPr lang="ro-RO" sz="1400" dirty="0" smtClean="0">
                <a:solidFill>
                  <a:schemeClr val="tx1"/>
                </a:solidFill>
              </a:rPr>
              <a:t> </a:t>
            </a:r>
            <a:r>
              <a:rPr lang="ro-RO" sz="1400" dirty="0">
                <a:solidFill>
                  <a:schemeClr val="tx1"/>
                </a:solidFill>
              </a:rPr>
              <a:t> Nr. 382 </a:t>
            </a:r>
            <a:r>
              <a:rPr lang="ru-RU" sz="1400" dirty="0" smtClean="0">
                <a:solidFill>
                  <a:schemeClr val="tx1"/>
                </a:solidFill>
              </a:rPr>
              <a:t>от</a:t>
            </a:r>
            <a:r>
              <a:rPr lang="ro-RO" sz="1400" dirty="0">
                <a:solidFill>
                  <a:schemeClr val="tx1"/>
                </a:solidFill>
              </a:rPr>
              <a:t>  02.07.2010.</a:t>
            </a:r>
            <a:endParaRPr lang="ru-RU" sz="1400" dirty="0">
              <a:solidFill>
                <a:schemeClr val="tx1"/>
              </a:solidFill>
            </a:endParaRPr>
          </a:p>
          <a:p>
            <a:pPr lvl="0"/>
            <a:r>
              <a:rPr lang="en-US" sz="1400" dirty="0" smtClean="0">
                <a:solidFill>
                  <a:schemeClr val="tx1"/>
                </a:solidFill>
              </a:rPr>
              <a:t>6.    </a:t>
            </a:r>
            <a:r>
              <a:rPr lang="ru-RU" sz="1400" dirty="0" smtClean="0">
                <a:solidFill>
                  <a:schemeClr val="tx1"/>
                </a:solidFill>
              </a:rPr>
              <a:t>Инструкция по расчету активных и реактивных потерь электрической энергии в элементах сети, находящихся на балансе потребителя</a:t>
            </a:r>
            <a:r>
              <a:rPr lang="ro-RO" sz="1400" dirty="0" smtClean="0">
                <a:solidFill>
                  <a:schemeClr val="tx1"/>
                </a:solidFill>
              </a:rPr>
              <a:t>, </a:t>
            </a:r>
            <a:r>
              <a:rPr lang="ro-RO" sz="1400" dirty="0">
                <a:solidFill>
                  <a:schemeClr val="tx1"/>
                </a:solidFill>
              </a:rPr>
              <a:t>Nr.246 </a:t>
            </a:r>
            <a:r>
              <a:rPr lang="ru-RU" sz="1400" dirty="0" smtClean="0">
                <a:solidFill>
                  <a:schemeClr val="tx1"/>
                </a:solidFill>
              </a:rPr>
              <a:t>от</a:t>
            </a:r>
            <a:r>
              <a:rPr lang="ro-RO" sz="1400" dirty="0" smtClean="0">
                <a:solidFill>
                  <a:schemeClr val="tx1"/>
                </a:solidFill>
              </a:rPr>
              <a:t> </a:t>
            </a:r>
            <a:r>
              <a:rPr lang="ro-RO" sz="1400" dirty="0">
                <a:solidFill>
                  <a:schemeClr val="tx1"/>
                </a:solidFill>
              </a:rPr>
              <a:t>02. 05. 2007</a:t>
            </a:r>
            <a:endParaRPr lang="ru-RU" sz="1400" dirty="0">
              <a:solidFill>
                <a:schemeClr val="tx1"/>
              </a:solidFill>
            </a:endParaRPr>
          </a:p>
          <a:p>
            <a:pPr lvl="0"/>
            <a:r>
              <a:rPr lang="en-US" sz="1400" dirty="0" smtClean="0">
                <a:solidFill>
                  <a:schemeClr val="tx1"/>
                </a:solidFill>
              </a:rPr>
              <a:t>7.    </a:t>
            </a:r>
            <a:r>
              <a:rPr lang="ru-RU" sz="1400" dirty="0" smtClean="0">
                <a:solidFill>
                  <a:schemeClr val="tx1"/>
                </a:solidFill>
              </a:rPr>
              <a:t>Инструкция по расчету технологического потребления электрической энергии в распределительных сетях в зависимости от фактора потерь в установках потребления,</a:t>
            </a:r>
            <a:r>
              <a:rPr lang="ro-RO" sz="1400" dirty="0" smtClean="0">
                <a:solidFill>
                  <a:schemeClr val="tx1"/>
                </a:solidFill>
              </a:rPr>
              <a:t> </a:t>
            </a:r>
            <a:r>
              <a:rPr lang="ro-RO" sz="1400" dirty="0">
                <a:solidFill>
                  <a:schemeClr val="tx1"/>
                </a:solidFill>
              </a:rPr>
              <a:t>nr.89 </a:t>
            </a:r>
            <a:r>
              <a:rPr lang="ru-RU" sz="1400" dirty="0" smtClean="0">
                <a:solidFill>
                  <a:schemeClr val="tx1"/>
                </a:solidFill>
              </a:rPr>
              <a:t>от</a:t>
            </a:r>
            <a:r>
              <a:rPr lang="ro-RO" sz="1400" dirty="0" smtClean="0">
                <a:solidFill>
                  <a:schemeClr val="tx1"/>
                </a:solidFill>
              </a:rPr>
              <a:t> </a:t>
            </a:r>
            <a:r>
              <a:rPr lang="ro-RO" sz="1400" dirty="0">
                <a:solidFill>
                  <a:schemeClr val="tx1"/>
                </a:solidFill>
              </a:rPr>
              <a:t>13.03. 2003</a:t>
            </a:r>
            <a:r>
              <a:rPr lang="ro-RO" sz="1400" dirty="0" smtClean="0">
                <a:solidFill>
                  <a:schemeClr val="tx1"/>
                </a:solidFill>
              </a:rPr>
              <a:t>.</a:t>
            </a:r>
            <a:endParaRPr lang="ru-RU" sz="1400" dirty="0">
              <a:solidFill>
                <a:schemeClr val="tx1"/>
              </a:solidFill>
            </a:endParaRPr>
          </a:p>
          <a:p>
            <a:pPr lvl="0"/>
            <a:r>
              <a:rPr lang="en-US" sz="1400" dirty="0" smtClean="0">
                <a:solidFill>
                  <a:schemeClr val="tx1"/>
                </a:solidFill>
              </a:rPr>
              <a:t>8.    Me</a:t>
            </a:r>
            <a:r>
              <a:rPr lang="ru-RU" sz="1400" dirty="0" err="1" smtClean="0">
                <a:solidFill>
                  <a:schemeClr val="tx1"/>
                </a:solidFill>
              </a:rPr>
              <a:t>тодология</a:t>
            </a:r>
            <a:r>
              <a:rPr lang="ru-RU" sz="1400" dirty="0" smtClean="0">
                <a:solidFill>
                  <a:schemeClr val="tx1"/>
                </a:solidFill>
              </a:rPr>
              <a:t> расчета тарифов на электрическую энергию поставляемую конечным потребителям,</a:t>
            </a:r>
            <a:r>
              <a:rPr lang="en-US" sz="1400" dirty="0" smtClean="0">
                <a:solidFill>
                  <a:schemeClr val="tx1"/>
                </a:solidFill>
              </a:rPr>
              <a:t> Nr</a:t>
            </a:r>
            <a:r>
              <a:rPr lang="en-US" sz="1400" dirty="0">
                <a:solidFill>
                  <a:schemeClr val="tx1"/>
                </a:solidFill>
              </a:rPr>
              <a:t>. 301 </a:t>
            </a:r>
            <a:r>
              <a:rPr lang="ru-RU" sz="1400" smtClean="0">
                <a:solidFill>
                  <a:schemeClr val="tx1"/>
                </a:solidFill>
              </a:rPr>
              <a:t>от</a:t>
            </a:r>
            <a:r>
              <a:rPr lang="en-US" sz="1400" dirty="0">
                <a:solidFill>
                  <a:schemeClr val="tx1"/>
                </a:solidFill>
              </a:rPr>
              <a:t> </a:t>
            </a:r>
            <a:r>
              <a:rPr lang="en-US" sz="1400" dirty="0" smtClean="0">
                <a:solidFill>
                  <a:schemeClr val="tx1"/>
                </a:solidFill>
              </a:rPr>
              <a:t>01.08.2008</a:t>
            </a:r>
            <a:endParaRPr lang="ru-RU" sz="1400" dirty="0">
              <a:solidFill>
                <a:schemeClr val="tx1"/>
              </a:solidFill>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38097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7"/>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smtClean="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3428" y="1710800"/>
            <a:ext cx="6257143" cy="4304762"/>
          </a:xfrm>
          <a:prstGeom prst="rect">
            <a:avLst/>
          </a:prstGeom>
          <a:ln w="57150"/>
        </p:spPr>
        <p:style>
          <a:lnRef idx="2">
            <a:schemeClr val="accent1"/>
          </a:lnRef>
          <a:fillRef idx="1">
            <a:schemeClr val="lt1"/>
          </a:fillRef>
          <a:effectRef idx="0">
            <a:schemeClr val="accent1"/>
          </a:effectRef>
          <a:fontRef idx="minor">
            <a:schemeClr val="dk1"/>
          </a:fontRef>
        </p:style>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691933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2040835"/>
            <a:ext cx="7775575" cy="4223440"/>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u-RU" sz="1200" b="1" dirty="0"/>
              <a:t> Статья 20. </a:t>
            </a:r>
            <a:r>
              <a:rPr lang="ru-RU" sz="1200" dirty="0"/>
              <a:t>Финансовые инструменты для </a:t>
            </a:r>
            <a:r>
              <a:rPr lang="ru-RU" sz="1200" dirty="0" smtClean="0"/>
              <a:t>экономии энергии</a:t>
            </a:r>
          </a:p>
          <a:p>
            <a:pPr marL="0" indent="0">
              <a:buNone/>
            </a:pPr>
            <a:r>
              <a:rPr lang="ru-RU" sz="1200" dirty="0"/>
              <a:t/>
            </a:r>
            <a:br>
              <a:rPr lang="ru-RU" sz="1200" dirty="0"/>
            </a:br>
            <a:r>
              <a:rPr lang="ru-RU" sz="1200" dirty="0"/>
              <a:t>   </a:t>
            </a:r>
            <a:r>
              <a:rPr lang="ru-RU" sz="1400" dirty="0"/>
              <a:t> (1) Хозяйствующие субъекты, реализующие меры и проекты по повышению </a:t>
            </a:r>
            <a:r>
              <a:rPr lang="ru-RU" sz="1400" dirty="0" err="1"/>
              <a:t>энергоэффективности</a:t>
            </a:r>
            <a:r>
              <a:rPr lang="ru-RU" sz="1400" dirty="0"/>
              <a:t>, могут пользоваться кредитами или инвестиционными гарантиями за счет финансовых средств Фонда </a:t>
            </a:r>
            <a:r>
              <a:rPr lang="ru-RU" sz="1400" dirty="0" err="1"/>
              <a:t>энергоэффективности</a:t>
            </a:r>
            <a:r>
              <a:rPr lang="ru-RU" sz="1400" dirty="0"/>
              <a:t> в соответствии с Законом о возобновляемой энергии № 160-XVI от 12 июля 2007 года и Положением о Фонде </a:t>
            </a:r>
            <a:r>
              <a:rPr lang="ru-RU" sz="1400" dirty="0" err="1"/>
              <a:t>энергоэффективности</a:t>
            </a:r>
            <a:r>
              <a:rPr lang="ru-RU" sz="1400" dirty="0"/>
              <a:t>, утвержденным постановлением Правительства.</a:t>
            </a:r>
            <a:br>
              <a:rPr lang="ru-RU" sz="1400" dirty="0"/>
            </a:br>
            <a:r>
              <a:rPr lang="ru-RU" sz="1400" dirty="0"/>
              <a:t>    (2) В целях выполнения важных программ и проектов по </a:t>
            </a:r>
            <a:r>
              <a:rPr lang="ru-RU" sz="1400" dirty="0" err="1"/>
              <a:t>энергоэффективности</a:t>
            </a:r>
            <a:r>
              <a:rPr lang="ru-RU" sz="1400" dirty="0"/>
              <a:t> могут выделяться финансовые ресурсы из государственного </a:t>
            </a:r>
            <a:r>
              <a:rPr lang="ru-RU" sz="1400" dirty="0" smtClean="0"/>
              <a:t>бюджета.</a:t>
            </a:r>
            <a:r>
              <a:rPr lang="ru-RU" sz="1400" dirty="0"/>
              <a:t/>
            </a:r>
            <a:br>
              <a:rPr lang="ru-RU" sz="1400" dirty="0"/>
            </a:br>
            <a:r>
              <a:rPr lang="ru-RU" sz="1400" b="1" dirty="0"/>
              <a:t>    Статья 21. </a:t>
            </a:r>
            <a:r>
              <a:rPr lang="ru-RU" sz="1400" dirty="0"/>
              <a:t>Финансирование мер по </a:t>
            </a:r>
            <a:r>
              <a:rPr lang="ru-RU" sz="1400" dirty="0" smtClean="0"/>
              <a:t>повышению</a:t>
            </a:r>
            <a:r>
              <a:rPr lang="ru-RU" sz="1400" dirty="0"/>
              <a:t>  </a:t>
            </a:r>
            <a:r>
              <a:rPr lang="ru-RU" sz="1400" dirty="0" err="1"/>
              <a:t>энергоэффективности</a:t>
            </a:r>
            <a:r>
              <a:rPr lang="ru-RU" sz="1400" dirty="0"/>
              <a:t> третьими лицами </a:t>
            </a:r>
            <a:br>
              <a:rPr lang="ru-RU" sz="1400" dirty="0"/>
            </a:br>
            <a:r>
              <a:rPr lang="ru-RU" sz="1400" dirty="0"/>
              <a:t>    (1) Меры по повышению </a:t>
            </a:r>
            <a:r>
              <a:rPr lang="ru-RU" sz="1400" dirty="0" err="1"/>
              <a:t>энергоэффективности</a:t>
            </a:r>
            <a:r>
              <a:rPr lang="ru-RU" sz="1400" dirty="0"/>
              <a:t> могут финансироваться третьими лицами на основании письменного соглашения в соответствии с Законом о </a:t>
            </a:r>
            <a:r>
              <a:rPr lang="ru-RU" sz="1400" dirty="0" err="1"/>
              <a:t>частно</a:t>
            </a:r>
            <a:r>
              <a:rPr lang="ru-RU" sz="1400" dirty="0"/>
              <a:t>-государственном партнерстве № 179-XVI от 10 июля 2008 года и Положением о деятельности компаний по оказанию энергетических услуг, утвержденным постановлением Правительства.</a:t>
            </a:r>
            <a:br>
              <a:rPr lang="ru-RU" sz="1400" dirty="0"/>
            </a:br>
            <a:r>
              <a:rPr lang="ru-RU" sz="1400" dirty="0"/>
              <a:t>    (2) Компании по оказанию энергетических услуг, а также третьи лица, участвующие в финансировании проектов в области </a:t>
            </a:r>
            <a:r>
              <a:rPr lang="ru-RU" sz="1400" dirty="0" err="1"/>
              <a:t>энергоэффективности</a:t>
            </a:r>
            <a:r>
              <a:rPr lang="ru-RU" sz="1400" dirty="0"/>
              <a:t>, могут пользоваться налоговыми льготами в соответствии с положениями Налогового кодекса </a:t>
            </a:r>
            <a:endParaRPr lang="ru-RU" sz="1400" b="1" dirty="0" smtClean="0">
              <a:solidFill>
                <a:schemeClr val="tx1"/>
              </a:solidFill>
            </a:endParaRPr>
          </a:p>
          <a:p>
            <a:endParaRPr lang="ru-RU"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0959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0484" y="1894820"/>
            <a:ext cx="7775575" cy="3816350"/>
          </a:xfrm>
          <a:ln w="57150"/>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buNone/>
            </a:pPr>
            <a:endParaRPr lang="ru-RU" b="1" dirty="0" smtClean="0"/>
          </a:p>
          <a:p>
            <a:pPr marL="0" indent="0">
              <a:buNone/>
            </a:pPr>
            <a:r>
              <a:rPr lang="ro-RO" b="1" dirty="0" smtClean="0"/>
              <a:t>DIRECTIVA </a:t>
            </a:r>
            <a:r>
              <a:rPr lang="ro-RO" b="1" dirty="0"/>
              <a:t>2009/72/CE </a:t>
            </a:r>
            <a:r>
              <a:rPr lang="ru-RU" b="1" dirty="0" smtClean="0"/>
              <a:t>Европейского Парламента и Совета Европы от</a:t>
            </a:r>
            <a:r>
              <a:rPr lang="ro-RO" b="1" dirty="0" smtClean="0"/>
              <a:t> </a:t>
            </a:r>
            <a:r>
              <a:rPr lang="ro-RO" b="1" dirty="0"/>
              <a:t>13 </a:t>
            </a:r>
            <a:r>
              <a:rPr lang="ru-RU" b="1" dirty="0" smtClean="0"/>
              <a:t>июля</a:t>
            </a:r>
            <a:r>
              <a:rPr lang="ro-RO" b="1" dirty="0" smtClean="0"/>
              <a:t> 2009</a:t>
            </a:r>
            <a:r>
              <a:rPr lang="ru-RU" b="1" dirty="0" smtClean="0"/>
              <a:t> года в части общих норм</a:t>
            </a:r>
            <a:r>
              <a:rPr lang="ro-RO" b="1" dirty="0" smtClean="0"/>
              <a:t> </a:t>
            </a:r>
            <a:r>
              <a:rPr lang="ro-RO" b="1" dirty="0"/>
              <a:t>privind </a:t>
            </a:r>
            <a:r>
              <a:rPr lang="ru-RU" b="1" dirty="0" smtClean="0"/>
              <a:t>относительно внутреннего рынка электрической энергии</a:t>
            </a:r>
            <a:r>
              <a:rPr lang="ro-RO" b="1" dirty="0" smtClean="0"/>
              <a:t>.</a:t>
            </a:r>
            <a:endParaRPr lang="ro-RO" b="1" dirty="0"/>
          </a:p>
          <a:p>
            <a:pPr marL="0" indent="0">
              <a:buNone/>
            </a:pPr>
            <a:endParaRPr lang="ro-RO" dirty="0" smtClean="0"/>
          </a:p>
          <a:p>
            <a:pPr marL="0" indent="0">
              <a:buNone/>
            </a:pPr>
            <a:r>
              <a:rPr lang="ru-RU" sz="2200" dirty="0" smtClean="0"/>
              <a:t>Директива устанавливает устанавливает общие требования в части производства, транспорта, распределения и поставки электрической энергии</a:t>
            </a:r>
            <a:r>
              <a:rPr lang="ro-RO" sz="2200" dirty="0" smtClean="0"/>
              <a:t>,</a:t>
            </a:r>
            <a:r>
              <a:rPr lang="ru-RU" sz="2200" dirty="0" smtClean="0"/>
              <a:t> также и предписания и указания в части обеспечения прав потребителей.</a:t>
            </a:r>
            <a:r>
              <a:rPr lang="ro-RO" sz="2200" dirty="0" smtClean="0"/>
              <a:t> </a:t>
            </a:r>
          </a:p>
          <a:p>
            <a:pPr marL="0" indent="0">
              <a:buNone/>
            </a:pPr>
            <a:r>
              <a:rPr lang="ru-RU" sz="2200" dirty="0" smtClean="0"/>
              <a:t>Директива установила и нормы относительно организации и функционирования сектора электрической энергии</a:t>
            </a:r>
            <a:r>
              <a:rPr lang="ro-RO" sz="2200" dirty="0" smtClean="0"/>
              <a:t>,</a:t>
            </a:r>
            <a:r>
              <a:rPr lang="ru-RU" sz="2200" dirty="0" smtClean="0"/>
              <a:t> открытого доступа к рынку электрической энергии, критерии и процедуры для достижения и обеспечения приведенных норм</a:t>
            </a:r>
            <a:r>
              <a:rPr lang="ro-RO" sz="2200" dirty="0" smtClean="0"/>
              <a:t>. </a:t>
            </a:r>
            <a:endParaRPr lang="ro-RO" sz="2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971519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952</TotalTime>
  <Words>4174</Words>
  <Application>Microsoft Office PowerPoint</Application>
  <PresentationFormat>Экран (4:3)</PresentationFormat>
  <Paragraphs>523</Paragraphs>
  <Slides>61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61</vt:i4>
      </vt:variant>
    </vt:vector>
  </HeadingPairs>
  <TitlesOfParts>
    <vt:vector size="68" baseType="lpstr">
      <vt:lpstr>Arial</vt:lpstr>
      <vt:lpstr>Arial Narrow</vt:lpstr>
      <vt:lpstr>Calibri</vt:lpstr>
      <vt:lpstr>Calibri Light</vt:lpstr>
      <vt:lpstr>Times New Roman</vt:lpstr>
      <vt:lpstr>Wingdings</vt:lpstr>
      <vt:lpstr>GIZ_Banner_Kopfzeile-Ausland (3)</vt:lpstr>
      <vt:lpstr>Curs de instruire pentru angajații operatorilor „Apă-Canal”  Modulul 16:  Managementul energetic și automatizarea proceselor în sistemele de alimentare cu apă și de canalizare Sesiunea 1:  Межнациональное и национальное законодательство в электроэнергетике. Концепции подзаконных документов в области электроэнергетики, определяющих  отношения ” Поставщик - Потребитель”  Expert Nicolae Mogoreanu președinte al Asociației Consumatorilor de Energie din R.Moldova 11 – 13 июня 2019,  Кишинев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Anticamera</cp:lastModifiedBy>
  <cp:revision>412</cp:revision>
  <cp:lastPrinted>2017-07-11T13:18:46Z</cp:lastPrinted>
  <dcterms:created xsi:type="dcterms:W3CDTF">2013-09-05T11:54:56Z</dcterms:created>
  <dcterms:modified xsi:type="dcterms:W3CDTF">2019-06-14T06:41:46Z</dcterms:modified>
</cp:coreProperties>
</file>