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57"/>
  </p:notesMasterIdLst>
  <p:handoutMasterIdLst>
    <p:handoutMasterId r:id="rId58"/>
  </p:handoutMasterIdLst>
  <p:sldIdLst>
    <p:sldId id="280" r:id="rId2"/>
    <p:sldId id="295" r:id="rId3"/>
    <p:sldId id="300" r:id="rId4"/>
    <p:sldId id="301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299" r:id="rId56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5730" autoAdjust="0"/>
  </p:normalViewPr>
  <p:slideViewPr>
    <p:cSldViewPr snapToGrid="0">
      <p:cViewPr>
        <p:scale>
          <a:sx n="50" d="100"/>
          <a:sy n="50" d="100"/>
        </p:scale>
        <p:origin x="420" y="35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6F5131A-CBE4-4E04-8D45-2C3EA37A564E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4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9BB05F8-13E7-4B43-B7C9-1D7FEA38647B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6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D4B839C-18C3-4BFF-841C-6BE9D6922D3A}" type="slidenum">
              <a:rPr lang="ru-RU" altLang="ru-RU">
                <a:latin typeface="Calibri" panose="020F0502020204030204" pitchFamily="34" charset="0"/>
              </a:rPr>
              <a:pPr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1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66FBE12-B1CB-437E-85C5-4920F3874AB9}" type="slidenum">
              <a:rPr lang="ru-RU" altLang="ru-RU">
                <a:latin typeface="Calibri" panose="020F0502020204030204" pitchFamily="34" charset="0"/>
              </a:rPr>
              <a:pPr/>
              <a:t>27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01B75AC-2E79-407D-8AB8-F971BEA299A4}" type="slidenum">
              <a:rPr lang="ru-RU" altLang="ru-RU">
                <a:latin typeface="Calibri" panose="020F0502020204030204" pitchFamily="34" charset="0"/>
              </a:rPr>
              <a:pPr/>
              <a:t>39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8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13/06/2019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13/06/2019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13/06/2019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13/06/2019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3572" y="714375"/>
            <a:ext cx="1191816" cy="508000"/>
          </a:xfrm>
          <a:custGeom>
            <a:avLst/>
            <a:gdLst>
              <a:gd name="T0" fmla="*/ 2147483647 w 9248"/>
              <a:gd name="T1" fmla="*/ 2147483647 h 10000"/>
              <a:gd name="T2" fmla="*/ 2147483647 w 9248"/>
              <a:gd name="T3" fmla="*/ 2147483647 h 10000"/>
              <a:gd name="T4" fmla="*/ 2147483647 w 9248"/>
              <a:gd name="T5" fmla="*/ 2147483647 h 10000"/>
              <a:gd name="T6" fmla="*/ 2147483647 w 9248"/>
              <a:gd name="T7" fmla="*/ 0 h 10000"/>
              <a:gd name="T8" fmla="*/ 2147483647 w 9248"/>
              <a:gd name="T9" fmla="*/ 0 h 10000"/>
              <a:gd name="T10" fmla="*/ 0 w 9248"/>
              <a:gd name="T11" fmla="*/ 2147483647 h 10000"/>
              <a:gd name="T12" fmla="*/ 2147483647 w 9248"/>
              <a:gd name="T13" fmla="*/ 2147483647 h 10000"/>
              <a:gd name="T14" fmla="*/ 2147483647 w 9248"/>
              <a:gd name="T15" fmla="*/ 2147483647 h 10000"/>
              <a:gd name="T16" fmla="*/ 2147483647 w 9248"/>
              <a:gd name="T17" fmla="*/ 2147483647 h 10000"/>
              <a:gd name="T18" fmla="*/ 2147483647 w 9248"/>
              <a:gd name="T19" fmla="*/ 2147483647 h 10000"/>
              <a:gd name="T20" fmla="*/ 2147483647 w 9248"/>
              <a:gd name="T21" fmla="*/ 2147483647 h 10000"/>
              <a:gd name="T22" fmla="*/ 2147483647 w 9248"/>
              <a:gd name="T23" fmla="*/ 2147483647 h 10000"/>
              <a:gd name="T24" fmla="*/ 2147483647 w 924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C096-4FFA-4A03-8106-950EA4BBA047}" type="datetime1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C1C51-5BB8-4B2F-854E-92A3B36F3E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297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1" y="4324351"/>
            <a:ext cx="1308497" cy="777875"/>
          </a:xfrm>
          <a:custGeom>
            <a:avLst/>
            <a:gdLst>
              <a:gd name="T0" fmla="*/ 2147483647 w 372"/>
              <a:gd name="T1" fmla="*/ 2147483647 h 166"/>
              <a:gd name="T2" fmla="*/ 2147483647 w 372"/>
              <a:gd name="T3" fmla="*/ 2147483647 h 166"/>
              <a:gd name="T4" fmla="*/ 2147483647 w 372"/>
              <a:gd name="T5" fmla="*/ 2147483647 h 166"/>
              <a:gd name="T6" fmla="*/ 2147483647 w 372"/>
              <a:gd name="T7" fmla="*/ 2147483647 h 166"/>
              <a:gd name="T8" fmla="*/ 2147483647 w 372"/>
              <a:gd name="T9" fmla="*/ 2147483647 h 166"/>
              <a:gd name="T10" fmla="*/ 2147483647 w 372"/>
              <a:gd name="T11" fmla="*/ 2147483647 h 166"/>
              <a:gd name="T12" fmla="*/ 2147483647 w 372"/>
              <a:gd name="T13" fmla="*/ 2147483647 h 166"/>
              <a:gd name="T14" fmla="*/ 2147483647 w 372"/>
              <a:gd name="T15" fmla="*/ 0 h 166"/>
              <a:gd name="T16" fmla="*/ 0 w 372"/>
              <a:gd name="T17" fmla="*/ 0 h 166"/>
              <a:gd name="T18" fmla="*/ 0 w 372"/>
              <a:gd name="T19" fmla="*/ 2147483647 h 166"/>
              <a:gd name="T20" fmla="*/ 2147483647 w 372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5053-A8A5-4A0B-9809-DDF4BDC53A58}" type="datetime1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4529139"/>
            <a:ext cx="584597" cy="365125"/>
          </a:xfrm>
        </p:spPr>
        <p:txBody>
          <a:bodyPr/>
          <a:lstStyle>
            <a:lvl1pPr>
              <a:defRPr/>
            </a:lvl1pPr>
          </a:lstStyle>
          <a:p>
            <a:fld id="{50D7CE0D-FDB2-4E56-BA06-3A701DC264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21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13/06/2019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5" r:id="rId7"/>
    <p:sldLayoutId id="2147483716" r:id="rId8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Macovei 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13/06/2019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>Modulul 1</a:t>
            </a:r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ro-RO" b="1" dirty="0" smtClean="0">
                <a:solidFill>
                  <a:srgbClr val="FF0000"/>
                </a:solidFill>
              </a:rPr>
              <a:t>: 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Managementul</a:t>
            </a:r>
            <a:r>
              <a:rPr lang="en-US" b="1" dirty="0" smtClean="0">
                <a:solidFill>
                  <a:srgbClr val="002060"/>
                </a:solidFill>
              </a:rPr>
              <a:t> energetic </a:t>
            </a:r>
            <a:r>
              <a:rPr lang="ro-RO" b="1" dirty="0" smtClean="0">
                <a:solidFill>
                  <a:srgbClr val="002060"/>
                </a:solidFill>
              </a:rPr>
              <a:t>și automatizarea proceselor în sistemele de alimentare cu apă și de 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 smtClean="0">
                <a:solidFill>
                  <a:srgbClr val="FF0000"/>
                </a:solidFill>
              </a:rPr>
              <a:t>Sesiunea 4</a:t>
            </a:r>
            <a:r>
              <a:rPr lang="en-US" altLang="en-US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o-RO" sz="2000" dirty="0" smtClean="0">
                <a:solidFill>
                  <a:srgbClr val="002060"/>
                </a:solidFill>
              </a:rPr>
              <a:t>Acte normative care reglementează amenajarea instalațiilor electrice, exploatarea lor și securitatea electrică la executarea lucrărilor în instalațiile electrice</a:t>
            </a:r>
            <a:br>
              <a:rPr lang="ro-RO" sz="2000" dirty="0" smtClean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Expert ANRE, conf. univ. dr. </a:t>
            </a:r>
            <a:r>
              <a:rPr lang="ro-RO" sz="1800" b="1" i="1" dirty="0" err="1" smtClean="0">
                <a:solidFill>
                  <a:srgbClr val="002060"/>
                </a:solidFill>
              </a:rPr>
              <a:t>Cibotari</a:t>
            </a:r>
            <a:r>
              <a:rPr lang="ro-RO" sz="1800" b="1" i="1" dirty="0" smtClean="0">
                <a:solidFill>
                  <a:srgbClr val="002060"/>
                </a:solidFill>
              </a:rPr>
              <a:t> </a:t>
            </a:r>
            <a:r>
              <a:rPr lang="ro-RO" sz="1800" b="1" i="1" dirty="0" err="1" smtClean="0">
                <a:solidFill>
                  <a:srgbClr val="002060"/>
                </a:solidFill>
              </a:rPr>
              <a:t>Feodosie</a:t>
            </a:r>
            <a:r>
              <a:rPr lang="ro-RO" sz="1800" b="1" i="1" dirty="0" smtClean="0">
                <a:solidFill>
                  <a:srgbClr val="002060"/>
                </a:solidFill>
              </a:rPr>
              <a:t/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28 – 29 – 30 mai  2019,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691" y="1772842"/>
            <a:ext cx="6684169" cy="47505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/>
              <a:t>Допуск временных электроустановок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2247901"/>
            <a:ext cx="8361760" cy="4070747"/>
          </a:xfrm>
        </p:spPr>
        <p:txBody>
          <a:bodyPr rtlCol="0">
            <a:normAutofit fontScale="85000" lnSpcReduction="10000"/>
          </a:bodyPr>
          <a:lstStyle/>
          <a:p>
            <a:pPr>
              <a:defRPr/>
            </a:pPr>
            <a:r>
              <a:rPr lang="ro-RO" sz="14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/>
              <a:t>Акт соответствия временной электрической </a:t>
            </a:r>
            <a:r>
              <a:rPr lang="ru-RU" dirty="0" smtClean="0"/>
              <a:t>установки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том </a:t>
            </a:r>
            <a:r>
              <a:rPr lang="ru-RU" dirty="0" smtClean="0"/>
              <a:t>числе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i="1" dirty="0"/>
              <a:t>на период строительства объекта,</a:t>
            </a:r>
            <a:r>
              <a:rPr lang="ru-RU" dirty="0"/>
              <a:t> действителен в течение срока действия </a:t>
            </a:r>
            <a:r>
              <a:rPr lang="ru-RU" dirty="0" err="1"/>
              <a:t>техусловий</a:t>
            </a:r>
            <a:r>
              <a:rPr lang="ru-RU" dirty="0"/>
              <a:t> на подключение, в случае не строительных работ продление договора на поставку электроэнергии будет производиться на основании решения № ANRE. 02-1 / 498 от 26.07.2013, которая предусматривает, что после истечения срока действия Уведомления о подключении и Закона о соответствии электроснабжение предварительной установки, а также отношения между оператором сети и владельцем будут основываться на договоре на поставку энергии электрические контракты, заключенные между сторонами.</a:t>
            </a:r>
          </a:p>
          <a:p>
            <a:pPr>
              <a:defRPr/>
            </a:pPr>
            <a:r>
              <a:rPr lang="ru-RU" dirty="0"/>
              <a:t>По истечении срока действия договора на поставку электроэнергии предварительно электрическая установка будет отключена от сети оператором. В противном случае оператор сети берет на себя ответственность за последствия. Инспектор в данной зоне будет следить за техническим состоянием временной электрической установки в течение года (при обследовании ЭУ из данного населенного пункта) в том числе и за процессов измерения и испытаний ЭУ. В случае нарушений и отклонений от действующих норм электрооборудования и других действующих нормативно-технических документов выдается Акт-предписание  с указанием недостатков и условий их устранения.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9C07A1-E28E-42ED-A4E2-56BD549927A8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941910" y="1241822"/>
            <a:ext cx="6684169" cy="47982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Соответствие электроустановок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0" y="1819275"/>
            <a:ext cx="8953500" cy="4733926"/>
          </a:xfrm>
        </p:spPr>
        <p:txBody>
          <a:bodyPr/>
          <a:lstStyle/>
          <a:p>
            <a:r>
              <a:rPr lang="ru-RU" altLang="ru-RU" b="1" dirty="0" smtClean="0"/>
              <a:t>Акт соответствия электроустановок (с проверкой представленных документов) будет выдан, не позднее, чем через 5 рабочих дней после регистрации заявки.</a:t>
            </a:r>
            <a:endParaRPr lang="ru-RU" altLang="ru-RU" dirty="0" smtClean="0"/>
          </a:p>
          <a:p>
            <a:r>
              <a:rPr lang="ru-RU" altLang="ru-RU" dirty="0" smtClean="0"/>
              <a:t>В целях выявления и предотвращения несоблюдения требований нормативно-технических документов при планировании энергетических установок новых объектов или их реконструкции, независимо от установленной мощности, орган </a:t>
            </a:r>
            <a:r>
              <a:rPr lang="ru-RU" altLang="ru-RU" dirty="0" err="1" smtClean="0"/>
              <a:t>энергонадзора</a:t>
            </a:r>
            <a:r>
              <a:rPr lang="ru-RU" altLang="ru-RU" dirty="0" smtClean="0"/>
              <a:t> будет проинформирован о начале работ (через </a:t>
            </a:r>
            <a:r>
              <a:rPr lang="ru-RU" altLang="ru-RU" dirty="0" err="1" smtClean="0"/>
              <a:t>специалистаэлектрика</a:t>
            </a:r>
            <a:r>
              <a:rPr lang="ru-RU" altLang="ru-RU" dirty="0" smtClean="0"/>
              <a:t>). Инспекторы будут проводить выборочные проверки (или по требованию владельца) на правильность выполнения монтажных работ и наладки энергетических установок.</a:t>
            </a:r>
          </a:p>
          <a:p>
            <a:r>
              <a:rPr lang="ru-RU" altLang="ru-RU" dirty="0" smtClean="0"/>
              <a:t>Сезонные энергетические установки (дома отдыха, лагеря для детей, киоски, ирригационные сооружения и т. д.) подлежат проверке до начала сезона в соответствии с ежеквартальными графиками государственного контроля. Владелец ЭУ до начала контроля проверит оборудование, обновит рабочие графики и документацию, проведет необходимые измерения и испытания, подтвержденные соответствующими записями, обеспечит проверенными средствами защиты, авторизованным обслуживающим персоналом и т. д.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DF9F89-CDEF-4AD2-8FBA-6C606EAFD4F7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419" y="1989535"/>
            <a:ext cx="7022306" cy="4339828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ru-RU" sz="2475" b="1" dirty="0"/>
              <a:t>Несоответствие электроустановки</a:t>
            </a:r>
            <a:endParaRPr lang="ru-RU" sz="2475" dirty="0"/>
          </a:p>
          <a:p>
            <a:pPr>
              <a:defRPr/>
            </a:pPr>
            <a:r>
              <a:rPr lang="ru-RU" dirty="0"/>
              <a:t>Решение о несоответствии силовой установки принимается, если в результате проверки был выявлен хотя бы один из следующих недостатков:</a:t>
            </a:r>
          </a:p>
          <a:p>
            <a:pPr>
              <a:defRPr/>
            </a:pPr>
            <a:r>
              <a:rPr lang="ru-RU" dirty="0"/>
              <a:t>представленные документы </a:t>
            </a:r>
            <a:r>
              <a:rPr lang="ru-RU" i="1" dirty="0"/>
              <a:t>(приложение)</a:t>
            </a:r>
            <a:r>
              <a:rPr lang="ru-RU" dirty="0"/>
              <a:t> не соответствуют действующим нормам;</a:t>
            </a:r>
          </a:p>
          <a:p>
            <a:pPr>
              <a:defRPr/>
            </a:pPr>
            <a:r>
              <a:rPr lang="ru-RU" dirty="0"/>
              <a:t>незаконченные работы;</a:t>
            </a:r>
          </a:p>
          <a:p>
            <a:pPr>
              <a:defRPr/>
            </a:pPr>
            <a:r>
              <a:rPr lang="ru-RU" dirty="0"/>
              <a:t>Работает с нарушениями и отклонениями от требований Уведомления о подключении;</a:t>
            </a:r>
          </a:p>
          <a:p>
            <a:pPr>
              <a:defRPr/>
            </a:pPr>
            <a:r>
              <a:rPr lang="ru-RU" dirty="0"/>
              <a:t>работает с нарушениями и отклонениями от положений проекта;</a:t>
            </a:r>
          </a:p>
          <a:p>
            <a:pPr>
              <a:defRPr/>
            </a:pPr>
            <a:r>
              <a:rPr lang="ru-RU" dirty="0"/>
              <a:t>работает с нарушениями и отклонениями от требований действующих нормативных и технических документов;</a:t>
            </a:r>
          </a:p>
          <a:p>
            <a:pPr>
              <a:defRPr/>
            </a:pPr>
            <a:r>
              <a:rPr lang="ru-RU" dirty="0"/>
              <a:t>результаты измерений и испытаний, проведенных уполномоченной электротехнической лабораторией, подтверждают, что электрические параметры не соответствуют допустимым значениям, установленным в DNT;</a:t>
            </a:r>
          </a:p>
          <a:p>
            <a:pPr>
              <a:defRPr/>
            </a:pPr>
            <a:r>
              <a:rPr lang="ru-RU" dirty="0"/>
              <a:t>качество монтажных работ неудовлетворительное.</a:t>
            </a:r>
          </a:p>
          <a:p>
            <a:pPr>
              <a:defRPr/>
            </a:pPr>
            <a:r>
              <a:rPr lang="ru-RU" dirty="0"/>
              <a:t>В случае принятия решения об отказе допуска в эксплуатации данной электроустановки, специалист электрик устранит недостатки, указанные в Акте, с последующей уведомлении органа </a:t>
            </a:r>
            <a:r>
              <a:rPr lang="ru-RU" dirty="0" err="1"/>
              <a:t>энергонадзора</a:t>
            </a:r>
            <a:r>
              <a:rPr lang="ru-RU" dirty="0"/>
              <a:t> и повторной подачей документов. В заявлении будет указанно что все недостатки устранены упомянутых в акте контроля . В этом случае процедура допуска к эксплуатации электростанции будет повторена которая закончится выдачей Акта соответствия.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478293-E907-4EA5-A8D1-1BEBD7A74F92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291" y="1296591"/>
            <a:ext cx="6684169" cy="49410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Допуск временных электроустановок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204352" y="1710934"/>
            <a:ext cx="8939648" cy="4250139"/>
          </a:xfrm>
        </p:spPr>
        <p:txBody>
          <a:bodyPr/>
          <a:lstStyle/>
          <a:p>
            <a:r>
              <a:rPr lang="ru-RU" altLang="ru-RU" sz="1600" dirty="0" smtClean="0"/>
              <a:t>Акт соответствия временной электрической </a:t>
            </a:r>
            <a:r>
              <a:rPr lang="ru-RU" altLang="ru-RU" sz="1600" dirty="0" err="1" smtClean="0"/>
              <a:t>установкив</a:t>
            </a:r>
            <a:r>
              <a:rPr lang="ru-RU" altLang="ru-RU" sz="1600" dirty="0" smtClean="0"/>
              <a:t> том </a:t>
            </a:r>
            <a:r>
              <a:rPr lang="ru-RU" altLang="ru-RU" sz="1600" dirty="0" err="1" smtClean="0"/>
              <a:t>числеи</a:t>
            </a:r>
            <a:r>
              <a:rPr lang="ru-RU" altLang="ru-RU" sz="1600" dirty="0" smtClean="0"/>
              <a:t> </a:t>
            </a:r>
            <a:r>
              <a:rPr lang="ru-RU" altLang="ru-RU" sz="1600" i="1" dirty="0" smtClean="0"/>
              <a:t>на период строительства объекта,</a:t>
            </a:r>
            <a:r>
              <a:rPr lang="ru-RU" altLang="ru-RU" sz="1600" dirty="0" smtClean="0"/>
              <a:t> действителен в течение срока действия </a:t>
            </a:r>
            <a:r>
              <a:rPr lang="ru-RU" altLang="ru-RU" sz="1600" dirty="0" err="1" smtClean="0"/>
              <a:t>техусловий</a:t>
            </a:r>
            <a:r>
              <a:rPr lang="ru-RU" altLang="ru-RU" sz="1600" dirty="0" smtClean="0"/>
              <a:t> на подключение, в случае не строительных работ продление договора на поставку электроэнергии будет производиться на основании решения № ANRE. 02-1 / 498 от 26.07.2013, которая предусматривает, что после истечения срока действия Уведомления о подключении и Закона о соответствии электроснабжение предварительной установки, а также отношения между оператором сети и владельцем будут основываться на договоре на поставку энергии электрические контракты, заключенные между сторонами.</a:t>
            </a:r>
          </a:p>
          <a:p>
            <a:r>
              <a:rPr lang="ru-RU" altLang="ru-RU" sz="1600" dirty="0" smtClean="0"/>
              <a:t>По истечении срока действия договора на поставку электроэнергии предварительно электрическая установка будет отключена от сети оператором. В противном случае оператор сети берет на себя ответственность за последствия. Инспектор в данной зоне будет следить за техническим состоянием временной электрической установки в течение года (при обследовании ЭУ из данного населенного пункта) в том числе и за процессов измерения и испытаний ЭУ. В случае нарушений и отклонений от действующих норм электрооборудования и других действующих нормативно-технических документов выдается Акт-предписание  с указанием недостатков и условий их устранения.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14CAFA-03D1-4231-9B45-0C2A20440124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33" y="1752600"/>
            <a:ext cx="7171135" cy="83701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Подключение ЭУ к сетям  </a:t>
            </a:r>
            <a:r>
              <a:rPr lang="ru-RU" b="1" dirty="0" smtClean="0"/>
              <a:t>Оператора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1" y="2343150"/>
            <a:ext cx="8229600" cy="3962400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ru-RU" dirty="0"/>
              <a:t>Для подключения  ЭУ потребителя к сети оператора сети заказчик должен представить оператору сети акт соответствия  в порядке, установленном Положением о поставки и использования электроэнергии, для заключения договора на поставку электроэнергии и согласования с ним даты подключения ЭУ к его сети.</a:t>
            </a:r>
          </a:p>
          <a:p>
            <a:pPr>
              <a:defRPr/>
            </a:pPr>
            <a:r>
              <a:rPr lang="ru-RU" dirty="0"/>
              <a:t>Подключение электростанции должно быть выполнено в срок, установленного в соответствии с Положением о поставке и использовании электроэнергии. Схема временного энергоснабжения будет </a:t>
            </a:r>
            <a:r>
              <a:rPr lang="ru-RU" dirty="0" err="1"/>
              <a:t>разобранна</a:t>
            </a:r>
            <a:r>
              <a:rPr lang="ru-RU" dirty="0"/>
              <a:t> заранее.</a:t>
            </a:r>
          </a:p>
          <a:p>
            <a:pPr>
              <a:defRPr/>
            </a:pPr>
            <a:r>
              <a:rPr lang="ru-RU" dirty="0"/>
              <a:t>Подключение электрической системы (допущенной к обслуживанию) к сети оператора  будет осуществляться оператором в присутствии специалиста электрика и владельца.</a:t>
            </a:r>
          </a:p>
          <a:p>
            <a:pPr>
              <a:defRPr/>
            </a:pPr>
            <a:r>
              <a:rPr lang="ru-RU" dirty="0"/>
              <a:t>При необходимости провести наладку и испытания энергетической установки ввод в эксплуатацию по схеме проекта осуществляется после ее временного приема, в соответствии с процедурой, утвержденной НАРЕ. Срок временного ввода определяется оператором сети, а режим работы электростанции в этот период определяется владельцем установки.</a:t>
            </a:r>
          </a:p>
          <a:p>
            <a:pPr>
              <a:defRPr/>
            </a:pPr>
            <a:r>
              <a:rPr lang="ru-RU" dirty="0"/>
              <a:t>Запрещается подключать электростанции к сети оператора  в отсутствие Акта соответствия, выданного НАРЕ  или представления Акта о соответствии, но с выводом о том, что проектная документация не соответствует  действующим требованиям ПУЭ.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770492-EFE5-4F37-9AEB-A82AF8E22704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1941910" y="3017044"/>
            <a:ext cx="6686550" cy="10644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75">
                <a:latin typeface="Arial" charset="0"/>
              </a:rPr>
              <a:t>Правила устойства электроустановок</a:t>
            </a:r>
          </a:p>
        </p:txBody>
      </p:sp>
      <p:pic>
        <p:nvPicPr>
          <p:cNvPr id="3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04913" y="1782366"/>
            <a:ext cx="7499747" cy="509588"/>
          </a:xfrm>
        </p:spPr>
        <p:txBody>
          <a:bodyPr/>
          <a:lstStyle/>
          <a:p>
            <a:pPr eaLnBrk="1" hangingPunct="1"/>
            <a:r>
              <a:rPr lang="ru-RU" altLang="ru-RU" sz="2550" dirty="0">
                <a:solidFill>
                  <a:schemeClr val="tx1"/>
                </a:solidFill>
                <a:latin typeface="Arial" panose="020B0604020202020204" pitchFamily="34" charset="0"/>
              </a:rPr>
              <a:t>Категории электроснабжения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766762" y="2762250"/>
            <a:ext cx="7015163" cy="3208735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ru-RU" sz="1125" b="1" dirty="0">
                <a:solidFill>
                  <a:schemeClr val="tx1"/>
                </a:solidFill>
              </a:rPr>
              <a:t>I</a:t>
            </a:r>
            <a:r>
              <a:rPr lang="ru-RU" altLang="ru-RU" sz="1125" b="1" dirty="0">
                <a:solidFill>
                  <a:schemeClr val="tx1"/>
                </a:solidFill>
                <a:latin typeface="Arial" panose="020B0604020202020204" pitchFamily="34" charset="0"/>
              </a:rPr>
              <a:t> категория</a:t>
            </a:r>
            <a:r>
              <a:rPr lang="en-US" altLang="ru-RU" sz="1125" b="1" dirty="0">
                <a:solidFill>
                  <a:schemeClr val="tx1"/>
                </a:solidFill>
              </a:rPr>
              <a:t> -  </a:t>
            </a:r>
            <a:r>
              <a:rPr lang="ru-RU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токоприемники для которых перерыв в электроснабжении могут повлечь за собой опасность для жизни людей, угрозу для безопасности государства,, значительный материальный ущерб, расстройство технологического процесса, нарушение функционирования особо важных элементов коммунального хозяйства, </a:t>
            </a:r>
            <a:r>
              <a:rPr lang="ru-RU" altLang="ru-RU" sz="11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обьектов</a:t>
            </a:r>
            <a:r>
              <a:rPr lang="ru-RU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связи и телевидения</a:t>
            </a:r>
            <a:r>
              <a:rPr lang="en-US" altLang="ru-RU" sz="1125" dirty="0">
                <a:solidFill>
                  <a:schemeClr val="tx1"/>
                </a:solidFill>
              </a:rPr>
              <a:t>;</a:t>
            </a:r>
            <a:endParaRPr lang="ru-RU" altLang="ru-RU" sz="1125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US" altLang="ru-RU" sz="1125" b="1" dirty="0">
                <a:solidFill>
                  <a:schemeClr val="tx1"/>
                </a:solidFill>
              </a:rPr>
              <a:t> II</a:t>
            </a:r>
            <a:r>
              <a:rPr lang="ru-RU" altLang="ru-RU" sz="1125" b="1" dirty="0">
                <a:solidFill>
                  <a:schemeClr val="tx1"/>
                </a:solidFill>
                <a:latin typeface="Arial" panose="020B0604020202020204" pitchFamily="34" charset="0"/>
              </a:rPr>
              <a:t> категория</a:t>
            </a:r>
            <a:r>
              <a:rPr lang="en-US" altLang="ru-RU" sz="1125" dirty="0">
                <a:solidFill>
                  <a:schemeClr val="tx1"/>
                </a:solidFill>
              </a:rPr>
              <a:t> – </a:t>
            </a:r>
            <a:r>
              <a:rPr lang="ru-RU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токоприемники для которых перерыв в электроснабжении приводят к массовому </a:t>
            </a:r>
            <a:r>
              <a:rPr lang="ru-RU" altLang="ru-RU" sz="11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недоотпуску</a:t>
            </a:r>
            <a:r>
              <a:rPr lang="ru-RU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продукции, массовому простою рабочих, механизмов и промышленного транспорта, нарушению нормальной деятельности  значительного количества городского и сельских жителей</a:t>
            </a:r>
            <a:r>
              <a:rPr lang="en-US" altLang="ru-RU" sz="1125" dirty="0">
                <a:solidFill>
                  <a:schemeClr val="tx1"/>
                </a:solidFill>
              </a:rPr>
              <a:t>;</a:t>
            </a:r>
            <a:endParaRPr lang="ru-RU" altLang="ru-RU" sz="1125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US" altLang="ru-RU" sz="1125" b="1" dirty="0">
                <a:solidFill>
                  <a:schemeClr val="tx1"/>
                </a:solidFill>
              </a:rPr>
              <a:t> III</a:t>
            </a:r>
            <a:r>
              <a:rPr lang="ru-RU" altLang="ru-RU" sz="1125" b="1" dirty="0">
                <a:solidFill>
                  <a:schemeClr val="tx1"/>
                </a:solidFill>
                <a:latin typeface="Arial" panose="020B0604020202020204" pitchFamily="34" charset="0"/>
              </a:rPr>
              <a:t> категория</a:t>
            </a:r>
            <a:r>
              <a:rPr lang="en-US" altLang="ru-RU" sz="1125" b="1" dirty="0">
                <a:solidFill>
                  <a:schemeClr val="tx1"/>
                </a:solidFill>
              </a:rPr>
              <a:t> </a:t>
            </a:r>
            <a:r>
              <a:rPr lang="en-US" altLang="ru-RU" sz="1125" dirty="0">
                <a:solidFill>
                  <a:schemeClr val="tx1"/>
                </a:solidFill>
              </a:rPr>
              <a:t>– </a:t>
            </a:r>
            <a:r>
              <a:rPr lang="ru-RU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токоприемники которые не относятся к первой и второй категории</a:t>
            </a:r>
            <a:r>
              <a:rPr lang="en-US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Токоприемники 1 категории в нормальном режиме электроснабжения должны иметь питание от 2 независимо взаимно резервирующих источников, а перерыв в электроснабжение допускается на время автоматического включения  резервного источника</a:t>
            </a:r>
            <a:endParaRPr lang="en-US" altLang="ru-RU" sz="11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Токоприемники 2 категории в нормальном режиме электроснабжения должны иметь питание от 2 независимо взаимно резервирующих источников, а перерыв в электроснабжение допускается на время включения второго резервного питания оперативной выездной бригадой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Токоприемники 3 категории могут иметь один источник питания, а перерыв </a:t>
            </a:r>
            <a:r>
              <a:rPr lang="ru-RU" altLang="ru-RU" sz="11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электроснабжениия</a:t>
            </a:r>
            <a:r>
              <a:rPr lang="ru-RU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допускается не </a:t>
            </a:r>
            <a:r>
              <a:rPr lang="ru-RU" altLang="ru-RU" sz="11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болеле</a:t>
            </a:r>
            <a:r>
              <a:rPr lang="ru-RU" altLang="ru-RU" sz="1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часа в сутки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3F80BA-176D-43F4-8078-A8F5924DEB33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12790" y="1677618"/>
            <a:ext cx="6933010" cy="509588"/>
          </a:xfrm>
        </p:spPr>
        <p:txBody>
          <a:bodyPr/>
          <a:lstStyle/>
          <a:p>
            <a:pPr eaLnBrk="1" hangingPunct="1"/>
            <a:r>
              <a:rPr lang="ru-RU" altLang="ru-RU" sz="2550" dirty="0">
                <a:solidFill>
                  <a:schemeClr val="tx1"/>
                </a:solidFill>
                <a:latin typeface="Arial" panose="020B0604020202020204" pitchFamily="34" charset="0"/>
              </a:rPr>
              <a:t>Учет электропотребления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7595" y="2287955"/>
            <a:ext cx="6448425" cy="3856435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электроэнергии осуществляется согласно ПУЭ, издание 7 и СНиП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01.02.2014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различают 2 типа учета потребления электроэнергии у потребителей: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учет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Коммерческий учет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Учету подвергается вся электроэнергия производимой на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электростанциях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Потребленной на технологические и хозяйственные нужды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Отданную в сеть (транспортникам)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Отданную в другие энергосистемы или принимаемые от них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Отданную в распределительную сеть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производиться счетчиками активной и реактивной энергии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Счетчики обычно устанавливаются в пределах территориальной 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собственности</a:t>
            </a:r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ED012-0F71-439D-ADFA-6D19BBFD348F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47800" y="1572816"/>
            <a:ext cx="6933010" cy="509588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</a:rPr>
              <a:t>Требования к электросчетчикам</a:t>
            </a:r>
            <a:endParaRPr lang="ru-RU" altLang="ru-RU" sz="225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2343150"/>
            <a:ext cx="6448425" cy="385643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</a:rPr>
              <a:t>Каждый счетчик активной энергии должен иметь 2 пломбы: государственной метрологической поверки и поставщика энергии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</a:rPr>
              <a:t>Пломбы государственной метрологической поверки для новых счетчиков не должны превышать 12 месяцев для трехфазных счетчиков и 22 месяца для однофазных.</a:t>
            </a:r>
            <a:endParaRPr lang="ro-RO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</a:rPr>
              <a:t>Класс точности счетчиков для</a:t>
            </a:r>
            <a:r>
              <a:rPr lang="ro-RO" dirty="0" smtClean="0">
                <a:solidFill>
                  <a:schemeClr val="tx1"/>
                </a:solidFill>
              </a:rPr>
              <a:t>: 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генераторов</a:t>
            </a:r>
            <a:r>
              <a:rPr lang="ro-RO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системных линий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220 kV, </a:t>
            </a:r>
            <a:r>
              <a:rPr lang="ru-RU" dirty="0" smtClean="0">
                <a:solidFill>
                  <a:schemeClr val="tx1"/>
                </a:solidFill>
              </a:rPr>
              <a:t>трансформаторов мощностью</a:t>
            </a:r>
            <a:r>
              <a:rPr lang="ro-RO" dirty="0" smtClean="0">
                <a:solidFill>
                  <a:schemeClr val="tx1"/>
                </a:solidFill>
              </a:rPr>
              <a:t> 63 MVA</a:t>
            </a:r>
            <a:r>
              <a:rPr lang="ru-RU" dirty="0" smtClean="0">
                <a:solidFill>
                  <a:schemeClr val="tx1"/>
                </a:solidFill>
              </a:rPr>
              <a:t> и более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– </a:t>
            </a:r>
            <a:r>
              <a:rPr lang="ro-RO" dirty="0" smtClean="0">
                <a:solidFill>
                  <a:schemeClr val="tx1"/>
                </a:solidFill>
              </a:rPr>
              <a:t>0,5 </a:t>
            </a:r>
            <a:r>
              <a:rPr lang="ro-RO" dirty="0">
                <a:solidFill>
                  <a:schemeClr val="tx1"/>
                </a:solidFill>
              </a:rPr>
              <a:t>(</a:t>
            </a:r>
            <a:r>
              <a:rPr lang="ro-RO" dirty="0" smtClean="0">
                <a:solidFill>
                  <a:schemeClr val="tx1"/>
                </a:solidFill>
              </a:rPr>
              <a:t>0,7</a:t>
            </a:r>
            <a:r>
              <a:rPr lang="ro-RO" dirty="0">
                <a:solidFill>
                  <a:schemeClr val="tx1"/>
                </a:solidFill>
              </a:rPr>
              <a:t>);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Генераторов мощностью</a:t>
            </a:r>
            <a:r>
              <a:rPr lang="ro-RO" dirty="0" smtClean="0">
                <a:solidFill>
                  <a:schemeClr val="tx1"/>
                </a:solidFill>
              </a:rPr>
              <a:t> 12-50 </a:t>
            </a:r>
            <a:r>
              <a:rPr lang="ro-RO" dirty="0">
                <a:solidFill>
                  <a:schemeClr val="tx1"/>
                </a:solidFill>
              </a:rPr>
              <a:t>MW, </a:t>
            </a:r>
            <a:r>
              <a:rPr lang="ru-RU" dirty="0" smtClean="0">
                <a:solidFill>
                  <a:schemeClr val="tx1"/>
                </a:solidFill>
              </a:rPr>
              <a:t>линии напряжением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110-150 kV – </a:t>
            </a:r>
            <a:r>
              <a:rPr lang="ro-RO" dirty="0" smtClean="0">
                <a:solidFill>
                  <a:schemeClr val="tx1"/>
                </a:solidFill>
              </a:rPr>
              <a:t>1,0</a:t>
            </a:r>
            <a:r>
              <a:rPr lang="ro-RO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Другое энергетическое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оборудование </a:t>
            </a:r>
            <a:r>
              <a:rPr lang="ro-RO" dirty="0" smtClean="0">
                <a:solidFill>
                  <a:schemeClr val="tx1"/>
                </a:solidFill>
              </a:rPr>
              <a:t>– 2,0</a:t>
            </a:r>
            <a:r>
              <a:rPr lang="ro-RO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</a:rPr>
              <a:t>Есть счетчики которые подключаются напрямую к системе учета потребления или через трансформаторы тока.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таких случаях класс точности трансформаторов тока должен быть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– </a:t>
            </a:r>
            <a:r>
              <a:rPr lang="ro-RO" dirty="0" smtClean="0">
                <a:solidFill>
                  <a:schemeClr val="tx1"/>
                </a:solidFill>
              </a:rPr>
              <a:t>0,5</a:t>
            </a:r>
            <a:r>
              <a:rPr lang="ro-RO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EDF7D2-9149-402F-BFA6-84B53F6735B0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257300" y="1591866"/>
            <a:ext cx="6933010" cy="509588"/>
          </a:xfrm>
        </p:spPr>
        <p:txBody>
          <a:bodyPr/>
          <a:lstStyle/>
          <a:p>
            <a:pPr eaLnBrk="1" hangingPunct="1"/>
            <a:r>
              <a:rPr lang="ru-RU" altLang="ru-RU" sz="2250" dirty="0">
                <a:solidFill>
                  <a:schemeClr val="tx1"/>
                </a:solidFill>
              </a:rPr>
              <a:t>Меры защиты от поражения электрическим током в электроустановках</a:t>
            </a:r>
            <a:br>
              <a:rPr lang="ru-RU" altLang="ru-RU" sz="2250" dirty="0">
                <a:solidFill>
                  <a:schemeClr val="tx1"/>
                </a:solidFill>
              </a:rPr>
            </a:br>
            <a:endParaRPr lang="ru-RU" altLang="ru-RU" sz="225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2552700"/>
            <a:ext cx="6448425" cy="385643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При прямом прикосновении</a:t>
            </a:r>
            <a:r>
              <a:rPr lang="ro-RO" b="1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Основная изоляция </a:t>
            </a:r>
            <a:r>
              <a:rPr lang="ru-RU" dirty="0" err="1" smtClean="0">
                <a:solidFill>
                  <a:schemeClr val="tx1"/>
                </a:solidFill>
              </a:rPr>
              <a:t>элетроустановки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Ограждения и оболочки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Установка барьеров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Размещение вне зоны досягаемости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Применение сверхнизкого напряжения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При косвенном прикосновении</a:t>
            </a:r>
            <a:r>
              <a:rPr lang="ro-RO" b="1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Автоматическое отключения питания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Защитное заземление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Уравнивание потенциалов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Выравнивание потенциалов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двойная изоляция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Сверхнизкое (малое) напряжение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Защитное электрическое разделение цепей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9D1757-B9D0-41B7-82C3-E1C4BBC3775B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79155" y="2361114"/>
            <a:ext cx="776030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Инструкция по допуску в эксплуатации электроустановок</a:t>
            </a:r>
            <a:endParaRPr lang="ru-RU" b="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20366" y="1674236"/>
            <a:ext cx="7512844" cy="269839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Время автоматического отключения питания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249974"/>
              </p:ext>
            </p:extLst>
          </p:nvPr>
        </p:nvGraphicFramePr>
        <p:xfrm>
          <a:off x="2253854" y="3203958"/>
          <a:ext cx="5260182" cy="2006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8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Номинальное фазное напряжение</a:t>
                      </a:r>
                      <a:r>
                        <a:rPr lang="ro-RO" sz="1400" b="0" dirty="0" smtClean="0"/>
                        <a:t>, </a:t>
                      </a:r>
                    </a:p>
                    <a:p>
                      <a:pPr algn="ctr"/>
                      <a:r>
                        <a:rPr lang="ro-RO" sz="1400" b="0" dirty="0" smtClean="0"/>
                        <a:t>V</a:t>
                      </a:r>
                      <a:endParaRPr lang="ru-RU" sz="1400" b="0" dirty="0"/>
                    </a:p>
                  </a:txBody>
                  <a:tcPr marL="68576" marR="68576"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Время действия защиты</a:t>
                      </a:r>
                      <a:r>
                        <a:rPr lang="ro-RO" sz="1400" b="0" dirty="0" smtClean="0"/>
                        <a:t>, sec</a:t>
                      </a:r>
                      <a:endParaRPr lang="ru-RU" sz="1400" b="0" dirty="0"/>
                    </a:p>
                  </a:txBody>
                  <a:tcPr marL="68576" marR="68576" marT="34293" marB="342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25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127</a:t>
                      </a:r>
                      <a:endParaRPr lang="ru-RU" sz="1400" dirty="0"/>
                    </a:p>
                  </a:txBody>
                  <a:tcPr marL="68576" marR="68576"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0,8</a:t>
                      </a:r>
                      <a:endParaRPr lang="ru-RU" sz="1400" dirty="0"/>
                    </a:p>
                  </a:txBody>
                  <a:tcPr marL="68576" marR="68576" marT="34293" marB="342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25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220</a:t>
                      </a:r>
                      <a:endParaRPr lang="ru-RU" sz="1400" dirty="0"/>
                    </a:p>
                  </a:txBody>
                  <a:tcPr marL="68576" marR="68576"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0,4</a:t>
                      </a:r>
                      <a:endParaRPr lang="ru-RU" sz="1400" dirty="0"/>
                    </a:p>
                  </a:txBody>
                  <a:tcPr marL="68576" marR="68576" marT="34293" marB="342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25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380</a:t>
                      </a:r>
                      <a:endParaRPr lang="ru-RU" sz="1400" dirty="0"/>
                    </a:p>
                  </a:txBody>
                  <a:tcPr marL="68576" marR="68576"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0,2</a:t>
                      </a:r>
                      <a:endParaRPr lang="ru-RU" sz="1400" dirty="0"/>
                    </a:p>
                  </a:txBody>
                  <a:tcPr marL="68576" marR="68576" marT="34293" marB="34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более</a:t>
                      </a:r>
                      <a:r>
                        <a:rPr lang="ro-RO" sz="1400" dirty="0" smtClean="0"/>
                        <a:t> 380</a:t>
                      </a:r>
                      <a:endParaRPr lang="ru-RU" sz="1400" dirty="0"/>
                    </a:p>
                  </a:txBody>
                  <a:tcPr marL="68576" marR="68576"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0,1</a:t>
                      </a:r>
                      <a:endParaRPr lang="ru-RU" sz="1400" dirty="0"/>
                    </a:p>
                  </a:txBody>
                  <a:tcPr marL="68576" marR="68576" marT="34293" marB="342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0D446E-ABB3-4199-A768-53AE07FA3BDE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>
              <a:solidFill>
                <a:srgbClr val="FEFFFF"/>
              </a:solidFill>
            </a:endParaRPr>
          </a:p>
        </p:txBody>
      </p:sp>
      <p:sp>
        <p:nvSpPr>
          <p:cNvPr id="23576" name="Объект 2"/>
          <p:cNvSpPr txBox="1">
            <a:spLocks/>
          </p:cNvSpPr>
          <p:nvPr/>
        </p:nvSpPr>
        <p:spPr bwMode="auto">
          <a:xfrm>
            <a:off x="1020366" y="2269782"/>
            <a:ext cx="7512844" cy="34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ro-RO" altLang="ru-RU" sz="1650" dirty="0">
                <a:solidFill>
                  <a:schemeClr val="tx1"/>
                </a:solidFill>
              </a:rPr>
              <a:t>	</a:t>
            </a:r>
            <a:r>
              <a:rPr lang="ru-RU" altLang="ru-RU" sz="1650" dirty="0">
                <a:solidFill>
                  <a:schemeClr val="tx1"/>
                </a:solidFill>
              </a:rPr>
              <a:t>В системе с </a:t>
            </a:r>
            <a:r>
              <a:rPr lang="ru-RU" altLang="ru-RU" sz="1650" dirty="0" err="1">
                <a:solidFill>
                  <a:schemeClr val="tx1"/>
                </a:solidFill>
              </a:rPr>
              <a:t>глухозаземленной</a:t>
            </a:r>
            <a:r>
              <a:rPr lang="ru-RU" altLang="ru-RU" sz="1650" dirty="0">
                <a:solidFill>
                  <a:schemeClr val="tx1"/>
                </a:solidFill>
              </a:rPr>
              <a:t> </a:t>
            </a:r>
            <a:r>
              <a:rPr lang="ru-RU" altLang="ru-RU" sz="1650" dirty="0" err="1">
                <a:solidFill>
                  <a:schemeClr val="tx1"/>
                </a:solidFill>
              </a:rPr>
              <a:t>нейтралью</a:t>
            </a:r>
            <a:r>
              <a:rPr lang="ru-RU" altLang="ru-RU" sz="1650" dirty="0">
                <a:solidFill>
                  <a:schemeClr val="tx1"/>
                </a:solidFill>
              </a:rPr>
              <a:t> источника питания </a:t>
            </a:r>
            <a:r>
              <a:rPr lang="ro-RO" altLang="ru-RU" sz="1650" dirty="0">
                <a:solidFill>
                  <a:schemeClr val="tx1"/>
                </a:solidFill>
              </a:rPr>
              <a:t>(TN)  </a:t>
            </a:r>
            <a:r>
              <a:rPr lang="ru-RU" altLang="ru-RU" sz="1650" dirty="0">
                <a:solidFill>
                  <a:schemeClr val="tx1"/>
                </a:solidFill>
              </a:rPr>
              <a:t>время действия защиты не должно превышать значений указанных в таблице</a:t>
            </a:r>
            <a:r>
              <a:rPr lang="ro-RO" altLang="ru-RU" sz="1650" dirty="0">
                <a:solidFill>
                  <a:schemeClr val="tx1"/>
                </a:solidFill>
              </a:rPr>
              <a:t>:</a:t>
            </a:r>
            <a:endParaRPr lang="ru-RU" altLang="ru-RU" sz="1650" dirty="0">
              <a:solidFill>
                <a:schemeClr val="tx1"/>
              </a:solidFill>
            </a:endParaRPr>
          </a:p>
        </p:txBody>
      </p:sp>
      <p:sp>
        <p:nvSpPr>
          <p:cNvPr id="23577" name="Объект 2"/>
          <p:cNvSpPr txBox="1">
            <a:spLocks/>
          </p:cNvSpPr>
          <p:nvPr/>
        </p:nvSpPr>
        <p:spPr bwMode="auto">
          <a:xfrm>
            <a:off x="1134666" y="5092929"/>
            <a:ext cx="7512844" cy="82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ro-RO" altLang="ru-RU" sz="1650"/>
              <a:t>	</a:t>
            </a:r>
            <a:r>
              <a:rPr lang="ru-RU" altLang="ru-RU" sz="1650"/>
              <a:t>В цепях питающих распределительные щиты, этажные щиты, груповые цепи время действия защит не должно превышать </a:t>
            </a:r>
            <a:r>
              <a:rPr lang="ro-RO" altLang="ru-RU" sz="1650">
                <a:solidFill>
                  <a:schemeClr val="tx1"/>
                </a:solidFill>
              </a:rPr>
              <a:t>5 sec.  </a:t>
            </a:r>
            <a:endParaRPr lang="ru-RU" altLang="ru-RU" sz="1650">
              <a:solidFill>
                <a:schemeClr val="tx1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o-RO" altLang="ru-RU" sz="1650">
                <a:solidFill>
                  <a:schemeClr val="tx1"/>
                </a:solidFill>
              </a:rPr>
              <a:t>	</a:t>
            </a:r>
            <a:endParaRPr lang="ru-RU" altLang="ru-RU" sz="165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98910" y="2030016"/>
            <a:ext cx="6915150" cy="434578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Условия увеличения времени действия защит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581B3D-4F9D-4CDD-B168-FD5167773391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>
              <a:solidFill>
                <a:srgbClr val="FE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910" y="2743201"/>
            <a:ext cx="6915150" cy="3679031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o-RO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Допускается увеличение времени действия защиты указанной в таблице, но не более </a:t>
            </a:r>
            <a:r>
              <a:rPr lang="ro-RO" dirty="0" smtClean="0">
                <a:solidFill>
                  <a:schemeClr val="tx1"/>
                </a:solidFill>
              </a:rPr>
              <a:t>5 </a:t>
            </a:r>
            <a:r>
              <a:rPr lang="ro-RO" dirty="0">
                <a:solidFill>
                  <a:schemeClr val="tx1"/>
                </a:solidFill>
              </a:rPr>
              <a:t>sec. </a:t>
            </a:r>
            <a:r>
              <a:rPr lang="ru-RU" dirty="0" smtClean="0">
                <a:solidFill>
                  <a:schemeClr val="tx1"/>
                </a:solidFill>
              </a:rPr>
              <a:t>при  следующих условиях</a:t>
            </a:r>
            <a:r>
              <a:rPr lang="ro-RO" dirty="0" smtClean="0">
                <a:solidFill>
                  <a:schemeClr val="tx1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</a:rPr>
              <a:t>Полное сопротивление защитного проводника между ГЗШ и РЩ не превышает значения</a:t>
            </a:r>
            <a:r>
              <a:rPr lang="ro-RO" dirty="0" smtClean="0">
                <a:solidFill>
                  <a:schemeClr val="tx1"/>
                </a:solidFill>
              </a:rPr>
              <a:t>: 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o-RO" b="1" dirty="0" smtClean="0">
                <a:solidFill>
                  <a:schemeClr val="tx1"/>
                </a:solidFill>
              </a:rPr>
              <a:t>	                              </a:t>
            </a:r>
            <a:r>
              <a:rPr lang="ro-RO" b="1" dirty="0">
                <a:solidFill>
                  <a:schemeClr val="tx1"/>
                </a:solidFill>
              </a:rPr>
              <a:t>R= </a:t>
            </a:r>
            <a:r>
              <a:rPr lang="ro-RO" b="1" dirty="0" smtClean="0">
                <a:solidFill>
                  <a:schemeClr val="tx1"/>
                </a:solidFill>
              </a:rPr>
              <a:t>50 x </a:t>
            </a:r>
            <a:r>
              <a:rPr lang="ro-RO" b="1" dirty="0" err="1" smtClean="0">
                <a:solidFill>
                  <a:schemeClr val="tx1"/>
                </a:solidFill>
              </a:rPr>
              <a:t>Z</a:t>
            </a:r>
            <a:r>
              <a:rPr lang="ro-RO" b="1" baseline="-25000" dirty="0" err="1" smtClean="0">
                <a:solidFill>
                  <a:schemeClr val="tx1"/>
                </a:solidFill>
              </a:rPr>
              <a:t>c</a:t>
            </a:r>
            <a:r>
              <a:rPr lang="ro-RO" b="1" dirty="0" smtClean="0">
                <a:solidFill>
                  <a:schemeClr val="tx1"/>
                </a:solidFill>
              </a:rPr>
              <a:t>/ U</a:t>
            </a:r>
            <a:r>
              <a:rPr lang="ro-RO" b="1" baseline="-25000" dirty="0" smtClean="0">
                <a:solidFill>
                  <a:schemeClr val="tx1"/>
                </a:solidFill>
              </a:rPr>
              <a:t>0</a:t>
            </a:r>
            <a:r>
              <a:rPr lang="ro-RO" b="1" baseline="-25000" dirty="0">
                <a:solidFill>
                  <a:schemeClr val="tx1"/>
                </a:solidFill>
              </a:rPr>
              <a:t>,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o-RO" baseline="-25000" dirty="0" smtClean="0">
                <a:solidFill>
                  <a:schemeClr val="tx1"/>
                </a:solidFill>
              </a:rPr>
              <a:t>	unde   </a:t>
            </a:r>
            <a:r>
              <a:rPr lang="ro-RO" dirty="0">
                <a:solidFill>
                  <a:schemeClr val="tx1"/>
                </a:solidFill>
              </a:rPr>
              <a:t>Z</a:t>
            </a:r>
            <a:r>
              <a:rPr lang="ro-RO" baseline="-25000" dirty="0">
                <a:solidFill>
                  <a:schemeClr val="tx1"/>
                </a:solidFill>
              </a:rPr>
              <a:t>c</a:t>
            </a:r>
            <a:r>
              <a:rPr lang="ro-RO" dirty="0">
                <a:solidFill>
                  <a:schemeClr val="tx1"/>
                </a:solidFill>
              </a:rPr>
              <a:t>  - </a:t>
            </a:r>
            <a:r>
              <a:rPr lang="ru-RU" dirty="0" smtClean="0">
                <a:solidFill>
                  <a:schemeClr val="tx1"/>
                </a:solidFill>
              </a:rPr>
              <a:t>полное сопротивление петли</a:t>
            </a:r>
            <a:r>
              <a:rPr lang="ro-RO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>фаза-ноль</a:t>
            </a:r>
            <a:r>
              <a:rPr lang="ro-RO" dirty="0" smtClean="0">
                <a:solidFill>
                  <a:schemeClr val="tx1"/>
                </a:solidFill>
              </a:rPr>
              <a:t>”, Ohm</a:t>
            </a:r>
            <a:r>
              <a:rPr lang="ro-RO" dirty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o-RO" dirty="0">
                <a:solidFill>
                  <a:schemeClr val="tx1"/>
                </a:solidFill>
              </a:rPr>
              <a:t>	 </a:t>
            </a:r>
            <a:r>
              <a:rPr lang="ro-RO" dirty="0" smtClean="0">
                <a:solidFill>
                  <a:schemeClr val="tx1"/>
                </a:solidFill>
              </a:rPr>
              <a:t>       </a:t>
            </a:r>
            <a:r>
              <a:rPr lang="ro-RO" dirty="0">
                <a:solidFill>
                  <a:schemeClr val="tx1"/>
                </a:solidFill>
              </a:rPr>
              <a:t>U</a:t>
            </a:r>
            <a:r>
              <a:rPr lang="ro-RO" baseline="-25000" dirty="0">
                <a:solidFill>
                  <a:schemeClr val="tx1"/>
                </a:solidFill>
              </a:rPr>
              <a:t>0 </a:t>
            </a:r>
            <a:r>
              <a:rPr lang="ro-RO" dirty="0">
                <a:solidFill>
                  <a:schemeClr val="tx1"/>
                </a:solidFill>
              </a:rPr>
              <a:t> - </a:t>
            </a:r>
            <a:r>
              <a:rPr lang="ru-RU" dirty="0" smtClean="0">
                <a:solidFill>
                  <a:schemeClr val="tx1"/>
                </a:solidFill>
              </a:rPr>
              <a:t>фазное </a:t>
            </a:r>
            <a:r>
              <a:rPr lang="ru-RU" dirty="0" err="1" smtClean="0">
                <a:solidFill>
                  <a:schemeClr val="tx1"/>
                </a:solidFill>
              </a:rPr>
              <a:t>напржение</a:t>
            </a:r>
            <a:r>
              <a:rPr lang="ro-RO" dirty="0" smtClean="0">
                <a:solidFill>
                  <a:schemeClr val="tx1"/>
                </a:solidFill>
              </a:rPr>
              <a:t>, </a:t>
            </a:r>
            <a:r>
              <a:rPr lang="ro-RO" dirty="0">
                <a:solidFill>
                  <a:schemeClr val="tx1"/>
                </a:solidFill>
              </a:rPr>
              <a:t>V;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              </a:t>
            </a:r>
            <a:r>
              <a:rPr lang="ro-RO" dirty="0">
                <a:solidFill>
                  <a:schemeClr val="tx1"/>
                </a:solidFill>
              </a:rPr>
              <a:t>50 – </a:t>
            </a:r>
            <a:r>
              <a:rPr lang="ru-RU" dirty="0" smtClean="0">
                <a:solidFill>
                  <a:schemeClr val="tx1"/>
                </a:solidFill>
              </a:rPr>
              <a:t>падение напряжение на участке между ГЗШ и РЩ</a:t>
            </a:r>
            <a:r>
              <a:rPr lang="ro-RO" dirty="0" smtClean="0">
                <a:solidFill>
                  <a:schemeClr val="tx1"/>
                </a:solidFill>
              </a:rPr>
              <a:t>, </a:t>
            </a:r>
            <a:r>
              <a:rPr lang="ro-RO" dirty="0">
                <a:solidFill>
                  <a:schemeClr val="tx1"/>
                </a:solidFill>
              </a:rPr>
              <a:t>V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</a:rPr>
              <a:t>К шине РЕ РЩ присоединена </a:t>
            </a:r>
            <a:r>
              <a:rPr lang="ru-RU" dirty="0" err="1" smtClean="0">
                <a:solidFill>
                  <a:schemeClr val="tx1"/>
                </a:solidFill>
              </a:rPr>
              <a:t>допольнительная</a:t>
            </a:r>
            <a:r>
              <a:rPr lang="ru-RU" dirty="0" smtClean="0">
                <a:solidFill>
                  <a:schemeClr val="tx1"/>
                </a:solidFill>
              </a:rPr>
              <a:t> система уравнивания потенциалов охватывающая те же сторонние проводящие части что и основная система уравнивания потенциалов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</a:rPr>
              <a:t>В системе ТН допускается применение УЗО, реагирующих на дифференциальный ток.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39416" y="1572816"/>
            <a:ext cx="7512844" cy="434578"/>
          </a:xfrm>
        </p:spPr>
        <p:txBody>
          <a:bodyPr/>
          <a:lstStyle/>
          <a:p>
            <a:pPr eaLnBrk="1" hangingPunct="1"/>
            <a:r>
              <a:rPr lang="ru-RU" altLang="ru-RU" sz="2175">
                <a:latin typeface="Arial" panose="020B0604020202020204" pitchFamily="34" charset="0"/>
              </a:rPr>
              <a:t>Требования к защитному проводнику</a:t>
            </a:r>
            <a:r>
              <a:rPr lang="ro-RO" altLang="ru-RU" sz="2175"/>
              <a:t> (</a:t>
            </a:r>
            <a:r>
              <a:rPr lang="ro-RO" altLang="ru-RU" sz="2175" b="1"/>
              <a:t>PE</a:t>
            </a:r>
            <a:r>
              <a:rPr lang="ro-RO" altLang="ru-RU" sz="2175"/>
              <a:t>) </a:t>
            </a:r>
            <a:r>
              <a:rPr lang="ru-RU" altLang="ru-RU" sz="2175"/>
              <a:t/>
            </a:r>
            <a:br>
              <a:rPr lang="ru-RU" altLang="ru-RU" sz="2175"/>
            </a:br>
            <a:endParaRPr lang="ru-RU" altLang="ru-RU" sz="2025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184806"/>
              </p:ext>
            </p:extLst>
          </p:nvPr>
        </p:nvGraphicFramePr>
        <p:xfrm>
          <a:off x="2260997" y="3145632"/>
          <a:ext cx="5261372" cy="118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60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Сечение фазного проводника</a:t>
                      </a:r>
                      <a:r>
                        <a:rPr lang="ro-RO" sz="1200" b="0" dirty="0" smtClean="0"/>
                        <a:t>, mm ²</a:t>
                      </a:r>
                      <a:endParaRPr lang="ru-RU" sz="1200" b="0" dirty="0"/>
                    </a:p>
                  </a:txBody>
                  <a:tcPr marL="68591" marR="68591" marT="34310" marB="3431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Сечение защитного проводника</a:t>
                      </a:r>
                      <a:r>
                        <a:rPr lang="ro-RO" sz="1200" b="0" dirty="0" smtClean="0"/>
                        <a:t>, mm ²</a:t>
                      </a:r>
                      <a:endParaRPr lang="ru-RU" sz="1200" b="0" dirty="0"/>
                    </a:p>
                  </a:txBody>
                  <a:tcPr marL="68591" marR="68591" marT="34310" marB="343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12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S </a:t>
                      </a:r>
                      <a:r>
                        <a:rPr lang="en-US" sz="1200" dirty="0" smtClean="0"/>
                        <a:t>&lt;</a:t>
                      </a:r>
                      <a:r>
                        <a:rPr lang="ro-RO" sz="1200" dirty="0" smtClean="0"/>
                        <a:t> 16</a:t>
                      </a:r>
                      <a:endParaRPr lang="ru-RU" sz="1200" dirty="0"/>
                    </a:p>
                  </a:txBody>
                  <a:tcPr marL="68591" marR="68591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</a:t>
                      </a:r>
                      <a:endParaRPr lang="ru-RU" sz="1200" dirty="0"/>
                    </a:p>
                  </a:txBody>
                  <a:tcPr marL="68591" marR="68591" marT="34310" marB="343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6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&lt; S &lt;35</a:t>
                      </a:r>
                      <a:endParaRPr lang="ru-RU" sz="1200" dirty="0"/>
                    </a:p>
                  </a:txBody>
                  <a:tcPr marL="68591" marR="68591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ru-RU" sz="1200" dirty="0"/>
                    </a:p>
                  </a:txBody>
                  <a:tcPr marL="68591" marR="68591" marT="34310" marB="343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</a:t>
                      </a:r>
                      <a:r>
                        <a:rPr lang="en-US" sz="1200" baseline="0" dirty="0" smtClean="0"/>
                        <a:t> &gt; 35</a:t>
                      </a:r>
                      <a:endParaRPr lang="ru-RU" sz="1200" dirty="0"/>
                    </a:p>
                  </a:txBody>
                  <a:tcPr marL="68591" marR="68591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S/2</a:t>
                      </a:r>
                      <a:endParaRPr lang="ru-RU" sz="1200" dirty="0"/>
                    </a:p>
                  </a:txBody>
                  <a:tcPr marL="68591" marR="68591" marT="34310" marB="343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7ABFAC-6D97-480B-8D1A-F51F53218810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>
              <a:solidFill>
                <a:srgbClr val="FEFFFF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9416" y="2146697"/>
            <a:ext cx="7512844" cy="10096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ru-RU" sz="1350" dirty="0">
                <a:solidFill>
                  <a:schemeClr val="tx1"/>
                </a:solidFill>
              </a:rPr>
              <a:t>Защитный проводник это проводник который имеет назначение защиты от токов </a:t>
            </a:r>
            <a:r>
              <a:rPr lang="ru-RU" sz="1350" dirty="0" err="1">
                <a:solidFill>
                  <a:schemeClr val="tx1"/>
                </a:solidFill>
              </a:rPr>
              <a:t>к.з</a:t>
            </a:r>
            <a:r>
              <a:rPr lang="ru-RU" sz="1350" dirty="0">
                <a:solidFill>
                  <a:schemeClr val="tx1"/>
                </a:solidFill>
              </a:rPr>
              <a:t>. при случайных замыканиях токоведущих частей ЭУ с </a:t>
            </a:r>
            <a:r>
              <a:rPr lang="ru-RU" sz="1350" dirty="0" err="1">
                <a:solidFill>
                  <a:schemeClr val="tx1"/>
                </a:solidFill>
              </a:rPr>
              <a:t>нейтралью</a:t>
            </a:r>
            <a:r>
              <a:rPr lang="ru-RU" sz="1350" dirty="0">
                <a:solidFill>
                  <a:schemeClr val="tx1"/>
                </a:solidFill>
              </a:rPr>
              <a:t> источника питания </a:t>
            </a:r>
          </a:p>
          <a:p>
            <a:pPr fontAlgn="auto">
              <a:defRPr/>
            </a:pPr>
            <a:r>
              <a:rPr lang="ru-RU" sz="1350" dirty="0">
                <a:solidFill>
                  <a:schemeClr val="tx1"/>
                </a:solidFill>
              </a:rPr>
              <a:t>Сечение защитного проводника не должно быть менее значений указанных в таблице: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153716" y="4454129"/>
            <a:ext cx="7512844" cy="181570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  <a:defRPr/>
            </a:pPr>
            <a:r>
              <a:rPr lang="ru-RU" sz="1350" dirty="0">
                <a:solidFill>
                  <a:schemeClr val="tx1"/>
                </a:solidFill>
              </a:rPr>
              <a:t>В качестве защитного проводника могут быть использованы</a:t>
            </a:r>
            <a:r>
              <a:rPr lang="ro-RO" sz="1350" dirty="0">
                <a:solidFill>
                  <a:schemeClr val="tx1"/>
                </a:solidFill>
              </a:rPr>
              <a:t>:</a:t>
            </a:r>
            <a:endParaRPr lang="ru-RU" sz="1350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u-RU" sz="1350" dirty="0">
                <a:solidFill>
                  <a:schemeClr val="tx1"/>
                </a:solidFill>
              </a:rPr>
              <a:t>Специальные проводники</a:t>
            </a:r>
            <a:r>
              <a:rPr lang="ro-RO" sz="1350" dirty="0">
                <a:solidFill>
                  <a:schemeClr val="tx1"/>
                </a:solidFill>
              </a:rPr>
              <a:t>;</a:t>
            </a:r>
            <a:endParaRPr lang="ru-RU" sz="1350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u-RU" sz="1350" dirty="0">
                <a:solidFill>
                  <a:schemeClr val="tx1"/>
                </a:solidFill>
              </a:rPr>
              <a:t>Проводники многожильного кабеля</a:t>
            </a:r>
            <a:r>
              <a:rPr lang="ro-RO" sz="1350" dirty="0">
                <a:solidFill>
                  <a:schemeClr val="tx1"/>
                </a:solidFill>
              </a:rPr>
              <a:t>;</a:t>
            </a:r>
            <a:endParaRPr lang="ru-RU" sz="1350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u-RU" sz="1350" dirty="0">
                <a:solidFill>
                  <a:schemeClr val="tx1"/>
                </a:solidFill>
              </a:rPr>
              <a:t>Изолированные и неизолированные провода в общей оболочке с фазными</a:t>
            </a:r>
            <a:r>
              <a:rPr lang="ro-RO" sz="1350" dirty="0">
                <a:solidFill>
                  <a:schemeClr val="tx1"/>
                </a:solidFill>
              </a:rPr>
              <a:t>;</a:t>
            </a:r>
            <a:endParaRPr lang="ru-RU" sz="1350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u-RU" sz="1350" dirty="0">
                <a:solidFill>
                  <a:schemeClr val="tx1"/>
                </a:solidFill>
              </a:rPr>
              <a:t>Открыто проводящие части электроустановки</a:t>
            </a:r>
            <a:r>
              <a:rPr lang="ro-RO" sz="1350" dirty="0">
                <a:solidFill>
                  <a:schemeClr val="tx1"/>
                </a:solidFill>
              </a:rPr>
              <a:t>;</a:t>
            </a:r>
            <a:endParaRPr lang="ru-RU" sz="1350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u-RU" sz="1350" dirty="0">
                <a:solidFill>
                  <a:schemeClr val="tx1"/>
                </a:solidFill>
              </a:rPr>
              <a:t>Алюминиевые оболочки кабелей</a:t>
            </a:r>
            <a:r>
              <a:rPr lang="ro-RO" sz="1350" dirty="0">
                <a:solidFill>
                  <a:schemeClr val="tx1"/>
                </a:solidFill>
              </a:rPr>
              <a:t>;</a:t>
            </a:r>
            <a:endParaRPr lang="ru-RU" sz="1350" dirty="0">
              <a:solidFill>
                <a:schemeClr val="tx1"/>
              </a:solidFill>
            </a:endParaRPr>
          </a:p>
          <a:p>
            <a:pPr fontAlgn="auto">
              <a:buFont typeface="Wingdings" panose="05000000000000000000" pitchFamily="2" charset="2"/>
              <a:buChar char="§"/>
              <a:defRPr/>
            </a:pPr>
            <a:r>
              <a:rPr lang="ru-RU" sz="1350" dirty="0"/>
              <a:t>Металлические оболочки и опорные </a:t>
            </a:r>
            <a:r>
              <a:rPr lang="ru-RU" sz="1350" dirty="0" err="1"/>
              <a:t>конструкциишинопроводов</a:t>
            </a:r>
            <a:r>
              <a:rPr lang="ru-RU" sz="1350" dirty="0"/>
              <a:t> и КУ</a:t>
            </a:r>
            <a:r>
              <a:rPr lang="en-US" sz="1350" dirty="0"/>
              <a:t>.</a:t>
            </a:r>
            <a:endParaRPr lang="ru-RU" sz="1350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277541" y="1629966"/>
            <a:ext cx="6684169" cy="49053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Защита электрических сетей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210" y="2406254"/>
            <a:ext cx="6686550" cy="3475434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</a:rPr>
              <a:t>Электрические сети должны быть защищены от токов  </a:t>
            </a:r>
            <a:r>
              <a:rPr lang="ru-RU" dirty="0" err="1" smtClean="0">
                <a:solidFill>
                  <a:schemeClr val="tx1"/>
                </a:solidFill>
              </a:rPr>
              <a:t>к.з</a:t>
            </a:r>
            <a:r>
              <a:rPr lang="ru-RU" dirty="0" smtClean="0">
                <a:solidFill>
                  <a:schemeClr val="tx1"/>
                </a:solidFill>
              </a:rPr>
              <a:t>. и обеспечить по возможности минимальное время отключения, а также требования обеспечения селективности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o-RO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</a:rPr>
              <a:t>Защита должна обеспечить отключение поврежденного участка при </a:t>
            </a:r>
            <a:r>
              <a:rPr lang="ru-RU" dirty="0" err="1" smtClean="0">
                <a:solidFill>
                  <a:schemeClr val="tx1"/>
                </a:solidFill>
              </a:rPr>
              <a:t>к.з</a:t>
            </a:r>
            <a:r>
              <a:rPr lang="ru-RU" dirty="0" smtClean="0">
                <a:solidFill>
                  <a:schemeClr val="tx1"/>
                </a:solidFill>
              </a:rPr>
              <a:t>  в конце защищаемой линии</a:t>
            </a:r>
            <a:r>
              <a:rPr lang="ro-RO" dirty="0" smtClean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 smtClean="0">
                <a:solidFill>
                  <a:schemeClr val="tx1"/>
                </a:solidFill>
              </a:rPr>
              <a:t>Надежное отключение поврежденного участка сети обеспечивается если отношение наименьшего расчетного тока </a:t>
            </a:r>
            <a:r>
              <a:rPr lang="ru-RU" dirty="0" err="1" smtClean="0">
                <a:solidFill>
                  <a:schemeClr val="tx1"/>
                </a:solidFill>
              </a:rPr>
              <a:t>к.з</a:t>
            </a:r>
            <a:r>
              <a:rPr lang="ru-RU" dirty="0" smtClean="0">
                <a:solidFill>
                  <a:schemeClr val="tx1"/>
                </a:solidFill>
              </a:rPr>
              <a:t>. к номинальному току плавкой ставкой предохранителя или </a:t>
            </a:r>
            <a:r>
              <a:rPr lang="ru-RU" dirty="0" err="1" smtClean="0">
                <a:solidFill>
                  <a:schemeClr val="tx1"/>
                </a:solidFill>
              </a:rPr>
              <a:t>расцепителя</a:t>
            </a:r>
            <a:r>
              <a:rPr lang="ru-RU" dirty="0" smtClean="0">
                <a:solidFill>
                  <a:schemeClr val="tx1"/>
                </a:solidFill>
              </a:rPr>
              <a:t> выключателя будет не менее значений приведенных в вышеуказанной таблице</a:t>
            </a:r>
            <a:r>
              <a:rPr lang="ro-RO" dirty="0" smtClean="0">
                <a:solidFill>
                  <a:schemeClr val="tx1"/>
                </a:solidFill>
              </a:rPr>
              <a:t>;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563FAF-9A38-4B45-8A90-8719CC792A5B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944291" y="1325166"/>
            <a:ext cx="6684169" cy="490538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Защита электрических сетей</a:t>
            </a:r>
            <a:r>
              <a:rPr lang="en-US" altLang="ru-RU" dirty="0" smtClean="0"/>
              <a:t>(2)</a:t>
            </a:r>
            <a:endParaRPr lang="ru-RU" altLang="ru-RU" dirty="0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685800" y="1968104"/>
            <a:ext cx="7942660" cy="3069431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Сети внутри помещений выполненные открыто проложенными проводниками с горючей наружной изоляции должны быть защищены от перегрузки</a:t>
            </a:r>
            <a:r>
              <a:rPr lang="ro-RO" altLang="ru-RU" dirty="0" smtClean="0">
                <a:solidFill>
                  <a:schemeClr val="tx1"/>
                </a:solidFill>
              </a:rPr>
              <a:t>: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От перегрузки должны быть защищены и</a:t>
            </a:r>
            <a:r>
              <a:rPr lang="ro-RO" altLang="ru-RU" dirty="0" smtClean="0">
                <a:solidFill>
                  <a:schemeClr val="tx1"/>
                </a:solidFill>
              </a:rPr>
              <a:t>: 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chemeClr val="tx1"/>
                </a:solidFill>
              </a:rPr>
              <a:t>Осветительные сети в жилых помещениях, в торговых помещениях, служебно-бытовых помещениях промышленных предприятий, включая сети для бытовых и переносных токоприемников а также в пожароопасных зонах</a:t>
            </a:r>
            <a:r>
              <a:rPr lang="ro-RO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chemeClr val="tx1"/>
                </a:solidFill>
              </a:rPr>
              <a:t>Силовые сети на промышленных предприятиях, в жилых и общественных зданиях, торговых помещениях – только в случаях когда по условиям технологического процесса или по режиму работы сети может возникать длительная перегрузка</a:t>
            </a:r>
            <a:r>
              <a:rPr lang="ro-RO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chemeClr val="tx1"/>
                </a:solidFill>
              </a:rPr>
              <a:t>Все типы сетей во </a:t>
            </a:r>
            <a:r>
              <a:rPr lang="ru-RU" altLang="ru-RU" dirty="0" err="1" smtClean="0">
                <a:solidFill>
                  <a:schemeClr val="tx1"/>
                </a:solidFill>
              </a:rPr>
              <a:t>взырывоопасных</a:t>
            </a:r>
            <a:r>
              <a:rPr lang="ru-RU" altLang="ru-RU" dirty="0" smtClean="0">
                <a:solidFill>
                  <a:schemeClr val="tx1"/>
                </a:solidFill>
              </a:rPr>
              <a:t> зонах.</a:t>
            </a:r>
          </a:p>
          <a:p>
            <a:pPr eaLnBrk="1" hangingPunct="1"/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EE6978-DB29-4F5A-8295-5A6AEBF7CEA9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360885" y="1407319"/>
            <a:ext cx="7522369" cy="960835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</a:rPr>
              <a:t>Качество электроэнергии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514350" y="2044304"/>
            <a:ext cx="8368904" cy="3558778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Для нормальной работы токоприемников необходима поставка качественной электроэнергии, параметры которой должны соответствовать установленным стандартам</a:t>
            </a:r>
            <a:r>
              <a:rPr lang="ro-RO" altLang="ru-RU" dirty="0" smtClean="0">
                <a:solidFill>
                  <a:schemeClr val="tx1"/>
                </a:solidFill>
              </a:rPr>
              <a:t>.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На сегодня в Молдове действуют 2 стандарта качества э/э: ГОСТ</a:t>
            </a:r>
            <a:r>
              <a:rPr lang="ro-RO" altLang="ru-RU" dirty="0" smtClean="0">
                <a:solidFill>
                  <a:schemeClr val="tx1"/>
                </a:solidFill>
              </a:rPr>
              <a:t> 13109-97 </a:t>
            </a:r>
            <a:r>
              <a:rPr lang="ru-RU" altLang="ru-RU" dirty="0" smtClean="0">
                <a:solidFill>
                  <a:schemeClr val="tx1"/>
                </a:solidFill>
              </a:rPr>
              <a:t>и</a:t>
            </a:r>
            <a:r>
              <a:rPr lang="ro-RO" altLang="ru-RU" dirty="0" smtClean="0">
                <a:solidFill>
                  <a:schemeClr val="tx1"/>
                </a:solidFill>
              </a:rPr>
              <a:t> 50160-2012 – </a:t>
            </a:r>
            <a:r>
              <a:rPr lang="ru-RU" altLang="ru-RU" dirty="0" smtClean="0">
                <a:solidFill>
                  <a:schemeClr val="tx1"/>
                </a:solidFill>
              </a:rPr>
              <a:t>европейский стандарт</a:t>
            </a:r>
            <a:r>
              <a:rPr lang="ro-RO" altLang="ru-RU" dirty="0" smtClean="0">
                <a:solidFill>
                  <a:schemeClr val="tx1"/>
                </a:solidFill>
              </a:rPr>
              <a:t>. </a:t>
            </a:r>
            <a:r>
              <a:rPr lang="ru-RU" altLang="ru-RU" dirty="0" smtClean="0">
                <a:solidFill>
                  <a:schemeClr val="tx1"/>
                </a:solidFill>
              </a:rPr>
              <a:t>Оба стандарта устанавливают</a:t>
            </a:r>
            <a:r>
              <a:rPr lang="ro-RO" altLang="ru-RU" dirty="0" smtClean="0">
                <a:solidFill>
                  <a:schemeClr val="tx1"/>
                </a:solidFill>
              </a:rPr>
              <a:t> </a:t>
            </a:r>
            <a:r>
              <a:rPr lang="ro-RO" altLang="ru-RU" b="1" dirty="0" smtClean="0">
                <a:solidFill>
                  <a:schemeClr val="tx1"/>
                </a:solidFill>
              </a:rPr>
              <a:t>12 </a:t>
            </a:r>
            <a:r>
              <a:rPr lang="ru-RU" altLang="ru-RU" b="1" dirty="0" smtClean="0">
                <a:solidFill>
                  <a:schemeClr val="tx1"/>
                </a:solidFill>
              </a:rPr>
              <a:t>параметров качества</a:t>
            </a:r>
            <a:r>
              <a:rPr lang="ro-RO" altLang="ru-RU" dirty="0" smtClean="0">
                <a:solidFill>
                  <a:schemeClr val="tx1"/>
                </a:solidFill>
              </a:rPr>
              <a:t>, </a:t>
            </a:r>
            <a:r>
              <a:rPr lang="ru-RU" altLang="ru-RU" dirty="0" smtClean="0">
                <a:solidFill>
                  <a:schemeClr val="tx1"/>
                </a:solidFill>
              </a:rPr>
              <a:t>главные из которых следующие</a:t>
            </a:r>
            <a:r>
              <a:rPr lang="ro-RO" altLang="ru-RU" dirty="0" smtClean="0">
                <a:solidFill>
                  <a:schemeClr val="tx1"/>
                </a:solidFill>
              </a:rPr>
              <a:t>: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chemeClr val="tx1"/>
                </a:solidFill>
              </a:rPr>
              <a:t>Частота тока</a:t>
            </a:r>
            <a:r>
              <a:rPr lang="ro-RO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chemeClr val="tx1"/>
                </a:solidFill>
              </a:rPr>
              <a:t>Отклонение напряжения</a:t>
            </a:r>
            <a:r>
              <a:rPr lang="ro-RO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err="1" smtClean="0">
                <a:solidFill>
                  <a:schemeClr val="tx1"/>
                </a:solidFill>
              </a:rPr>
              <a:t>Коэфициент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несинусоидальности</a:t>
            </a:r>
            <a:r>
              <a:rPr lang="ru-RU" altLang="ru-RU" dirty="0" smtClean="0">
                <a:solidFill>
                  <a:schemeClr val="tx1"/>
                </a:solidFill>
              </a:rPr>
              <a:t> кривой напряжения</a:t>
            </a:r>
            <a:r>
              <a:rPr lang="ro-RO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err="1" smtClean="0">
                <a:solidFill>
                  <a:schemeClr val="tx1"/>
                </a:solidFill>
              </a:rPr>
              <a:t>Коэфициетнт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err="1" smtClean="0">
                <a:solidFill>
                  <a:schemeClr val="tx1"/>
                </a:solidFill>
              </a:rPr>
              <a:t>нессиметрии</a:t>
            </a:r>
            <a:r>
              <a:rPr lang="ro-RO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err="1" smtClean="0">
                <a:solidFill>
                  <a:schemeClr val="tx1"/>
                </a:solidFill>
              </a:rPr>
              <a:t>фликер</a:t>
            </a:r>
            <a:r>
              <a:rPr lang="ro-RO" altLang="ru-RU" dirty="0" smtClean="0">
                <a:solidFill>
                  <a:schemeClr val="tx1"/>
                </a:solidFill>
              </a:rPr>
              <a:t>;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chemeClr val="tx1"/>
                </a:solidFill>
              </a:rPr>
              <a:t>Провал напряжения</a:t>
            </a:r>
            <a:r>
              <a:rPr lang="ro-RO" altLang="ru-RU" dirty="0" smtClean="0">
                <a:solidFill>
                  <a:schemeClr val="tx1"/>
                </a:solidFill>
              </a:rPr>
              <a:t>.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16C407-C846-482A-9DDD-7DB9A726A908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13235" y="1572815"/>
            <a:ext cx="7522369" cy="960835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Arial" panose="020B0604020202020204" pitchFamily="34" charset="0"/>
              </a:rPr>
              <a:t>Последствия поставки некачественной электроэнергии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361950" y="2533650"/>
            <a:ext cx="8521304" cy="41529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Несоблюдение параметров качества э/э может привести к различным ситуациям в работе токоприемников</a:t>
            </a:r>
            <a:r>
              <a:rPr lang="ro-RO" altLang="ru-RU" dirty="0" smtClean="0">
                <a:solidFill>
                  <a:schemeClr val="tx1"/>
                </a:solidFill>
              </a:rPr>
              <a:t>: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b="1" dirty="0" smtClean="0">
                <a:solidFill>
                  <a:schemeClr val="tx1"/>
                </a:solidFill>
              </a:rPr>
              <a:t>Понижение напряжения </a:t>
            </a:r>
            <a:r>
              <a:rPr lang="ru-RU" altLang="ru-RU" dirty="0" smtClean="0">
                <a:solidFill>
                  <a:schemeClr val="tx1"/>
                </a:solidFill>
              </a:rPr>
              <a:t>от стандартных значений – снижает поток освещенности</a:t>
            </a:r>
            <a:r>
              <a:rPr lang="ro-RO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 ламп накаливания а также срок их службы;</a:t>
            </a:r>
            <a:r>
              <a:rPr lang="ro-RO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для двигателей – число вращений что приводит к их нагреву выше допустимых норм;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b="1" dirty="0" err="1" smtClean="0">
                <a:solidFill>
                  <a:schemeClr val="tx1"/>
                </a:solidFill>
              </a:rPr>
              <a:t>Несинусоидальность</a:t>
            </a:r>
            <a:r>
              <a:rPr lang="ru-RU" altLang="ru-RU" dirty="0" smtClean="0">
                <a:solidFill>
                  <a:schemeClr val="tx1"/>
                </a:solidFill>
              </a:rPr>
              <a:t> кривой напряжения </a:t>
            </a:r>
            <a:r>
              <a:rPr lang="ro-RO" altLang="ru-RU" dirty="0" smtClean="0">
                <a:solidFill>
                  <a:schemeClr val="tx1"/>
                </a:solidFill>
              </a:rPr>
              <a:t>– </a:t>
            </a:r>
            <a:r>
              <a:rPr lang="ru-RU" altLang="ru-RU" dirty="0" smtClean="0">
                <a:solidFill>
                  <a:schemeClr val="tx1"/>
                </a:solidFill>
              </a:rPr>
              <a:t>приводит к появлению высоких гармоник тока, что приводят к увеличению потерь активной мощности, нарушение в работе средств автоматики и телемеханики, компьютерной техники и электронных аппаратов;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Правила Поставки и </a:t>
            </a:r>
            <a:r>
              <a:rPr lang="ru-RU" altLang="ru-RU" dirty="0" err="1" smtClean="0">
                <a:solidFill>
                  <a:schemeClr val="tx1"/>
                </a:solidFill>
              </a:rPr>
              <a:t>Исползования</a:t>
            </a:r>
            <a:r>
              <a:rPr lang="ru-RU" altLang="ru-RU" dirty="0" smtClean="0">
                <a:solidFill>
                  <a:schemeClr val="tx1"/>
                </a:solidFill>
              </a:rPr>
              <a:t> Электроэнергии  </a:t>
            </a:r>
            <a:r>
              <a:rPr lang="ru-RU" altLang="ru-RU" dirty="0" err="1" smtClean="0">
                <a:solidFill>
                  <a:schemeClr val="tx1"/>
                </a:solidFill>
              </a:rPr>
              <a:t>обьязывает</a:t>
            </a:r>
            <a:r>
              <a:rPr lang="ro-RO" altLang="ru-RU" dirty="0" smtClean="0">
                <a:solidFill>
                  <a:schemeClr val="tx1"/>
                </a:solidFill>
              </a:rPr>
              <a:t>,</a:t>
            </a:r>
            <a:r>
              <a:rPr lang="ru-RU" altLang="ru-RU" dirty="0" smtClean="0">
                <a:solidFill>
                  <a:schemeClr val="tx1"/>
                </a:solidFill>
              </a:rPr>
              <a:t> чтобы все поставщики</a:t>
            </a:r>
            <a:r>
              <a:rPr lang="ro-RO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э/э должны иметь аппараты измерения параметров качества  э/э и</a:t>
            </a:r>
            <a:r>
              <a:rPr lang="ro-RO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раз в полгода на заявление потребителей  измерять параметры качества в точке раздела</a:t>
            </a:r>
            <a:r>
              <a:rPr lang="ro-RO" altLang="ru-RU" dirty="0" smtClean="0">
                <a:solidFill>
                  <a:schemeClr val="tx1"/>
                </a:solidFill>
              </a:rPr>
              <a:t>.</a:t>
            </a:r>
            <a:endParaRPr lang="ru-RU" altLang="ru-RU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>
              <a:solidFill>
                <a:schemeClr val="tx1"/>
              </a:solidFill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6C350A-5DE6-41BC-9D62-42BDCCD302A5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1941910" y="2743200"/>
            <a:ext cx="6929438" cy="823913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</a:rPr>
              <a:t>ПРАВИЛА </a:t>
            </a:r>
            <a:r>
              <a:rPr lang="ru-RU" altLang="ru-RU" sz="2700">
                <a:solidFill>
                  <a:schemeClr val="tx1"/>
                </a:solidFill>
              </a:rPr>
              <a:t>эксплуатации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1910" y="3711179"/>
            <a:ext cx="6929438" cy="796528"/>
          </a:xfrm>
        </p:spPr>
        <p:txBody>
          <a:bodyPr/>
          <a:lstStyle/>
          <a:p>
            <a:pPr eaLnBrk="1" hangingPunct="1"/>
            <a:r>
              <a:rPr lang="ru-RU" altLang="ru-RU" sz="2700">
                <a:solidFill>
                  <a:schemeClr val="tx1"/>
                </a:solidFill>
              </a:rPr>
              <a:t>электроустановок потребителей</a:t>
            </a: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004" y="1934766"/>
            <a:ext cx="7317581" cy="48339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Обязанности и ответственность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2613422"/>
            <a:ext cx="8371285" cy="3818334"/>
          </a:xfrm>
        </p:spPr>
        <p:txBody>
          <a:bodyPr rtlCol="0">
            <a:normAutofit fontScale="62500" lnSpcReduction="20000"/>
          </a:bodyPr>
          <a:lstStyle/>
          <a:p>
            <a:pPr>
              <a:defRPr/>
            </a:pPr>
            <a:r>
              <a:rPr lang="ru-RU" dirty="0"/>
              <a:t>Создание энергетических </a:t>
            </a:r>
            <a:r>
              <a:rPr lang="en-US" dirty="0"/>
              <a:t> </a:t>
            </a:r>
            <a:r>
              <a:rPr lang="ru-RU" dirty="0" smtClean="0"/>
              <a:t>служб  или заключение контраста на обслуживание со специализированной фирмой.</a:t>
            </a:r>
            <a:endParaRPr lang="ru-RU" dirty="0"/>
          </a:p>
          <a:p>
            <a:pPr>
              <a:defRPr/>
            </a:pPr>
            <a:r>
              <a:rPr lang="ru-RU" dirty="0" smtClean="0"/>
              <a:t>Поддержание ЭУ </a:t>
            </a:r>
            <a:r>
              <a:rPr lang="ru-RU" dirty="0"/>
              <a:t>в рабочем состоянии в соответствии с действующими нормами эксплуатации и безопасности;</a:t>
            </a:r>
          </a:p>
          <a:p>
            <a:pPr>
              <a:defRPr/>
            </a:pPr>
            <a:r>
              <a:rPr lang="ru-RU" dirty="0"/>
              <a:t>Качественное и своевременное техническое обслуживание в соответствии с запланированными профилактическими </a:t>
            </a:r>
            <a:r>
              <a:rPr lang="ru-RU" dirty="0" smtClean="0"/>
              <a:t>планами;</a:t>
            </a:r>
            <a:endParaRPr lang="ru-RU" dirty="0"/>
          </a:p>
          <a:p>
            <a:pPr>
              <a:defRPr/>
            </a:pPr>
            <a:r>
              <a:rPr lang="ru-RU" dirty="0"/>
              <a:t>Подбор электротехнического персонала, медицинский контроль, обучение по электробезопасности и пожарной безопасности;</a:t>
            </a:r>
          </a:p>
          <a:p>
            <a:pPr>
              <a:defRPr/>
            </a:pPr>
            <a:r>
              <a:rPr lang="ru-RU" dirty="0"/>
              <a:t>Обучение и проверка знаний персонала;</a:t>
            </a:r>
          </a:p>
          <a:p>
            <a:pPr>
              <a:defRPr/>
            </a:pPr>
            <a:r>
              <a:rPr lang="ru-RU" dirty="0" smtClean="0"/>
              <a:t>обследование </a:t>
            </a:r>
            <a:r>
              <a:rPr lang="ru-RU" dirty="0"/>
              <a:t>всех технологических </a:t>
            </a:r>
            <a:r>
              <a:rPr lang="ru-RU" dirty="0" smtClean="0"/>
              <a:t>нарушений </a:t>
            </a:r>
            <a:r>
              <a:rPr lang="ru-RU" dirty="0"/>
              <a:t>с </a:t>
            </a:r>
            <a:r>
              <a:rPr lang="ru-RU" dirty="0" smtClean="0"/>
              <a:t>ЭУ, </a:t>
            </a:r>
            <a:r>
              <a:rPr lang="ru-RU" dirty="0"/>
              <a:t>несчастных случаев на работе и </a:t>
            </a:r>
            <a:r>
              <a:rPr lang="ru-RU" dirty="0" err="1"/>
              <a:t>т.д</a:t>
            </a:r>
            <a:r>
              <a:rPr lang="ru-RU" dirty="0"/>
              <a:t> .;</a:t>
            </a:r>
          </a:p>
          <a:p>
            <a:pPr>
              <a:defRPr/>
            </a:pPr>
            <a:r>
              <a:rPr lang="ru-RU" dirty="0"/>
              <a:t>Предоставление информации о нарушениях и авариях органу энергетического надзора;</a:t>
            </a:r>
          </a:p>
          <a:p>
            <a:pPr>
              <a:defRPr/>
            </a:pPr>
            <a:r>
              <a:rPr lang="ru-RU" dirty="0"/>
              <a:t>Разработка инструкций по обслуживанию, производству и охране труда;</a:t>
            </a:r>
          </a:p>
          <a:p>
            <a:pPr>
              <a:defRPr/>
            </a:pPr>
            <a:r>
              <a:rPr lang="ru-RU" dirty="0"/>
              <a:t>Комплектация </a:t>
            </a:r>
            <a:r>
              <a:rPr lang="ru-RU" dirty="0" smtClean="0"/>
              <a:t>служб </a:t>
            </a:r>
            <a:r>
              <a:rPr lang="ru-RU" dirty="0"/>
              <a:t>необходимыми средствами защиты и инструментами;</a:t>
            </a:r>
          </a:p>
          <a:p>
            <a:pPr>
              <a:defRPr/>
            </a:pPr>
            <a:r>
              <a:rPr lang="ru-RU" dirty="0" smtClean="0"/>
              <a:t>Рациональное энергопотребление </a:t>
            </a:r>
            <a:r>
              <a:rPr lang="ru-RU" dirty="0"/>
              <a:t>и разработка мероприятий по их оптимизации;</a:t>
            </a:r>
          </a:p>
          <a:p>
            <a:pPr>
              <a:defRPr/>
            </a:pPr>
            <a:r>
              <a:rPr lang="ru-RU" dirty="0"/>
              <a:t>Проведение замеров и испытаний </a:t>
            </a:r>
            <a:r>
              <a:rPr lang="ru-RU" dirty="0" smtClean="0"/>
              <a:t>аппаратов и </a:t>
            </a:r>
            <a:r>
              <a:rPr lang="ru-RU" dirty="0"/>
              <a:t>оборудования;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A71D72-CD58-492E-9B35-2843F18A84DC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44291" y="1877616"/>
            <a:ext cx="6684169" cy="396478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tx1"/>
                </a:solidFill>
              </a:rPr>
              <a:t>Ответственность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85" y="2620566"/>
            <a:ext cx="8524875" cy="366355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500" dirty="0" smtClean="0"/>
              <a:t>За </a:t>
            </a:r>
            <a:r>
              <a:rPr lang="ru-RU" sz="1500" dirty="0"/>
              <a:t>несоблюдение и нарушение Правил эксплуатации ЭУ предусмотрена личная ответственность:</a:t>
            </a:r>
          </a:p>
          <a:p>
            <a:pPr>
              <a:defRPr/>
            </a:pPr>
            <a:r>
              <a:rPr lang="ru-RU" sz="1500" b="1" dirty="0"/>
              <a:t>Руководителя и ответственные лица</a:t>
            </a:r>
            <a:r>
              <a:rPr lang="ru-RU" sz="1500" dirty="0"/>
              <a:t> - </a:t>
            </a:r>
            <a:r>
              <a:rPr lang="ru-RU" sz="1500" i="1" dirty="0"/>
              <a:t>за несоблюдение требований норм и служебных инструкций;</a:t>
            </a:r>
            <a:endParaRPr lang="ru-RU" sz="1500" dirty="0"/>
          </a:p>
          <a:p>
            <a:pPr>
              <a:defRPr/>
            </a:pPr>
            <a:r>
              <a:rPr lang="ru-RU" sz="1500" b="1" dirty="0"/>
              <a:t>Сотрудники, ответственные за прямую эксплуатацию ЭУ</a:t>
            </a:r>
            <a:r>
              <a:rPr lang="ru-RU" sz="1500" dirty="0"/>
              <a:t> - </a:t>
            </a:r>
            <a:r>
              <a:rPr lang="ru-RU" sz="1500" i="1" dirty="0"/>
              <a:t>за нарушения и их последствия, а также за ненадлежащую ликвидацию нарушений, связанных с нормальной работой ЭУ</a:t>
            </a:r>
            <a:endParaRPr lang="ru-RU" sz="1500" dirty="0"/>
          </a:p>
          <a:p>
            <a:pPr>
              <a:defRPr/>
            </a:pPr>
            <a:r>
              <a:rPr lang="ru-RU" sz="1500" b="1" dirty="0"/>
              <a:t>Ремонтный персонал</a:t>
            </a:r>
            <a:r>
              <a:rPr lang="ru-RU" sz="1500" dirty="0"/>
              <a:t> - за</a:t>
            </a:r>
            <a:r>
              <a:rPr lang="ru-RU" sz="1500" i="1" dirty="0"/>
              <a:t> некачественный ремонт</a:t>
            </a:r>
            <a:r>
              <a:rPr lang="ru-RU" sz="1500" dirty="0"/>
              <a:t> ;</a:t>
            </a:r>
          </a:p>
          <a:p>
            <a:pPr>
              <a:defRPr/>
            </a:pPr>
            <a:r>
              <a:rPr lang="ru-RU" sz="1500" b="1" dirty="0"/>
              <a:t>Руководители и специалисты службы энергоснабжения</a:t>
            </a:r>
            <a:r>
              <a:rPr lang="ru-RU" sz="1500" dirty="0"/>
              <a:t> - </a:t>
            </a:r>
            <a:r>
              <a:rPr lang="ru-RU" sz="1500" i="1" dirty="0"/>
              <a:t>за ненормальную работу ЭУ  и за невозможность своевременно выполнить обслуживание и содержание ЭУ, находящиеся в их распоряжении.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47BC20-9A21-4B7A-980B-5DD2CEF658D3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86556" y="1625784"/>
            <a:ext cx="8370887" cy="5151437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/>
              <a:t>Настоящая Инструкция </a:t>
            </a:r>
            <a:r>
              <a:rPr lang="ru-RU" dirty="0"/>
              <a:t>устанавливают </a:t>
            </a:r>
            <a:r>
              <a:rPr lang="ru-RU" dirty="0" smtClean="0"/>
              <a:t>правила </a:t>
            </a:r>
            <a:r>
              <a:rPr lang="ru-RU" dirty="0"/>
              <a:t>допуска в</a:t>
            </a:r>
            <a:r>
              <a:rPr lang="ru-RU" dirty="0" smtClean="0"/>
              <a:t> </a:t>
            </a:r>
            <a:r>
              <a:rPr lang="ru-RU" dirty="0"/>
              <a:t>эксплуатации </a:t>
            </a:r>
            <a:r>
              <a:rPr lang="ru-RU" dirty="0" smtClean="0"/>
              <a:t>новых </a:t>
            </a:r>
            <a:r>
              <a:rPr lang="ru-RU" dirty="0"/>
              <a:t>или реконструированных электрических </a:t>
            </a:r>
            <a:r>
              <a:rPr lang="ru-RU" dirty="0" smtClean="0"/>
              <a:t>установок, в том числе электроустановок потребителей ;</a:t>
            </a:r>
            <a:r>
              <a:rPr lang="ru-RU" dirty="0"/>
              <a:t> </a:t>
            </a:r>
            <a:r>
              <a:rPr lang="ru-RU" dirty="0" smtClean="0"/>
              <a:t>ЭУ для производства э/э;</a:t>
            </a:r>
            <a:r>
              <a:rPr lang="ru-RU" dirty="0"/>
              <a:t> </a:t>
            </a:r>
            <a:r>
              <a:rPr lang="ru-RU" dirty="0" smtClean="0"/>
              <a:t>ее транспорт </a:t>
            </a:r>
            <a:r>
              <a:rPr lang="ru-RU" dirty="0"/>
              <a:t>и </a:t>
            </a:r>
            <a:r>
              <a:rPr lang="ru-RU" dirty="0" smtClean="0"/>
              <a:t>распределение(далее </a:t>
            </a:r>
            <a:r>
              <a:rPr lang="ru-RU" dirty="0"/>
              <a:t>- </a:t>
            </a:r>
            <a:r>
              <a:rPr lang="ru-RU" dirty="0" smtClean="0"/>
              <a:t>электроустановки) </a:t>
            </a:r>
            <a:r>
              <a:rPr lang="ru-RU" dirty="0"/>
              <a:t>независимо от их ведомственной </a:t>
            </a:r>
            <a:r>
              <a:rPr lang="ru-RU" dirty="0" smtClean="0"/>
              <a:t>принадлежности </a:t>
            </a:r>
            <a:r>
              <a:rPr lang="ru-RU" dirty="0"/>
              <a:t>и формы собственности.</a:t>
            </a:r>
          </a:p>
          <a:p>
            <a:pPr>
              <a:defRPr/>
            </a:pPr>
            <a:r>
              <a:rPr lang="ru-RU" b="1" dirty="0"/>
              <a:t>Законодательная и техническая нормативная база</a:t>
            </a:r>
            <a:endParaRPr lang="ru-RU" dirty="0"/>
          </a:p>
          <a:p>
            <a:pPr>
              <a:defRPr/>
            </a:pPr>
            <a:r>
              <a:rPr lang="ru-RU" i="1" dirty="0"/>
              <a:t>Закон №</a:t>
            </a:r>
            <a:r>
              <a:rPr lang="ru-RU" dirty="0"/>
              <a:t> </a:t>
            </a:r>
            <a:r>
              <a:rPr lang="ru-RU" i="1" dirty="0"/>
              <a:t>174 от 21.09.2017 об энергетике с последующими изменениями;</a:t>
            </a:r>
            <a:endParaRPr lang="ru-RU" dirty="0"/>
          </a:p>
          <a:p>
            <a:pPr>
              <a:defRPr/>
            </a:pPr>
            <a:r>
              <a:rPr lang="ru-RU" i="1" dirty="0"/>
              <a:t>Закон №</a:t>
            </a:r>
            <a:r>
              <a:rPr lang="ru-RU" dirty="0"/>
              <a:t> </a:t>
            </a:r>
            <a:r>
              <a:rPr lang="ru-RU" i="1" dirty="0"/>
              <a:t>107 от 27.05.2016 г. </a:t>
            </a:r>
            <a:r>
              <a:rPr lang="ru-RU" i="1" dirty="0" smtClean="0"/>
              <a:t>об </a:t>
            </a:r>
            <a:r>
              <a:rPr lang="ru-RU" i="1" dirty="0"/>
              <a:t>электроэнергию;</a:t>
            </a:r>
            <a:endParaRPr lang="ru-RU" dirty="0"/>
          </a:p>
          <a:p>
            <a:pPr>
              <a:defRPr/>
            </a:pPr>
            <a:r>
              <a:rPr lang="ru-RU" i="1" dirty="0"/>
              <a:t>Закон №</a:t>
            </a:r>
            <a:r>
              <a:rPr lang="ru-RU" dirty="0"/>
              <a:t> </a:t>
            </a:r>
            <a:r>
              <a:rPr lang="ru-RU" i="1" dirty="0"/>
              <a:t>163 от 09.07.2010 г. о разрешении на выполнение строительных работ;</a:t>
            </a:r>
            <a:endParaRPr lang="ru-RU" dirty="0"/>
          </a:p>
          <a:p>
            <a:pPr>
              <a:defRPr/>
            </a:pPr>
            <a:r>
              <a:rPr lang="ru-RU" i="1" dirty="0" smtClean="0"/>
              <a:t>Положение </a:t>
            </a:r>
            <a:r>
              <a:rPr lang="ru-RU" i="1" dirty="0"/>
              <a:t>об эксплуатации электроустановок </a:t>
            </a:r>
            <a:r>
              <a:rPr lang="ru-RU" i="1" dirty="0" smtClean="0"/>
              <a:t>потребителей;</a:t>
            </a:r>
            <a:endParaRPr lang="ru-RU" dirty="0"/>
          </a:p>
          <a:p>
            <a:pPr>
              <a:defRPr/>
            </a:pPr>
            <a:r>
              <a:rPr lang="ru-RU" i="1" dirty="0"/>
              <a:t>Положение о технической эксплуатации электростанций и сетей;</a:t>
            </a:r>
            <a:endParaRPr lang="ru-RU" dirty="0"/>
          </a:p>
          <a:p>
            <a:pPr>
              <a:defRPr/>
            </a:pPr>
            <a:r>
              <a:rPr lang="ru-RU" i="1" dirty="0"/>
              <a:t>Положение о поставках и использовании </a:t>
            </a:r>
            <a:r>
              <a:rPr lang="ru-RU" i="1" dirty="0" smtClean="0"/>
              <a:t>электроэнергии;</a:t>
            </a:r>
            <a:endParaRPr lang="ru-RU" dirty="0"/>
          </a:p>
          <a:p>
            <a:pPr>
              <a:defRPr/>
            </a:pPr>
            <a:r>
              <a:rPr lang="ru-RU" i="1" dirty="0"/>
              <a:t>Правила безопасности при эксплуатации электроустановок потребителей</a:t>
            </a:r>
            <a:r>
              <a:rPr lang="ru-RU" i="1" dirty="0" smtClean="0"/>
              <a:t>,;</a:t>
            </a:r>
            <a:endParaRPr lang="ru-RU" dirty="0"/>
          </a:p>
          <a:p>
            <a:pPr>
              <a:defRPr/>
            </a:pPr>
            <a:r>
              <a:rPr lang="ru-RU" i="1" dirty="0"/>
              <a:t>Закон №</a:t>
            </a:r>
            <a:r>
              <a:rPr lang="ru-RU" dirty="0"/>
              <a:t> </a:t>
            </a:r>
            <a:r>
              <a:rPr lang="ru-RU" i="1" dirty="0"/>
              <a:t>721-XIII от 02.02.96 г. о качестве </a:t>
            </a:r>
            <a:r>
              <a:rPr lang="ru-RU" i="1" dirty="0" smtClean="0"/>
              <a:t>работ в строительстве </a:t>
            </a:r>
            <a:r>
              <a:rPr lang="ru-RU" i="1" dirty="0"/>
              <a:t>с последующими изменениями.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56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64431" y="1782366"/>
            <a:ext cx="6684169" cy="396478"/>
          </a:xfrm>
        </p:spPr>
        <p:txBody>
          <a:bodyPr/>
          <a:lstStyle/>
          <a:p>
            <a:pPr eaLnBrk="1" hangingPunct="1"/>
            <a:r>
              <a:rPr lang="ru-RU" altLang="ru-RU" dirty="0"/>
              <a:t>Требования к электротехническому персоналу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572" y="2868216"/>
            <a:ext cx="8243888" cy="356592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Возраст не менее 18 лет;</a:t>
            </a:r>
          </a:p>
          <a:p>
            <a:pPr>
              <a:defRPr/>
            </a:pPr>
            <a:r>
              <a:rPr lang="ru-RU" dirty="0" smtClean="0"/>
              <a:t>Специальное образование (профессиональное </a:t>
            </a:r>
            <a:r>
              <a:rPr lang="ru-RU" dirty="0"/>
              <a:t>училище, </a:t>
            </a:r>
            <a:r>
              <a:rPr lang="ru-RU" dirty="0" smtClean="0"/>
              <a:t>техникум, </a:t>
            </a:r>
            <a:r>
              <a:rPr lang="ru-RU" dirty="0"/>
              <a:t>университет);</a:t>
            </a:r>
          </a:p>
          <a:p>
            <a:pPr>
              <a:defRPr/>
            </a:pPr>
            <a:r>
              <a:rPr lang="ru-RU" dirty="0"/>
              <a:t>Медицинский контроль;</a:t>
            </a:r>
          </a:p>
          <a:p>
            <a:pPr>
              <a:defRPr/>
            </a:pPr>
            <a:r>
              <a:rPr lang="ru-RU" dirty="0"/>
              <a:t>обучение;</a:t>
            </a:r>
          </a:p>
          <a:p>
            <a:pPr>
              <a:defRPr/>
            </a:pPr>
            <a:r>
              <a:rPr lang="ru-RU" dirty="0"/>
              <a:t>Проверка знаний;</a:t>
            </a:r>
          </a:p>
          <a:p>
            <a:pPr>
              <a:defRPr/>
            </a:pPr>
            <a:r>
              <a:rPr lang="ru-RU" dirty="0"/>
              <a:t>Предоставление группы безопасности.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9C5CC0-EB75-40E8-9077-BDBCB5A57C0E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68041" y="1953816"/>
            <a:ext cx="6684169" cy="396478"/>
          </a:xfrm>
        </p:spPr>
        <p:txBody>
          <a:bodyPr/>
          <a:lstStyle/>
          <a:p>
            <a:pPr eaLnBrk="1" hangingPunct="1"/>
            <a:r>
              <a:rPr lang="ru-RU" altLang="ru-RU" dirty="0"/>
              <a:t>Формы работы с </a:t>
            </a:r>
            <a:r>
              <a:rPr lang="ru-RU" altLang="ru-RU" dirty="0" err="1"/>
              <a:t>персоналм</a:t>
            </a:r>
            <a:r>
              <a:rPr lang="ru-RU" alt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035" y="2546747"/>
            <a:ext cx="7972425" cy="3565922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Обучение </a:t>
            </a:r>
            <a:r>
              <a:rPr lang="ru-RU" dirty="0"/>
              <a:t>(вводное, периодическое, на </a:t>
            </a:r>
            <a:r>
              <a:rPr lang="ru-RU" dirty="0" smtClean="0"/>
              <a:t>рабочем месте, </a:t>
            </a:r>
            <a:r>
              <a:rPr lang="ru-RU" dirty="0"/>
              <a:t>внеочередное);</a:t>
            </a:r>
          </a:p>
          <a:p>
            <a:pPr>
              <a:defRPr/>
            </a:pPr>
            <a:r>
              <a:rPr lang="ru-RU" dirty="0"/>
              <a:t>Проверка знаний;</a:t>
            </a:r>
          </a:p>
          <a:p>
            <a:pPr>
              <a:defRPr/>
            </a:pPr>
            <a:r>
              <a:rPr lang="ru-RU" dirty="0" smtClean="0"/>
              <a:t>Стажировки</a:t>
            </a:r>
            <a:r>
              <a:rPr lang="ru-RU" dirty="0"/>
              <a:t>;</a:t>
            </a:r>
          </a:p>
          <a:p>
            <a:pPr>
              <a:defRPr/>
            </a:pPr>
            <a:r>
              <a:rPr lang="ru-RU" dirty="0" smtClean="0"/>
              <a:t>Дублирования</a:t>
            </a:r>
            <a:r>
              <a:rPr lang="ru-RU" dirty="0"/>
              <a:t>;</a:t>
            </a:r>
          </a:p>
          <a:p>
            <a:pPr>
              <a:defRPr/>
            </a:pPr>
            <a:r>
              <a:rPr lang="ru-RU" dirty="0"/>
              <a:t>Подготовка к новой должности;</a:t>
            </a:r>
          </a:p>
          <a:p>
            <a:pPr>
              <a:defRPr/>
            </a:pPr>
            <a:r>
              <a:rPr lang="ru-RU" dirty="0"/>
              <a:t>Специальная подготовка;</a:t>
            </a:r>
          </a:p>
          <a:p>
            <a:pPr>
              <a:defRPr/>
            </a:pPr>
            <a:r>
              <a:rPr lang="ru-RU" dirty="0"/>
              <a:t>Противоаварийная и противопожарная подготовка;</a:t>
            </a:r>
          </a:p>
          <a:p>
            <a:pPr>
              <a:defRPr/>
            </a:pPr>
            <a:r>
              <a:rPr lang="ru-RU" dirty="0"/>
              <a:t>Осмотр рабочих мест.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29FD88-4903-48F9-A3DC-43AF2746C7F8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48991" y="1972866"/>
            <a:ext cx="6684169" cy="482203"/>
          </a:xfrm>
        </p:spPr>
        <p:txBody>
          <a:bodyPr/>
          <a:lstStyle/>
          <a:p>
            <a:pPr eaLnBrk="1" hangingPunct="1"/>
            <a:r>
              <a:rPr lang="ru-RU" altLang="ru-RU" dirty="0"/>
              <a:t>Техническая документация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678906"/>
            <a:ext cx="7733110" cy="3633788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ru-RU" dirty="0"/>
              <a:t>Генеральный план с указанием подземных электротехнических зданий, сооружений и коммуникаций;</a:t>
            </a:r>
          </a:p>
          <a:p>
            <a:pPr>
              <a:defRPr/>
            </a:pPr>
            <a:r>
              <a:rPr lang="ru-RU" dirty="0"/>
              <a:t>Утвержденная проектная документация со всеми внесенными изменениями;</a:t>
            </a:r>
          </a:p>
          <a:p>
            <a:pPr>
              <a:defRPr/>
            </a:pPr>
            <a:r>
              <a:rPr lang="ru-RU" dirty="0"/>
              <a:t>Документы о скрытых и приемных работах выполненных работ;</a:t>
            </a:r>
          </a:p>
          <a:p>
            <a:pPr>
              <a:defRPr/>
            </a:pPr>
            <a:r>
              <a:rPr lang="ru-RU" dirty="0" smtClean="0"/>
              <a:t>Схемы  </a:t>
            </a:r>
            <a:r>
              <a:rPr lang="ru-RU" dirty="0"/>
              <a:t>первичных и вторичных соединений;</a:t>
            </a:r>
          </a:p>
          <a:p>
            <a:pPr>
              <a:defRPr/>
            </a:pPr>
            <a:r>
              <a:rPr lang="ru-RU" dirty="0"/>
              <a:t>Паспорта на все </a:t>
            </a:r>
            <a:r>
              <a:rPr lang="ru-RU" dirty="0" smtClean="0"/>
              <a:t>оборудование;</a:t>
            </a:r>
            <a:endParaRPr lang="ru-RU" dirty="0"/>
          </a:p>
          <a:p>
            <a:pPr>
              <a:defRPr/>
            </a:pPr>
            <a:r>
              <a:rPr lang="ru-RU" dirty="0"/>
              <a:t>Акт </a:t>
            </a:r>
            <a:r>
              <a:rPr lang="ru-RU" dirty="0" smtClean="0"/>
              <a:t>точки раздела </a:t>
            </a:r>
            <a:r>
              <a:rPr lang="ru-RU" dirty="0"/>
              <a:t>с </a:t>
            </a:r>
            <a:r>
              <a:rPr lang="ru-RU" dirty="0" smtClean="0"/>
              <a:t>системным оператором;</a:t>
            </a:r>
            <a:endParaRPr lang="ru-RU" dirty="0"/>
          </a:p>
          <a:p>
            <a:pPr>
              <a:defRPr/>
            </a:pPr>
            <a:r>
              <a:rPr lang="ru-RU" dirty="0"/>
              <a:t>Инструкции по технике безопасности и охране труда для всех категорий персонала;</a:t>
            </a:r>
          </a:p>
          <a:p>
            <a:pPr>
              <a:defRPr/>
            </a:pPr>
            <a:r>
              <a:rPr lang="ru-RU" dirty="0" smtClean="0"/>
              <a:t>Отчеты </a:t>
            </a:r>
            <a:r>
              <a:rPr lang="ru-RU" dirty="0"/>
              <a:t>об измерениях и испытаниях оборудования.</a:t>
            </a:r>
          </a:p>
          <a:p>
            <a:pPr>
              <a:defRPr/>
            </a:pPr>
            <a:r>
              <a:rPr lang="ru-RU" b="1" dirty="0"/>
              <a:t>Все эти документы должны рассматриваться не чаще одного раза в три года.</a:t>
            </a:r>
            <a:endParaRPr lang="ru-RU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ED4D5-78E2-45C7-AAFB-9825CEADF67E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141" y="1934766"/>
            <a:ext cx="6684169" cy="4917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работ в ЭУ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2899172"/>
            <a:ext cx="8161735" cy="3576638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ru-RU" dirty="0" smtClean="0"/>
              <a:t>Все </a:t>
            </a:r>
            <a:r>
              <a:rPr lang="ru-RU" dirty="0"/>
              <a:t>работы в электроустановках выполняются на основании </a:t>
            </a:r>
            <a:r>
              <a:rPr lang="ru-RU" dirty="0" smtClean="0"/>
              <a:t>наряда допуска </a:t>
            </a:r>
            <a:r>
              <a:rPr lang="ru-RU" dirty="0"/>
              <a:t>или </a:t>
            </a:r>
            <a:r>
              <a:rPr lang="ru-RU" dirty="0" smtClean="0"/>
              <a:t>распоряжения.</a:t>
            </a:r>
            <a:endParaRPr lang="ru-RU" dirty="0"/>
          </a:p>
          <a:p>
            <a:pPr>
              <a:defRPr/>
            </a:pPr>
            <a:r>
              <a:rPr lang="ru-RU" b="1" dirty="0"/>
              <a:t>Разрешение</a:t>
            </a:r>
            <a:r>
              <a:rPr lang="ru-RU" dirty="0"/>
              <a:t> на работу - это письменное рабочее задание, оформленное </a:t>
            </a:r>
            <a:r>
              <a:rPr lang="ru-RU" dirty="0" smtClean="0"/>
              <a:t>на специальном  бланке, </a:t>
            </a:r>
            <a:r>
              <a:rPr lang="ru-RU" dirty="0"/>
              <a:t>в которой указывается место работы, его содержание, время начала и завершения, меры безопасности, состав </a:t>
            </a:r>
            <a:r>
              <a:rPr lang="ru-RU" dirty="0" smtClean="0"/>
              <a:t>бригады </a:t>
            </a:r>
            <a:r>
              <a:rPr lang="ru-RU" dirty="0"/>
              <a:t>и лица, ответственные за выполнение работ. ,</a:t>
            </a:r>
          </a:p>
          <a:p>
            <a:pPr>
              <a:defRPr/>
            </a:pPr>
            <a:r>
              <a:rPr lang="ru-RU" b="1" dirty="0"/>
              <a:t>Лица, ответственные за выполнение работ:</a:t>
            </a:r>
            <a:endParaRPr lang="ru-RU" dirty="0"/>
          </a:p>
          <a:p>
            <a:pPr>
              <a:defRPr/>
            </a:pPr>
            <a:r>
              <a:rPr lang="ru-RU" dirty="0" smtClean="0"/>
              <a:t>Выдающий наряд;</a:t>
            </a:r>
            <a:endParaRPr lang="ru-RU" dirty="0"/>
          </a:p>
          <a:p>
            <a:pPr>
              <a:defRPr/>
            </a:pPr>
            <a:r>
              <a:rPr lang="ru-RU" dirty="0" smtClean="0"/>
              <a:t>Допускающий ;</a:t>
            </a:r>
            <a:endParaRPr lang="ru-RU" dirty="0"/>
          </a:p>
          <a:p>
            <a:pPr>
              <a:defRPr/>
            </a:pPr>
            <a:r>
              <a:rPr lang="ru-RU" dirty="0"/>
              <a:t>Руководитель работ; </a:t>
            </a:r>
          </a:p>
          <a:p>
            <a:pPr>
              <a:defRPr/>
            </a:pPr>
            <a:r>
              <a:rPr lang="ru-RU" dirty="0" smtClean="0"/>
              <a:t>Наблюдающий;</a:t>
            </a:r>
          </a:p>
          <a:p>
            <a:pPr>
              <a:defRPr/>
            </a:pPr>
            <a:r>
              <a:rPr lang="ru-RU" dirty="0" smtClean="0"/>
              <a:t>Производитель работ</a:t>
            </a:r>
            <a:endParaRPr lang="ru-RU" dirty="0"/>
          </a:p>
          <a:p>
            <a:pPr>
              <a:defRPr/>
            </a:pPr>
            <a:r>
              <a:rPr lang="ru-RU" dirty="0"/>
              <a:t>Члены </a:t>
            </a:r>
            <a:r>
              <a:rPr lang="ru-RU" dirty="0" smtClean="0"/>
              <a:t>бригады</a:t>
            </a:r>
            <a:r>
              <a:rPr lang="ru-RU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o-RO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9F8A12-A7E8-459B-9C66-86FCEE85AD62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912" y="2436019"/>
            <a:ext cx="6684169" cy="4917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Технические меры безопасности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65535" y="2927747"/>
            <a:ext cx="8162925" cy="3575447"/>
          </a:xfrm>
        </p:spPr>
        <p:txBody>
          <a:bodyPr/>
          <a:lstStyle/>
          <a:p>
            <a:endParaRPr lang="ru-RU" altLang="ru-RU" sz="1500" dirty="0"/>
          </a:p>
          <a:p>
            <a:r>
              <a:rPr lang="ru-RU" altLang="ru-RU" sz="1500" dirty="0"/>
              <a:t>Отключение установки и принятие мер против ее самопроизвольного включения или включения посторонними лицами;</a:t>
            </a:r>
          </a:p>
          <a:p>
            <a:r>
              <a:rPr lang="ru-RU" altLang="ru-RU" sz="1500" dirty="0"/>
              <a:t>Установка запрещающих плакатов ;</a:t>
            </a:r>
          </a:p>
          <a:p>
            <a:r>
              <a:rPr lang="ru-RU" altLang="ru-RU" sz="1500" dirty="0"/>
              <a:t>Контроль отсутствия напряжения;</a:t>
            </a:r>
          </a:p>
          <a:p>
            <a:r>
              <a:rPr lang="ru-RU" altLang="ru-RU" sz="1500" dirty="0"/>
              <a:t>Заземление рабочего места;</a:t>
            </a:r>
          </a:p>
          <a:p>
            <a:r>
              <a:rPr lang="ru-RU" altLang="ru-RU" sz="1500" dirty="0"/>
              <a:t>Ограждение рабочего места;</a:t>
            </a:r>
          </a:p>
          <a:p>
            <a:r>
              <a:rPr lang="ru-RU" altLang="ru-RU" sz="1500" dirty="0"/>
              <a:t>Установка указательных плакатов.</a:t>
            </a:r>
          </a:p>
          <a:p>
            <a:pPr eaLnBrk="1" hangingPunct="1"/>
            <a:endParaRPr lang="ru-RU" altLang="ru-RU" sz="1500" dirty="0">
              <a:solidFill>
                <a:schemeClr val="tx1"/>
              </a:solidFill>
            </a:endParaRPr>
          </a:p>
          <a:p>
            <a:pPr eaLnBrk="1" hangingPunct="1"/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196162-D319-47D2-A556-0D3D5AB55665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658541" y="1763316"/>
            <a:ext cx="6684169" cy="491728"/>
          </a:xfrm>
        </p:spPr>
        <p:txBody>
          <a:bodyPr/>
          <a:lstStyle/>
          <a:p>
            <a:pPr eaLnBrk="1" hangingPunct="1"/>
            <a:r>
              <a:rPr lang="ru-RU" altLang="ru-RU" dirty="0"/>
              <a:t>Организационные мероприятия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27435" y="2718197"/>
            <a:ext cx="8201025" cy="3575447"/>
          </a:xfrm>
        </p:spPr>
        <p:txBody>
          <a:bodyPr/>
          <a:lstStyle/>
          <a:p>
            <a:r>
              <a:rPr lang="ru-RU" altLang="ru-RU" dirty="0" smtClean="0"/>
              <a:t>Назначение ответственных лиц;</a:t>
            </a:r>
          </a:p>
          <a:p>
            <a:r>
              <a:rPr lang="ru-RU" altLang="ru-RU" dirty="0" smtClean="0"/>
              <a:t>Выдача наряда или распоряжения;</a:t>
            </a:r>
          </a:p>
          <a:p>
            <a:r>
              <a:rPr lang="ru-RU" altLang="ru-RU" dirty="0" smtClean="0"/>
              <a:t>Выдача разрешения на подготовку рабочего места;</a:t>
            </a:r>
          </a:p>
          <a:p>
            <a:r>
              <a:rPr lang="ru-RU" altLang="ru-RU" dirty="0" smtClean="0"/>
              <a:t>Подготовка рабочего места;</a:t>
            </a:r>
          </a:p>
          <a:p>
            <a:r>
              <a:rPr lang="ru-RU" altLang="ru-RU" dirty="0" smtClean="0"/>
              <a:t>Надзор за выполнением работ;</a:t>
            </a:r>
          </a:p>
          <a:p>
            <a:r>
              <a:rPr lang="ru-RU" altLang="ru-RU" dirty="0" smtClean="0"/>
              <a:t>Перевод на другое рабочее место;</a:t>
            </a:r>
          </a:p>
          <a:p>
            <a:r>
              <a:rPr lang="ru-RU" altLang="ru-RU" dirty="0" smtClean="0"/>
              <a:t>Оформление перерыва в работе;</a:t>
            </a:r>
          </a:p>
          <a:p>
            <a:r>
              <a:rPr lang="ru-RU" altLang="ru-RU" dirty="0" smtClean="0"/>
              <a:t>Завершение работ.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CA04FC-A9E4-42BB-81A8-22B3CC87182E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181" y="1752600"/>
            <a:ext cx="7100888" cy="86439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Средства защиты для работы в ЭУ до 1кВ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762250"/>
            <a:ext cx="8172450" cy="3732610"/>
          </a:xfrm>
        </p:spPr>
        <p:txBody>
          <a:bodyPr rtlCol="0">
            <a:normAutofit fontScale="62500" lnSpcReduction="20000"/>
          </a:bodyPr>
          <a:lstStyle/>
          <a:p>
            <a:pPr>
              <a:defRPr/>
            </a:pPr>
            <a:r>
              <a:rPr lang="ru-RU" b="1" dirty="0" smtClean="0"/>
              <a:t>Основные:</a:t>
            </a:r>
            <a:endParaRPr lang="ru-RU" dirty="0"/>
          </a:p>
          <a:p>
            <a:pPr>
              <a:defRPr/>
            </a:pPr>
            <a:r>
              <a:rPr lang="ru-RU" dirty="0"/>
              <a:t>диэлектрические перчатки;</a:t>
            </a:r>
          </a:p>
          <a:p>
            <a:pPr>
              <a:defRPr/>
            </a:pPr>
            <a:r>
              <a:rPr lang="ru-RU" dirty="0" smtClean="0"/>
              <a:t>указатель </a:t>
            </a:r>
            <a:r>
              <a:rPr lang="ru-RU" dirty="0"/>
              <a:t>напряжения;</a:t>
            </a:r>
          </a:p>
          <a:p>
            <a:pPr>
              <a:defRPr/>
            </a:pPr>
            <a:r>
              <a:rPr lang="ru-RU" dirty="0"/>
              <a:t>изолирующие </a:t>
            </a:r>
            <a:r>
              <a:rPr lang="ru-RU" dirty="0" err="1" smtClean="0"/>
              <a:t>оператвные</a:t>
            </a:r>
            <a:r>
              <a:rPr lang="ru-RU" dirty="0" smtClean="0"/>
              <a:t> штанги;</a:t>
            </a:r>
            <a:endParaRPr lang="ru-RU" dirty="0"/>
          </a:p>
          <a:p>
            <a:pPr>
              <a:defRPr/>
            </a:pPr>
            <a:r>
              <a:rPr lang="ru-RU" dirty="0"/>
              <a:t>изолирующие и измерительные клещи;</a:t>
            </a:r>
          </a:p>
          <a:p>
            <a:pPr>
              <a:defRPr/>
            </a:pPr>
            <a:r>
              <a:rPr lang="ru-RU" dirty="0" smtClean="0"/>
              <a:t>ручной инструмент с изолирующими рукоятками.</a:t>
            </a:r>
            <a:endParaRPr lang="ru-RU" dirty="0"/>
          </a:p>
          <a:p>
            <a:pPr>
              <a:defRPr/>
            </a:pPr>
            <a:r>
              <a:rPr lang="ru-RU" b="1" dirty="0" smtClean="0"/>
              <a:t>дополнительные</a:t>
            </a:r>
            <a:endParaRPr lang="ru-RU" b="1" dirty="0"/>
          </a:p>
          <a:p>
            <a:pPr>
              <a:defRPr/>
            </a:pPr>
            <a:r>
              <a:rPr lang="ru-RU" dirty="0" smtClean="0"/>
              <a:t>Диэлектрические галоши или боты;</a:t>
            </a:r>
            <a:endParaRPr lang="ru-RU" dirty="0"/>
          </a:p>
          <a:p>
            <a:pPr>
              <a:defRPr/>
            </a:pPr>
            <a:r>
              <a:rPr lang="ru-RU" dirty="0"/>
              <a:t>Изоляционные поверхности;</a:t>
            </a:r>
          </a:p>
          <a:p>
            <a:pPr>
              <a:defRPr/>
            </a:pPr>
            <a:r>
              <a:rPr lang="ru-RU" dirty="0" smtClean="0"/>
              <a:t>накладки;</a:t>
            </a:r>
            <a:endParaRPr lang="ru-RU" dirty="0"/>
          </a:p>
          <a:p>
            <a:pPr>
              <a:defRPr/>
            </a:pPr>
            <a:r>
              <a:rPr lang="ru-RU" dirty="0" smtClean="0"/>
              <a:t>Колпачки или покрытия;</a:t>
            </a:r>
            <a:endParaRPr lang="ru-RU" dirty="0"/>
          </a:p>
          <a:p>
            <a:pPr>
              <a:defRPr/>
            </a:pPr>
            <a:r>
              <a:rPr lang="ru-RU" dirty="0"/>
              <a:t>Изоляционные лестницы.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A76ACF-5083-4E6E-A10B-1FCB9FD1FFD1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1877616"/>
            <a:ext cx="7219950" cy="39647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Средства защиты для работы в ЭУ свыше 1кВ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67000"/>
            <a:ext cx="8267700" cy="3732610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ru-RU" b="1" dirty="0" smtClean="0"/>
              <a:t>Основные:</a:t>
            </a:r>
            <a:endParaRPr lang="ru-RU" dirty="0"/>
          </a:p>
          <a:p>
            <a:pPr>
              <a:defRPr/>
            </a:pPr>
            <a:r>
              <a:rPr lang="ru-RU" dirty="0" smtClean="0"/>
              <a:t>указатель </a:t>
            </a:r>
            <a:r>
              <a:rPr lang="ru-RU" dirty="0"/>
              <a:t>напряжения;</a:t>
            </a:r>
          </a:p>
          <a:p>
            <a:pPr>
              <a:defRPr/>
            </a:pPr>
            <a:r>
              <a:rPr lang="ru-RU" dirty="0"/>
              <a:t>фазовый </a:t>
            </a:r>
            <a:r>
              <a:rPr lang="ru-RU" dirty="0" smtClean="0"/>
              <a:t>указатель;</a:t>
            </a:r>
            <a:endParaRPr lang="ru-RU" dirty="0"/>
          </a:p>
          <a:p>
            <a:pPr>
              <a:defRPr/>
            </a:pPr>
            <a:r>
              <a:rPr lang="ru-RU" dirty="0"/>
              <a:t>изолирующие </a:t>
            </a:r>
            <a:r>
              <a:rPr lang="ru-RU" dirty="0" smtClean="0"/>
              <a:t>штанги всех видов</a:t>
            </a:r>
          </a:p>
          <a:p>
            <a:pPr>
              <a:defRPr/>
            </a:pPr>
            <a:r>
              <a:rPr lang="ru-RU" dirty="0" smtClean="0"/>
              <a:t>изолирующие </a:t>
            </a:r>
            <a:r>
              <a:rPr lang="ru-RU" dirty="0"/>
              <a:t>клещи;</a:t>
            </a:r>
          </a:p>
          <a:p>
            <a:pPr>
              <a:defRPr/>
            </a:pPr>
            <a:r>
              <a:rPr lang="ru-RU" dirty="0" smtClean="0"/>
              <a:t>специальные средства защиты, устройства для работ под напряжением в ЭУ выше 110 </a:t>
            </a:r>
            <a:r>
              <a:rPr lang="ru-RU" dirty="0" err="1" smtClean="0"/>
              <a:t>кВ.</a:t>
            </a:r>
            <a:endParaRPr lang="ru-RU" dirty="0"/>
          </a:p>
          <a:p>
            <a:pPr>
              <a:defRPr/>
            </a:pPr>
            <a:r>
              <a:rPr lang="ru-RU" b="1" dirty="0" smtClean="0"/>
              <a:t>дополнительные</a:t>
            </a:r>
            <a:endParaRPr lang="ru-RU" b="1" dirty="0"/>
          </a:p>
          <a:p>
            <a:pPr>
              <a:defRPr/>
            </a:pPr>
            <a:r>
              <a:rPr lang="ru-RU" dirty="0"/>
              <a:t>Диэлектрические </a:t>
            </a:r>
            <a:r>
              <a:rPr lang="ru-RU" dirty="0" smtClean="0"/>
              <a:t>перчатки и боты</a:t>
            </a:r>
            <a:r>
              <a:rPr lang="ru-RU" dirty="0"/>
              <a:t>;</a:t>
            </a:r>
          </a:p>
          <a:p>
            <a:pPr>
              <a:defRPr/>
            </a:pPr>
            <a:r>
              <a:rPr lang="ru-RU" dirty="0"/>
              <a:t>Диэлектрические </a:t>
            </a:r>
            <a:r>
              <a:rPr lang="ru-RU" dirty="0" smtClean="0"/>
              <a:t>ковры и вставки;</a:t>
            </a:r>
            <a:endParaRPr lang="ru-RU" dirty="0"/>
          </a:p>
          <a:p>
            <a:pPr>
              <a:defRPr/>
            </a:pPr>
            <a:r>
              <a:rPr lang="ru-RU" dirty="0" smtClean="0"/>
              <a:t>Штанга для переноса потенциала;</a:t>
            </a:r>
            <a:endParaRPr lang="ru-RU" dirty="0"/>
          </a:p>
          <a:p>
            <a:pPr>
              <a:defRPr/>
            </a:pPr>
            <a:r>
              <a:rPr lang="ru-RU" dirty="0" smtClean="0"/>
              <a:t>Изоляционные лестницы или стремянки;</a:t>
            </a:r>
            <a:endParaRPr lang="ru-RU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47AF82-2F07-44D8-BB83-B0139B9AB1E7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048941" y="1720453"/>
            <a:ext cx="6665119" cy="832247"/>
          </a:xfrm>
        </p:spPr>
        <p:txBody>
          <a:bodyPr/>
          <a:lstStyle/>
          <a:p>
            <a:pPr eaLnBrk="1" hangingPunct="1"/>
            <a:r>
              <a:rPr lang="ru-RU" altLang="ru-RU" dirty="0"/>
              <a:t>Оказание первой помощи при </a:t>
            </a:r>
            <a:r>
              <a:rPr lang="ru-RU" altLang="ru-RU" dirty="0" err="1"/>
              <a:t>электротравме</a:t>
            </a:r>
            <a:endParaRPr lang="ru-RU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435" y="2552700"/>
            <a:ext cx="8201025" cy="3752850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Быстрое отключение ЭУ и освобождение от действия электрического тока </a:t>
            </a:r>
            <a:r>
              <a:rPr lang="ru-RU" dirty="0"/>
              <a:t>с помощью изолирующего </a:t>
            </a:r>
            <a:r>
              <a:rPr lang="ru-RU" dirty="0" smtClean="0"/>
              <a:t>инструмента, </a:t>
            </a:r>
            <a:r>
              <a:rPr lang="ru-RU" dirty="0"/>
              <a:t>сухой доски, </a:t>
            </a:r>
            <a:r>
              <a:rPr lang="ru-RU" dirty="0" smtClean="0"/>
              <a:t>отрезка проводника, </a:t>
            </a:r>
            <a:r>
              <a:rPr lang="ru-RU" dirty="0" err="1" smtClean="0"/>
              <a:t>отасскиванием</a:t>
            </a:r>
            <a:r>
              <a:rPr lang="ru-RU" dirty="0" smtClean="0"/>
              <a:t> за сухую одежду;</a:t>
            </a:r>
            <a:endParaRPr lang="ru-RU" dirty="0"/>
          </a:p>
          <a:p>
            <a:pPr>
              <a:defRPr/>
            </a:pPr>
            <a:r>
              <a:rPr lang="ru-RU" dirty="0"/>
              <a:t>Создание искусственного короткого замыкания.</a:t>
            </a:r>
          </a:p>
          <a:p>
            <a:pPr>
              <a:defRPr/>
            </a:pPr>
            <a:r>
              <a:rPr lang="ru-RU" b="1" dirty="0"/>
              <a:t>Оценка </a:t>
            </a:r>
            <a:r>
              <a:rPr lang="ru-RU" b="1" dirty="0" smtClean="0"/>
              <a:t> состояния пострадавшего:</a:t>
            </a:r>
            <a:endParaRPr lang="ru-RU" dirty="0"/>
          </a:p>
          <a:p>
            <a:pPr>
              <a:defRPr/>
            </a:pPr>
            <a:r>
              <a:rPr lang="ru-RU" dirty="0"/>
              <a:t>сознание;</a:t>
            </a:r>
          </a:p>
          <a:p>
            <a:pPr>
              <a:defRPr/>
            </a:pPr>
            <a:r>
              <a:rPr lang="ru-RU" dirty="0" smtClean="0"/>
              <a:t>состояние </a:t>
            </a:r>
            <a:r>
              <a:rPr lang="ru-RU" dirty="0"/>
              <a:t>глаз;</a:t>
            </a:r>
          </a:p>
          <a:p>
            <a:pPr>
              <a:defRPr/>
            </a:pPr>
            <a:r>
              <a:rPr lang="ru-RU" dirty="0" smtClean="0"/>
              <a:t>пульс</a:t>
            </a:r>
            <a:r>
              <a:rPr lang="ru-RU" dirty="0"/>
              <a:t>;</a:t>
            </a:r>
          </a:p>
          <a:p>
            <a:pPr>
              <a:defRPr/>
            </a:pPr>
            <a:r>
              <a:rPr lang="ru-RU" dirty="0" smtClean="0"/>
              <a:t>дыхание.</a:t>
            </a:r>
            <a:endParaRPr lang="ru-RU" dirty="0"/>
          </a:p>
          <a:p>
            <a:pPr>
              <a:defRPr/>
            </a:pPr>
            <a:r>
              <a:rPr lang="ru-RU" b="1" dirty="0"/>
              <a:t>Искусственное дыхание и прямой массаж сердца</a:t>
            </a:r>
            <a:endParaRPr lang="ru-RU" dirty="0"/>
          </a:p>
          <a:p>
            <a:pPr>
              <a:defRPr/>
            </a:pPr>
            <a:r>
              <a:rPr lang="ru-RU" dirty="0"/>
              <a:t>В случае </a:t>
            </a:r>
            <a:r>
              <a:rPr lang="ru-RU" b="1" dirty="0"/>
              <a:t>человека</a:t>
            </a:r>
            <a:r>
              <a:rPr lang="ru-RU" dirty="0"/>
              <a:t> - 2 вдоха / 15 давлений в области груди;</a:t>
            </a:r>
          </a:p>
          <a:p>
            <a:pPr>
              <a:defRPr/>
            </a:pPr>
            <a:r>
              <a:rPr lang="ru-RU" dirty="0"/>
              <a:t>В случае </a:t>
            </a:r>
            <a:r>
              <a:rPr lang="ru-RU" b="1" dirty="0"/>
              <a:t>2 человек</a:t>
            </a:r>
            <a:r>
              <a:rPr lang="ru-RU" dirty="0"/>
              <a:t> </a:t>
            </a:r>
            <a:r>
              <a:rPr lang="ru-RU" b="1" dirty="0"/>
              <a:t>-</a:t>
            </a:r>
            <a:r>
              <a:rPr lang="ru-RU" dirty="0"/>
              <a:t> 1 дыхание / 5 давлений в области груди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355488-EDDB-4889-A05C-7924D2719F91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1883569" y="2934891"/>
            <a:ext cx="6744891" cy="5798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endParaRPr lang="ru-RU" altLang="ru-RU" dirty="0" smtClean="0"/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3569" y="3336132"/>
            <a:ext cx="6858000" cy="1164431"/>
          </a:xfrm>
        </p:spPr>
        <p:txBody>
          <a:bodyPr/>
          <a:lstStyle/>
          <a:p>
            <a:pPr eaLnBrk="1" hangingPunct="1"/>
            <a:r>
              <a:rPr lang="ru-RU" altLang="ru-RU" sz="2100" b="1">
                <a:solidFill>
                  <a:schemeClr val="tx1"/>
                </a:solidFill>
              </a:rPr>
              <a:t>                              </a:t>
            </a:r>
            <a:r>
              <a:rPr lang="ru-RU" altLang="ru-RU" sz="2700" b="1">
                <a:solidFill>
                  <a:schemeClr val="tx1"/>
                </a:solidFill>
              </a:rPr>
              <a:t>ПОЛОЖЕНИЕ</a:t>
            </a:r>
            <a:r>
              <a:rPr lang="ru-RU" altLang="ru-RU" sz="2100" b="1">
                <a:solidFill>
                  <a:schemeClr val="tx1"/>
                </a:solidFill>
              </a:rPr>
              <a:t>  </a:t>
            </a:r>
            <a:r>
              <a:rPr lang="ru-RU" altLang="ru-RU" sz="2100">
                <a:solidFill>
                  <a:schemeClr val="tx1"/>
                </a:solidFill>
              </a:rPr>
              <a:t/>
            </a:r>
            <a:br>
              <a:rPr lang="ru-RU" altLang="ru-RU" sz="2100">
                <a:solidFill>
                  <a:schemeClr val="tx1"/>
                </a:solidFill>
              </a:rPr>
            </a:br>
            <a:r>
              <a:rPr lang="ru-RU" altLang="ru-RU" sz="2100" b="1">
                <a:solidFill>
                  <a:schemeClr val="tx1"/>
                </a:solidFill>
              </a:rPr>
              <a:t>о предоставлении группы электробезопасности </a:t>
            </a:r>
            <a:endParaRPr lang="ru-RU" altLang="ru-RU" sz="2100">
              <a:solidFill>
                <a:schemeClr val="tx1"/>
              </a:solidFill>
            </a:endParaRP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xxxxxxxxxxxxxxxxxxxxxx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34000" y="1587846"/>
            <a:ext cx="9758363" cy="6223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/>
              <a:t>Определения и термины</a:t>
            </a:r>
            <a:r>
              <a:rPr lang="ru-RU" dirty="0"/>
              <a:t/>
            </a:r>
            <a:br>
              <a:rPr lang="ru-RU" dirty="0"/>
            </a:b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311150" y="2197792"/>
            <a:ext cx="8521700" cy="4214812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/>
              <a:t>В настоящих Правил следующие определения и термины означают:</a:t>
            </a:r>
          </a:p>
          <a:p>
            <a:pPr>
              <a:defRPr/>
            </a:pPr>
            <a:r>
              <a:rPr lang="ru-RU" b="1" i="1" dirty="0"/>
              <a:t>акт соответствия -</a:t>
            </a:r>
            <a:r>
              <a:rPr lang="ru-RU" dirty="0"/>
              <a:t> акт, выданный Государственным органом по надзору в энергетике после проверки новой или существующей электрической установки или новой или существующей электростанции, который подтверждает, без ограничения, соответствие электрической установки или построенной электростанции требованиям ПУЭ, проектной документации и требованиям безопасности;</a:t>
            </a:r>
          </a:p>
          <a:p>
            <a:pPr>
              <a:defRPr/>
            </a:pPr>
            <a:r>
              <a:rPr lang="ru-RU" b="1" i="1" dirty="0"/>
              <a:t>специалист электрик</a:t>
            </a:r>
            <a:r>
              <a:rPr lang="ru-RU" dirty="0"/>
              <a:t> - физическое лицо, аттестованный Государственным органом энергетического надзора с правом выполнения электромонтажных работ и, соответственно, с правом составления документации по выполненным работам;</a:t>
            </a:r>
          </a:p>
          <a:p>
            <a:pPr>
              <a:defRPr/>
            </a:pPr>
            <a:r>
              <a:rPr lang="ru-RU" b="1" i="1" dirty="0"/>
              <a:t>ввод -</a:t>
            </a:r>
            <a:r>
              <a:rPr lang="ru-RU" dirty="0"/>
              <a:t> электрическая установка, соединяющая электрическую сеть с электростанцией или потребительской электроустановкой;</a:t>
            </a:r>
          </a:p>
          <a:p>
            <a:pPr>
              <a:defRPr/>
            </a:pPr>
            <a:r>
              <a:rPr lang="ru-RU" b="1" i="1" dirty="0"/>
              <a:t>потребительская ЭУ - </a:t>
            </a:r>
            <a:r>
              <a:rPr lang="ru-RU" dirty="0"/>
              <a:t>электроустановка конечного потребителя, предназначенная для использования электроэнергии.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84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441" y="1824038"/>
            <a:ext cx="6684169" cy="3357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b="1" dirty="0"/>
              <a:t>Техническая и правовая база</a:t>
            </a:r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2412206"/>
            <a:ext cx="8076010" cy="3800475"/>
          </a:xfrm>
        </p:spPr>
        <p:txBody>
          <a:bodyPr rtlCol="0"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Положение </a:t>
            </a:r>
            <a:r>
              <a:rPr lang="ru-RU" dirty="0">
                <a:solidFill>
                  <a:schemeClr val="tx1"/>
                </a:solidFill>
              </a:rPr>
              <a:t>разработано в соответствии с:</a:t>
            </a:r>
          </a:p>
          <a:p>
            <a:pPr>
              <a:defRPr/>
            </a:pPr>
            <a:r>
              <a:rPr lang="ru-RU" i="1" dirty="0">
                <a:solidFill>
                  <a:schemeClr val="tx1"/>
                </a:solidFill>
              </a:rPr>
              <a:t>Законом №.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174 от 21.09.2017 г. «Об энергетике»;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1"/>
                </a:solidFill>
              </a:rPr>
              <a:t>Постановлением Правительства Республики Молдова №.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95 от 05.02.2009 г. об утверждение некоторых нормативных актов, касающихся реализации Закона о безопасности и гигиене труда на рабочем месте.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186-XVI от 10.07.2008;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1"/>
                </a:solidFill>
              </a:rPr>
              <a:t>Постановлением Правительства Республики Молдова №.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№ 1025 от 07.09.2016 г. об утверждении Положения о состоянии здоровья, касающегося надзора за здоровьем лиц, подвергающихся действию профессиональных факторов риска;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1"/>
                </a:solidFill>
              </a:rPr>
              <a:t>Положением об обучении и аттестации персонала в организациях электроэнергетической системы Республики Молдова "(утверждено Приказом № 3 от 26.06.2001 г. Министерства энергетики Республики Молдова).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1"/>
                </a:solidFill>
              </a:rPr>
              <a:t>«Положением об эксплуатации электроустановок потребителей» (REIEC);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1"/>
                </a:solidFill>
              </a:rPr>
              <a:t>«Положением о технической эксплуатации электростанций и электрических сетей» (RETCRE);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1"/>
                </a:solidFill>
              </a:rPr>
              <a:t> «Правилами безопасности при эксплуатации электроустановок потребителей»;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1"/>
                </a:solidFill>
              </a:rPr>
              <a:t>«Правилами безопасности при эксплуатации электроустановок»;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tx1"/>
                </a:solidFill>
              </a:rPr>
              <a:t>Стандартом SM EN 50110-1: 2016 Эксплуатация электроустановок.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Часть 1: Общие требования, другие нормативно-технические документы.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04A6E8-E387-4E3E-B8C3-6BDB7FF554D9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44291" y="1276350"/>
            <a:ext cx="6684169" cy="465535"/>
          </a:xfrm>
        </p:spPr>
        <p:txBody>
          <a:bodyPr/>
          <a:lstStyle/>
          <a:p>
            <a:pPr eaLnBrk="1" hangingPunct="1"/>
            <a:r>
              <a:rPr lang="ru-RU" altLang="ru-RU" sz="2100" b="1"/>
              <a:t>Область распространения</a:t>
            </a:r>
            <a:r>
              <a:rPr lang="ru-RU" altLang="ru-RU" sz="2100"/>
              <a:t/>
            </a:r>
            <a:br>
              <a:rPr lang="ru-RU" altLang="ru-RU" sz="2100"/>
            </a:br>
            <a:endParaRPr lang="ru-RU" altLang="ru-RU" sz="21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" y="1790700"/>
            <a:ext cx="8037910" cy="4057650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Положения настоящего Регламента распространяются на юридических лиц (независимо от формы собственности) и физических лиц (в том числе иностранных), в том числе: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технических директоров (главных инженеров); Заместители технического директора по эксплуатации и оперативным вопросам; руководители подразделений (инженеры) внутренних служб по охране труда;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электротехнический персонал и / или менеджеров (управляющих) </a:t>
            </a:r>
            <a:r>
              <a:rPr lang="ru-RU" dirty="0" err="1">
                <a:solidFill>
                  <a:schemeClr val="tx1"/>
                </a:solidFill>
              </a:rPr>
              <a:t>электро</a:t>
            </a:r>
            <a:r>
              <a:rPr lang="ru-RU" dirty="0">
                <a:solidFill>
                  <a:schemeClr val="tx1"/>
                </a:solidFill>
              </a:rPr>
              <a:t> хозяйств (и их заместителей) экономических агентов независимо от их ведомственной собственности и формы собственности;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специалистов по охране труда и безопасности с правом обследования электроустановок;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специалистов  электриков;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руководителя или члены  электротехнической лаборатории;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члены комиссий по аттестации электротехнического персонала на предприятиях (экономические агенты);</a:t>
            </a:r>
          </a:p>
          <a:p>
            <a:pPr>
              <a:defRPr/>
            </a:pPr>
            <a:r>
              <a:rPr lang="ru-RU" dirty="0" err="1">
                <a:solidFill>
                  <a:schemeClr val="tx1"/>
                </a:solidFill>
              </a:rPr>
              <a:t>Атестованный</a:t>
            </a:r>
            <a:r>
              <a:rPr lang="ru-RU" dirty="0">
                <a:solidFill>
                  <a:schemeClr val="tx1"/>
                </a:solidFill>
              </a:rPr>
              <a:t>  персонал, который организует и проводит обучение неэлектрического персонала по I группе электробезопасности;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выпускники учреждений и учебных центров в области энергетики.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3EB84F-139A-4613-AC94-2E2656B12E21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72841" y="1991916"/>
            <a:ext cx="6684169" cy="333375"/>
          </a:xfrm>
        </p:spPr>
        <p:txBody>
          <a:bodyPr/>
          <a:lstStyle/>
          <a:p>
            <a:pPr eaLnBrk="1" hangingPunct="1"/>
            <a:r>
              <a:rPr lang="ru-RU" altLang="ru-RU" sz="2100" b="1" dirty="0"/>
              <a:t>Группа безопасности</a:t>
            </a:r>
            <a:r>
              <a:rPr lang="ru-RU" altLang="ru-RU" sz="2100" dirty="0"/>
              <a:t/>
            </a:r>
            <a:br>
              <a:rPr lang="ru-RU" altLang="ru-RU" sz="2100" dirty="0"/>
            </a:br>
            <a:endParaRPr lang="ru-RU" altLang="ru-RU" sz="2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2719388"/>
            <a:ext cx="7714060" cy="375166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« </a:t>
            </a:r>
            <a:r>
              <a:rPr lang="ru-RU" sz="1200" b="1" dirty="0">
                <a:solidFill>
                  <a:schemeClr val="tx1"/>
                </a:solidFill>
              </a:rPr>
              <a:t>Группа электробезопасности»</a:t>
            </a:r>
            <a:r>
              <a:rPr lang="ru-RU" sz="1200" dirty="0">
                <a:solidFill>
                  <a:schemeClr val="tx1"/>
                </a:solidFill>
              </a:rPr>
              <a:t> означает систему квалификационных требований, которая включает в себя обучение с последующей проверкой знаний в области выполнения работ на рабочих местах. 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Целью аттестации является проверка  профессиональных способностей персонала, оценка их знания положений  нормативно-технических актов </a:t>
            </a:r>
            <a:r>
              <a:rPr lang="ru-RU" sz="1200" i="1" dirty="0">
                <a:solidFill>
                  <a:schemeClr val="tx1"/>
                </a:solidFill>
              </a:rPr>
              <a:t>(законов, норм, правил, инструкций),</a:t>
            </a:r>
            <a:r>
              <a:rPr lang="ru-RU" sz="1200" dirty="0">
                <a:solidFill>
                  <a:schemeClr val="tx1"/>
                </a:solidFill>
              </a:rPr>
              <a:t>охраны</a:t>
            </a:r>
            <a:r>
              <a:rPr lang="ru-RU" sz="1200" i="1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 здоровья на работе, требований Правил технической эксплуатации электростанций, пожарной безопасности, другие нормативно-технические документы и их способность применять их на практике. </a:t>
            </a:r>
            <a:r>
              <a:rPr lang="ru-RU" sz="1200" b="1" dirty="0">
                <a:solidFill>
                  <a:schemeClr val="tx1"/>
                </a:solidFill>
              </a:rPr>
              <a:t> 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Общий надзор за деятельностью электротехнического персонала, упомянутого в п.2, в отношении соблюдения требований, </a:t>
            </a:r>
            <a:r>
              <a:rPr lang="ru-RU" sz="1200" dirty="0" err="1">
                <a:solidFill>
                  <a:schemeClr val="tx1"/>
                </a:solidFill>
              </a:rPr>
              <a:t>лектробезопасности</a:t>
            </a:r>
            <a:r>
              <a:rPr lang="ru-RU" sz="1200" dirty="0">
                <a:solidFill>
                  <a:schemeClr val="tx1"/>
                </a:solidFill>
              </a:rPr>
              <a:t>, а также контроля за процессом обучения </a:t>
            </a:r>
            <a:r>
              <a:rPr lang="ru-RU" sz="1200" dirty="0" err="1">
                <a:solidFill>
                  <a:schemeClr val="tx1"/>
                </a:solidFill>
              </a:rPr>
              <a:t>неэлектротехнического</a:t>
            </a:r>
            <a:r>
              <a:rPr lang="ru-RU" sz="1200" dirty="0">
                <a:solidFill>
                  <a:schemeClr val="tx1"/>
                </a:solidFill>
              </a:rPr>
              <a:t> персонала, возлагается на инженеров-инспекторов по государственному энергетическому надзору, проверка электроустановок хозяйствующих субъектов и руководителей предприятий, организаций и учреждений, а также их подразделений по организации периодической аттестации и деятельности подчиненных электротехнических работников.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44A572-67D0-42A6-925B-337ADDF7E636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263" y="1268017"/>
            <a:ext cx="7290197" cy="38219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b="1" dirty="0"/>
              <a:t>Категории электротехнического персонала</a:t>
            </a:r>
            <a:r>
              <a:rPr lang="ru-RU" sz="2100" dirty="0"/>
              <a:t/>
            </a:r>
            <a:br>
              <a:rPr lang="ru-RU" sz="2100" dirty="0"/>
            </a:br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782366"/>
            <a:ext cx="7811691" cy="4504134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ro-RO" dirty="0" smtClean="0">
                <a:solidFill>
                  <a:schemeClr val="tx1"/>
                </a:solidFill>
              </a:rPr>
              <a:t>	</a:t>
            </a:r>
            <a:r>
              <a:rPr lang="ru-RU" dirty="0">
                <a:solidFill>
                  <a:schemeClr val="tx1"/>
                </a:solidFill>
              </a:rPr>
              <a:t>Электротехнический персонал должен иметь профессиональную подготовку, соответствующую характеру работы (университет, профессионально-техническое училище, техникум, университет и т. д.) и который подразделяется на: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Административный-</a:t>
            </a:r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b="1" dirty="0">
                <a:solidFill>
                  <a:schemeClr val="tx1"/>
                </a:solidFill>
              </a:rPr>
              <a:t>ехнический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персонал</a:t>
            </a:r>
            <a:r>
              <a:rPr lang="ru-RU" dirty="0">
                <a:solidFill>
                  <a:schemeClr val="tx1"/>
                </a:solidFill>
              </a:rPr>
              <a:t> - который организует, при непосредственном участии в оперативной коммутации, ремонтные, и наладочные работы в электроустановках; Этот персонал имеет права оперативного, ремонтного или оперативного-ремонтного персонала;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оперативный персонал</a:t>
            </a:r>
            <a:r>
              <a:rPr lang="ru-RU" dirty="0">
                <a:solidFill>
                  <a:schemeClr val="tx1"/>
                </a:solidFill>
              </a:rPr>
              <a:t> - ведение и эксплуатация электрохозяйства предприятия, участка, а также оперативное обслуживание электрооборудования (обследование и техническое обслуживание, выполнение коммутационных работ, обследование рабочих мест, допуск к работе и надзор за подрядчиками);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Ремонтный персонал</a:t>
            </a:r>
            <a:r>
              <a:rPr lang="ru-RU" dirty="0">
                <a:solidFill>
                  <a:schemeClr val="tx1"/>
                </a:solidFill>
              </a:rPr>
              <a:t> - кто выполняет все виды ремонта, реконструкции и монтажа электрооборудования. В эту категорию также входят сотрудники специализированных служб (таких как электротехнические измерительные и испытательные лаборатории;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Оперативно-ремонтный персонал *</a:t>
            </a:r>
            <a:r>
              <a:rPr lang="ru-RU" dirty="0">
                <a:solidFill>
                  <a:schemeClr val="tx1"/>
                </a:solidFill>
              </a:rPr>
              <a:t> - </a:t>
            </a:r>
            <a:r>
              <a:rPr lang="ru-RU" b="1" dirty="0">
                <a:solidFill>
                  <a:schemeClr val="tx1"/>
                </a:solidFill>
              </a:rPr>
              <a:t>Ремонтный</a:t>
            </a:r>
            <a:r>
              <a:rPr lang="ru-RU" dirty="0">
                <a:solidFill>
                  <a:schemeClr val="tx1"/>
                </a:solidFill>
              </a:rPr>
              <a:t> персонал, специально обученный и подготовленный для выполнения оперативных работ в электроустановках.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288101-A009-40F6-AAA4-D4A5B19BA099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316" y="1763316"/>
            <a:ext cx="7306866" cy="390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325" b="1" dirty="0"/>
              <a:t>Требования к электротехническому персоналу</a:t>
            </a:r>
            <a:r>
              <a:rPr lang="ru-RU" sz="2325" dirty="0"/>
              <a:t/>
            </a:r>
            <a:br>
              <a:rPr lang="ru-RU" sz="2325" dirty="0"/>
            </a:br>
            <a: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572941"/>
            <a:ext cx="7927182" cy="3800475"/>
          </a:xfrm>
        </p:spPr>
        <p:txBody>
          <a:bodyPr rtlCol="0">
            <a:normAutofit fontScale="85000" lnSpcReduction="10000"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Электротехнический персонал, не достигший 18 лет, не может быть допущен к работе в электроустановках.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Для непосредственного выполнения функции по организации процесса эксплуатации электроустановок предприятия (экономического агента) в обязательном порядке будет назначен ответственный за </a:t>
            </a:r>
            <a:r>
              <a:rPr lang="ru-RU" dirty="0" err="1">
                <a:solidFill>
                  <a:schemeClr val="tx1"/>
                </a:solidFill>
              </a:rPr>
              <a:t>лектрохозяйством</a:t>
            </a:r>
            <a:r>
              <a:rPr lang="ru-RU" dirty="0">
                <a:solidFill>
                  <a:schemeClr val="tx1"/>
                </a:solidFill>
              </a:rPr>
              <a:t> и лицо, которое его заменит.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Как правило, должность ответственного за электрохозяйством на предприятии (хозяйствующий субъект) исполняет главный энергетик.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Управляющим (управляющим) по хозяйству может быть назначено лицо из состава инженерно-технического персонала, отвечающим требованиям норм.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Если электрическая установка обслуживается специализированной фирмой, ответственность за электрохозяйство по взаимному согласию может быть возложена на лицо из этой фирмы. Владелец электроустановки несет полную ответственность за организацию, правильной и полной эксплуатации.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D0057E-BF37-42DB-A08B-B727AECDEB21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94" y="2076450"/>
            <a:ext cx="7334250" cy="44648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75" b="1" dirty="0"/>
              <a:t>Этапы и порядок предоставления группы безопасности.</a:t>
            </a:r>
            <a:br>
              <a:rPr lang="ru-RU" sz="1875" b="1" dirty="0"/>
            </a:br>
            <a:endParaRPr lang="ru-RU" sz="1875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94" y="2892029"/>
            <a:ext cx="7811691" cy="3644503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Проверка знаний и присвоение группы </a:t>
            </a:r>
            <a:r>
              <a:rPr lang="ru-RU" dirty="0" err="1">
                <a:solidFill>
                  <a:schemeClr val="tx1"/>
                </a:solidFill>
              </a:rPr>
              <a:t>элетробезопасности</a:t>
            </a:r>
            <a:r>
              <a:rPr lang="ru-RU" dirty="0">
                <a:solidFill>
                  <a:schemeClr val="tx1"/>
                </a:solidFill>
              </a:rPr>
              <a:t> осуществляется: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Постоянной  комиссией по аттестации  руководителей предприятий  энергосистемы;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Экзаменационными комиссиями Органа энергетического надзора, который организует </a:t>
            </a:r>
            <a:r>
              <a:rPr lang="ru-RU" i="1" dirty="0">
                <a:solidFill>
                  <a:schemeClr val="tx1"/>
                </a:solidFill>
              </a:rPr>
              <a:t>экзаменационные сессии в соответствии с месячным графиком или планом.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Комиссии предприятий (экономических агентов), </a:t>
            </a:r>
            <a:r>
              <a:rPr lang="ru-RU" dirty="0" err="1">
                <a:solidFill>
                  <a:schemeClr val="tx1"/>
                </a:solidFill>
              </a:rPr>
              <a:t>атестованными</a:t>
            </a:r>
            <a:r>
              <a:rPr lang="ru-RU" dirty="0">
                <a:solidFill>
                  <a:schemeClr val="tx1"/>
                </a:solidFill>
              </a:rPr>
              <a:t> отраслевыми </a:t>
            </a:r>
            <a:r>
              <a:rPr lang="ru-RU" dirty="0" err="1">
                <a:solidFill>
                  <a:schemeClr val="tx1"/>
                </a:solidFill>
              </a:rPr>
              <a:t>комисиями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(с. 18.1)</a:t>
            </a:r>
            <a:r>
              <a:rPr lang="ru-RU" dirty="0">
                <a:solidFill>
                  <a:schemeClr val="tx1"/>
                </a:solidFill>
              </a:rPr>
              <a:t> или органом по </a:t>
            </a:r>
            <a:r>
              <a:rPr lang="ru-RU" dirty="0" err="1">
                <a:solidFill>
                  <a:schemeClr val="tx1"/>
                </a:solidFill>
              </a:rPr>
              <a:t>энергонадзору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(с. 18.2).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Состав экзаменационных комитетов органа по энергетическому надзору </a:t>
            </a:r>
            <a:r>
              <a:rPr lang="ru-RU" i="1" dirty="0">
                <a:solidFill>
                  <a:schemeClr val="tx1"/>
                </a:solidFill>
              </a:rPr>
              <a:t>(пункт 19.2)</a:t>
            </a:r>
            <a:r>
              <a:rPr lang="ru-RU" dirty="0">
                <a:solidFill>
                  <a:schemeClr val="tx1"/>
                </a:solidFill>
              </a:rPr>
              <a:t> для каждой сессии  назначается </a:t>
            </a:r>
            <a:r>
              <a:rPr lang="ru-RU" b="1" i="1" dirty="0">
                <a:solidFill>
                  <a:schemeClr val="tx1"/>
                </a:solidFill>
              </a:rPr>
              <a:t>руководителем органа</a:t>
            </a:r>
            <a:r>
              <a:rPr lang="ru-RU" dirty="0">
                <a:solidFill>
                  <a:schemeClr val="tx1"/>
                </a:solidFill>
              </a:rPr>
              <a:t> по </a:t>
            </a:r>
            <a:r>
              <a:rPr lang="ru-RU" b="1" i="1" dirty="0">
                <a:solidFill>
                  <a:schemeClr val="tx1"/>
                </a:solidFill>
              </a:rPr>
              <a:t>энергетическому надзору</a:t>
            </a:r>
            <a:r>
              <a:rPr lang="ru-RU" dirty="0">
                <a:solidFill>
                  <a:schemeClr val="tx1"/>
                </a:solidFill>
              </a:rPr>
              <a:t> накануне сессии.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Экзаменационные комиссии </a:t>
            </a:r>
            <a:r>
              <a:rPr lang="ru-RU" i="1" dirty="0">
                <a:solidFill>
                  <a:schemeClr val="tx1"/>
                </a:solidFill>
              </a:rPr>
              <a:t>(стр. 18.2 и 18.3)</a:t>
            </a:r>
            <a:r>
              <a:rPr lang="ru-RU" dirty="0">
                <a:solidFill>
                  <a:schemeClr val="tx1"/>
                </a:solidFill>
              </a:rPr>
              <a:t> являются совещательными, если как минимум 3 члена, включая председателя комитета, </a:t>
            </a:r>
            <a:r>
              <a:rPr lang="ru-RU" dirty="0" err="1">
                <a:solidFill>
                  <a:schemeClr val="tx1"/>
                </a:solidFill>
              </a:rPr>
              <a:t>присуствуют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заседаниии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B10477-74EC-46D1-9CBC-A4CDFDB15937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272779" y="1731169"/>
            <a:ext cx="7571184" cy="473869"/>
          </a:xfrm>
        </p:spPr>
        <p:txBody>
          <a:bodyPr/>
          <a:lstStyle/>
          <a:p>
            <a:pPr eaLnBrk="1" hangingPunct="1"/>
            <a:r>
              <a:rPr lang="ru-RU" altLang="ru-RU" sz="2100" b="1" dirty="0"/>
              <a:t>Присвоение группы электробезопасности </a:t>
            </a:r>
            <a:r>
              <a:rPr lang="ru-RU" altLang="ru-RU" sz="2100" dirty="0"/>
              <a:t/>
            </a:r>
            <a:br>
              <a:rPr lang="ru-RU" altLang="ru-RU" sz="2100" dirty="0"/>
            </a:br>
            <a:endParaRPr lang="ru-RU" altLang="ru-RU" sz="2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1" y="2464594"/>
            <a:ext cx="8171260" cy="40767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ro-RO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1200" dirty="0">
                <a:solidFill>
                  <a:schemeClr val="tx1"/>
                </a:solidFill>
              </a:rPr>
              <a:t>Присвоение группы электробезопасности в комиссиях органа энергетического надзора для персонала предприятий предусматривает следующие этапы:</a:t>
            </a:r>
          </a:p>
          <a:p>
            <a:pPr>
              <a:defRPr/>
            </a:pPr>
            <a:r>
              <a:rPr lang="ru-RU" sz="1200" i="1" dirty="0">
                <a:solidFill>
                  <a:schemeClr val="tx1"/>
                </a:solidFill>
              </a:rPr>
              <a:t>Прием и рассматривание заявлений;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i="1" dirty="0">
                <a:solidFill>
                  <a:schemeClr val="tx1"/>
                </a:solidFill>
              </a:rPr>
              <a:t>допуск заявителя на аттестацию в качестве кандидата;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i="1" dirty="0">
                <a:solidFill>
                  <a:schemeClr val="tx1"/>
                </a:solidFill>
              </a:rPr>
              <a:t>проверка знаний кандидатов и принятие соответствующих;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i="1" dirty="0">
                <a:solidFill>
                  <a:schemeClr val="tx1"/>
                </a:solidFill>
              </a:rPr>
              <a:t>Выдача удостоверений на запрашиваемую группу;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i="1" dirty="0">
                <a:solidFill>
                  <a:schemeClr val="tx1"/>
                </a:solidFill>
              </a:rPr>
              <a:t>Регистрация результатов в специальном журнале.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Для правильной </a:t>
            </a:r>
            <a:r>
              <a:rPr lang="ru-RU" sz="1200" b="1" dirty="0">
                <a:solidFill>
                  <a:schemeClr val="tx1"/>
                </a:solidFill>
              </a:rPr>
              <a:t>организации и проведения аттестационной экспертизы для</a:t>
            </a:r>
            <a:r>
              <a:rPr lang="ru-RU" sz="1200" dirty="0">
                <a:solidFill>
                  <a:schemeClr val="tx1"/>
                </a:solidFill>
              </a:rPr>
              <a:t> предоставления группы безопасности, экзаменационные комиссии имеют следующие полномочия: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организует и проводит экзамен;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утверждает перечень вопросов к экзамену </a:t>
            </a:r>
            <a:r>
              <a:rPr lang="ru-RU" sz="1200" i="1" dirty="0">
                <a:solidFill>
                  <a:schemeClr val="tx1"/>
                </a:solidFill>
              </a:rPr>
              <a:t>(согласовывается с главным инженером</a:t>
            </a:r>
            <a:r>
              <a:rPr lang="ru-RU" sz="1200" dirty="0">
                <a:solidFill>
                  <a:schemeClr val="tx1"/>
                </a:solidFill>
              </a:rPr>
              <a:t> органа по надзору </a:t>
            </a:r>
            <a:r>
              <a:rPr lang="ru-RU" sz="1200" i="1" dirty="0">
                <a:solidFill>
                  <a:schemeClr val="tx1"/>
                </a:solidFill>
              </a:rPr>
              <a:t>за</a:t>
            </a:r>
            <a:r>
              <a:rPr lang="ru-RU" sz="1200" dirty="0">
                <a:solidFill>
                  <a:schemeClr val="tx1"/>
                </a:solidFill>
              </a:rPr>
              <a:t> энергетикой, а на предприятии - главным / главным техническим директором / главным инженером);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оценивает ответы кандидатов;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принимает решение о присвоении группы по электробезопасности;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рассматривает обращения кандидатов;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BBEAE3-97A6-49BE-9E9E-0AB1C92B481A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526382" y="1877616"/>
            <a:ext cx="6747272" cy="473869"/>
          </a:xfrm>
        </p:spPr>
        <p:txBody>
          <a:bodyPr/>
          <a:lstStyle/>
          <a:p>
            <a:pPr eaLnBrk="1" hangingPunct="1"/>
            <a:r>
              <a:rPr lang="ru-RU" altLang="ru-RU" sz="2100" b="1" dirty="0"/>
              <a:t>Группы электробезопасности (1)</a:t>
            </a:r>
            <a:endParaRPr lang="ru-RU" altLang="ru-RU" sz="2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2502694"/>
            <a:ext cx="7911704" cy="3862388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o-RO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Правилами </a:t>
            </a:r>
            <a:r>
              <a:rPr lang="ru-RU" sz="4800" dirty="0">
                <a:solidFill>
                  <a:schemeClr val="tx1"/>
                </a:solidFill>
              </a:rPr>
              <a:t>безопасности при эксплуатации электроустановок установлены 5 групп электробезопасности и выдвинуты следующие требования к персоналу:</a:t>
            </a:r>
          </a:p>
          <a:p>
            <a:pPr>
              <a:defRPr/>
            </a:pPr>
            <a:r>
              <a:rPr lang="ru-RU" sz="4800" b="1" i="1" dirty="0">
                <a:solidFill>
                  <a:schemeClr val="tx1"/>
                </a:solidFill>
              </a:rPr>
              <a:t>Группа I:</a:t>
            </a:r>
            <a:r>
              <a:rPr lang="ru-RU" sz="4800" dirty="0">
                <a:solidFill>
                  <a:schemeClr val="tx1"/>
                </a:solidFill>
              </a:rPr>
              <a:t> Группа I электробезопасности предназначена для неэлектрического персонала, который не имеет специальной подготовки в области электротехники, но имеет знания (после обучения в установленном порядке) о повышенной опасности электрического тока и о мерах защиты на месте  работы в процессе использования электрических приборов. Им необходимо знать правила оказания первой медицинской помощи пострадавшим в случае поражения электрическим током.</a:t>
            </a:r>
          </a:p>
          <a:p>
            <a:pPr marL="0" indent="0">
              <a:buNone/>
              <a:defRPr/>
            </a:pPr>
            <a:endParaRPr lang="ru-RU" sz="4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4800" b="1" i="1" dirty="0">
                <a:solidFill>
                  <a:schemeClr val="tx1"/>
                </a:solidFill>
              </a:rPr>
              <a:t>Группа II:</a:t>
            </a:r>
            <a:r>
              <a:rPr lang="ru-RU" sz="4800" dirty="0">
                <a:solidFill>
                  <a:schemeClr val="tx1"/>
                </a:solidFill>
              </a:rPr>
              <a:t> персонал с </a:t>
            </a:r>
            <a:r>
              <a:rPr lang="ru-RU" sz="4800" b="1" i="1" dirty="0">
                <a:solidFill>
                  <a:schemeClr val="tx1"/>
                </a:solidFill>
              </a:rPr>
              <a:t>группой II</a:t>
            </a:r>
            <a:r>
              <a:rPr lang="ru-RU" sz="4800" dirty="0">
                <a:solidFill>
                  <a:schemeClr val="tx1"/>
                </a:solidFill>
              </a:rPr>
              <a:t> обязаны знать: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4800" dirty="0">
                <a:solidFill>
                  <a:schemeClr val="tx1"/>
                </a:solidFill>
              </a:rPr>
              <a:t>Базовые технические знания по электромонтажу и его оборудованию;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4800" dirty="0">
                <a:solidFill>
                  <a:schemeClr val="tx1"/>
                </a:solidFill>
              </a:rPr>
              <a:t>Четкое видение повышенной опасности электрического тока и близости к активным частям электроустановки;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4800" dirty="0">
                <a:solidFill>
                  <a:schemeClr val="tx1"/>
                </a:solidFill>
              </a:rPr>
              <a:t>Знание защитных мер для выполнения работ в электроустановках;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4800" dirty="0">
                <a:solidFill>
                  <a:schemeClr val="tx1"/>
                </a:solidFill>
              </a:rPr>
              <a:t>Практические навыки оказания первой медицинской помощи пострадавшим в случае поражения электрическим током.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48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B435A8-663C-4D15-8DEA-8FD94F4D1FF0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628775" y="2281238"/>
            <a:ext cx="6684169" cy="457200"/>
          </a:xfrm>
        </p:spPr>
        <p:txBody>
          <a:bodyPr/>
          <a:lstStyle/>
          <a:p>
            <a:r>
              <a:rPr lang="ru-RU" altLang="ru-RU" sz="2100" b="1" dirty="0"/>
              <a:t>Группы электробезопасности (2)</a:t>
            </a:r>
            <a:endParaRPr lang="ru-RU" altLang="ru-RU" sz="2100" dirty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57200" y="3095625"/>
            <a:ext cx="7855744" cy="2949179"/>
          </a:xfrm>
        </p:spPr>
        <p:txBody>
          <a:bodyPr/>
          <a:lstStyle/>
          <a:p>
            <a:r>
              <a:rPr lang="ru-RU" altLang="ru-RU" b="1" i="1" dirty="0" smtClean="0">
                <a:solidFill>
                  <a:schemeClr val="tx1"/>
                </a:solidFill>
              </a:rPr>
              <a:t>Группа III:</a:t>
            </a:r>
            <a:r>
              <a:rPr lang="ru-RU" altLang="ru-RU" dirty="0" smtClean="0">
                <a:solidFill>
                  <a:schemeClr val="tx1"/>
                </a:solidFill>
              </a:rPr>
              <a:t> персонал с </a:t>
            </a:r>
            <a:r>
              <a:rPr lang="ru-RU" altLang="ru-RU" b="1" i="1" dirty="0" smtClean="0">
                <a:solidFill>
                  <a:schemeClr val="tx1"/>
                </a:solidFill>
              </a:rPr>
              <a:t>группой III</a:t>
            </a:r>
            <a:r>
              <a:rPr lang="ru-RU" altLang="ru-RU" dirty="0" smtClean="0">
                <a:solidFill>
                  <a:schemeClr val="tx1"/>
                </a:solidFill>
              </a:rPr>
              <a:t> обязаны знать: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chemeClr val="tx1"/>
                </a:solidFill>
              </a:rPr>
              <a:t>Знание строительно-технического обслуживания электроустановок;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chemeClr val="tx1"/>
                </a:solidFill>
              </a:rPr>
              <a:t>Четкое видение повышенной опасности при выполнении электромонтажных работ;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chemeClr val="tx1"/>
                </a:solidFill>
              </a:rPr>
              <a:t>Знание общих правил электробезопасности;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chemeClr val="tx1"/>
                </a:solidFill>
              </a:rPr>
              <a:t>Знание правил  приема работ в электроустановках до 1000 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chemeClr val="tx1"/>
                </a:solidFill>
              </a:rPr>
              <a:t>Знание специальных правил техники электробезопасности для тех видов работ, которые являются обязанностью данного лица;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chemeClr val="tx1"/>
                </a:solidFill>
              </a:rPr>
              <a:t>Умение осуществлять надзор за работой в электроустановках;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200" dirty="0">
                <a:solidFill>
                  <a:schemeClr val="tx1"/>
                </a:solidFill>
              </a:rPr>
              <a:t>Знание правил оказания первой помощи и умение оказывать первую помощь пострадавшим (искусственное дыхание, массаж сердца и т. д.) в случае поражения электрическим током.</a:t>
            </a:r>
          </a:p>
          <a:p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526028-F78B-40DF-A9A5-6D694EFB9242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358504" y="1325166"/>
            <a:ext cx="6682978" cy="396478"/>
          </a:xfrm>
        </p:spPr>
        <p:txBody>
          <a:bodyPr/>
          <a:lstStyle/>
          <a:p>
            <a:r>
              <a:rPr lang="ru-RU" altLang="ru-RU" sz="2100" b="1"/>
              <a:t>Группы электробезопасности (3)</a:t>
            </a:r>
            <a:endParaRPr lang="ru-RU" altLang="ru-RU" sz="21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857376"/>
            <a:ext cx="8392717" cy="3899297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chemeClr val="tx1"/>
                </a:solidFill>
              </a:rPr>
              <a:t>Группа IV:</a:t>
            </a:r>
            <a:r>
              <a:rPr lang="ru-RU" dirty="0">
                <a:solidFill>
                  <a:schemeClr val="tx1"/>
                </a:solidFill>
              </a:rPr>
              <a:t> персонал с </a:t>
            </a:r>
            <a:r>
              <a:rPr lang="ru-RU" b="1" i="1" dirty="0">
                <a:solidFill>
                  <a:schemeClr val="tx1"/>
                </a:solidFill>
              </a:rPr>
              <a:t>группой IV</a:t>
            </a:r>
            <a:r>
              <a:rPr lang="ru-RU" dirty="0">
                <a:solidFill>
                  <a:schemeClr val="tx1"/>
                </a:solidFill>
              </a:rPr>
              <a:t> обязаны знать: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Знания в области электротехники в объеме специализированного профессионального училища;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Полное представление о повышенной опасности выполнения работ в электроустановках;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Знание требований норм охраны труда при эксплуатации электроустановок в объеме, необходимом для выполняемой функции;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Знание электрической установки, чтобы можно было свободно знать, какие элементы должны быть отключены для работы, найти все эти элементы в природе и проверить выполнение мер, необходимых для обеспечения безопасности труда;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Умение безопасно организовывать работу и осуществлять их контроль;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Знание правил оказания первой помощи и умение оказывать первую помощь пострадавшим (искусственное дыхание и т. д.) в случае поражения электрическим током.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Знание электрических схем и оборудования на предприятии;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Возможность проинструктировать персонал других (более низких) групп по технике безопасности и правилам оказания первой помощи пострадавшим (искусственное дыхание и т. д.) в случае поражения электрическим током.</a:t>
            </a:r>
          </a:p>
          <a:p>
            <a:pPr marL="0" indent="0"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1C7CDF-309D-48E5-9A16-343A0D9139E2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688" y="1303735"/>
            <a:ext cx="7318772" cy="466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   </a:t>
            </a:r>
            <a:r>
              <a:rPr lang="ru-RU" b="1" dirty="0" smtClean="0"/>
              <a:t>Акт </a:t>
            </a:r>
            <a:r>
              <a:rPr lang="ru-RU" b="1" dirty="0"/>
              <a:t>соответствия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688" y="1803797"/>
            <a:ext cx="7061597" cy="4013597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ru-RU" dirty="0"/>
              <a:t>Для подключения новой или реконструированной электроустановки с установленной мощностью более </a:t>
            </a:r>
            <a:r>
              <a:rPr lang="ru-RU" b="1" dirty="0"/>
              <a:t>150 кВт</a:t>
            </a:r>
            <a:r>
              <a:rPr lang="ru-RU" dirty="0"/>
              <a:t> к сети оператора  необходимо получить </a:t>
            </a:r>
            <a:r>
              <a:rPr lang="ru-RU" b="1" dirty="0"/>
              <a:t>Акт о </a:t>
            </a:r>
            <a:r>
              <a:rPr lang="ru-RU" dirty="0"/>
              <a:t>соответствии</a:t>
            </a:r>
            <a:r>
              <a:rPr lang="ru-RU" b="1" dirty="0"/>
              <a:t>,</a:t>
            </a:r>
            <a:r>
              <a:rPr lang="ru-RU" dirty="0"/>
              <a:t> выданный Органом по </a:t>
            </a:r>
            <a:r>
              <a:rPr lang="ru-RU" dirty="0" err="1"/>
              <a:t>энергонадзору</a:t>
            </a:r>
            <a:r>
              <a:rPr lang="ru-RU" dirty="0"/>
              <a:t> , в котором подтверждается  соответствие выполненной электроустановки или электростанции требованиям ПУЭ, проектной документации, требованиям  безопасности других действующих нормативных и технических документов  и могут быть подключены к сети оператора.</a:t>
            </a:r>
          </a:p>
          <a:p>
            <a:pPr>
              <a:defRPr/>
            </a:pPr>
            <a:r>
              <a:rPr lang="ru-RU" dirty="0"/>
              <a:t>В случае подключения места потребления с установленной  мощностью не более </a:t>
            </a:r>
            <a:r>
              <a:rPr lang="ru-RU" b="1" dirty="0"/>
              <a:t>150 кВт</a:t>
            </a:r>
            <a:r>
              <a:rPr lang="ru-RU" dirty="0"/>
              <a:t> к распределительной сети низкого и среднего напряжения, </a:t>
            </a:r>
            <a:r>
              <a:rPr lang="ru-RU" i="1" dirty="0"/>
              <a:t>допуск к эксплуатации электроустановки подтверждается декларацией специалиста электрика.</a:t>
            </a:r>
            <a:r>
              <a:rPr lang="ru-RU" dirty="0"/>
              <a:t> Форма декларации приведена в </a:t>
            </a:r>
            <a:r>
              <a:rPr lang="ru-RU" i="1" dirty="0"/>
              <a:t>приложении 8</a:t>
            </a:r>
            <a:r>
              <a:rPr lang="ru-RU" dirty="0"/>
              <a:t> к настоящим Правилам.</a:t>
            </a:r>
          </a:p>
          <a:p>
            <a:pPr>
              <a:defRPr/>
            </a:pPr>
            <a:r>
              <a:rPr lang="ru-RU" dirty="0"/>
              <a:t>В случае допуска электроустановок в детских садах, школах, больницах, домах престарелых и детских домах допуск в эксплуатацию осуществляется </a:t>
            </a:r>
            <a:r>
              <a:rPr lang="ru-RU" b="1" u="sng" dirty="0"/>
              <a:t>Государственным органом по </a:t>
            </a:r>
            <a:r>
              <a:rPr lang="ru-RU" b="1" u="sng" dirty="0" err="1"/>
              <a:t>энергонадзору</a:t>
            </a:r>
            <a:r>
              <a:rPr lang="ru-RU" b="1" u="sng" dirty="0"/>
              <a:t>. </a:t>
            </a:r>
            <a:endParaRPr lang="ru-RU" dirty="0"/>
          </a:p>
          <a:p>
            <a:pPr>
              <a:defRPr/>
            </a:pPr>
            <a:r>
              <a:rPr lang="ru-RU" dirty="0"/>
              <a:t>В случае подключения электростанции к электрической сети Оператора сети, допуск к эксплуатации электростанции и объекта подключения подтверждается актом соответствия, выданным </a:t>
            </a:r>
            <a:r>
              <a:rPr lang="ru-RU" b="1" u="sng" dirty="0"/>
              <a:t>Государственным органом энергетического надзора.</a:t>
            </a:r>
            <a:endParaRPr lang="ru-RU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A7544A-AFE7-4DF6-B0C2-CD50FA91E463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506141" y="1991916"/>
            <a:ext cx="6684169" cy="396478"/>
          </a:xfrm>
        </p:spPr>
        <p:txBody>
          <a:bodyPr/>
          <a:lstStyle/>
          <a:p>
            <a:r>
              <a:rPr lang="ru-RU" altLang="ru-RU" sz="2100" b="1" dirty="0"/>
              <a:t>Группы электробезопасности (4)</a:t>
            </a:r>
            <a:endParaRPr lang="ru-RU" altLang="ru-RU" sz="2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522935"/>
            <a:ext cx="7597379" cy="3496865"/>
          </a:xfrm>
        </p:spPr>
        <p:txBody>
          <a:bodyPr/>
          <a:lstStyle/>
          <a:p>
            <a:pPr>
              <a:defRPr/>
            </a:pPr>
            <a:r>
              <a:rPr lang="ru-RU" sz="1200" b="1" i="1" dirty="0">
                <a:solidFill>
                  <a:schemeClr val="tx1"/>
                </a:solidFill>
              </a:rPr>
              <a:t>Группа V:</a:t>
            </a:r>
            <a:r>
              <a:rPr lang="ru-RU" sz="1200" dirty="0">
                <a:solidFill>
                  <a:schemeClr val="tx1"/>
                </a:solidFill>
              </a:rPr>
              <a:t> персонал с </a:t>
            </a:r>
            <a:r>
              <a:rPr lang="ru-RU" sz="1200" b="1" dirty="0">
                <a:solidFill>
                  <a:schemeClr val="tx1"/>
                </a:solidFill>
              </a:rPr>
              <a:t>группой V</a:t>
            </a:r>
            <a:r>
              <a:rPr lang="ru-RU" sz="1200" dirty="0">
                <a:solidFill>
                  <a:schemeClr val="tx1"/>
                </a:solidFill>
              </a:rPr>
              <a:t> должны уметь и знать: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Знание электрических схем и оборудования предприятия;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Глубокое знание требований стандартов охраны труда при эксплуатации электроустановок и специальных устройств;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Четкое видение основы некоторых требований и знать чем они вызваны;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Умение организовывать безопасные работы и осуществлять их контроль в электроустановках любого напряжения;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</a:rPr>
              <a:t>Знание правил оказания первой помощи и умение оказывать первую помощь пострадавшим (искусственное дыхание и т. д.) в случае поражения электрическим током.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412440-B177-4DCB-9EDF-8BE024AADBBF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119" y="1799035"/>
            <a:ext cx="7278291" cy="39647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b="1" dirty="0"/>
              <a:t>Проверка знаний Правил электробезопасности</a:t>
            </a:r>
            <a:r>
              <a:rPr lang="ru-RU" sz="2100" dirty="0"/>
              <a:t/>
            </a:r>
            <a:br>
              <a:rPr lang="ru-RU" sz="2100" dirty="0"/>
            </a:br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469" y="2559844"/>
            <a:ext cx="6999685" cy="3860006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Периодическая проверка</a:t>
            </a:r>
            <a:r>
              <a:rPr lang="ru-RU" dirty="0">
                <a:solidFill>
                  <a:schemeClr val="tx1"/>
                </a:solidFill>
              </a:rPr>
              <a:t> знаний с присвоением  группы электробезопасности должна осуществляется в следующие сроки: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ежегодно для электротехнического персонала, который в ходе своей деятельности осуществляет монтаж, реконструкцию, техническое обслуживание, ремонт, замеры, испытания и регулировку электрооборудования и установок, а также для персонала с правом выдачи разрешений и положений о работе, организует процесс и ведет переговоры с системным оператором;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не реже одного раза в три года для административного персонала и специалистов, не включенных в предыдущую группу, а также специалистов по охране труда и промышленной гигиене, с правом обследования  электроустановок.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Процедура </a:t>
            </a:r>
            <a:r>
              <a:rPr lang="ru-RU" dirty="0" smtClean="0">
                <a:solidFill>
                  <a:schemeClr val="tx1"/>
                </a:solidFill>
              </a:rPr>
              <a:t>присвоения  </a:t>
            </a:r>
            <a:r>
              <a:rPr lang="ru-RU" dirty="0">
                <a:solidFill>
                  <a:schemeClr val="tx1"/>
                </a:solidFill>
              </a:rPr>
              <a:t>более высокой группы электробезопасности является такой же, но только с соблюдением минимального  времени нахождения персоналом в предыдущей группы в соответствии с требованиями, изложенными в пунктах 32, 31 настоящих Правил.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4CBCD3-3D6D-412D-B66C-F299DB2E8F8D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103" y="1910954"/>
            <a:ext cx="7575947" cy="69651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Внеочередная проверка знаний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654" y="2836069"/>
            <a:ext cx="7112794" cy="3634979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внесении изменений или дополнений в новые нормативно-технические акты;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случае установки нового оборудования, модификации электрических и / или технологических схем;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случае трудоустройства или перехода на другую должность с новыми требованиями нормативно-технических актов или при смене места работы;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 случае нарушения требований Правил электробезопасности;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 требованию энергетического наблюдателя и / или других уполномоченных органов;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 предложению комиссии по экспертизе несчастных случаев на производстве с персоналом и / или  при нарушении в работе обслуживающей им электроустановки;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 случае перерыва в работе более 6 месяцев.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 требованию органа </a:t>
            </a:r>
            <a:r>
              <a:rPr lang="ru-RU" dirty="0" err="1" smtClean="0">
                <a:solidFill>
                  <a:schemeClr val="tx1"/>
                </a:solidFill>
              </a:rPr>
              <a:t>энергонадзора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BEBC45-85F5-4143-9A29-49CE88A569B0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12144"/>
            <a:ext cx="6998494" cy="4414838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 b="1" dirty="0"/>
              <a:t>Приостановление или отзыв удостоверения может иметь место в следующих случаях:</a:t>
            </a:r>
            <a:endParaRPr lang="ru-RU" dirty="0"/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Истек срок действия удостоверения;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Персонал получил неудовлетворительную оценку  на экзамене; 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 требованию  ответственного за электрохозяйства, если электротехнический персонал нарушает правила  безопасности при выполнении работ в электроустановках;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 требованию  Органа энергетического надзора, который в рамках проверки электроустановок (ИЭ) установил, что электротехнический персонал нарушил правила электробезопасности при выполнении  работ. По предписанию инспектора деятельность в электроустановках лица, нарушившего Правила безопасности, приостанавливается.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Лицо, отстраненное от работы в электроустановках с отзывом талона авторизации, может запросить (не позднее 30 дней) новую аттестацию в том случае если  предприятие где он работает подтверждает, что лицо было дополнительно обучено правилам электробезопасности для выполнения работ в электроустановках и может быть допущен к повторной аттестации.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E2B48E-DEA4-4065-83CE-9293E3FE5E82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334691" y="2010966"/>
            <a:ext cx="6684169" cy="396478"/>
          </a:xfrm>
        </p:spPr>
        <p:txBody>
          <a:bodyPr/>
          <a:lstStyle/>
          <a:p>
            <a:pPr eaLnBrk="1" hangingPunct="1"/>
            <a:r>
              <a:rPr lang="ru-RU" altLang="ru-RU" sz="2100" b="1" dirty="0"/>
              <a:t>Заключительные положения</a:t>
            </a:r>
            <a:r>
              <a:rPr lang="ru-RU" altLang="ru-RU" sz="2100" dirty="0"/>
              <a:t/>
            </a:r>
            <a:br>
              <a:rPr lang="ru-RU" altLang="ru-RU" sz="2100" dirty="0"/>
            </a:br>
            <a:endParaRPr lang="ru-RU" altLang="ru-RU" sz="2100" dirty="0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590550" y="2770585"/>
            <a:ext cx="7708107" cy="2988469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Руководители предприятий, предприятий и учреждений несут ответственность за обеспечение того, чтобы каждый работник прошел достаточную теоретическую и практическую подготовку в области безопасности, в частности в форме инструкций, с проверкой знаний в соответствии с положениями Закона №. 186 от 10.07.2008 г. о безопасности и гигиене труда и настоящих Правилах.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Предоставление групп безопасности электроэнергии может осуществляться в соответствии с внутренними нормативными и техническими регламентами (положениями, инструкциями и т. д.) предприятий только в том случае, если они не снижают требования настоящих Правил  и не противоречат им.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0C3C96-A5E6-45C4-899B-DE4C5071F6AD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13/06/2019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13/06/2019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75" y="1293019"/>
            <a:ext cx="6684169" cy="47863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Список документов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0169" y="1771650"/>
            <a:ext cx="7003256" cy="3829050"/>
          </a:xfrm>
        </p:spPr>
        <p:txBody>
          <a:bodyPr rtlCol="0">
            <a:normAutofit fontScale="55000" lnSpcReduction="20000"/>
          </a:bodyPr>
          <a:lstStyle/>
          <a:p>
            <a:pPr>
              <a:defRPr/>
            </a:pPr>
            <a:r>
              <a:rPr lang="ru-RU" dirty="0"/>
              <a:t>Технические условия на подключении к электросети оператора сети;</a:t>
            </a:r>
          </a:p>
          <a:p>
            <a:pPr>
              <a:defRPr/>
            </a:pPr>
            <a:r>
              <a:rPr lang="ru-RU" dirty="0"/>
              <a:t>Проект электроустановки </a:t>
            </a:r>
            <a:r>
              <a:rPr lang="ru-RU" i="1" dirty="0"/>
              <a:t>(</a:t>
            </a:r>
            <a:r>
              <a:rPr lang="ru-RU" i="1" dirty="0" smtClean="0"/>
              <a:t>разрабатывается </a:t>
            </a:r>
            <a:r>
              <a:rPr lang="ru-RU" i="1" dirty="0"/>
              <a:t>специалистом электриком или проектной организацией;</a:t>
            </a:r>
            <a:endParaRPr lang="ru-RU" dirty="0"/>
          </a:p>
          <a:p>
            <a:pPr>
              <a:defRPr/>
            </a:pPr>
            <a:r>
              <a:rPr lang="ru-RU" dirty="0"/>
              <a:t>Декларация исполнителя;</a:t>
            </a:r>
          </a:p>
          <a:p>
            <a:pPr>
              <a:defRPr/>
            </a:pPr>
            <a:r>
              <a:rPr lang="ru-RU" dirty="0"/>
              <a:t>Однофазная электрическая схема электроснабжения;</a:t>
            </a:r>
          </a:p>
          <a:p>
            <a:pPr>
              <a:defRPr/>
            </a:pPr>
            <a:r>
              <a:rPr lang="ru-RU" dirty="0"/>
              <a:t>Акт приемки в эксплуатации электроустановки от подрядчика с заключением, что установка выполнена в соответствии с проектом и с требованиями ПУЭ;</a:t>
            </a:r>
          </a:p>
          <a:p>
            <a:pPr>
              <a:defRPr/>
            </a:pPr>
            <a:r>
              <a:rPr lang="ru-RU" dirty="0"/>
              <a:t>Список  средств защиты </a:t>
            </a:r>
            <a:r>
              <a:rPr lang="ru-RU" i="1" dirty="0"/>
              <a:t>(с протоколами испытаний),</a:t>
            </a:r>
            <a:r>
              <a:rPr lang="ru-RU" dirty="0"/>
              <a:t> инвентарь пожарной безопасности, плакаты по технике безопасности;</a:t>
            </a:r>
          </a:p>
          <a:p>
            <a:pPr>
              <a:defRPr/>
            </a:pPr>
            <a:r>
              <a:rPr lang="ru-RU" dirty="0"/>
              <a:t>Приказ о назначении лица, ответственного за электрохозяйство или</a:t>
            </a:r>
            <a:r>
              <a:rPr lang="ru-RU" i="1" dirty="0"/>
              <a:t> контракт на эксплуатацию со специализированной организацией</a:t>
            </a:r>
            <a:endParaRPr lang="ru-RU" dirty="0"/>
          </a:p>
          <a:p>
            <a:pPr>
              <a:defRPr/>
            </a:pPr>
            <a:r>
              <a:rPr lang="ru-RU" dirty="0"/>
              <a:t>Список оперативного персонала (имя, фамилия, должность, группа безопасности, номер телефона), которому разрешено  оперативные переговоры с диспетчерской службой поставщика;</a:t>
            </a:r>
          </a:p>
          <a:p>
            <a:pPr>
              <a:defRPr/>
            </a:pPr>
            <a:r>
              <a:rPr lang="ru-RU" dirty="0"/>
              <a:t>Протоколы выполнения скрытых работ;</a:t>
            </a:r>
          </a:p>
          <a:p>
            <a:pPr>
              <a:defRPr/>
            </a:pPr>
            <a:r>
              <a:rPr lang="ru-RU" dirty="0"/>
              <a:t>Отчеты об измерениях и испытаниях;</a:t>
            </a:r>
          </a:p>
          <a:p>
            <a:pPr>
              <a:defRPr/>
            </a:pPr>
            <a:r>
              <a:rPr lang="ru-RU" dirty="0"/>
              <a:t>Протокол согласования </a:t>
            </a:r>
            <a:r>
              <a:rPr lang="ru-RU" dirty="0" err="1"/>
              <a:t>уставок</a:t>
            </a:r>
            <a:r>
              <a:rPr lang="ru-RU" dirty="0"/>
              <a:t> защит с оператором сети.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0580E3-21C0-45F8-A812-CAD2CD01A738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291" y="1296591"/>
            <a:ext cx="6684169" cy="38933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Реконструкция электроустановки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3975" y="2009775"/>
            <a:ext cx="7304485" cy="3581400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/>
              <a:t>В случае частичной реконструкции существующей электростанции допуск в эксплуатацию осуществляется с учетом  существующей электроустановки с ее реконструированными элементами.</a:t>
            </a:r>
          </a:p>
          <a:p>
            <a:pPr>
              <a:defRPr/>
            </a:pPr>
            <a:r>
              <a:rPr lang="ru-RU" dirty="0"/>
              <a:t>Существующая </a:t>
            </a:r>
            <a:r>
              <a:rPr lang="ru-RU" dirty="0" err="1" smtClean="0"/>
              <a:t>электрустановка</a:t>
            </a:r>
            <a:r>
              <a:rPr lang="ru-RU" dirty="0" smtClean="0"/>
              <a:t>  </a:t>
            </a:r>
            <a:r>
              <a:rPr lang="ru-RU" dirty="0"/>
              <a:t>считается реконструируемой,  если выполняется одно из следующих условий:</a:t>
            </a:r>
          </a:p>
          <a:p>
            <a:pPr>
              <a:defRPr/>
            </a:pPr>
            <a:r>
              <a:rPr lang="ru-RU" dirty="0"/>
              <a:t>Увеличения мощности указанной в контракте на поставку э/э;</a:t>
            </a:r>
          </a:p>
          <a:p>
            <a:pPr>
              <a:defRPr/>
            </a:pPr>
            <a:r>
              <a:rPr lang="ru-RU" dirty="0"/>
              <a:t>изменения характера  потребления, включая модификацию электрической сети и защитных устройств;</a:t>
            </a:r>
          </a:p>
          <a:p>
            <a:pPr>
              <a:defRPr/>
            </a:pPr>
            <a:r>
              <a:rPr lang="ru-RU" dirty="0"/>
              <a:t>подключение </a:t>
            </a:r>
            <a:r>
              <a:rPr lang="ru-RU" dirty="0" err="1"/>
              <a:t>субпотребителя</a:t>
            </a:r>
            <a:r>
              <a:rPr lang="ru-RU" dirty="0"/>
              <a:t> с заменой электрической сети и защитных устройств;</a:t>
            </a:r>
          </a:p>
          <a:p>
            <a:pPr>
              <a:defRPr/>
            </a:pPr>
            <a:r>
              <a:rPr lang="ru-RU" dirty="0"/>
              <a:t>замена электросети и замена защитных устройств;</a:t>
            </a:r>
          </a:p>
          <a:p>
            <a:pPr>
              <a:defRPr/>
            </a:pPr>
            <a:r>
              <a:rPr lang="ru-RU" dirty="0"/>
              <a:t>повышение категории надежности;</a:t>
            </a:r>
          </a:p>
          <a:p>
            <a:pPr>
              <a:defRPr/>
            </a:pPr>
            <a:r>
              <a:rPr lang="ru-RU" dirty="0"/>
              <a:t>изменение точки подключения.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67676B-35E5-42FA-B179-F7E5FF929ED8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291" y="1296591"/>
            <a:ext cx="6684169" cy="38933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3975" y="1828800"/>
            <a:ext cx="7304485" cy="3762375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sz="2400" b="1" dirty="0"/>
              <a:t>  </a:t>
            </a:r>
            <a:r>
              <a:rPr lang="ru-RU" sz="2400" b="1" dirty="0"/>
              <a:t>Устройство электроустановок</a:t>
            </a:r>
            <a:endParaRPr lang="ru-RU" sz="2400" dirty="0"/>
          </a:p>
          <a:p>
            <a:pPr>
              <a:defRPr/>
            </a:pPr>
            <a:r>
              <a:rPr lang="ru-RU" dirty="0"/>
              <a:t>Все новые или реконструированные энергетические объекты должны быть:</a:t>
            </a:r>
          </a:p>
          <a:p>
            <a:pPr>
              <a:defRPr/>
            </a:pPr>
            <a:r>
              <a:rPr lang="ru-RU" dirty="0"/>
              <a:t>выполнены специалистами электриками, авторизированными государственным органом регулирования в энергетике и в соответствии с действующим законодательством;</a:t>
            </a:r>
          </a:p>
          <a:p>
            <a:pPr>
              <a:defRPr/>
            </a:pPr>
            <a:r>
              <a:rPr lang="ru-RU" dirty="0"/>
              <a:t>обеспечено в установленном порядке  документацией - проект, приемка, эксплуатация;</a:t>
            </a:r>
          </a:p>
          <a:p>
            <a:pPr>
              <a:defRPr/>
            </a:pPr>
            <a:r>
              <a:rPr lang="ru-RU" dirty="0"/>
              <a:t>укомплектовано  обученным и уполномоченным персоналом в порядке, установленном действующим законодательством (за исключением внутренних потребителей); с инструкцией по эксплуатации; эксплуатационные схемы и техническая документация; оснащены испытанными средствами защиты, инструментами, запасными частями, средствами телекоммуникации и сигнализации, противопожарной системой, вентиляцией и освещением в чрезвычайных ситуациях;</a:t>
            </a:r>
          </a:p>
          <a:p>
            <a:pPr>
              <a:defRPr/>
            </a:pPr>
            <a:r>
              <a:rPr lang="ru-RU" dirty="0"/>
              <a:t>выполнены испытания и измерения  в </a:t>
            </a:r>
            <a:r>
              <a:rPr lang="ru-RU" dirty="0" err="1"/>
              <a:t>соответсвии</a:t>
            </a:r>
            <a:r>
              <a:rPr lang="ru-RU" dirty="0"/>
              <a:t> с </a:t>
            </a:r>
            <a:r>
              <a:rPr lang="ru-RU" dirty="0" smtClean="0"/>
              <a:t>требованиями </a:t>
            </a:r>
            <a:r>
              <a:rPr lang="ru-RU" dirty="0"/>
              <a:t>ПУЭ.</a:t>
            </a:r>
          </a:p>
          <a:p>
            <a:pP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F46918-6F88-4C69-B3B8-82EECA87EA80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1276350"/>
            <a:ext cx="6886575" cy="4381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/>
              <a:t>Организация эксплуатации и </a:t>
            </a:r>
            <a:r>
              <a:rPr lang="ru-RU" b="1" dirty="0" smtClean="0"/>
              <a:t>контроль ЭУ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0" y="1714500"/>
            <a:ext cx="8923735" cy="5467350"/>
          </a:xfrm>
        </p:spPr>
        <p:txBody>
          <a:bodyPr/>
          <a:lstStyle/>
          <a:p>
            <a:r>
              <a:rPr lang="ru-RU" altLang="ru-RU" dirty="0" smtClean="0"/>
              <a:t>В </a:t>
            </a:r>
            <a:r>
              <a:rPr lang="ru-RU" altLang="ru-RU" dirty="0" smtClean="0"/>
              <a:t>целях организации безопасной, надежной и эффективной работы энергетических установок потребителей, назначаются лица, ответственные за  энергохозяйством,  в соответствии с главой 1.2 ПЭЭП</a:t>
            </a:r>
            <a:r>
              <a:rPr lang="ru-RU" altLang="ru-RU" i="1" dirty="0" smtClean="0"/>
              <a:t>.</a:t>
            </a:r>
            <a:endParaRPr lang="ru-RU" altLang="ru-RU" dirty="0" smtClean="0"/>
          </a:p>
          <a:p>
            <a:r>
              <a:rPr lang="ru-RU" altLang="ru-RU" dirty="0" smtClean="0"/>
              <a:t>Допускается обслуживание ЭУ потребителя специализированной организацией  имеющая электротехнический персонал на основании контракта,  предусматривающий взаимные обязательства.</a:t>
            </a:r>
            <a:r>
              <a:rPr lang="ru-RU" altLang="ru-RU" b="1" dirty="0" smtClean="0"/>
              <a:t> </a:t>
            </a:r>
            <a:endParaRPr lang="ru-RU" altLang="ru-RU" dirty="0" smtClean="0"/>
          </a:p>
          <a:p>
            <a:r>
              <a:rPr lang="ru-RU" altLang="ru-RU" dirty="0" smtClean="0"/>
              <a:t>Контроль новых или реконструированных ЭУ осуществляется в соответствии с положениями Закона 107 от 27.05.2016 г. об электроэнергии и в порядке, установленном настоящими Правилами и включает в себе.</a:t>
            </a:r>
          </a:p>
          <a:p>
            <a:r>
              <a:rPr lang="ru-RU" altLang="ru-RU" dirty="0" smtClean="0"/>
              <a:t>проверка предоставленной технической документации на соответствие требованиям DNT;</a:t>
            </a:r>
          </a:p>
          <a:p>
            <a:r>
              <a:rPr lang="ru-RU" altLang="ru-RU" dirty="0" smtClean="0"/>
              <a:t>Проверка качества выполняемых монтажных работ с обеспечением мер защиты и комплектации монтажной документации (установленной и настроенной на месте) проектной документации и применимых требований DNT;</a:t>
            </a:r>
          </a:p>
          <a:p>
            <a:r>
              <a:rPr lang="ru-RU" altLang="ru-RU" dirty="0" smtClean="0"/>
              <a:t>проверка отчетов об измерениях и испытаниях, 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5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98BF32-87C1-4A3B-B853-F2674C8E687A}" type="slidenum">
              <a:rPr lang="ru-RU" altLang="ru-RU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>
              <a:solidFill>
                <a:srgbClr val="FEFFFF"/>
              </a:solidFill>
            </a:endParaRPr>
          </a:p>
        </p:txBody>
      </p:sp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1762</TotalTime>
  <Words>2185</Words>
  <Application>Microsoft Office PowerPoint</Application>
  <PresentationFormat>On-screen Show (4:3)</PresentationFormat>
  <Paragraphs>614</Paragraphs>
  <Slides>55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Arial Narrow</vt:lpstr>
      <vt:lpstr>Calibri</vt:lpstr>
      <vt:lpstr>Century Gothic</vt:lpstr>
      <vt:lpstr>Times New Roman</vt:lpstr>
      <vt:lpstr>Wingdings</vt:lpstr>
      <vt:lpstr>Wingdings 3</vt:lpstr>
      <vt:lpstr>GIZ_Banner_Kopfzeile-Ausland (3)</vt:lpstr>
      <vt:lpstr>Curs de instruire pentru angajații operatorilor „Apă-Canal”  Modulul 16:  Managementul energetic și automatizarea proceselor în sistemele de alimentare cu apă și de canalizare Sesiunea 4:  Acte normative care reglementează amenajarea instalațiilor electrice, exploatarea lor și securitatea electrică la executarea lucrărilor în instalațiile electrice  Expert ANRE, conf. univ. dr. Cibotari Feodosie   28 – 29 – 30 mai  2019,  Chișinău</vt:lpstr>
      <vt:lpstr>PowerPoint Presentation</vt:lpstr>
      <vt:lpstr>PowerPoint Presentation</vt:lpstr>
      <vt:lpstr>Определения и термины  </vt:lpstr>
      <vt:lpstr>   Акт соответствия</vt:lpstr>
      <vt:lpstr>Список документов </vt:lpstr>
      <vt:lpstr>Реконструкция электроустановки</vt:lpstr>
      <vt:lpstr> </vt:lpstr>
      <vt:lpstr> Организация эксплуатации и контроль ЭУ</vt:lpstr>
      <vt:lpstr> Допуск временных электроустановок</vt:lpstr>
      <vt:lpstr>Соответствие электроустановок  </vt:lpstr>
      <vt:lpstr>PowerPoint Presentation</vt:lpstr>
      <vt:lpstr>Допуск временных электроустановок </vt:lpstr>
      <vt:lpstr>Подключение ЭУ к сетям  Оператора</vt:lpstr>
      <vt:lpstr>Правила устойства электроустановок</vt:lpstr>
      <vt:lpstr>Категории электроснабжения</vt:lpstr>
      <vt:lpstr>Учет электропотребления</vt:lpstr>
      <vt:lpstr>Требования к электросчетчикам</vt:lpstr>
      <vt:lpstr>Меры защиты от поражения электрическим током в электроустановках </vt:lpstr>
      <vt:lpstr>Время автоматического отключения питания</vt:lpstr>
      <vt:lpstr>Условия увеличения времени действия защит</vt:lpstr>
      <vt:lpstr>Требования к защитному проводнику (PE)  </vt:lpstr>
      <vt:lpstr>Защита электрических сетей</vt:lpstr>
      <vt:lpstr>Защита электрических сетей(2)</vt:lpstr>
      <vt:lpstr>Качество электроэнергии</vt:lpstr>
      <vt:lpstr>Последствия поставки некачественной электроэнергии</vt:lpstr>
      <vt:lpstr>ПРАВИЛА эксплуатации</vt:lpstr>
      <vt:lpstr>Обязанности и ответственность   </vt:lpstr>
      <vt:lpstr>Ответственность</vt:lpstr>
      <vt:lpstr>Требования к электротехническому персоналу</vt:lpstr>
      <vt:lpstr>Формы работы с персоналм </vt:lpstr>
      <vt:lpstr>Техническая документация</vt:lpstr>
      <vt:lpstr>Организация работ в ЭУ</vt:lpstr>
      <vt:lpstr>Технические меры безопасности</vt:lpstr>
      <vt:lpstr>Организационные мероприятия</vt:lpstr>
      <vt:lpstr>Средства защиты для работы в ЭУ до 1кВ  </vt:lpstr>
      <vt:lpstr>Средства защиты для работы в ЭУ свыше 1кВ</vt:lpstr>
      <vt:lpstr>Оказание первой помощи при электротравме</vt:lpstr>
      <vt:lpstr> </vt:lpstr>
      <vt:lpstr>Техническая и правовая база</vt:lpstr>
      <vt:lpstr>Область распространения </vt:lpstr>
      <vt:lpstr>Группа безопасности </vt:lpstr>
      <vt:lpstr>Категории электротехнического персонала </vt:lpstr>
      <vt:lpstr>Требования к электротехническому персоналу  </vt:lpstr>
      <vt:lpstr>Этапы и порядок предоставления группы безопасности. </vt:lpstr>
      <vt:lpstr>Присвоение группы электробезопасности  </vt:lpstr>
      <vt:lpstr>Группы электробезопасности (1)</vt:lpstr>
      <vt:lpstr>Группы электробезопасности (2)</vt:lpstr>
      <vt:lpstr>Группы электробезопасности (3)</vt:lpstr>
      <vt:lpstr>Группы электробезопасности (4)</vt:lpstr>
      <vt:lpstr>Проверка знаний Правил электробезопасности </vt:lpstr>
      <vt:lpstr>Внеочередная проверка знаний</vt:lpstr>
      <vt:lpstr>PowerPoint Presentation</vt:lpstr>
      <vt:lpstr>Заключительные положения 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177</cp:revision>
  <cp:lastPrinted>2017-06-05T10:38:21Z</cp:lastPrinted>
  <dcterms:created xsi:type="dcterms:W3CDTF">2013-09-05T11:54:56Z</dcterms:created>
  <dcterms:modified xsi:type="dcterms:W3CDTF">2019-06-13T12:34:54Z</dcterms:modified>
</cp:coreProperties>
</file>