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27"/>
  </p:notesMasterIdLst>
  <p:handoutMasterIdLst>
    <p:handoutMasterId r:id="rId28"/>
  </p:handoutMasterIdLst>
  <p:sldIdLst>
    <p:sldId id="280" r:id="rId2"/>
    <p:sldId id="296" r:id="rId3"/>
    <p:sldId id="308" r:id="rId4"/>
    <p:sldId id="309" r:id="rId5"/>
    <p:sldId id="310" r:id="rId6"/>
    <p:sldId id="311" r:id="rId7"/>
    <p:sldId id="312" r:id="rId8"/>
    <p:sldId id="313" r:id="rId9"/>
    <p:sldId id="302" r:id="rId10"/>
    <p:sldId id="303" r:id="rId11"/>
    <p:sldId id="304" r:id="rId12"/>
    <p:sldId id="305" r:id="rId13"/>
    <p:sldId id="306" r:id="rId14"/>
    <p:sldId id="297" r:id="rId15"/>
    <p:sldId id="298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299" r:id="rId26"/>
  </p:sldIdLst>
  <p:sldSz cx="9144000" cy="6858000" type="screen4x3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ohantova" initials="L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76"/>
    <a:srgbClr val="000F2E"/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5730" autoAdjust="0"/>
  </p:normalViewPr>
  <p:slideViewPr>
    <p:cSldViewPr snapToGrid="0">
      <p:cViewPr varScale="1">
        <p:scale>
          <a:sx n="65" d="100"/>
          <a:sy n="65" d="100"/>
        </p:scale>
        <p:origin x="1292" y="40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‹#›</a:t>
            </a:fld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696"/>
            <a:ext cx="4939560" cy="443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on symbol </a:t>
            </a:r>
            <a:br>
              <a:rPr lang="en-GB" noProof="0" dirty="0" smtClean="0"/>
            </a:br>
            <a:r>
              <a:rPr lang="en-GB" noProof="0" dirty="0" smtClean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on symbol </a:t>
            </a:r>
            <a:br>
              <a:rPr lang="en-GB" noProof="0" dirty="0" smtClean="0"/>
            </a:br>
            <a:r>
              <a:rPr lang="en-GB" noProof="0" dirty="0" smtClean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12/06/2019</a:t>
            </a:fld>
            <a:endParaRPr lang="en-GB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12/06/2019</a:t>
            </a:fld>
            <a:endParaRPr lang="en-GB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"/>
            <a:ext cx="9144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b="0" noProof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327115CA-E6A4-425F-BB4F-A64D48743A27}" type="slidenum">
              <a:rPr lang="en-GB" sz="1000" b="0" noProof="0" smtClean="0">
                <a:solidFill>
                  <a:srgbClr val="6E6452"/>
                </a:solidFill>
                <a:latin typeface="Arial Narrow" pitchFamily="34" charset="0"/>
              </a:rPr>
              <a:pPr/>
              <a:t>‹#›</a:t>
            </a:fld>
            <a:endParaRPr lang="en-GB" sz="1000" b="0" noProof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add title</a:t>
            </a:r>
            <a:endParaRPr lang="de-DE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4" r:id="rId4"/>
    <p:sldLayoutId id="2147483710" r:id="rId5"/>
    <p:sldLayoutId id="2147483711" r:id="rId6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6.jpeg"/><Relationship Id="rId5" Type="http://schemas.openxmlformats.org/officeDocument/2006/relationships/image" Target="../media/image6.pn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ma.md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12" Type="http://schemas.openxmlformats.org/officeDocument/2006/relationships/hyperlink" Target="http://www.ifcaac.amac.m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61.jpeg"/><Relationship Id="rId4" Type="http://schemas.openxmlformats.org/officeDocument/2006/relationships/image" Target="../media/image5.pn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002060"/>
                </a:solidFill>
              </a:rPr>
              <a:t>Curs de instruire pentru angajații operatorilor „Apă-Canal”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FF0000"/>
                </a:solidFill>
              </a:rPr>
              <a:t>Modulul 1</a:t>
            </a:r>
            <a:r>
              <a:rPr lang="en-US" b="1" dirty="0">
                <a:solidFill>
                  <a:srgbClr val="FF0000"/>
                </a:solidFill>
              </a:rPr>
              <a:t>6</a:t>
            </a:r>
            <a:r>
              <a:rPr lang="ro-RO" b="1" dirty="0" smtClean="0">
                <a:solidFill>
                  <a:srgbClr val="FF0000"/>
                </a:solidFill>
              </a:rPr>
              <a:t>: </a:t>
            </a:r>
            <a:r>
              <a:rPr lang="ro-RO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Managementul</a:t>
            </a:r>
            <a:r>
              <a:rPr lang="en-US" b="1" dirty="0" smtClean="0">
                <a:solidFill>
                  <a:srgbClr val="002060"/>
                </a:solidFill>
              </a:rPr>
              <a:t> energetic </a:t>
            </a:r>
            <a:r>
              <a:rPr lang="ro-RO" b="1" dirty="0" smtClean="0">
                <a:solidFill>
                  <a:srgbClr val="002060"/>
                </a:solidFill>
              </a:rPr>
              <a:t>și automatizarea proceselor în sistemele de alimentare cu apă și de canalizare</a:t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altLang="en-US" sz="2000" b="1" dirty="0" smtClean="0">
                <a:solidFill>
                  <a:srgbClr val="FF0000"/>
                </a:solidFill>
              </a:rPr>
              <a:t>Sesiunea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8</a:t>
            </a:r>
            <a:r>
              <a:rPr lang="en-US" altLang="en-US" b="1" dirty="0" smtClean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MD" b="1" dirty="0">
                <a:solidFill>
                  <a:srgbClr val="002060"/>
                </a:solidFill>
              </a:rPr>
              <a:t>Service de întreținere  echipamentului electrice pompare. </a:t>
            </a:r>
            <a:r>
              <a:rPr lang="ro-RO" b="1" dirty="0">
                <a:solidFill>
                  <a:srgbClr val="002060"/>
                </a:solidFill>
              </a:rPr>
              <a:t/>
            </a:r>
            <a:br>
              <a:rPr lang="ro-RO" b="1" dirty="0">
                <a:solidFill>
                  <a:srgbClr val="002060"/>
                </a:solidFill>
              </a:rPr>
            </a:br>
            <a:r>
              <a:rPr lang="en-US" sz="1800" b="1" i="1" dirty="0" err="1" smtClean="0">
                <a:solidFill>
                  <a:srgbClr val="002060"/>
                </a:solidFill>
              </a:rPr>
              <a:t>Inginer</a:t>
            </a:r>
            <a:r>
              <a:rPr lang="en-US" sz="1800" b="1" i="1" dirty="0" smtClean="0">
                <a:solidFill>
                  <a:srgbClr val="002060"/>
                </a:solidFill>
              </a:rPr>
              <a:t>  Roman </a:t>
            </a:r>
            <a:r>
              <a:rPr lang="en-US" sz="1800" b="1" i="1" dirty="0" err="1" smtClean="0">
                <a:solidFill>
                  <a:srgbClr val="002060"/>
                </a:solidFill>
              </a:rPr>
              <a:t>Peret</a:t>
            </a:r>
            <a:r>
              <a:rPr lang="en-US" sz="1800" b="1" i="1" dirty="0" smtClean="0">
                <a:solidFill>
                  <a:srgbClr val="002060"/>
                </a:solidFill>
              </a:rPr>
              <a:t/>
            </a:r>
            <a:br>
              <a:rPr lang="en-US" sz="1800" b="1" i="1" dirty="0" smtClean="0">
                <a:solidFill>
                  <a:srgbClr val="002060"/>
                </a:solidFill>
              </a:rPr>
            </a:br>
            <a:r>
              <a:rPr lang="en-US" sz="1800" b="1" i="1" dirty="0" smtClean="0">
                <a:solidFill>
                  <a:srgbClr val="002060"/>
                </a:solidFill>
              </a:rPr>
              <a:t>AXIMA GRUP SRL</a:t>
            </a:r>
            <a:r>
              <a:rPr lang="ro-RO" sz="1600" b="1" dirty="0" smtClean="0">
                <a:solidFill>
                  <a:srgbClr val="002060"/>
                </a:solidFill>
              </a:rPr>
              <a:t/>
            </a:r>
            <a:br>
              <a:rPr lang="ro-RO" sz="1600" b="1" dirty="0" smtClean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>28 – 29 – 30 mai  2019,  Chișinău</a:t>
            </a:r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4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4" y="1739119"/>
            <a:ext cx="3314628" cy="4785286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54" y="1739119"/>
            <a:ext cx="3433517" cy="4785286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234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3" y="1598231"/>
            <a:ext cx="3419429" cy="4982229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09" y="1575677"/>
            <a:ext cx="3434825" cy="5005324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443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6" y="1575677"/>
            <a:ext cx="3455907" cy="4970279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34" y="1587227"/>
            <a:ext cx="3454661" cy="4960315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566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1" y="1532623"/>
            <a:ext cx="3438496" cy="5019720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82" y="1536439"/>
            <a:ext cx="3457577" cy="5015904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59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76" y="1898996"/>
            <a:ext cx="3111809" cy="4450324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8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52400" y="2848199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829827" y="1686254"/>
            <a:ext cx="752301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b="0" u="sng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Проверка параметров насосов</a:t>
            </a:r>
            <a:endParaRPr lang="ro-RO" altLang="en-US" b="0" u="sng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45" y="2165414"/>
            <a:ext cx="3249254" cy="209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45" y="4509134"/>
            <a:ext cx="3249254" cy="216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6" y="4556680"/>
            <a:ext cx="3143968" cy="201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6" y="2165414"/>
            <a:ext cx="3143968" cy="209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426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2862776" y="1471673"/>
            <a:ext cx="4779459" cy="74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Центровка консольных насосов </a:t>
            </a:r>
            <a:endParaRPr lang="ro-RO" altLang="en-US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4" y="2035467"/>
            <a:ext cx="2994345" cy="2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4" y="4274995"/>
            <a:ext cx="2994343" cy="198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74" y="2035277"/>
            <a:ext cx="3133410" cy="422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94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1497726" y="1448195"/>
            <a:ext cx="5754286" cy="63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Смазывание подшипников</a:t>
            </a:r>
            <a:endParaRPr lang="ro-RO" altLang="en-US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0" y="1852150"/>
            <a:ext cx="3115258" cy="23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80" y="1862060"/>
            <a:ext cx="3458481" cy="22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14" y="4311962"/>
            <a:ext cx="3659699" cy="226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358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509410" y="1403143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Замена подшипников</a:t>
            </a:r>
            <a:endParaRPr lang="ro-RO" altLang="en-US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1762478"/>
            <a:ext cx="3806172" cy="236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76" y="4166026"/>
            <a:ext cx="3522868" cy="240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1" y="1767208"/>
            <a:ext cx="3696095" cy="235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021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679155" y="1492395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Изготовление заливной муфты</a:t>
            </a:r>
            <a:endParaRPr lang="ro-RO" altLang="en-US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85" y="2021428"/>
            <a:ext cx="3223084" cy="20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85" y="4234174"/>
            <a:ext cx="3242975" cy="202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57" y="2021427"/>
            <a:ext cx="3127598" cy="427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496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5755" y="1657991"/>
            <a:ext cx="8839199" cy="4728852"/>
          </a:xfrm>
          <a:solidFill>
            <a:srgbClr val="008B76"/>
          </a:solidFill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679155" y="1575676"/>
            <a:ext cx="7772400" cy="189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b="0" dirty="0"/>
          </a:p>
          <a:p>
            <a:pPr algn="ctr"/>
            <a:r>
              <a:rPr lang="ru-RU" b="0" dirty="0"/>
              <a:t> </a:t>
            </a:r>
            <a:r>
              <a:rPr lang="ru-RU" sz="3200" i="1" kern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Официальный сервисный партнер </a:t>
            </a:r>
            <a:r>
              <a:rPr lang="ro-RO" altLang="en-US" sz="3200" b="1" i="1" kern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WILO</a:t>
            </a:r>
            <a:br>
              <a:rPr lang="ro-RO" altLang="en-US" sz="3200" b="1" i="1" kern="0" dirty="0" smtClean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ro-RO" altLang="en-US" sz="3200" b="1" i="1" kern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AXIMA GRUP SRL</a:t>
            </a:r>
            <a:endParaRPr lang="ro-RO" altLang="en-US" sz="3200" b="1" i="1" kern="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93" y="3552342"/>
            <a:ext cx="39909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46500"/>
            <a:ext cx="37465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41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394407" y="1424152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Ремонт насосов</a:t>
            </a:r>
            <a:endParaRPr lang="ro-RO" altLang="en-US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850362"/>
            <a:ext cx="2399887" cy="180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3" y="3756383"/>
            <a:ext cx="1623397" cy="251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06" y="3749083"/>
            <a:ext cx="1924509" cy="251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08" y="1838540"/>
            <a:ext cx="1924508" cy="18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78" y="1872148"/>
            <a:ext cx="2313294" cy="165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44" y="3749084"/>
            <a:ext cx="2071562" cy="251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931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1" y="1845308"/>
            <a:ext cx="3814402" cy="428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10" y="1852149"/>
            <a:ext cx="3380505" cy="434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028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" y="1852149"/>
            <a:ext cx="2394852" cy="419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7566" y="2441813"/>
            <a:ext cx="4180156" cy="301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86"/>
          <a:stretch>
            <a:fillRect/>
          </a:stretch>
        </p:blipFill>
        <p:spPr bwMode="auto">
          <a:xfrm>
            <a:off x="6184490" y="1881806"/>
            <a:ext cx="2743610" cy="416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06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53540" y="1072408"/>
            <a:ext cx="82296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2000"/>
              </a:lnSpc>
            </a:pPr>
            <a:r>
              <a:rPr lang="ru-RU" altLang="en-US" sz="20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Обслуживание шкафов управления</a:t>
            </a:r>
            <a:endParaRPr lang="ro-RO" altLang="en-US" sz="20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1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630382" y="1515898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20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Обслуживание насосных станций</a:t>
            </a:r>
            <a:endParaRPr lang="ro-RO" altLang="en-US" sz="20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678" y="2736423"/>
            <a:ext cx="3927371" cy="289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1946" y="2815975"/>
            <a:ext cx="3927368" cy="273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1826" y="2747537"/>
            <a:ext cx="3927370" cy="28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44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39" y="1866438"/>
            <a:ext cx="5995285" cy="437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47538" y="5114508"/>
            <a:ext cx="5995285" cy="1168097"/>
          </a:xfrm>
          <a:prstGeom prst="rect">
            <a:avLst/>
          </a:prstGeom>
          <a:solidFill>
            <a:srgbClr val="009C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ru-RU" altLang="en-US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AXIMA GRUP  S.R.L.</a:t>
            </a:r>
          </a:p>
          <a:p>
            <a:pPr hangingPunct="1">
              <a:lnSpc>
                <a:spcPct val="100000"/>
              </a:lnSpc>
            </a:pP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MD 2009 , R. Moldova                                  </a:t>
            </a:r>
            <a:endParaRPr lang="en-US" altLang="en-US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hangingPunct="1">
              <a:lnSpc>
                <a:spcPct val="100000"/>
              </a:lnSpc>
            </a:pPr>
            <a:r>
              <a:rPr lang="ru-RU" altLang="en-US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tel:84.44.02,fax:84.40.05</a:t>
            </a:r>
          </a:p>
          <a:p>
            <a:pPr hangingPunct="1">
              <a:lnSpc>
                <a:spcPct val="100000"/>
              </a:lnSpc>
            </a:pP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mun. Chisinau, str. Sarmizegetusa 48/9,   </a:t>
            </a:r>
            <a:endParaRPr lang="en-US" altLang="en-US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hangingPunct="1">
              <a:lnSpc>
                <a:spcPct val="100000"/>
              </a:lnSpc>
            </a:pPr>
            <a:r>
              <a:rPr lang="ru-RU" altLang="en-US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www.axima.md</a:t>
            </a: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, service@axima.md</a:t>
            </a:r>
          </a:p>
          <a:p>
            <a:pPr hangingPunct="1">
              <a:lnSpc>
                <a:spcPct val="100000"/>
              </a:lnSpc>
            </a:pP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 Program de lucru</a:t>
            </a:r>
          </a:p>
          <a:p>
            <a:pPr hangingPunct="1">
              <a:lnSpc>
                <a:spcPct val="100000"/>
              </a:lnSpc>
            </a:pPr>
            <a:r>
              <a:rPr lang="ru-RU" alt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luni - vineri   9:00 - 18:00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5" y="5194144"/>
            <a:ext cx="1566064" cy="100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256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atumsplatzhalter 3"/>
          <p:cNvSpPr txBox="1">
            <a:spLocks/>
          </p:cNvSpPr>
          <p:nvPr/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A768533-9F5A-4A96-B8F6-9A95114E0856}" type="datetime1">
              <a:rPr lang="en-GB" smtClean="0">
                <a:cs typeface="Arial" charset="0"/>
              </a:rPr>
              <a:pPr/>
              <a:t>12/06/2019</a:t>
            </a:fld>
            <a:endParaRPr lang="de-DE">
              <a:cs typeface="Arial" charset="0"/>
            </a:endParaRPr>
          </a:p>
        </p:txBody>
      </p:sp>
      <p:sp>
        <p:nvSpPr>
          <p:cNvPr id="16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2800" dirty="0" smtClean="0">
                <a:solidFill>
                  <a:srgbClr val="534B3E"/>
                </a:solidFill>
              </a:rPr>
              <a:t>Спасибо за внимание !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1" descr="F:\Branding\EU\jaun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:\bn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23" name="Picture 22" descr="D:\Users\Desktop\logotype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12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37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1" y="1731973"/>
            <a:ext cx="3376163" cy="4774906"/>
          </a:xfrm>
          <a:prstGeom prst="rect">
            <a:avLst/>
          </a:prstGeom>
          <a:noFill/>
          <a:ln w="12700" cap="flat">
            <a:solidFill>
              <a:srgbClr val="008B7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34" y="1731973"/>
            <a:ext cx="3482219" cy="4740836"/>
          </a:xfrm>
          <a:prstGeom prst="rect">
            <a:avLst/>
          </a:prstGeom>
          <a:noFill/>
          <a:ln w="12700" cap="flat">
            <a:solidFill>
              <a:srgbClr val="008B7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31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383457" y="1740560"/>
            <a:ext cx="8185355" cy="10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3600" dirty="0" smtClean="0"/>
              <a:t>Техническое обслуживание </a:t>
            </a:r>
            <a:r>
              <a:rPr lang="ru-RU" sz="3600" dirty="0"/>
              <a:t>и </a:t>
            </a:r>
            <a:r>
              <a:rPr lang="ru-RU" sz="3600" dirty="0" smtClean="0"/>
              <a:t>ремонт </a:t>
            </a:r>
            <a:r>
              <a:rPr lang="ru-RU" sz="3600" dirty="0"/>
              <a:t>Wilo</a:t>
            </a:r>
            <a:r>
              <a:rPr lang="ru-RU" sz="4400" dirty="0"/>
              <a:t>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75662" y="3363574"/>
            <a:ext cx="8185355" cy="4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o-RO" sz="2400" dirty="0" smtClean="0"/>
              <a:t>    </a:t>
            </a:r>
            <a:r>
              <a:rPr lang="ru-RU" sz="2400" dirty="0" smtClean="0"/>
              <a:t>Мы </a:t>
            </a:r>
            <a:r>
              <a:rPr lang="ru-RU" sz="2400" dirty="0"/>
              <a:t>предлагаем самые разные варианты периодической проверки и надежного обеспечения бесперебойной работы нашей продукции в долгосрочной перспективе. Для этого мы индивидуально адаптируем наш сервис технического обслуживания к вашим потребностям и вашим изделиям прямо на месте.</a:t>
            </a:r>
          </a:p>
        </p:txBody>
      </p:sp>
    </p:spTree>
    <p:extLst>
      <p:ext uri="{BB962C8B-B14F-4D97-AF65-F5344CB8AC3E}">
        <p14:creationId xmlns:p14="http://schemas.microsoft.com/office/powerpoint/2010/main" val="3865147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453540" y="171645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en-US" sz="32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Ваши приемущества</a:t>
            </a:r>
            <a:r>
              <a:rPr lang="ro-RO" altLang="en-US" sz="32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lang="ro-RO" altLang="en-US" sz="3200" b="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o-RO" altLang="en-US" sz="3200" b="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05940" y="2470457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24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Наши </a:t>
            </a:r>
            <a:r>
              <a:rPr lang="ru-RU" sz="2400" b="0" dirty="0">
                <a:latin typeface="Verdana" panose="020B0604030504040204" pitchFamily="34" charset="0"/>
                <a:ea typeface="Verdana" panose="020B0604030504040204" pitchFamily="34" charset="0"/>
              </a:rPr>
              <a:t>сервисные услуги для вас:</a:t>
            </a:r>
          </a:p>
          <a:p>
            <a:pPr marL="344487" indent="-342900">
              <a:buFont typeface="Arial" panose="020B0604020202020204" pitchFamily="34" charset="0"/>
              <a:buChar char="•"/>
            </a:pPr>
            <a:r>
              <a:rPr lang="ru-RU" sz="2400" b="0" dirty="0"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Профессиональная проверка насосов и систем</a:t>
            </a:r>
          </a:p>
          <a:p>
            <a:pPr marL="344487" indent="-342900">
              <a:buFont typeface="Arial" panose="020B0604020202020204" pitchFamily="34" charset="0"/>
              <a:buChar char="•"/>
            </a:pPr>
            <a:r>
              <a:rPr lang="ru-RU" sz="2400" b="0" dirty="0">
                <a:latin typeface="Verdana" panose="020B0604030504040204" pitchFamily="34" charset="0"/>
                <a:ea typeface="Verdana" panose="020B0604030504040204" pitchFamily="34" charset="0"/>
              </a:rPr>
              <a:t>Техническое обслуживание и капитальный ремонт</a:t>
            </a:r>
          </a:p>
          <a:p>
            <a:pPr marL="344487" indent="-342900">
              <a:buFont typeface="Arial" panose="020B0604020202020204" pitchFamily="34" charset="0"/>
              <a:buChar char="•"/>
            </a:pPr>
            <a:r>
              <a:rPr lang="ru-RU" sz="2400" b="0" dirty="0">
                <a:latin typeface="Verdana" panose="020B0604030504040204" pitchFamily="34" charset="0"/>
                <a:ea typeface="Verdana" panose="020B0604030504040204" pitchFamily="34" charset="0"/>
              </a:rPr>
              <a:t>Стандартизированные варианты и пакеты технического обслуживания</a:t>
            </a:r>
          </a:p>
          <a:p>
            <a:pPr marL="344487" indent="-342900">
              <a:buFont typeface="Arial" panose="020B0604020202020204" pitchFamily="34" charset="0"/>
              <a:buChar char="•"/>
            </a:pPr>
            <a:r>
              <a:rPr lang="ru-RU" sz="2400" b="0" dirty="0">
                <a:latin typeface="Verdana" panose="020B0604030504040204" pitchFamily="34" charset="0"/>
                <a:ea typeface="Verdana" panose="020B0604030504040204" pitchFamily="34" charset="0"/>
              </a:rPr>
              <a:t>Индивидуальные решения и договоры на полное техническое обслуживание</a:t>
            </a:r>
          </a:p>
          <a:p>
            <a:pPr marL="344487" indent="-342900">
              <a:buFont typeface="Arial" panose="020B0604020202020204" pitchFamily="34" charset="0"/>
              <a:buChar char="•"/>
            </a:pPr>
            <a:r>
              <a:rPr lang="ru-RU" sz="2400" b="0" dirty="0">
                <a:latin typeface="Verdana" panose="020B0604030504040204" pitchFamily="34" charset="0"/>
                <a:ea typeface="Verdana" panose="020B0604030504040204" pitchFamily="34" charset="0"/>
              </a:rPr>
              <a:t>Все работы по техническому обслуживанию вносятся в контрольный список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SzTx/>
              <a:buFontTx/>
              <a:buNone/>
            </a:pPr>
            <a:endParaRPr lang="ro-RO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58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9225" y="1844675"/>
            <a:ext cx="8839200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638"/>
              </a:spcBef>
              <a:spcAft>
                <a:spcPts val="1425"/>
              </a:spcAft>
              <a:buSzPct val="45000"/>
              <a:buFont typeface="Arial" panose="020B0604020202020204" pitchFamily="34" charset="0"/>
              <a:buChar char="•"/>
            </a:pPr>
            <a:r>
              <a:rPr lang="ro-RO" altLang="en-US" sz="3200" dirty="0">
                <a:latin typeface="Verdana" panose="020B0604030504040204" pitchFamily="34" charset="0"/>
              </a:rPr>
              <a:t>AXIMA GRUP SRL  </a:t>
            </a:r>
            <a:r>
              <a:rPr lang="ru-RU" altLang="en-US" sz="3200" dirty="0" smtClean="0">
                <a:latin typeface="Verdana" panose="020B0604030504040204" pitchFamily="34" charset="0"/>
              </a:rPr>
              <a:t/>
            </a:r>
            <a:br>
              <a:rPr lang="ru-RU" altLang="en-US" sz="3200" dirty="0" smtClean="0">
                <a:latin typeface="Verdana" panose="020B0604030504040204" pitchFamily="34" charset="0"/>
              </a:rPr>
            </a:br>
            <a:r>
              <a:rPr lang="ru-RU" altLang="en-US" sz="3200" dirty="0">
                <a:latin typeface="Verdana" panose="020B0604030504040204" pitchFamily="34" charset="0"/>
              </a:rPr>
              <a:t/>
            </a:r>
            <a:br>
              <a:rPr lang="ru-RU" altLang="en-US" sz="3200" dirty="0">
                <a:latin typeface="Verdana" panose="020B0604030504040204" pitchFamily="34" charset="0"/>
              </a:rPr>
            </a:br>
            <a:r>
              <a:rPr lang="ru-RU" altLang="en-US" sz="3200" dirty="0" smtClean="0">
                <a:latin typeface="Verdana" panose="020B0604030504040204" pitchFamily="34" charset="0"/>
              </a:rPr>
              <a:t>М</a:t>
            </a:r>
            <a:r>
              <a:rPr lang="ru-RU" sz="3200" dirty="0" smtClean="0"/>
              <a:t>ы </a:t>
            </a:r>
            <a:r>
              <a:rPr lang="ru-RU" sz="3200" dirty="0"/>
              <a:t>предлагаем услуги по вводу в эксплуатацию, техническому обслуживанию и ремонту оборудования WILO силами сервисных инженеров. </a:t>
            </a:r>
            <a:r>
              <a:rPr lang="ro-RO" altLang="en-US" sz="3200" dirty="0">
                <a:latin typeface="Calibri" panose="020F0502020204030204" pitchFamily="34" charset="0"/>
              </a:rPr>
              <a:t/>
            </a:r>
            <a:br>
              <a:rPr lang="ro-RO" altLang="en-US" sz="3200" dirty="0">
                <a:latin typeface="Calibri" panose="020F0502020204030204" pitchFamily="34" charset="0"/>
              </a:rPr>
            </a:br>
            <a:endParaRPr lang="ro-RO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10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5" y="1464012"/>
            <a:ext cx="7685129" cy="503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3432" y="1532623"/>
            <a:ext cx="556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41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95" y="1731973"/>
            <a:ext cx="3066309" cy="452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358" y="1789956"/>
            <a:ext cx="3185722" cy="479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802" y="1431966"/>
            <a:ext cx="6436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График технического обслуживания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87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12/06/2019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2" y="1623046"/>
            <a:ext cx="3401916" cy="4922758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95" y="1623046"/>
            <a:ext cx="3444947" cy="4922758"/>
          </a:xfrm>
          <a:prstGeom prst="rect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69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2780</TotalTime>
  <Words>195</Words>
  <Application>Microsoft Office PowerPoint</Application>
  <PresentationFormat>On-screen Show (4:3)</PresentationFormat>
  <Paragraphs>138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Microsoft YaHei</vt:lpstr>
      <vt:lpstr>Arial</vt:lpstr>
      <vt:lpstr>Arial Narrow</vt:lpstr>
      <vt:lpstr>Calibri</vt:lpstr>
      <vt:lpstr>Times New Roman</vt:lpstr>
      <vt:lpstr>Verdana</vt:lpstr>
      <vt:lpstr>GIZ_Banner_Kopfzeile-Ausland (3)</vt:lpstr>
      <vt:lpstr>Curs de instruire pentru angajații operatorilor „Apă-Canal”  Modulul 16:  Managementul energetic și automatizarea proceselor în sistemele de alimentare cu apă și de canalizare Sesiunea 8:Service de întreținere  echipamentului electrice pompare.  Inginer  Roman Peret AXIMA GRUP SRL 28 – 29 – 30 mai  2019,  Chișinău</vt:lpstr>
      <vt:lpstr>PowerPoint Presentation</vt:lpstr>
      <vt:lpstr>PowerPoint Presentation</vt:lpstr>
      <vt:lpstr>PowerPoint Presentation</vt:lpstr>
      <vt:lpstr>PowerPoint Presentation</vt:lpstr>
      <vt:lpstr>AXIMA GRUP SRL    Мы предлагаем услуги по вводу в эксплуатацию, техническому обслуживанию и ремонту оборудования WILO силами сервисных инженеров.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Zagurean Sergiu</cp:lastModifiedBy>
  <cp:revision>198</cp:revision>
  <cp:lastPrinted>2017-06-05T10:38:21Z</cp:lastPrinted>
  <dcterms:created xsi:type="dcterms:W3CDTF">2013-09-05T11:54:56Z</dcterms:created>
  <dcterms:modified xsi:type="dcterms:W3CDTF">2019-06-12T10:41:15Z</dcterms:modified>
</cp:coreProperties>
</file>