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36"/>
  </p:notesMasterIdLst>
  <p:handoutMasterIdLst>
    <p:handoutMasterId r:id="rId37"/>
  </p:handoutMasterIdLst>
  <p:sldIdLst>
    <p:sldId id="280" r:id="rId2"/>
    <p:sldId id="296" r:id="rId3"/>
    <p:sldId id="301" r:id="rId4"/>
    <p:sldId id="302" r:id="rId5"/>
    <p:sldId id="303" r:id="rId6"/>
    <p:sldId id="304" r:id="rId7"/>
    <p:sldId id="305" r:id="rId8"/>
    <p:sldId id="306" r:id="rId9"/>
    <p:sldId id="297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7" r:id="rId20"/>
    <p:sldId id="321" r:id="rId21"/>
    <p:sldId id="322" r:id="rId22"/>
    <p:sldId id="318" r:id="rId23"/>
    <p:sldId id="329" r:id="rId24"/>
    <p:sldId id="330" r:id="rId25"/>
    <p:sldId id="319" r:id="rId26"/>
    <p:sldId id="325" r:id="rId27"/>
    <p:sldId id="320" r:id="rId28"/>
    <p:sldId id="323" r:id="rId29"/>
    <p:sldId id="324" r:id="rId30"/>
    <p:sldId id="298" r:id="rId31"/>
    <p:sldId id="326" r:id="rId32"/>
    <p:sldId id="327" r:id="rId33"/>
    <p:sldId id="328" r:id="rId34"/>
    <p:sldId id="299" r:id="rId35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97"/>
    <a:srgbClr val="3ECAB9"/>
    <a:srgbClr val="00B050"/>
    <a:srgbClr val="000F2E"/>
    <a:srgbClr val="6E6452"/>
    <a:srgbClr val="E5DBA1"/>
    <a:srgbClr val="BABA93"/>
    <a:srgbClr val="BABB93"/>
    <a:srgbClr val="DEDEA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0314" autoAdjust="0"/>
  </p:normalViewPr>
  <p:slideViewPr>
    <p:cSldViewPr snapToGrid="0">
      <p:cViewPr varScale="1">
        <p:scale>
          <a:sx n="62" d="100"/>
          <a:sy n="62" d="100"/>
        </p:scale>
        <p:origin x="656" y="4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ystem%20files\Wilo\Desktop\&#1059;&#1044;&#1045;&#1051;&#1068;&#1053;&#1067;&#1045;%20&#1047;&#1040;&#1058;&#1056;&#1040;&#1058;&#1067;%20&#1069;&#1051;&#1069;&#1053;&#1045;&#1056;&#1043;&#1048;&#1048;%202002-2012%20new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2DA597"/>
                </a:solidFill>
              </a:rPr>
              <a:t>Динамика уменшения затрат электроэнергии на 1 м3</a:t>
            </a:r>
            <a:r>
              <a:rPr lang="ru-RU" sz="1600" baseline="0" dirty="0" smtClean="0">
                <a:solidFill>
                  <a:srgbClr val="2DA597"/>
                </a:solidFill>
              </a:rPr>
              <a:t> воды.</a:t>
            </a:r>
            <a:endParaRPr lang="ru-RU" sz="1600" dirty="0">
              <a:solidFill>
                <a:srgbClr val="2DA597"/>
              </a:solidFill>
            </a:endParaRPr>
          </a:p>
        </c:rich>
      </c:tx>
      <c:layout>
        <c:manualLayout>
          <c:xMode val="edge"/>
          <c:yMode val="edge"/>
          <c:x val="0.15915744534764556"/>
          <c:y val="1.4417767811312936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УДЕЛЬНЫЕ!$B$6</c:f>
              <c:strCache>
                <c:ptCount val="1"/>
                <c:pt idx="0">
                  <c:v>Î.M."Apă-Canal" Ungheni</c:v>
                </c:pt>
              </c:strCache>
            </c:strRef>
          </c:tx>
          <c:dLbls>
            <c:dLbl>
              <c:idx val="0"/>
              <c:layout>
                <c:manualLayout>
                  <c:x val="-5.3015241882041131E-3"/>
                  <c:y val="2.8469750889679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EB-4845-8587-86D08DD4FCF6}"/>
                </c:ext>
              </c:extLst>
            </c:dLbl>
            <c:dLbl>
              <c:idx val="1"/>
              <c:layout>
                <c:manualLayout>
                  <c:x val="-7.9522862823061674E-3"/>
                  <c:y val="3.558718861209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EB-4845-8587-86D08DD4FCF6}"/>
                </c:ext>
              </c:extLst>
            </c:dLbl>
            <c:dLbl>
              <c:idx val="2"/>
              <c:layout>
                <c:manualLayout>
                  <c:x val="0"/>
                  <c:y val="-1.9736845513338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EB-4845-8587-86D08DD4FCF6}"/>
                </c:ext>
              </c:extLst>
            </c:dLbl>
            <c:dLbl>
              <c:idx val="3"/>
              <c:layout>
                <c:manualLayout>
                  <c:x val="-1.0603049482950025E-2"/>
                  <c:y val="-1.9736845513338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EB-4845-8587-86D08DD4FCF6}"/>
                </c:ext>
              </c:extLst>
            </c:dLbl>
            <c:dLbl>
              <c:idx val="4"/>
              <c:layout>
                <c:manualLayout>
                  <c:x val="0"/>
                  <c:y val="-1.31578970088923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EB-4845-8587-86D08DD4FCF6}"/>
                </c:ext>
              </c:extLst>
            </c:dLbl>
            <c:dLbl>
              <c:idx val="5"/>
              <c:layout>
                <c:manualLayout>
                  <c:x val="0"/>
                  <c:y val="-2.6315794017784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EB-4845-8587-86D08DD4FCF6}"/>
                </c:ext>
              </c:extLst>
            </c:dLbl>
            <c:dLbl>
              <c:idx val="6"/>
              <c:layout>
                <c:manualLayout>
                  <c:x val="-7.9522862823061674E-3"/>
                  <c:y val="3.0085091676707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6EB-4845-8587-86D08DD4FCF6}"/>
                </c:ext>
              </c:extLst>
            </c:dLbl>
            <c:dLbl>
              <c:idx val="7"/>
              <c:layout>
                <c:manualLayout>
                  <c:x val="-9.2777716900694588E-3"/>
                  <c:y val="3.00852784860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6EB-4845-8587-86D08DD4FCF6}"/>
                </c:ext>
              </c:extLst>
            </c:dLbl>
            <c:dLbl>
              <c:idx val="8"/>
              <c:layout>
                <c:manualLayout>
                  <c:x val="-2.2531582160579856E-2"/>
                  <c:y val="2.7892323068157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6EB-4845-8587-86D08DD4FCF6}"/>
                </c:ext>
              </c:extLst>
            </c:dLbl>
            <c:dLbl>
              <c:idx val="9"/>
              <c:layout>
                <c:manualLayout>
                  <c:x val="-1.3253810470510274E-2"/>
                  <c:y val="3.00852784860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6EB-4845-8587-86D08DD4F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УДЕЛЬНЫЕ!$C$4:$M$5</c:f>
              <c:multiLvlStrCache>
                <c:ptCount val="11"/>
                <c:lvl>
                  <c:pt idx="0">
                    <c:v>2002</c:v>
                  </c:pt>
                  <c:pt idx="1">
                    <c:v>2003</c:v>
                  </c:pt>
                  <c:pt idx="2">
                    <c:v>2004</c:v>
                  </c:pt>
                  <c:pt idx="3">
                    <c:v>2005</c:v>
                  </c:pt>
                  <c:pt idx="4">
                    <c:v>2006</c:v>
                  </c:pt>
                  <c:pt idx="5">
                    <c:v>2007</c:v>
                  </c:pt>
                  <c:pt idx="6">
                    <c:v>2008</c:v>
                  </c:pt>
                  <c:pt idx="7">
                    <c:v>2009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2012</c:v>
                  </c:pt>
                </c:lvl>
                <c:lvl>
                  <c:pt idx="0">
                    <c:v>ANUL</c:v>
                  </c:pt>
                </c:lvl>
              </c:multiLvlStrCache>
            </c:multiLvlStrRef>
          </c:cat>
          <c:val>
            <c:numRef>
              <c:f>УДЕЛЬНЫЕ!$C$6:$M$6</c:f>
              <c:numCache>
                <c:formatCode>General</c:formatCode>
                <c:ptCount val="11"/>
                <c:pt idx="0">
                  <c:v>0.94000000000000028</c:v>
                </c:pt>
                <c:pt idx="1">
                  <c:v>0.9600000000000003</c:v>
                </c:pt>
                <c:pt idx="2">
                  <c:v>0.86000000000000032</c:v>
                </c:pt>
                <c:pt idx="3">
                  <c:v>0.73000000000000032</c:v>
                </c:pt>
                <c:pt idx="4">
                  <c:v>0.58000000000000018</c:v>
                </c:pt>
                <c:pt idx="5">
                  <c:v>0.55000000000000004</c:v>
                </c:pt>
                <c:pt idx="6">
                  <c:v>0.63000000000000034</c:v>
                </c:pt>
                <c:pt idx="7">
                  <c:v>0.62000000000000033</c:v>
                </c:pt>
                <c:pt idx="8">
                  <c:v>0.62000000000000033</c:v>
                </c:pt>
                <c:pt idx="9">
                  <c:v>0.55000000000000004</c:v>
                </c:pt>
                <c:pt idx="10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6EB-4845-8587-86D08DD4FCF6}"/>
            </c:ext>
          </c:extLst>
        </c:ser>
        <c:ser>
          <c:idx val="1"/>
          <c:order val="1"/>
          <c:tx>
            <c:strRef>
              <c:f>УДЕЛЬНЫЕ!$B$7</c:f>
              <c:strCache>
                <c:ptCount val="1"/>
                <c:pt idx="0">
                  <c:v>Î.M. "Cу-Канал" Comrat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3.9761431411530811E-3"/>
                  <c:y val="-2.1929824561403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EB-4845-8587-86D08DD4FCF6}"/>
                </c:ext>
              </c:extLst>
            </c:dLbl>
            <c:dLbl>
              <c:idx val="1"/>
              <c:layout>
                <c:manualLayout>
                  <c:x val="-9.2776673293571924E-3"/>
                  <c:y val="-2.4122807017543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EB-4845-8587-86D08DD4FCF6}"/>
                </c:ext>
              </c:extLst>
            </c:dLbl>
            <c:dLbl>
              <c:idx val="2"/>
              <c:layout>
                <c:manualLayout>
                  <c:x val="0"/>
                  <c:y val="1.7543862678523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EB-4845-8587-86D08DD4FCF6}"/>
                </c:ext>
              </c:extLst>
            </c:dLbl>
            <c:dLbl>
              <c:idx val="3"/>
              <c:layout>
                <c:manualLayout>
                  <c:x val="0"/>
                  <c:y val="1.0964914174076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EB-4845-8587-86D08DD4FCF6}"/>
                </c:ext>
              </c:extLst>
            </c:dLbl>
            <c:dLbl>
              <c:idx val="4"/>
              <c:layout>
                <c:manualLayout>
                  <c:x val="-2.3856861336637527E-2"/>
                  <c:y val="2.6315794017784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EB-4845-8587-86D08DD4FCF6}"/>
                </c:ext>
              </c:extLst>
            </c:dLbl>
            <c:dLbl>
              <c:idx val="5"/>
              <c:layout>
                <c:manualLayout>
                  <c:x val="-2.1206096752816442E-2"/>
                  <c:y val="-3.7280701754385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6EB-4845-8587-86D08DD4FCF6}"/>
                </c:ext>
              </c:extLst>
            </c:dLbl>
            <c:dLbl>
              <c:idx val="6"/>
              <c:layout>
                <c:manualLayout>
                  <c:x val="-5.3015247414750074E-3"/>
                  <c:y val="-2.192982834815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6EB-4845-8587-86D08DD4FCF6}"/>
                </c:ext>
              </c:extLst>
            </c:dLbl>
            <c:dLbl>
              <c:idx val="7"/>
              <c:layout>
                <c:manualLayout>
                  <c:x val="-5.3015247414749112E-3"/>
                  <c:y val="-2.4122811182969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6EB-4845-8587-86D08DD4FCF6}"/>
                </c:ext>
              </c:extLst>
            </c:dLbl>
            <c:dLbl>
              <c:idx val="8"/>
              <c:layout>
                <c:manualLayout>
                  <c:x val="-5.3015247414750074E-3"/>
                  <c:y val="-2.192982834815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6EB-4845-8587-86D08DD4FCF6}"/>
                </c:ext>
              </c:extLst>
            </c:dLbl>
            <c:dLbl>
              <c:idx val="9"/>
              <c:layout>
                <c:manualLayout>
                  <c:x val="-3.9761435561062597E-3"/>
                  <c:y val="-2.4122811182969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6EB-4845-8587-86D08DD4FCF6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УДЕЛЬНЫЕ!$C$4:$M$5</c:f>
              <c:multiLvlStrCache>
                <c:ptCount val="11"/>
                <c:lvl>
                  <c:pt idx="0">
                    <c:v>2002</c:v>
                  </c:pt>
                  <c:pt idx="1">
                    <c:v>2003</c:v>
                  </c:pt>
                  <c:pt idx="2">
                    <c:v>2004</c:v>
                  </c:pt>
                  <c:pt idx="3">
                    <c:v>2005</c:v>
                  </c:pt>
                  <c:pt idx="4">
                    <c:v>2006</c:v>
                  </c:pt>
                  <c:pt idx="5">
                    <c:v>2007</c:v>
                  </c:pt>
                  <c:pt idx="6">
                    <c:v>2008</c:v>
                  </c:pt>
                  <c:pt idx="7">
                    <c:v>2009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2012</c:v>
                  </c:pt>
                </c:lvl>
                <c:lvl>
                  <c:pt idx="0">
                    <c:v>ANUL</c:v>
                  </c:pt>
                </c:lvl>
              </c:multiLvlStrCache>
            </c:multiLvlStrRef>
          </c:cat>
          <c:val>
            <c:numRef>
              <c:f>УДЕЛЬНЫЕ!$C$7:$M$7</c:f>
              <c:numCache>
                <c:formatCode>General</c:formatCode>
                <c:ptCount val="11"/>
                <c:pt idx="6">
                  <c:v>1.9200000000000004</c:v>
                </c:pt>
                <c:pt idx="7">
                  <c:v>1.8900000000000001</c:v>
                </c:pt>
                <c:pt idx="8">
                  <c:v>1.9200000000000004</c:v>
                </c:pt>
                <c:pt idx="9">
                  <c:v>1.83</c:v>
                </c:pt>
                <c:pt idx="10">
                  <c:v>1.81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66EB-4845-8587-86D08DD4FCF6}"/>
            </c:ext>
          </c:extLst>
        </c:ser>
        <c:ser>
          <c:idx val="2"/>
          <c:order val="2"/>
          <c:tx>
            <c:strRef>
              <c:f>УДЕЛЬНЫЕ!$B$8</c:f>
              <c:strCache>
                <c:ptCount val="1"/>
                <c:pt idx="0">
                  <c:v>Î.M."Apă-Canal" Cahul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dLbls>
            <c:dLbl>
              <c:idx val="0"/>
              <c:layout>
                <c:manualLayout>
                  <c:x val="-3.3134526176275686E-2"/>
                  <c:y val="3.0701754385964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66EB-4845-8587-86D08DD4FCF6}"/>
                </c:ext>
              </c:extLst>
            </c:dLbl>
            <c:dLbl>
              <c:idx val="1"/>
              <c:layout>
                <c:manualLayout>
                  <c:x val="-1.4579193039056268E-2"/>
                  <c:y val="2.8508776852599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66EB-4845-8587-86D08DD4FCF6}"/>
                </c:ext>
              </c:extLst>
            </c:dLbl>
            <c:dLbl>
              <c:idx val="2"/>
              <c:layout>
                <c:manualLayout>
                  <c:x val="-7.9522871122125211E-3"/>
                  <c:y val="1.7543862678523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66EB-4845-8587-86D08DD4FCF6}"/>
                </c:ext>
              </c:extLst>
            </c:dLbl>
            <c:dLbl>
              <c:idx val="3"/>
              <c:layout>
                <c:manualLayout>
                  <c:x val="-3.9761435561062597E-3"/>
                  <c:y val="1.315789700889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66EB-4845-8587-86D08DD4FCF6}"/>
                </c:ext>
              </c:extLst>
            </c:dLbl>
            <c:dLbl>
              <c:idx val="4"/>
              <c:layout>
                <c:manualLayout>
                  <c:x val="-3.9761435561062597E-3"/>
                  <c:y val="2.6315794017784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66EB-4845-8587-86D08DD4FCF6}"/>
                </c:ext>
              </c:extLst>
            </c:dLbl>
            <c:dLbl>
              <c:idx val="5"/>
              <c:layout>
                <c:manualLayout>
                  <c:x val="-2.2531480151268782E-2"/>
                  <c:y val="2.6315621341970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66EB-4845-8587-86D08DD4FCF6}"/>
                </c:ext>
              </c:extLst>
            </c:dLbl>
            <c:dLbl>
              <c:idx val="6"/>
              <c:layout>
                <c:manualLayout>
                  <c:x val="-1.4579193039056268E-2"/>
                  <c:y val="1.7543862678523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66EB-4845-8587-86D08DD4FCF6}"/>
                </c:ext>
              </c:extLst>
            </c:dLbl>
            <c:dLbl>
              <c:idx val="7"/>
              <c:layout>
                <c:manualLayout>
                  <c:x val="-3.9761435561061625E-3"/>
                  <c:y val="1.9736845513338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66EB-4845-8587-86D08DD4FCF6}"/>
                </c:ext>
              </c:extLst>
            </c:dLbl>
            <c:dLbl>
              <c:idx val="8"/>
              <c:layout>
                <c:manualLayout>
                  <c:x val="-1.3253811853687531E-2"/>
                  <c:y val="1.9736845513338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66EB-4845-8587-86D08DD4FCF6}"/>
                </c:ext>
              </c:extLst>
            </c:dLbl>
            <c:dLbl>
              <c:idx val="9"/>
              <c:layout>
                <c:manualLayout>
                  <c:x val="-7.9522871122125211E-3"/>
                  <c:y val="1.9736845513338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66EB-4845-8587-86D08DD4F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УДЕЛЬНЫЕ!$C$4:$M$5</c:f>
              <c:multiLvlStrCache>
                <c:ptCount val="11"/>
                <c:lvl>
                  <c:pt idx="0">
                    <c:v>2002</c:v>
                  </c:pt>
                  <c:pt idx="1">
                    <c:v>2003</c:v>
                  </c:pt>
                  <c:pt idx="2">
                    <c:v>2004</c:v>
                  </c:pt>
                  <c:pt idx="3">
                    <c:v>2005</c:v>
                  </c:pt>
                  <c:pt idx="4">
                    <c:v>2006</c:v>
                  </c:pt>
                  <c:pt idx="5">
                    <c:v>2007</c:v>
                  </c:pt>
                  <c:pt idx="6">
                    <c:v>2008</c:v>
                  </c:pt>
                  <c:pt idx="7">
                    <c:v>2009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2012</c:v>
                  </c:pt>
                </c:lvl>
                <c:lvl>
                  <c:pt idx="0">
                    <c:v>ANUL</c:v>
                  </c:pt>
                </c:lvl>
              </c:multiLvlStrCache>
            </c:multiLvlStrRef>
          </c:cat>
          <c:val>
            <c:numRef>
              <c:f>УДЕЛЬНЫЕ!$C$8:$M$8</c:f>
              <c:numCache>
                <c:formatCode>General</c:formatCode>
                <c:ptCount val="11"/>
                <c:pt idx="0">
                  <c:v>2.12</c:v>
                </c:pt>
                <c:pt idx="1">
                  <c:v>1.61</c:v>
                </c:pt>
                <c:pt idx="2">
                  <c:v>1.7000000000000002</c:v>
                </c:pt>
                <c:pt idx="3">
                  <c:v>1.61</c:v>
                </c:pt>
                <c:pt idx="4">
                  <c:v>1.87</c:v>
                </c:pt>
                <c:pt idx="5">
                  <c:v>0.92</c:v>
                </c:pt>
                <c:pt idx="6">
                  <c:v>0.82000000000000028</c:v>
                </c:pt>
                <c:pt idx="7">
                  <c:v>0.83000000000000029</c:v>
                </c:pt>
                <c:pt idx="8">
                  <c:v>0.88000000000000012</c:v>
                </c:pt>
                <c:pt idx="9">
                  <c:v>0.92</c:v>
                </c:pt>
                <c:pt idx="10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66EB-4845-8587-86D08DD4FC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014848"/>
        <c:axId val="50053504"/>
      </c:lineChart>
      <c:catAx>
        <c:axId val="500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0053504"/>
        <c:crosses val="autoZero"/>
        <c:auto val="1"/>
        <c:lblAlgn val="ctr"/>
        <c:lblOffset val="100"/>
        <c:noMultiLvlLbl val="0"/>
      </c:catAx>
      <c:valAx>
        <c:axId val="50053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00148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06/06/2019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06/06/2019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.png"/><Relationship Id="rId7" Type="http://schemas.openxmlformats.org/officeDocument/2006/relationships/image" Target="../media/image4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tiff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0.jpg"/><Relationship Id="rId4" Type="http://schemas.openxmlformats.org/officeDocument/2006/relationships/image" Target="../media/image5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.png"/><Relationship Id="rId7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.png"/><Relationship Id="rId7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4.png"/><Relationship Id="rId7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.png"/><Relationship Id="rId7" Type="http://schemas.openxmlformats.org/officeDocument/2006/relationships/image" Target="../media/image5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4.png"/><Relationship Id="rId7" Type="http://schemas.openxmlformats.org/officeDocument/2006/relationships/image" Target="../media/image6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.png"/><Relationship Id="rId7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4.png"/><Relationship Id="rId7" Type="http://schemas.openxmlformats.org/officeDocument/2006/relationships/image" Target="../media/image67.jpeg"/><Relationship Id="rId12" Type="http://schemas.openxmlformats.org/officeDocument/2006/relationships/hyperlink" Target="http://www.ifcaac.amac.m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71.png"/><Relationship Id="rId5" Type="http://schemas.openxmlformats.org/officeDocument/2006/relationships/image" Target="../media/image6.png"/><Relationship Id="rId10" Type="http://schemas.openxmlformats.org/officeDocument/2006/relationships/image" Target="../media/image70.jpeg"/><Relationship Id="rId4" Type="http://schemas.openxmlformats.org/officeDocument/2006/relationships/image" Target="../media/image5.png"/><Relationship Id="rId9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jpeg"/><Relationship Id="rId5" Type="http://schemas.openxmlformats.org/officeDocument/2006/relationships/image" Target="../media/image6.pn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jpeg"/><Relationship Id="rId5" Type="http://schemas.openxmlformats.org/officeDocument/2006/relationships/image" Target="../media/image6.png"/><Relationship Id="rId10" Type="http://schemas.openxmlformats.org/officeDocument/2006/relationships/image" Target="../media/image21.jpeg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Macovei 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>Modulul 1</a:t>
            </a:r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ro-RO" b="1" dirty="0" smtClean="0">
                <a:solidFill>
                  <a:srgbClr val="FF0000"/>
                </a:solidFill>
              </a:rPr>
              <a:t>: </a:t>
            </a:r>
            <a:r>
              <a:rPr lang="ro-RO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Managementul</a:t>
            </a:r>
            <a:r>
              <a:rPr lang="en-US" b="1" dirty="0" smtClean="0">
                <a:solidFill>
                  <a:srgbClr val="002060"/>
                </a:solidFill>
              </a:rPr>
              <a:t> energetic </a:t>
            </a:r>
            <a:r>
              <a:rPr lang="ro-RO" b="1" dirty="0" smtClean="0">
                <a:solidFill>
                  <a:srgbClr val="002060"/>
                </a:solidFill>
              </a:rPr>
              <a:t>și automatizarea proceselor în sistemele de alimentare cu apă și de canalizare</a:t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altLang="en-US" sz="2000" b="1" dirty="0" smtClean="0">
                <a:solidFill>
                  <a:srgbClr val="FF0000"/>
                </a:solidFill>
              </a:rPr>
              <a:t>Sesiunea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8</a:t>
            </a:r>
            <a:r>
              <a:rPr lang="en-US" altLang="en-US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ro-MD" b="1" dirty="0" smtClean="0">
                <a:solidFill>
                  <a:srgbClr val="002060"/>
                </a:solidFill>
              </a:rPr>
              <a:t>Efectuarea </a:t>
            </a:r>
            <a:r>
              <a:rPr lang="ro-MD" b="1" dirty="0">
                <a:solidFill>
                  <a:srgbClr val="002060"/>
                </a:solidFill>
              </a:rPr>
              <a:t>auditului energetic</a:t>
            </a: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1" dirty="0" err="1" smtClean="0">
                <a:solidFill>
                  <a:srgbClr val="002060"/>
                </a:solidFill>
              </a:rPr>
              <a:t>Inginer</a:t>
            </a:r>
            <a:r>
              <a:rPr lang="en-US" sz="1800" b="1" i="1" dirty="0" smtClean="0">
                <a:solidFill>
                  <a:srgbClr val="002060"/>
                </a:solidFill>
              </a:rPr>
              <a:t> Sergiu Zagurean</a:t>
            </a:r>
            <a:br>
              <a:rPr lang="en-US" sz="1800" b="1" i="1" dirty="0" smtClean="0">
                <a:solidFill>
                  <a:srgbClr val="002060"/>
                </a:solidFill>
              </a:rPr>
            </a:br>
            <a:r>
              <a:rPr lang="en-US" sz="1800" b="1" i="1" dirty="0" smtClean="0">
                <a:solidFill>
                  <a:srgbClr val="002060"/>
                </a:solidFill>
              </a:rPr>
              <a:t>WILO Romania SRL</a:t>
            </a: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28 – 29 – 30 mai  2019,  Chișinău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u-RU" sz="1500" b="1" dirty="0">
                <a:solidFill>
                  <a:srgbClr val="2DA5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Методика определения эксплуатационных параметров </a:t>
            </a:r>
            <a:r>
              <a:rPr lang="ru-RU" sz="1500" b="1" dirty="0" smtClean="0">
                <a:solidFill>
                  <a:srgbClr val="2DA5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насосных                         агрегатов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	Для определения эффективности работы насосных агрегатов замерялись следующие параметры: напор и подача насоса, напряжение и сила тока потребляемой электроэнергии, при этом обеспечивалась синхронность проводимых замеров.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	Напор насоса определен по формуле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где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, Z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- отметки положения приборов для измерения давления при входе (Z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) и на выходе (Z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) относительно горизонтальной оси насоса, м;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1600" i="1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, Р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М2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- показания приборов измерения давления воды во всасывающем (Р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м1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) и напорном трубопроводе (Р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м2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) насоса, Па;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ρ - плотность перекачиваемой жидкости, кг/м</a:t>
            </a:r>
            <a:r>
              <a:rPr lang="ru-RU" sz="16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- ускорение силы тяжести, м/с</a:t>
            </a:r>
            <a:r>
              <a:rPr lang="ru-RU" sz="16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ru-RU" sz="1600" i="1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ru-RU" sz="1600" i="1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- скорость воды во всасывающем (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ru-RU" sz="1600" i="1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) и напорном трубопроводе (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ru-RU" sz="1600" i="1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), м/с.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o-RO" sz="16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/>
            </a:r>
            <a:br>
              <a:rPr lang="en-US" sz="1600" b="1" dirty="0"/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8694" y="3575407"/>
            <a:ext cx="3087612" cy="6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98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70581" y="1532623"/>
            <a:ext cx="8973420" cy="5048378"/>
          </a:xfrm>
        </p:spPr>
        <p:txBody>
          <a:bodyPr/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При расположении приборов на некотором расстоянии от насоса, напор насоса определен с учетом потерь в местных сопротивлениях и по длине трубопровода на участках от точки установки прибора до расчетного сечения.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 	Величина поправки рассчитана по формулам: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ru-RU" dirty="0" smtClean="0"/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где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Q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- подача насоса, м</a:t>
            </a:r>
            <a:r>
              <a:rPr lang="ru-RU" sz="16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/с;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- удельное сопротивление всасывающего (А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) и напорного (А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) трубопровода насоса;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- длина подводящего (L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) и отводящего (L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) трубопроводов от сечения установки прибора до расчетного сечения, м;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ζ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, ζ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- коэффициенты местных сопротивлений на всасывающем трубопроводе (ζ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) и напорном (ζ</a:t>
            </a:r>
            <a:r>
              <a:rPr lang="ru-R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15" y="2925128"/>
            <a:ext cx="2343919" cy="59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04" y="3520209"/>
            <a:ext cx="26590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581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49236" y="1489837"/>
            <a:ext cx="8481807" cy="4581006"/>
          </a:xfrm>
        </p:spPr>
        <p:txBody>
          <a:bodyPr/>
          <a:lstStyle/>
          <a:p>
            <a:r>
              <a:rPr lang="ru-RU" dirty="0"/>
              <a:t>Механическая мощность, сообщаемая насосом подаваемой воде (полезная мощность), определяется зависимостью:</a:t>
            </a:r>
            <a:endParaRPr lang="en-US" altLang="en-US" sz="1600" dirty="0" smtClean="0"/>
          </a:p>
          <a:p>
            <a:endParaRPr lang="ru-RU" altLang="en-US" sz="1600" dirty="0" smtClean="0"/>
          </a:p>
          <a:p>
            <a:r>
              <a:rPr lang="ru-RU" dirty="0"/>
              <a:t>Потребляемая мощность агрегата определяется по формуле:</a:t>
            </a:r>
            <a:endParaRPr lang="en-US" dirty="0"/>
          </a:p>
          <a:p>
            <a:endParaRPr lang="ru-RU" altLang="en-US" sz="1600" dirty="0" smtClean="0"/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где: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- напряжение, кВт;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- сила тока, А (ампер);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COS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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- коэффициент мощности двигателя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ru-RU" dirty="0" smtClean="0"/>
              <a:t>Коэффициент </a:t>
            </a:r>
            <a:r>
              <a:rPr lang="ru-RU" dirty="0"/>
              <a:t>полезного действия агрегата (КПД) определяется, как отношение полезной мощности к потребляемой:</a:t>
            </a:r>
            <a:endParaRPr lang="en-US" dirty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50" y="3062942"/>
            <a:ext cx="2207045" cy="35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52" y="5351216"/>
            <a:ext cx="1102091" cy="64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3919" y="2217153"/>
            <a:ext cx="1706128" cy="3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26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827" y="1587209"/>
            <a:ext cx="7610475" cy="4932363"/>
          </a:xfrm>
        </p:spPr>
      </p:pic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944" y="1587208"/>
            <a:ext cx="7610475" cy="4932363"/>
          </a:xfrm>
        </p:spPr>
      </p:pic>
    </p:spTree>
    <p:extLst>
      <p:ext uri="{BB962C8B-B14F-4D97-AF65-F5344CB8AC3E}">
        <p14:creationId xmlns:p14="http://schemas.microsoft.com/office/powerpoint/2010/main" val="933993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Bibliografie</a:t>
            </a:r>
            <a:r>
              <a:rPr lang="en-US" sz="1600" b="1" dirty="0" smtClean="0">
                <a:solidFill>
                  <a:srgbClr val="002060"/>
                </a:solidFill>
              </a:rPr>
              <a:t>: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782" y="1649368"/>
            <a:ext cx="6835775" cy="4771097"/>
          </a:xfrm>
        </p:spPr>
      </p:pic>
    </p:spTree>
    <p:extLst>
      <p:ext uri="{BB962C8B-B14F-4D97-AF65-F5344CB8AC3E}">
        <p14:creationId xmlns:p14="http://schemas.microsoft.com/office/powerpoint/2010/main" val="1673872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Bibliografie</a:t>
            </a:r>
            <a:r>
              <a:rPr lang="en-US" sz="1600" b="1" dirty="0" smtClean="0">
                <a:solidFill>
                  <a:srgbClr val="002060"/>
                </a:solidFill>
              </a:rPr>
              <a:t>: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3410" y="1575677"/>
            <a:ext cx="3802053" cy="5005324"/>
          </a:xfrm>
        </p:spPr>
      </p:pic>
    </p:spTree>
    <p:extLst>
      <p:ext uri="{BB962C8B-B14F-4D97-AF65-F5344CB8AC3E}">
        <p14:creationId xmlns:p14="http://schemas.microsoft.com/office/powerpoint/2010/main" val="345244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Bibliografie</a:t>
            </a:r>
            <a:r>
              <a:rPr lang="en-US" sz="1600" b="1" dirty="0" smtClean="0">
                <a:solidFill>
                  <a:srgbClr val="002060"/>
                </a:solidFill>
              </a:rPr>
              <a:t>: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864" y="1625784"/>
            <a:ext cx="7816952" cy="4774434"/>
          </a:xfrm>
        </p:spPr>
      </p:pic>
    </p:spTree>
    <p:extLst>
      <p:ext uri="{BB962C8B-B14F-4D97-AF65-F5344CB8AC3E}">
        <p14:creationId xmlns:p14="http://schemas.microsoft.com/office/powerpoint/2010/main" val="2696345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13735"/>
              </p:ext>
            </p:extLst>
          </p:nvPr>
        </p:nvGraphicFramePr>
        <p:xfrm>
          <a:off x="463396" y="1739119"/>
          <a:ext cx="8166895" cy="5039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hart" r:id="rId8" imgW="9766226" imgH="5658048" progId="Excel.Chart.8">
                  <p:embed/>
                </p:oleObj>
              </mc:Choice>
              <mc:Fallback>
                <p:oleObj name="Chart" r:id="rId8" imgW="9766226" imgH="5658048" progId="Excel.Chart.8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6" y="1739119"/>
                        <a:ext cx="8166895" cy="5039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325176" y="15550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2DA5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График </a:t>
            </a:r>
            <a:r>
              <a:rPr lang="ru-RU" sz="1600" dirty="0" smtClean="0">
                <a:solidFill>
                  <a:srgbClr val="2DA5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давления </a:t>
            </a:r>
            <a:r>
              <a:rPr lang="ru-RU" sz="1600" dirty="0">
                <a:solidFill>
                  <a:srgbClr val="2DA5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воды .</a:t>
            </a:r>
            <a:endParaRPr lang="en-US" sz="1600" dirty="0">
              <a:solidFill>
                <a:srgbClr val="2DA5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2DA5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US" sz="1600" dirty="0">
              <a:solidFill>
                <a:srgbClr val="2DA597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92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176" y="15550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2DA5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График расхода  воды .</a:t>
            </a:r>
            <a:endParaRPr lang="en-US" sz="1600" dirty="0">
              <a:solidFill>
                <a:srgbClr val="2DA5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2DA5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US" sz="1600" dirty="0">
              <a:solidFill>
                <a:srgbClr val="2DA597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90633"/>
              </p:ext>
            </p:extLst>
          </p:nvPr>
        </p:nvGraphicFramePr>
        <p:xfrm>
          <a:off x="214817" y="1792807"/>
          <a:ext cx="8662054" cy="467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hart" r:id="rId8" imgW="9753600" imgH="5549827" progId="Excel.Chart.8">
                  <p:embed/>
                </p:oleObj>
              </mc:Choice>
              <mc:Fallback>
                <p:oleObj name="Chart" r:id="rId8" imgW="9753600" imgH="5549827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17" y="1792807"/>
                        <a:ext cx="8662054" cy="4678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476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79155" y="1570647"/>
            <a:ext cx="7776000" cy="32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1527175" indent="75565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1984375" indent="75565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2441575" indent="75565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2898775" indent="75565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ru-RU" altLang="en-US" sz="1500" b="1" dirty="0" smtClean="0">
                <a:solidFill>
                  <a:srgbClr val="2DA597"/>
                </a:solidFill>
              </a:rPr>
              <a:t>Расчет эффективности скважинного насоса</a:t>
            </a:r>
            <a:endParaRPr lang="en-US" altLang="en-US" sz="1500" b="1" dirty="0">
              <a:solidFill>
                <a:srgbClr val="2DA59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175" y="1937485"/>
            <a:ext cx="8435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DA5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Конструктивные и технологические параметры скважины по паспорту скважины и по результатам измерений</a:t>
            </a:r>
            <a:endParaRPr lang="en-US" sz="1400" dirty="0">
              <a:solidFill>
                <a:srgbClr val="2DA5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737284"/>
              </p:ext>
            </p:extLst>
          </p:nvPr>
        </p:nvGraphicFramePr>
        <p:xfrm>
          <a:off x="606175" y="2564427"/>
          <a:ext cx="8229602" cy="36514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1994">
                  <a:extLst>
                    <a:ext uri="{9D8B030D-6E8A-4147-A177-3AD203B41FA5}">
                      <a16:colId xmlns:a16="http://schemas.microsoft.com/office/drawing/2014/main" val="3663852238"/>
                    </a:ext>
                  </a:extLst>
                </a:gridCol>
                <a:gridCol w="791994">
                  <a:extLst>
                    <a:ext uri="{9D8B030D-6E8A-4147-A177-3AD203B41FA5}">
                      <a16:colId xmlns:a16="http://schemas.microsoft.com/office/drawing/2014/main" val="693774071"/>
                    </a:ext>
                  </a:extLst>
                </a:gridCol>
                <a:gridCol w="791994">
                  <a:extLst>
                    <a:ext uri="{9D8B030D-6E8A-4147-A177-3AD203B41FA5}">
                      <a16:colId xmlns:a16="http://schemas.microsoft.com/office/drawing/2014/main" val="3717332115"/>
                    </a:ext>
                  </a:extLst>
                </a:gridCol>
                <a:gridCol w="791994">
                  <a:extLst>
                    <a:ext uri="{9D8B030D-6E8A-4147-A177-3AD203B41FA5}">
                      <a16:colId xmlns:a16="http://schemas.microsoft.com/office/drawing/2014/main" val="2779021753"/>
                    </a:ext>
                  </a:extLst>
                </a:gridCol>
                <a:gridCol w="791994">
                  <a:extLst>
                    <a:ext uri="{9D8B030D-6E8A-4147-A177-3AD203B41FA5}">
                      <a16:colId xmlns:a16="http://schemas.microsoft.com/office/drawing/2014/main" val="4240695784"/>
                    </a:ext>
                  </a:extLst>
                </a:gridCol>
                <a:gridCol w="791994">
                  <a:extLst>
                    <a:ext uri="{9D8B030D-6E8A-4147-A177-3AD203B41FA5}">
                      <a16:colId xmlns:a16="http://schemas.microsoft.com/office/drawing/2014/main" val="1687295228"/>
                    </a:ext>
                  </a:extLst>
                </a:gridCol>
                <a:gridCol w="791994">
                  <a:extLst>
                    <a:ext uri="{9D8B030D-6E8A-4147-A177-3AD203B41FA5}">
                      <a16:colId xmlns:a16="http://schemas.microsoft.com/office/drawing/2014/main" val="1348822242"/>
                    </a:ext>
                  </a:extLst>
                </a:gridCol>
                <a:gridCol w="791994">
                  <a:extLst>
                    <a:ext uri="{9D8B030D-6E8A-4147-A177-3AD203B41FA5}">
                      <a16:colId xmlns:a16="http://schemas.microsoft.com/office/drawing/2014/main" val="3990882284"/>
                    </a:ext>
                  </a:extLst>
                </a:gridCol>
                <a:gridCol w="946825">
                  <a:extLst>
                    <a:ext uri="{9D8B030D-6E8A-4147-A177-3AD203B41FA5}">
                      <a16:colId xmlns:a16="http://schemas.microsoft.com/office/drawing/2014/main" val="588825417"/>
                    </a:ext>
                  </a:extLst>
                </a:gridCol>
                <a:gridCol w="946825">
                  <a:extLst>
                    <a:ext uri="{9D8B030D-6E8A-4147-A177-3AD203B41FA5}">
                      <a16:colId xmlns:a16="http://schemas.microsoft.com/office/drawing/2014/main" val="2762940855"/>
                    </a:ext>
                  </a:extLst>
                </a:gridCol>
              </a:tblGrid>
              <a:tr h="23119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артскважины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Конструкция скважины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Технологические параметры скважины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626607"/>
                  </a:ext>
                </a:extLst>
              </a:tr>
              <a:tr h="23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глубина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скважины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(м)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диаметр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обсадных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труб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o-RO" sz="1100" dirty="0">
                          <a:effectLst/>
                        </a:rPr>
                        <a:t>D</a:t>
                      </a:r>
                      <a:r>
                        <a:rPr lang="ru-RU" sz="1100" dirty="0">
                          <a:effectLst/>
                        </a:rPr>
                        <a:t>, мм)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интервал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установки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фильтра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 паспорту скважины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 результатам измерений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46728"/>
                  </a:ext>
                </a:extLst>
              </a:tr>
              <a:tr h="924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Статиче-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ский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уровень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(м)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Динамиче-ский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уровень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(м)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дебит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(м</a:t>
                      </a:r>
                      <a:r>
                        <a:rPr lang="ru-RU" sz="1100" baseline="30000">
                          <a:effectLst/>
                        </a:rPr>
                        <a:t>3</a:t>
                      </a:r>
                      <a:r>
                        <a:rPr lang="ru-RU" sz="1100">
                          <a:effectLst/>
                        </a:rPr>
                        <a:t>/час.)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Статиче-ский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уровень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(м)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Динамиче-ский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уровень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(м)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дебит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(м</a:t>
                      </a:r>
                      <a:r>
                        <a:rPr lang="ru-RU" sz="1100" baseline="30000">
                          <a:effectLst/>
                        </a:rPr>
                        <a:t>3</a:t>
                      </a:r>
                      <a:r>
                        <a:rPr lang="ru-RU" sz="1100">
                          <a:effectLst/>
                        </a:rPr>
                        <a:t>/час.)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08325"/>
                  </a:ext>
                </a:extLst>
              </a:tr>
              <a:tr h="231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767950"/>
                  </a:ext>
                </a:extLst>
              </a:tr>
              <a:tr h="677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3 (инв. № 4487)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49</a:t>
                      </a:r>
                      <a:r>
                        <a:rPr lang="ru-RU" sz="1100">
                          <a:effectLst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1100">
                          <a:effectLst/>
                        </a:rPr>
                        <a:t>77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45,3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47,3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43,6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204157"/>
                  </a:ext>
                </a:extLst>
              </a:tr>
              <a:tr h="677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4 (инв. № 4825)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r>
                        <a:rPr lang="ru-RU" sz="1100">
                          <a:effectLst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1100">
                          <a:effectLst/>
                        </a:rPr>
                        <a:t>69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46,7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61,3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55,7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42,4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27,0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765274"/>
                  </a:ext>
                </a:extLst>
              </a:tr>
              <a:tr h="677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5 (инв. № 3933)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r>
                        <a:rPr lang="ru-RU" sz="1100">
                          <a:effectLst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1100">
                          <a:effectLst/>
                        </a:rPr>
                        <a:t>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45,1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57,8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21,6</a:t>
                      </a:r>
                      <a:r>
                        <a:rPr lang="ru-RU" sz="1100" dirty="0">
                          <a:effectLst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1100" dirty="0">
                          <a:effectLst/>
                        </a:rPr>
                        <a:t>23,3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146" marR="55146" marT="0" marB="0">
                    <a:solidFill>
                      <a:srgbClr val="2DA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346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711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08" y="1898996"/>
            <a:ext cx="58293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 txBox="1">
            <a:spLocks noChangeArrowheads="1"/>
          </p:cNvSpPr>
          <p:nvPr/>
        </p:nvSpPr>
        <p:spPr bwMode="gray">
          <a:xfrm>
            <a:off x="525771" y="1072164"/>
            <a:ext cx="8085138" cy="755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40992" tIns="0" rIns="263938" bIns="0" anchor="ctr"/>
          <a:lstStyle/>
          <a:p>
            <a:pPr algn="ctr" defTabSz="95726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b="1" i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WILO </a:t>
            </a:r>
            <a:r>
              <a:rPr lang="ru-RU" sz="2800" b="1" i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в</a:t>
            </a:r>
            <a:r>
              <a:rPr lang="fr-CA" sz="2800" b="1" i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i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Молдове</a:t>
            </a:r>
            <a:endParaRPr lang="fr-CA" sz="2800" b="1" i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954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9059" y="2064689"/>
            <a:ext cx="85091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артскважине установлен насос ЭЦВ 10-63-65. Фактическая (измеренная) подача насоса - 43,4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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43,7 м</a:t>
            </a:r>
            <a:r>
              <a:rPr kumimoji="0" lang="ru-RU" alt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3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/час. Насос эксплуатируется в режиме, соответствующем паспорту скважины. График давления в трубопроводе над устьем скважины приведен на рис.2.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	Расчетный расход для подбора насоса принят равным существующей подаче  </a:t>
            </a:r>
            <a:r>
              <a:rPr kumimoji="0" lang="ro-RO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Q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 = 43,6 м</a:t>
            </a:r>
            <a:r>
              <a:rPr kumimoji="0" lang="ru-RU" alt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3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/час. Необходимый напор насоса составляет: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sym typeface="Symbol" panose="05050102010706020507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Н = Н</a:t>
            </a:r>
            <a:r>
              <a:rPr kumimoji="0" lang="ru-RU" alt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дин</a:t>
            </a:r>
            <a:r>
              <a:rPr kumimoji="0" lang="ru-RU" alt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.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 + </a:t>
            </a:r>
            <a:r>
              <a:rPr kumimoji="0" lang="ro-RO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h</a:t>
            </a:r>
            <a:r>
              <a:rPr kumimoji="0" lang="ru-RU" alt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в.тр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 + </a:t>
            </a:r>
            <a:r>
              <a:rPr kumimoji="0" lang="ro-RO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h</a:t>
            </a:r>
            <a:r>
              <a:rPr kumimoji="0" lang="ro-RO" alt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w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,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где: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	Н</a:t>
            </a:r>
            <a:r>
              <a:rPr kumimoji="0" lang="ru-RU" alt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дин</a:t>
            </a:r>
            <a:r>
              <a:rPr kumimoji="0" lang="ru-RU" alt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.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	- динамический уровень, 47,3 м;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	</a:t>
            </a:r>
            <a:r>
              <a:rPr kumimoji="0" lang="ro-RO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h</a:t>
            </a:r>
            <a:r>
              <a:rPr kumimoji="0" lang="ru-RU" alt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в.тр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 	- потери напора в водоподъемных трубах, 4,7 м;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	</a:t>
            </a:r>
            <a:r>
              <a:rPr kumimoji="0" lang="ro-RO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h</a:t>
            </a:r>
            <a:r>
              <a:rPr kumimoji="0" lang="ro-RO" alt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w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 	</a:t>
            </a:r>
            <a:r>
              <a:rPr kumimoji="0" lang="ru-RU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- 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напор воды над устьем скважины, 8,1 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en-US" sz="1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ru-RU" altLang="en-US" sz="14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Н = 47,3 + 4,7 + 8,1 = 60,1 м</a:t>
            </a:r>
            <a:endParaRPr lang="ru-RU" alt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0521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50" y="2064689"/>
            <a:ext cx="6596008" cy="40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36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256" y="1900719"/>
            <a:ext cx="8147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Необходимый насос фирмы WILO взамен существующего: TWI 06.50-07 с двигателем   N = 11 кВт, η = 76 %, потребляемая мощность Р1 = 11,7 кВт. Удельное потребление электроэнергии агрегата фирмы WILO на 1 м3 подаваемой воды составит:</a:t>
            </a:r>
            <a:endPara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782" y="2538673"/>
            <a:ext cx="6490465" cy="105044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79868" y="3396078"/>
            <a:ext cx="8106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Удельное потребление установленного насосного агрегата ЭЦВ 10-63-65 составляет:</a:t>
            </a:r>
            <a:endPara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1216" y="3874223"/>
            <a:ext cx="7463778" cy="5123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07949" y="4397443"/>
            <a:ext cx="8250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Экономический эффект от замены насосов только за счет снижения потребления электроэнергии, без учета экономии средств на ремонт агрегата, составит:</a:t>
            </a:r>
            <a:endPara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55" y="5335649"/>
            <a:ext cx="7817145" cy="6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82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just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28"/>
          <p:cNvSpPr txBox="1">
            <a:spLocks/>
          </p:cNvSpPr>
          <p:nvPr/>
        </p:nvSpPr>
        <p:spPr bwMode="auto">
          <a:xfrm>
            <a:off x="3335689" y="1641278"/>
            <a:ext cx="6390861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 algn="ctr">
              <a:lnSpc>
                <a:spcPct val="110000"/>
              </a:lnSpc>
              <a:buClr>
                <a:schemeClr val="accent1"/>
              </a:buClr>
              <a:buFont typeface="Verdana" pitchFamily="34" charset="0"/>
              <a:buChar char="•"/>
            </a:pPr>
            <a:r>
              <a:rPr lang="ru-RU" sz="2000" dirty="0">
                <a:solidFill>
                  <a:srgbClr val="2DA597"/>
                </a:solidFill>
              </a:rPr>
              <a:t>Классы энергоэффективности </a:t>
            </a:r>
            <a:r>
              <a:rPr lang="en-US" sz="2000" dirty="0">
                <a:solidFill>
                  <a:srgbClr val="2DA597"/>
                </a:solidFill>
              </a:rPr>
              <a:t>IE.</a:t>
            </a:r>
            <a:endParaRPr lang="en-US" sz="2000" b="0" kern="0" dirty="0" smtClean="0">
              <a:solidFill>
                <a:srgbClr val="2DA597"/>
              </a:solidFill>
            </a:endParaRPr>
          </a:p>
        </p:txBody>
      </p:sp>
      <p:graphicFrame>
        <p:nvGraphicFramePr>
          <p:cNvPr id="15" name="Tabelle 6"/>
          <p:cNvGraphicFramePr>
            <a:graphicFrameLocks noGrp="1"/>
          </p:cNvGraphicFramePr>
          <p:nvPr>
            <p:extLst/>
          </p:nvPr>
        </p:nvGraphicFramePr>
        <p:xfrm>
          <a:off x="4592764" y="4859467"/>
          <a:ext cx="4127943" cy="1402008"/>
        </p:xfrm>
        <a:graphic>
          <a:graphicData uri="http://schemas.openxmlformats.org/drawingml/2006/table">
            <a:tbl>
              <a:tblPr/>
              <a:tblGrid>
                <a:gridCol w="150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389"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2-pole / 50 Hz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4 kW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5.5 kW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89"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IE1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83.1 %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84.7 %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389"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IE2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85.8 %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87.0 %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389"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IE3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88.1 %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89.2 %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389"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IE4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91.1 %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91.9 %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IE5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92,8 %</a:t>
                      </a:r>
                      <a:b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(P</a:t>
                      </a:r>
                      <a:r>
                        <a:rPr kumimoji="0" lang="de-DE" sz="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=3.8 kW)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95,5 %</a:t>
                      </a:r>
                    </a:p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(P2=5.6 kW)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feld 3"/>
          <p:cNvSpPr txBox="1"/>
          <p:nvPr/>
        </p:nvSpPr>
        <p:spPr>
          <a:xfrm>
            <a:off x="1998522" y="2427347"/>
            <a:ext cx="2266311" cy="31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</a:pPr>
            <a:r>
              <a:rPr lang="de-DE" sz="1316" dirty="0" smtClean="0">
                <a:solidFill>
                  <a:srgbClr val="505050"/>
                </a:solidFill>
                <a:latin typeface="Verdana"/>
                <a:cs typeface="+mn-cs"/>
              </a:rPr>
              <a:t>Wilo-</a:t>
            </a:r>
            <a:r>
              <a:rPr lang="de-DE" sz="1316" dirty="0" err="1" smtClean="0">
                <a:solidFill>
                  <a:srgbClr val="505050"/>
                </a:solidFill>
                <a:latin typeface="Verdana"/>
                <a:cs typeface="+mn-cs"/>
              </a:rPr>
              <a:t>Rexa</a:t>
            </a:r>
            <a:r>
              <a:rPr lang="de-DE" sz="1316" dirty="0" smtClean="0">
                <a:solidFill>
                  <a:srgbClr val="505050"/>
                </a:solidFill>
                <a:latin typeface="Verdana"/>
                <a:cs typeface="+mn-cs"/>
              </a:rPr>
              <a:t> </a:t>
            </a:r>
            <a:r>
              <a:rPr lang="de-DE" sz="1316" dirty="0">
                <a:solidFill>
                  <a:srgbClr val="505050"/>
                </a:solidFill>
                <a:latin typeface="Verdana"/>
                <a:cs typeface="+mn-cs"/>
              </a:rPr>
              <a:t>SOLID-Q</a:t>
            </a:r>
          </a:p>
        </p:txBody>
      </p:sp>
      <p:sp>
        <p:nvSpPr>
          <p:cNvPr id="17" name="Textfeld 37"/>
          <p:cNvSpPr txBox="1"/>
          <p:nvPr/>
        </p:nvSpPr>
        <p:spPr>
          <a:xfrm>
            <a:off x="2120295" y="5019479"/>
            <a:ext cx="286293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</a:pPr>
            <a:r>
              <a:rPr lang="de-DE" sz="1200" dirty="0" smtClean="0">
                <a:solidFill>
                  <a:prstClr val="black"/>
                </a:solidFill>
                <a:latin typeface="Verdana"/>
                <a:cs typeface="+mn-cs"/>
              </a:rPr>
              <a:t>SOLID-Q </a:t>
            </a:r>
            <a:r>
              <a:rPr lang="de-DE" sz="1200" dirty="0" err="1" smtClean="0">
                <a:solidFill>
                  <a:prstClr val="black"/>
                </a:solidFill>
                <a:latin typeface="Verdana"/>
                <a:cs typeface="+mn-cs"/>
              </a:rPr>
              <a:t>Hydraulic</a:t>
            </a:r>
            <a:r>
              <a:rPr lang="de-DE" sz="1200" dirty="0" smtClean="0">
                <a:solidFill>
                  <a:prstClr val="black"/>
                </a:solidFill>
                <a:latin typeface="Verdana"/>
                <a:cs typeface="+mn-cs"/>
              </a:rPr>
              <a:t>:</a:t>
            </a:r>
            <a:endParaRPr lang="de-DE" sz="1200" dirty="0">
              <a:solidFill>
                <a:prstClr val="black"/>
              </a:solidFill>
              <a:latin typeface="Verdana"/>
              <a:cs typeface="+mn-cs"/>
            </a:endParaRP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de-DE" sz="1200" b="0" dirty="0" err="1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Self-cleaning</a:t>
            </a:r>
            <a:endParaRPr lang="de-DE" sz="1200" b="0" dirty="0">
              <a:solidFill>
                <a:prstClr val="black"/>
              </a:solidFill>
              <a:latin typeface="Verdana"/>
              <a:cs typeface="+mn-cs"/>
              <a:sym typeface="Wingdings" panose="05000000000000000000" pitchFamily="2" charset="2"/>
            </a:endParaRP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de-DE" sz="1200" b="0" dirty="0" err="1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Highly</a:t>
            </a:r>
            <a:r>
              <a:rPr lang="de-DE" sz="1200" b="0" dirty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0" dirty="0" err="1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efficient</a:t>
            </a:r>
            <a:endParaRPr lang="de-DE" sz="1200" b="0" dirty="0">
              <a:solidFill>
                <a:prstClr val="black"/>
              </a:solidFill>
              <a:latin typeface="Verdan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8" name="Textfeld 38"/>
          <p:cNvSpPr txBox="1"/>
          <p:nvPr/>
        </p:nvSpPr>
        <p:spPr>
          <a:xfrm>
            <a:off x="2120295" y="4106315"/>
            <a:ext cx="286293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</a:pPr>
            <a:r>
              <a:rPr lang="de-DE" sz="1200" dirty="0">
                <a:solidFill>
                  <a:prstClr val="black"/>
                </a:solidFill>
                <a:latin typeface="Verdana"/>
                <a:cs typeface="+mn-cs"/>
              </a:rPr>
              <a:t>High-efficiency </a:t>
            </a:r>
            <a:r>
              <a:rPr lang="de-DE" sz="1200" dirty="0" err="1">
                <a:solidFill>
                  <a:prstClr val="black"/>
                </a:solidFill>
                <a:latin typeface="Verdana"/>
                <a:cs typeface="+mn-cs"/>
              </a:rPr>
              <a:t>motor</a:t>
            </a:r>
            <a:r>
              <a:rPr lang="de-DE" sz="1200" dirty="0">
                <a:solidFill>
                  <a:prstClr val="black"/>
                </a:solidFill>
                <a:latin typeface="Verdana"/>
                <a:cs typeface="+mn-cs"/>
              </a:rPr>
              <a:t>:</a:t>
            </a: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en-US" sz="1200" b="0" dirty="0" smtClean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Up </a:t>
            </a:r>
            <a:r>
              <a:rPr lang="en-US" sz="1200" b="0" dirty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to efficiency class </a:t>
            </a:r>
            <a:r>
              <a:rPr lang="en-US" sz="1200" b="0" dirty="0" smtClean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IE5*</a:t>
            </a:r>
            <a:endParaRPr lang="en-US" sz="1200" b="0" dirty="0">
              <a:solidFill>
                <a:prstClr val="black"/>
              </a:solidFill>
              <a:latin typeface="Verdana"/>
              <a:cs typeface="+mn-cs"/>
              <a:sym typeface="Wingdings" panose="05000000000000000000" pitchFamily="2" charset="2"/>
            </a:endParaRP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en-US" sz="1200" b="0" dirty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For wet and dry sump installation</a:t>
            </a:r>
          </a:p>
        </p:txBody>
      </p:sp>
      <p:sp>
        <p:nvSpPr>
          <p:cNvPr id="19" name="Textfeld 39"/>
          <p:cNvSpPr txBox="1"/>
          <p:nvPr/>
        </p:nvSpPr>
        <p:spPr>
          <a:xfrm>
            <a:off x="2120295" y="2784543"/>
            <a:ext cx="286293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</a:pPr>
            <a:r>
              <a:rPr lang="de-DE" sz="1200" dirty="0">
                <a:solidFill>
                  <a:prstClr val="black"/>
                </a:solidFill>
                <a:latin typeface="Verdana"/>
                <a:cs typeface="+mn-cs"/>
              </a:rPr>
              <a:t>Wilo-DDI:</a:t>
            </a: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en-US" sz="1200" b="0" dirty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Digital </a:t>
            </a:r>
            <a:r>
              <a:rPr lang="en-US" sz="1200" b="0" dirty="0" smtClean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interface</a:t>
            </a:r>
            <a:endParaRPr lang="en-US" sz="1200" b="0" dirty="0">
              <a:solidFill>
                <a:prstClr val="black"/>
              </a:solidFill>
              <a:latin typeface="Verdana"/>
              <a:cs typeface="+mn-cs"/>
              <a:sym typeface="Wingdings" panose="05000000000000000000" pitchFamily="2" charset="2"/>
            </a:endParaRP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en-US" sz="1200" b="0" dirty="0" smtClean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Web-based control </a:t>
            </a:r>
            <a:r>
              <a:rPr lang="en-US" sz="1200" b="0" dirty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and visualization</a:t>
            </a: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en-US" sz="1200" b="0" dirty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Data logger</a:t>
            </a: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en-US" sz="1200" b="0" dirty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Vibration monitoring</a:t>
            </a:r>
          </a:p>
        </p:txBody>
      </p:sp>
      <p:pic>
        <p:nvPicPr>
          <p:cNvPr id="20" name="Grafik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448" y="2179921"/>
            <a:ext cx="622971" cy="300745"/>
          </a:xfrm>
          <a:prstGeom prst="rect">
            <a:avLst/>
          </a:prstGeom>
        </p:spPr>
      </p:pic>
      <p:pic>
        <p:nvPicPr>
          <p:cNvPr id="21" name="Grafik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87" t="5627" r="23525" b="8280"/>
          <a:stretch/>
        </p:blipFill>
        <p:spPr>
          <a:xfrm>
            <a:off x="555687" y="2632074"/>
            <a:ext cx="1418868" cy="3310690"/>
          </a:xfrm>
          <a:prstGeom prst="rect">
            <a:avLst/>
          </a:prstGeom>
        </p:spPr>
      </p:pic>
      <p:pic>
        <p:nvPicPr>
          <p:cNvPr id="22" name="Grafik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9" y="2154892"/>
            <a:ext cx="812237" cy="5875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91" y="2031391"/>
            <a:ext cx="4235384" cy="28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1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872604" y="1864926"/>
            <a:ext cx="7920315" cy="4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500" dirty="0">
                <a:solidFill>
                  <a:srgbClr val="2DA59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LCC-Check — проверка затрат на жизненный цикл оборудования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90811" y="2401997"/>
            <a:ext cx="8578527" cy="15031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72671" tIns="36336" rIns="72671" bIns="36336">
            <a:spAutoFit/>
          </a:bodyPr>
          <a:lstStyle/>
          <a:p>
            <a:r>
              <a:rPr lang="ru-RU" sz="14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Эксперты </a:t>
            </a:r>
            <a:r>
              <a:rPr lang="ru-RU" sz="1400" b="0" dirty="0">
                <a:latin typeface="Verdana" panose="020B0604030504040204" pitchFamily="34" charset="0"/>
                <a:ea typeface="Verdana" panose="020B0604030504040204" pitchFamily="34" charset="0"/>
              </a:rPr>
              <a:t>посчитали, что стоимость даже самого дорогого насоса будет составлять не более 5% от стоимости его жизненного цикла (электроэнергия, монтаж и т.д.)</a:t>
            </a:r>
          </a:p>
          <a:p>
            <a:r>
              <a:rPr lang="ru-RU" sz="1400" b="0" dirty="0">
                <a:latin typeface="Verdana" panose="020B0604030504040204" pitchFamily="34" charset="0"/>
                <a:ea typeface="Verdana" panose="020B0604030504040204" pitchFamily="34" charset="0"/>
              </a:rPr>
              <a:t>Стоимость жизненного цикла насосного оборудования:</a:t>
            </a:r>
          </a:p>
          <a:p>
            <a:pPr>
              <a:spcBef>
                <a:spcPct val="50000"/>
              </a:spcBef>
            </a:pPr>
            <a:r>
              <a:rPr lang="ro-RO" sz="11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LCC </a:t>
            </a:r>
            <a:r>
              <a:rPr lang="ro-RO" sz="11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Ci + </a:t>
            </a:r>
            <a:r>
              <a:rPr lang="ro-RO" sz="11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Cinst</a:t>
            </a:r>
            <a:r>
              <a:rPr lang="ro-RO" sz="11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o-RO" sz="11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Ce + Cm +</a:t>
            </a:r>
            <a:r>
              <a:rPr lang="ro-RO" sz="11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o-RO" sz="11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</a:t>
            </a:r>
            <a:endParaRPr lang="ro-RO" sz="11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ro-RO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en-GB" sz="1194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82" y="3584059"/>
            <a:ext cx="5170360" cy="28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45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Группа 7"/>
          <p:cNvGrpSpPr>
            <a:grpSpLocks/>
          </p:cNvGrpSpPr>
          <p:nvPr/>
        </p:nvGrpSpPr>
        <p:grpSpPr bwMode="auto">
          <a:xfrm>
            <a:off x="462116" y="1792807"/>
            <a:ext cx="8472334" cy="4447656"/>
            <a:chOff x="270204" y="815926"/>
            <a:chExt cx="9354051" cy="5528606"/>
          </a:xfrm>
        </p:grpSpPr>
        <p:pic>
          <p:nvPicPr>
            <p:cNvPr id="15" name="Picture 6" descr="IM00036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893" y="844062"/>
              <a:ext cx="5059362" cy="37941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IM00036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04" y="815926"/>
              <a:ext cx="4020125" cy="535979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4651963" y="4482712"/>
              <a:ext cx="4759300" cy="186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 marL="342900" indent="-3429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lvl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ru-RU" altLang="ro-RO" sz="1300" b="1"/>
            </a:p>
            <a:p>
              <a:pPr lvl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/>
                <a:t>Installed pumps</a:t>
              </a:r>
              <a:r>
                <a:rPr lang="ru-RU" altLang="ro-RO" sz="1000" b="1"/>
                <a:t>:</a:t>
              </a:r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/>
                <a:t>Model: </a:t>
              </a:r>
              <a:r>
                <a:rPr lang="ru-RU" altLang="ro-RO" sz="1000" b="1"/>
                <a:t>К</a:t>
              </a:r>
              <a:r>
                <a:rPr lang="en-US" altLang="ro-RO" sz="1000" b="1"/>
                <a:t> 45/55 with electric motor P=15 kW</a:t>
              </a:r>
              <a:r>
                <a:rPr lang="ru-RU" altLang="ro-RO" sz="1000" b="1"/>
                <a:t>;</a:t>
              </a:r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/>
                <a:t>Model: </a:t>
              </a:r>
              <a:r>
                <a:rPr lang="ru-RU" altLang="ro-RO" sz="1000" b="1"/>
                <a:t>К</a:t>
              </a:r>
              <a:r>
                <a:rPr lang="en-US" altLang="ro-RO" sz="1000" b="1"/>
                <a:t> 90/35 with electric motor P=22 kW</a:t>
              </a:r>
              <a:r>
                <a:rPr lang="ru-RU" altLang="ro-RO" sz="1000" b="1"/>
                <a:t>;</a:t>
              </a:r>
              <a:endParaRPr lang="en-US" altLang="ro-RO" sz="1000" b="1"/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ru-RU" altLang="ro-RO" sz="1000" b="1"/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/>
                <a:t>Working pump:</a:t>
              </a:r>
              <a:endParaRPr lang="ru-RU" altLang="ro-RO" sz="1000" b="1"/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/>
                <a:t>Model: </a:t>
              </a:r>
              <a:r>
                <a:rPr lang="ru-RU" altLang="ro-RO" sz="1000" b="1"/>
                <a:t>К</a:t>
              </a:r>
              <a:r>
                <a:rPr lang="en-US" altLang="ro-RO" sz="1000" b="1"/>
                <a:t> 45/55 with electric motor P=15 kW</a:t>
              </a:r>
              <a:r>
                <a:rPr lang="ru-RU" altLang="ro-RO" sz="1000" b="1"/>
                <a:t>;</a:t>
              </a:r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/>
                <a:t>Specific consumption of electricity for pumping of water 1 m</a:t>
              </a:r>
              <a:r>
                <a:rPr lang="en-US" altLang="ro-RO" sz="1000" b="1" baseline="30000"/>
                <a:t>3</a:t>
              </a:r>
              <a:r>
                <a:rPr lang="en-US" altLang="ro-RO" sz="1000" b="1"/>
                <a:t> waters – 290 W/m</a:t>
              </a:r>
              <a:r>
                <a:rPr lang="en-US" altLang="ro-RO" sz="1000" b="1" baseline="30000"/>
                <a:t>3 </a:t>
              </a:r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ru-RU" altLang="ro-RO" sz="1200" b="1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87035" y="1520103"/>
            <a:ext cx="7319773" cy="718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eaLnBrk="1" hangingPunct="1">
              <a:lnSpc>
                <a:spcPct val="110000"/>
              </a:lnSpc>
              <a:buClr>
                <a:schemeClr val="accent1"/>
              </a:buClr>
              <a:defRPr/>
            </a:pPr>
            <a:r>
              <a:rPr lang="en-US" sz="1100" b="1" dirty="0" err="1">
                <a:cs typeface="Arial" charset="0"/>
              </a:rPr>
              <a:t>Ungheni</a:t>
            </a:r>
            <a:r>
              <a:rPr lang="en-US" sz="1100" b="1" dirty="0">
                <a:cs typeface="Arial" charset="0"/>
              </a:rPr>
              <a:t>  city, Pressure  boosting pumping station ”Krestyuk-7” </a:t>
            </a:r>
            <a:r>
              <a:rPr lang="en-US" sz="1100" b="1" dirty="0">
                <a:solidFill>
                  <a:srgbClr val="FF0000"/>
                </a:solidFill>
                <a:cs typeface="Arial" charset="0"/>
              </a:rPr>
              <a:t>up to modernize</a:t>
            </a:r>
            <a:endParaRPr lang="ru-RU" sz="11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180975" indent="-180975" eaLnBrk="1" hangingPunct="1">
              <a:lnSpc>
                <a:spcPct val="110000"/>
              </a:lnSpc>
              <a:buClr>
                <a:schemeClr val="accent1"/>
              </a:buClr>
              <a:defRPr/>
            </a:pPr>
            <a:endParaRPr lang="ru-RU" sz="11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180975" indent="-180975" eaLnBrk="1" hangingPunct="1">
              <a:lnSpc>
                <a:spcPct val="110000"/>
              </a:lnSpc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5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39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Группа 12"/>
          <p:cNvGrpSpPr>
            <a:grpSpLocks/>
          </p:cNvGrpSpPr>
          <p:nvPr/>
        </p:nvGrpSpPr>
        <p:grpSpPr bwMode="auto">
          <a:xfrm>
            <a:off x="175469" y="1479341"/>
            <a:ext cx="8687544" cy="5254086"/>
            <a:chOff x="-2212516" y="107393"/>
            <a:chExt cx="13072774" cy="8135336"/>
          </a:xfrm>
        </p:grpSpPr>
        <p:pic>
          <p:nvPicPr>
            <p:cNvPr id="15" name="Picture 5" descr="IM00208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12516" y="684641"/>
              <a:ext cx="10502098" cy="755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-2074590" y="855017"/>
              <a:ext cx="3512338" cy="2354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/>
            <a:lstStyle>
              <a:lvl1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/>
                <a:t>Installed pumps</a:t>
              </a:r>
              <a:r>
                <a:rPr lang="ru-RU" altLang="ro-RO" sz="800" b="1" dirty="0"/>
                <a:t>: 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/>
                <a:t>COR-2 MVI 1604-6/CR</a:t>
              </a:r>
              <a:endParaRPr lang="ru-RU" altLang="ro-RO" sz="800" b="1" dirty="0"/>
            </a:p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/>
                <a:t>Model: COR-2 MVI 1604-6/CR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/>
                <a:t>Pups station with frequency converter and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/>
                <a:t>with control panel</a:t>
              </a:r>
              <a:endParaRPr lang="ru-RU" altLang="ro-RO" sz="800" dirty="0"/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/>
                <a:t>The capacity of each pump –  130W</a:t>
              </a:r>
              <a:endParaRPr lang="ru-RU" altLang="ro-RO" sz="800" dirty="0"/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/>
                <a:t>The actual reduction in specific energy consumption for pumping of water in accordance with operational 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>
                  <a:solidFill>
                    <a:srgbClr val="FF0000"/>
                  </a:solidFill>
                </a:rPr>
                <a:t>performance</a:t>
              </a:r>
              <a:r>
                <a:rPr lang="en-US" altLang="ro-RO" sz="800" b="1" dirty="0"/>
                <a:t> </a:t>
              </a:r>
              <a:r>
                <a:rPr lang="en-US" altLang="ro-RO" sz="800" b="1" dirty="0">
                  <a:solidFill>
                    <a:srgbClr val="FF0000"/>
                  </a:solidFill>
                </a:rPr>
                <a:t>by 2.23 times</a:t>
              </a:r>
              <a:endParaRPr lang="ru-RU" altLang="ro-RO" sz="800" b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8" descr="IM002084_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352" y="4463684"/>
              <a:ext cx="3396906" cy="37036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 descr="Im002220_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352" y="674050"/>
              <a:ext cx="3396906" cy="36528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-725330" y="107393"/>
              <a:ext cx="10860258" cy="3813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 err="1">
                  <a:cs typeface="Arial" charset="0"/>
                </a:rPr>
                <a:t>Ungheni</a:t>
              </a:r>
              <a:r>
                <a:rPr lang="en-US" sz="1200" b="1" dirty="0">
                  <a:cs typeface="Arial" charset="0"/>
                </a:rPr>
                <a:t>  city, Pressure  boosting pumping station ”Krestyuk-7” </a:t>
              </a:r>
              <a:r>
                <a:rPr lang="en-US" sz="1200" b="1" dirty="0">
                  <a:solidFill>
                    <a:srgbClr val="0066FF"/>
                  </a:solidFill>
                  <a:cs typeface="Arial" charset="0"/>
                </a:rPr>
                <a:t>after modernize</a:t>
              </a:r>
              <a:endParaRPr lang="ru-RU" sz="1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 rot="19335864">
              <a:off x="3902681" y="1506770"/>
              <a:ext cx="3287220" cy="56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2400" b="1" dirty="0">
                  <a:solidFill>
                    <a:srgbClr val="FF0000"/>
                  </a:solidFill>
                </a:rPr>
                <a:t>performance by 2.23 times</a:t>
              </a:r>
              <a:endParaRPr lang="ru-RU" altLang="ro-RO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840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Группа 4"/>
          <p:cNvGrpSpPr>
            <a:grpSpLocks/>
          </p:cNvGrpSpPr>
          <p:nvPr/>
        </p:nvGrpSpPr>
        <p:grpSpPr bwMode="auto">
          <a:xfrm>
            <a:off x="149250" y="1532623"/>
            <a:ext cx="8773216" cy="5053623"/>
            <a:chOff x="-482653" y="0"/>
            <a:chExt cx="11741209" cy="6964817"/>
          </a:xfrm>
        </p:grpSpPr>
        <p:pic>
          <p:nvPicPr>
            <p:cNvPr id="15" name="Picture 7" descr="IM00163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192" y="274741"/>
              <a:ext cx="10012364" cy="669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-482653" y="5063134"/>
              <a:ext cx="4699000" cy="14540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rIns="0" anchor="ctr"/>
            <a:lstStyle>
              <a:lvl1pPr marL="342900" indent="-3429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lvl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 dirty="0"/>
                <a:t>Installed pumps</a:t>
              </a:r>
              <a:r>
                <a:rPr lang="ru-RU" altLang="ro-RO" sz="1000" b="1" dirty="0"/>
                <a:t>:</a:t>
              </a:r>
              <a:endParaRPr lang="en-US" altLang="ro-RO" sz="1000" b="1" dirty="0"/>
            </a:p>
            <a:p>
              <a:pPr lvl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 dirty="0"/>
                <a:t>Model: 2 - </a:t>
              </a:r>
              <a:r>
                <a:rPr lang="ru-RU" altLang="ro-RO" sz="1000" b="1" dirty="0"/>
                <a:t>ФГ</a:t>
              </a:r>
              <a:r>
                <a:rPr lang="en-US" altLang="ro-RO" sz="1000" b="1" dirty="0"/>
                <a:t> 216/24 with electric motor         30 kW and 55 kW</a:t>
              </a:r>
            </a:p>
            <a:p>
              <a:pPr lvl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 dirty="0"/>
                <a:t>Model: 1 - </a:t>
              </a:r>
              <a:r>
                <a:rPr lang="ru-RU" altLang="ro-RO" sz="1000" b="1" dirty="0"/>
                <a:t>НГ</a:t>
              </a:r>
              <a:r>
                <a:rPr lang="en-US" altLang="ro-RO" sz="1000" b="1" dirty="0"/>
                <a:t> 125-80-315/4 with electric motor 30 kW</a:t>
              </a:r>
              <a:endParaRPr lang="ru-RU" altLang="ro-RO" sz="1000" b="1" dirty="0"/>
            </a:p>
          </p:txBody>
        </p:sp>
        <p:pic>
          <p:nvPicPr>
            <p:cNvPr id="17" name="Picture 9" descr="IM00166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4" y="423524"/>
              <a:ext cx="3402014" cy="25685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809454" y="0"/>
              <a:ext cx="9001735" cy="38068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 err="1">
                  <a:cs typeface="Arial" charset="0"/>
                </a:rPr>
                <a:t>Hincesti</a:t>
              </a:r>
              <a:r>
                <a:rPr lang="en-US" sz="1200" b="1" dirty="0">
                  <a:cs typeface="Arial" charset="0"/>
                </a:rPr>
                <a:t> city, regional sewage pumping station </a:t>
              </a:r>
              <a:r>
                <a:rPr lang="en-US" sz="1200" b="1" dirty="0">
                  <a:solidFill>
                    <a:srgbClr val="FF0000"/>
                  </a:solidFill>
                  <a:cs typeface="Arial" charset="0"/>
                </a:rPr>
                <a:t>up to modernize</a:t>
              </a:r>
              <a:endPara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718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Группа 4"/>
          <p:cNvGrpSpPr>
            <a:grpSpLocks/>
          </p:cNvGrpSpPr>
          <p:nvPr/>
        </p:nvGrpSpPr>
        <p:grpSpPr bwMode="auto">
          <a:xfrm>
            <a:off x="679155" y="1532623"/>
            <a:ext cx="8000893" cy="4913029"/>
            <a:chOff x="-84138" y="0"/>
            <a:chExt cx="10777538" cy="7561263"/>
          </a:xfrm>
        </p:grpSpPr>
        <p:pic>
          <p:nvPicPr>
            <p:cNvPr id="15" name="Picture 5" descr="IM002761_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38" y="0"/>
              <a:ext cx="10012362" cy="755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-529" y="0"/>
              <a:ext cx="10693929" cy="4250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400" b="1" dirty="0" err="1">
                  <a:cs typeface="Arial" charset="0"/>
                </a:rPr>
                <a:t>Hincesti</a:t>
              </a:r>
              <a:r>
                <a:rPr lang="en-US" sz="1400" b="1" dirty="0">
                  <a:cs typeface="Arial" charset="0"/>
                </a:rPr>
                <a:t> city, regional sewage pumping station </a:t>
              </a:r>
              <a:r>
                <a:rPr lang="en-US" sz="1400" b="1" dirty="0">
                  <a:solidFill>
                    <a:srgbClr val="0066FF"/>
                  </a:solidFill>
                  <a:cs typeface="Arial" charset="0"/>
                </a:rPr>
                <a:t>after modernize</a:t>
              </a:r>
              <a:endParaRPr lang="ru-RU" sz="1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pic>
          <p:nvPicPr>
            <p:cNvPr id="17" name="Picture 6" descr="IM002755_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6988"/>
              <a:ext cx="2266950" cy="37242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 descr="IM002750_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3" y="390525"/>
              <a:ext cx="2266950" cy="33893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7424022" y="4973381"/>
              <a:ext cx="3269378" cy="25847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 anchor="ctr"/>
            <a:lstStyle>
              <a:lvl1pPr marL="342900" indent="-3429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lvl="1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ro-RO" sz="900" b="1" dirty="0"/>
            </a:p>
            <a:p>
              <a:pPr lvl="1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ro-RO" sz="900" b="1" dirty="0"/>
            </a:p>
            <a:p>
              <a:pPr lvl="1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ro-RO" sz="900" b="1" dirty="0"/>
            </a:p>
            <a:p>
              <a:pPr lvl="1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900" b="1" dirty="0"/>
                <a:t>Installed pumps</a:t>
              </a:r>
              <a:r>
                <a:rPr lang="ru-RU" altLang="ro-RO" sz="900" b="1" dirty="0"/>
                <a:t>:</a:t>
              </a:r>
            </a:p>
            <a:p>
              <a:pPr lvl="1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ru-RU" altLang="ro-RO" sz="900" b="1" dirty="0"/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900" b="1" dirty="0"/>
                <a:t>Model: FA 08.64 </a:t>
              </a:r>
              <a:r>
                <a:rPr lang="ru-RU" altLang="ro-RO" sz="900" b="1" dirty="0"/>
                <a:t>Е</a:t>
              </a:r>
              <a:r>
                <a:rPr lang="en-US" altLang="ro-RO" sz="900" b="1" dirty="0"/>
                <a:t>-270 (4 units) with electric motor type: </a:t>
              </a:r>
              <a:r>
                <a:rPr lang="ru-RU" altLang="ro-RO" sz="900" b="1" dirty="0"/>
                <a:t>Т</a:t>
              </a:r>
              <a:r>
                <a:rPr lang="en-US" altLang="ro-RO" sz="900" b="1" dirty="0"/>
                <a:t>17–4/24</a:t>
              </a:r>
              <a:r>
                <a:rPr lang="ru-RU" altLang="ro-RO" sz="900" b="1" dirty="0"/>
                <a:t>Н</a:t>
              </a:r>
              <a:r>
                <a:rPr lang="en-US" altLang="ro-RO" sz="900" b="1" dirty="0"/>
                <a:t>. With control panel.       The actual reduction in specific energy consumption for pumping of wastewater in accordance with operational </a:t>
              </a:r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900" b="1" dirty="0">
                  <a:solidFill>
                    <a:srgbClr val="FF0000"/>
                  </a:solidFill>
                </a:rPr>
                <a:t>performance about 40%</a:t>
              </a:r>
              <a:endParaRPr lang="ru-RU" altLang="ro-RO" sz="900" b="1" dirty="0">
                <a:solidFill>
                  <a:srgbClr val="FF0000"/>
                </a:solidFill>
              </a:endParaRPr>
            </a:p>
            <a:p>
              <a:pPr lvl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100" dirty="0"/>
                <a:t> 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 rot="-2264136">
              <a:off x="-84138" y="1546225"/>
              <a:ext cx="4267201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2400" b="1">
                  <a:solidFill>
                    <a:srgbClr val="FF0000"/>
                  </a:solidFill>
                </a:rPr>
                <a:t>Performance about 40%</a:t>
              </a:r>
              <a:endParaRPr lang="ru-RU" altLang="ro-RO" sz="2400" b="1">
                <a:solidFill>
                  <a:srgbClr val="FF0000"/>
                </a:solidFill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 rot="-2264136">
              <a:off x="-42863" y="1546225"/>
              <a:ext cx="4267201" cy="5540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/>
            <a:lstStyle>
              <a:lvl1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2400" b="1">
                  <a:solidFill>
                    <a:srgbClr val="FFFF00"/>
                  </a:solidFill>
                </a:rPr>
                <a:t>Performance about 40%</a:t>
              </a:r>
              <a:endParaRPr lang="ru-RU" altLang="ro-RO" sz="2400" b="1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60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Группа 4"/>
          <p:cNvGrpSpPr>
            <a:grpSpLocks/>
          </p:cNvGrpSpPr>
          <p:nvPr/>
        </p:nvGrpSpPr>
        <p:grpSpPr bwMode="auto">
          <a:xfrm>
            <a:off x="1097075" y="1532623"/>
            <a:ext cx="6942529" cy="4929823"/>
            <a:chOff x="0" y="0"/>
            <a:chExt cx="10693400" cy="8201347"/>
          </a:xfrm>
        </p:grpSpPr>
        <p:pic>
          <p:nvPicPr>
            <p:cNvPr id="15" name="Picture 5" descr="IM000153_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754"/>
              <a:ext cx="10693400" cy="755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070452" y="0"/>
              <a:ext cx="9578438" cy="3590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100" b="1" dirty="0" err="1">
                  <a:cs typeface="Arial" charset="0"/>
                </a:rPr>
                <a:t>Balti</a:t>
              </a:r>
              <a:r>
                <a:rPr lang="en-US" sz="1100" b="1" dirty="0">
                  <a:cs typeface="Arial" charset="0"/>
                </a:rPr>
                <a:t> city. Pressure  boosting pumping station “KONEVA - 24 "</a:t>
              </a:r>
              <a:r>
                <a:rPr lang="en-US" sz="1100" dirty="0">
                  <a:cs typeface="Arial" charset="0"/>
                </a:rPr>
                <a:t>  </a:t>
              </a:r>
              <a:r>
                <a:rPr lang="en-US" sz="1100" b="1" dirty="0">
                  <a:solidFill>
                    <a:srgbClr val="FF0000"/>
                  </a:solidFill>
                  <a:cs typeface="Arial" charset="0"/>
                </a:rPr>
                <a:t>up to modernize</a:t>
              </a:r>
              <a:endParaRPr lang="ru-RU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0" y="7021511"/>
              <a:ext cx="10693400" cy="11798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rIns="0" anchor="ctr"/>
            <a:lstStyle>
              <a:lvl1pPr marL="342900" indent="-3429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lvl="3"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100" b="1" dirty="0"/>
                <a:t>Installed pumps</a:t>
              </a:r>
              <a:r>
                <a:rPr lang="ru-RU" altLang="ro-RO" sz="1100" b="1" dirty="0"/>
                <a:t>: </a:t>
              </a:r>
              <a:r>
                <a:rPr lang="ru-RU" altLang="ro-RO" sz="1100" dirty="0"/>
                <a:t>               </a:t>
              </a:r>
              <a:r>
                <a:rPr lang="en-US" altLang="ro-RO" sz="1100" b="1" dirty="0"/>
                <a:t>Model:</a:t>
              </a:r>
              <a:r>
                <a:rPr lang="en-US" altLang="ro-RO" sz="1100" dirty="0"/>
                <a:t>  </a:t>
              </a:r>
              <a:r>
                <a:rPr lang="ru-RU" altLang="ro-RO" sz="1100" b="1" dirty="0"/>
                <a:t>К</a:t>
              </a:r>
              <a:r>
                <a:rPr lang="en-US" altLang="ro-RO" sz="1100" b="1" dirty="0"/>
                <a:t> 45/30  (Q=45 m3/h; H=30 m, P=7,5 kW )</a:t>
              </a:r>
              <a:endParaRPr lang="ru-RU" altLang="ro-RO" sz="1100" b="1" dirty="0"/>
            </a:p>
            <a:p>
              <a:pPr lvl="3"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ru-RU" altLang="ro-RO" sz="1100" b="1" dirty="0"/>
                <a:t>                                              </a:t>
              </a:r>
              <a:r>
                <a:rPr lang="en-US" altLang="ro-RO" sz="1100" b="1" dirty="0"/>
                <a:t>Model: </a:t>
              </a:r>
              <a:r>
                <a:rPr lang="en-US" altLang="ro-RO" sz="1100" dirty="0"/>
                <a:t> </a:t>
              </a:r>
              <a:r>
                <a:rPr lang="en-US" altLang="ro-RO" sz="1100" b="1" dirty="0"/>
                <a:t>3 </a:t>
              </a:r>
              <a:r>
                <a:rPr lang="ru-RU" altLang="ro-RO" sz="1100" b="1" dirty="0"/>
                <a:t>К</a:t>
              </a:r>
              <a:r>
                <a:rPr lang="en-US" altLang="ro-RO" sz="1100" b="1" dirty="0"/>
                <a:t> - 6a  (Q=28 m3/h; H=46 m,  P=11 kW )</a:t>
              </a:r>
              <a:r>
                <a:rPr lang="en-US" altLang="ro-RO" sz="1100" dirty="0"/>
                <a:t> </a:t>
              </a:r>
              <a:endParaRPr lang="ru-RU" altLang="ro-RO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0856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gray">
          <a:xfrm>
            <a:off x="1124059" y="1528248"/>
            <a:ext cx="6888561" cy="40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ru-RU" altLang="en-US" sz="2400" i="1" dirty="0">
                <a:solidFill>
                  <a:srgbClr val="009C82"/>
                </a:solidFill>
                <a:latin typeface="+mj-lt"/>
                <a:ea typeface="+mj-ea"/>
                <a:cs typeface="+mj-cs"/>
              </a:rPr>
              <a:t>Решения </a:t>
            </a:r>
            <a:r>
              <a:rPr lang="ro-RO" altLang="en-US" sz="2400" i="1" dirty="0" smtClean="0">
                <a:solidFill>
                  <a:srgbClr val="009C82"/>
                </a:solidFill>
                <a:latin typeface="+mj-lt"/>
                <a:ea typeface="+mj-ea"/>
                <a:cs typeface="+mj-cs"/>
              </a:rPr>
              <a:t>WILO  </a:t>
            </a:r>
            <a:r>
              <a:rPr lang="ru-RU" altLang="en-US" sz="2400" i="1" dirty="0" smtClean="0">
                <a:solidFill>
                  <a:srgbClr val="009C82"/>
                </a:solidFill>
                <a:latin typeface="+mj-lt"/>
                <a:ea typeface="+mj-ea"/>
                <a:cs typeface="+mj-cs"/>
              </a:rPr>
              <a:t>для </a:t>
            </a:r>
            <a:r>
              <a:rPr lang="ru-RU" altLang="en-US" sz="2400" i="1" dirty="0">
                <a:solidFill>
                  <a:srgbClr val="009C82"/>
                </a:solidFill>
                <a:latin typeface="+mj-lt"/>
                <a:ea typeface="+mj-ea"/>
                <a:cs typeface="+mj-cs"/>
              </a:rPr>
              <a:t>сегментов </a:t>
            </a:r>
            <a:r>
              <a:rPr lang="ru-RU" altLang="en-US" sz="2400" i="1" dirty="0">
                <a:solidFill>
                  <a:srgbClr val="009C82"/>
                </a:solidFill>
                <a:latin typeface="+mj-lt"/>
                <a:ea typeface="+mj-ea"/>
                <a:cs typeface="+mj-cs"/>
              </a:rPr>
              <a:t>рынка</a:t>
            </a:r>
            <a:endParaRPr lang="de-DE" altLang="en-US" sz="2400" i="1" dirty="0">
              <a:solidFill>
                <a:srgbClr val="009C8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91654" y="191729"/>
            <a:ext cx="3732855" cy="43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639" tIns="184793" rIns="0" bIns="0"/>
          <a:lstStyle>
            <a:lvl1pPr defTabSz="1042988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1042988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1042988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1042988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1042988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o-RO" sz="1300" b="1">
              <a:solidFill>
                <a:schemeClr val="tx2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10717" y="5650658"/>
            <a:ext cx="7895589" cy="480982"/>
          </a:xfrm>
          <a:prstGeom prst="rect">
            <a:avLst/>
          </a:prstGeom>
          <a:solidFill>
            <a:srgbClr val="009C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o-RO" sz="270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493912" y="5598761"/>
            <a:ext cx="176299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en-US" sz="1600" i="1" dirty="0">
                <a:solidFill>
                  <a:schemeClr val="bg1"/>
                </a:solidFill>
              </a:rPr>
              <a:t>Здания и сооружения</a:t>
            </a:r>
            <a:endParaRPr lang="de-DE" altLang="en-US" sz="1600" i="1" dirty="0">
              <a:solidFill>
                <a:schemeClr val="bg1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114437" y="5576370"/>
            <a:ext cx="2743456" cy="60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en-US" sz="1600" i="1" dirty="0">
                <a:solidFill>
                  <a:schemeClr val="bg1"/>
                </a:solidFill>
              </a:rPr>
              <a:t>Коммунальное хозяйство</a:t>
            </a:r>
            <a:endParaRPr lang="de-DE" altLang="en-US" sz="1800" i="1" dirty="0">
              <a:solidFill>
                <a:schemeClr val="bg1"/>
              </a:solidFill>
            </a:endParaRPr>
          </a:p>
        </p:txBody>
      </p:sp>
      <p:pic>
        <p:nvPicPr>
          <p:cNvPr id="19" name="Picture 11" descr="Marktsegmente_3er_Seite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7" y="1978915"/>
            <a:ext cx="2848928" cy="363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Marktsegmente_3er_Seite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"/>
          <a:stretch>
            <a:fillRect/>
          </a:stretch>
        </p:blipFill>
        <p:spPr bwMode="auto">
          <a:xfrm>
            <a:off x="5757379" y="1975112"/>
            <a:ext cx="2848927" cy="362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11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Группа 4"/>
          <p:cNvGrpSpPr>
            <a:grpSpLocks/>
          </p:cNvGrpSpPr>
          <p:nvPr/>
        </p:nvGrpSpPr>
        <p:grpSpPr bwMode="auto">
          <a:xfrm>
            <a:off x="968040" y="1532623"/>
            <a:ext cx="7554283" cy="4960840"/>
            <a:chOff x="0" y="252413"/>
            <a:chExt cx="10693400" cy="7308850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107950" y="755650"/>
              <a:ext cx="10477500" cy="6096000"/>
              <a:chOff x="68" y="476"/>
              <a:chExt cx="6600" cy="3840"/>
            </a:xfrm>
          </p:grpSpPr>
          <p:pic>
            <p:nvPicPr>
              <p:cNvPr id="18" name="Picture 4" descr="Im002227_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" y="476"/>
                <a:ext cx="3648" cy="38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5" descr="Im00222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8" y="476"/>
                <a:ext cx="2880" cy="38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0" y="6877050"/>
              <a:ext cx="10693400" cy="684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rIns="0" anchor="ctr"/>
            <a:lstStyle>
              <a:lvl1pPr marL="342900" indent="-3429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179388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lvl="1"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100" b="1"/>
                <a:t>Installed pumps:  COR-2 MVI 1603 with Control panel. Reduction of specific consumption of electricity for pumping of water – </a:t>
              </a:r>
              <a:r>
                <a:rPr lang="en-US" altLang="ro-RO" sz="1100" b="1">
                  <a:solidFill>
                    <a:srgbClr val="FF0000"/>
                  </a:solidFill>
                </a:rPr>
                <a:t>average 73 %</a:t>
              </a:r>
              <a:endParaRPr lang="ru-RU" altLang="ro-RO" sz="1100" b="1">
                <a:solidFill>
                  <a:srgbClr val="FF0000"/>
                </a:solidFill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07952" y="252413"/>
              <a:ext cx="10477497" cy="40810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200" b="1" dirty="0"/>
                <a:t>Balti city. Pressure  boosting pumping station  “KONEVA - 24 "</a:t>
              </a:r>
              <a:r>
                <a:rPr lang="en-US" altLang="ro-RO" sz="1200" dirty="0"/>
                <a:t> </a:t>
              </a:r>
              <a:r>
                <a:rPr lang="en-US" altLang="ro-RO" sz="1200" b="1" dirty="0">
                  <a:solidFill>
                    <a:srgbClr val="0066FF"/>
                  </a:solidFill>
                </a:rPr>
                <a:t>after modernize</a:t>
              </a:r>
              <a:endParaRPr lang="ru-RU" altLang="ro-RO" sz="1200" dirty="0">
                <a:solidFill>
                  <a:srgbClr val="00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42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1169"/>
              </p:ext>
            </p:extLst>
          </p:nvPr>
        </p:nvGraphicFramePr>
        <p:xfrm>
          <a:off x="294236" y="1679614"/>
          <a:ext cx="8548207" cy="4474605"/>
        </p:xfrm>
        <a:graphic>
          <a:graphicData uri="http://schemas.openxmlformats.org/drawingml/2006/table">
            <a:tbl>
              <a:tblPr/>
              <a:tblGrid>
                <a:gridCol w="1862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9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Pump station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9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Old pumps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9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Replacement pumps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9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Energy saving %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996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Pressure  boosting pumping station ”Krestyuk-7”, Ungheni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К 45/55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with electric motor P=15 kW,  Specific consumption of electricity for pumping of water 1 m3 waters –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0,290 kW/m3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COR-2 MVI 1604-6/CR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, Specific consumption of electricity for pumping of water 1 m3 waters –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0,130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kW/m3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55%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22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Regional sewage pumping station , Hancesti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ФГ 216/24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with electric motor         30 kW and 55 kW,  Specific consumption of electricity for pumping of water 1 m3 waters -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0,198 kW/m3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FA 08.64 Е-270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(4 units) with electric motor type: Т17–4/24Н, Specific consumption of electricity for pumping of water 1 m3 waters -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0,103 kW/m3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50%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29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Pressure  boosting pumping station “KONEVA - 24 " , Balti 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К 45/30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with electric motor P=7,5 kW,  Specific consumption of electricity for pumping of water 1 m3 waters -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0,327 kW/m3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COR-2 MVI 1603-6/CR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, Specific consumption of electricity for pumping of water 1 m3 waters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– 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0,086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kW/m3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73%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432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687064"/>
              </p:ext>
            </p:extLst>
          </p:nvPr>
        </p:nvGraphicFramePr>
        <p:xfrm>
          <a:off x="148741" y="1864926"/>
          <a:ext cx="8826015" cy="431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99576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88" y="1845308"/>
            <a:ext cx="3298004" cy="4305300"/>
          </a:xfrm>
          <a:prstGeom prst="rect">
            <a:avLst/>
          </a:prstGeom>
          <a:noFill/>
          <a:ln w="9525">
            <a:solidFill>
              <a:srgbClr val="2DA5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0" y="1864926"/>
            <a:ext cx="3325876" cy="4295775"/>
          </a:xfrm>
          <a:prstGeom prst="rect">
            <a:avLst/>
          </a:prstGeom>
          <a:noFill/>
          <a:ln w="9525">
            <a:solidFill>
              <a:srgbClr val="009C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325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06/06/2019</a:t>
            </a:fld>
            <a:endParaRPr lang="de-DE">
              <a:cs typeface="Arial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1614055" y="161269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ru-RU" sz="2800" dirty="0" smtClean="0">
                <a:solidFill>
                  <a:srgbClr val="2DA597"/>
                </a:solidFill>
              </a:rPr>
              <a:t>Спасибо за внимание!</a:t>
            </a:r>
            <a:endParaRPr lang="en-GB" sz="2800" dirty="0">
              <a:solidFill>
                <a:srgbClr val="2DA597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12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3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88568" y="1467880"/>
            <a:ext cx="8571628" cy="5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 i="1" dirty="0">
                <a:solidFill>
                  <a:srgbClr val="009C82"/>
                </a:solidFill>
              </a:rPr>
              <a:t>Коммунальное хозяйство</a:t>
            </a:r>
            <a:endParaRPr lang="de-DE" altLang="en-US" i="1" dirty="0">
              <a:solidFill>
                <a:srgbClr val="009C82"/>
              </a:solidFill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 bwMode="auto">
          <a:xfrm>
            <a:off x="7995880" y="7037437"/>
            <a:ext cx="1549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pc="70" baseline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mtClean="0">
                <a:cs typeface="Arial" panose="020B0604020202020204" pitchFamily="34" charset="0"/>
              </a:rPr>
              <a:t>June2013</a:t>
            </a:r>
          </a:p>
        </p:txBody>
      </p:sp>
      <p:pic>
        <p:nvPicPr>
          <p:cNvPr id="16" name="Picture 4" descr="Systemhaus_Wasserwirtschaft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" y="1910045"/>
            <a:ext cx="8375905" cy="4351430"/>
          </a:xfrm>
        </p:spPr>
      </p:pic>
    </p:spTree>
    <p:extLst>
      <p:ext uri="{BB962C8B-B14F-4D97-AF65-F5344CB8AC3E}">
        <p14:creationId xmlns:p14="http://schemas.microsoft.com/office/powerpoint/2010/main" val="1652869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48742" y="1386358"/>
            <a:ext cx="9853666" cy="59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en-US" dirty="0" smtClean="0">
                <a:solidFill>
                  <a:srgbClr val="009C82"/>
                </a:solidFill>
              </a:rPr>
              <a:t>Насосное оборудование </a:t>
            </a:r>
            <a:r>
              <a:rPr lang="de-DE" altLang="en-US" dirty="0" smtClean="0">
                <a:solidFill>
                  <a:srgbClr val="009C82"/>
                </a:solidFill>
              </a:rPr>
              <a:t>Wilo </a:t>
            </a:r>
            <a:r>
              <a:rPr lang="ru-RU" altLang="en-US" dirty="0">
                <a:solidFill>
                  <a:srgbClr val="009C82"/>
                </a:solidFill>
              </a:rPr>
              <a:t>в </a:t>
            </a:r>
            <a:r>
              <a:rPr lang="ru-RU" altLang="en-US" dirty="0" smtClean="0">
                <a:solidFill>
                  <a:srgbClr val="009C82"/>
                </a:solidFill>
              </a:rPr>
              <a:t>коммунальном</a:t>
            </a:r>
            <a:r>
              <a:rPr lang="en-US" altLang="en-US" dirty="0" smtClean="0">
                <a:solidFill>
                  <a:srgbClr val="009C82"/>
                </a:solidFill>
              </a:rPr>
              <a:t> </a:t>
            </a:r>
            <a:r>
              <a:rPr lang="ru-RU" altLang="en-US" dirty="0" smtClean="0">
                <a:solidFill>
                  <a:srgbClr val="009C82"/>
                </a:solidFill>
              </a:rPr>
              <a:t>хозяйстве</a:t>
            </a:r>
            <a:r>
              <a:rPr lang="de-DE" altLang="en-US" dirty="0">
                <a:solidFill>
                  <a:srgbClr val="009C82"/>
                </a:solidFill>
              </a:rPr>
              <a:t>.</a:t>
            </a:r>
            <a:endParaRPr lang="de-DE" altLang="en-US" dirty="0">
              <a:solidFill>
                <a:srgbClr val="009C82"/>
              </a:solidFill>
            </a:endParaRPr>
          </a:p>
        </p:txBody>
      </p:sp>
      <p:pic>
        <p:nvPicPr>
          <p:cNvPr id="15" name="Grafik 12" descr="systemlandschaft_clea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54178"/>
            <a:ext cx="8671020" cy="441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2" descr="systemlandschaft_clea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55238"/>
            <a:ext cx="8671019" cy="44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21"/>
          <p:cNvGrpSpPr>
            <a:grpSpLocks/>
          </p:cNvGrpSpPr>
          <p:nvPr/>
        </p:nvGrpSpPr>
        <p:grpSpPr bwMode="auto">
          <a:xfrm>
            <a:off x="5678478" y="4469887"/>
            <a:ext cx="1272687" cy="1518163"/>
            <a:chOff x="808038" y="4993824"/>
            <a:chExt cx="1440000" cy="1597476"/>
          </a:xfrm>
        </p:grpSpPr>
        <p:pic>
          <p:nvPicPr>
            <p:cNvPr id="18" name="Grafik 16" descr="crononorm_beauty__pica_01_1102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8" y="4993824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hteck 5"/>
            <p:cNvSpPr>
              <a:spLocks noChangeArrowheads="1"/>
            </p:cNvSpPr>
            <p:nvPr/>
          </p:nvSpPr>
          <p:spPr bwMode="auto">
            <a:xfrm>
              <a:off x="808038" y="6428924"/>
              <a:ext cx="1440000" cy="1623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Pompa centrifuga</a:t>
              </a:r>
              <a:endParaRPr lang="en-GB" altLang="en-US" sz="816" i="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pieren 24"/>
          <p:cNvGrpSpPr>
            <a:grpSpLocks/>
          </p:cNvGrpSpPr>
          <p:nvPr/>
        </p:nvGrpSpPr>
        <p:grpSpPr bwMode="auto">
          <a:xfrm>
            <a:off x="2315575" y="4469887"/>
            <a:ext cx="1271321" cy="1522572"/>
            <a:chOff x="808038" y="4986200"/>
            <a:chExt cx="1440000" cy="1602000"/>
          </a:xfrm>
        </p:grpSpPr>
        <p:pic>
          <p:nvPicPr>
            <p:cNvPr id="21" name="Grafik 15" descr="vertical_turbine_beauty__pica_01_1008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8" y="4986200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hteck 5"/>
            <p:cNvSpPr>
              <a:spLocks noChangeArrowheads="1"/>
            </p:cNvSpPr>
            <p:nvPr/>
          </p:nvSpPr>
          <p:spPr bwMode="auto">
            <a:xfrm>
              <a:off x="808038" y="6425836"/>
              <a:ext cx="1440000" cy="1623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Pompa tip turbina</a:t>
              </a:r>
              <a:endParaRPr lang="en-GB" altLang="en-US" sz="816" i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pieren 26"/>
          <p:cNvGrpSpPr>
            <a:grpSpLocks/>
          </p:cNvGrpSpPr>
          <p:nvPr/>
        </p:nvGrpSpPr>
        <p:grpSpPr bwMode="auto">
          <a:xfrm>
            <a:off x="637509" y="4469887"/>
            <a:ext cx="1272687" cy="1518163"/>
            <a:chOff x="808038" y="4993824"/>
            <a:chExt cx="1440000" cy="1597476"/>
          </a:xfrm>
        </p:grpSpPr>
        <p:pic>
          <p:nvPicPr>
            <p:cNvPr id="24" name="Grafik 14" descr="emu_km_1300_beauty__pica_01_1008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8" y="4993824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hteck 5"/>
            <p:cNvSpPr>
              <a:spLocks noChangeArrowheads="1"/>
            </p:cNvSpPr>
            <p:nvPr/>
          </p:nvSpPr>
          <p:spPr bwMode="auto">
            <a:xfrm>
              <a:off x="808038" y="6428924"/>
              <a:ext cx="1440000" cy="1623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Pompe submersibile</a:t>
              </a:r>
              <a:endParaRPr lang="en-GB" altLang="en-US" sz="816" i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ieren 28"/>
          <p:cNvGrpSpPr>
            <a:grpSpLocks/>
          </p:cNvGrpSpPr>
          <p:nvPr/>
        </p:nvGrpSpPr>
        <p:grpSpPr bwMode="auto">
          <a:xfrm>
            <a:off x="7345675" y="4478470"/>
            <a:ext cx="1327308" cy="1518163"/>
            <a:chOff x="798649" y="4993824"/>
            <a:chExt cx="1502608" cy="1597475"/>
          </a:xfrm>
        </p:grpSpPr>
        <p:pic>
          <p:nvPicPr>
            <p:cNvPr id="27" name="Grafik 13" descr="helix_excel_beauty__pica_01_1102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" y="4993824"/>
              <a:ext cx="1483825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hteck 5"/>
            <p:cNvSpPr>
              <a:spLocks noChangeArrowheads="1"/>
            </p:cNvSpPr>
            <p:nvPr/>
          </p:nvSpPr>
          <p:spPr bwMode="auto">
            <a:xfrm>
              <a:off x="798649" y="6441295"/>
              <a:ext cx="1502608" cy="1500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Grupuri booster</a:t>
              </a:r>
            </a:p>
          </p:txBody>
        </p:sp>
      </p:grpSp>
      <p:grpSp>
        <p:nvGrpSpPr>
          <p:cNvPr id="29" name="Gruppieren 19"/>
          <p:cNvGrpSpPr>
            <a:grpSpLocks/>
          </p:cNvGrpSpPr>
          <p:nvPr/>
        </p:nvGrpSpPr>
        <p:grpSpPr bwMode="auto">
          <a:xfrm>
            <a:off x="3992275" y="4478470"/>
            <a:ext cx="1271321" cy="1518163"/>
            <a:chOff x="808038" y="4993824"/>
            <a:chExt cx="1440000" cy="1597476"/>
          </a:xfrm>
        </p:grpSpPr>
        <p:pic>
          <p:nvPicPr>
            <p:cNvPr id="30" name="Grafik 17" descr="scp_beauty__pica_01_1008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8" y="4993824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hteck 5"/>
            <p:cNvSpPr>
              <a:spLocks noChangeArrowheads="1"/>
            </p:cNvSpPr>
            <p:nvPr/>
          </p:nvSpPr>
          <p:spPr bwMode="auto">
            <a:xfrm>
              <a:off x="808038" y="6428924"/>
              <a:ext cx="1440000" cy="1623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Pompa dubluflux</a:t>
              </a:r>
              <a:endParaRPr lang="en-GB" altLang="en-US" sz="816" i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23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Grafik 11" descr="systemlandschaft_wast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8" y="1864756"/>
            <a:ext cx="8458615" cy="462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ieren 23"/>
          <p:cNvGrpSpPr>
            <a:grpSpLocks/>
          </p:cNvGrpSpPr>
          <p:nvPr/>
        </p:nvGrpSpPr>
        <p:grpSpPr bwMode="auto">
          <a:xfrm>
            <a:off x="5181768" y="4896932"/>
            <a:ext cx="1274628" cy="1479792"/>
            <a:chOff x="6542088" y="4784725"/>
            <a:chExt cx="1634914" cy="1806575"/>
          </a:xfrm>
        </p:grpSpPr>
        <p:pic>
          <p:nvPicPr>
            <p:cNvPr id="17" name="Grafik 22" descr="emu_kpr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227" y="4784725"/>
              <a:ext cx="162877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hteck 5"/>
            <p:cNvSpPr>
              <a:spLocks noChangeArrowheads="1"/>
            </p:cNvSpPr>
            <p:nvPr/>
          </p:nvSpPr>
          <p:spPr bwMode="auto">
            <a:xfrm>
              <a:off x="6542088" y="6407491"/>
              <a:ext cx="1627912" cy="1838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Pompe axiale</a:t>
              </a:r>
              <a:endParaRPr lang="en-GB" altLang="en-US" sz="816" i="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pieren 24"/>
          <p:cNvGrpSpPr>
            <a:grpSpLocks/>
          </p:cNvGrpSpPr>
          <p:nvPr/>
        </p:nvGrpSpPr>
        <p:grpSpPr bwMode="auto">
          <a:xfrm>
            <a:off x="3068671" y="4939361"/>
            <a:ext cx="1270534" cy="1479792"/>
            <a:chOff x="4630659" y="4784725"/>
            <a:chExt cx="1630441" cy="1806575"/>
          </a:xfrm>
        </p:grpSpPr>
        <p:pic>
          <p:nvPicPr>
            <p:cNvPr id="20" name="Grafik 21" descr="emu_fa_beauty__pica_01_1008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659" y="4784725"/>
              <a:ext cx="162877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hteck 5"/>
            <p:cNvSpPr>
              <a:spLocks noChangeArrowheads="1"/>
            </p:cNvSpPr>
            <p:nvPr/>
          </p:nvSpPr>
          <p:spPr bwMode="auto">
            <a:xfrm>
              <a:off x="4630659" y="6407491"/>
              <a:ext cx="1630441" cy="1838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Pompe de apa uzata</a:t>
              </a:r>
              <a:endParaRPr lang="en-GB" altLang="en-US" sz="816" i="1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pieren 36"/>
          <p:cNvGrpSpPr>
            <a:grpSpLocks/>
          </p:cNvGrpSpPr>
          <p:nvPr/>
        </p:nvGrpSpPr>
        <p:grpSpPr bwMode="auto">
          <a:xfrm>
            <a:off x="7384736" y="4892631"/>
            <a:ext cx="1269170" cy="1484093"/>
            <a:chOff x="8453438" y="4776021"/>
            <a:chExt cx="1628775" cy="1812104"/>
          </a:xfrm>
        </p:grpSpPr>
        <p:pic>
          <p:nvPicPr>
            <p:cNvPr id="23" name="Grafik 29" descr="emu_megaprop_tr_326_beauty__pica_01_1010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3438" y="4776021"/>
              <a:ext cx="162877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hteck 5"/>
            <p:cNvSpPr>
              <a:spLocks noChangeArrowheads="1"/>
            </p:cNvSpPr>
            <p:nvPr/>
          </p:nvSpPr>
          <p:spPr bwMode="auto">
            <a:xfrm>
              <a:off x="8453438" y="6404289"/>
              <a:ext cx="1628775" cy="1838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Mixere submersibile</a:t>
              </a:r>
              <a:endParaRPr lang="en-GB" altLang="en-US" sz="816" i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pieren 25"/>
          <p:cNvGrpSpPr>
            <a:grpSpLocks/>
          </p:cNvGrpSpPr>
          <p:nvPr/>
        </p:nvGrpSpPr>
        <p:grpSpPr bwMode="auto">
          <a:xfrm>
            <a:off x="702656" y="4896932"/>
            <a:ext cx="1271899" cy="1479792"/>
            <a:chOff x="808038" y="4784725"/>
            <a:chExt cx="1630362" cy="1806575"/>
          </a:xfrm>
        </p:grpSpPr>
        <p:pic>
          <p:nvPicPr>
            <p:cNvPr id="26" name="Grafik 20" descr="emu_ks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8" y="4784725"/>
              <a:ext cx="162877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hteck 5"/>
            <p:cNvSpPr>
              <a:spLocks noChangeArrowheads="1"/>
            </p:cNvSpPr>
            <p:nvPr/>
          </p:nvSpPr>
          <p:spPr bwMode="auto">
            <a:xfrm>
              <a:off x="808038" y="6407492"/>
              <a:ext cx="1630362" cy="18380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algn="ctr"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Pompe de drenaj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 bwMode="auto">
          <a:xfrm>
            <a:off x="148741" y="1390624"/>
            <a:ext cx="9853666" cy="59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en-US" dirty="0" smtClean="0">
                <a:solidFill>
                  <a:srgbClr val="009C82"/>
                </a:solidFill>
              </a:rPr>
              <a:t>Насосное оборудование </a:t>
            </a:r>
            <a:r>
              <a:rPr lang="de-DE" altLang="en-US" dirty="0" smtClean="0">
                <a:solidFill>
                  <a:srgbClr val="009C82"/>
                </a:solidFill>
              </a:rPr>
              <a:t>Wilo </a:t>
            </a:r>
            <a:r>
              <a:rPr lang="ru-RU" altLang="en-US" dirty="0">
                <a:solidFill>
                  <a:srgbClr val="009C82"/>
                </a:solidFill>
              </a:rPr>
              <a:t>в </a:t>
            </a:r>
            <a:r>
              <a:rPr lang="ru-RU" altLang="en-US" dirty="0" smtClean="0">
                <a:solidFill>
                  <a:srgbClr val="009C82"/>
                </a:solidFill>
              </a:rPr>
              <a:t>коммунальном</a:t>
            </a:r>
            <a:r>
              <a:rPr lang="en-US" altLang="en-US" dirty="0" smtClean="0">
                <a:solidFill>
                  <a:srgbClr val="009C82"/>
                </a:solidFill>
              </a:rPr>
              <a:t> </a:t>
            </a:r>
            <a:r>
              <a:rPr lang="ru-RU" altLang="en-US" dirty="0" smtClean="0">
                <a:solidFill>
                  <a:srgbClr val="009C82"/>
                </a:solidFill>
              </a:rPr>
              <a:t>хозяйстве</a:t>
            </a:r>
            <a:r>
              <a:rPr lang="de-DE" altLang="en-US" dirty="0">
                <a:solidFill>
                  <a:srgbClr val="009C82"/>
                </a:solidFill>
              </a:rPr>
              <a:t>.</a:t>
            </a:r>
            <a:endParaRPr lang="de-DE" altLang="en-US" dirty="0">
              <a:solidFill>
                <a:srgbClr val="009C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4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										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 bwMode="auto">
          <a:xfrm>
            <a:off x="1015024" y="1773699"/>
            <a:ext cx="7176455" cy="66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164261"/>
          <a:lstStyle/>
          <a:p>
            <a:pPr algn="ctr" defTabSz="95726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i="1" dirty="0">
                <a:solidFill>
                  <a:srgbClr val="2DA597"/>
                </a:solidFill>
              </a:rPr>
              <a:t>WILO </a:t>
            </a:r>
            <a:r>
              <a:rPr lang="ru-RU" sz="2800" i="1" dirty="0">
                <a:solidFill>
                  <a:srgbClr val="2DA597"/>
                </a:solidFill>
              </a:rPr>
              <a:t>в</a:t>
            </a:r>
            <a:r>
              <a:rPr lang="fr-CA" sz="2800" i="1" dirty="0">
                <a:solidFill>
                  <a:srgbClr val="2DA597"/>
                </a:solidFill>
              </a:rPr>
              <a:t> </a:t>
            </a:r>
            <a:r>
              <a:rPr lang="ru-RU" sz="2800" i="1" dirty="0">
                <a:solidFill>
                  <a:srgbClr val="2DA597"/>
                </a:solidFill>
              </a:rPr>
              <a:t>Молдове</a:t>
            </a:r>
            <a:endParaRPr lang="fr-CA" sz="2800" i="1" dirty="0">
              <a:solidFill>
                <a:srgbClr val="2DA597"/>
              </a:solidFill>
            </a:endParaRPr>
          </a:p>
        </p:txBody>
      </p:sp>
      <p:pic>
        <p:nvPicPr>
          <p:cNvPr id="15" name="Рисунок 7" descr="handshak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47" y="2399012"/>
            <a:ext cx="4128611" cy="268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 txBox="1">
            <a:spLocks noChangeArrowheads="1"/>
          </p:cNvSpPr>
          <p:nvPr/>
        </p:nvSpPr>
        <p:spPr bwMode="gray">
          <a:xfrm>
            <a:off x="2119526" y="1252416"/>
            <a:ext cx="5431980" cy="212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en-US" sz="1400" noProof="1" smtClean="0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algn="ctr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r>
              <a:rPr lang="ru-RU" sz="2200" i="1" noProof="1" smtClean="0">
                <a:solidFill>
                  <a:schemeClr val="tx2"/>
                </a:solidFill>
                <a:latin typeface="+mn-lt"/>
                <a:cs typeface="+mn-cs"/>
              </a:rPr>
              <a:t>В 2003 году мы стали членами</a:t>
            </a:r>
            <a:endParaRPr lang="fr-CA" sz="2200" i="1" noProof="1">
              <a:solidFill>
                <a:schemeClr val="tx2"/>
              </a:solidFill>
              <a:latin typeface="+mn-lt"/>
              <a:cs typeface="+mn-cs"/>
            </a:endParaRPr>
          </a:p>
          <a:p>
            <a:pPr marL="187325" indent="-187325" algn="ctr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defRPr/>
            </a:pPr>
            <a:r>
              <a:rPr lang="ru-RU" i="1" noProof="1" smtClean="0">
                <a:solidFill>
                  <a:schemeClr val="tx2"/>
                </a:solidFill>
                <a:latin typeface="+mn-lt"/>
              </a:rPr>
              <a:t>Ассоциации</a:t>
            </a:r>
            <a:r>
              <a:rPr lang="fr-CA" sz="2200" i="1" noProof="1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fr-CA" sz="2200" i="1" noProof="1">
                <a:solidFill>
                  <a:schemeClr val="tx2"/>
                </a:solidFill>
                <a:latin typeface="+mn-lt"/>
                <a:cs typeface="+mn-cs"/>
              </a:rPr>
              <a:t>“Moldova APA - CANAL”</a:t>
            </a:r>
          </a:p>
        </p:txBody>
      </p:sp>
      <p:pic>
        <p:nvPicPr>
          <p:cNvPr id="17" name="Рисунок 18" descr="wilo_logo_WiloGreen_rgb_30mm__log_01_121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7" y="3215148"/>
            <a:ext cx="1427639" cy="60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6724744" y="4769912"/>
            <a:ext cx="212347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ro-RO" sz="1500" dirty="0"/>
              <a:t>   www.amac.md</a:t>
            </a:r>
            <a:endParaRPr lang="ru-RU" altLang="ro-RO" sz="1500" dirty="0"/>
          </a:p>
        </p:txBody>
      </p:sp>
      <p:grpSp>
        <p:nvGrpSpPr>
          <p:cNvPr id="19" name="Группа 15"/>
          <p:cNvGrpSpPr>
            <a:grpSpLocks/>
          </p:cNvGrpSpPr>
          <p:nvPr/>
        </p:nvGrpSpPr>
        <p:grpSpPr bwMode="auto">
          <a:xfrm>
            <a:off x="7053275" y="2797931"/>
            <a:ext cx="1609110" cy="1832421"/>
            <a:chOff x="0" y="457200"/>
            <a:chExt cx="4029075" cy="4779461"/>
          </a:xfrm>
        </p:grpSpPr>
        <p:pic>
          <p:nvPicPr>
            <p:cNvPr id="20" name="Рисунок 1" descr="эмблемма AMA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4029075" cy="406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99599" y="4496886"/>
              <a:ext cx="2688654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2000" b="1" i="1" dirty="0">
                  <a:latin typeface="Times New Roman" panose="02020603050405020304" pitchFamily="18" charset="0"/>
                </a:rPr>
                <a:t>AMAC</a:t>
              </a:r>
              <a:endParaRPr lang="en-US" altLang="ro-RO" sz="2000" dirty="0"/>
            </a:p>
          </p:txBody>
        </p:sp>
      </p:grp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113328" y="56064"/>
            <a:ext cx="8792672" cy="40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o-RO" sz="2700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 flipV="1">
            <a:off x="1113328" y="457199"/>
            <a:ext cx="879267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o-RO" sz="2700"/>
          </a:p>
        </p:txBody>
      </p:sp>
    </p:spTree>
    <p:extLst>
      <p:ext uri="{BB962C8B-B14F-4D97-AF65-F5344CB8AC3E}">
        <p14:creationId xmlns:p14="http://schemas.microsoft.com/office/powerpoint/2010/main" val="332456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8" descr="P106054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971494"/>
            <a:ext cx="3914090" cy="301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0" descr="P2110118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98" y="2971494"/>
            <a:ext cx="3746171" cy="299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 txBox="1">
            <a:spLocks noChangeArrowheads="1"/>
          </p:cNvSpPr>
          <p:nvPr/>
        </p:nvSpPr>
        <p:spPr bwMode="gray">
          <a:xfrm>
            <a:off x="657252" y="1765819"/>
            <a:ext cx="7822176" cy="509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7325" indent="-187325" algn="ctr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ru-RU" sz="2000" noProof="1" smtClean="0">
                <a:latin typeface="+mn-lt"/>
                <a:cs typeface="+mn-cs"/>
              </a:rPr>
              <a:t> </a:t>
            </a:r>
            <a:r>
              <a:rPr lang="ru-RU" sz="2400" noProof="1">
                <a:solidFill>
                  <a:srgbClr val="009C82"/>
                </a:solidFill>
                <a:latin typeface="+mj-lt"/>
                <a:ea typeface="+mj-ea"/>
                <a:cs typeface="+mj-cs"/>
              </a:rPr>
              <a:t>На 26 предпреятиах Апэ Канал были проведены технические аудиты существующих насосных агрегатов с замерами их технических параметров</a:t>
            </a:r>
            <a:endParaRPr lang="fr-CA" sz="2400" noProof="1">
              <a:solidFill>
                <a:srgbClr val="009C82"/>
              </a:solidFill>
              <a:latin typeface="+mj-lt"/>
              <a:ea typeface="+mj-ea"/>
              <a:cs typeface="+mj-cs"/>
            </a:endParaRPr>
          </a:p>
          <a:p>
            <a:pPr marL="187325" indent="-187325" algn="ctr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fr-CA" sz="1400" noProof="1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594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gray">
          <a:xfrm>
            <a:off x="386655" y="1649368"/>
            <a:ext cx="8157394" cy="492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7325" indent="-187325" algn="ctr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r>
              <a:rPr lang="ru-RU" sz="2400" noProof="1">
                <a:solidFill>
                  <a:srgbClr val="009C82"/>
                </a:solidFill>
                <a:latin typeface="+mj-lt"/>
                <a:ea typeface="+mj-ea"/>
                <a:cs typeface="+mj-cs"/>
              </a:rPr>
              <a:t>Технические аудиты были проведены с помощью ултразвукового расходомера , логеров для замера давления и глубиномера для замера уровней в скважинах.</a:t>
            </a:r>
            <a:endParaRPr lang="fr-CA" sz="2400" noProof="1">
              <a:solidFill>
                <a:srgbClr val="009C82"/>
              </a:solidFill>
              <a:latin typeface="+mj-lt"/>
              <a:ea typeface="+mj-ea"/>
              <a:cs typeface="+mj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fr-CA" sz="1400" noProof="1" smtClean="0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fr-CA" sz="1400" noProof="1">
              <a:latin typeface="+mn-lt"/>
              <a:cs typeface="+mn-cs"/>
            </a:endParaRPr>
          </a:p>
          <a:p>
            <a:pPr marL="187325" indent="-187325" algn="ctr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fr-CA" sz="1400" noProof="1">
              <a:latin typeface="+mn-lt"/>
              <a:cs typeface="+mn-cs"/>
            </a:endParaRPr>
          </a:p>
        </p:txBody>
      </p:sp>
      <p:pic>
        <p:nvPicPr>
          <p:cNvPr id="15" name="Рисунок 8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6" y="2918695"/>
            <a:ext cx="2432674" cy="334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9" descr="wl6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01" y="2918695"/>
            <a:ext cx="2053462" cy="320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0" descr="2007_09_04_11_06_1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07" y="3393714"/>
            <a:ext cx="1564066" cy="248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38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lo PPT 2012-07-26b">
    <a:dk1>
      <a:sysClr val="windowText" lastClr="000000"/>
    </a:dk1>
    <a:lt1>
      <a:sysClr val="window" lastClr="FFFFFF"/>
    </a:lt1>
    <a:dk2>
      <a:srgbClr val="505050"/>
    </a:dk2>
    <a:lt2>
      <a:srgbClr val="AAC800"/>
    </a:lt2>
    <a:accent1>
      <a:srgbClr val="009C82"/>
    </a:accent1>
    <a:accent2>
      <a:srgbClr val="505050"/>
    </a:accent2>
    <a:accent3>
      <a:srgbClr val="787878"/>
    </a:accent3>
    <a:accent4>
      <a:srgbClr val="FFB400"/>
    </a:accent4>
    <a:accent5>
      <a:srgbClr val="005ACD"/>
    </a:accent5>
    <a:accent6>
      <a:srgbClr val="F54100"/>
    </a:accent6>
    <a:hlink>
      <a:srgbClr val="000000"/>
    </a:hlink>
    <a:folHlink>
      <a:srgbClr val="000000"/>
    </a:folHlink>
  </a:clrScheme>
  <a:fontScheme name="Verdan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1892</TotalTime>
  <Words>1196</Words>
  <Application>Microsoft Office PowerPoint</Application>
  <PresentationFormat>On-screen Show (4:3)</PresentationFormat>
  <Paragraphs>393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Narrow</vt:lpstr>
      <vt:lpstr>Calibri</vt:lpstr>
      <vt:lpstr>Symbol</vt:lpstr>
      <vt:lpstr>Times New Roman</vt:lpstr>
      <vt:lpstr>Verdana</vt:lpstr>
      <vt:lpstr>Wingdings</vt:lpstr>
      <vt:lpstr>GIZ_Banner_Kopfzeile-Ausland (3)</vt:lpstr>
      <vt:lpstr>Equation.3</vt:lpstr>
      <vt:lpstr>Microsoft Excel Chart</vt:lpstr>
      <vt:lpstr>Curs de instruire pentru angajații operatorilor „Apă-Canal”  Modulul 16:  Managementul energetic și automatizarea proceselor în sistemele de alimentare cu apă și de canalizare Sesiunea 8:   Efectuarea auditului energetic  Inginer Sergiu Zagurean WILO Romania SRL  28 – 29 – 30 mai  2019,  Chișinău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</vt:lpstr>
      <vt:lpstr>PowerPoint Presentation</vt:lpstr>
      <vt:lpstr>PowerPoint Presentation</vt:lpstr>
      <vt:lpstr>Методика определения эксплуатационных параметров    насосных                         агрегатов    Для определения эффективности работы насосных агрегатов замерялись следующие параметры: напор и подача насоса, напряжение и сила тока потребляемой электроэнергии, при этом обеспечивалась синхронность проводимых замеров.     Напор насоса определен по формуле: где:  Z1, Z2 - отметки положения приборов для измерения давления при входе (Z1) и на выходе (Z2) относительно горизонтальной оси насоса, м; РM1, РМ2 - показания приборов измерения давления воды во всасывающем (Рм1) и напорном трубопроводе (Рм2) насоса, Па; ρ - плотность перекачиваемой жидкости, кг/м3; g - ускорение силы тяжести, м/с2; V1, V2 - скорость воды во всасывающем (V1) и напорном трубопроводе (V2), м/с.    </vt:lpstr>
      <vt:lpstr>PowerPoint Presentation</vt:lpstr>
      <vt:lpstr>PowerPoint Presentation</vt:lpstr>
      <vt:lpstr>PowerPoint Presentation</vt:lpstr>
      <vt:lpstr>Bibliografie:</vt:lpstr>
      <vt:lpstr>Bibliografie:</vt:lpstr>
      <vt:lpstr>Bibliografie:</vt:lpstr>
      <vt:lpstr>PowerPoint Presentation</vt:lpstr>
      <vt:lpstr>PowerPoint Presentation</vt:lpstr>
      <vt:lpstr>Расчет эффективности скважинного насоса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Zagurean Sergiu</cp:lastModifiedBy>
  <cp:revision>225</cp:revision>
  <cp:lastPrinted>2017-06-05T10:38:21Z</cp:lastPrinted>
  <dcterms:created xsi:type="dcterms:W3CDTF">2013-09-05T11:54:56Z</dcterms:created>
  <dcterms:modified xsi:type="dcterms:W3CDTF">2019-06-06T09:51:21Z</dcterms:modified>
</cp:coreProperties>
</file>