
<file path=[Content_Types].xml><?xml version="1.0" encoding="utf-8"?>
<Types xmlns="http://schemas.openxmlformats.org/package/2006/content-types">
  <Default Extension="png" ContentType="image/png"/>
  <Default Extension="jpeg" ContentType="image/jpeg"/>
  <Default Extension="w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58"/>
  </p:notesMasterIdLst>
  <p:handoutMasterIdLst>
    <p:handoutMasterId r:id="rId59"/>
  </p:handoutMasterIdLst>
  <p:sldIdLst>
    <p:sldId id="280" r:id="rId2"/>
    <p:sldId id="295" r:id="rId3"/>
    <p:sldId id="312" r:id="rId4"/>
    <p:sldId id="313" r:id="rId5"/>
    <p:sldId id="314" r:id="rId6"/>
    <p:sldId id="315" r:id="rId7"/>
    <p:sldId id="316" r:id="rId8"/>
    <p:sldId id="317" r:id="rId9"/>
    <p:sldId id="318" r:id="rId10"/>
    <p:sldId id="321" r:id="rId11"/>
    <p:sldId id="319" r:id="rId12"/>
    <p:sldId id="322" r:id="rId13"/>
    <p:sldId id="323" r:id="rId14"/>
    <p:sldId id="324" r:id="rId15"/>
    <p:sldId id="325" r:id="rId16"/>
    <p:sldId id="330" r:id="rId17"/>
    <p:sldId id="329" r:id="rId18"/>
    <p:sldId id="307" r:id="rId19"/>
    <p:sldId id="308" r:id="rId20"/>
    <p:sldId id="369" r:id="rId21"/>
    <p:sldId id="310" r:id="rId22"/>
    <p:sldId id="311" r:id="rId23"/>
    <p:sldId id="303" r:id="rId24"/>
    <p:sldId id="304" r:id="rId25"/>
    <p:sldId id="305" r:id="rId26"/>
    <p:sldId id="306" r:id="rId27"/>
    <p:sldId id="297" r:id="rId28"/>
    <p:sldId id="335" r:id="rId29"/>
    <p:sldId id="336" r:id="rId30"/>
    <p:sldId id="334" r:id="rId31"/>
    <p:sldId id="333" r:id="rId32"/>
    <p:sldId id="332" r:id="rId33"/>
    <p:sldId id="331" r:id="rId34"/>
    <p:sldId id="341" r:id="rId35"/>
    <p:sldId id="342" r:id="rId36"/>
    <p:sldId id="340" r:id="rId37"/>
    <p:sldId id="339" r:id="rId38"/>
    <p:sldId id="348" r:id="rId39"/>
    <p:sldId id="347" r:id="rId40"/>
    <p:sldId id="346" r:id="rId41"/>
    <p:sldId id="345" r:id="rId42"/>
    <p:sldId id="354" r:id="rId43"/>
    <p:sldId id="353" r:id="rId44"/>
    <p:sldId id="352" r:id="rId45"/>
    <p:sldId id="351" r:id="rId46"/>
    <p:sldId id="350" r:id="rId47"/>
    <p:sldId id="361" r:id="rId48"/>
    <p:sldId id="362" r:id="rId49"/>
    <p:sldId id="359" r:id="rId50"/>
    <p:sldId id="358" r:id="rId51"/>
    <p:sldId id="363" r:id="rId52"/>
    <p:sldId id="374" r:id="rId53"/>
    <p:sldId id="375" r:id="rId54"/>
    <p:sldId id="366" r:id="rId55"/>
    <p:sldId id="368" r:id="rId56"/>
    <p:sldId id="299" r:id="rId57"/>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5730" autoAdjust="0"/>
  </p:normalViewPr>
  <p:slideViewPr>
    <p:cSldViewPr snapToGrid="0">
      <p:cViewPr varScale="1">
        <p:scale>
          <a:sx n="69" d="100"/>
          <a:sy n="69" d="100"/>
        </p:scale>
        <p:origin x="1386" y="66"/>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6F4F92-661F-4424-ADED-7D3829A4203F}" type="slidenum">
              <a:rPr lang="de-DE" smtClean="0"/>
              <a:pPr/>
              <a:t>5</a:t>
            </a:fld>
            <a:endParaRPr lang="de-DE" dirty="0"/>
          </a:p>
        </p:txBody>
      </p:sp>
    </p:spTree>
    <p:extLst>
      <p:ext uri="{BB962C8B-B14F-4D97-AF65-F5344CB8AC3E}">
        <p14:creationId xmlns:p14="http://schemas.microsoft.com/office/powerpoint/2010/main" val="187819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6F4F92-661F-4424-ADED-7D3829A4203F}" type="slidenum">
              <a:rPr lang="de-DE" smtClean="0"/>
              <a:pPr/>
              <a:t>11</a:t>
            </a:fld>
            <a:endParaRPr lang="de-DE" dirty="0"/>
          </a:p>
        </p:txBody>
      </p:sp>
    </p:spTree>
    <p:extLst>
      <p:ext uri="{BB962C8B-B14F-4D97-AF65-F5344CB8AC3E}">
        <p14:creationId xmlns:p14="http://schemas.microsoft.com/office/powerpoint/2010/main" val="416279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4"/>
          <p:cNvSpPr txBox="1">
            <a:spLocks noGrp="1"/>
          </p:cNvSpPr>
          <p:nvPr>
            <p:ph type="dt" idx="1"/>
          </p:nvPr>
        </p:nvSpPr>
        <p:spPr>
          <a:ln/>
        </p:spPr>
        <p:txBody>
          <a:bodyPr wrap="square" lIns="0" tIns="0" rIns="0" bIns="0" anchor="t" anchorCtr="0">
            <a:noAutofit/>
          </a:bodyPr>
          <a:lstStyle/>
          <a:p>
            <a:pPr lvl="0"/>
            <a:fld id="{A35B61CB-75C3-4E1C-AB89-6A12D9AE796F}" type="datetime1">
              <a:rPr lang="ro-RO"/>
              <a:pPr lvl="0"/>
              <a:t>03.07.2019</a:t>
            </a:fld>
            <a:endParaRPr lang="ro-RO"/>
          </a:p>
        </p:txBody>
      </p:sp>
      <p:sp>
        <p:nvSpPr>
          <p:cNvPr id="7" name="Номер слайда 6"/>
          <p:cNvSpPr txBox="1">
            <a:spLocks noGrp="1"/>
          </p:cNvSpPr>
          <p:nvPr>
            <p:ph type="sldNum" sz="quarter" idx="5"/>
          </p:nvPr>
        </p:nvSpPr>
        <p:spPr>
          <a:ln/>
        </p:spPr>
        <p:txBody>
          <a:bodyPr wrap="square" lIns="0" tIns="0" rIns="0" bIns="0" anchor="b" anchorCtr="0">
            <a:noAutofit/>
          </a:bodyPr>
          <a:lstStyle/>
          <a:p>
            <a:pPr lvl="0"/>
            <a:fld id="{B30B9944-81A5-4775-9A1C-5B6A3D8C8276}" type="slidenum">
              <a:t>48</a:t>
            </a:fld>
            <a:endParaRPr lang="ro-RO"/>
          </a:p>
        </p:txBody>
      </p:sp>
      <p:sp>
        <p:nvSpPr>
          <p:cNvPr id="2" name="Slide Image Placehold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ro-RO"/>
          </a:p>
        </p:txBody>
      </p:sp>
    </p:spTree>
    <p:extLst>
      <p:ext uri="{BB962C8B-B14F-4D97-AF65-F5344CB8AC3E}">
        <p14:creationId xmlns:p14="http://schemas.microsoft.com/office/powerpoint/2010/main" val="320649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4"/>
          <p:cNvSpPr txBox="1">
            <a:spLocks noGrp="1"/>
          </p:cNvSpPr>
          <p:nvPr>
            <p:ph type="dt" idx="1"/>
          </p:nvPr>
        </p:nvSpPr>
        <p:spPr>
          <a:ln/>
        </p:spPr>
        <p:txBody>
          <a:bodyPr wrap="square" lIns="0" tIns="0" rIns="0" bIns="0" anchor="t" anchorCtr="0">
            <a:noAutofit/>
          </a:bodyPr>
          <a:lstStyle/>
          <a:p>
            <a:pPr lvl="0"/>
            <a:fld id="{A35B61CB-75C3-4E1C-AB89-6A12D9AE796F}" type="datetime1">
              <a:rPr lang="ro-RO"/>
              <a:pPr lvl="0"/>
              <a:t>03.07.2019</a:t>
            </a:fld>
            <a:endParaRPr lang="ro-RO"/>
          </a:p>
        </p:txBody>
      </p:sp>
      <p:sp>
        <p:nvSpPr>
          <p:cNvPr id="7" name="Номер слайда 6"/>
          <p:cNvSpPr txBox="1">
            <a:spLocks noGrp="1"/>
          </p:cNvSpPr>
          <p:nvPr>
            <p:ph type="sldNum" sz="quarter" idx="5"/>
          </p:nvPr>
        </p:nvSpPr>
        <p:spPr>
          <a:ln/>
        </p:spPr>
        <p:txBody>
          <a:bodyPr wrap="square" lIns="0" tIns="0" rIns="0" bIns="0" anchor="b" anchorCtr="0">
            <a:noAutofit/>
          </a:bodyPr>
          <a:lstStyle/>
          <a:p>
            <a:pPr lvl="0"/>
            <a:fld id="{45FFDDCE-86E2-4476-8032-5719814E2386}" type="slidenum">
              <a:t>51</a:t>
            </a:fld>
            <a:endParaRPr lang="ro-RO"/>
          </a:p>
        </p:txBody>
      </p:sp>
      <p:sp>
        <p:nvSpPr>
          <p:cNvPr id="2" name="Slide Image Placehold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ro-RO"/>
          </a:p>
        </p:txBody>
      </p:sp>
    </p:spTree>
    <p:extLst>
      <p:ext uri="{BB962C8B-B14F-4D97-AF65-F5344CB8AC3E}">
        <p14:creationId xmlns:p14="http://schemas.microsoft.com/office/powerpoint/2010/main" val="175663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03/07/2019</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03/07/2019</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txBox="1">
            <a:spLocks noGrp="1"/>
          </p:cNvSpPr>
          <p:nvPr>
            <p:ph type="dt" sz="half" idx="7"/>
          </p:nvPr>
        </p:nvSpPr>
        <p:spPr/>
        <p:txBody>
          <a:bodyPr/>
          <a:lstStyle>
            <a:lvl1pPr>
              <a:defRPr/>
            </a:lvl1pPr>
          </a:lstStyle>
          <a:p>
            <a:pPr lvl="0"/>
            <a:fld id="{B672874F-455F-4A38-BA02-39BA5FEFBB29}" type="datetime1">
              <a:rPr lang="ro-RO"/>
              <a:pPr lvl="0"/>
              <a:t>03.07.2019</a:t>
            </a:fld>
            <a:endParaRPr lang="ro-RO"/>
          </a:p>
        </p:txBody>
      </p:sp>
      <p:sp>
        <p:nvSpPr>
          <p:cNvPr id="3" name="Нижний колонтитул 2"/>
          <p:cNvSpPr txBox="1">
            <a:spLocks noGrp="1"/>
          </p:cNvSpPr>
          <p:nvPr>
            <p:ph type="ftr" sz="quarter" idx="9"/>
          </p:nvPr>
        </p:nvSpPr>
        <p:spPr/>
        <p:txBody>
          <a:bodyPr/>
          <a:lstStyle>
            <a:lvl1pPr>
              <a:defRPr/>
            </a:lvl1pPr>
          </a:lstStyle>
          <a:p>
            <a:pPr lvl="0"/>
            <a:endParaRPr lang="ro-RO"/>
          </a:p>
        </p:txBody>
      </p:sp>
      <p:sp>
        <p:nvSpPr>
          <p:cNvPr id="4" name="Номер слайда 3"/>
          <p:cNvSpPr txBox="1">
            <a:spLocks noGrp="1"/>
          </p:cNvSpPr>
          <p:nvPr>
            <p:ph type="sldNum" sz="quarter" idx="8"/>
          </p:nvPr>
        </p:nvSpPr>
        <p:spPr>
          <a:xfrm>
            <a:off x="6553080" y="6356520"/>
            <a:ext cx="2133360" cy="364679"/>
          </a:xfrm>
          <a:prstGeom prst="rect">
            <a:avLst/>
          </a:prstGeom>
        </p:spPr>
        <p:txBody>
          <a:bodyPr/>
          <a:lstStyle>
            <a:lvl1pPr>
              <a:defRPr/>
            </a:lvl1pPr>
          </a:lstStyle>
          <a:p>
            <a:pPr lvl="0"/>
            <a:fld id="{CE62510F-7776-4113-BA0E-1D674A422887}" type="slidenum">
              <a:t>‹#›</a:t>
            </a:fld>
            <a:endParaRPr lang="ro-RO"/>
          </a:p>
        </p:txBody>
      </p:sp>
      <p:sp>
        <p:nvSpPr>
          <p:cNvPr id="5" name="Title 4"/>
          <p:cNvSpPr txBox="1">
            <a:spLocks noGrp="1"/>
          </p:cNvSpPr>
          <p:nvPr>
            <p:ph type="title" idx="4294967295"/>
          </p:nvPr>
        </p:nvSpPr>
        <p:spPr>
          <a:xfrm>
            <a:off x="457200" y="273600"/>
            <a:ext cx="8229240" cy="1144800"/>
          </a:xfrm>
        </p:spPr>
        <p:txBody>
          <a:bodyPr lIns="0" tIns="0" rIns="0" bIns="0" anchor="ctr"/>
          <a:lstStyle>
            <a:lvl1pPr hangingPunct="0">
              <a:defRPr lang="ro-RO">
                <a:latin typeface="Arial" pitchFamily="18"/>
              </a:defRPr>
            </a:lvl1pPr>
          </a:lstStyle>
          <a:p>
            <a:endParaRPr lang="ro-RO"/>
          </a:p>
        </p:txBody>
      </p:sp>
      <p:sp>
        <p:nvSpPr>
          <p:cNvPr id="6" name="Text Placeholder 5"/>
          <p:cNvSpPr txBox="1">
            <a:spLocks noGrp="1"/>
          </p:cNvSpPr>
          <p:nvPr>
            <p:ph type="body" idx="4294967295"/>
          </p:nvPr>
        </p:nvSpPr>
        <p:spPr>
          <a:xfrm>
            <a:off x="457200" y="1604520"/>
            <a:ext cx="8229240" cy="4525920"/>
          </a:xfrm>
        </p:spPr>
        <p:txBody>
          <a:bodyPr lIns="0" tIns="0" rIns="0" bIns="0"/>
          <a:lstStyle>
            <a:lvl1pPr hangingPunct="0">
              <a:spcAft>
                <a:spcPts val="1417"/>
              </a:spcAft>
              <a:defRPr lang="ro-RO">
                <a:latin typeface="Arial" pitchFamily="18"/>
              </a:defRPr>
            </a:lvl1pPr>
          </a:lstStyle>
          <a:p>
            <a:endParaRPr lang="ro-RO"/>
          </a:p>
        </p:txBody>
      </p:sp>
    </p:spTree>
    <p:extLst>
      <p:ext uri="{BB962C8B-B14F-4D97-AF65-F5344CB8AC3E}">
        <p14:creationId xmlns:p14="http://schemas.microsoft.com/office/powerpoint/2010/main" val="463718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10"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03/07/2019</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 id="2147483715" r:id="rId7"/>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jpeg"/><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4.png"/><Relationship Id="rId7"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4.png"/><Relationship Id="rId7"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0.jpg"/></Relationships>
</file>

<file path=ppt/slides/_rels/slide4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3.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jpg"/><Relationship Id="rId7" Type="http://schemas.openxmlformats.org/officeDocument/2006/relationships/image" Target="../media/image28.jpg"/><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jpg"/><Relationship Id="rId11" Type="http://schemas.openxmlformats.org/officeDocument/2006/relationships/image" Target="../media/image4.png"/><Relationship Id="rId5" Type="http://schemas.openxmlformats.org/officeDocument/2006/relationships/image" Target="../media/image26.wmf"/><Relationship Id="rId10" Type="http://schemas.openxmlformats.org/officeDocument/2006/relationships/image" Target="../media/image7.png"/><Relationship Id="rId4" Type="http://schemas.openxmlformats.org/officeDocument/2006/relationships/image" Target="../media/image25.jpg"/><Relationship Id="rId9"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openxmlformats.org/officeDocument/2006/relationships/hyperlink" Target="http://www.worldbank.org/en/country/moldova" TargetMode="External"/><Relationship Id="rId13" Type="http://schemas.openxmlformats.org/officeDocument/2006/relationships/hyperlink" Target="http://www.entwicklung.at/fileadmin/user_upload/Dokumente/Publikationen/Landesstrategien/CS_Moldova_2016_2020.pdf" TargetMode="External"/><Relationship Id="rId18" Type="http://schemas.openxmlformats.org/officeDocument/2006/relationships/image" Target="../media/image3.png"/><Relationship Id="rId3" Type="http://schemas.openxmlformats.org/officeDocument/2006/relationships/hyperlink" Target="http://www.ebrd.com/moldova.html" TargetMode="External"/><Relationship Id="rId21" Type="http://schemas.openxmlformats.org/officeDocument/2006/relationships/image" Target="../media/image6.png"/><Relationship Id="rId7" Type="http://schemas.openxmlformats.org/officeDocument/2006/relationships/hyperlink" Target="http://fism.gov.md/" TargetMode="External"/><Relationship Id="rId12" Type="http://schemas.openxmlformats.org/officeDocument/2006/relationships/hyperlink" Target="http://www.entwicklung.at/en/countries/black-sea-region-south-caucasus/moldova/" TargetMode="External"/><Relationship Id="rId17" Type="http://schemas.openxmlformats.org/officeDocument/2006/relationships/hyperlink" Target="http://apasan.md/files/img/site/articles/docs%201392104020_Descriere_ApaSan_ROM.pdf" TargetMode="External"/><Relationship Id="rId2" Type="http://schemas.openxmlformats.org/officeDocument/2006/relationships/hyperlink" Target="http://www.md.undp.org/" TargetMode="External"/><Relationship Id="rId16" Type="http://schemas.openxmlformats.org/officeDocument/2006/relationships/hyperlink" Target="http://www.apasan.md/" TargetMode="External"/><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mf.gov.md/" TargetMode="External"/><Relationship Id="rId11" Type="http://schemas.openxmlformats.org/officeDocument/2006/relationships/hyperlink" Target="https://ec.europa.eu/europeaid/about-funding_en" TargetMode="External"/><Relationship Id="rId5" Type="http://schemas.openxmlformats.org/officeDocument/2006/relationships/hyperlink" Target="http://www.mdrc.gov.md/" TargetMode="External"/><Relationship Id="rId15" Type="http://schemas.openxmlformats.org/officeDocument/2006/relationships/hyperlink" Target="http://www.eda.admin.ch/eda/fr/home/reps/eur/vukr/ref_visinf/visukr.html" TargetMode="External"/><Relationship Id="rId10" Type="http://schemas.openxmlformats.org/officeDocument/2006/relationships/hyperlink" Target="https://eeas.europa.eu/delegations/moldova/16397/general-information-about-grants_ro" TargetMode="External"/><Relationship Id="rId19" Type="http://schemas.openxmlformats.org/officeDocument/2006/relationships/image" Target="../media/image4.png"/><Relationship Id="rId4" Type="http://schemas.openxmlformats.org/officeDocument/2006/relationships/hyperlink" Target="http://www.oekb.at/de/Seiten/default.aspx" TargetMode="External"/><Relationship Id="rId9" Type="http://schemas.openxmlformats.org/officeDocument/2006/relationships/hyperlink" Target="https://eeas.europa.eu/delegations/moldova_ro" TargetMode="External"/><Relationship Id="rId14" Type="http://schemas.openxmlformats.org/officeDocument/2006/relationships/hyperlink" Target="https://www.eda.admin.ch/countries/moldova/en/home/representations/cooperation-office.html" TargetMode="External"/><Relationship Id="rId22" Type="http://schemas.openxmlformats.org/officeDocument/2006/relationships/image" Target="../media/image7.png"/></Relationships>
</file>

<file path=ppt/slides/_rels/slide5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png"/><Relationship Id="rId7" Type="http://schemas.openxmlformats.org/officeDocument/2006/relationships/image" Target="../media/image30.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4.png"/><Relationship Id="rId5" Type="http://schemas.openxmlformats.org/officeDocument/2006/relationships/image" Target="../media/image6.png"/><Relationship Id="rId10" Type="http://schemas.openxmlformats.org/officeDocument/2006/relationships/image" Target="../media/image33.jpeg"/><Relationship Id="rId4" Type="http://schemas.openxmlformats.org/officeDocument/2006/relationships/image" Target="../media/image5.png"/><Relationship Id="rId9"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a:solidFill>
                  <a:srgbClr val="FF0000"/>
                </a:solidFill>
              </a:rPr>
              <a:t>7</a:t>
            </a:r>
            <a:r>
              <a:rPr lang="ro-RO" b="1" smtClean="0">
                <a:solidFill>
                  <a:srgbClr val="FF0000"/>
                </a:solidFill>
              </a:rPr>
              <a:t>: </a:t>
            </a:r>
            <a:r>
              <a:rPr lang="ro-RO" b="1" smtClean="0">
                <a:solidFill>
                  <a:srgbClr val="002060"/>
                </a:solidFill>
              </a:rPr>
              <a:t> </a:t>
            </a:r>
            <a:r>
              <a:rPr lang="ro-MD" b="1" dirty="0">
                <a:solidFill>
                  <a:srgbClr val="002060"/>
                </a:solidFill>
              </a:rPr>
              <a:t>Managementul și exploatarea stațiilor de epurare a apelor uzate și stațiilor de tratare a apei </a:t>
            </a:r>
            <a:r>
              <a:rPr lang="ro-MD" b="1" dirty="0" smtClean="0">
                <a:solidFill>
                  <a:srgbClr val="002060"/>
                </a:solidFill>
              </a:rPr>
              <a:t>naturale</a:t>
            </a:r>
            <a:r>
              <a:rPr lang="ro-MD" b="1" dirty="0" smtClean="0"/>
              <a:t/>
            </a:r>
            <a:br>
              <a:rPr lang="ro-MD" b="1" dirty="0" smtClean="0"/>
            </a:br>
            <a:r>
              <a:rPr lang="ro-MD" b="1" dirty="0"/>
              <a:t/>
            </a:r>
            <a:br>
              <a:rPr lang="ro-MD" b="1" dirty="0"/>
            </a:br>
            <a:r>
              <a:rPr lang="ro-RO" altLang="en-US" sz="2000" b="1" dirty="0" smtClean="0">
                <a:solidFill>
                  <a:srgbClr val="FF0000"/>
                </a:solidFill>
              </a:rPr>
              <a:t>Sesiunea </a:t>
            </a:r>
            <a:r>
              <a:rPr lang="en-US" altLang="en-US" sz="2000" b="1" dirty="0" smtClean="0">
                <a:solidFill>
                  <a:srgbClr val="FF0000"/>
                </a:solidFill>
              </a:rPr>
              <a:t>6</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o-RO" dirty="0">
                <a:solidFill>
                  <a:srgbClr val="002060"/>
                </a:solidFill>
              </a:rPr>
              <a:t>Planificarea investițiilor, lucrărilor de reparații și mentenanță pentru asigurarea funcționării normale a stațiilor de tratare și epurare. Asigurarea cu piese și materiale de rezervă</a:t>
            </a:r>
            <a:r>
              <a:rPr lang="ro-RO" dirty="0" smtClean="0">
                <a:solidFill>
                  <a:srgbClr val="002060"/>
                </a:solidFill>
              </a:rPr>
              <a:t>.</a:t>
            </a:r>
            <a:r>
              <a:rPr lang="en-US" dirty="0"/>
              <a:t/>
            </a:r>
            <a:br>
              <a:rPr lang="en-US" dirty="0"/>
            </a:br>
            <a:r>
              <a:rPr lang="ro-RO" dirty="0">
                <a:solidFill>
                  <a:srgbClr val="000F2E"/>
                </a:solidFill>
                <a:latin typeface="Times New Roman" panose="02020603050405020304" pitchFamily="18" charset="0"/>
                <a:cs typeface="Times New Roman" panose="02020603050405020304" pitchFamily="18" charset="0"/>
              </a:rPr>
              <a:t/>
            </a:r>
            <a:br>
              <a:rPr lang="ro-RO" dirty="0">
                <a:solidFill>
                  <a:srgbClr val="000F2E"/>
                </a:solidFill>
                <a:latin typeface="Times New Roman" panose="02020603050405020304" pitchFamily="18" charset="0"/>
                <a:cs typeface="Times New Roman" panose="02020603050405020304" pitchFamily="18" charset="0"/>
              </a:rPr>
            </a:br>
            <a:r>
              <a:rPr lang="ro-RO" sz="1800" b="1" i="1" dirty="0" smtClean="0">
                <a:solidFill>
                  <a:srgbClr val="002060"/>
                </a:solidFill>
              </a:rPr>
              <a:t>Expert,  </a:t>
            </a:r>
            <a:r>
              <a:rPr lang="en-US" sz="1800" b="1" i="1" dirty="0" smtClean="0">
                <a:solidFill>
                  <a:srgbClr val="002060"/>
                </a:solidFill>
              </a:rPr>
              <a:t>Mihail </a:t>
            </a:r>
            <a:r>
              <a:rPr lang="en-US" sz="1800" b="1" i="1" dirty="0">
                <a:solidFill>
                  <a:srgbClr val="002060"/>
                </a:solidFill>
              </a:rPr>
              <a:t>M</a:t>
            </a:r>
            <a:r>
              <a:rPr lang="en-US" sz="1800" b="1" i="1" dirty="0" smtClean="0">
                <a:solidFill>
                  <a:srgbClr val="002060"/>
                </a:solidFill>
              </a:rPr>
              <a:t>azurean</a:t>
            </a:r>
            <a:r>
              <a:rPr lang="ro-RO" sz="1800" b="1" i="1" dirty="0" smtClean="0">
                <a:solidFill>
                  <a:srgbClr val="002060"/>
                </a:solidFill>
              </a:rPr>
              <a:t/>
            </a:r>
            <a:br>
              <a:rPr lang="ro-RO" sz="1800" b="1" i="1" dirty="0" smtClean="0">
                <a:solidFill>
                  <a:srgbClr val="002060"/>
                </a:solidFill>
              </a:rPr>
            </a:br>
            <a:r>
              <a:rPr lang="ro-RO" sz="1800" b="1" i="1" dirty="0" smtClean="0">
                <a:solidFill>
                  <a:srgbClr val="002060"/>
                </a:solidFill>
              </a:rPr>
              <a:t>SA ”Apă – Canal Chișinău”</a:t>
            </a:r>
            <a:br>
              <a:rPr lang="ro-RO" sz="1800" b="1" i="1" dirty="0" smtClean="0">
                <a:solidFill>
                  <a:srgbClr val="002060"/>
                </a:solidFill>
              </a:rPr>
            </a:br>
            <a:r>
              <a:rPr lang="ro-RO" sz="1800" b="1" i="1" dirty="0">
                <a:solidFill>
                  <a:srgbClr val="002060"/>
                </a:solidFill>
              </a:rPr>
              <a:t/>
            </a:r>
            <a:br>
              <a:rPr lang="ro-RO" sz="1800" b="1" i="1" dirty="0">
                <a:solidFill>
                  <a:srgbClr val="002060"/>
                </a:solidFill>
              </a:rPr>
            </a:br>
            <a:r>
              <a:rPr lang="ro-RO" sz="1600" b="1" dirty="0" smtClean="0">
                <a:solidFill>
                  <a:srgbClr val="002060"/>
                </a:solidFill>
              </a:rPr>
              <a:t>2 – 3 – 4 iu</a:t>
            </a:r>
            <a:r>
              <a:rPr lang="en-US" sz="1600" b="1" dirty="0" smtClean="0">
                <a:solidFill>
                  <a:srgbClr val="002060"/>
                </a:solidFill>
              </a:rPr>
              <a:t>l</a:t>
            </a:r>
            <a:r>
              <a:rPr lang="ro-RO" sz="1600" b="1" dirty="0" smtClean="0">
                <a:solidFill>
                  <a:srgbClr val="002060"/>
                </a:solidFill>
              </a:rPr>
              <a:t>ie 2019,  Chișinău</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en-US" dirty="0"/>
              <a:t>Mihail Mazurean</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en-GB" sz="3600" b="1" dirty="0" smtClean="0">
                <a:solidFill>
                  <a:srgbClr val="0070C0"/>
                </a:solidFill>
              </a:rPr>
              <a:t>CLASIFICAREA INVESTIŢIILOR</a:t>
            </a:r>
            <a:r>
              <a:rPr lang="ro-RO" sz="3600" b="1" dirty="0" smtClean="0">
                <a:solidFill>
                  <a:srgbClr val="0070C0"/>
                </a:solidFill>
              </a:rPr>
              <a:t/>
            </a:r>
            <a:br>
              <a:rPr lang="ro-RO" sz="3600" b="1" dirty="0" smtClean="0">
                <a:solidFill>
                  <a:srgbClr val="0070C0"/>
                </a:solidFill>
              </a:rPr>
            </a:br>
            <a:r>
              <a:rPr lang="en-GB" sz="3600" i="1" dirty="0" err="1">
                <a:solidFill>
                  <a:srgbClr val="FF0000"/>
                </a:solidFill>
              </a:rPr>
              <a:t>Categoria</a:t>
            </a:r>
            <a:r>
              <a:rPr lang="en-GB" sz="3600" i="1" dirty="0">
                <a:solidFill>
                  <a:srgbClr val="FF0000"/>
                </a:solidFill>
              </a:rPr>
              <a:t> G</a:t>
            </a:r>
            <a:r>
              <a:rPr lang="en-GB" sz="3600" dirty="0">
                <a:solidFill>
                  <a:srgbClr val="FF0000"/>
                </a:solidFill>
              </a:rPr>
              <a:t>:</a:t>
            </a:r>
            <a:r>
              <a:rPr lang="en-GB" sz="3600" dirty="0"/>
              <a:t> </a:t>
            </a:r>
            <a:r>
              <a:rPr lang="en-GB" sz="3600" dirty="0" err="1">
                <a:solidFill>
                  <a:srgbClr val="002060"/>
                </a:solidFill>
              </a:rPr>
              <a:t>Investiţii</a:t>
            </a:r>
            <a:r>
              <a:rPr lang="en-GB" sz="3600" dirty="0">
                <a:solidFill>
                  <a:srgbClr val="002060"/>
                </a:solidFill>
              </a:rPr>
              <a:t> </a:t>
            </a:r>
            <a:r>
              <a:rPr lang="en-GB" sz="3600" dirty="0" err="1">
                <a:solidFill>
                  <a:srgbClr val="002060"/>
                </a:solidFill>
              </a:rPr>
              <a:t>în</a:t>
            </a:r>
            <a:r>
              <a:rPr lang="en-GB" sz="3600" dirty="0">
                <a:solidFill>
                  <a:srgbClr val="002060"/>
                </a:solidFill>
              </a:rPr>
              <a:t> </a:t>
            </a:r>
            <a:r>
              <a:rPr lang="en-GB" sz="3600" dirty="0" err="1">
                <a:solidFill>
                  <a:srgbClr val="002060"/>
                </a:solidFill>
              </a:rPr>
              <a:t>imobilizări</a:t>
            </a:r>
            <a:r>
              <a:rPr lang="en-GB" sz="3600" dirty="0">
                <a:solidFill>
                  <a:srgbClr val="002060"/>
                </a:solidFill>
              </a:rPr>
              <a:t> </a:t>
            </a:r>
            <a:r>
              <a:rPr lang="en-GB" sz="3600" dirty="0" err="1">
                <a:solidFill>
                  <a:srgbClr val="002060"/>
                </a:solidFill>
              </a:rPr>
              <a:t>necorporale</a:t>
            </a:r>
            <a:r>
              <a:rPr lang="en-GB" sz="3600" dirty="0">
                <a:solidFill>
                  <a:srgbClr val="002060"/>
                </a:solidFill>
              </a:rPr>
              <a:t> (</a:t>
            </a:r>
            <a:r>
              <a:rPr lang="en-GB" sz="3600" dirty="0" err="1">
                <a:solidFill>
                  <a:srgbClr val="002060"/>
                </a:solidFill>
              </a:rPr>
              <a:t>programe</a:t>
            </a:r>
            <a:r>
              <a:rPr lang="en-GB" sz="3600" dirty="0">
                <a:solidFill>
                  <a:srgbClr val="002060"/>
                </a:solidFill>
              </a:rPr>
              <a:t>, </a:t>
            </a:r>
            <a:r>
              <a:rPr lang="en-GB" sz="3600" dirty="0" err="1">
                <a:solidFill>
                  <a:srgbClr val="002060"/>
                </a:solidFill>
              </a:rPr>
              <a:t>licenţe</a:t>
            </a:r>
            <a:r>
              <a:rPr lang="en-GB" sz="3600" dirty="0">
                <a:solidFill>
                  <a:srgbClr val="002060"/>
                </a:solidFill>
              </a:rPr>
              <a:t> etc.);</a:t>
            </a:r>
            <a:r>
              <a:rPr lang="en-US" sz="3600" dirty="0">
                <a:solidFill>
                  <a:srgbClr val="002060"/>
                </a:solidFill>
              </a:rPr>
              <a:t/>
            </a:r>
            <a:br>
              <a:rPr lang="en-US" sz="3600" dirty="0">
                <a:solidFill>
                  <a:srgbClr val="002060"/>
                </a:solidFill>
              </a:rPr>
            </a:br>
            <a:r>
              <a:rPr lang="en-GB" sz="3600" i="1" dirty="0" err="1">
                <a:solidFill>
                  <a:srgbClr val="FF0000"/>
                </a:solidFill>
              </a:rPr>
              <a:t>Categoria</a:t>
            </a:r>
            <a:r>
              <a:rPr lang="en-GB" sz="3600" i="1" dirty="0">
                <a:solidFill>
                  <a:srgbClr val="FF0000"/>
                </a:solidFill>
              </a:rPr>
              <a:t> H</a:t>
            </a:r>
            <a:r>
              <a:rPr lang="en-GB" sz="3600" dirty="0">
                <a:solidFill>
                  <a:srgbClr val="FF0000"/>
                </a:solidFill>
              </a:rPr>
              <a:t>: </a:t>
            </a:r>
            <a:r>
              <a:rPr lang="en-GB" sz="3600" dirty="0" err="1">
                <a:solidFill>
                  <a:srgbClr val="002060"/>
                </a:solidFill>
              </a:rPr>
              <a:t>Alte</a:t>
            </a:r>
            <a:r>
              <a:rPr lang="en-GB" sz="3600" dirty="0">
                <a:solidFill>
                  <a:srgbClr val="002060"/>
                </a:solidFill>
              </a:rPr>
              <a:t> </a:t>
            </a:r>
            <a:r>
              <a:rPr lang="en-GB" sz="3600" dirty="0" err="1">
                <a:solidFill>
                  <a:srgbClr val="002060"/>
                </a:solidFill>
              </a:rPr>
              <a:t>investiţii</a:t>
            </a:r>
            <a:r>
              <a:rPr lang="en-GB" sz="3600" dirty="0">
                <a:solidFill>
                  <a:srgbClr val="002060"/>
                </a:solidFill>
              </a:rPr>
              <a:t> legate de </a:t>
            </a:r>
            <a:r>
              <a:rPr lang="en-GB" sz="3600" dirty="0" err="1">
                <a:solidFill>
                  <a:srgbClr val="002060"/>
                </a:solidFill>
              </a:rPr>
              <a:t>activitatea</a:t>
            </a:r>
            <a:r>
              <a:rPr lang="en-GB" sz="3600" dirty="0">
                <a:solidFill>
                  <a:srgbClr val="002060"/>
                </a:solidFill>
              </a:rPr>
              <a:t> </a:t>
            </a:r>
            <a:r>
              <a:rPr lang="en-GB" sz="3600" dirty="0" err="1">
                <a:solidFill>
                  <a:srgbClr val="002060"/>
                </a:solidFill>
              </a:rPr>
              <a:t>licenţiată</a:t>
            </a:r>
            <a:r>
              <a:rPr lang="en-GB" sz="3600" dirty="0">
                <a:solidFill>
                  <a:srgbClr val="002060"/>
                </a:solidFill>
              </a:rPr>
              <a:t>.</a:t>
            </a:r>
            <a:r>
              <a:rPr lang="en-US" sz="3600" dirty="0">
                <a:solidFill>
                  <a:srgbClr val="002060"/>
                </a:solidFill>
              </a:rPr>
              <a:t/>
            </a:r>
            <a:br>
              <a:rPr lang="en-US" sz="3600" dirty="0">
                <a:solidFill>
                  <a:srgbClr val="002060"/>
                </a:solidFill>
              </a:rPr>
            </a:br>
            <a:endParaRPr lang="ro-RO" sz="3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01908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en-US" dirty="0"/>
              <a:t>Mihail Mazurean</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52400" y="1625785"/>
            <a:ext cx="8839199" cy="4735836"/>
          </a:xfrm>
        </p:spPr>
        <p:txBody>
          <a:bodyPr/>
          <a:lstStyle/>
          <a:p>
            <a:r>
              <a:rPr lang="en-GB" sz="3600" b="1" dirty="0">
                <a:solidFill>
                  <a:srgbClr val="0070C0"/>
                </a:solidFill>
              </a:rPr>
              <a:t>PROCEDURILE </a:t>
            </a:r>
            <a:r>
              <a:rPr lang="en-GB" sz="3600" b="1" dirty="0" smtClean="0">
                <a:solidFill>
                  <a:srgbClr val="0070C0"/>
                </a:solidFill>
              </a:rPr>
              <a:t>DE </a:t>
            </a:r>
            <a:r>
              <a:rPr lang="en-GB" sz="3600" b="1" dirty="0">
                <a:solidFill>
                  <a:srgbClr val="0070C0"/>
                </a:solidFill>
              </a:rPr>
              <a:t>PLANIFICARE </a:t>
            </a:r>
            <a:r>
              <a:rPr lang="ro-RO" sz="3600" b="1" dirty="0">
                <a:solidFill>
                  <a:srgbClr val="0070C0"/>
                </a:solidFill>
              </a:rPr>
              <a:t/>
            </a:r>
            <a:br>
              <a:rPr lang="ro-RO" sz="3600" b="1" dirty="0">
                <a:solidFill>
                  <a:srgbClr val="0070C0"/>
                </a:solidFill>
              </a:rPr>
            </a:br>
            <a:r>
              <a:rPr lang="en-GB" sz="3100" dirty="0" err="1">
                <a:solidFill>
                  <a:srgbClr val="002060"/>
                </a:solidFill>
              </a:rPr>
              <a:t>Planul</a:t>
            </a:r>
            <a:r>
              <a:rPr lang="en-GB" sz="3100" dirty="0">
                <a:solidFill>
                  <a:srgbClr val="002060"/>
                </a:solidFill>
              </a:rPr>
              <a:t> de </a:t>
            </a:r>
            <a:r>
              <a:rPr lang="en-GB" sz="3100" dirty="0" err="1">
                <a:solidFill>
                  <a:srgbClr val="002060"/>
                </a:solidFill>
              </a:rPr>
              <a:t>investiţii</a:t>
            </a:r>
            <a:r>
              <a:rPr lang="en-GB" sz="3100" dirty="0">
                <a:solidFill>
                  <a:srgbClr val="002060"/>
                </a:solidFill>
              </a:rPr>
              <a:t>, </a:t>
            </a:r>
            <a:r>
              <a:rPr lang="en-GB" sz="3100" dirty="0" err="1">
                <a:solidFill>
                  <a:srgbClr val="002060"/>
                </a:solidFill>
              </a:rPr>
              <a:t>în</a:t>
            </a:r>
            <a:r>
              <a:rPr lang="en-GB" sz="3100" dirty="0">
                <a:solidFill>
                  <a:srgbClr val="002060"/>
                </a:solidFill>
              </a:rPr>
              <a:t> care se </a:t>
            </a:r>
            <a:r>
              <a:rPr lang="en-GB" sz="3100" dirty="0" err="1">
                <a:solidFill>
                  <a:srgbClr val="002060"/>
                </a:solidFill>
              </a:rPr>
              <a:t>includ</a:t>
            </a:r>
            <a:r>
              <a:rPr lang="en-GB" sz="3100" dirty="0">
                <a:solidFill>
                  <a:srgbClr val="002060"/>
                </a:solidFill>
              </a:rPr>
              <a:t> </a:t>
            </a:r>
            <a:r>
              <a:rPr lang="en-GB" sz="3100" dirty="0" err="1">
                <a:solidFill>
                  <a:srgbClr val="002060"/>
                </a:solidFill>
              </a:rPr>
              <a:t>toate</a:t>
            </a:r>
            <a:r>
              <a:rPr lang="en-GB" sz="3100" dirty="0">
                <a:solidFill>
                  <a:srgbClr val="002060"/>
                </a:solidFill>
              </a:rPr>
              <a:t> </a:t>
            </a:r>
            <a:r>
              <a:rPr lang="en-GB" sz="3100" dirty="0" err="1">
                <a:solidFill>
                  <a:srgbClr val="002060"/>
                </a:solidFill>
              </a:rPr>
              <a:t>proiectele</a:t>
            </a:r>
            <a:r>
              <a:rPr lang="en-GB" sz="3100" dirty="0">
                <a:solidFill>
                  <a:srgbClr val="002060"/>
                </a:solidFill>
              </a:rPr>
              <a:t> de </a:t>
            </a:r>
            <a:r>
              <a:rPr lang="en-GB" sz="3100" dirty="0" err="1">
                <a:solidFill>
                  <a:srgbClr val="002060"/>
                </a:solidFill>
              </a:rPr>
              <a:t>investiţii</a:t>
            </a:r>
            <a:r>
              <a:rPr lang="en-GB" sz="3100" dirty="0">
                <a:solidFill>
                  <a:srgbClr val="002060"/>
                </a:solidFill>
              </a:rPr>
              <a:t> </a:t>
            </a:r>
            <a:r>
              <a:rPr lang="en-GB" sz="3100" dirty="0" err="1">
                <a:solidFill>
                  <a:srgbClr val="002060"/>
                </a:solidFill>
              </a:rPr>
              <a:t>pe</a:t>
            </a:r>
            <a:r>
              <a:rPr lang="en-GB" sz="3100" dirty="0">
                <a:solidFill>
                  <a:srgbClr val="002060"/>
                </a:solidFill>
              </a:rPr>
              <a:t> care </a:t>
            </a:r>
            <a:r>
              <a:rPr lang="en-GB" sz="3100" dirty="0" err="1">
                <a:solidFill>
                  <a:srgbClr val="002060"/>
                </a:solidFill>
              </a:rPr>
              <a:t>operatorul</a:t>
            </a:r>
            <a:r>
              <a:rPr lang="en-GB" sz="3100" dirty="0">
                <a:solidFill>
                  <a:srgbClr val="002060"/>
                </a:solidFill>
              </a:rPr>
              <a:t> </a:t>
            </a:r>
            <a:r>
              <a:rPr lang="en-GB" sz="3100" dirty="0" err="1">
                <a:solidFill>
                  <a:srgbClr val="002060"/>
                </a:solidFill>
              </a:rPr>
              <a:t>planifică</a:t>
            </a:r>
            <a:r>
              <a:rPr lang="en-GB" sz="3100" dirty="0">
                <a:solidFill>
                  <a:srgbClr val="002060"/>
                </a:solidFill>
              </a:rPr>
              <a:t> </a:t>
            </a:r>
            <a:r>
              <a:rPr lang="en-GB" sz="3100" dirty="0" err="1">
                <a:solidFill>
                  <a:srgbClr val="002060"/>
                </a:solidFill>
              </a:rPr>
              <a:t>să</a:t>
            </a:r>
            <a:r>
              <a:rPr lang="en-GB" sz="3100" dirty="0">
                <a:solidFill>
                  <a:srgbClr val="002060"/>
                </a:solidFill>
              </a:rPr>
              <a:t> le </a:t>
            </a:r>
            <a:r>
              <a:rPr lang="en-GB" sz="3100" dirty="0" err="1">
                <a:solidFill>
                  <a:srgbClr val="002060"/>
                </a:solidFill>
              </a:rPr>
              <a:t>realizeze</a:t>
            </a:r>
            <a:r>
              <a:rPr lang="en-GB" sz="3100" dirty="0">
                <a:solidFill>
                  <a:srgbClr val="002060"/>
                </a:solidFill>
              </a:rPr>
              <a:t> </a:t>
            </a:r>
            <a:r>
              <a:rPr lang="en-GB" sz="3100" dirty="0" err="1">
                <a:solidFill>
                  <a:srgbClr val="002060"/>
                </a:solidFill>
              </a:rPr>
              <a:t>în</a:t>
            </a:r>
            <a:r>
              <a:rPr lang="en-GB" sz="3100" dirty="0">
                <a:solidFill>
                  <a:srgbClr val="002060"/>
                </a:solidFill>
              </a:rPr>
              <a:t> </a:t>
            </a:r>
            <a:r>
              <a:rPr lang="en-GB" sz="3100" dirty="0" err="1">
                <a:solidFill>
                  <a:srgbClr val="002060"/>
                </a:solidFill>
              </a:rPr>
              <a:t>anul</a:t>
            </a:r>
            <a:r>
              <a:rPr lang="en-GB" sz="3100" dirty="0">
                <a:solidFill>
                  <a:srgbClr val="002060"/>
                </a:solidFill>
              </a:rPr>
              <a:t> </a:t>
            </a:r>
            <a:r>
              <a:rPr lang="en-GB" sz="3100" dirty="0" err="1">
                <a:solidFill>
                  <a:srgbClr val="002060"/>
                </a:solidFill>
              </a:rPr>
              <a:t>calendaristic</a:t>
            </a:r>
            <a:r>
              <a:rPr lang="en-GB" sz="3100" dirty="0">
                <a:solidFill>
                  <a:srgbClr val="002060"/>
                </a:solidFill>
              </a:rPr>
              <a:t> </a:t>
            </a:r>
            <a:r>
              <a:rPr lang="en-GB" sz="3100" dirty="0" err="1">
                <a:solidFill>
                  <a:srgbClr val="002060"/>
                </a:solidFill>
              </a:rPr>
              <a:t>următor</a:t>
            </a:r>
            <a:r>
              <a:rPr lang="en-GB" sz="3100" dirty="0">
                <a:solidFill>
                  <a:srgbClr val="002060"/>
                </a:solidFill>
              </a:rPr>
              <a:t>, </a:t>
            </a:r>
            <a:r>
              <a:rPr lang="en-GB" sz="3100" dirty="0" err="1">
                <a:solidFill>
                  <a:srgbClr val="002060"/>
                </a:solidFill>
              </a:rPr>
              <a:t>însoţit</a:t>
            </a:r>
            <a:r>
              <a:rPr lang="en-GB" sz="3100" dirty="0">
                <a:solidFill>
                  <a:srgbClr val="002060"/>
                </a:solidFill>
              </a:rPr>
              <a:t> de o </a:t>
            </a:r>
            <a:r>
              <a:rPr lang="en-GB" sz="3100" i="1" dirty="0" err="1">
                <a:solidFill>
                  <a:srgbClr val="002060"/>
                </a:solidFill>
              </a:rPr>
              <a:t>notă</a:t>
            </a:r>
            <a:r>
              <a:rPr lang="en-GB" sz="3100" i="1" dirty="0">
                <a:solidFill>
                  <a:srgbClr val="002060"/>
                </a:solidFill>
              </a:rPr>
              <a:t> </a:t>
            </a:r>
            <a:r>
              <a:rPr lang="en-GB" sz="3100" i="1" dirty="0" err="1">
                <a:solidFill>
                  <a:srgbClr val="002060"/>
                </a:solidFill>
              </a:rPr>
              <a:t>informativă</a:t>
            </a:r>
            <a:r>
              <a:rPr lang="en-GB" sz="3100" dirty="0">
                <a:solidFill>
                  <a:srgbClr val="002060"/>
                </a:solidFill>
              </a:rPr>
              <a:t> </a:t>
            </a:r>
            <a:r>
              <a:rPr lang="en-GB" sz="3100" dirty="0" err="1">
                <a:solidFill>
                  <a:srgbClr val="002060"/>
                </a:solidFill>
              </a:rPr>
              <a:t>privind</a:t>
            </a:r>
            <a:r>
              <a:rPr lang="en-GB" sz="3100" dirty="0">
                <a:solidFill>
                  <a:srgbClr val="002060"/>
                </a:solidFill>
              </a:rPr>
              <a:t> </a:t>
            </a:r>
            <a:r>
              <a:rPr lang="en-GB" sz="3100" dirty="0" err="1">
                <a:solidFill>
                  <a:srgbClr val="002060"/>
                </a:solidFill>
              </a:rPr>
              <a:t>obiectivele</a:t>
            </a:r>
            <a:r>
              <a:rPr lang="en-GB" sz="3100" dirty="0">
                <a:solidFill>
                  <a:srgbClr val="002060"/>
                </a:solidFill>
              </a:rPr>
              <a:t> </a:t>
            </a:r>
            <a:r>
              <a:rPr lang="en-GB" sz="3100" dirty="0" err="1">
                <a:solidFill>
                  <a:srgbClr val="002060"/>
                </a:solidFill>
              </a:rPr>
              <a:t>acestuia</a:t>
            </a:r>
            <a:r>
              <a:rPr lang="en-GB" sz="3100" dirty="0">
                <a:solidFill>
                  <a:srgbClr val="002060"/>
                </a:solidFill>
              </a:rPr>
              <a:t>, </a:t>
            </a:r>
            <a:r>
              <a:rPr lang="en-GB" sz="3100" dirty="0" err="1">
                <a:solidFill>
                  <a:srgbClr val="002060"/>
                </a:solidFill>
              </a:rPr>
              <a:t>sursa</a:t>
            </a:r>
            <a:r>
              <a:rPr lang="en-GB" sz="3100" dirty="0">
                <a:solidFill>
                  <a:srgbClr val="002060"/>
                </a:solidFill>
              </a:rPr>
              <a:t> de </a:t>
            </a:r>
            <a:r>
              <a:rPr lang="en-GB" sz="3100" dirty="0" err="1">
                <a:solidFill>
                  <a:srgbClr val="002060"/>
                </a:solidFill>
              </a:rPr>
              <a:t>finanţare</a:t>
            </a:r>
            <a:r>
              <a:rPr lang="en-GB" sz="3100" dirty="0">
                <a:solidFill>
                  <a:srgbClr val="002060"/>
                </a:solidFill>
              </a:rPr>
              <a:t> </a:t>
            </a:r>
            <a:r>
              <a:rPr lang="en-GB" sz="3100" dirty="0" err="1">
                <a:solidFill>
                  <a:srgbClr val="002060"/>
                </a:solidFill>
              </a:rPr>
              <a:t>şi</a:t>
            </a:r>
            <a:r>
              <a:rPr lang="en-GB" sz="3100" dirty="0">
                <a:solidFill>
                  <a:srgbClr val="002060"/>
                </a:solidFill>
              </a:rPr>
              <a:t> </a:t>
            </a:r>
            <a:r>
              <a:rPr lang="en-GB" sz="3100" dirty="0" err="1">
                <a:solidFill>
                  <a:srgbClr val="002060"/>
                </a:solidFill>
              </a:rPr>
              <a:t>calculele</a:t>
            </a:r>
            <a:r>
              <a:rPr lang="en-GB" sz="3100" dirty="0">
                <a:solidFill>
                  <a:srgbClr val="002060"/>
                </a:solidFill>
              </a:rPr>
              <a:t> </a:t>
            </a:r>
            <a:r>
              <a:rPr lang="en-GB" sz="3100" dirty="0" err="1">
                <a:solidFill>
                  <a:srgbClr val="002060"/>
                </a:solidFill>
              </a:rPr>
              <a:t>impactului</a:t>
            </a:r>
            <a:r>
              <a:rPr lang="en-GB" sz="3100" dirty="0">
                <a:solidFill>
                  <a:srgbClr val="002060"/>
                </a:solidFill>
              </a:rPr>
              <a:t> </a:t>
            </a:r>
            <a:r>
              <a:rPr lang="en-GB" sz="3100" dirty="0" err="1">
                <a:solidFill>
                  <a:srgbClr val="002060"/>
                </a:solidFill>
              </a:rPr>
              <a:t>planului</a:t>
            </a:r>
            <a:r>
              <a:rPr lang="en-GB" sz="3100" dirty="0">
                <a:solidFill>
                  <a:srgbClr val="002060"/>
                </a:solidFill>
              </a:rPr>
              <a:t> </a:t>
            </a:r>
            <a:r>
              <a:rPr lang="en-GB" sz="3100" dirty="0" err="1">
                <a:solidFill>
                  <a:srgbClr val="002060"/>
                </a:solidFill>
              </a:rPr>
              <a:t>anual</a:t>
            </a:r>
            <a:r>
              <a:rPr lang="en-GB" sz="3100" dirty="0">
                <a:solidFill>
                  <a:srgbClr val="002060"/>
                </a:solidFill>
              </a:rPr>
              <a:t> de </a:t>
            </a:r>
            <a:r>
              <a:rPr lang="en-GB" sz="3100" dirty="0" err="1">
                <a:solidFill>
                  <a:srgbClr val="002060"/>
                </a:solidFill>
              </a:rPr>
              <a:t>investiţii</a:t>
            </a:r>
            <a:r>
              <a:rPr lang="en-GB" sz="3100" dirty="0">
                <a:solidFill>
                  <a:srgbClr val="002060"/>
                </a:solidFill>
              </a:rPr>
              <a:t> </a:t>
            </a:r>
            <a:r>
              <a:rPr lang="en-GB" sz="3100" dirty="0" err="1">
                <a:solidFill>
                  <a:srgbClr val="002060"/>
                </a:solidFill>
              </a:rPr>
              <a:t>asupra</a:t>
            </a:r>
            <a:r>
              <a:rPr lang="en-GB" sz="3100" dirty="0">
                <a:solidFill>
                  <a:srgbClr val="002060"/>
                </a:solidFill>
              </a:rPr>
              <a:t> </a:t>
            </a:r>
            <a:r>
              <a:rPr lang="en-GB" sz="3100" dirty="0" err="1">
                <a:solidFill>
                  <a:srgbClr val="002060"/>
                </a:solidFill>
              </a:rPr>
              <a:t>tarifelor</a:t>
            </a:r>
            <a:r>
              <a:rPr lang="en-GB" sz="3100" dirty="0">
                <a:solidFill>
                  <a:srgbClr val="002060"/>
                </a:solidFill>
              </a:rPr>
              <a:t>/</a:t>
            </a:r>
            <a:r>
              <a:rPr lang="en-GB" sz="3100" dirty="0" err="1">
                <a:solidFill>
                  <a:srgbClr val="002060"/>
                </a:solidFill>
              </a:rPr>
              <a:t>preţurilor</a:t>
            </a:r>
            <a:r>
              <a:rPr lang="en-GB" sz="3100" dirty="0">
                <a:solidFill>
                  <a:srgbClr val="002060"/>
                </a:solidFill>
              </a:rPr>
              <a:t> </a:t>
            </a:r>
            <a:r>
              <a:rPr lang="en-GB" sz="3100" dirty="0" err="1">
                <a:solidFill>
                  <a:srgbClr val="002060"/>
                </a:solidFill>
              </a:rPr>
              <a:t>reglementate</a:t>
            </a:r>
            <a:r>
              <a:rPr lang="en-GB" sz="3100" dirty="0">
                <a:solidFill>
                  <a:srgbClr val="002060"/>
                </a:solidFill>
              </a:rPr>
              <a:t> la </a:t>
            </a:r>
            <a:r>
              <a:rPr lang="en-GB" sz="3100" dirty="0" err="1">
                <a:solidFill>
                  <a:srgbClr val="002060"/>
                </a:solidFill>
              </a:rPr>
              <a:t>serviciul</a:t>
            </a:r>
            <a:r>
              <a:rPr lang="en-GB" sz="3100" dirty="0">
                <a:solidFill>
                  <a:srgbClr val="002060"/>
                </a:solidFill>
              </a:rPr>
              <a:t> public de </a:t>
            </a:r>
            <a:r>
              <a:rPr lang="en-GB" sz="3100" dirty="0" err="1">
                <a:solidFill>
                  <a:srgbClr val="002060"/>
                </a:solidFill>
              </a:rPr>
              <a:t>alimentare</a:t>
            </a:r>
            <a:r>
              <a:rPr lang="en-GB" sz="3100" dirty="0">
                <a:solidFill>
                  <a:srgbClr val="002060"/>
                </a:solidFill>
              </a:rPr>
              <a:t> cu </a:t>
            </a:r>
            <a:r>
              <a:rPr lang="en-GB" sz="3100" dirty="0" err="1">
                <a:solidFill>
                  <a:srgbClr val="002060"/>
                </a:solidFill>
              </a:rPr>
              <a:t>apă</a:t>
            </a:r>
            <a:r>
              <a:rPr lang="en-GB" sz="3100" dirty="0">
                <a:solidFill>
                  <a:srgbClr val="002060"/>
                </a:solidFill>
              </a:rPr>
              <a:t> </a:t>
            </a:r>
            <a:r>
              <a:rPr lang="en-GB" sz="3100" dirty="0" err="1">
                <a:solidFill>
                  <a:srgbClr val="002060"/>
                </a:solidFill>
              </a:rPr>
              <a:t>și</a:t>
            </a:r>
            <a:r>
              <a:rPr lang="en-GB" sz="3100" dirty="0">
                <a:solidFill>
                  <a:srgbClr val="002060"/>
                </a:solidFill>
              </a:rPr>
              <a:t> de </a:t>
            </a:r>
            <a:r>
              <a:rPr lang="en-GB" sz="3100" dirty="0" err="1">
                <a:solidFill>
                  <a:srgbClr val="002060"/>
                </a:solidFill>
              </a:rPr>
              <a:t>canalizare</a:t>
            </a:r>
            <a:r>
              <a:rPr lang="en-GB" sz="3100" dirty="0">
                <a:solidFill>
                  <a:srgbClr val="002060"/>
                </a:solidFill>
              </a:rPr>
              <a:t>, se </a:t>
            </a:r>
            <a:r>
              <a:rPr lang="en-GB" sz="3100" dirty="0" err="1">
                <a:solidFill>
                  <a:srgbClr val="002060"/>
                </a:solidFill>
              </a:rPr>
              <a:t>prezintă</a:t>
            </a:r>
            <a:r>
              <a:rPr lang="en-GB" sz="3100" dirty="0">
                <a:solidFill>
                  <a:srgbClr val="002060"/>
                </a:solidFill>
              </a:rPr>
              <a:t> </a:t>
            </a:r>
            <a:r>
              <a:rPr lang="en-GB" sz="3100" dirty="0" err="1">
                <a:solidFill>
                  <a:srgbClr val="002060"/>
                </a:solidFill>
              </a:rPr>
              <a:t>anual</a:t>
            </a:r>
            <a:r>
              <a:rPr lang="en-GB" sz="3100" dirty="0">
                <a:solidFill>
                  <a:srgbClr val="002060"/>
                </a:solidFill>
              </a:rPr>
              <a:t>. </a:t>
            </a:r>
            <a:endParaRPr lang="ro-RO" sz="3100" b="1" dirty="0">
              <a:solidFill>
                <a:srgbClr val="002060"/>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5539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en-US" dirty="0"/>
              <a:t>Mihail Mazurean</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pPr lvl="0"/>
            <a:r>
              <a:rPr lang="en-GB" sz="3200" b="1" dirty="0">
                <a:solidFill>
                  <a:srgbClr val="0070C0"/>
                </a:solidFill>
              </a:rPr>
              <a:t>PROCEDURILE DE PLANIFICARE </a:t>
            </a:r>
            <a:r>
              <a:rPr lang="ro-RO" sz="1600" b="1" dirty="0">
                <a:solidFill>
                  <a:srgbClr val="0070C0"/>
                </a:solidFill>
              </a:rPr>
              <a:t/>
            </a:r>
            <a:br>
              <a:rPr lang="ro-RO" sz="1600" b="1" dirty="0">
                <a:solidFill>
                  <a:srgbClr val="0070C0"/>
                </a:solidFill>
              </a:rPr>
            </a:br>
            <a:r>
              <a:rPr lang="en-GB" sz="2600" dirty="0" err="1">
                <a:solidFill>
                  <a:srgbClr val="002060"/>
                </a:solidFill>
              </a:rPr>
              <a:t>Pentru</a:t>
            </a:r>
            <a:r>
              <a:rPr lang="en-GB" sz="2600" dirty="0">
                <a:solidFill>
                  <a:srgbClr val="002060"/>
                </a:solidFill>
              </a:rPr>
              <a:t> </a:t>
            </a:r>
            <a:r>
              <a:rPr lang="en-GB" sz="2600" dirty="0" err="1">
                <a:solidFill>
                  <a:srgbClr val="002060"/>
                </a:solidFill>
              </a:rPr>
              <a:t>fiecare</a:t>
            </a:r>
            <a:r>
              <a:rPr lang="en-GB" sz="2600" dirty="0">
                <a:solidFill>
                  <a:srgbClr val="002060"/>
                </a:solidFill>
              </a:rPr>
              <a:t> </a:t>
            </a:r>
            <a:r>
              <a:rPr lang="en-GB" sz="2600" dirty="0" err="1">
                <a:solidFill>
                  <a:srgbClr val="002060"/>
                </a:solidFill>
              </a:rPr>
              <a:t>proiect</a:t>
            </a:r>
            <a:r>
              <a:rPr lang="en-GB" sz="2600" dirty="0">
                <a:solidFill>
                  <a:srgbClr val="002060"/>
                </a:solidFill>
              </a:rPr>
              <a:t> de </a:t>
            </a:r>
            <a:r>
              <a:rPr lang="en-GB" sz="2600" dirty="0" err="1">
                <a:solidFill>
                  <a:srgbClr val="002060"/>
                </a:solidFill>
              </a:rPr>
              <a:t>investiţii</a:t>
            </a:r>
            <a:r>
              <a:rPr lang="en-GB" sz="2600" dirty="0">
                <a:solidFill>
                  <a:srgbClr val="002060"/>
                </a:solidFill>
              </a:rPr>
              <a:t>, </a:t>
            </a:r>
            <a:r>
              <a:rPr lang="en-GB" sz="2600" dirty="0" err="1">
                <a:solidFill>
                  <a:srgbClr val="002060"/>
                </a:solidFill>
              </a:rPr>
              <a:t>evaluat</a:t>
            </a:r>
            <a:r>
              <a:rPr lang="en-GB" sz="2600" dirty="0">
                <a:solidFill>
                  <a:srgbClr val="002060"/>
                </a:solidFill>
              </a:rPr>
              <a:t> ca </a:t>
            </a:r>
            <a:r>
              <a:rPr lang="en-GB" sz="2600" i="1" dirty="0" err="1">
                <a:solidFill>
                  <a:srgbClr val="002060"/>
                </a:solidFill>
              </a:rPr>
              <a:t>obligatoriu</a:t>
            </a:r>
            <a:r>
              <a:rPr lang="en-GB" sz="2600" i="1" dirty="0">
                <a:solidFill>
                  <a:srgbClr val="002060"/>
                </a:solidFill>
              </a:rPr>
              <a:t> </a:t>
            </a:r>
            <a:r>
              <a:rPr lang="en-GB" sz="2600" i="1" dirty="0" err="1">
                <a:solidFill>
                  <a:srgbClr val="002060"/>
                </a:solidFill>
              </a:rPr>
              <a:t>şi</a:t>
            </a:r>
            <a:r>
              <a:rPr lang="en-GB" sz="2600" i="1" dirty="0">
                <a:solidFill>
                  <a:srgbClr val="002060"/>
                </a:solidFill>
              </a:rPr>
              <a:t>/</a:t>
            </a:r>
            <a:r>
              <a:rPr lang="en-GB" sz="2600" i="1" dirty="0" err="1">
                <a:solidFill>
                  <a:srgbClr val="002060"/>
                </a:solidFill>
              </a:rPr>
              <a:t>sau</a:t>
            </a:r>
            <a:r>
              <a:rPr lang="en-GB" sz="2600" i="1" dirty="0">
                <a:solidFill>
                  <a:srgbClr val="002060"/>
                </a:solidFill>
              </a:rPr>
              <a:t> </a:t>
            </a:r>
            <a:r>
              <a:rPr lang="en-GB" sz="2600" i="1" dirty="0" err="1">
                <a:solidFill>
                  <a:srgbClr val="002060"/>
                </a:solidFill>
              </a:rPr>
              <a:t>necesar</a:t>
            </a:r>
            <a:r>
              <a:rPr lang="en-GB" sz="2600" dirty="0">
                <a:solidFill>
                  <a:srgbClr val="002060"/>
                </a:solidFill>
              </a:rPr>
              <a:t>, </a:t>
            </a:r>
            <a:r>
              <a:rPr lang="en-GB" sz="2600" dirty="0" err="1">
                <a:solidFill>
                  <a:srgbClr val="002060"/>
                </a:solidFill>
              </a:rPr>
              <a:t>inclus</a:t>
            </a:r>
            <a:r>
              <a:rPr lang="en-GB" sz="2600" dirty="0">
                <a:solidFill>
                  <a:srgbClr val="002060"/>
                </a:solidFill>
              </a:rPr>
              <a:t> </a:t>
            </a:r>
            <a:r>
              <a:rPr lang="en-GB" sz="2600" dirty="0" err="1">
                <a:solidFill>
                  <a:srgbClr val="002060"/>
                </a:solidFill>
              </a:rPr>
              <a:t>în</a:t>
            </a:r>
            <a:r>
              <a:rPr lang="en-GB" sz="2600" dirty="0">
                <a:solidFill>
                  <a:srgbClr val="002060"/>
                </a:solidFill>
              </a:rPr>
              <a:t> </a:t>
            </a:r>
            <a:r>
              <a:rPr lang="en-GB" sz="2600" dirty="0" err="1">
                <a:solidFill>
                  <a:srgbClr val="002060"/>
                </a:solidFill>
              </a:rPr>
              <a:t>planul</a:t>
            </a:r>
            <a:r>
              <a:rPr lang="en-GB" sz="2600" dirty="0">
                <a:solidFill>
                  <a:srgbClr val="002060"/>
                </a:solidFill>
              </a:rPr>
              <a:t> </a:t>
            </a:r>
            <a:r>
              <a:rPr lang="en-GB" sz="2600" dirty="0" err="1">
                <a:solidFill>
                  <a:srgbClr val="002060"/>
                </a:solidFill>
              </a:rPr>
              <a:t>anual</a:t>
            </a:r>
            <a:r>
              <a:rPr lang="en-GB" sz="2600" dirty="0">
                <a:solidFill>
                  <a:srgbClr val="002060"/>
                </a:solidFill>
              </a:rPr>
              <a:t> de </a:t>
            </a:r>
            <a:r>
              <a:rPr lang="en-GB" sz="2600" dirty="0" err="1">
                <a:solidFill>
                  <a:srgbClr val="002060"/>
                </a:solidFill>
              </a:rPr>
              <a:t>investiţii</a:t>
            </a:r>
            <a:r>
              <a:rPr lang="en-GB" sz="2600" dirty="0">
                <a:solidFill>
                  <a:srgbClr val="002060"/>
                </a:solidFill>
              </a:rPr>
              <a:t>, </a:t>
            </a:r>
            <a:r>
              <a:rPr lang="en-GB" sz="2600" dirty="0" err="1">
                <a:solidFill>
                  <a:srgbClr val="002060"/>
                </a:solidFill>
              </a:rPr>
              <a:t>operatorul</a:t>
            </a:r>
            <a:r>
              <a:rPr lang="en-GB" sz="2600" dirty="0">
                <a:solidFill>
                  <a:srgbClr val="002060"/>
                </a:solidFill>
              </a:rPr>
              <a:t> </a:t>
            </a:r>
            <a:r>
              <a:rPr lang="en-GB" sz="2600" dirty="0" err="1">
                <a:solidFill>
                  <a:srgbClr val="002060"/>
                </a:solidFill>
              </a:rPr>
              <a:t>prezintă</a:t>
            </a:r>
            <a:r>
              <a:rPr lang="en-GB" sz="2600" dirty="0">
                <a:solidFill>
                  <a:srgbClr val="002060"/>
                </a:solidFill>
              </a:rPr>
              <a:t> </a:t>
            </a:r>
            <a:r>
              <a:rPr lang="en-GB" sz="2600" dirty="0" err="1">
                <a:solidFill>
                  <a:srgbClr val="002060"/>
                </a:solidFill>
              </a:rPr>
              <a:t>următoarele</a:t>
            </a:r>
            <a:r>
              <a:rPr lang="en-GB" sz="2600" dirty="0">
                <a:solidFill>
                  <a:srgbClr val="002060"/>
                </a:solidFill>
              </a:rPr>
              <a:t> </a:t>
            </a:r>
            <a:r>
              <a:rPr lang="en-GB" sz="2600" dirty="0" err="1">
                <a:solidFill>
                  <a:srgbClr val="002060"/>
                </a:solidFill>
              </a:rPr>
              <a:t>informaţii</a:t>
            </a:r>
            <a:r>
              <a:rPr lang="en-GB" sz="2600" dirty="0">
                <a:solidFill>
                  <a:srgbClr val="002060"/>
                </a:solidFill>
              </a:rPr>
              <a:t> </a:t>
            </a:r>
            <a:r>
              <a:rPr lang="en-GB" sz="2600" dirty="0" err="1">
                <a:solidFill>
                  <a:srgbClr val="002060"/>
                </a:solidFill>
              </a:rPr>
              <a:t>şi</a:t>
            </a:r>
            <a:r>
              <a:rPr lang="en-GB" sz="2600" dirty="0">
                <a:solidFill>
                  <a:srgbClr val="002060"/>
                </a:solidFill>
              </a:rPr>
              <a:t> date:</a:t>
            </a:r>
            <a:r>
              <a:rPr lang="en-US" sz="2600" dirty="0">
                <a:solidFill>
                  <a:srgbClr val="002060"/>
                </a:solidFill>
              </a:rPr>
              <a:t/>
            </a:r>
            <a:br>
              <a:rPr lang="en-US" sz="2600" dirty="0">
                <a:solidFill>
                  <a:srgbClr val="002060"/>
                </a:solidFill>
              </a:rPr>
            </a:br>
            <a:r>
              <a:rPr lang="en-GB" sz="2600" dirty="0">
                <a:solidFill>
                  <a:srgbClr val="FF0000"/>
                </a:solidFill>
              </a:rPr>
              <a:t>a)</a:t>
            </a:r>
            <a:r>
              <a:rPr lang="en-GB" sz="2600" dirty="0">
                <a:solidFill>
                  <a:srgbClr val="002060"/>
                </a:solidFill>
              </a:rPr>
              <a:t> </a:t>
            </a:r>
            <a:r>
              <a:rPr lang="en-GB" sz="2600" dirty="0" err="1">
                <a:solidFill>
                  <a:srgbClr val="002060"/>
                </a:solidFill>
              </a:rPr>
              <a:t>categoria</a:t>
            </a:r>
            <a:r>
              <a:rPr lang="en-GB" sz="2600" dirty="0">
                <a:solidFill>
                  <a:srgbClr val="002060"/>
                </a:solidFill>
              </a:rPr>
              <a:t> de </a:t>
            </a:r>
            <a:r>
              <a:rPr lang="en-GB" sz="2600" dirty="0" err="1">
                <a:solidFill>
                  <a:srgbClr val="002060"/>
                </a:solidFill>
              </a:rPr>
              <a:t>investiţii</a:t>
            </a:r>
            <a:r>
              <a:rPr lang="en-GB" sz="2600" dirty="0">
                <a:solidFill>
                  <a:srgbClr val="002060"/>
                </a:solidFill>
              </a:rPr>
              <a:t>, </a:t>
            </a:r>
            <a:r>
              <a:rPr lang="en-GB" sz="2600" dirty="0" err="1">
                <a:solidFill>
                  <a:srgbClr val="002060"/>
                </a:solidFill>
              </a:rPr>
              <a:t>denumirea</a:t>
            </a:r>
            <a:r>
              <a:rPr lang="en-GB" sz="2600" dirty="0">
                <a:solidFill>
                  <a:srgbClr val="002060"/>
                </a:solidFill>
              </a:rPr>
              <a:t> </a:t>
            </a:r>
            <a:r>
              <a:rPr lang="en-GB" sz="2600" dirty="0" err="1">
                <a:solidFill>
                  <a:srgbClr val="002060"/>
                </a:solidFill>
              </a:rPr>
              <a:t>şi</a:t>
            </a:r>
            <a:r>
              <a:rPr lang="en-GB" sz="2600" dirty="0">
                <a:solidFill>
                  <a:srgbClr val="002060"/>
                </a:solidFill>
              </a:rPr>
              <a:t> </a:t>
            </a:r>
            <a:r>
              <a:rPr lang="en-GB" sz="2600" dirty="0" err="1">
                <a:solidFill>
                  <a:srgbClr val="002060"/>
                </a:solidFill>
              </a:rPr>
              <a:t>caracteristicile</a:t>
            </a:r>
            <a:r>
              <a:rPr lang="en-GB" sz="2600" dirty="0">
                <a:solidFill>
                  <a:srgbClr val="002060"/>
                </a:solidFill>
              </a:rPr>
              <a:t> </a:t>
            </a:r>
            <a:r>
              <a:rPr lang="en-GB" sz="2600" dirty="0" err="1">
                <a:solidFill>
                  <a:srgbClr val="002060"/>
                </a:solidFill>
              </a:rPr>
              <a:t>proiectului</a:t>
            </a:r>
            <a:r>
              <a:rPr lang="en-GB" sz="2600" dirty="0">
                <a:solidFill>
                  <a:srgbClr val="002060"/>
                </a:solidFill>
              </a:rPr>
              <a:t> de </a:t>
            </a:r>
            <a:r>
              <a:rPr lang="en-GB" sz="2600" dirty="0" err="1">
                <a:solidFill>
                  <a:srgbClr val="002060"/>
                </a:solidFill>
              </a:rPr>
              <a:t>investiţii</a:t>
            </a:r>
            <a:r>
              <a:rPr lang="en-GB" sz="2600" dirty="0">
                <a:solidFill>
                  <a:srgbClr val="002060"/>
                </a:solidFill>
              </a:rPr>
              <a:t>; </a:t>
            </a:r>
            <a:r>
              <a:rPr lang="en-US" sz="2600" dirty="0">
                <a:solidFill>
                  <a:srgbClr val="002060"/>
                </a:solidFill>
              </a:rPr>
              <a:t/>
            </a:r>
            <a:br>
              <a:rPr lang="en-US" sz="2600" dirty="0">
                <a:solidFill>
                  <a:srgbClr val="002060"/>
                </a:solidFill>
              </a:rPr>
            </a:br>
            <a:r>
              <a:rPr lang="en-GB" sz="2600" dirty="0">
                <a:solidFill>
                  <a:srgbClr val="FF0000"/>
                </a:solidFill>
              </a:rPr>
              <a:t>b)</a:t>
            </a:r>
            <a:r>
              <a:rPr lang="en-GB" sz="2600" dirty="0">
                <a:solidFill>
                  <a:srgbClr val="002060"/>
                </a:solidFill>
              </a:rPr>
              <a:t> </a:t>
            </a:r>
            <a:r>
              <a:rPr lang="en-GB" sz="2600" dirty="0" err="1">
                <a:solidFill>
                  <a:srgbClr val="002060"/>
                </a:solidFill>
              </a:rPr>
              <a:t>amplasarea</a:t>
            </a:r>
            <a:r>
              <a:rPr lang="en-GB" sz="2600" dirty="0">
                <a:solidFill>
                  <a:srgbClr val="002060"/>
                </a:solidFill>
              </a:rPr>
              <a:t> </a:t>
            </a:r>
            <a:r>
              <a:rPr lang="en-GB" sz="2600" dirty="0" err="1">
                <a:solidFill>
                  <a:srgbClr val="002060"/>
                </a:solidFill>
              </a:rPr>
              <a:t>proiectului</a:t>
            </a:r>
            <a:r>
              <a:rPr lang="en-GB" sz="2600" dirty="0">
                <a:solidFill>
                  <a:srgbClr val="002060"/>
                </a:solidFill>
              </a:rPr>
              <a:t> de </a:t>
            </a:r>
            <a:r>
              <a:rPr lang="en-GB" sz="2600" dirty="0" err="1">
                <a:solidFill>
                  <a:srgbClr val="002060"/>
                </a:solidFill>
              </a:rPr>
              <a:t>investiţii</a:t>
            </a:r>
            <a:r>
              <a:rPr lang="en-GB" sz="2600" dirty="0">
                <a:solidFill>
                  <a:srgbClr val="002060"/>
                </a:solidFill>
              </a:rPr>
              <a:t> (</a:t>
            </a:r>
            <a:r>
              <a:rPr lang="en-GB" sz="2600" dirty="0" err="1">
                <a:solidFill>
                  <a:srgbClr val="002060"/>
                </a:solidFill>
              </a:rPr>
              <a:t>raionul</a:t>
            </a:r>
            <a:r>
              <a:rPr lang="en-GB" sz="2600" dirty="0">
                <a:solidFill>
                  <a:srgbClr val="002060"/>
                </a:solidFill>
              </a:rPr>
              <a:t>, </a:t>
            </a:r>
            <a:r>
              <a:rPr lang="en-GB" sz="2600" dirty="0" err="1">
                <a:solidFill>
                  <a:srgbClr val="002060"/>
                </a:solidFill>
              </a:rPr>
              <a:t>localitatea</a:t>
            </a:r>
            <a:r>
              <a:rPr lang="en-GB" sz="2600" dirty="0">
                <a:solidFill>
                  <a:srgbClr val="002060"/>
                </a:solidFill>
              </a:rPr>
              <a:t>);</a:t>
            </a:r>
            <a:r>
              <a:rPr lang="en-US" sz="2600" dirty="0">
                <a:solidFill>
                  <a:srgbClr val="002060"/>
                </a:solidFill>
              </a:rPr>
              <a:t/>
            </a:r>
            <a:br>
              <a:rPr lang="en-US" sz="2600" dirty="0">
                <a:solidFill>
                  <a:srgbClr val="002060"/>
                </a:solidFill>
              </a:rPr>
            </a:br>
            <a:r>
              <a:rPr lang="en-GB" sz="2600" dirty="0">
                <a:solidFill>
                  <a:srgbClr val="FF0000"/>
                </a:solidFill>
              </a:rPr>
              <a:t>c)</a:t>
            </a:r>
            <a:r>
              <a:rPr lang="en-GB" sz="2600" dirty="0">
                <a:solidFill>
                  <a:srgbClr val="002060"/>
                </a:solidFill>
              </a:rPr>
              <a:t> </a:t>
            </a:r>
            <a:r>
              <a:rPr lang="en-GB" sz="2600" dirty="0" err="1">
                <a:solidFill>
                  <a:srgbClr val="002060"/>
                </a:solidFill>
              </a:rPr>
              <a:t>cantitatea</a:t>
            </a:r>
            <a:r>
              <a:rPr lang="en-GB" sz="2600" dirty="0">
                <a:solidFill>
                  <a:srgbClr val="002060"/>
                </a:solidFill>
              </a:rPr>
              <a:t>;</a:t>
            </a:r>
            <a:r>
              <a:rPr lang="en-US" sz="2600" dirty="0">
                <a:solidFill>
                  <a:srgbClr val="002060"/>
                </a:solidFill>
              </a:rPr>
              <a:t/>
            </a:r>
            <a:br>
              <a:rPr lang="en-US" sz="2600" dirty="0">
                <a:solidFill>
                  <a:srgbClr val="002060"/>
                </a:solidFill>
              </a:rPr>
            </a:br>
            <a:r>
              <a:rPr lang="en-GB" sz="2600" dirty="0">
                <a:solidFill>
                  <a:srgbClr val="FF0000"/>
                </a:solidFill>
              </a:rPr>
              <a:t>d)</a:t>
            </a:r>
            <a:r>
              <a:rPr lang="en-GB" sz="2600" dirty="0">
                <a:solidFill>
                  <a:srgbClr val="002060"/>
                </a:solidFill>
              </a:rPr>
              <a:t> </a:t>
            </a:r>
            <a:r>
              <a:rPr lang="en-GB" sz="2600" dirty="0" err="1">
                <a:solidFill>
                  <a:srgbClr val="002060"/>
                </a:solidFill>
              </a:rPr>
              <a:t>valoarea</a:t>
            </a:r>
            <a:r>
              <a:rPr lang="en-GB" sz="2600" dirty="0">
                <a:solidFill>
                  <a:srgbClr val="002060"/>
                </a:solidFill>
              </a:rPr>
              <a:t> </a:t>
            </a:r>
            <a:r>
              <a:rPr lang="en-GB" sz="2600" dirty="0" err="1">
                <a:solidFill>
                  <a:srgbClr val="002060"/>
                </a:solidFill>
              </a:rPr>
              <a:t>estimată</a:t>
            </a:r>
            <a:r>
              <a:rPr lang="en-GB" sz="2600" dirty="0">
                <a:solidFill>
                  <a:srgbClr val="002060"/>
                </a:solidFill>
              </a:rPr>
              <a:t> a </a:t>
            </a:r>
            <a:r>
              <a:rPr lang="en-GB" sz="2600" dirty="0" err="1">
                <a:solidFill>
                  <a:srgbClr val="002060"/>
                </a:solidFill>
              </a:rPr>
              <a:t>proiectului</a:t>
            </a:r>
            <a:r>
              <a:rPr lang="en-GB" sz="2600" dirty="0">
                <a:solidFill>
                  <a:srgbClr val="002060"/>
                </a:solidFill>
              </a:rPr>
              <a:t> de </a:t>
            </a:r>
            <a:r>
              <a:rPr lang="en-GB" sz="2600" dirty="0" err="1">
                <a:solidFill>
                  <a:srgbClr val="002060"/>
                </a:solidFill>
              </a:rPr>
              <a:t>investiţii</a:t>
            </a:r>
            <a:r>
              <a:rPr lang="en-GB" sz="2600" dirty="0">
                <a:solidFill>
                  <a:srgbClr val="002060"/>
                </a:solidFill>
              </a:rPr>
              <a:t>, mii lei (</a:t>
            </a:r>
            <a:r>
              <a:rPr lang="en-GB" sz="2600" dirty="0" err="1">
                <a:solidFill>
                  <a:srgbClr val="002060"/>
                </a:solidFill>
              </a:rPr>
              <a:t>fără</a:t>
            </a:r>
            <a:r>
              <a:rPr lang="en-GB" sz="2600" dirty="0">
                <a:solidFill>
                  <a:srgbClr val="002060"/>
                </a:solidFill>
              </a:rPr>
              <a:t> TVA); </a:t>
            </a:r>
            <a:r>
              <a:rPr lang="en-US" sz="2600" dirty="0">
                <a:solidFill>
                  <a:srgbClr val="002060"/>
                </a:solidFill>
              </a:rPr>
              <a:t/>
            </a:r>
            <a:br>
              <a:rPr lang="en-US" sz="2600" dirty="0">
                <a:solidFill>
                  <a:srgbClr val="002060"/>
                </a:solidFill>
              </a:rPr>
            </a:br>
            <a:endParaRPr lang="ro-RO" sz="2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866677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en-US" dirty="0"/>
              <a:t>Mihail Mazurean</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en-GB" sz="3200" b="1" dirty="0">
                <a:solidFill>
                  <a:srgbClr val="0070C0"/>
                </a:solidFill>
              </a:rPr>
              <a:t>PROCEDURILE DE </a:t>
            </a:r>
            <a:r>
              <a:rPr lang="en-GB" sz="3200" b="1" dirty="0" smtClean="0">
                <a:solidFill>
                  <a:srgbClr val="0070C0"/>
                </a:solidFill>
              </a:rPr>
              <a:t>PLANIFICARE</a:t>
            </a:r>
            <a:r>
              <a:rPr lang="ro-RO" sz="3200" b="1" dirty="0" smtClean="0">
                <a:solidFill>
                  <a:srgbClr val="0070C0"/>
                </a:solidFill>
              </a:rPr>
              <a:t/>
            </a:r>
            <a:br>
              <a:rPr lang="ro-RO" sz="3200" b="1" dirty="0" smtClean="0">
                <a:solidFill>
                  <a:srgbClr val="0070C0"/>
                </a:solidFill>
              </a:rPr>
            </a:br>
            <a:r>
              <a:rPr lang="en-GB" sz="3200" dirty="0">
                <a:solidFill>
                  <a:srgbClr val="FF0000"/>
                </a:solidFill>
              </a:rPr>
              <a:t>e)</a:t>
            </a:r>
            <a:r>
              <a:rPr lang="en-GB" sz="3200" dirty="0">
                <a:solidFill>
                  <a:srgbClr val="002060"/>
                </a:solidFill>
              </a:rPr>
              <a:t> </a:t>
            </a:r>
            <a:r>
              <a:rPr lang="en-GB" sz="3200" dirty="0" err="1">
                <a:solidFill>
                  <a:srgbClr val="002060"/>
                </a:solidFill>
              </a:rPr>
              <a:t>perioada</a:t>
            </a:r>
            <a:r>
              <a:rPr lang="en-GB" sz="3200" dirty="0">
                <a:solidFill>
                  <a:srgbClr val="002060"/>
                </a:solidFill>
              </a:rPr>
              <a:t> de </a:t>
            </a:r>
            <a:r>
              <a:rPr lang="en-GB" sz="3200" dirty="0" err="1">
                <a:solidFill>
                  <a:srgbClr val="002060"/>
                </a:solidFill>
              </a:rPr>
              <a:t>realizare</a:t>
            </a:r>
            <a:r>
              <a:rPr lang="en-GB" sz="3200" dirty="0">
                <a:solidFill>
                  <a:srgbClr val="002060"/>
                </a:solidFill>
              </a:rPr>
              <a:t>, </a:t>
            </a:r>
            <a:r>
              <a:rPr lang="en-GB" sz="3200" dirty="0" err="1">
                <a:solidFill>
                  <a:srgbClr val="002060"/>
                </a:solidFill>
              </a:rPr>
              <a:t>ani</a:t>
            </a:r>
            <a:r>
              <a:rPr lang="en-GB" sz="3200" dirty="0">
                <a:solidFill>
                  <a:srgbClr val="002060"/>
                </a:solidFill>
              </a:rPr>
              <a:t>; </a:t>
            </a:r>
            <a:r>
              <a:rPr lang="en-US" sz="3200" dirty="0">
                <a:solidFill>
                  <a:srgbClr val="002060"/>
                </a:solidFill>
              </a:rPr>
              <a:t/>
            </a:r>
            <a:br>
              <a:rPr lang="en-US" sz="3200" dirty="0">
                <a:solidFill>
                  <a:srgbClr val="002060"/>
                </a:solidFill>
              </a:rPr>
            </a:br>
            <a:r>
              <a:rPr lang="en-GB" sz="3200" dirty="0">
                <a:solidFill>
                  <a:srgbClr val="FF0000"/>
                </a:solidFill>
              </a:rPr>
              <a:t>f)</a:t>
            </a:r>
            <a:r>
              <a:rPr lang="en-GB" sz="3200" dirty="0">
                <a:solidFill>
                  <a:srgbClr val="002060"/>
                </a:solidFill>
              </a:rPr>
              <a:t> </a:t>
            </a:r>
            <a:r>
              <a:rPr lang="en-GB" sz="3200" dirty="0" err="1">
                <a:solidFill>
                  <a:srgbClr val="002060"/>
                </a:solidFill>
              </a:rPr>
              <a:t>criteriul</a:t>
            </a:r>
            <a:r>
              <a:rPr lang="en-GB" sz="3200" dirty="0">
                <a:solidFill>
                  <a:srgbClr val="002060"/>
                </a:solidFill>
              </a:rPr>
              <a:t> de </a:t>
            </a:r>
            <a:r>
              <a:rPr lang="en-GB" sz="3200" dirty="0" err="1">
                <a:solidFill>
                  <a:srgbClr val="002060"/>
                </a:solidFill>
              </a:rPr>
              <a:t>evaluare</a:t>
            </a:r>
            <a:r>
              <a:rPr lang="en-GB" sz="3200" dirty="0">
                <a:solidFill>
                  <a:srgbClr val="002060"/>
                </a:solidFill>
              </a:rPr>
              <a:t> </a:t>
            </a:r>
            <a:r>
              <a:rPr lang="en-GB" sz="3200" dirty="0" err="1">
                <a:solidFill>
                  <a:srgbClr val="002060"/>
                </a:solidFill>
              </a:rPr>
              <a:t>corespunzător</a:t>
            </a:r>
            <a:r>
              <a:rPr lang="en-GB" sz="3200" dirty="0">
                <a:solidFill>
                  <a:srgbClr val="002060"/>
                </a:solidFill>
              </a:rPr>
              <a:t> (conform </a:t>
            </a:r>
            <a:r>
              <a:rPr lang="en-GB" sz="3200" dirty="0" err="1">
                <a:solidFill>
                  <a:srgbClr val="002060"/>
                </a:solidFill>
              </a:rPr>
              <a:t>punctului</a:t>
            </a:r>
            <a:r>
              <a:rPr lang="en-GB" sz="3200" dirty="0">
                <a:solidFill>
                  <a:srgbClr val="002060"/>
                </a:solidFill>
              </a:rPr>
              <a:t> 20 din </a:t>
            </a:r>
            <a:r>
              <a:rPr lang="en-GB" sz="3200" dirty="0" err="1">
                <a:solidFill>
                  <a:srgbClr val="002060"/>
                </a:solidFill>
              </a:rPr>
              <a:t>Regulament</a:t>
            </a:r>
            <a:r>
              <a:rPr lang="en-GB" sz="3200" dirty="0">
                <a:solidFill>
                  <a:srgbClr val="002060"/>
                </a:solidFill>
              </a:rPr>
              <a:t>);</a:t>
            </a:r>
            <a:r>
              <a:rPr lang="en-US" sz="3200" dirty="0">
                <a:solidFill>
                  <a:srgbClr val="002060"/>
                </a:solidFill>
              </a:rPr>
              <a:t/>
            </a:r>
            <a:br>
              <a:rPr lang="en-US" sz="3200" dirty="0">
                <a:solidFill>
                  <a:srgbClr val="002060"/>
                </a:solidFill>
              </a:rPr>
            </a:br>
            <a:r>
              <a:rPr lang="en-GB" sz="3200" dirty="0">
                <a:solidFill>
                  <a:srgbClr val="FF0000"/>
                </a:solidFill>
              </a:rPr>
              <a:t>g) </a:t>
            </a:r>
            <a:r>
              <a:rPr lang="en-GB" sz="3200" dirty="0" err="1">
                <a:solidFill>
                  <a:srgbClr val="002060"/>
                </a:solidFill>
              </a:rPr>
              <a:t>obiectivele</a:t>
            </a:r>
            <a:r>
              <a:rPr lang="en-GB" sz="3200" dirty="0">
                <a:solidFill>
                  <a:srgbClr val="002060"/>
                </a:solidFill>
              </a:rPr>
              <a:t> </a:t>
            </a:r>
            <a:r>
              <a:rPr lang="en-GB" sz="3200" dirty="0" err="1">
                <a:solidFill>
                  <a:srgbClr val="002060"/>
                </a:solidFill>
              </a:rPr>
              <a:t>şi</a:t>
            </a:r>
            <a:r>
              <a:rPr lang="en-GB" sz="3200" dirty="0">
                <a:solidFill>
                  <a:srgbClr val="002060"/>
                </a:solidFill>
              </a:rPr>
              <a:t> </a:t>
            </a:r>
            <a:r>
              <a:rPr lang="en-GB" sz="3200" dirty="0" err="1">
                <a:solidFill>
                  <a:srgbClr val="002060"/>
                </a:solidFill>
              </a:rPr>
              <a:t>după</a:t>
            </a:r>
            <a:r>
              <a:rPr lang="en-GB" sz="3200" dirty="0">
                <a:solidFill>
                  <a:srgbClr val="002060"/>
                </a:solidFill>
              </a:rPr>
              <a:t> </a:t>
            </a:r>
            <a:r>
              <a:rPr lang="en-GB" sz="3200" dirty="0" err="1">
                <a:solidFill>
                  <a:srgbClr val="002060"/>
                </a:solidFill>
              </a:rPr>
              <a:t>caz</a:t>
            </a:r>
            <a:r>
              <a:rPr lang="en-GB" sz="3200" dirty="0">
                <a:solidFill>
                  <a:srgbClr val="002060"/>
                </a:solidFill>
              </a:rPr>
              <a:t> </a:t>
            </a:r>
            <a:r>
              <a:rPr lang="en-GB" sz="3200" dirty="0" err="1">
                <a:solidFill>
                  <a:srgbClr val="002060"/>
                </a:solidFill>
              </a:rPr>
              <a:t>rezultatele</a:t>
            </a:r>
            <a:r>
              <a:rPr lang="en-GB" sz="3200" dirty="0">
                <a:solidFill>
                  <a:srgbClr val="002060"/>
                </a:solidFill>
              </a:rPr>
              <a:t> </a:t>
            </a:r>
            <a:r>
              <a:rPr lang="en-GB" sz="3200" dirty="0" err="1">
                <a:solidFill>
                  <a:srgbClr val="002060"/>
                </a:solidFill>
              </a:rPr>
              <a:t>ce</a:t>
            </a:r>
            <a:r>
              <a:rPr lang="en-GB" sz="3200" dirty="0">
                <a:solidFill>
                  <a:srgbClr val="002060"/>
                </a:solidFill>
              </a:rPr>
              <a:t> </a:t>
            </a:r>
            <a:r>
              <a:rPr lang="en-GB" sz="3200" dirty="0" err="1">
                <a:solidFill>
                  <a:srgbClr val="002060"/>
                </a:solidFill>
              </a:rPr>
              <a:t>vor</a:t>
            </a:r>
            <a:r>
              <a:rPr lang="en-GB" sz="3200" dirty="0">
                <a:solidFill>
                  <a:srgbClr val="002060"/>
                </a:solidFill>
              </a:rPr>
              <a:t> fi </a:t>
            </a:r>
            <a:r>
              <a:rPr lang="en-GB" sz="3200" dirty="0" err="1">
                <a:solidFill>
                  <a:srgbClr val="002060"/>
                </a:solidFill>
              </a:rPr>
              <a:t>obţinute</a:t>
            </a:r>
            <a:r>
              <a:rPr lang="en-GB" sz="3200" dirty="0">
                <a:solidFill>
                  <a:srgbClr val="002060"/>
                </a:solidFill>
              </a:rPr>
              <a:t> </a:t>
            </a:r>
            <a:r>
              <a:rPr lang="en-GB" sz="3200" dirty="0" err="1">
                <a:solidFill>
                  <a:srgbClr val="002060"/>
                </a:solidFill>
              </a:rPr>
              <a:t>în</a:t>
            </a:r>
            <a:r>
              <a:rPr lang="en-GB" sz="3200" dirty="0">
                <a:solidFill>
                  <a:srgbClr val="002060"/>
                </a:solidFill>
              </a:rPr>
              <a:t> </a:t>
            </a:r>
            <a:r>
              <a:rPr lang="en-GB" sz="3200" dirty="0" err="1">
                <a:solidFill>
                  <a:srgbClr val="002060"/>
                </a:solidFill>
              </a:rPr>
              <a:t>urma</a:t>
            </a:r>
            <a:r>
              <a:rPr lang="en-GB" sz="3200" dirty="0">
                <a:solidFill>
                  <a:srgbClr val="002060"/>
                </a:solidFill>
              </a:rPr>
              <a:t> </a:t>
            </a:r>
            <a:r>
              <a:rPr lang="en-GB" sz="3200" dirty="0" err="1">
                <a:solidFill>
                  <a:srgbClr val="002060"/>
                </a:solidFill>
              </a:rPr>
              <a:t>realizării</a:t>
            </a:r>
            <a:r>
              <a:rPr lang="en-GB" sz="3200" dirty="0">
                <a:solidFill>
                  <a:srgbClr val="002060"/>
                </a:solidFill>
              </a:rPr>
              <a:t> </a:t>
            </a:r>
            <a:r>
              <a:rPr lang="en-GB" sz="3200" dirty="0" err="1">
                <a:solidFill>
                  <a:srgbClr val="002060"/>
                </a:solidFill>
              </a:rPr>
              <a:t>proiectului</a:t>
            </a:r>
            <a:r>
              <a:rPr lang="en-GB" sz="3200" dirty="0">
                <a:solidFill>
                  <a:srgbClr val="002060"/>
                </a:solidFill>
              </a:rPr>
              <a:t> de </a:t>
            </a:r>
            <a:r>
              <a:rPr lang="en-GB" sz="3200" dirty="0" err="1">
                <a:solidFill>
                  <a:srgbClr val="002060"/>
                </a:solidFill>
              </a:rPr>
              <a:t>investiţii</a:t>
            </a:r>
            <a:r>
              <a:rPr lang="en-GB" sz="3200" dirty="0">
                <a:solidFill>
                  <a:srgbClr val="002060"/>
                </a:solidFill>
              </a:rPr>
              <a:t>;</a:t>
            </a:r>
            <a:r>
              <a:rPr lang="en-US" sz="3200" dirty="0">
                <a:solidFill>
                  <a:srgbClr val="002060"/>
                </a:solidFill>
              </a:rPr>
              <a:t/>
            </a:r>
            <a:br>
              <a:rPr lang="en-US" sz="3200" dirty="0">
                <a:solidFill>
                  <a:srgbClr val="002060"/>
                </a:solidFill>
              </a:rPr>
            </a:br>
            <a:r>
              <a:rPr lang="en-GB" sz="3200" dirty="0">
                <a:solidFill>
                  <a:srgbClr val="FF0000"/>
                </a:solidFill>
              </a:rPr>
              <a:t>h)</a:t>
            </a:r>
            <a:r>
              <a:rPr lang="en-GB" sz="3200" dirty="0">
                <a:solidFill>
                  <a:srgbClr val="002060"/>
                </a:solidFill>
              </a:rPr>
              <a:t> </a:t>
            </a:r>
            <a:r>
              <a:rPr lang="en-GB" sz="3200" dirty="0" err="1">
                <a:solidFill>
                  <a:srgbClr val="002060"/>
                </a:solidFill>
              </a:rPr>
              <a:t>sursa</a:t>
            </a:r>
            <a:r>
              <a:rPr lang="en-GB" sz="3200" dirty="0">
                <a:solidFill>
                  <a:srgbClr val="002060"/>
                </a:solidFill>
              </a:rPr>
              <a:t> de </a:t>
            </a:r>
            <a:r>
              <a:rPr lang="en-GB" sz="3200" dirty="0" err="1">
                <a:solidFill>
                  <a:srgbClr val="002060"/>
                </a:solidFill>
              </a:rPr>
              <a:t>finanţare</a:t>
            </a:r>
            <a:r>
              <a:rPr lang="en-GB" sz="3200" dirty="0">
                <a:solidFill>
                  <a:srgbClr val="002060"/>
                </a:solidFill>
              </a:rPr>
              <a:t>; </a:t>
            </a:r>
            <a:r>
              <a:rPr lang="en-US" sz="3200" dirty="0">
                <a:solidFill>
                  <a:srgbClr val="002060"/>
                </a:solidFill>
              </a:rPr>
              <a:t/>
            </a:r>
            <a:br>
              <a:rPr lang="en-US" sz="3200" dirty="0">
                <a:solidFill>
                  <a:srgbClr val="002060"/>
                </a:solidFill>
              </a:rPr>
            </a:br>
            <a:endParaRPr lang="ro-RO" sz="32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18313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en-US" dirty="0"/>
              <a:t>Mihail Mazurean</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en-GB" sz="3200" b="1" dirty="0">
                <a:solidFill>
                  <a:srgbClr val="0070C0"/>
                </a:solidFill>
              </a:rPr>
              <a:t>PROCEDURILE DE </a:t>
            </a:r>
            <a:r>
              <a:rPr lang="en-GB" sz="3200" b="1" dirty="0" smtClean="0">
                <a:solidFill>
                  <a:srgbClr val="0070C0"/>
                </a:solidFill>
              </a:rPr>
              <a:t>PLANIFICARE</a:t>
            </a:r>
            <a:r>
              <a:rPr lang="ro-RO" sz="3200" b="1" dirty="0" smtClean="0">
                <a:solidFill>
                  <a:srgbClr val="0070C0"/>
                </a:solidFill>
              </a:rPr>
              <a:t/>
            </a:r>
            <a:br>
              <a:rPr lang="ro-RO" sz="3200" b="1" dirty="0" smtClean="0">
                <a:solidFill>
                  <a:srgbClr val="0070C0"/>
                </a:solidFill>
              </a:rPr>
            </a:br>
            <a:r>
              <a:rPr lang="en-GB" sz="2800" dirty="0" err="1">
                <a:solidFill>
                  <a:srgbClr val="FF0000"/>
                </a:solidFill>
              </a:rPr>
              <a:t>i</a:t>
            </a:r>
            <a:r>
              <a:rPr lang="en-GB" sz="2800" dirty="0">
                <a:solidFill>
                  <a:srgbClr val="FF0000"/>
                </a:solidFill>
              </a:rPr>
              <a:t>) </a:t>
            </a:r>
            <a:r>
              <a:rPr lang="en-GB" sz="2800" dirty="0">
                <a:solidFill>
                  <a:srgbClr val="002060"/>
                </a:solidFill>
              </a:rPr>
              <a:t>parte a </a:t>
            </a:r>
            <a:r>
              <a:rPr lang="en-GB" sz="2800" dirty="0" err="1">
                <a:solidFill>
                  <a:srgbClr val="002060"/>
                </a:solidFill>
              </a:rPr>
              <a:t>proiectului</a:t>
            </a:r>
            <a:r>
              <a:rPr lang="en-GB" sz="2800" dirty="0">
                <a:solidFill>
                  <a:srgbClr val="002060"/>
                </a:solidFill>
              </a:rPr>
              <a:t> </a:t>
            </a:r>
            <a:r>
              <a:rPr lang="en-GB" sz="2800" dirty="0" err="1">
                <a:solidFill>
                  <a:srgbClr val="002060"/>
                </a:solidFill>
              </a:rPr>
              <a:t>multianual</a:t>
            </a:r>
            <a:r>
              <a:rPr lang="en-GB" sz="2800" dirty="0">
                <a:solidFill>
                  <a:srgbClr val="002060"/>
                </a:solidFill>
              </a:rPr>
              <a:t> de </a:t>
            </a:r>
            <a:r>
              <a:rPr lang="en-GB" sz="2800" dirty="0" err="1">
                <a:solidFill>
                  <a:srgbClr val="002060"/>
                </a:solidFill>
              </a:rPr>
              <a:t>investiţii</a:t>
            </a:r>
            <a:r>
              <a:rPr lang="en-GB" sz="2800" dirty="0">
                <a:solidFill>
                  <a:srgbClr val="002060"/>
                </a:solidFill>
              </a:rPr>
              <a:t> </a:t>
            </a:r>
            <a:r>
              <a:rPr lang="en-GB" sz="2800" dirty="0" err="1">
                <a:solidFill>
                  <a:srgbClr val="002060"/>
                </a:solidFill>
              </a:rPr>
              <a:t>nefinalizată</a:t>
            </a:r>
            <a:r>
              <a:rPr lang="en-GB" sz="2800" dirty="0">
                <a:solidFill>
                  <a:srgbClr val="002060"/>
                </a:solidFill>
              </a:rPr>
              <a:t>, </a:t>
            </a:r>
            <a:r>
              <a:rPr lang="en-GB" sz="2800" dirty="0" err="1">
                <a:solidFill>
                  <a:srgbClr val="002060"/>
                </a:solidFill>
              </a:rPr>
              <a:t>efectuată</a:t>
            </a:r>
            <a:r>
              <a:rPr lang="en-GB" sz="2800" dirty="0">
                <a:solidFill>
                  <a:srgbClr val="002060"/>
                </a:solidFill>
              </a:rPr>
              <a:t> </a:t>
            </a:r>
            <a:r>
              <a:rPr lang="en-GB" sz="2800" dirty="0" err="1">
                <a:solidFill>
                  <a:srgbClr val="002060"/>
                </a:solidFill>
              </a:rPr>
              <a:t>până</a:t>
            </a:r>
            <a:r>
              <a:rPr lang="en-GB" sz="2800" dirty="0">
                <a:solidFill>
                  <a:srgbClr val="002060"/>
                </a:solidFill>
              </a:rPr>
              <a:t> la 31.12 a </a:t>
            </a:r>
            <a:r>
              <a:rPr lang="en-GB" sz="2800" dirty="0" err="1">
                <a:solidFill>
                  <a:srgbClr val="002060"/>
                </a:solidFill>
              </a:rPr>
              <a:t>anului</a:t>
            </a:r>
            <a:r>
              <a:rPr lang="en-GB" sz="2800" dirty="0">
                <a:solidFill>
                  <a:srgbClr val="002060"/>
                </a:solidFill>
              </a:rPr>
              <a:t> (t-1) </a:t>
            </a:r>
            <a:r>
              <a:rPr lang="en-GB" sz="2800" dirty="0" err="1">
                <a:solidFill>
                  <a:srgbClr val="002060"/>
                </a:solidFill>
              </a:rPr>
              <a:t>cantitate</a:t>
            </a:r>
            <a:r>
              <a:rPr lang="en-GB" sz="2800" dirty="0">
                <a:solidFill>
                  <a:srgbClr val="002060"/>
                </a:solidFill>
              </a:rPr>
              <a:t>; </a:t>
            </a:r>
            <a:r>
              <a:rPr lang="en-GB" sz="2800" dirty="0" err="1">
                <a:solidFill>
                  <a:srgbClr val="002060"/>
                </a:solidFill>
              </a:rPr>
              <a:t>valoare</a:t>
            </a:r>
            <a:r>
              <a:rPr lang="en-GB" sz="2800" dirty="0">
                <a:solidFill>
                  <a:srgbClr val="002060"/>
                </a:solidFill>
              </a:rPr>
              <a:t>, mii lei (</a:t>
            </a:r>
            <a:r>
              <a:rPr lang="en-GB" sz="2800" dirty="0" err="1">
                <a:solidFill>
                  <a:srgbClr val="002060"/>
                </a:solidFill>
              </a:rPr>
              <a:t>fără</a:t>
            </a:r>
            <a:r>
              <a:rPr lang="en-GB" sz="2800" dirty="0">
                <a:solidFill>
                  <a:srgbClr val="002060"/>
                </a:solidFill>
              </a:rPr>
              <a:t> TVA);</a:t>
            </a:r>
            <a:r>
              <a:rPr lang="en-US" sz="2800" dirty="0">
                <a:solidFill>
                  <a:srgbClr val="002060"/>
                </a:solidFill>
              </a:rPr>
              <a:t/>
            </a:r>
            <a:br>
              <a:rPr lang="en-US" sz="2800" dirty="0">
                <a:solidFill>
                  <a:srgbClr val="002060"/>
                </a:solidFill>
              </a:rPr>
            </a:br>
            <a:r>
              <a:rPr lang="en-GB" sz="2800" dirty="0">
                <a:solidFill>
                  <a:srgbClr val="FF0000"/>
                </a:solidFill>
              </a:rPr>
              <a:t>j)</a:t>
            </a:r>
            <a:r>
              <a:rPr lang="en-GB" sz="2800" dirty="0">
                <a:solidFill>
                  <a:srgbClr val="002060"/>
                </a:solidFill>
              </a:rPr>
              <a:t> </a:t>
            </a:r>
            <a:r>
              <a:rPr lang="en-GB" sz="2800" dirty="0" err="1">
                <a:solidFill>
                  <a:srgbClr val="002060"/>
                </a:solidFill>
              </a:rPr>
              <a:t>investiţii</a:t>
            </a:r>
            <a:r>
              <a:rPr lang="en-GB" sz="2800" dirty="0">
                <a:solidFill>
                  <a:srgbClr val="002060"/>
                </a:solidFill>
              </a:rPr>
              <a:t> </a:t>
            </a:r>
            <a:r>
              <a:rPr lang="en-GB" sz="2800" dirty="0" err="1">
                <a:solidFill>
                  <a:srgbClr val="002060"/>
                </a:solidFill>
              </a:rPr>
              <a:t>planificate</a:t>
            </a:r>
            <a:r>
              <a:rPr lang="en-GB" sz="2800" dirty="0">
                <a:solidFill>
                  <a:srgbClr val="002060"/>
                </a:solidFill>
              </a:rPr>
              <a:t> </a:t>
            </a:r>
            <a:r>
              <a:rPr lang="en-GB" sz="2800" dirty="0" err="1">
                <a:solidFill>
                  <a:srgbClr val="002060"/>
                </a:solidFill>
              </a:rPr>
              <a:t>pentru</a:t>
            </a:r>
            <a:r>
              <a:rPr lang="en-GB" sz="2800" dirty="0">
                <a:solidFill>
                  <a:srgbClr val="002060"/>
                </a:solidFill>
              </a:rPr>
              <a:t> </a:t>
            </a:r>
            <a:r>
              <a:rPr lang="en-GB" sz="2800" dirty="0" err="1">
                <a:solidFill>
                  <a:srgbClr val="002060"/>
                </a:solidFill>
              </a:rPr>
              <a:t>anul</a:t>
            </a:r>
            <a:r>
              <a:rPr lang="en-GB" sz="2800" dirty="0">
                <a:solidFill>
                  <a:srgbClr val="002060"/>
                </a:solidFill>
              </a:rPr>
              <a:t> (t): </a:t>
            </a:r>
            <a:r>
              <a:rPr lang="en-GB" sz="2800" dirty="0" err="1">
                <a:solidFill>
                  <a:srgbClr val="002060"/>
                </a:solidFill>
              </a:rPr>
              <a:t>cantitate</a:t>
            </a:r>
            <a:r>
              <a:rPr lang="en-GB" sz="2800" dirty="0">
                <a:solidFill>
                  <a:srgbClr val="002060"/>
                </a:solidFill>
              </a:rPr>
              <a:t>; </a:t>
            </a:r>
            <a:r>
              <a:rPr lang="en-GB" sz="2800" dirty="0" err="1">
                <a:solidFill>
                  <a:srgbClr val="002060"/>
                </a:solidFill>
              </a:rPr>
              <a:t>valoare</a:t>
            </a:r>
            <a:r>
              <a:rPr lang="en-GB" sz="2800" dirty="0">
                <a:solidFill>
                  <a:srgbClr val="002060"/>
                </a:solidFill>
              </a:rPr>
              <a:t>, mii lei (</a:t>
            </a:r>
            <a:r>
              <a:rPr lang="en-GB" sz="2800" dirty="0" err="1">
                <a:solidFill>
                  <a:srgbClr val="002060"/>
                </a:solidFill>
              </a:rPr>
              <a:t>fără</a:t>
            </a:r>
            <a:r>
              <a:rPr lang="en-GB" sz="2800" dirty="0">
                <a:solidFill>
                  <a:srgbClr val="002060"/>
                </a:solidFill>
              </a:rPr>
              <a:t> TVA); </a:t>
            </a:r>
            <a:r>
              <a:rPr lang="en-US" sz="2800" dirty="0">
                <a:solidFill>
                  <a:srgbClr val="002060"/>
                </a:solidFill>
              </a:rPr>
              <a:t/>
            </a:r>
            <a:br>
              <a:rPr lang="en-US" sz="2800" dirty="0">
                <a:solidFill>
                  <a:srgbClr val="002060"/>
                </a:solidFill>
              </a:rPr>
            </a:br>
            <a:r>
              <a:rPr lang="en-GB" sz="2800" dirty="0">
                <a:solidFill>
                  <a:srgbClr val="FF0000"/>
                </a:solidFill>
              </a:rPr>
              <a:t>k)</a:t>
            </a:r>
            <a:r>
              <a:rPr lang="en-GB" sz="2800" dirty="0">
                <a:solidFill>
                  <a:srgbClr val="002060"/>
                </a:solidFill>
              </a:rPr>
              <a:t> </a:t>
            </a:r>
            <a:r>
              <a:rPr lang="en-GB" sz="2800" dirty="0" err="1">
                <a:solidFill>
                  <a:srgbClr val="002060"/>
                </a:solidFill>
              </a:rPr>
              <a:t>durata</a:t>
            </a:r>
            <a:r>
              <a:rPr lang="en-GB" sz="2800" dirty="0">
                <a:solidFill>
                  <a:srgbClr val="002060"/>
                </a:solidFill>
              </a:rPr>
              <a:t> de </a:t>
            </a:r>
            <a:r>
              <a:rPr lang="en-GB" sz="2800" dirty="0" err="1">
                <a:solidFill>
                  <a:srgbClr val="002060"/>
                </a:solidFill>
              </a:rPr>
              <a:t>utilizare</a:t>
            </a:r>
            <a:r>
              <a:rPr lang="en-GB" sz="2800" dirty="0">
                <a:solidFill>
                  <a:srgbClr val="002060"/>
                </a:solidFill>
              </a:rPr>
              <a:t> a </a:t>
            </a:r>
            <a:r>
              <a:rPr lang="en-GB" sz="2800" dirty="0" err="1">
                <a:solidFill>
                  <a:srgbClr val="002060"/>
                </a:solidFill>
              </a:rPr>
              <a:t>obiectului</a:t>
            </a:r>
            <a:r>
              <a:rPr lang="en-GB" sz="2800" dirty="0">
                <a:solidFill>
                  <a:srgbClr val="002060"/>
                </a:solidFill>
              </a:rPr>
              <a:t> de </a:t>
            </a:r>
            <a:r>
              <a:rPr lang="en-GB" sz="2800" dirty="0" err="1">
                <a:solidFill>
                  <a:srgbClr val="002060"/>
                </a:solidFill>
              </a:rPr>
              <a:t>investiţii</a:t>
            </a:r>
            <a:r>
              <a:rPr lang="en-GB" sz="2800" dirty="0">
                <a:solidFill>
                  <a:srgbClr val="002060"/>
                </a:solidFill>
              </a:rPr>
              <a:t>, </a:t>
            </a:r>
            <a:r>
              <a:rPr lang="en-GB" sz="2800" dirty="0" err="1">
                <a:solidFill>
                  <a:srgbClr val="002060"/>
                </a:solidFill>
              </a:rPr>
              <a:t>ani</a:t>
            </a:r>
            <a:r>
              <a:rPr lang="en-GB" sz="2800" dirty="0">
                <a:solidFill>
                  <a:srgbClr val="002060"/>
                </a:solidFill>
              </a:rPr>
              <a:t>; </a:t>
            </a:r>
            <a:r>
              <a:rPr lang="en-US" sz="2800" dirty="0">
                <a:solidFill>
                  <a:srgbClr val="002060"/>
                </a:solidFill>
              </a:rPr>
              <a:t/>
            </a:r>
            <a:br>
              <a:rPr lang="en-US" sz="2800" dirty="0">
                <a:solidFill>
                  <a:srgbClr val="002060"/>
                </a:solidFill>
              </a:rPr>
            </a:br>
            <a:r>
              <a:rPr lang="en-GB" sz="2800" dirty="0">
                <a:solidFill>
                  <a:srgbClr val="FF0000"/>
                </a:solidFill>
              </a:rPr>
              <a:t>l)</a:t>
            </a:r>
            <a:r>
              <a:rPr lang="en-GB" sz="2800" dirty="0">
                <a:solidFill>
                  <a:srgbClr val="002060"/>
                </a:solidFill>
              </a:rPr>
              <a:t> </a:t>
            </a:r>
            <a:r>
              <a:rPr lang="en-GB" sz="2800" dirty="0" err="1">
                <a:solidFill>
                  <a:srgbClr val="002060"/>
                </a:solidFill>
              </a:rPr>
              <a:t>amortizarea</a:t>
            </a:r>
            <a:r>
              <a:rPr lang="en-GB" sz="2800" dirty="0">
                <a:solidFill>
                  <a:srgbClr val="002060"/>
                </a:solidFill>
              </a:rPr>
              <a:t> </a:t>
            </a:r>
            <a:r>
              <a:rPr lang="en-GB" sz="2800" dirty="0" err="1">
                <a:solidFill>
                  <a:srgbClr val="002060"/>
                </a:solidFill>
              </a:rPr>
              <a:t>anuală</a:t>
            </a:r>
            <a:r>
              <a:rPr lang="en-GB" sz="2800" dirty="0">
                <a:solidFill>
                  <a:srgbClr val="002060"/>
                </a:solidFill>
              </a:rPr>
              <a:t> </a:t>
            </a:r>
            <a:r>
              <a:rPr lang="en-GB" sz="2800" dirty="0" err="1">
                <a:solidFill>
                  <a:srgbClr val="002060"/>
                </a:solidFill>
              </a:rPr>
              <a:t>estimată</a:t>
            </a:r>
            <a:r>
              <a:rPr lang="en-GB" sz="2800" dirty="0">
                <a:solidFill>
                  <a:srgbClr val="002060"/>
                </a:solidFill>
              </a:rPr>
              <a:t> </a:t>
            </a:r>
            <a:r>
              <a:rPr lang="en-GB" sz="2800" dirty="0" err="1">
                <a:solidFill>
                  <a:srgbClr val="002060"/>
                </a:solidFill>
              </a:rPr>
              <a:t>ce</a:t>
            </a:r>
            <a:r>
              <a:rPr lang="en-GB" sz="2800" dirty="0">
                <a:solidFill>
                  <a:srgbClr val="002060"/>
                </a:solidFill>
              </a:rPr>
              <a:t> </a:t>
            </a:r>
            <a:r>
              <a:rPr lang="en-GB" sz="2800" dirty="0" err="1">
                <a:solidFill>
                  <a:srgbClr val="002060"/>
                </a:solidFill>
              </a:rPr>
              <a:t>ar</a:t>
            </a:r>
            <a:r>
              <a:rPr lang="en-GB" sz="2800" dirty="0">
                <a:solidFill>
                  <a:srgbClr val="002060"/>
                </a:solidFill>
              </a:rPr>
              <a:t> </a:t>
            </a:r>
            <a:r>
              <a:rPr lang="en-GB" sz="2800" dirty="0" err="1">
                <a:solidFill>
                  <a:srgbClr val="002060"/>
                </a:solidFill>
              </a:rPr>
              <a:t>rezulta</a:t>
            </a:r>
            <a:r>
              <a:rPr lang="en-GB" sz="2800" dirty="0">
                <a:solidFill>
                  <a:srgbClr val="002060"/>
                </a:solidFill>
              </a:rPr>
              <a:t> </a:t>
            </a:r>
            <a:r>
              <a:rPr lang="en-GB" sz="2800" dirty="0" err="1">
                <a:solidFill>
                  <a:srgbClr val="002060"/>
                </a:solidFill>
              </a:rPr>
              <a:t>în</a:t>
            </a:r>
            <a:r>
              <a:rPr lang="en-GB" sz="2800" dirty="0">
                <a:solidFill>
                  <a:srgbClr val="002060"/>
                </a:solidFill>
              </a:rPr>
              <a:t> </a:t>
            </a:r>
            <a:r>
              <a:rPr lang="en-GB" sz="2800" dirty="0" err="1">
                <a:solidFill>
                  <a:srgbClr val="002060"/>
                </a:solidFill>
              </a:rPr>
              <a:t>urma</a:t>
            </a:r>
            <a:r>
              <a:rPr lang="en-GB" sz="2800" dirty="0">
                <a:solidFill>
                  <a:srgbClr val="002060"/>
                </a:solidFill>
              </a:rPr>
              <a:t> </a:t>
            </a:r>
            <a:r>
              <a:rPr lang="en-GB" sz="2800" dirty="0" err="1">
                <a:solidFill>
                  <a:srgbClr val="002060"/>
                </a:solidFill>
              </a:rPr>
              <a:t>realizării</a:t>
            </a:r>
            <a:r>
              <a:rPr lang="en-GB" sz="2800" dirty="0">
                <a:solidFill>
                  <a:srgbClr val="002060"/>
                </a:solidFill>
              </a:rPr>
              <a:t> </a:t>
            </a:r>
            <a:r>
              <a:rPr lang="en-GB" sz="2800" dirty="0" err="1">
                <a:solidFill>
                  <a:srgbClr val="002060"/>
                </a:solidFill>
              </a:rPr>
              <a:t>proiectului</a:t>
            </a:r>
            <a:r>
              <a:rPr lang="en-GB" sz="2800" dirty="0">
                <a:solidFill>
                  <a:srgbClr val="002060"/>
                </a:solidFill>
              </a:rPr>
              <a:t> de </a:t>
            </a:r>
            <a:r>
              <a:rPr lang="en-GB" sz="2800" dirty="0" err="1">
                <a:solidFill>
                  <a:srgbClr val="002060"/>
                </a:solidFill>
              </a:rPr>
              <a:t>investiţii</a:t>
            </a:r>
            <a:r>
              <a:rPr lang="en-GB" sz="2800" dirty="0">
                <a:solidFill>
                  <a:srgbClr val="002060"/>
                </a:solidFill>
              </a:rPr>
              <a:t>, mii lei; </a:t>
            </a:r>
            <a:r>
              <a:rPr lang="en-US" sz="2800" dirty="0">
                <a:solidFill>
                  <a:srgbClr val="002060"/>
                </a:solidFill>
              </a:rPr>
              <a:t/>
            </a:r>
            <a:br>
              <a:rPr lang="en-US" sz="2800" dirty="0">
                <a:solidFill>
                  <a:srgbClr val="002060"/>
                </a:solidFill>
              </a:rPr>
            </a:br>
            <a:endParaRPr lang="ro-RO" sz="2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55155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en-US" dirty="0"/>
              <a:t>Mihail Mazurean</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en-GB" sz="3200" b="1" dirty="0">
                <a:solidFill>
                  <a:srgbClr val="0070C0"/>
                </a:solidFill>
              </a:rPr>
              <a:t>PROCEDURILE DE </a:t>
            </a:r>
            <a:r>
              <a:rPr lang="en-GB" sz="3200" b="1" dirty="0" smtClean="0">
                <a:solidFill>
                  <a:srgbClr val="0070C0"/>
                </a:solidFill>
              </a:rPr>
              <a:t>PLANIFICARE</a:t>
            </a:r>
            <a:r>
              <a:rPr lang="ro-RO" sz="3200" b="1" dirty="0" smtClean="0">
                <a:solidFill>
                  <a:srgbClr val="0070C0"/>
                </a:solidFill>
              </a:rPr>
              <a:t/>
            </a:r>
            <a:br>
              <a:rPr lang="ro-RO" sz="3200" b="1" dirty="0" smtClean="0">
                <a:solidFill>
                  <a:srgbClr val="0070C0"/>
                </a:solidFill>
              </a:rPr>
            </a:br>
            <a:r>
              <a:rPr lang="en-GB" sz="2800" dirty="0">
                <a:solidFill>
                  <a:srgbClr val="FF0000"/>
                </a:solidFill>
              </a:rPr>
              <a:t>m)</a:t>
            </a:r>
            <a:r>
              <a:rPr lang="en-GB" sz="2800" dirty="0">
                <a:solidFill>
                  <a:srgbClr val="002060"/>
                </a:solidFill>
              </a:rPr>
              <a:t> </a:t>
            </a:r>
            <a:r>
              <a:rPr lang="en-GB" sz="2800" dirty="0" err="1">
                <a:solidFill>
                  <a:srgbClr val="002060"/>
                </a:solidFill>
              </a:rPr>
              <a:t>costurile</a:t>
            </a:r>
            <a:r>
              <a:rPr lang="en-GB" sz="2800" dirty="0">
                <a:solidFill>
                  <a:srgbClr val="002060"/>
                </a:solidFill>
              </a:rPr>
              <a:t> de </a:t>
            </a:r>
            <a:r>
              <a:rPr lang="en-GB" sz="2800" dirty="0" err="1">
                <a:solidFill>
                  <a:srgbClr val="002060"/>
                </a:solidFill>
              </a:rPr>
              <a:t>exploatare</a:t>
            </a:r>
            <a:r>
              <a:rPr lang="en-GB" sz="2800" dirty="0">
                <a:solidFill>
                  <a:srgbClr val="002060"/>
                </a:solidFill>
              </a:rPr>
              <a:t> estimate </a:t>
            </a:r>
            <a:r>
              <a:rPr lang="en-GB" sz="2800" dirty="0" err="1">
                <a:solidFill>
                  <a:srgbClr val="002060"/>
                </a:solidFill>
              </a:rPr>
              <a:t>pentru</a:t>
            </a:r>
            <a:r>
              <a:rPr lang="en-GB" sz="2800" dirty="0">
                <a:solidFill>
                  <a:srgbClr val="002060"/>
                </a:solidFill>
              </a:rPr>
              <a:t> </a:t>
            </a:r>
            <a:r>
              <a:rPr lang="en-GB" sz="2800" dirty="0" err="1">
                <a:solidFill>
                  <a:srgbClr val="002060"/>
                </a:solidFill>
              </a:rPr>
              <a:t>anul</a:t>
            </a:r>
            <a:r>
              <a:rPr lang="en-GB" sz="2800" dirty="0">
                <a:solidFill>
                  <a:srgbClr val="002060"/>
                </a:solidFill>
              </a:rPr>
              <a:t> „t” </a:t>
            </a:r>
            <a:r>
              <a:rPr lang="en-GB" sz="2800" dirty="0" err="1">
                <a:solidFill>
                  <a:srgbClr val="002060"/>
                </a:solidFill>
              </a:rPr>
              <a:t>în</a:t>
            </a:r>
            <a:r>
              <a:rPr lang="en-GB" sz="2800" dirty="0">
                <a:solidFill>
                  <a:srgbClr val="002060"/>
                </a:solidFill>
              </a:rPr>
              <a:t> </a:t>
            </a:r>
            <a:r>
              <a:rPr lang="en-GB" sz="2800" dirty="0" err="1">
                <a:solidFill>
                  <a:srgbClr val="002060"/>
                </a:solidFill>
              </a:rPr>
              <a:t>cazul</a:t>
            </a:r>
            <a:r>
              <a:rPr lang="en-GB" sz="2800" dirty="0">
                <a:solidFill>
                  <a:srgbClr val="002060"/>
                </a:solidFill>
              </a:rPr>
              <a:t> </a:t>
            </a:r>
            <a:r>
              <a:rPr lang="en-GB" sz="2800" dirty="0" err="1">
                <a:solidFill>
                  <a:srgbClr val="002060"/>
                </a:solidFill>
              </a:rPr>
              <a:t>în</a:t>
            </a:r>
            <a:r>
              <a:rPr lang="en-GB" sz="2800" dirty="0">
                <a:solidFill>
                  <a:srgbClr val="002060"/>
                </a:solidFill>
              </a:rPr>
              <a:t> care </a:t>
            </a:r>
            <a:r>
              <a:rPr lang="en-GB" sz="2800" dirty="0" err="1">
                <a:solidFill>
                  <a:srgbClr val="002060"/>
                </a:solidFill>
              </a:rPr>
              <a:t>proiectul</a:t>
            </a:r>
            <a:r>
              <a:rPr lang="en-GB" sz="2800" dirty="0">
                <a:solidFill>
                  <a:srgbClr val="002060"/>
                </a:solidFill>
              </a:rPr>
              <a:t> de </a:t>
            </a:r>
            <a:r>
              <a:rPr lang="en-GB" sz="2800" dirty="0" err="1">
                <a:solidFill>
                  <a:srgbClr val="002060"/>
                </a:solidFill>
              </a:rPr>
              <a:t>investiţii</a:t>
            </a:r>
            <a:r>
              <a:rPr lang="en-GB" sz="2800" dirty="0">
                <a:solidFill>
                  <a:srgbClr val="002060"/>
                </a:solidFill>
              </a:rPr>
              <a:t> nu se </a:t>
            </a:r>
            <a:r>
              <a:rPr lang="en-GB" sz="2800" dirty="0" err="1">
                <a:solidFill>
                  <a:srgbClr val="002060"/>
                </a:solidFill>
              </a:rPr>
              <a:t>va</a:t>
            </a:r>
            <a:r>
              <a:rPr lang="en-GB" sz="2800" dirty="0">
                <a:solidFill>
                  <a:srgbClr val="002060"/>
                </a:solidFill>
              </a:rPr>
              <a:t> </a:t>
            </a:r>
            <a:r>
              <a:rPr lang="en-GB" sz="2800" dirty="0" err="1">
                <a:solidFill>
                  <a:srgbClr val="002060"/>
                </a:solidFill>
              </a:rPr>
              <a:t>implementa</a:t>
            </a:r>
            <a:r>
              <a:rPr lang="en-GB" sz="2800" dirty="0">
                <a:solidFill>
                  <a:srgbClr val="002060"/>
                </a:solidFill>
              </a:rPr>
              <a:t> –</a:t>
            </a:r>
            <a:r>
              <a:rPr lang="en-GB" sz="2800" i="1" dirty="0">
                <a:solidFill>
                  <a:srgbClr val="002060"/>
                </a:solidFill>
              </a:rPr>
              <a:t> Ex</a:t>
            </a:r>
            <a:r>
              <a:rPr lang="en-GB" sz="2800" baseline="30000" dirty="0">
                <a:solidFill>
                  <a:srgbClr val="002060"/>
                </a:solidFill>
              </a:rPr>
              <a:t>0</a:t>
            </a:r>
            <a:r>
              <a:rPr lang="en-GB" sz="2800" baseline="-25000" dirty="0">
                <a:solidFill>
                  <a:srgbClr val="002060"/>
                </a:solidFill>
              </a:rPr>
              <a:t>t</a:t>
            </a:r>
            <a:r>
              <a:rPr lang="en-GB" sz="2800" dirty="0">
                <a:solidFill>
                  <a:srgbClr val="002060"/>
                </a:solidFill>
              </a:rPr>
              <a:t> ;</a:t>
            </a:r>
            <a:r>
              <a:rPr lang="en-US" sz="2800" dirty="0">
                <a:solidFill>
                  <a:srgbClr val="002060"/>
                </a:solidFill>
              </a:rPr>
              <a:t/>
            </a:r>
            <a:br>
              <a:rPr lang="en-US" sz="2800" dirty="0">
                <a:solidFill>
                  <a:srgbClr val="002060"/>
                </a:solidFill>
              </a:rPr>
            </a:br>
            <a:r>
              <a:rPr lang="en-GB" sz="2800" dirty="0">
                <a:solidFill>
                  <a:srgbClr val="FF0000"/>
                </a:solidFill>
              </a:rPr>
              <a:t>n)</a:t>
            </a:r>
            <a:r>
              <a:rPr lang="en-GB" sz="2800" dirty="0">
                <a:solidFill>
                  <a:srgbClr val="002060"/>
                </a:solidFill>
              </a:rPr>
              <a:t> </a:t>
            </a:r>
            <a:r>
              <a:rPr lang="en-GB" sz="2800" dirty="0" err="1">
                <a:solidFill>
                  <a:srgbClr val="002060"/>
                </a:solidFill>
              </a:rPr>
              <a:t>costurile</a:t>
            </a:r>
            <a:r>
              <a:rPr lang="en-GB" sz="2800" dirty="0">
                <a:solidFill>
                  <a:srgbClr val="002060"/>
                </a:solidFill>
              </a:rPr>
              <a:t> de </a:t>
            </a:r>
            <a:r>
              <a:rPr lang="en-GB" sz="2800" dirty="0" err="1">
                <a:solidFill>
                  <a:srgbClr val="002060"/>
                </a:solidFill>
              </a:rPr>
              <a:t>exploatare</a:t>
            </a:r>
            <a:r>
              <a:rPr lang="en-GB" sz="2800" dirty="0">
                <a:solidFill>
                  <a:srgbClr val="002060"/>
                </a:solidFill>
              </a:rPr>
              <a:t> estimate </a:t>
            </a:r>
            <a:r>
              <a:rPr lang="en-GB" sz="2800" dirty="0" err="1">
                <a:solidFill>
                  <a:srgbClr val="002060"/>
                </a:solidFill>
              </a:rPr>
              <a:t>pentru</a:t>
            </a:r>
            <a:r>
              <a:rPr lang="en-GB" sz="2800" dirty="0">
                <a:solidFill>
                  <a:srgbClr val="002060"/>
                </a:solidFill>
              </a:rPr>
              <a:t> </a:t>
            </a:r>
            <a:r>
              <a:rPr lang="en-GB" sz="2800" dirty="0" err="1">
                <a:solidFill>
                  <a:srgbClr val="002060"/>
                </a:solidFill>
              </a:rPr>
              <a:t>anul</a:t>
            </a:r>
            <a:r>
              <a:rPr lang="en-GB" sz="2800" dirty="0">
                <a:solidFill>
                  <a:srgbClr val="002060"/>
                </a:solidFill>
              </a:rPr>
              <a:t> „t” </a:t>
            </a:r>
            <a:r>
              <a:rPr lang="en-GB" sz="2800" dirty="0" err="1">
                <a:solidFill>
                  <a:srgbClr val="002060"/>
                </a:solidFill>
              </a:rPr>
              <a:t>în</a:t>
            </a:r>
            <a:r>
              <a:rPr lang="en-GB" sz="2800" dirty="0">
                <a:solidFill>
                  <a:srgbClr val="002060"/>
                </a:solidFill>
              </a:rPr>
              <a:t> </a:t>
            </a:r>
            <a:r>
              <a:rPr lang="en-GB" sz="2800" dirty="0" err="1">
                <a:solidFill>
                  <a:srgbClr val="002060"/>
                </a:solidFill>
              </a:rPr>
              <a:t>cazul</a:t>
            </a:r>
            <a:r>
              <a:rPr lang="en-GB" sz="2800" dirty="0">
                <a:solidFill>
                  <a:srgbClr val="002060"/>
                </a:solidFill>
              </a:rPr>
              <a:t> </a:t>
            </a:r>
            <a:r>
              <a:rPr lang="en-GB" sz="2800" dirty="0" err="1">
                <a:solidFill>
                  <a:srgbClr val="002060"/>
                </a:solidFill>
              </a:rPr>
              <a:t>în</a:t>
            </a:r>
            <a:r>
              <a:rPr lang="en-GB" sz="2800" dirty="0">
                <a:solidFill>
                  <a:srgbClr val="002060"/>
                </a:solidFill>
              </a:rPr>
              <a:t> care </a:t>
            </a:r>
            <a:r>
              <a:rPr lang="en-GB" sz="2800" dirty="0" err="1">
                <a:solidFill>
                  <a:srgbClr val="002060"/>
                </a:solidFill>
              </a:rPr>
              <a:t>proiectul</a:t>
            </a:r>
            <a:r>
              <a:rPr lang="en-GB" sz="2800" dirty="0">
                <a:solidFill>
                  <a:srgbClr val="002060"/>
                </a:solidFill>
              </a:rPr>
              <a:t> de </a:t>
            </a:r>
            <a:r>
              <a:rPr lang="en-GB" sz="2800" dirty="0" err="1">
                <a:solidFill>
                  <a:srgbClr val="002060"/>
                </a:solidFill>
              </a:rPr>
              <a:t>investiţii</a:t>
            </a:r>
            <a:r>
              <a:rPr lang="en-GB" sz="2800" dirty="0">
                <a:solidFill>
                  <a:srgbClr val="002060"/>
                </a:solidFill>
              </a:rPr>
              <a:t> </a:t>
            </a:r>
            <a:r>
              <a:rPr lang="en-GB" sz="2800" dirty="0" err="1">
                <a:solidFill>
                  <a:srgbClr val="002060"/>
                </a:solidFill>
              </a:rPr>
              <a:t>va</a:t>
            </a:r>
            <a:r>
              <a:rPr lang="en-GB" sz="2800" dirty="0">
                <a:solidFill>
                  <a:srgbClr val="002060"/>
                </a:solidFill>
              </a:rPr>
              <a:t> fi </a:t>
            </a:r>
            <a:r>
              <a:rPr lang="en-GB" sz="2800" dirty="0" err="1">
                <a:solidFill>
                  <a:srgbClr val="002060"/>
                </a:solidFill>
              </a:rPr>
              <a:t>implementat</a:t>
            </a:r>
            <a:r>
              <a:rPr lang="en-GB" sz="2800" dirty="0">
                <a:solidFill>
                  <a:srgbClr val="002060"/>
                </a:solidFill>
              </a:rPr>
              <a:t> – </a:t>
            </a:r>
            <a:r>
              <a:rPr lang="en-GB" sz="2800" i="1" dirty="0">
                <a:solidFill>
                  <a:srgbClr val="002060"/>
                </a:solidFill>
              </a:rPr>
              <a:t>Ex</a:t>
            </a:r>
            <a:r>
              <a:rPr lang="en-GB" sz="2800" baseline="30000" dirty="0">
                <a:solidFill>
                  <a:srgbClr val="002060"/>
                </a:solidFill>
              </a:rPr>
              <a:t>1</a:t>
            </a:r>
            <a:r>
              <a:rPr lang="en-GB" sz="2800" baseline="-25000" dirty="0">
                <a:solidFill>
                  <a:srgbClr val="002060"/>
                </a:solidFill>
              </a:rPr>
              <a:t>t </a:t>
            </a:r>
            <a:r>
              <a:rPr lang="en-GB" sz="2800" dirty="0">
                <a:solidFill>
                  <a:srgbClr val="002060"/>
                </a:solidFill>
              </a:rPr>
              <a:t>;</a:t>
            </a:r>
            <a:r>
              <a:rPr lang="en-US" sz="2800" dirty="0">
                <a:solidFill>
                  <a:srgbClr val="002060"/>
                </a:solidFill>
              </a:rPr>
              <a:t/>
            </a:r>
            <a:br>
              <a:rPr lang="en-US" sz="2800" dirty="0">
                <a:solidFill>
                  <a:srgbClr val="002060"/>
                </a:solidFill>
              </a:rPr>
            </a:br>
            <a:r>
              <a:rPr lang="en-GB" sz="2800" dirty="0">
                <a:solidFill>
                  <a:srgbClr val="FF0000"/>
                </a:solidFill>
              </a:rPr>
              <a:t>o)</a:t>
            </a:r>
            <a:r>
              <a:rPr lang="en-GB" sz="2800" dirty="0">
                <a:solidFill>
                  <a:srgbClr val="002060"/>
                </a:solidFill>
              </a:rPr>
              <a:t> </a:t>
            </a:r>
            <a:r>
              <a:rPr lang="en-GB" sz="2800" dirty="0" err="1">
                <a:solidFill>
                  <a:srgbClr val="002060"/>
                </a:solidFill>
              </a:rPr>
              <a:t>suma</a:t>
            </a:r>
            <a:r>
              <a:rPr lang="en-GB" sz="2800" dirty="0">
                <a:solidFill>
                  <a:srgbClr val="002060"/>
                </a:solidFill>
              </a:rPr>
              <a:t> </a:t>
            </a:r>
            <a:r>
              <a:rPr lang="en-GB" sz="2800" dirty="0" err="1">
                <a:solidFill>
                  <a:srgbClr val="002060"/>
                </a:solidFill>
              </a:rPr>
              <a:t>efectelor</a:t>
            </a:r>
            <a:r>
              <a:rPr lang="en-GB" sz="2800" dirty="0">
                <a:solidFill>
                  <a:srgbClr val="002060"/>
                </a:solidFill>
              </a:rPr>
              <a:t> </a:t>
            </a:r>
            <a:r>
              <a:rPr lang="en-GB" sz="2800" dirty="0" err="1">
                <a:solidFill>
                  <a:srgbClr val="002060"/>
                </a:solidFill>
              </a:rPr>
              <a:t>economice</a:t>
            </a:r>
            <a:r>
              <a:rPr lang="en-GB" sz="2800" dirty="0">
                <a:solidFill>
                  <a:srgbClr val="002060"/>
                </a:solidFill>
              </a:rPr>
              <a:t> </a:t>
            </a:r>
            <a:r>
              <a:rPr lang="en-GB" sz="2800" dirty="0" err="1">
                <a:solidFill>
                  <a:srgbClr val="002060"/>
                </a:solidFill>
              </a:rPr>
              <a:t>medii</a:t>
            </a:r>
            <a:r>
              <a:rPr lang="en-GB" sz="2800" dirty="0">
                <a:solidFill>
                  <a:srgbClr val="002060"/>
                </a:solidFill>
              </a:rPr>
              <a:t> </a:t>
            </a:r>
            <a:r>
              <a:rPr lang="en-GB" sz="2800" dirty="0" err="1">
                <a:solidFill>
                  <a:srgbClr val="002060"/>
                </a:solidFill>
              </a:rPr>
              <a:t>anuale</a:t>
            </a:r>
            <a:r>
              <a:rPr lang="en-GB" sz="2800" dirty="0">
                <a:solidFill>
                  <a:srgbClr val="002060"/>
                </a:solidFill>
              </a:rPr>
              <a:t> estimate de-a </a:t>
            </a:r>
            <a:r>
              <a:rPr lang="en-GB" sz="2800" dirty="0" err="1">
                <a:solidFill>
                  <a:srgbClr val="002060"/>
                </a:solidFill>
              </a:rPr>
              <a:t>lungul</a:t>
            </a:r>
            <a:r>
              <a:rPr lang="en-GB" sz="2800" dirty="0">
                <a:solidFill>
                  <a:srgbClr val="002060"/>
                </a:solidFill>
              </a:rPr>
              <a:t> </a:t>
            </a:r>
            <a:r>
              <a:rPr lang="en-GB" sz="2800" dirty="0" err="1">
                <a:solidFill>
                  <a:srgbClr val="002060"/>
                </a:solidFill>
              </a:rPr>
              <a:t>duratei</a:t>
            </a:r>
            <a:r>
              <a:rPr lang="en-GB" sz="2800" dirty="0">
                <a:solidFill>
                  <a:srgbClr val="002060"/>
                </a:solidFill>
              </a:rPr>
              <a:t> de </a:t>
            </a:r>
            <a:r>
              <a:rPr lang="en-GB" sz="2800" dirty="0" err="1">
                <a:solidFill>
                  <a:srgbClr val="002060"/>
                </a:solidFill>
              </a:rPr>
              <a:t>utilizare</a:t>
            </a:r>
            <a:r>
              <a:rPr lang="en-GB" sz="2800" dirty="0">
                <a:solidFill>
                  <a:srgbClr val="002060"/>
                </a:solidFill>
              </a:rPr>
              <a:t> ale </a:t>
            </a:r>
            <a:r>
              <a:rPr lang="en-GB" sz="2800" dirty="0" err="1">
                <a:solidFill>
                  <a:srgbClr val="002060"/>
                </a:solidFill>
              </a:rPr>
              <a:t>proiectului</a:t>
            </a:r>
            <a:r>
              <a:rPr lang="en-GB" sz="2800" dirty="0">
                <a:solidFill>
                  <a:srgbClr val="002060"/>
                </a:solidFill>
              </a:rPr>
              <a:t> de </a:t>
            </a:r>
            <a:r>
              <a:rPr lang="en-GB" sz="2800" dirty="0" err="1">
                <a:solidFill>
                  <a:srgbClr val="002060"/>
                </a:solidFill>
              </a:rPr>
              <a:t>investiţii</a:t>
            </a:r>
            <a:r>
              <a:rPr lang="en-GB" sz="2800" dirty="0">
                <a:solidFill>
                  <a:srgbClr val="002060"/>
                </a:solidFill>
              </a:rPr>
              <a:t>. </a:t>
            </a:r>
            <a:r>
              <a:rPr lang="en-US" sz="2800" dirty="0">
                <a:solidFill>
                  <a:srgbClr val="002060"/>
                </a:solidFill>
              </a:rPr>
              <a:t/>
            </a:r>
            <a:br>
              <a:rPr lang="en-US" sz="2800" dirty="0">
                <a:solidFill>
                  <a:srgbClr val="002060"/>
                </a:solidFill>
              </a:rPr>
            </a:br>
            <a:endParaRPr lang="ro-RO" sz="2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23192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en-US" dirty="0"/>
              <a:t>Mihail Mazurean</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pPr lvl="0"/>
            <a:r>
              <a:rPr lang="ro-RO" sz="3600" b="1" dirty="0" smtClean="0">
                <a:solidFill>
                  <a:srgbClr val="0070C0"/>
                </a:solidFill>
              </a:rPr>
              <a:t>Evaluarea proiectelor de </a:t>
            </a:r>
            <a:r>
              <a:rPr lang="ro-RO" sz="3600" b="1" dirty="0" err="1" smtClean="0">
                <a:solidFill>
                  <a:srgbClr val="0070C0"/>
                </a:solidFill>
              </a:rPr>
              <a:t>investiţii</a:t>
            </a:r>
            <a:r>
              <a:rPr lang="ro-RO" sz="3600" b="1" dirty="0" smtClean="0">
                <a:solidFill>
                  <a:srgbClr val="0070C0"/>
                </a:solidFill>
              </a:rPr>
              <a:t/>
            </a:r>
            <a:br>
              <a:rPr lang="ro-RO" sz="3600" b="1" dirty="0" smtClean="0">
                <a:solidFill>
                  <a:srgbClr val="0070C0"/>
                </a:solidFill>
              </a:rPr>
            </a:br>
            <a:r>
              <a:rPr lang="en-GB" sz="2300" dirty="0" err="1">
                <a:solidFill>
                  <a:srgbClr val="002060"/>
                </a:solidFill>
              </a:rPr>
              <a:t>Proiectele</a:t>
            </a:r>
            <a:r>
              <a:rPr lang="en-GB" sz="2300" dirty="0">
                <a:solidFill>
                  <a:srgbClr val="002060"/>
                </a:solidFill>
              </a:rPr>
              <a:t> de </a:t>
            </a:r>
            <a:r>
              <a:rPr lang="en-GB" sz="2300" dirty="0" err="1">
                <a:solidFill>
                  <a:srgbClr val="002060"/>
                </a:solidFill>
              </a:rPr>
              <a:t>investiţii</a:t>
            </a:r>
            <a:r>
              <a:rPr lang="en-GB" sz="2300" dirty="0">
                <a:solidFill>
                  <a:srgbClr val="002060"/>
                </a:solidFill>
              </a:rPr>
              <a:t> </a:t>
            </a:r>
            <a:r>
              <a:rPr lang="en-GB" sz="2300" dirty="0" err="1">
                <a:solidFill>
                  <a:srgbClr val="002060"/>
                </a:solidFill>
              </a:rPr>
              <a:t>incluse</a:t>
            </a:r>
            <a:r>
              <a:rPr lang="en-GB" sz="2300" dirty="0">
                <a:solidFill>
                  <a:srgbClr val="002060"/>
                </a:solidFill>
              </a:rPr>
              <a:t> de operator </a:t>
            </a:r>
            <a:r>
              <a:rPr lang="en-GB" sz="2300" dirty="0" err="1">
                <a:solidFill>
                  <a:srgbClr val="002060"/>
                </a:solidFill>
              </a:rPr>
              <a:t>în</a:t>
            </a:r>
            <a:r>
              <a:rPr lang="en-GB" sz="2300" dirty="0">
                <a:solidFill>
                  <a:srgbClr val="002060"/>
                </a:solidFill>
              </a:rPr>
              <a:t> </a:t>
            </a:r>
            <a:r>
              <a:rPr lang="en-GB" sz="2300" dirty="0" err="1">
                <a:solidFill>
                  <a:srgbClr val="002060"/>
                </a:solidFill>
              </a:rPr>
              <a:t>planul</a:t>
            </a:r>
            <a:r>
              <a:rPr lang="en-GB" sz="2300" dirty="0">
                <a:solidFill>
                  <a:srgbClr val="002060"/>
                </a:solidFill>
              </a:rPr>
              <a:t> </a:t>
            </a:r>
            <a:r>
              <a:rPr lang="en-GB" sz="2300" dirty="0" err="1">
                <a:solidFill>
                  <a:srgbClr val="002060"/>
                </a:solidFill>
              </a:rPr>
              <a:t>anual</a:t>
            </a:r>
            <a:r>
              <a:rPr lang="en-GB" sz="2300" dirty="0">
                <a:solidFill>
                  <a:srgbClr val="002060"/>
                </a:solidFill>
              </a:rPr>
              <a:t> de </a:t>
            </a:r>
            <a:r>
              <a:rPr lang="en-GB" sz="2300" dirty="0" err="1">
                <a:solidFill>
                  <a:srgbClr val="002060"/>
                </a:solidFill>
              </a:rPr>
              <a:t>investiţii</a:t>
            </a:r>
            <a:r>
              <a:rPr lang="en-GB" sz="2300" dirty="0">
                <a:solidFill>
                  <a:srgbClr val="002060"/>
                </a:solidFill>
              </a:rPr>
              <a:t> </a:t>
            </a:r>
            <a:r>
              <a:rPr lang="en-GB" sz="2300" dirty="0" err="1">
                <a:solidFill>
                  <a:srgbClr val="002060"/>
                </a:solidFill>
              </a:rPr>
              <a:t>sunt</a:t>
            </a:r>
            <a:r>
              <a:rPr lang="en-GB" sz="2300" dirty="0">
                <a:solidFill>
                  <a:srgbClr val="002060"/>
                </a:solidFill>
              </a:rPr>
              <a:t> evaluate </a:t>
            </a:r>
            <a:r>
              <a:rPr lang="en-GB" sz="2300" dirty="0" err="1">
                <a:solidFill>
                  <a:srgbClr val="002060"/>
                </a:solidFill>
              </a:rPr>
              <a:t>în</a:t>
            </a:r>
            <a:r>
              <a:rPr lang="en-GB" sz="2300" dirty="0">
                <a:solidFill>
                  <a:srgbClr val="002060"/>
                </a:solidFill>
              </a:rPr>
              <a:t> </a:t>
            </a:r>
            <a:r>
              <a:rPr lang="en-GB" sz="2300" dirty="0" err="1">
                <a:solidFill>
                  <a:srgbClr val="002060"/>
                </a:solidFill>
              </a:rPr>
              <a:t>baza</a:t>
            </a:r>
            <a:r>
              <a:rPr lang="en-GB" sz="2300" dirty="0">
                <a:solidFill>
                  <a:srgbClr val="002060"/>
                </a:solidFill>
              </a:rPr>
              <a:t> </a:t>
            </a:r>
            <a:r>
              <a:rPr lang="en-GB" sz="2300" dirty="0" err="1">
                <a:solidFill>
                  <a:srgbClr val="002060"/>
                </a:solidFill>
              </a:rPr>
              <a:t>următoarelor</a:t>
            </a:r>
            <a:r>
              <a:rPr lang="en-GB" sz="2300" dirty="0">
                <a:solidFill>
                  <a:srgbClr val="002060"/>
                </a:solidFill>
              </a:rPr>
              <a:t> </a:t>
            </a:r>
            <a:r>
              <a:rPr lang="en-GB" sz="2300" dirty="0" err="1">
                <a:solidFill>
                  <a:srgbClr val="002060"/>
                </a:solidFill>
              </a:rPr>
              <a:t>criterii</a:t>
            </a:r>
            <a:r>
              <a:rPr lang="en-GB" sz="2300" dirty="0">
                <a:solidFill>
                  <a:srgbClr val="002060"/>
                </a:solidFill>
              </a:rPr>
              <a:t>. </a:t>
            </a:r>
            <a:r>
              <a:rPr lang="en-US" sz="2300" dirty="0">
                <a:solidFill>
                  <a:srgbClr val="002060"/>
                </a:solidFill>
              </a:rPr>
              <a:t/>
            </a:r>
            <a:br>
              <a:rPr lang="en-US" sz="2300" dirty="0">
                <a:solidFill>
                  <a:srgbClr val="002060"/>
                </a:solidFill>
              </a:rPr>
            </a:br>
            <a:r>
              <a:rPr lang="en-GB" sz="2300" i="1" dirty="0">
                <a:solidFill>
                  <a:srgbClr val="FF0000"/>
                </a:solidFill>
              </a:rPr>
              <a:t>a) </a:t>
            </a:r>
            <a:r>
              <a:rPr lang="en-GB" sz="2300" i="1" dirty="0" err="1">
                <a:solidFill>
                  <a:srgbClr val="FF0000"/>
                </a:solidFill>
              </a:rPr>
              <a:t>Eficienţa</a:t>
            </a:r>
            <a:r>
              <a:rPr lang="en-GB" sz="2300" i="1" dirty="0">
                <a:solidFill>
                  <a:srgbClr val="FF0000"/>
                </a:solidFill>
              </a:rPr>
              <a:t>.</a:t>
            </a:r>
            <a:r>
              <a:rPr lang="en-GB" sz="2300" dirty="0"/>
              <a:t> </a:t>
            </a:r>
            <a:r>
              <a:rPr lang="en-GB" sz="2300" dirty="0" err="1">
                <a:solidFill>
                  <a:srgbClr val="002060"/>
                </a:solidFill>
              </a:rPr>
              <a:t>Evaluarea</a:t>
            </a:r>
            <a:r>
              <a:rPr lang="en-GB" sz="2300" dirty="0">
                <a:solidFill>
                  <a:srgbClr val="002060"/>
                </a:solidFill>
              </a:rPr>
              <a:t> </a:t>
            </a:r>
            <a:r>
              <a:rPr lang="en-GB" sz="2300" dirty="0" err="1">
                <a:solidFill>
                  <a:srgbClr val="002060"/>
                </a:solidFill>
              </a:rPr>
              <a:t>proiectului</a:t>
            </a:r>
            <a:r>
              <a:rPr lang="en-GB" sz="2300" dirty="0">
                <a:solidFill>
                  <a:srgbClr val="002060"/>
                </a:solidFill>
              </a:rPr>
              <a:t> </a:t>
            </a:r>
            <a:r>
              <a:rPr lang="en-GB" sz="2300" dirty="0" err="1">
                <a:solidFill>
                  <a:srgbClr val="002060"/>
                </a:solidFill>
              </a:rPr>
              <a:t>în</a:t>
            </a:r>
            <a:r>
              <a:rPr lang="en-GB" sz="2300" dirty="0">
                <a:solidFill>
                  <a:srgbClr val="002060"/>
                </a:solidFill>
              </a:rPr>
              <a:t> </a:t>
            </a:r>
            <a:r>
              <a:rPr lang="en-GB" sz="2300" dirty="0" err="1">
                <a:solidFill>
                  <a:srgbClr val="002060"/>
                </a:solidFill>
              </a:rPr>
              <a:t>baza</a:t>
            </a:r>
            <a:r>
              <a:rPr lang="en-GB" sz="2300" dirty="0">
                <a:solidFill>
                  <a:srgbClr val="002060"/>
                </a:solidFill>
              </a:rPr>
              <a:t> </a:t>
            </a:r>
            <a:r>
              <a:rPr lang="en-GB" sz="2300" dirty="0" err="1">
                <a:solidFill>
                  <a:srgbClr val="002060"/>
                </a:solidFill>
              </a:rPr>
              <a:t>criteriului</a:t>
            </a:r>
            <a:r>
              <a:rPr lang="en-GB" sz="2300" dirty="0">
                <a:solidFill>
                  <a:srgbClr val="002060"/>
                </a:solidFill>
              </a:rPr>
              <a:t> de </a:t>
            </a:r>
            <a:r>
              <a:rPr lang="en-GB" sz="2300" dirty="0" err="1">
                <a:solidFill>
                  <a:srgbClr val="002060"/>
                </a:solidFill>
              </a:rPr>
              <a:t>eficienţă</a:t>
            </a:r>
            <a:r>
              <a:rPr lang="en-GB" sz="2300" dirty="0">
                <a:solidFill>
                  <a:srgbClr val="002060"/>
                </a:solidFill>
              </a:rPr>
              <a:t> se </a:t>
            </a:r>
            <a:r>
              <a:rPr lang="en-GB" sz="2300" dirty="0" err="1">
                <a:solidFill>
                  <a:srgbClr val="002060"/>
                </a:solidFill>
              </a:rPr>
              <a:t>va</a:t>
            </a:r>
            <a:r>
              <a:rPr lang="en-GB" sz="2300" dirty="0">
                <a:solidFill>
                  <a:srgbClr val="002060"/>
                </a:solidFill>
              </a:rPr>
              <a:t> </a:t>
            </a:r>
            <a:r>
              <a:rPr lang="en-GB" sz="2300" dirty="0" err="1">
                <a:solidFill>
                  <a:srgbClr val="002060"/>
                </a:solidFill>
              </a:rPr>
              <a:t>efectua</a:t>
            </a:r>
            <a:r>
              <a:rPr lang="en-GB" sz="2300" dirty="0">
                <a:solidFill>
                  <a:srgbClr val="002060"/>
                </a:solidFill>
              </a:rPr>
              <a:t> </a:t>
            </a:r>
            <a:r>
              <a:rPr lang="en-GB" sz="2300" dirty="0" err="1">
                <a:solidFill>
                  <a:srgbClr val="002060"/>
                </a:solidFill>
              </a:rPr>
              <a:t>în</a:t>
            </a:r>
            <a:r>
              <a:rPr lang="en-GB" sz="2300" dirty="0">
                <a:solidFill>
                  <a:srgbClr val="002060"/>
                </a:solidFill>
              </a:rPr>
              <a:t> </a:t>
            </a:r>
            <a:r>
              <a:rPr lang="en-GB" sz="2300" dirty="0" err="1">
                <a:solidFill>
                  <a:srgbClr val="002060"/>
                </a:solidFill>
              </a:rPr>
              <a:t>baza</a:t>
            </a:r>
            <a:r>
              <a:rPr lang="en-GB" sz="2300" dirty="0">
                <a:solidFill>
                  <a:srgbClr val="002060"/>
                </a:solidFill>
              </a:rPr>
              <a:t> </a:t>
            </a:r>
            <a:r>
              <a:rPr lang="en-GB" sz="2300" dirty="0" err="1">
                <a:solidFill>
                  <a:srgbClr val="002060"/>
                </a:solidFill>
              </a:rPr>
              <a:t>valorii</a:t>
            </a:r>
            <a:r>
              <a:rPr lang="en-GB" sz="2300" dirty="0">
                <a:solidFill>
                  <a:srgbClr val="002060"/>
                </a:solidFill>
              </a:rPr>
              <a:t> </a:t>
            </a:r>
            <a:r>
              <a:rPr lang="en-GB" sz="2300" dirty="0" err="1">
                <a:solidFill>
                  <a:srgbClr val="002060"/>
                </a:solidFill>
              </a:rPr>
              <a:t>efectelor</a:t>
            </a:r>
            <a:r>
              <a:rPr lang="en-GB" sz="2300" dirty="0">
                <a:solidFill>
                  <a:srgbClr val="002060"/>
                </a:solidFill>
              </a:rPr>
              <a:t> </a:t>
            </a:r>
            <a:r>
              <a:rPr lang="en-GB" sz="2300" dirty="0" err="1">
                <a:solidFill>
                  <a:srgbClr val="002060"/>
                </a:solidFill>
              </a:rPr>
              <a:t>economice</a:t>
            </a:r>
            <a:r>
              <a:rPr lang="en-GB" sz="2300" dirty="0">
                <a:solidFill>
                  <a:srgbClr val="002060"/>
                </a:solidFill>
              </a:rPr>
              <a:t> </a:t>
            </a:r>
            <a:r>
              <a:rPr lang="en-GB" sz="2300" dirty="0" err="1">
                <a:solidFill>
                  <a:srgbClr val="002060"/>
                </a:solidFill>
              </a:rPr>
              <a:t>medii</a:t>
            </a:r>
            <a:r>
              <a:rPr lang="en-GB" sz="2300" dirty="0">
                <a:solidFill>
                  <a:srgbClr val="002060"/>
                </a:solidFill>
              </a:rPr>
              <a:t> </a:t>
            </a:r>
            <a:r>
              <a:rPr lang="en-GB" sz="2300" dirty="0" err="1">
                <a:solidFill>
                  <a:srgbClr val="002060"/>
                </a:solidFill>
              </a:rPr>
              <a:t>anuale</a:t>
            </a:r>
            <a:r>
              <a:rPr lang="en-GB" sz="2300" dirty="0">
                <a:solidFill>
                  <a:srgbClr val="002060"/>
                </a:solidFill>
              </a:rPr>
              <a:t> estimate. </a:t>
            </a:r>
            <a:r>
              <a:rPr lang="en-GB" sz="2300" dirty="0" err="1">
                <a:solidFill>
                  <a:srgbClr val="002060"/>
                </a:solidFill>
              </a:rPr>
              <a:t>Proiectul</a:t>
            </a:r>
            <a:r>
              <a:rPr lang="en-GB" sz="2300" dirty="0">
                <a:solidFill>
                  <a:srgbClr val="002060"/>
                </a:solidFill>
              </a:rPr>
              <a:t> </a:t>
            </a:r>
            <a:r>
              <a:rPr lang="en-GB" sz="2300" dirty="0" err="1">
                <a:solidFill>
                  <a:srgbClr val="002060"/>
                </a:solidFill>
              </a:rPr>
              <a:t>este</a:t>
            </a:r>
            <a:r>
              <a:rPr lang="en-GB" sz="2300" dirty="0">
                <a:solidFill>
                  <a:srgbClr val="002060"/>
                </a:solidFill>
              </a:rPr>
              <a:t> </a:t>
            </a:r>
            <a:r>
              <a:rPr lang="en-GB" sz="2300" dirty="0" err="1">
                <a:solidFill>
                  <a:srgbClr val="002060"/>
                </a:solidFill>
              </a:rPr>
              <a:t>considerat</a:t>
            </a:r>
            <a:r>
              <a:rPr lang="en-GB" sz="2300" dirty="0">
                <a:solidFill>
                  <a:srgbClr val="002060"/>
                </a:solidFill>
              </a:rPr>
              <a:t> </a:t>
            </a:r>
            <a:r>
              <a:rPr lang="en-GB" sz="2300" dirty="0" err="1">
                <a:solidFill>
                  <a:srgbClr val="002060"/>
                </a:solidFill>
              </a:rPr>
              <a:t>eficient</a:t>
            </a:r>
            <a:r>
              <a:rPr lang="en-GB" sz="2300" dirty="0">
                <a:solidFill>
                  <a:srgbClr val="002060"/>
                </a:solidFill>
              </a:rPr>
              <a:t> </a:t>
            </a:r>
            <a:r>
              <a:rPr lang="en-GB" sz="2300" dirty="0" err="1">
                <a:solidFill>
                  <a:srgbClr val="002060"/>
                </a:solidFill>
              </a:rPr>
              <a:t>în</a:t>
            </a:r>
            <a:r>
              <a:rPr lang="en-GB" sz="2300" dirty="0">
                <a:solidFill>
                  <a:srgbClr val="002060"/>
                </a:solidFill>
              </a:rPr>
              <a:t> </a:t>
            </a:r>
            <a:r>
              <a:rPr lang="en-GB" sz="2300" dirty="0" err="1">
                <a:solidFill>
                  <a:srgbClr val="002060"/>
                </a:solidFill>
              </a:rPr>
              <a:t>cazul</a:t>
            </a:r>
            <a:r>
              <a:rPr lang="en-GB" sz="2300" dirty="0">
                <a:solidFill>
                  <a:srgbClr val="002060"/>
                </a:solidFill>
              </a:rPr>
              <a:t> </a:t>
            </a:r>
            <a:r>
              <a:rPr lang="en-GB" sz="2300" dirty="0" err="1">
                <a:solidFill>
                  <a:srgbClr val="002060"/>
                </a:solidFill>
              </a:rPr>
              <a:t>în</a:t>
            </a:r>
            <a:r>
              <a:rPr lang="en-GB" sz="2300" dirty="0">
                <a:solidFill>
                  <a:srgbClr val="002060"/>
                </a:solidFill>
              </a:rPr>
              <a:t> care </a:t>
            </a:r>
            <a:r>
              <a:rPr lang="en-GB" sz="2300" dirty="0" err="1">
                <a:solidFill>
                  <a:srgbClr val="002060"/>
                </a:solidFill>
              </a:rPr>
              <a:t>suma</a:t>
            </a:r>
            <a:r>
              <a:rPr lang="en-GB" sz="2300" dirty="0">
                <a:solidFill>
                  <a:srgbClr val="002060"/>
                </a:solidFill>
              </a:rPr>
              <a:t> </a:t>
            </a:r>
            <a:r>
              <a:rPr lang="en-GB" sz="2300" dirty="0" err="1">
                <a:solidFill>
                  <a:srgbClr val="002060"/>
                </a:solidFill>
              </a:rPr>
              <a:t>efectelor</a:t>
            </a:r>
            <a:r>
              <a:rPr lang="en-GB" sz="2300" dirty="0">
                <a:solidFill>
                  <a:srgbClr val="002060"/>
                </a:solidFill>
              </a:rPr>
              <a:t> </a:t>
            </a:r>
            <a:r>
              <a:rPr lang="en-GB" sz="2300" dirty="0" err="1">
                <a:solidFill>
                  <a:srgbClr val="002060"/>
                </a:solidFill>
              </a:rPr>
              <a:t>economice</a:t>
            </a:r>
            <a:r>
              <a:rPr lang="en-GB" sz="2300" dirty="0">
                <a:solidFill>
                  <a:srgbClr val="002060"/>
                </a:solidFill>
              </a:rPr>
              <a:t> </a:t>
            </a:r>
            <a:r>
              <a:rPr lang="en-GB" sz="2300" dirty="0" err="1">
                <a:solidFill>
                  <a:srgbClr val="002060"/>
                </a:solidFill>
              </a:rPr>
              <a:t>anuale</a:t>
            </a:r>
            <a:r>
              <a:rPr lang="en-GB" sz="2300" dirty="0">
                <a:solidFill>
                  <a:srgbClr val="002060"/>
                </a:solidFill>
              </a:rPr>
              <a:t>, estimate de-a </a:t>
            </a:r>
            <a:r>
              <a:rPr lang="en-GB" sz="2300" dirty="0" err="1">
                <a:solidFill>
                  <a:srgbClr val="002060"/>
                </a:solidFill>
              </a:rPr>
              <a:t>lungul</a:t>
            </a:r>
            <a:r>
              <a:rPr lang="en-GB" sz="2300" dirty="0">
                <a:solidFill>
                  <a:srgbClr val="002060"/>
                </a:solidFill>
              </a:rPr>
              <a:t> </a:t>
            </a:r>
            <a:r>
              <a:rPr lang="en-GB" sz="2300" dirty="0" err="1">
                <a:solidFill>
                  <a:srgbClr val="002060"/>
                </a:solidFill>
              </a:rPr>
              <a:t>duratei</a:t>
            </a:r>
            <a:r>
              <a:rPr lang="en-GB" sz="2300" dirty="0">
                <a:solidFill>
                  <a:srgbClr val="002060"/>
                </a:solidFill>
              </a:rPr>
              <a:t> de </a:t>
            </a:r>
            <a:r>
              <a:rPr lang="en-GB" sz="2300" dirty="0" err="1">
                <a:solidFill>
                  <a:srgbClr val="002060"/>
                </a:solidFill>
              </a:rPr>
              <a:t>utilizare</a:t>
            </a:r>
            <a:r>
              <a:rPr lang="en-GB" sz="2300" dirty="0">
                <a:solidFill>
                  <a:srgbClr val="002060"/>
                </a:solidFill>
              </a:rPr>
              <a:t> a </a:t>
            </a:r>
            <a:r>
              <a:rPr lang="en-GB" sz="2300" dirty="0" err="1">
                <a:solidFill>
                  <a:srgbClr val="002060"/>
                </a:solidFill>
              </a:rPr>
              <a:t>obiectului</a:t>
            </a:r>
            <a:r>
              <a:rPr lang="en-GB" sz="2300" dirty="0">
                <a:solidFill>
                  <a:srgbClr val="002060"/>
                </a:solidFill>
              </a:rPr>
              <a:t> de </a:t>
            </a:r>
            <a:r>
              <a:rPr lang="en-GB" sz="2300" dirty="0" err="1">
                <a:solidFill>
                  <a:srgbClr val="002060"/>
                </a:solidFill>
              </a:rPr>
              <a:t>investiţii</a:t>
            </a:r>
            <a:r>
              <a:rPr lang="en-GB" sz="2300" dirty="0">
                <a:solidFill>
                  <a:srgbClr val="002060"/>
                </a:solidFill>
              </a:rPr>
              <a:t>, </a:t>
            </a:r>
            <a:r>
              <a:rPr lang="en-GB" sz="2300" dirty="0" err="1">
                <a:solidFill>
                  <a:srgbClr val="002060"/>
                </a:solidFill>
              </a:rPr>
              <a:t>este</a:t>
            </a:r>
            <a:r>
              <a:rPr lang="en-GB" sz="2300" dirty="0">
                <a:solidFill>
                  <a:srgbClr val="002060"/>
                </a:solidFill>
              </a:rPr>
              <a:t> </a:t>
            </a:r>
            <a:r>
              <a:rPr lang="en-GB" sz="2300" dirty="0" err="1">
                <a:solidFill>
                  <a:srgbClr val="002060"/>
                </a:solidFill>
              </a:rPr>
              <a:t>mai</a:t>
            </a:r>
            <a:r>
              <a:rPr lang="en-GB" sz="2300" dirty="0">
                <a:solidFill>
                  <a:srgbClr val="002060"/>
                </a:solidFill>
              </a:rPr>
              <a:t> mare </a:t>
            </a:r>
            <a:r>
              <a:rPr lang="en-GB" sz="2300" dirty="0" err="1">
                <a:solidFill>
                  <a:srgbClr val="002060"/>
                </a:solidFill>
              </a:rPr>
              <a:t>decât</a:t>
            </a:r>
            <a:r>
              <a:rPr lang="en-GB" sz="2300" dirty="0">
                <a:solidFill>
                  <a:srgbClr val="002060"/>
                </a:solidFill>
              </a:rPr>
              <a:t> </a:t>
            </a:r>
            <a:r>
              <a:rPr lang="en-GB" sz="2300" dirty="0" err="1">
                <a:solidFill>
                  <a:srgbClr val="002060"/>
                </a:solidFill>
              </a:rPr>
              <a:t>valoarea</a:t>
            </a:r>
            <a:r>
              <a:rPr lang="en-GB" sz="2300" dirty="0">
                <a:solidFill>
                  <a:srgbClr val="002060"/>
                </a:solidFill>
              </a:rPr>
              <a:t> </a:t>
            </a:r>
            <a:r>
              <a:rPr lang="en-GB" sz="2300" dirty="0" err="1">
                <a:solidFill>
                  <a:srgbClr val="002060"/>
                </a:solidFill>
              </a:rPr>
              <a:t>totală</a:t>
            </a:r>
            <a:r>
              <a:rPr lang="en-GB" sz="2300" dirty="0">
                <a:solidFill>
                  <a:srgbClr val="002060"/>
                </a:solidFill>
              </a:rPr>
              <a:t> a </a:t>
            </a:r>
            <a:r>
              <a:rPr lang="en-GB" sz="2300" dirty="0" err="1">
                <a:solidFill>
                  <a:srgbClr val="002060"/>
                </a:solidFill>
              </a:rPr>
              <a:t>investiţiei</a:t>
            </a:r>
            <a:r>
              <a:rPr lang="en-GB" sz="2300" dirty="0">
                <a:solidFill>
                  <a:srgbClr val="002060"/>
                </a:solidFill>
              </a:rPr>
              <a:t>. </a:t>
            </a:r>
            <a:r>
              <a:rPr lang="en-US" sz="2300" dirty="0">
                <a:solidFill>
                  <a:srgbClr val="002060"/>
                </a:solidFill>
              </a:rPr>
              <a:t/>
            </a:r>
            <a:br>
              <a:rPr lang="en-US" sz="2300" dirty="0">
                <a:solidFill>
                  <a:srgbClr val="002060"/>
                </a:solidFill>
              </a:rPr>
            </a:br>
            <a:r>
              <a:rPr lang="en-GB" sz="2300" i="1" dirty="0">
                <a:solidFill>
                  <a:srgbClr val="FF0000"/>
                </a:solidFill>
              </a:rPr>
              <a:t>b)</a:t>
            </a:r>
            <a:r>
              <a:rPr lang="en-GB" sz="2300" i="1" dirty="0"/>
              <a:t> </a:t>
            </a:r>
            <a:r>
              <a:rPr lang="en-GB" sz="2300" i="1" dirty="0" err="1">
                <a:solidFill>
                  <a:srgbClr val="FF0000"/>
                </a:solidFill>
              </a:rPr>
              <a:t>Obligativitatea</a:t>
            </a:r>
            <a:r>
              <a:rPr lang="en-GB" sz="2300" i="1" dirty="0">
                <a:solidFill>
                  <a:srgbClr val="FF0000"/>
                </a:solidFill>
              </a:rPr>
              <a:t>.</a:t>
            </a:r>
            <a:r>
              <a:rPr lang="en-GB" sz="2300" dirty="0"/>
              <a:t> </a:t>
            </a:r>
            <a:r>
              <a:rPr lang="en-GB" sz="2300" dirty="0" err="1">
                <a:solidFill>
                  <a:srgbClr val="002060"/>
                </a:solidFill>
              </a:rPr>
              <a:t>Evaluarea</a:t>
            </a:r>
            <a:r>
              <a:rPr lang="en-GB" sz="2300" dirty="0">
                <a:solidFill>
                  <a:srgbClr val="002060"/>
                </a:solidFill>
              </a:rPr>
              <a:t> </a:t>
            </a:r>
            <a:r>
              <a:rPr lang="en-GB" sz="2300" dirty="0" err="1">
                <a:solidFill>
                  <a:srgbClr val="002060"/>
                </a:solidFill>
              </a:rPr>
              <a:t>proiectului</a:t>
            </a:r>
            <a:r>
              <a:rPr lang="en-GB" sz="2300" dirty="0">
                <a:solidFill>
                  <a:srgbClr val="002060"/>
                </a:solidFill>
              </a:rPr>
              <a:t> </a:t>
            </a:r>
            <a:r>
              <a:rPr lang="en-GB" sz="2300" dirty="0" err="1">
                <a:solidFill>
                  <a:srgbClr val="002060"/>
                </a:solidFill>
              </a:rPr>
              <a:t>în</a:t>
            </a:r>
            <a:r>
              <a:rPr lang="en-GB" sz="2300" dirty="0">
                <a:solidFill>
                  <a:srgbClr val="002060"/>
                </a:solidFill>
              </a:rPr>
              <a:t> </a:t>
            </a:r>
            <a:r>
              <a:rPr lang="en-GB" sz="2300" dirty="0" err="1">
                <a:solidFill>
                  <a:srgbClr val="002060"/>
                </a:solidFill>
              </a:rPr>
              <a:t>baza</a:t>
            </a:r>
            <a:r>
              <a:rPr lang="en-GB" sz="2300" dirty="0">
                <a:solidFill>
                  <a:srgbClr val="002060"/>
                </a:solidFill>
              </a:rPr>
              <a:t> </a:t>
            </a:r>
            <a:r>
              <a:rPr lang="en-GB" sz="2300" dirty="0" err="1">
                <a:solidFill>
                  <a:srgbClr val="002060"/>
                </a:solidFill>
              </a:rPr>
              <a:t>criteriului</a:t>
            </a:r>
            <a:r>
              <a:rPr lang="en-GB" sz="2300" dirty="0">
                <a:solidFill>
                  <a:srgbClr val="002060"/>
                </a:solidFill>
              </a:rPr>
              <a:t> de </a:t>
            </a:r>
            <a:r>
              <a:rPr lang="en-GB" sz="2300" dirty="0" err="1">
                <a:solidFill>
                  <a:srgbClr val="002060"/>
                </a:solidFill>
              </a:rPr>
              <a:t>obligativitate</a:t>
            </a:r>
            <a:r>
              <a:rPr lang="en-GB" sz="2300" dirty="0">
                <a:solidFill>
                  <a:srgbClr val="002060"/>
                </a:solidFill>
              </a:rPr>
              <a:t> </a:t>
            </a:r>
            <a:r>
              <a:rPr lang="en-GB" sz="2300" dirty="0" err="1">
                <a:solidFill>
                  <a:srgbClr val="002060"/>
                </a:solidFill>
              </a:rPr>
              <a:t>prevede</a:t>
            </a:r>
            <a:r>
              <a:rPr lang="en-GB" sz="2300" dirty="0">
                <a:solidFill>
                  <a:srgbClr val="002060"/>
                </a:solidFill>
              </a:rPr>
              <a:t> </a:t>
            </a:r>
            <a:r>
              <a:rPr lang="en-GB" sz="2300" dirty="0" err="1">
                <a:solidFill>
                  <a:srgbClr val="002060"/>
                </a:solidFill>
              </a:rPr>
              <a:t>indicarea</a:t>
            </a:r>
            <a:r>
              <a:rPr lang="en-GB" sz="2300" dirty="0">
                <a:solidFill>
                  <a:srgbClr val="002060"/>
                </a:solidFill>
              </a:rPr>
              <a:t> </a:t>
            </a:r>
            <a:r>
              <a:rPr lang="en-GB" sz="2300" dirty="0" err="1">
                <a:solidFill>
                  <a:srgbClr val="002060"/>
                </a:solidFill>
              </a:rPr>
              <a:t>temeiului</a:t>
            </a:r>
            <a:r>
              <a:rPr lang="en-GB" sz="2300" dirty="0">
                <a:solidFill>
                  <a:srgbClr val="002060"/>
                </a:solidFill>
              </a:rPr>
              <a:t> legal care </a:t>
            </a:r>
            <a:r>
              <a:rPr lang="en-GB" sz="2300" dirty="0" err="1">
                <a:solidFill>
                  <a:srgbClr val="002060"/>
                </a:solidFill>
              </a:rPr>
              <a:t>obligă</a:t>
            </a:r>
            <a:r>
              <a:rPr lang="en-GB" sz="2300" dirty="0">
                <a:solidFill>
                  <a:srgbClr val="002060"/>
                </a:solidFill>
              </a:rPr>
              <a:t> </a:t>
            </a:r>
            <a:r>
              <a:rPr lang="en-GB" sz="2300" dirty="0" err="1">
                <a:solidFill>
                  <a:srgbClr val="002060"/>
                </a:solidFill>
              </a:rPr>
              <a:t>operatorul</a:t>
            </a:r>
            <a:r>
              <a:rPr lang="en-GB" sz="2300" dirty="0">
                <a:solidFill>
                  <a:srgbClr val="002060"/>
                </a:solidFill>
              </a:rPr>
              <a:t> </a:t>
            </a:r>
            <a:r>
              <a:rPr lang="en-GB" sz="2300" dirty="0" err="1">
                <a:solidFill>
                  <a:srgbClr val="002060"/>
                </a:solidFill>
              </a:rPr>
              <a:t>să</a:t>
            </a:r>
            <a:r>
              <a:rPr lang="en-GB" sz="2300" dirty="0">
                <a:solidFill>
                  <a:srgbClr val="002060"/>
                </a:solidFill>
              </a:rPr>
              <a:t> </a:t>
            </a:r>
            <a:r>
              <a:rPr lang="en-GB" sz="2300" dirty="0" err="1">
                <a:solidFill>
                  <a:srgbClr val="002060"/>
                </a:solidFill>
              </a:rPr>
              <a:t>realizeze</a:t>
            </a:r>
            <a:r>
              <a:rPr lang="en-GB" sz="2300" dirty="0">
                <a:solidFill>
                  <a:srgbClr val="002060"/>
                </a:solidFill>
              </a:rPr>
              <a:t> </a:t>
            </a:r>
            <a:r>
              <a:rPr lang="en-GB" sz="2300" dirty="0" err="1">
                <a:solidFill>
                  <a:srgbClr val="002060"/>
                </a:solidFill>
              </a:rPr>
              <a:t>proiectul</a:t>
            </a:r>
            <a:r>
              <a:rPr lang="en-GB" sz="2300" dirty="0">
                <a:solidFill>
                  <a:srgbClr val="002060"/>
                </a:solidFill>
              </a:rPr>
              <a:t> de </a:t>
            </a:r>
            <a:r>
              <a:rPr lang="en-GB" sz="2300" dirty="0" err="1">
                <a:solidFill>
                  <a:srgbClr val="002060"/>
                </a:solidFill>
              </a:rPr>
              <a:t>investiţii</a:t>
            </a:r>
            <a:r>
              <a:rPr lang="en-GB" sz="2300" dirty="0">
                <a:solidFill>
                  <a:srgbClr val="002060"/>
                </a:solidFill>
              </a:rPr>
              <a:t>.</a:t>
            </a:r>
            <a:r>
              <a:rPr lang="en-US" sz="2300" dirty="0">
                <a:solidFill>
                  <a:srgbClr val="002060"/>
                </a:solidFill>
              </a:rPr>
              <a:t/>
            </a:r>
            <a:br>
              <a:rPr lang="en-US" sz="2300" dirty="0">
                <a:solidFill>
                  <a:srgbClr val="002060"/>
                </a:solidFill>
              </a:rPr>
            </a:br>
            <a:endParaRPr lang="ro-RO" sz="23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16548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en-US" dirty="0"/>
              <a:t>Mihail Mazurean</a:t>
            </a:r>
            <a:endParaRPr lang="de-DE"/>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ro-RO" sz="3600" b="1" dirty="0" smtClean="0">
                <a:solidFill>
                  <a:srgbClr val="0070C0"/>
                </a:solidFill>
              </a:rPr>
              <a:t>Evaluarea proiectelor de </a:t>
            </a:r>
            <a:r>
              <a:rPr lang="ro-RO" sz="3600" b="1" dirty="0" err="1" smtClean="0">
                <a:solidFill>
                  <a:srgbClr val="0070C0"/>
                </a:solidFill>
              </a:rPr>
              <a:t>investiţii</a:t>
            </a:r>
            <a:r>
              <a:rPr lang="ro-RO" sz="3600" b="1" dirty="0" smtClean="0">
                <a:solidFill>
                  <a:srgbClr val="0070C0"/>
                </a:solidFill>
              </a:rPr>
              <a:t/>
            </a:r>
            <a:br>
              <a:rPr lang="ro-RO" sz="3600" b="1" dirty="0" smtClean="0">
                <a:solidFill>
                  <a:srgbClr val="0070C0"/>
                </a:solidFill>
              </a:rPr>
            </a:br>
            <a:r>
              <a:rPr lang="en-GB" i="1" dirty="0">
                <a:solidFill>
                  <a:srgbClr val="FF0000"/>
                </a:solidFill>
              </a:rPr>
              <a:t>c) </a:t>
            </a:r>
            <a:r>
              <a:rPr lang="en-GB" i="1" dirty="0" err="1">
                <a:solidFill>
                  <a:srgbClr val="FF0000"/>
                </a:solidFill>
              </a:rPr>
              <a:t>Necesitatea</a:t>
            </a:r>
            <a:r>
              <a:rPr lang="en-GB" i="1" dirty="0">
                <a:solidFill>
                  <a:srgbClr val="FF0000"/>
                </a:solidFill>
              </a:rPr>
              <a:t>.</a:t>
            </a:r>
            <a:r>
              <a:rPr lang="en-GB" dirty="0">
                <a:solidFill>
                  <a:srgbClr val="FF0000"/>
                </a:solidFill>
              </a:rPr>
              <a:t> </a:t>
            </a:r>
            <a:r>
              <a:rPr lang="en-GB" dirty="0" err="1">
                <a:solidFill>
                  <a:srgbClr val="002060"/>
                </a:solidFill>
              </a:rPr>
              <a:t>Evaluarea</a:t>
            </a:r>
            <a:r>
              <a:rPr lang="en-GB" dirty="0">
                <a:solidFill>
                  <a:srgbClr val="002060"/>
                </a:solidFill>
              </a:rPr>
              <a:t> </a:t>
            </a:r>
            <a:r>
              <a:rPr lang="en-GB" dirty="0" err="1">
                <a:solidFill>
                  <a:srgbClr val="002060"/>
                </a:solidFill>
              </a:rPr>
              <a:t>proiectului</a:t>
            </a:r>
            <a:r>
              <a:rPr lang="en-GB" dirty="0">
                <a:solidFill>
                  <a:srgbClr val="002060"/>
                </a:solidFill>
              </a:rPr>
              <a:t> </a:t>
            </a:r>
            <a:r>
              <a:rPr lang="en-GB" dirty="0" err="1">
                <a:solidFill>
                  <a:srgbClr val="002060"/>
                </a:solidFill>
              </a:rPr>
              <a:t>în</a:t>
            </a:r>
            <a:r>
              <a:rPr lang="en-GB" dirty="0">
                <a:solidFill>
                  <a:srgbClr val="002060"/>
                </a:solidFill>
              </a:rPr>
              <a:t> </a:t>
            </a:r>
            <a:r>
              <a:rPr lang="en-GB" dirty="0" err="1">
                <a:solidFill>
                  <a:srgbClr val="002060"/>
                </a:solidFill>
              </a:rPr>
              <a:t>baza</a:t>
            </a:r>
            <a:r>
              <a:rPr lang="en-GB" dirty="0">
                <a:solidFill>
                  <a:srgbClr val="002060"/>
                </a:solidFill>
              </a:rPr>
              <a:t> </a:t>
            </a:r>
            <a:r>
              <a:rPr lang="en-GB" dirty="0" err="1">
                <a:solidFill>
                  <a:srgbClr val="002060"/>
                </a:solidFill>
              </a:rPr>
              <a:t>criteriului</a:t>
            </a:r>
            <a:r>
              <a:rPr lang="en-GB" dirty="0">
                <a:solidFill>
                  <a:srgbClr val="002060"/>
                </a:solidFill>
              </a:rPr>
              <a:t> de </a:t>
            </a:r>
            <a:r>
              <a:rPr lang="en-GB" dirty="0" err="1">
                <a:solidFill>
                  <a:srgbClr val="002060"/>
                </a:solidFill>
              </a:rPr>
              <a:t>necesitate</a:t>
            </a:r>
            <a:r>
              <a:rPr lang="en-GB" dirty="0">
                <a:solidFill>
                  <a:srgbClr val="002060"/>
                </a:solidFill>
              </a:rPr>
              <a:t> </a:t>
            </a:r>
            <a:r>
              <a:rPr lang="en-GB" dirty="0" err="1">
                <a:solidFill>
                  <a:srgbClr val="002060"/>
                </a:solidFill>
              </a:rPr>
              <a:t>prevede</a:t>
            </a:r>
            <a:r>
              <a:rPr lang="en-GB" dirty="0">
                <a:solidFill>
                  <a:srgbClr val="002060"/>
                </a:solidFill>
              </a:rPr>
              <a:t> </a:t>
            </a:r>
            <a:r>
              <a:rPr lang="en-GB" dirty="0" err="1">
                <a:solidFill>
                  <a:srgbClr val="002060"/>
                </a:solidFill>
              </a:rPr>
              <a:t>demonstrarea</a:t>
            </a:r>
            <a:r>
              <a:rPr lang="en-GB" dirty="0">
                <a:solidFill>
                  <a:srgbClr val="002060"/>
                </a:solidFill>
              </a:rPr>
              <a:t> de </a:t>
            </a:r>
            <a:r>
              <a:rPr lang="en-GB" dirty="0" err="1">
                <a:solidFill>
                  <a:srgbClr val="002060"/>
                </a:solidFill>
              </a:rPr>
              <a:t>către</a:t>
            </a:r>
            <a:r>
              <a:rPr lang="en-GB" dirty="0">
                <a:solidFill>
                  <a:srgbClr val="002060"/>
                </a:solidFill>
              </a:rPr>
              <a:t> operator a </a:t>
            </a:r>
            <a:r>
              <a:rPr lang="en-GB" dirty="0" err="1">
                <a:solidFill>
                  <a:srgbClr val="002060"/>
                </a:solidFill>
              </a:rPr>
              <a:t>influenţei</a:t>
            </a:r>
            <a:r>
              <a:rPr lang="en-GB" dirty="0">
                <a:solidFill>
                  <a:srgbClr val="002060"/>
                </a:solidFill>
              </a:rPr>
              <a:t> </a:t>
            </a:r>
            <a:r>
              <a:rPr lang="en-GB" dirty="0" err="1">
                <a:solidFill>
                  <a:srgbClr val="002060"/>
                </a:solidFill>
              </a:rPr>
              <a:t>proiectului</a:t>
            </a:r>
            <a:r>
              <a:rPr lang="en-GB" dirty="0">
                <a:solidFill>
                  <a:srgbClr val="002060"/>
                </a:solidFill>
              </a:rPr>
              <a:t> de </a:t>
            </a:r>
            <a:r>
              <a:rPr lang="en-GB" dirty="0" err="1">
                <a:solidFill>
                  <a:srgbClr val="002060"/>
                </a:solidFill>
              </a:rPr>
              <a:t>investiţii</a:t>
            </a:r>
            <a:r>
              <a:rPr lang="en-GB" dirty="0">
                <a:solidFill>
                  <a:srgbClr val="002060"/>
                </a:solidFill>
              </a:rPr>
              <a:t> </a:t>
            </a:r>
            <a:r>
              <a:rPr lang="en-GB" dirty="0" err="1">
                <a:solidFill>
                  <a:srgbClr val="002060"/>
                </a:solidFill>
              </a:rPr>
              <a:t>asupra</a:t>
            </a:r>
            <a:r>
              <a:rPr lang="en-GB" dirty="0">
                <a:solidFill>
                  <a:srgbClr val="002060"/>
                </a:solidFill>
              </a:rPr>
              <a:t> </a:t>
            </a:r>
            <a:r>
              <a:rPr lang="en-GB" dirty="0" err="1">
                <a:solidFill>
                  <a:srgbClr val="002060"/>
                </a:solidFill>
              </a:rPr>
              <a:t>fiabilităţii</a:t>
            </a:r>
            <a:r>
              <a:rPr lang="en-GB" dirty="0">
                <a:solidFill>
                  <a:srgbClr val="002060"/>
                </a:solidFill>
              </a:rPr>
              <a:t> </a:t>
            </a:r>
            <a:r>
              <a:rPr lang="en-GB" dirty="0" err="1">
                <a:solidFill>
                  <a:srgbClr val="002060"/>
                </a:solidFill>
              </a:rPr>
              <a:t>şi</a:t>
            </a:r>
            <a:r>
              <a:rPr lang="en-GB" dirty="0">
                <a:solidFill>
                  <a:srgbClr val="002060"/>
                </a:solidFill>
              </a:rPr>
              <a:t> </a:t>
            </a:r>
            <a:r>
              <a:rPr lang="en-GB" dirty="0" err="1">
                <a:solidFill>
                  <a:srgbClr val="002060"/>
                </a:solidFill>
              </a:rPr>
              <a:t>securităţii</a:t>
            </a:r>
            <a:r>
              <a:rPr lang="en-GB" dirty="0">
                <a:solidFill>
                  <a:srgbClr val="002060"/>
                </a:solidFill>
              </a:rPr>
              <a:t> </a:t>
            </a:r>
            <a:r>
              <a:rPr lang="en-GB" dirty="0" err="1">
                <a:solidFill>
                  <a:srgbClr val="002060"/>
                </a:solidFill>
              </a:rPr>
              <a:t>în</a:t>
            </a:r>
            <a:r>
              <a:rPr lang="en-GB" dirty="0">
                <a:solidFill>
                  <a:srgbClr val="002060"/>
                </a:solidFill>
              </a:rPr>
              <a:t> </a:t>
            </a:r>
            <a:r>
              <a:rPr lang="en-GB" dirty="0" err="1">
                <a:solidFill>
                  <a:srgbClr val="002060"/>
                </a:solidFill>
              </a:rPr>
              <a:t>funcţionare</a:t>
            </a:r>
            <a:r>
              <a:rPr lang="en-GB" dirty="0">
                <a:solidFill>
                  <a:srgbClr val="002060"/>
                </a:solidFill>
              </a:rPr>
              <a:t> a </a:t>
            </a:r>
            <a:r>
              <a:rPr lang="en-GB" dirty="0" err="1">
                <a:solidFill>
                  <a:srgbClr val="002060"/>
                </a:solidFill>
              </a:rPr>
              <a:t>sistemului</a:t>
            </a:r>
            <a:r>
              <a:rPr lang="en-GB" dirty="0">
                <a:solidFill>
                  <a:srgbClr val="002060"/>
                </a:solidFill>
              </a:rPr>
              <a:t>, a </a:t>
            </a:r>
            <a:r>
              <a:rPr lang="en-GB" dirty="0" err="1">
                <a:solidFill>
                  <a:srgbClr val="002060"/>
                </a:solidFill>
              </a:rPr>
              <a:t>continuităţii</a:t>
            </a:r>
            <a:r>
              <a:rPr lang="en-GB" dirty="0">
                <a:solidFill>
                  <a:srgbClr val="002060"/>
                </a:solidFill>
              </a:rPr>
              <a:t> </a:t>
            </a:r>
            <a:r>
              <a:rPr lang="en-GB" dirty="0" err="1">
                <a:solidFill>
                  <a:srgbClr val="002060"/>
                </a:solidFill>
              </a:rPr>
              <a:t>furnizării</a:t>
            </a:r>
            <a:r>
              <a:rPr lang="en-GB" dirty="0">
                <a:solidFill>
                  <a:srgbClr val="002060"/>
                </a:solidFill>
              </a:rPr>
              <a:t>/</a:t>
            </a:r>
            <a:r>
              <a:rPr lang="en-GB" dirty="0" err="1">
                <a:solidFill>
                  <a:srgbClr val="002060"/>
                </a:solidFill>
              </a:rPr>
              <a:t>prestării</a:t>
            </a:r>
            <a:r>
              <a:rPr lang="en-GB" dirty="0">
                <a:solidFill>
                  <a:srgbClr val="002060"/>
                </a:solidFill>
              </a:rPr>
              <a:t> </a:t>
            </a:r>
            <a:r>
              <a:rPr lang="en-GB" dirty="0" err="1">
                <a:solidFill>
                  <a:srgbClr val="002060"/>
                </a:solidFill>
              </a:rPr>
              <a:t>servicului</a:t>
            </a:r>
            <a:r>
              <a:rPr lang="en-GB" dirty="0">
                <a:solidFill>
                  <a:srgbClr val="002060"/>
                </a:solidFill>
              </a:rPr>
              <a:t> de </a:t>
            </a:r>
            <a:r>
              <a:rPr lang="en-GB" dirty="0" err="1">
                <a:solidFill>
                  <a:srgbClr val="002060"/>
                </a:solidFill>
              </a:rPr>
              <a:t>alimentare</a:t>
            </a:r>
            <a:r>
              <a:rPr lang="en-GB" dirty="0">
                <a:solidFill>
                  <a:srgbClr val="002060"/>
                </a:solidFill>
              </a:rPr>
              <a:t> cu </a:t>
            </a:r>
            <a:r>
              <a:rPr lang="en-GB" dirty="0" err="1">
                <a:solidFill>
                  <a:srgbClr val="002060"/>
                </a:solidFill>
              </a:rPr>
              <a:t>apă</a:t>
            </a:r>
            <a:r>
              <a:rPr lang="en-GB" dirty="0">
                <a:solidFill>
                  <a:srgbClr val="002060"/>
                </a:solidFill>
              </a:rPr>
              <a:t> </a:t>
            </a:r>
            <a:r>
              <a:rPr lang="en-GB" dirty="0" err="1">
                <a:solidFill>
                  <a:srgbClr val="002060"/>
                </a:solidFill>
              </a:rPr>
              <a:t>și</a:t>
            </a:r>
            <a:r>
              <a:rPr lang="en-GB" dirty="0">
                <a:solidFill>
                  <a:srgbClr val="002060"/>
                </a:solidFill>
              </a:rPr>
              <a:t> de </a:t>
            </a:r>
            <a:r>
              <a:rPr lang="en-GB" dirty="0" err="1">
                <a:solidFill>
                  <a:srgbClr val="002060"/>
                </a:solidFill>
              </a:rPr>
              <a:t>canalizare</a:t>
            </a:r>
            <a:r>
              <a:rPr lang="en-GB" dirty="0">
                <a:solidFill>
                  <a:srgbClr val="002060"/>
                </a:solidFill>
              </a:rPr>
              <a:t> </a:t>
            </a:r>
            <a:r>
              <a:rPr lang="en-GB" dirty="0" err="1">
                <a:solidFill>
                  <a:srgbClr val="002060"/>
                </a:solidFill>
              </a:rPr>
              <a:t>consumatorilor</a:t>
            </a:r>
            <a:r>
              <a:rPr lang="en-GB" dirty="0">
                <a:solidFill>
                  <a:srgbClr val="002060"/>
                </a:solidFill>
              </a:rPr>
              <a:t> </a:t>
            </a:r>
            <a:r>
              <a:rPr lang="en-GB" dirty="0" err="1">
                <a:solidFill>
                  <a:srgbClr val="002060"/>
                </a:solidFill>
              </a:rPr>
              <a:t>şi</a:t>
            </a:r>
            <a:r>
              <a:rPr lang="en-GB" dirty="0">
                <a:solidFill>
                  <a:srgbClr val="002060"/>
                </a:solidFill>
              </a:rPr>
              <a:t> </a:t>
            </a:r>
            <a:r>
              <a:rPr lang="en-GB" dirty="0" err="1">
                <a:solidFill>
                  <a:srgbClr val="002060"/>
                </a:solidFill>
              </a:rPr>
              <a:t>îndeplinirii</a:t>
            </a:r>
            <a:r>
              <a:rPr lang="en-GB" dirty="0">
                <a:solidFill>
                  <a:srgbClr val="002060"/>
                </a:solidFill>
              </a:rPr>
              <a:t> de </a:t>
            </a:r>
            <a:r>
              <a:rPr lang="en-GB" dirty="0" err="1">
                <a:solidFill>
                  <a:srgbClr val="002060"/>
                </a:solidFill>
              </a:rPr>
              <a:t>către</a:t>
            </a:r>
            <a:r>
              <a:rPr lang="en-GB" dirty="0">
                <a:solidFill>
                  <a:srgbClr val="002060"/>
                </a:solidFill>
              </a:rPr>
              <a:t> operator a </a:t>
            </a:r>
            <a:r>
              <a:rPr lang="en-GB" dirty="0" err="1">
                <a:solidFill>
                  <a:srgbClr val="002060"/>
                </a:solidFill>
              </a:rPr>
              <a:t>obligaţiilor</a:t>
            </a:r>
            <a:r>
              <a:rPr lang="en-GB" dirty="0">
                <a:solidFill>
                  <a:srgbClr val="002060"/>
                </a:solidFill>
              </a:rPr>
              <a:t> </a:t>
            </a:r>
            <a:r>
              <a:rPr lang="en-GB" dirty="0" err="1">
                <a:solidFill>
                  <a:srgbClr val="002060"/>
                </a:solidFill>
              </a:rPr>
              <a:t>stabilite</a:t>
            </a:r>
            <a:r>
              <a:rPr lang="en-GB" dirty="0">
                <a:solidFill>
                  <a:srgbClr val="002060"/>
                </a:solidFill>
              </a:rPr>
              <a:t> de </a:t>
            </a:r>
            <a:r>
              <a:rPr lang="en-GB" dirty="0" err="1">
                <a:solidFill>
                  <a:srgbClr val="002060"/>
                </a:solidFill>
              </a:rPr>
              <a:t>lege</a:t>
            </a:r>
            <a:r>
              <a:rPr lang="en-GB" dirty="0">
                <a:solidFill>
                  <a:srgbClr val="002060"/>
                </a:solidFill>
              </a:rPr>
              <a:t>, </a:t>
            </a:r>
            <a:r>
              <a:rPr lang="en-GB" dirty="0" err="1">
                <a:solidFill>
                  <a:srgbClr val="002060"/>
                </a:solidFill>
              </a:rPr>
              <a:t>inclusiv</a:t>
            </a:r>
            <a:r>
              <a:rPr lang="en-GB" dirty="0">
                <a:solidFill>
                  <a:srgbClr val="002060"/>
                </a:solidFill>
              </a:rPr>
              <a:t> </a:t>
            </a:r>
            <a:r>
              <a:rPr lang="en-GB" dirty="0" err="1">
                <a:solidFill>
                  <a:srgbClr val="002060"/>
                </a:solidFill>
              </a:rPr>
              <a:t>analiza</a:t>
            </a:r>
            <a:r>
              <a:rPr lang="en-GB" dirty="0">
                <a:solidFill>
                  <a:srgbClr val="002060"/>
                </a:solidFill>
              </a:rPr>
              <a:t> </a:t>
            </a:r>
            <a:r>
              <a:rPr lang="en-GB" dirty="0" err="1">
                <a:solidFill>
                  <a:srgbClr val="002060"/>
                </a:solidFill>
              </a:rPr>
              <a:t>tehnică</a:t>
            </a:r>
            <a:r>
              <a:rPr lang="en-GB" dirty="0">
                <a:solidFill>
                  <a:srgbClr val="002060"/>
                </a:solidFill>
              </a:rPr>
              <a:t> a </a:t>
            </a:r>
            <a:r>
              <a:rPr lang="en-GB" dirty="0" err="1">
                <a:solidFill>
                  <a:srgbClr val="002060"/>
                </a:solidFill>
              </a:rPr>
              <a:t>proiectului</a:t>
            </a:r>
            <a:r>
              <a:rPr lang="en-GB" dirty="0">
                <a:solidFill>
                  <a:srgbClr val="002060"/>
                </a:solidFill>
              </a:rPr>
              <a:t> de </a:t>
            </a:r>
            <a:r>
              <a:rPr lang="en-GB" dirty="0" err="1">
                <a:solidFill>
                  <a:srgbClr val="002060"/>
                </a:solidFill>
              </a:rPr>
              <a:t>investiţii</a:t>
            </a:r>
            <a:r>
              <a:rPr lang="en-GB" dirty="0">
                <a:solidFill>
                  <a:srgbClr val="002060"/>
                </a:solidFill>
              </a:rPr>
              <a:t> </a:t>
            </a:r>
            <a:r>
              <a:rPr lang="en-GB" dirty="0" err="1">
                <a:solidFill>
                  <a:srgbClr val="002060"/>
                </a:solidFill>
              </a:rPr>
              <a:t>prin</a:t>
            </a:r>
            <a:r>
              <a:rPr lang="en-GB" dirty="0">
                <a:solidFill>
                  <a:srgbClr val="002060"/>
                </a:solidFill>
              </a:rPr>
              <a:t> care se </a:t>
            </a:r>
            <a:r>
              <a:rPr lang="en-GB" dirty="0" err="1">
                <a:solidFill>
                  <a:srgbClr val="002060"/>
                </a:solidFill>
              </a:rPr>
              <a:t>demonstrează</a:t>
            </a:r>
            <a:r>
              <a:rPr lang="en-GB" dirty="0">
                <a:solidFill>
                  <a:srgbClr val="002060"/>
                </a:solidFill>
              </a:rPr>
              <a:t> </a:t>
            </a:r>
            <a:r>
              <a:rPr lang="en-GB" dirty="0" err="1">
                <a:solidFill>
                  <a:srgbClr val="002060"/>
                </a:solidFill>
              </a:rPr>
              <a:t>că</a:t>
            </a:r>
            <a:r>
              <a:rPr lang="en-GB" dirty="0">
                <a:solidFill>
                  <a:srgbClr val="002060"/>
                </a:solidFill>
              </a:rPr>
              <a:t> </a:t>
            </a:r>
            <a:r>
              <a:rPr lang="en-GB" dirty="0" err="1">
                <a:solidFill>
                  <a:srgbClr val="002060"/>
                </a:solidFill>
              </a:rPr>
              <a:t>parametrii</a:t>
            </a:r>
            <a:r>
              <a:rPr lang="en-GB" dirty="0">
                <a:solidFill>
                  <a:srgbClr val="002060"/>
                </a:solidFill>
              </a:rPr>
              <a:t> </a:t>
            </a:r>
            <a:r>
              <a:rPr lang="en-GB" dirty="0" err="1">
                <a:solidFill>
                  <a:srgbClr val="002060"/>
                </a:solidFill>
              </a:rPr>
              <a:t>tehnici</a:t>
            </a:r>
            <a:r>
              <a:rPr lang="en-GB" dirty="0">
                <a:solidFill>
                  <a:srgbClr val="002060"/>
                </a:solidFill>
              </a:rPr>
              <a:t> </a:t>
            </a:r>
            <a:r>
              <a:rPr lang="en-GB" dirty="0" err="1">
                <a:solidFill>
                  <a:srgbClr val="002060"/>
                </a:solidFill>
              </a:rPr>
              <a:t>sunt</a:t>
            </a:r>
            <a:r>
              <a:rPr lang="en-GB" dirty="0">
                <a:solidFill>
                  <a:srgbClr val="002060"/>
                </a:solidFill>
              </a:rPr>
              <a:t> </a:t>
            </a:r>
            <a:r>
              <a:rPr lang="en-GB" dirty="0" err="1">
                <a:solidFill>
                  <a:srgbClr val="002060"/>
                </a:solidFill>
              </a:rPr>
              <a:t>suficienţi</a:t>
            </a:r>
            <a:r>
              <a:rPr lang="en-GB" dirty="0">
                <a:solidFill>
                  <a:srgbClr val="002060"/>
                </a:solidFill>
              </a:rPr>
              <a:t> </a:t>
            </a:r>
            <a:r>
              <a:rPr lang="en-GB" dirty="0" err="1">
                <a:solidFill>
                  <a:srgbClr val="002060"/>
                </a:solidFill>
              </a:rPr>
              <a:t>şi</a:t>
            </a:r>
            <a:r>
              <a:rPr lang="en-GB" dirty="0">
                <a:solidFill>
                  <a:srgbClr val="002060"/>
                </a:solidFill>
              </a:rPr>
              <a:t> </a:t>
            </a:r>
            <a:r>
              <a:rPr lang="en-GB" dirty="0" err="1">
                <a:solidFill>
                  <a:srgbClr val="002060"/>
                </a:solidFill>
              </a:rPr>
              <a:t>necesari</a:t>
            </a:r>
            <a:r>
              <a:rPr lang="en-GB" dirty="0">
                <a:solidFill>
                  <a:srgbClr val="002060"/>
                </a:solidFill>
              </a:rPr>
              <a:t> </a:t>
            </a:r>
            <a:r>
              <a:rPr lang="en-GB" dirty="0" err="1">
                <a:solidFill>
                  <a:srgbClr val="002060"/>
                </a:solidFill>
              </a:rPr>
              <a:t>întru</a:t>
            </a:r>
            <a:r>
              <a:rPr lang="en-GB" dirty="0">
                <a:solidFill>
                  <a:srgbClr val="002060"/>
                </a:solidFill>
              </a:rPr>
              <a:t> </a:t>
            </a:r>
            <a:r>
              <a:rPr lang="en-GB" dirty="0" err="1">
                <a:solidFill>
                  <a:srgbClr val="002060"/>
                </a:solidFill>
              </a:rPr>
              <a:t>atingerea</a:t>
            </a:r>
            <a:r>
              <a:rPr lang="en-GB" dirty="0">
                <a:solidFill>
                  <a:srgbClr val="002060"/>
                </a:solidFill>
              </a:rPr>
              <a:t> </a:t>
            </a:r>
            <a:r>
              <a:rPr lang="en-GB" dirty="0" err="1">
                <a:solidFill>
                  <a:srgbClr val="002060"/>
                </a:solidFill>
              </a:rPr>
              <a:t>obiectivului</a:t>
            </a:r>
            <a:r>
              <a:rPr lang="en-GB" dirty="0">
                <a:solidFill>
                  <a:srgbClr val="002060"/>
                </a:solidFill>
              </a:rPr>
              <a:t> </a:t>
            </a:r>
            <a:r>
              <a:rPr lang="en-GB" dirty="0" err="1">
                <a:solidFill>
                  <a:srgbClr val="002060"/>
                </a:solidFill>
              </a:rPr>
              <a:t>stabilit</a:t>
            </a:r>
            <a:r>
              <a:rPr lang="en-GB" dirty="0">
                <a:solidFill>
                  <a:srgbClr val="002060"/>
                </a:solidFill>
              </a:rPr>
              <a:t> la </a:t>
            </a:r>
            <a:r>
              <a:rPr lang="en-GB" dirty="0" err="1">
                <a:solidFill>
                  <a:srgbClr val="002060"/>
                </a:solidFill>
              </a:rPr>
              <a:t>necesitatea</a:t>
            </a:r>
            <a:r>
              <a:rPr lang="en-GB" dirty="0">
                <a:solidFill>
                  <a:srgbClr val="002060"/>
                </a:solidFill>
              </a:rPr>
              <a:t> </a:t>
            </a:r>
            <a:r>
              <a:rPr lang="en-GB" dirty="0" err="1">
                <a:solidFill>
                  <a:srgbClr val="002060"/>
                </a:solidFill>
              </a:rPr>
              <a:t>realizării</a:t>
            </a:r>
            <a:r>
              <a:rPr lang="en-GB" dirty="0">
                <a:solidFill>
                  <a:srgbClr val="002060"/>
                </a:solidFill>
              </a:rPr>
              <a:t> </a:t>
            </a:r>
            <a:r>
              <a:rPr lang="en-GB" dirty="0" err="1">
                <a:solidFill>
                  <a:srgbClr val="002060"/>
                </a:solidFill>
              </a:rPr>
              <a:t>proiectului</a:t>
            </a:r>
            <a:r>
              <a:rPr lang="en-GB" dirty="0">
                <a:solidFill>
                  <a:srgbClr val="002060"/>
                </a:solidFill>
              </a:rPr>
              <a:t> de </a:t>
            </a:r>
            <a:r>
              <a:rPr lang="en-GB" dirty="0" err="1">
                <a:solidFill>
                  <a:srgbClr val="002060"/>
                </a:solidFill>
              </a:rPr>
              <a:t>investiţii</a:t>
            </a:r>
            <a:r>
              <a:rPr lang="en-GB" dirty="0">
                <a:solidFill>
                  <a:srgbClr val="002060"/>
                </a:solidFill>
              </a:rPr>
              <a:t>.</a:t>
            </a:r>
            <a:r>
              <a:rPr lang="en-US" dirty="0">
                <a:solidFill>
                  <a:srgbClr val="002060"/>
                </a:solidFill>
              </a:rPr>
              <a:t/>
            </a:r>
            <a:br>
              <a:rPr lang="en-US" dirty="0">
                <a:solidFill>
                  <a:srgbClr val="002060"/>
                </a:solidFill>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36609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err="1" smtClean="0">
                <a:solidFill>
                  <a:srgbClr val="0070C0"/>
                </a:solidFill>
              </a:rPr>
              <a:t>Situa</a:t>
            </a:r>
            <a:r>
              <a:rPr lang="ro-RO" b="1" dirty="0" smtClean="0">
                <a:solidFill>
                  <a:srgbClr val="0070C0"/>
                </a:solidFill>
              </a:rPr>
              <a:t>ț</a:t>
            </a:r>
            <a:r>
              <a:rPr lang="en-US" b="1" dirty="0" err="1" smtClean="0">
                <a:solidFill>
                  <a:srgbClr val="0070C0"/>
                </a:solidFill>
              </a:rPr>
              <a:t>ia</a:t>
            </a:r>
            <a:r>
              <a:rPr lang="ro-RO" b="1" dirty="0" smtClean="0">
                <a:solidFill>
                  <a:srgbClr val="0070C0"/>
                </a:solidFill>
              </a:rPr>
              <a:t> </a:t>
            </a:r>
            <a:r>
              <a:rPr lang="en-US" b="1" dirty="0" smtClean="0">
                <a:solidFill>
                  <a:srgbClr val="0070C0"/>
                </a:solidFill>
              </a:rPr>
              <a:t>actual</a:t>
            </a:r>
            <a:r>
              <a:rPr lang="ro-RO" b="1" dirty="0" smtClean="0">
                <a:solidFill>
                  <a:srgbClr val="0070C0"/>
                </a:solidFill>
              </a:rPr>
              <a:t>ă</a:t>
            </a:r>
            <a:r>
              <a:rPr lang="en-US" b="1" dirty="0" smtClean="0">
                <a:solidFill>
                  <a:srgbClr val="0070C0"/>
                </a:solidFill>
              </a:rPr>
              <a:t> </a:t>
            </a:r>
            <a:r>
              <a:rPr lang="ro-RO" b="1" dirty="0" smtClean="0">
                <a:solidFill>
                  <a:srgbClr val="0070C0"/>
                </a:solidFill>
              </a:rPr>
              <a:t>în sectorul AAC</a:t>
            </a:r>
            <a:r>
              <a:rPr lang="ro-MD" b="1" dirty="0">
                <a:solidFill>
                  <a:srgbClr val="002060"/>
                </a:solidFill>
              </a:rPr>
              <a:t> </a:t>
            </a:r>
            <a:r>
              <a:rPr lang="ro-MD" b="1" dirty="0">
                <a:solidFill>
                  <a:srgbClr val="0070C0"/>
                </a:solidFill>
              </a:rPr>
              <a:t>stațiilor de epurare a apelor uzate și stațiilor de tratare a apei naturale </a:t>
            </a:r>
            <a:r>
              <a:rPr lang="ro-RO" b="1" dirty="0" smtClean="0">
                <a:solidFill>
                  <a:srgbClr val="0070C0"/>
                </a:solidFill>
              </a:rPr>
              <a:t>:</a:t>
            </a:r>
            <a:br>
              <a:rPr lang="ro-RO" b="1" dirty="0" smtClean="0">
                <a:solidFill>
                  <a:srgbClr val="0070C0"/>
                </a:solidFill>
              </a:rPr>
            </a:br>
            <a:endParaRPr lang="ru-RU" b="1" dirty="0">
              <a:solidFill>
                <a:srgbClr val="0070C0"/>
              </a:solidFill>
            </a:endParaRPr>
          </a:p>
        </p:txBody>
      </p:sp>
      <p:sp>
        <p:nvSpPr>
          <p:cNvPr id="3" name="Нижний колонтитул 2"/>
          <p:cNvSpPr>
            <a:spLocks noGrp="1"/>
          </p:cNvSpPr>
          <p:nvPr>
            <p:ph type="ftr" sz="quarter" idx="10"/>
          </p:nvPr>
        </p:nvSpPr>
        <p:spPr/>
        <p:txBody>
          <a:bodyPr/>
          <a:lstStyle/>
          <a:p>
            <a:r>
              <a:rPr lang="de-DE" dirty="0" smtClean="0"/>
              <a:t>Mihail Mazurean</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5" name="Содержимое 4"/>
          <p:cNvSpPr>
            <a:spLocks noGrp="1"/>
          </p:cNvSpPr>
          <p:nvPr>
            <p:ph idx="1"/>
          </p:nvPr>
        </p:nvSpPr>
        <p:spPr>
          <a:xfrm>
            <a:off x="684000" y="2464779"/>
            <a:ext cx="7776000" cy="3835814"/>
          </a:xfrm>
        </p:spPr>
        <p:txBody>
          <a:bodyPr/>
          <a:lstStyle/>
          <a:p>
            <a:pPr>
              <a:buFont typeface="Wingdings" pitchFamily="2" charset="2"/>
              <a:buChar char="Ø"/>
            </a:pPr>
            <a:endParaRPr lang="en-US" b="1" dirty="0" smtClean="0">
              <a:solidFill>
                <a:schemeClr val="tx1"/>
              </a:solidFill>
            </a:endParaRPr>
          </a:p>
          <a:p>
            <a:pPr>
              <a:buFont typeface="Wingdings" pitchFamily="2" charset="2"/>
              <a:buChar char="Ø"/>
            </a:pPr>
            <a:r>
              <a:rPr lang="ro-RO" sz="2400" b="1" dirty="0" smtClean="0">
                <a:solidFill>
                  <a:schemeClr val="tx1"/>
                </a:solidFill>
              </a:rPr>
              <a:t>Grad înalt de uzură a</a:t>
            </a:r>
            <a:r>
              <a:rPr lang="ro-MD" sz="2400" b="1" dirty="0">
                <a:solidFill>
                  <a:srgbClr val="002060"/>
                </a:solidFill>
              </a:rPr>
              <a:t> </a:t>
            </a:r>
            <a:r>
              <a:rPr lang="ro-MD" sz="2400" b="1" dirty="0">
                <a:solidFill>
                  <a:schemeClr val="tx1">
                    <a:lumMod val="75000"/>
                    <a:lumOff val="25000"/>
                  </a:schemeClr>
                </a:solidFill>
              </a:rPr>
              <a:t>stațiilor de epurare a apelor uzate și stațiilor de tratare a apei naturale</a:t>
            </a:r>
            <a:endParaRPr lang="ro-RO" sz="2400" b="1" dirty="0" smtClean="0">
              <a:solidFill>
                <a:schemeClr val="tx1">
                  <a:lumMod val="75000"/>
                  <a:lumOff val="25000"/>
                </a:schemeClr>
              </a:solidFill>
            </a:endParaRPr>
          </a:p>
          <a:p>
            <a:pPr>
              <a:buFont typeface="Wingdings" pitchFamily="2" charset="2"/>
              <a:buChar char="Ø"/>
            </a:pPr>
            <a:r>
              <a:rPr lang="ro-RO" sz="2400" b="1" dirty="0" smtClean="0">
                <a:solidFill>
                  <a:schemeClr val="tx1"/>
                </a:solidFill>
              </a:rPr>
              <a:t>Termen mare de exploatare. </a:t>
            </a:r>
          </a:p>
          <a:p>
            <a:pPr>
              <a:buFont typeface="Wingdings" pitchFamily="2" charset="2"/>
              <a:buChar char="Ø"/>
            </a:pPr>
            <a:r>
              <a:rPr lang="ro-RO" sz="2400" b="1" dirty="0" smtClean="0">
                <a:solidFill>
                  <a:schemeClr val="tx1"/>
                </a:solidFill>
              </a:rPr>
              <a:t>Tehnologii și echipamente  preponderent învechite,  înalt poluante și energofage </a:t>
            </a:r>
          </a:p>
          <a:p>
            <a:pPr>
              <a:buFont typeface="Wingdings" pitchFamily="2" charset="2"/>
              <a:buChar char="Ø"/>
            </a:pPr>
            <a:r>
              <a:rPr lang="ro-RO" sz="2400" b="1" dirty="0" smtClean="0">
                <a:solidFill>
                  <a:schemeClr val="tx1"/>
                </a:solidFill>
              </a:rPr>
              <a:t>Insuficiență acută</a:t>
            </a:r>
            <a:r>
              <a:rPr lang="en-US" sz="2400" b="1" dirty="0" smtClean="0">
                <a:solidFill>
                  <a:schemeClr val="tx1"/>
                </a:solidFill>
              </a:rPr>
              <a:t> de </a:t>
            </a:r>
            <a:r>
              <a:rPr lang="en-US" sz="2400" b="1" dirty="0" err="1" smtClean="0">
                <a:solidFill>
                  <a:schemeClr val="tx1"/>
                </a:solidFill>
              </a:rPr>
              <a:t>investi</a:t>
            </a:r>
            <a:r>
              <a:rPr lang="ro-RO" sz="2400" b="1" dirty="0" smtClean="0">
                <a:solidFill>
                  <a:schemeClr val="tx1"/>
                </a:solidFill>
              </a:rPr>
              <a:t>ț</a:t>
            </a:r>
            <a:r>
              <a:rPr lang="en-US" sz="2400" b="1" dirty="0" smtClean="0">
                <a:solidFill>
                  <a:schemeClr val="tx1"/>
                </a:solidFill>
              </a:rPr>
              <a:t>ii </a:t>
            </a:r>
            <a:r>
              <a:rPr lang="ro-RO" sz="2400" b="1" dirty="0" smtClean="0">
                <a:solidFill>
                  <a:schemeClr val="tx1"/>
                </a:solidFill>
              </a:rPr>
              <a:t>durabile în sector</a:t>
            </a:r>
            <a:r>
              <a:rPr lang="en-US" sz="2400" b="1" dirty="0" smtClean="0">
                <a:solidFill>
                  <a:schemeClr val="tx1"/>
                </a:solidFill>
              </a:rPr>
              <a:t> </a:t>
            </a:r>
            <a:endParaRPr lang="ro-RO" sz="2400" b="1" dirty="0" smtClean="0">
              <a:solidFill>
                <a:schemeClr val="tx1"/>
              </a:solidFill>
            </a:endParaRPr>
          </a:p>
          <a:p>
            <a:pPr>
              <a:buNone/>
            </a:pPr>
            <a:endParaRPr lang="ru-RU" b="1" dirty="0">
              <a:solidFill>
                <a:schemeClr val="tx1"/>
              </a:solidFill>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2716" cy="150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3989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155" y="1382969"/>
            <a:ext cx="7776000" cy="617928"/>
          </a:xfrm>
        </p:spPr>
        <p:txBody>
          <a:bodyPr/>
          <a:lstStyle/>
          <a:p>
            <a:pPr algn="ctr"/>
            <a:r>
              <a:rPr lang="en-US" b="1" dirty="0" err="1" smtClean="0">
                <a:solidFill>
                  <a:srgbClr val="0070C0"/>
                </a:solidFill>
              </a:rPr>
              <a:t>Situa</a:t>
            </a:r>
            <a:r>
              <a:rPr lang="ro-RO" b="1" dirty="0" smtClean="0">
                <a:solidFill>
                  <a:srgbClr val="0070C0"/>
                </a:solidFill>
              </a:rPr>
              <a:t>ț</a:t>
            </a:r>
            <a:r>
              <a:rPr lang="en-US" b="1" dirty="0" err="1" smtClean="0">
                <a:solidFill>
                  <a:srgbClr val="0070C0"/>
                </a:solidFill>
              </a:rPr>
              <a:t>ia</a:t>
            </a:r>
            <a:r>
              <a:rPr lang="ro-RO" b="1" dirty="0" smtClean="0">
                <a:solidFill>
                  <a:srgbClr val="0070C0"/>
                </a:solidFill>
              </a:rPr>
              <a:t> </a:t>
            </a:r>
            <a:r>
              <a:rPr lang="en-US" b="1" dirty="0" smtClean="0">
                <a:solidFill>
                  <a:srgbClr val="0070C0"/>
                </a:solidFill>
              </a:rPr>
              <a:t>actual</a:t>
            </a:r>
            <a:r>
              <a:rPr lang="ro-RO" b="1" dirty="0" smtClean="0">
                <a:solidFill>
                  <a:srgbClr val="0070C0"/>
                </a:solidFill>
              </a:rPr>
              <a:t>ă</a:t>
            </a:r>
            <a:r>
              <a:rPr lang="en-US" b="1" dirty="0" smtClean="0">
                <a:solidFill>
                  <a:srgbClr val="0070C0"/>
                </a:solidFill>
              </a:rPr>
              <a:t> </a:t>
            </a:r>
            <a:r>
              <a:rPr lang="ro-RO" b="1" dirty="0" smtClean="0">
                <a:solidFill>
                  <a:srgbClr val="0070C0"/>
                </a:solidFill>
              </a:rPr>
              <a:t>în sectorul </a:t>
            </a:r>
            <a:r>
              <a:rPr lang="ro-MD" b="1" dirty="0">
                <a:solidFill>
                  <a:srgbClr val="0070C0"/>
                </a:solidFill>
              </a:rPr>
              <a:t>stațiilor de epurare a apelor uzate și stațiilor de tratare a apei naturale </a:t>
            </a:r>
            <a:r>
              <a:rPr lang="ro-RO" b="1" dirty="0">
                <a:solidFill>
                  <a:srgbClr val="0070C0"/>
                </a:solidFill>
              </a:rPr>
              <a:t>: </a:t>
            </a:r>
            <a:r>
              <a:rPr lang="ro-RO" b="1" dirty="0" smtClean="0">
                <a:solidFill>
                  <a:srgbClr val="0070C0"/>
                </a:solidFill>
              </a:rPr>
              <a:t/>
            </a:r>
            <a:br>
              <a:rPr lang="ro-RO" b="1" dirty="0" smtClean="0">
                <a:solidFill>
                  <a:srgbClr val="0070C0"/>
                </a:solidFill>
              </a:rPr>
            </a:br>
            <a:endParaRPr lang="ru-RU" b="1" dirty="0">
              <a:solidFill>
                <a:srgbClr val="0070C0"/>
              </a:solidFill>
            </a:endParaRPr>
          </a:p>
        </p:txBody>
      </p:sp>
      <p:sp>
        <p:nvSpPr>
          <p:cNvPr id="3" name="Нижний колонтитул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5" name="Содержимое 4"/>
          <p:cNvSpPr>
            <a:spLocks noGrp="1"/>
          </p:cNvSpPr>
          <p:nvPr>
            <p:ph idx="1"/>
          </p:nvPr>
        </p:nvSpPr>
        <p:spPr>
          <a:xfrm>
            <a:off x="684000" y="2160270"/>
            <a:ext cx="7776000" cy="4103730"/>
          </a:xfrm>
        </p:spPr>
        <p:txBody>
          <a:bodyPr/>
          <a:lstStyle/>
          <a:p>
            <a:pPr>
              <a:buFont typeface="Wingdings" pitchFamily="2" charset="2"/>
              <a:buChar char="Ø"/>
            </a:pPr>
            <a:r>
              <a:rPr lang="ro-RO" sz="2000" b="1" dirty="0" smtClean="0">
                <a:solidFill>
                  <a:schemeClr val="tx1"/>
                </a:solidFill>
              </a:rPr>
              <a:t>Foarte puțin</a:t>
            </a:r>
            <a:r>
              <a:rPr lang="en-US" sz="2000" b="1" dirty="0" err="1" smtClean="0">
                <a:solidFill>
                  <a:schemeClr val="tx1"/>
                </a:solidFill>
              </a:rPr>
              <a:t>i</a:t>
            </a:r>
            <a:r>
              <a:rPr lang="en-US" sz="2000" b="1" dirty="0" smtClean="0">
                <a:solidFill>
                  <a:schemeClr val="tx1"/>
                </a:solidFill>
              </a:rPr>
              <a:t> </a:t>
            </a:r>
            <a:r>
              <a:rPr lang="en-US" sz="2000" b="1" dirty="0" err="1" smtClean="0">
                <a:solidFill>
                  <a:schemeClr val="tx1"/>
                </a:solidFill>
              </a:rPr>
              <a:t>operatori</a:t>
            </a:r>
            <a:r>
              <a:rPr lang="en-US" sz="2000" b="1" dirty="0" smtClean="0">
                <a:solidFill>
                  <a:schemeClr val="tx1"/>
                </a:solidFill>
              </a:rPr>
              <a:t> </a:t>
            </a:r>
            <a:r>
              <a:rPr lang="ro-RO" sz="2000" b="1" dirty="0" smtClean="0">
                <a:solidFill>
                  <a:schemeClr val="tx1"/>
                </a:solidFill>
              </a:rPr>
              <a:t>mari, </a:t>
            </a:r>
            <a:r>
              <a:rPr lang="ro-RO" sz="2000" b="1" u="sng" dirty="0" smtClean="0">
                <a:solidFill>
                  <a:schemeClr val="tx1"/>
                </a:solidFill>
              </a:rPr>
              <a:t>rentabil</a:t>
            </a:r>
            <a:r>
              <a:rPr lang="en-US" sz="2000" b="1" u="sng" dirty="0" err="1" smtClean="0">
                <a:solidFill>
                  <a:schemeClr val="tx1"/>
                </a:solidFill>
              </a:rPr>
              <a:t>i</a:t>
            </a:r>
            <a:r>
              <a:rPr lang="ro-RO" sz="2000" b="1" u="sng" dirty="0" smtClean="0">
                <a:solidFill>
                  <a:schemeClr val="tx1"/>
                </a:solidFill>
              </a:rPr>
              <a:t> </a:t>
            </a:r>
            <a:r>
              <a:rPr lang="ro-RO" sz="2000" b="1" dirty="0" smtClean="0">
                <a:solidFill>
                  <a:schemeClr val="tx1"/>
                </a:solidFill>
              </a:rPr>
              <a:t>cu istorii de creditare </a:t>
            </a:r>
            <a:r>
              <a:rPr lang="en-US" sz="2000" b="1" dirty="0" smtClean="0">
                <a:solidFill>
                  <a:schemeClr val="tx1"/>
                </a:solidFill>
              </a:rPr>
              <a:t> d</a:t>
            </a:r>
            <a:r>
              <a:rPr lang="ro-RO" sz="2000" b="1" dirty="0" smtClean="0">
                <a:solidFill>
                  <a:schemeClr val="tx1"/>
                </a:solidFill>
              </a:rPr>
              <a:t>e succes</a:t>
            </a:r>
            <a:r>
              <a:rPr lang="en-US" sz="2000" b="1" dirty="0" smtClean="0">
                <a:solidFill>
                  <a:schemeClr val="tx1"/>
                </a:solidFill>
              </a:rPr>
              <a:t> </a:t>
            </a:r>
            <a:endParaRPr lang="ro-RO" sz="2000" b="1" dirty="0" smtClean="0">
              <a:solidFill>
                <a:schemeClr val="tx1"/>
              </a:solidFill>
            </a:endParaRPr>
          </a:p>
          <a:p>
            <a:pPr>
              <a:buFont typeface="Wingdings" pitchFamily="2" charset="2"/>
              <a:buChar char="Ø"/>
            </a:pPr>
            <a:r>
              <a:rPr lang="en-US" sz="2000" b="1" dirty="0" smtClean="0">
                <a:solidFill>
                  <a:schemeClr val="tx1"/>
                </a:solidFill>
              </a:rPr>
              <a:t>Sector </a:t>
            </a:r>
            <a:r>
              <a:rPr lang="en-US" sz="2000" b="1" dirty="0" err="1" smtClean="0">
                <a:solidFill>
                  <a:schemeClr val="tx1"/>
                </a:solidFill>
              </a:rPr>
              <a:t>neatractiv</a:t>
            </a:r>
            <a:r>
              <a:rPr lang="ro-RO" sz="2000" b="1" dirty="0" smtClean="0">
                <a:solidFill>
                  <a:schemeClr val="tx1"/>
                </a:solidFill>
              </a:rPr>
              <a:t> </a:t>
            </a:r>
            <a:r>
              <a:rPr lang="en-US" sz="2000" b="1" dirty="0" err="1" smtClean="0">
                <a:solidFill>
                  <a:schemeClr val="tx1"/>
                </a:solidFill>
              </a:rPr>
              <a:t>pentru</a:t>
            </a:r>
            <a:r>
              <a:rPr lang="en-US" sz="2000" b="1" dirty="0" smtClean="0">
                <a:solidFill>
                  <a:schemeClr val="tx1"/>
                </a:solidFill>
              </a:rPr>
              <a:t> </a:t>
            </a:r>
            <a:r>
              <a:rPr lang="ro-RO" sz="2000" b="1" dirty="0" smtClean="0">
                <a:solidFill>
                  <a:schemeClr val="tx1"/>
                </a:solidFill>
              </a:rPr>
              <a:t>creditare și </a:t>
            </a:r>
            <a:r>
              <a:rPr lang="en-US" sz="2000" b="1" u="sng" dirty="0" err="1" smtClean="0">
                <a:solidFill>
                  <a:schemeClr val="tx1"/>
                </a:solidFill>
              </a:rPr>
              <a:t>investi</a:t>
            </a:r>
            <a:r>
              <a:rPr lang="ro-RO" sz="2000" b="1" u="sng" dirty="0" smtClean="0">
                <a:solidFill>
                  <a:schemeClr val="tx1"/>
                </a:solidFill>
              </a:rPr>
              <a:t>ț</a:t>
            </a:r>
            <a:r>
              <a:rPr lang="en-US" sz="2000" b="1" u="sng" dirty="0" smtClean="0">
                <a:solidFill>
                  <a:schemeClr val="tx1"/>
                </a:solidFill>
              </a:rPr>
              <a:t>ii private</a:t>
            </a:r>
            <a:r>
              <a:rPr lang="ro-RO" sz="2000" b="1" u="sng" dirty="0" smtClean="0">
                <a:solidFill>
                  <a:schemeClr val="tx1"/>
                </a:solidFill>
              </a:rPr>
              <a:t>, </a:t>
            </a:r>
            <a:r>
              <a:rPr lang="ro-RO" sz="2000" b="1" dirty="0" smtClean="0">
                <a:solidFill>
                  <a:schemeClr val="tx1"/>
                </a:solidFill>
              </a:rPr>
              <a:t>inclusiv și pentru dezvoltarea parteneriatelor  P-P</a:t>
            </a:r>
            <a:r>
              <a:rPr lang="en-US" sz="2000" b="1" dirty="0" smtClean="0">
                <a:solidFill>
                  <a:schemeClr val="tx1"/>
                </a:solidFill>
              </a:rPr>
              <a:t> </a:t>
            </a:r>
            <a:endParaRPr lang="ro-RO" sz="2000" b="1" dirty="0" smtClean="0">
              <a:solidFill>
                <a:schemeClr val="tx1"/>
              </a:solidFill>
            </a:endParaRPr>
          </a:p>
          <a:p>
            <a:pPr>
              <a:buFont typeface="Wingdings" pitchFamily="2" charset="2"/>
              <a:buChar char="Ø"/>
            </a:pPr>
            <a:r>
              <a:rPr lang="ro-RO" sz="2000" b="1" dirty="0" smtClean="0">
                <a:solidFill>
                  <a:schemeClr val="tx1"/>
                </a:solidFill>
              </a:rPr>
              <a:t>Migrația inaltă a cadrelor,</a:t>
            </a:r>
            <a:r>
              <a:rPr lang="en-US" sz="2000" b="1" dirty="0" smtClean="0">
                <a:solidFill>
                  <a:schemeClr val="tx1"/>
                </a:solidFill>
              </a:rPr>
              <a:t> </a:t>
            </a:r>
            <a:r>
              <a:rPr lang="ro-RO" sz="2000" b="1" dirty="0" smtClean="0">
                <a:solidFill>
                  <a:schemeClr val="tx1"/>
                </a:solidFill>
              </a:rPr>
              <a:t>capacități instituționale și manageriale reduse, capacitate </a:t>
            </a:r>
            <a:r>
              <a:rPr lang="en-US" sz="2000" b="1" dirty="0" err="1" smtClean="0">
                <a:solidFill>
                  <a:schemeClr val="tx1"/>
                </a:solidFill>
              </a:rPr>
              <a:t>limitat</a:t>
            </a:r>
            <a:r>
              <a:rPr lang="ro-RO" sz="2000" b="1" dirty="0" smtClean="0">
                <a:solidFill>
                  <a:schemeClr val="tx1"/>
                </a:solidFill>
              </a:rPr>
              <a:t>ă de absorbție și atragere a noilor investiții în sector</a:t>
            </a:r>
          </a:p>
          <a:p>
            <a:pPr>
              <a:buFont typeface="Wingdings" pitchFamily="2" charset="2"/>
              <a:buChar char="Ø"/>
            </a:pPr>
            <a:r>
              <a:rPr lang="ro-RO" sz="2000" b="1" dirty="0" smtClean="0">
                <a:solidFill>
                  <a:schemeClr val="tx1"/>
                </a:solidFill>
              </a:rPr>
              <a:t>Potențial de expertiză limitat, proceduri complicate de accesare a fondurilor, inclusiv și a celor din surse locale</a:t>
            </a:r>
          </a:p>
          <a:p>
            <a:pPr>
              <a:buFont typeface="Wingdings" pitchFamily="2" charset="2"/>
              <a:buChar char="Ø"/>
            </a:pPr>
            <a:r>
              <a:rPr lang="ro-RO" sz="2000" b="1" dirty="0" smtClean="0">
                <a:solidFill>
                  <a:schemeClr val="tx1"/>
                </a:solidFill>
              </a:rPr>
              <a:t>Număr redus de surse de finanțare real accesibile, volum </a:t>
            </a:r>
            <a:r>
              <a:rPr lang="en-US" sz="2000" b="1" dirty="0" smtClean="0">
                <a:solidFill>
                  <a:schemeClr val="tx1"/>
                </a:solidFill>
              </a:rPr>
              <a:t> </a:t>
            </a:r>
            <a:r>
              <a:rPr lang="en-US" sz="2000" b="1" dirty="0" err="1" smtClean="0">
                <a:solidFill>
                  <a:schemeClr val="tx1"/>
                </a:solidFill>
              </a:rPr>
              <a:t>limitat</a:t>
            </a:r>
            <a:r>
              <a:rPr lang="ro-RO" sz="2000" b="1" dirty="0" smtClean="0">
                <a:solidFill>
                  <a:schemeClr val="tx1"/>
                </a:solidFill>
              </a:rPr>
              <a:t> de investiții în sector</a:t>
            </a:r>
          </a:p>
          <a:p>
            <a:pPr>
              <a:buFont typeface="Wingdings" pitchFamily="2" charset="2"/>
              <a:buChar char="Ø"/>
            </a:pPr>
            <a:endParaRPr lang="ro-RO" b="1" dirty="0" smtClean="0"/>
          </a:p>
          <a:p>
            <a:pPr>
              <a:buNone/>
            </a:pPr>
            <a:r>
              <a:rPr lang="en-US" b="1" dirty="0" smtClean="0"/>
              <a:t/>
            </a:r>
            <a:br>
              <a:rPr lang="en-US" b="1" dirty="0" smtClean="0"/>
            </a:br>
            <a:endParaRPr lang="ru-RU"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2716" cy="150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2320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Mihail Mazurean</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679155" y="1758737"/>
            <a:ext cx="8308786" cy="4502738"/>
          </a:xfrm>
        </p:spPr>
        <p:txBody>
          <a:bodyPr/>
          <a:lstStyle/>
          <a:p>
            <a:r>
              <a:rPr lang="en-US" sz="1600" b="1" dirty="0" smtClean="0">
                <a:solidFill>
                  <a:srgbClr val="002060"/>
                </a:solidFill>
              </a:rPr>
              <a:t>   </a:t>
            </a:r>
            <a:r>
              <a:rPr lang="ro-RO" sz="3200" b="1" dirty="0" smtClean="0">
                <a:solidFill>
                  <a:srgbClr val="0070C0"/>
                </a:solidFill>
              </a:rPr>
              <a:t>Planificarea </a:t>
            </a:r>
            <a:r>
              <a:rPr lang="ro-RO" sz="3200" b="1" dirty="0" err="1" smtClean="0">
                <a:solidFill>
                  <a:srgbClr val="0070C0"/>
                </a:solidFill>
              </a:rPr>
              <a:t>investiţiilor</a:t>
            </a:r>
            <a:r>
              <a:rPr lang="ro-RO" sz="3200" b="1" dirty="0" smtClean="0">
                <a:solidFill>
                  <a:srgbClr val="0070C0"/>
                </a:solidFill>
              </a:rPr>
              <a:t>.</a:t>
            </a:r>
            <a:br>
              <a:rPr lang="ro-RO" sz="3200" b="1" dirty="0" smtClean="0">
                <a:solidFill>
                  <a:srgbClr val="0070C0"/>
                </a:solidFill>
              </a:rPr>
            </a:br>
            <a:r>
              <a:rPr lang="ro-RO" sz="3200" b="1" dirty="0" smtClean="0">
                <a:solidFill>
                  <a:srgbClr val="002060"/>
                </a:solidFill>
              </a:rPr>
              <a:t> </a:t>
            </a:r>
            <a:r>
              <a:rPr lang="en-GB" sz="3200" i="1" dirty="0" err="1">
                <a:solidFill>
                  <a:srgbClr val="002060"/>
                </a:solidFill>
                <a:latin typeface="Times New Roman" panose="02020603050405020304" pitchFamily="18" charset="0"/>
                <a:cs typeface="Times New Roman" panose="02020603050405020304" pitchFamily="18" charset="0"/>
              </a:rPr>
              <a:t>investiţie</a:t>
            </a:r>
            <a:r>
              <a:rPr lang="en-GB" sz="3200" i="1" dirty="0">
                <a:solidFill>
                  <a:srgbClr val="002060"/>
                </a:solidFill>
                <a:latin typeface="Times New Roman" panose="02020603050405020304" pitchFamily="18" charset="0"/>
                <a:cs typeface="Times New Roman" panose="02020603050405020304" pitchFamily="18" charset="0"/>
              </a:rPr>
              <a:t> –</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alocare</a:t>
            </a:r>
            <a:r>
              <a:rPr lang="en-GB" sz="3200" dirty="0">
                <a:solidFill>
                  <a:srgbClr val="002060"/>
                </a:solidFill>
                <a:latin typeface="Times New Roman" panose="02020603050405020304" pitchFamily="18" charset="0"/>
                <a:cs typeface="Times New Roman" panose="02020603050405020304" pitchFamily="18" charset="0"/>
              </a:rPr>
              <a:t> a </a:t>
            </a:r>
            <a:r>
              <a:rPr lang="en-GB" sz="3200" dirty="0" err="1">
                <a:solidFill>
                  <a:srgbClr val="002060"/>
                </a:solidFill>
                <a:latin typeface="Times New Roman" panose="02020603050405020304" pitchFamily="18" charset="0"/>
                <a:cs typeface="Times New Roman" panose="02020603050405020304" pitchFamily="18" charset="0"/>
              </a:rPr>
              <a:t>unei</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sume</a:t>
            </a:r>
            <a:r>
              <a:rPr lang="en-GB" sz="3200" dirty="0">
                <a:solidFill>
                  <a:srgbClr val="002060"/>
                </a:solidFill>
                <a:latin typeface="Times New Roman" panose="02020603050405020304" pitchFamily="18" charset="0"/>
                <a:cs typeface="Times New Roman" panose="02020603050405020304" pitchFamily="18" charset="0"/>
              </a:rPr>
              <a:t> de </a:t>
            </a:r>
            <a:r>
              <a:rPr lang="en-GB" sz="3200" dirty="0" err="1">
                <a:solidFill>
                  <a:srgbClr val="002060"/>
                </a:solidFill>
                <a:latin typeface="Times New Roman" panose="02020603050405020304" pitchFamily="18" charset="0"/>
                <a:cs typeface="Times New Roman" panose="02020603050405020304" pitchFamily="18" charset="0"/>
              </a:rPr>
              <a:t>bani</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sau</a:t>
            </a:r>
            <a:r>
              <a:rPr lang="en-GB" sz="3200" dirty="0">
                <a:solidFill>
                  <a:srgbClr val="002060"/>
                </a:solidFill>
                <a:latin typeface="Times New Roman" panose="02020603050405020304" pitchFamily="18" charset="0"/>
                <a:cs typeface="Times New Roman" panose="02020603050405020304" pitchFamily="18" charset="0"/>
              </a:rPr>
              <a:t> a </a:t>
            </a:r>
            <a:r>
              <a:rPr lang="en-GB" sz="3200" dirty="0" err="1">
                <a:solidFill>
                  <a:srgbClr val="002060"/>
                </a:solidFill>
                <a:latin typeface="Times New Roman" panose="02020603050405020304" pitchFamily="18" charset="0"/>
                <a:cs typeface="Times New Roman" panose="02020603050405020304" pitchFamily="18" charset="0"/>
              </a:rPr>
              <a:t>mijloacelor</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materiale</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pentru</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crearea</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achiziţionarea</a:t>
            </a:r>
            <a:r>
              <a:rPr lang="en-GB" sz="3200" dirty="0">
                <a:solidFill>
                  <a:srgbClr val="002060"/>
                </a:solidFill>
                <a:latin typeface="Times New Roman" panose="02020603050405020304" pitchFamily="18" charset="0"/>
                <a:cs typeface="Times New Roman" panose="02020603050405020304" pitchFamily="18" charset="0"/>
              </a:rPr>
              <a:t> de </a:t>
            </a:r>
            <a:r>
              <a:rPr lang="en-GB" sz="3200" dirty="0" err="1">
                <a:solidFill>
                  <a:srgbClr val="002060"/>
                </a:solidFill>
                <a:latin typeface="Times New Roman" panose="02020603050405020304" pitchFamily="18" charset="0"/>
                <a:cs typeface="Times New Roman" panose="02020603050405020304" pitchFamily="18" charset="0"/>
              </a:rPr>
              <a:t>noi</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imobilizări</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corporale</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şi</a:t>
            </a:r>
            <a:r>
              <a:rPr lang="en-GB" sz="3200" dirty="0">
                <a:solidFill>
                  <a:srgbClr val="002060"/>
                </a:solidFill>
                <a:latin typeface="Times New Roman" panose="02020603050405020304" pitchFamily="18" charset="0"/>
                <a:cs typeface="Times New Roman" panose="02020603050405020304" pitchFamily="18" charset="0"/>
              </a:rPr>
              <a:t>/</a:t>
            </a:r>
            <a:r>
              <a:rPr lang="en-GB" sz="3200" dirty="0" err="1">
                <a:solidFill>
                  <a:srgbClr val="002060"/>
                </a:solidFill>
                <a:latin typeface="Times New Roman" panose="02020603050405020304" pitchFamily="18" charset="0"/>
                <a:cs typeface="Times New Roman" panose="02020603050405020304" pitchFamily="18" charset="0"/>
              </a:rPr>
              <a:t>sau</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necorporale</a:t>
            </a:r>
            <a:r>
              <a:rPr lang="en-GB" sz="3200" dirty="0">
                <a:solidFill>
                  <a:srgbClr val="002060"/>
                </a:solidFill>
                <a:latin typeface="Times New Roman" panose="02020603050405020304" pitchFamily="18" charset="0"/>
                <a:cs typeface="Times New Roman" panose="02020603050405020304" pitchFamily="18" charset="0"/>
              </a:rPr>
              <a:t> cu </a:t>
            </a:r>
            <a:r>
              <a:rPr lang="en-GB" sz="3200" dirty="0" err="1">
                <a:solidFill>
                  <a:srgbClr val="002060"/>
                </a:solidFill>
                <a:latin typeface="Times New Roman" panose="02020603050405020304" pitchFamily="18" charset="0"/>
                <a:cs typeface="Times New Roman" panose="02020603050405020304" pitchFamily="18" charset="0"/>
              </a:rPr>
              <a:t>durată</a:t>
            </a:r>
            <a:r>
              <a:rPr lang="en-GB" sz="3200" dirty="0">
                <a:solidFill>
                  <a:srgbClr val="002060"/>
                </a:solidFill>
                <a:latin typeface="Times New Roman" panose="02020603050405020304" pitchFamily="18" charset="0"/>
                <a:cs typeface="Times New Roman" panose="02020603050405020304" pitchFamily="18" charset="0"/>
              </a:rPr>
              <a:t> de </a:t>
            </a:r>
            <a:r>
              <a:rPr lang="en-GB" sz="3200" dirty="0" err="1">
                <a:solidFill>
                  <a:srgbClr val="002060"/>
                </a:solidFill>
                <a:latin typeface="Times New Roman" panose="02020603050405020304" pitchFamily="18" charset="0"/>
                <a:cs typeface="Times New Roman" panose="02020603050405020304" pitchFamily="18" charset="0"/>
              </a:rPr>
              <a:t>utilizare</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mai</a:t>
            </a:r>
            <a:r>
              <a:rPr lang="en-GB" sz="3200" dirty="0">
                <a:solidFill>
                  <a:srgbClr val="002060"/>
                </a:solidFill>
                <a:latin typeface="Times New Roman" panose="02020603050405020304" pitchFamily="18" charset="0"/>
                <a:cs typeface="Times New Roman" panose="02020603050405020304" pitchFamily="18" charset="0"/>
              </a:rPr>
              <a:t> mare de un an, </a:t>
            </a:r>
            <a:r>
              <a:rPr lang="en-GB" sz="3200" dirty="0" err="1">
                <a:solidFill>
                  <a:srgbClr val="002060"/>
                </a:solidFill>
                <a:latin typeface="Times New Roman" panose="02020603050405020304" pitchFamily="18" charset="0"/>
                <a:cs typeface="Times New Roman" panose="02020603050405020304" pitchFamily="18" charset="0"/>
              </a:rPr>
              <a:t>sau</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pentru</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extinderea</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reconstrucţia</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renovarea</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modernizarea</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reparaţia</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capitală</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şi</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retehnologizarea</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imobilizărilor</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corporale</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existente</a:t>
            </a:r>
            <a:r>
              <a:rPr lang="en-GB" sz="3200" dirty="0">
                <a:solidFill>
                  <a:srgbClr val="002060"/>
                </a:solidFill>
                <a:latin typeface="Times New Roman" panose="02020603050405020304" pitchFamily="18" charset="0"/>
                <a:cs typeface="Times New Roman" panose="02020603050405020304" pitchFamily="18" charset="0"/>
              </a:rPr>
              <a:t>;</a:t>
            </a:r>
            <a:r>
              <a:rPr lang="en-US" sz="3200" dirty="0">
                <a:solidFill>
                  <a:srgbClr val="002060"/>
                </a:solidFill>
                <a:latin typeface="Times New Roman" panose="02020603050405020304" pitchFamily="18" charset="0"/>
                <a:cs typeface="Times New Roman" panose="02020603050405020304" pitchFamily="18" charset="0"/>
              </a:rPr>
              <a:t/>
            </a:r>
            <a:br>
              <a:rPr lang="en-US" sz="3200" dirty="0">
                <a:solidFill>
                  <a:srgbClr val="002060"/>
                </a:solidFill>
                <a:latin typeface="Times New Roman" panose="02020603050405020304" pitchFamily="18" charset="0"/>
                <a:cs typeface="Times New Roman" panose="02020603050405020304" pitchFamily="18" charset="0"/>
              </a:rPr>
            </a:br>
            <a:endParaRPr lang="ro-RO" sz="3200" b="1" dirty="0">
              <a:solidFill>
                <a:srgbClr val="002060"/>
              </a:solidFill>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err="1" smtClean="0">
                <a:solidFill>
                  <a:srgbClr val="0070C0"/>
                </a:solidFill>
              </a:rPr>
              <a:t>Situa</a:t>
            </a:r>
            <a:r>
              <a:rPr lang="ro-RO" b="1" dirty="0" smtClean="0">
                <a:solidFill>
                  <a:srgbClr val="0070C0"/>
                </a:solidFill>
              </a:rPr>
              <a:t>ț</a:t>
            </a:r>
            <a:r>
              <a:rPr lang="en-US" b="1" dirty="0" err="1" smtClean="0">
                <a:solidFill>
                  <a:srgbClr val="0070C0"/>
                </a:solidFill>
              </a:rPr>
              <a:t>ia</a:t>
            </a:r>
            <a:r>
              <a:rPr lang="ro-RO" b="1" dirty="0" smtClean="0">
                <a:solidFill>
                  <a:srgbClr val="0070C0"/>
                </a:solidFill>
              </a:rPr>
              <a:t> </a:t>
            </a:r>
            <a:r>
              <a:rPr lang="en-US" b="1" dirty="0" smtClean="0">
                <a:solidFill>
                  <a:srgbClr val="0070C0"/>
                </a:solidFill>
              </a:rPr>
              <a:t>actual</a:t>
            </a:r>
            <a:r>
              <a:rPr lang="ro-RO" b="1" dirty="0" smtClean="0">
                <a:solidFill>
                  <a:srgbClr val="0070C0"/>
                </a:solidFill>
              </a:rPr>
              <a:t>ă</a:t>
            </a:r>
            <a:r>
              <a:rPr lang="en-US" b="1" dirty="0" smtClean="0">
                <a:solidFill>
                  <a:srgbClr val="0070C0"/>
                </a:solidFill>
              </a:rPr>
              <a:t> </a:t>
            </a:r>
            <a:r>
              <a:rPr lang="ro-RO" b="1" dirty="0" smtClean="0">
                <a:solidFill>
                  <a:srgbClr val="0070C0"/>
                </a:solidFill>
              </a:rPr>
              <a:t>în sectorul AAC</a:t>
            </a:r>
            <a:r>
              <a:rPr lang="ro-MD" b="1" dirty="0">
                <a:solidFill>
                  <a:srgbClr val="002060"/>
                </a:solidFill>
              </a:rPr>
              <a:t> </a:t>
            </a:r>
            <a:r>
              <a:rPr lang="ro-MD" b="1" dirty="0">
                <a:solidFill>
                  <a:srgbClr val="0070C0"/>
                </a:solidFill>
              </a:rPr>
              <a:t>stațiilor de epurare a apelor uzate și stațiilor de tratare a apei naturale </a:t>
            </a:r>
            <a:r>
              <a:rPr lang="ro-RO" b="1" dirty="0" smtClean="0">
                <a:solidFill>
                  <a:srgbClr val="0070C0"/>
                </a:solidFill>
              </a:rPr>
              <a:t>:</a:t>
            </a:r>
            <a:br>
              <a:rPr lang="ro-RO" b="1" dirty="0" smtClean="0">
                <a:solidFill>
                  <a:srgbClr val="0070C0"/>
                </a:solidFill>
              </a:rPr>
            </a:br>
            <a:endParaRPr lang="ru-RU" b="1" dirty="0">
              <a:solidFill>
                <a:srgbClr val="0070C0"/>
              </a:solidFill>
            </a:endParaRPr>
          </a:p>
        </p:txBody>
      </p:sp>
      <p:sp>
        <p:nvSpPr>
          <p:cNvPr id="3" name="Нижний колонтитул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5" name="Содержимое 4"/>
          <p:cNvSpPr>
            <a:spLocks noGrp="1"/>
          </p:cNvSpPr>
          <p:nvPr>
            <p:ph idx="1"/>
          </p:nvPr>
        </p:nvSpPr>
        <p:spPr>
          <a:xfrm>
            <a:off x="684000" y="2464779"/>
            <a:ext cx="7776000" cy="3835814"/>
          </a:xfrm>
        </p:spPr>
        <p:txBody>
          <a:bodyPr/>
          <a:lstStyle/>
          <a:p>
            <a:pPr>
              <a:buFont typeface="Wingdings" pitchFamily="2" charset="2"/>
              <a:buChar char="Ø"/>
            </a:pPr>
            <a:endParaRPr lang="en-US" b="1" dirty="0" smtClean="0">
              <a:solidFill>
                <a:schemeClr val="tx1"/>
              </a:solidFill>
            </a:endParaRPr>
          </a:p>
          <a:p>
            <a:pPr>
              <a:buFont typeface="Wingdings" pitchFamily="2" charset="2"/>
              <a:buChar char="Ø"/>
            </a:pPr>
            <a:r>
              <a:rPr lang="ro-RO" sz="2400" b="1" dirty="0" smtClean="0">
                <a:solidFill>
                  <a:schemeClr val="tx1"/>
                </a:solidFill>
              </a:rPr>
              <a:t>Grad înalt de uzură a</a:t>
            </a:r>
            <a:r>
              <a:rPr lang="ro-MD" sz="2400" b="1" dirty="0">
                <a:solidFill>
                  <a:srgbClr val="002060"/>
                </a:solidFill>
              </a:rPr>
              <a:t> </a:t>
            </a:r>
            <a:r>
              <a:rPr lang="ro-MD" sz="2400" b="1" dirty="0">
                <a:solidFill>
                  <a:schemeClr val="tx1">
                    <a:lumMod val="75000"/>
                    <a:lumOff val="25000"/>
                  </a:schemeClr>
                </a:solidFill>
              </a:rPr>
              <a:t>stațiilor de epurare a apelor uzate și stațiilor de tratare a apei naturale</a:t>
            </a:r>
            <a:endParaRPr lang="ro-RO" sz="2400" b="1" dirty="0" smtClean="0">
              <a:solidFill>
                <a:schemeClr val="tx1">
                  <a:lumMod val="75000"/>
                  <a:lumOff val="25000"/>
                </a:schemeClr>
              </a:solidFill>
            </a:endParaRPr>
          </a:p>
          <a:p>
            <a:pPr>
              <a:buFont typeface="Wingdings" pitchFamily="2" charset="2"/>
              <a:buChar char="Ø"/>
            </a:pPr>
            <a:r>
              <a:rPr lang="ro-RO" sz="2400" b="1" dirty="0" smtClean="0">
                <a:solidFill>
                  <a:schemeClr val="tx1"/>
                </a:solidFill>
              </a:rPr>
              <a:t>Termen mare de exploatare. </a:t>
            </a:r>
          </a:p>
          <a:p>
            <a:pPr>
              <a:buFont typeface="Wingdings" pitchFamily="2" charset="2"/>
              <a:buChar char="Ø"/>
            </a:pPr>
            <a:r>
              <a:rPr lang="ro-RO" sz="2400" b="1" dirty="0" smtClean="0">
                <a:solidFill>
                  <a:schemeClr val="tx1"/>
                </a:solidFill>
              </a:rPr>
              <a:t>Tehnologii și echipamente  preponderent învechite,  înalt poluante și energofage </a:t>
            </a:r>
          </a:p>
          <a:p>
            <a:pPr>
              <a:buFont typeface="Wingdings" pitchFamily="2" charset="2"/>
              <a:buChar char="Ø"/>
            </a:pPr>
            <a:r>
              <a:rPr lang="ro-RO" sz="2400" b="1" dirty="0" smtClean="0">
                <a:solidFill>
                  <a:schemeClr val="tx1"/>
                </a:solidFill>
              </a:rPr>
              <a:t>Insuficiență acută</a:t>
            </a:r>
            <a:r>
              <a:rPr lang="en-US" sz="2400" b="1" dirty="0" smtClean="0">
                <a:solidFill>
                  <a:schemeClr val="tx1"/>
                </a:solidFill>
              </a:rPr>
              <a:t> de </a:t>
            </a:r>
            <a:r>
              <a:rPr lang="en-US" sz="2400" b="1" dirty="0" err="1" smtClean="0">
                <a:solidFill>
                  <a:schemeClr val="tx1"/>
                </a:solidFill>
              </a:rPr>
              <a:t>investi</a:t>
            </a:r>
            <a:r>
              <a:rPr lang="ro-RO" sz="2400" b="1" dirty="0" smtClean="0">
                <a:solidFill>
                  <a:schemeClr val="tx1"/>
                </a:solidFill>
              </a:rPr>
              <a:t>ț</a:t>
            </a:r>
            <a:r>
              <a:rPr lang="en-US" sz="2400" b="1" dirty="0" smtClean="0">
                <a:solidFill>
                  <a:schemeClr val="tx1"/>
                </a:solidFill>
              </a:rPr>
              <a:t>ii </a:t>
            </a:r>
            <a:r>
              <a:rPr lang="ro-RO" sz="2400" b="1" dirty="0" smtClean="0">
                <a:solidFill>
                  <a:schemeClr val="tx1"/>
                </a:solidFill>
              </a:rPr>
              <a:t>durabile în sector</a:t>
            </a:r>
            <a:r>
              <a:rPr lang="en-US" sz="2400" b="1" dirty="0" smtClean="0">
                <a:solidFill>
                  <a:schemeClr val="tx1"/>
                </a:solidFill>
              </a:rPr>
              <a:t> </a:t>
            </a:r>
            <a:endParaRPr lang="ro-RO" sz="2400" b="1" dirty="0" smtClean="0">
              <a:solidFill>
                <a:schemeClr val="tx1"/>
              </a:solidFill>
            </a:endParaRPr>
          </a:p>
          <a:p>
            <a:pPr>
              <a:buNone/>
            </a:pPr>
            <a:endParaRPr lang="ru-RU" b="1" dirty="0">
              <a:solidFill>
                <a:schemeClr val="tx1"/>
              </a:solidFill>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2716" cy="150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122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740" y="1662349"/>
            <a:ext cx="7776000" cy="829465"/>
          </a:xfrm>
        </p:spPr>
        <p:txBody>
          <a:bodyPr/>
          <a:lstStyle/>
          <a:p>
            <a:pPr algn="ctr"/>
            <a:r>
              <a:rPr lang="ro-RO" b="1" dirty="0" smtClean="0">
                <a:solidFill>
                  <a:srgbClr val="0070C0"/>
                </a:solidFill>
              </a:rPr>
              <a:t>Cine este </a:t>
            </a:r>
            <a:r>
              <a:rPr lang="ro-RO" b="1" dirty="0" err="1" smtClean="0">
                <a:solidFill>
                  <a:srgbClr val="0070C0"/>
                </a:solidFill>
              </a:rPr>
              <a:t>este</a:t>
            </a:r>
            <a:r>
              <a:rPr lang="ro-RO" b="1" dirty="0" smtClean="0">
                <a:solidFill>
                  <a:srgbClr val="0070C0"/>
                </a:solidFill>
              </a:rPr>
              <a:t> responsabil de atragerea investițiilor </a:t>
            </a:r>
            <a:br>
              <a:rPr lang="ro-RO" b="1" dirty="0" smtClean="0">
                <a:solidFill>
                  <a:srgbClr val="0070C0"/>
                </a:solidFill>
              </a:rPr>
            </a:br>
            <a:r>
              <a:rPr lang="ro-RO" b="1" dirty="0" smtClean="0">
                <a:solidFill>
                  <a:srgbClr val="0070C0"/>
                </a:solidFill>
              </a:rPr>
              <a:t>în sectorul  AAC în Moldova?</a:t>
            </a:r>
            <a:r>
              <a:rPr lang="ro-RO" b="1" dirty="0" smtClean="0"/>
              <a:t/>
            </a:r>
            <a:br>
              <a:rPr lang="ro-RO" b="1" dirty="0" smtClean="0"/>
            </a:br>
            <a:r>
              <a:rPr lang="ro-RO" b="1" dirty="0" smtClean="0"/>
              <a:t>Analizăm;</a:t>
            </a:r>
            <a:endParaRPr lang="ru-RU" dirty="0"/>
          </a:p>
        </p:txBody>
      </p:sp>
      <p:sp>
        <p:nvSpPr>
          <p:cNvPr id="3" name="Нижний колонтитул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Дата 3"/>
          <p:cNvSpPr>
            <a:spLocks noGrp="1"/>
          </p:cNvSpPr>
          <p:nvPr>
            <p:ph type="dt" sz="half" idx="11"/>
          </p:nvPr>
        </p:nvSpPr>
        <p:spPr/>
        <p:txBody>
          <a:bodyPr/>
          <a:lstStyle/>
          <a:p>
            <a:fld id="{0F9A5078-6F60-49E2-B50D-11C30D454C38}" type="datetime1">
              <a:rPr lang="en-GB" smtClean="0"/>
              <a:pPr/>
              <a:t>03/07/2019</a:t>
            </a:fld>
            <a:endParaRPr lang="en-GB" dirty="0" smtClean="0"/>
          </a:p>
        </p:txBody>
      </p:sp>
      <p:sp>
        <p:nvSpPr>
          <p:cNvPr id="6" name="Содержимое 5"/>
          <p:cNvSpPr>
            <a:spLocks noGrp="1"/>
          </p:cNvSpPr>
          <p:nvPr>
            <p:ph idx="12"/>
          </p:nvPr>
        </p:nvSpPr>
        <p:spPr>
          <a:xfrm>
            <a:off x="1490596" y="2644214"/>
            <a:ext cx="6651322" cy="3669656"/>
          </a:xfrm>
        </p:spPr>
        <p:txBody>
          <a:bodyPr/>
          <a:lstStyle/>
          <a:p>
            <a:pPr>
              <a:buFont typeface="Wingdings" pitchFamily="2" charset="2"/>
              <a:buChar char="Ø"/>
            </a:pPr>
            <a:r>
              <a:rPr lang="ro-RO" sz="2800" b="1" dirty="0" smtClean="0">
                <a:solidFill>
                  <a:srgbClr val="0070C0"/>
                </a:solidFill>
              </a:rPr>
              <a:t>LEGEA 303 </a:t>
            </a:r>
            <a:r>
              <a:rPr lang="vi-VN" sz="2800" b="1" dirty="0" smtClean="0">
                <a:solidFill>
                  <a:srgbClr val="0070C0"/>
                </a:solidFill>
              </a:rPr>
              <a:t>din 13.12.2013 </a:t>
            </a:r>
            <a:r>
              <a:rPr lang="vi-VN" sz="2800" b="1" dirty="0" smtClean="0">
                <a:solidFill>
                  <a:schemeClr val="tx1"/>
                </a:solidFill>
              </a:rPr>
              <a:t>privind serviciul public de alimentare cu apă şi de canalizare</a:t>
            </a:r>
            <a:r>
              <a:rPr lang="ro-RO" sz="2800" b="1" dirty="0" smtClean="0">
                <a:solidFill>
                  <a:schemeClr val="tx1"/>
                </a:solidFill>
              </a:rPr>
              <a:t> (AAC) </a:t>
            </a:r>
          </a:p>
          <a:p>
            <a:pPr>
              <a:buFont typeface="Wingdings" pitchFamily="2" charset="2"/>
              <a:buChar char="Ø"/>
            </a:pPr>
            <a:r>
              <a:rPr lang="ro-RO" sz="2800" b="1" dirty="0" smtClean="0">
                <a:solidFill>
                  <a:srgbClr val="0070C0"/>
                </a:solidFill>
              </a:rPr>
              <a:t>STRATEGIA de alimentare cu apă şi sanitaţie (2014 – 2028),</a:t>
            </a:r>
            <a:r>
              <a:rPr lang="en-US" sz="2800" b="1" dirty="0" smtClean="0">
                <a:solidFill>
                  <a:srgbClr val="0070C0"/>
                </a:solidFill>
              </a:rPr>
              <a:t> </a:t>
            </a:r>
            <a:r>
              <a:rPr lang="en-US" sz="2800" b="1" dirty="0" err="1" smtClean="0">
                <a:solidFill>
                  <a:schemeClr val="tx1"/>
                </a:solidFill>
              </a:rPr>
              <a:t>Hotărîrea</a:t>
            </a:r>
            <a:r>
              <a:rPr lang="en-US" sz="2800" b="1" dirty="0" smtClean="0">
                <a:solidFill>
                  <a:schemeClr val="tx1"/>
                </a:solidFill>
              </a:rPr>
              <a:t> </a:t>
            </a:r>
            <a:r>
              <a:rPr lang="en-US" sz="2800" b="1" dirty="0" err="1" smtClean="0">
                <a:solidFill>
                  <a:schemeClr val="tx1"/>
                </a:solidFill>
              </a:rPr>
              <a:t>Guvernului</a:t>
            </a:r>
            <a:r>
              <a:rPr lang="en-US" sz="2800" b="1" dirty="0" smtClean="0">
                <a:solidFill>
                  <a:schemeClr val="tx1"/>
                </a:solidFill>
              </a:rPr>
              <a:t> nr.199</a:t>
            </a:r>
            <a:r>
              <a:rPr lang="ro-RO" sz="2800" b="1" dirty="0" smtClean="0">
                <a:solidFill>
                  <a:schemeClr val="tx1"/>
                </a:solidFill>
              </a:rPr>
              <a:t> </a:t>
            </a:r>
            <a:r>
              <a:rPr lang="en-US" sz="2800" b="1" dirty="0" smtClean="0">
                <a:solidFill>
                  <a:schemeClr val="tx1"/>
                </a:solidFill>
              </a:rPr>
              <a:t>din  20 </a:t>
            </a:r>
            <a:r>
              <a:rPr lang="en-US" sz="2800" b="1" dirty="0" err="1" smtClean="0">
                <a:solidFill>
                  <a:schemeClr val="tx1"/>
                </a:solidFill>
              </a:rPr>
              <a:t>martie</a:t>
            </a:r>
            <a:r>
              <a:rPr lang="en-US" sz="2800" b="1" dirty="0" smtClean="0">
                <a:solidFill>
                  <a:schemeClr val="tx1"/>
                </a:solidFill>
              </a:rPr>
              <a:t>  2014 </a:t>
            </a:r>
            <a:endParaRPr lang="ru-RU" sz="2800" b="1" dirty="0" smtClean="0">
              <a:solidFill>
                <a:schemeClr val="tx1"/>
              </a:solidFill>
            </a:endParaRPr>
          </a:p>
          <a:p>
            <a:endParaRPr lang="ru-RU" dirty="0" smtClean="0"/>
          </a:p>
          <a:p>
            <a:endParaRPr lang="ru-RU" dirty="0"/>
          </a:p>
        </p:txBody>
      </p:sp>
      <p:pic>
        <p:nvPicPr>
          <p:cNvPr id="7"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98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docs\desktop\ELdZ_Mol_cmyk_r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152401"/>
            <a:ext cx="1559441" cy="113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escription: C:\Users\Stela\Desktop\Logou nou UTM\Logo_inscript_horizontal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f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fcaac_logo0200p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2475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935" y="1339702"/>
            <a:ext cx="8024065" cy="606056"/>
          </a:xfrm>
        </p:spPr>
        <p:txBody>
          <a:bodyPr/>
          <a:lstStyle/>
          <a:p>
            <a:pPr algn="ctr"/>
            <a:r>
              <a:rPr lang="vi-VN" b="1" dirty="0" smtClean="0">
                <a:solidFill>
                  <a:srgbClr val="0070C0"/>
                </a:solidFill>
              </a:rPr>
              <a:t>LEGE</a:t>
            </a:r>
            <a:r>
              <a:rPr lang="ro-RO" b="1" dirty="0" smtClean="0">
                <a:solidFill>
                  <a:srgbClr val="0070C0"/>
                </a:solidFill>
              </a:rPr>
              <a:t>A</a:t>
            </a:r>
            <a:r>
              <a:rPr lang="vi-VN" b="1" dirty="0" smtClean="0">
                <a:solidFill>
                  <a:srgbClr val="0070C0"/>
                </a:solidFill>
              </a:rPr>
              <a:t> Nr. 303</a:t>
            </a:r>
            <a:r>
              <a:rPr lang="ro-RO" b="1" dirty="0" smtClean="0">
                <a:solidFill>
                  <a:srgbClr val="0070C0"/>
                </a:solidFill>
              </a:rPr>
              <a:t>, A</a:t>
            </a:r>
            <a:r>
              <a:rPr lang="vi-VN" b="1" dirty="0" smtClean="0">
                <a:solidFill>
                  <a:srgbClr val="0070C0"/>
                </a:solidFill>
              </a:rPr>
              <a:t>rticolul 5. </a:t>
            </a:r>
            <a:r>
              <a:rPr lang="vi-VN" b="1" u="sng" dirty="0" smtClean="0">
                <a:solidFill>
                  <a:srgbClr val="002060"/>
                </a:solidFill>
              </a:rPr>
              <a:t>Competenţa Guvernului</a:t>
            </a:r>
            <a:r>
              <a:rPr lang="ro-RO" b="1" u="sng" dirty="0" smtClean="0">
                <a:solidFill>
                  <a:srgbClr val="002060"/>
                </a:solidFill>
              </a:rPr>
              <a:t>:</a:t>
            </a:r>
            <a:endParaRPr lang="vi-VN" b="1" u="sng" dirty="0">
              <a:solidFill>
                <a:srgbClr val="002060"/>
              </a:solidFill>
            </a:endParaRPr>
          </a:p>
        </p:txBody>
      </p:sp>
      <p:sp>
        <p:nvSpPr>
          <p:cNvPr id="3" name="Нижний колонтитул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5" name="Содержимое 4"/>
          <p:cNvSpPr>
            <a:spLocks noGrp="1"/>
          </p:cNvSpPr>
          <p:nvPr>
            <p:ph idx="1"/>
          </p:nvPr>
        </p:nvSpPr>
        <p:spPr>
          <a:xfrm>
            <a:off x="308344" y="1967023"/>
            <a:ext cx="8474149" cy="4318242"/>
          </a:xfrm>
        </p:spPr>
        <p:txBody>
          <a:bodyPr/>
          <a:lstStyle/>
          <a:p>
            <a:pPr marL="144000" indent="-216000">
              <a:spcAft>
                <a:spcPts val="600"/>
              </a:spcAft>
              <a:buNone/>
            </a:pPr>
            <a:r>
              <a:rPr lang="vi-VN" sz="2800" dirty="0" smtClean="0">
                <a:solidFill>
                  <a:srgbClr val="002060"/>
                </a:solidFill>
              </a:rPr>
              <a:t>(</a:t>
            </a:r>
            <a:r>
              <a:rPr lang="vi-VN" sz="2800" dirty="0">
                <a:solidFill>
                  <a:srgbClr val="002060"/>
                </a:solidFill>
              </a:rPr>
              <a:t>1)</a:t>
            </a:r>
            <a:r>
              <a:rPr lang="vi-VN" sz="2000" dirty="0">
                <a:solidFill>
                  <a:srgbClr val="002060"/>
                </a:solidFill>
              </a:rPr>
              <a:t> </a:t>
            </a:r>
            <a:r>
              <a:rPr lang="vi-VN" sz="2800" dirty="0">
                <a:solidFill>
                  <a:srgbClr val="002060"/>
                </a:solidFill>
              </a:rPr>
              <a:t>Guvernul </a:t>
            </a:r>
            <a:r>
              <a:rPr lang="vi-VN" sz="2800" b="1" dirty="0">
                <a:solidFill>
                  <a:srgbClr val="002060"/>
                </a:solidFill>
              </a:rPr>
              <a:t>asigură </a:t>
            </a:r>
            <a:r>
              <a:rPr lang="vi-VN" sz="2800" b="1" u="sng" dirty="0">
                <a:solidFill>
                  <a:srgbClr val="002060"/>
                </a:solidFill>
              </a:rPr>
              <a:t>realizarea politicii </a:t>
            </a:r>
            <a:r>
              <a:rPr lang="vi-VN" sz="2800" b="1" dirty="0">
                <a:solidFill>
                  <a:srgbClr val="002060"/>
                </a:solidFill>
              </a:rPr>
              <a:t>generale de stat </a:t>
            </a:r>
            <a:r>
              <a:rPr lang="vi-VN" sz="2800" dirty="0">
                <a:solidFill>
                  <a:srgbClr val="002060"/>
                </a:solidFill>
              </a:rPr>
              <a:t>în domeniul </a:t>
            </a:r>
            <a:r>
              <a:rPr lang="ro-RO" sz="2800" dirty="0">
                <a:solidFill>
                  <a:srgbClr val="002060"/>
                </a:solidFill>
              </a:rPr>
              <a:t>AAC </a:t>
            </a:r>
            <a:r>
              <a:rPr lang="vi-VN" sz="2800" dirty="0">
                <a:solidFill>
                  <a:srgbClr val="002060"/>
                </a:solidFill>
              </a:rPr>
              <a:t>conform programului de guvernare. </a:t>
            </a:r>
            <a:endParaRPr lang="ro-RO" sz="2800" dirty="0">
              <a:solidFill>
                <a:srgbClr val="002060"/>
              </a:solidFill>
            </a:endParaRPr>
          </a:p>
          <a:p>
            <a:pPr marL="144000" indent="-216000">
              <a:spcAft>
                <a:spcPts val="600"/>
              </a:spcAft>
              <a:buNone/>
            </a:pPr>
            <a:r>
              <a:rPr lang="vi-VN" sz="2800" dirty="0">
                <a:solidFill>
                  <a:srgbClr val="002060"/>
                </a:solidFill>
              </a:rPr>
              <a:t>(2) Guvernul îşi exercită atribuţiile în domeniu prin:</a:t>
            </a:r>
            <a:r>
              <a:rPr lang="ro-RO" sz="2800" dirty="0">
                <a:solidFill>
                  <a:srgbClr val="002060"/>
                </a:solidFill>
              </a:rPr>
              <a:t>...</a:t>
            </a:r>
            <a:r>
              <a:rPr lang="vi-VN" sz="2800" dirty="0">
                <a:solidFill>
                  <a:srgbClr val="002060"/>
                </a:solidFill>
              </a:rPr>
              <a:t> </a:t>
            </a:r>
            <a:r>
              <a:rPr lang="vi-VN" sz="2800" u="sng" dirty="0">
                <a:solidFill>
                  <a:srgbClr val="002060"/>
                </a:solidFill>
              </a:rPr>
              <a:t>implementarea</a:t>
            </a:r>
            <a:r>
              <a:rPr lang="vi-VN" sz="2800" b="1" u="sng" dirty="0">
                <a:solidFill>
                  <a:srgbClr val="002060"/>
                </a:solidFill>
              </a:rPr>
              <a:t> mecanismelor specifice economiei de piaţă</a:t>
            </a:r>
            <a:r>
              <a:rPr lang="vi-VN" sz="2800" dirty="0">
                <a:solidFill>
                  <a:srgbClr val="002060"/>
                </a:solidFill>
              </a:rPr>
              <a:t>, </a:t>
            </a:r>
            <a:r>
              <a:rPr lang="vi-VN" sz="2800" b="1" dirty="0">
                <a:solidFill>
                  <a:srgbClr val="002060"/>
                </a:solidFill>
              </a:rPr>
              <a:t>crearea unui mediu de concurenţă, atragerea capitalului privat, promovarea de parteneriat public-privat şi a privatizării.</a:t>
            </a:r>
            <a:endParaRPr lang="ro-RO" sz="2800" dirty="0">
              <a:solidFill>
                <a:srgbClr val="002060"/>
              </a:solidFill>
            </a:endParaRPr>
          </a:p>
          <a:p>
            <a:pPr marL="144000" indent="-216000">
              <a:spcAft>
                <a:spcPts val="600"/>
              </a:spcAft>
              <a:buNone/>
            </a:pPr>
            <a:endParaRPr lang="en-US" dirty="0">
              <a:solidFill>
                <a:schemeClr val="tx1"/>
              </a:solidFill>
            </a:endParaRPr>
          </a:p>
          <a:p>
            <a:pPr marL="144000" indent="-216000">
              <a:spcAft>
                <a:spcPts val="600"/>
              </a:spcAft>
              <a:buNone/>
            </a:pPr>
            <a:r>
              <a:rPr lang="vi-VN" dirty="0" smtClean="0">
                <a:solidFill>
                  <a:schemeClr val="tx1"/>
                </a:solidFill>
              </a:rPr>
              <a:t> </a:t>
            </a:r>
            <a:endParaRPr lang="ro-RO" b="1" dirty="0" smtClean="0">
              <a:solidFill>
                <a:schemeClr val="tx1"/>
              </a:solidFill>
            </a:endParaRPr>
          </a:p>
          <a:p>
            <a:pPr>
              <a:buNone/>
            </a:pPr>
            <a:endParaRPr lang="ro-RO" b="1" dirty="0" smtClean="0"/>
          </a:p>
          <a:p>
            <a:pPr>
              <a:buNone/>
            </a:pPr>
            <a:endParaRPr lang="ro-RO" b="1" dirty="0" smtClean="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45758" cy="141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60415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vi-VN" b="1" dirty="0">
                <a:solidFill>
                  <a:srgbClr val="0070C0"/>
                </a:solidFill>
              </a:rPr>
              <a:t>LEGE</a:t>
            </a:r>
            <a:r>
              <a:rPr lang="ro-RO" b="1" dirty="0">
                <a:solidFill>
                  <a:srgbClr val="0070C0"/>
                </a:solidFill>
              </a:rPr>
              <a:t>A</a:t>
            </a:r>
            <a:r>
              <a:rPr lang="vi-VN" b="1" dirty="0">
                <a:solidFill>
                  <a:srgbClr val="0070C0"/>
                </a:solidFill>
              </a:rPr>
              <a:t> Nr. 303</a:t>
            </a:r>
            <a:r>
              <a:rPr lang="ro-RO" b="1" dirty="0">
                <a:solidFill>
                  <a:srgbClr val="0070C0"/>
                </a:solidFill>
              </a:rPr>
              <a:t>, A</a:t>
            </a:r>
            <a:r>
              <a:rPr lang="vi-VN" b="1" dirty="0">
                <a:solidFill>
                  <a:srgbClr val="0070C0"/>
                </a:solidFill>
              </a:rPr>
              <a:t>rticolul 5. </a:t>
            </a:r>
            <a:r>
              <a:rPr lang="vi-VN" b="1" u="sng" dirty="0">
                <a:solidFill>
                  <a:srgbClr val="002060"/>
                </a:solidFill>
              </a:rPr>
              <a:t>Competenţa Guvernului</a:t>
            </a:r>
            <a:r>
              <a:rPr lang="ro-RO" b="1" u="sng" dirty="0" smtClean="0">
                <a:solidFill>
                  <a:srgbClr val="002060"/>
                </a:solidFill>
              </a:rPr>
              <a:t>:</a:t>
            </a:r>
            <a:r>
              <a:rPr lang="en-US" b="1" u="sng" dirty="0" smtClean="0">
                <a:solidFill>
                  <a:srgbClr val="002060"/>
                </a:solidFill>
              </a:rPr>
              <a:t/>
            </a:r>
            <a:br>
              <a:rPr lang="en-US" b="1" u="sng" dirty="0" smtClean="0">
                <a:solidFill>
                  <a:srgbClr val="002060"/>
                </a:solidFill>
              </a:rPr>
            </a:br>
            <a:r>
              <a:rPr lang="en-US" sz="1600" b="1" u="sng" dirty="0" smtClean="0">
                <a:solidFill>
                  <a:srgbClr val="002060"/>
                </a:solidFill>
              </a:rPr>
              <a:t/>
            </a:r>
            <a:br>
              <a:rPr lang="en-US" sz="1600" b="1" u="sng" dirty="0" smtClean="0">
                <a:solidFill>
                  <a:srgbClr val="002060"/>
                </a:solidFill>
              </a:rPr>
            </a:br>
            <a:r>
              <a:rPr lang="vi-VN" dirty="0">
                <a:solidFill>
                  <a:srgbClr val="002060"/>
                </a:solidFill>
              </a:rPr>
              <a:t>(3) Guvernul </a:t>
            </a:r>
            <a:r>
              <a:rPr lang="vi-VN" b="1" dirty="0">
                <a:solidFill>
                  <a:srgbClr val="002060"/>
                </a:solidFill>
              </a:rPr>
              <a:t>sprijină autorităţile administraţiei publice locale în vederea înfiinţării,</a:t>
            </a:r>
            <a:r>
              <a:rPr lang="vi-VN" dirty="0">
                <a:solidFill>
                  <a:srgbClr val="002060"/>
                </a:solidFill>
              </a:rPr>
              <a:t> dezvoltării şi îmbunătăţirii serviciului public de alimentare cu apă şi de canalizare, </a:t>
            </a:r>
            <a:r>
              <a:rPr lang="vi-VN" b="1" dirty="0">
                <a:solidFill>
                  <a:srgbClr val="002060"/>
                </a:solidFill>
              </a:rPr>
              <a:t>promovării parteneriatului şi asocierii unităţilor administrativ-teritoriale </a:t>
            </a:r>
            <a:r>
              <a:rPr lang="vi-VN" dirty="0">
                <a:solidFill>
                  <a:srgbClr val="002060"/>
                </a:solidFill>
              </a:rPr>
              <a:t>pentru crearea şi exploatarea unor sisteme tehnico-edilitare </a:t>
            </a:r>
            <a:r>
              <a:rPr lang="vi-VN" b="1" dirty="0">
                <a:solidFill>
                  <a:srgbClr val="002060"/>
                </a:solidFill>
              </a:rPr>
              <a:t>de interes comun</a:t>
            </a:r>
            <a:r>
              <a:rPr lang="vi-VN" dirty="0">
                <a:solidFill>
                  <a:srgbClr val="002060"/>
                </a:solidFill>
              </a:rPr>
              <a:t>. Sprijinul se acordă, </a:t>
            </a:r>
            <a:r>
              <a:rPr lang="vi-VN" b="1" dirty="0">
                <a:solidFill>
                  <a:srgbClr val="002060"/>
                </a:solidFill>
              </a:rPr>
              <a:t>la solicitarea acestora, </a:t>
            </a:r>
            <a:r>
              <a:rPr lang="vi-VN" u="sng" dirty="0">
                <a:solidFill>
                  <a:srgbClr val="FF0000"/>
                </a:solidFill>
              </a:rPr>
              <a:t>prin intermediul organelor centrale de specialitate </a:t>
            </a:r>
            <a:r>
              <a:rPr lang="vi-VN" dirty="0">
                <a:solidFill>
                  <a:srgbClr val="002060"/>
                </a:solidFill>
              </a:rPr>
              <a:t>ale administraţiei publice, </a:t>
            </a:r>
            <a:r>
              <a:rPr lang="vi-VN" b="1" dirty="0">
                <a:solidFill>
                  <a:srgbClr val="002060"/>
                </a:solidFill>
              </a:rPr>
              <a:t>sub formă de asistenţe tehnice şi/sau financiare, metodologice şi consultativ-informaţionale,</a:t>
            </a:r>
            <a:r>
              <a:rPr lang="vi-VN" dirty="0">
                <a:solidFill>
                  <a:srgbClr val="002060"/>
                </a:solidFill>
              </a:rPr>
              <a:t> în condiţiile legii.</a:t>
            </a:r>
            <a:r>
              <a:rPr lang="ro-RO" b="1" dirty="0">
                <a:solidFill>
                  <a:srgbClr val="002060"/>
                </a:solidFill>
              </a:rPr>
              <a:t/>
            </a:r>
            <a:br>
              <a:rPr lang="ro-RO" b="1" dirty="0">
                <a:solidFill>
                  <a:srgbClr val="002060"/>
                </a:solidFill>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2346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4"/>
            <a:ext cx="8839199" cy="4728852"/>
          </a:xfrm>
        </p:spPr>
        <p:txBody>
          <a:bodyPr/>
          <a:lstStyle/>
          <a:p>
            <a:pPr>
              <a:buNone/>
            </a:pPr>
            <a:r>
              <a:rPr lang="vi-VN" sz="2600" b="1" dirty="0">
                <a:solidFill>
                  <a:srgbClr val="0070C0"/>
                </a:solidFill>
              </a:rPr>
              <a:t>LEGE</a:t>
            </a:r>
            <a:r>
              <a:rPr lang="ro-RO" sz="2600" b="1" dirty="0">
                <a:solidFill>
                  <a:srgbClr val="0070C0"/>
                </a:solidFill>
              </a:rPr>
              <a:t>A</a:t>
            </a:r>
            <a:r>
              <a:rPr lang="vi-VN" sz="2600" b="1" dirty="0">
                <a:solidFill>
                  <a:srgbClr val="0070C0"/>
                </a:solidFill>
              </a:rPr>
              <a:t> Nr. 303 </a:t>
            </a:r>
            <a:r>
              <a:rPr lang="ro-RO" sz="2600" b="1" dirty="0">
                <a:solidFill>
                  <a:srgbClr val="0070C0"/>
                </a:solidFill>
              </a:rPr>
              <a:t>prin </a:t>
            </a:r>
            <a:r>
              <a:rPr lang="it-IT" sz="2600" b="1" dirty="0">
                <a:solidFill>
                  <a:srgbClr val="0070C0"/>
                </a:solidFill>
              </a:rPr>
              <a:t>Articolul 6</a:t>
            </a:r>
            <a:r>
              <a:rPr lang="it-IT" sz="2600" b="1" dirty="0"/>
              <a:t> </a:t>
            </a:r>
            <a:r>
              <a:rPr lang="ro-RO" sz="2600" b="1" dirty="0">
                <a:solidFill>
                  <a:srgbClr val="002060"/>
                </a:solidFill>
              </a:rPr>
              <a:t>prevede </a:t>
            </a:r>
            <a:r>
              <a:rPr lang="it-IT" sz="2600" b="1" u="sng" dirty="0">
                <a:solidFill>
                  <a:srgbClr val="002060"/>
                </a:solidFill>
              </a:rPr>
              <a:t>competenţa </a:t>
            </a:r>
            <a:r>
              <a:rPr lang="it-IT" sz="2600" b="1" u="sng" dirty="0" smtClean="0">
                <a:solidFill>
                  <a:srgbClr val="002060"/>
                </a:solidFill>
              </a:rPr>
              <a:t>organului </a:t>
            </a:r>
            <a:r>
              <a:rPr lang="it-IT" sz="2600" b="1" u="sng" dirty="0">
                <a:solidFill>
                  <a:srgbClr val="002060"/>
                </a:solidFill>
              </a:rPr>
              <a:t>central de specialitate</a:t>
            </a:r>
            <a:r>
              <a:rPr lang="ro-RO" sz="2600" b="1" dirty="0" smtClean="0">
                <a:solidFill>
                  <a:srgbClr val="002060"/>
                </a:solidFill>
              </a:rPr>
              <a:t>:</a:t>
            </a:r>
            <a:r>
              <a:rPr lang="en-US" sz="2600" b="1" dirty="0" smtClean="0">
                <a:solidFill>
                  <a:srgbClr val="002060"/>
                </a:solidFill>
              </a:rPr>
              <a:t/>
            </a:r>
            <a:br>
              <a:rPr lang="en-US" sz="2600" b="1" dirty="0" smtClean="0">
                <a:solidFill>
                  <a:srgbClr val="002060"/>
                </a:solidFill>
              </a:rPr>
            </a:br>
            <a:r>
              <a:rPr lang="vi-VN" sz="2300" dirty="0">
                <a:solidFill>
                  <a:srgbClr val="FF0000"/>
                </a:solidFill>
              </a:rPr>
              <a:t>a) </a:t>
            </a:r>
            <a:r>
              <a:rPr lang="vi-VN" sz="2300" b="1" u="sng" dirty="0">
                <a:solidFill>
                  <a:srgbClr val="FF0000"/>
                </a:solidFill>
              </a:rPr>
              <a:t>elaborează şi promovează politica de stat </a:t>
            </a:r>
            <a:r>
              <a:rPr lang="vi-VN" sz="2300" dirty="0">
                <a:solidFill>
                  <a:srgbClr val="002060"/>
                </a:solidFill>
              </a:rPr>
              <a:t>în domeniul serviciului public de alimentare cu apă şi de canalizare;</a:t>
            </a:r>
            <a:r>
              <a:rPr lang="ro-RO" sz="2300" dirty="0">
                <a:solidFill>
                  <a:srgbClr val="002060"/>
                </a:solidFill>
              </a:rPr>
              <a:t/>
            </a:r>
            <a:br>
              <a:rPr lang="ro-RO" sz="2300" dirty="0">
                <a:solidFill>
                  <a:srgbClr val="002060"/>
                </a:solidFill>
              </a:rPr>
            </a:br>
            <a:r>
              <a:rPr lang="vi-VN" sz="2300" dirty="0">
                <a:solidFill>
                  <a:srgbClr val="002060"/>
                </a:solidFill>
              </a:rPr>
              <a:t>b) </a:t>
            </a:r>
            <a:r>
              <a:rPr lang="vi-VN" sz="2300" b="1" dirty="0">
                <a:solidFill>
                  <a:srgbClr val="002060"/>
                </a:solidFill>
              </a:rPr>
              <a:t>elaborează şi promovează programe anuale </a:t>
            </a:r>
            <a:r>
              <a:rPr lang="vi-VN" sz="2300" dirty="0">
                <a:solidFill>
                  <a:srgbClr val="002060"/>
                </a:solidFill>
              </a:rPr>
              <a:t>de activităţi în domeniul </a:t>
            </a:r>
            <a:r>
              <a:rPr lang="ro-RO" sz="2300" dirty="0">
                <a:solidFill>
                  <a:srgbClr val="002060"/>
                </a:solidFill>
              </a:rPr>
              <a:t>AAC</a:t>
            </a:r>
            <a:r>
              <a:rPr lang="vi-VN" sz="2300" dirty="0">
                <a:solidFill>
                  <a:srgbClr val="002060"/>
                </a:solidFill>
              </a:rPr>
              <a:t>, </a:t>
            </a:r>
            <a:r>
              <a:rPr lang="vi-VN" sz="2300" b="1" u="sng" dirty="0">
                <a:solidFill>
                  <a:srgbClr val="002060"/>
                </a:solidFill>
              </a:rPr>
              <a:t>finanţate de la bugetul de stat sau de instituţiile şi organizaţiile financiare internaţionale;</a:t>
            </a:r>
            <a:r>
              <a:rPr lang="ro-RO" sz="2300" b="1" u="sng" dirty="0">
                <a:solidFill>
                  <a:srgbClr val="002060"/>
                </a:solidFill>
              </a:rPr>
              <a:t/>
            </a:r>
            <a:br>
              <a:rPr lang="ro-RO" sz="2300" b="1" u="sng" dirty="0">
                <a:solidFill>
                  <a:srgbClr val="002060"/>
                </a:solidFill>
              </a:rPr>
            </a:br>
            <a:r>
              <a:rPr lang="vi-VN" sz="2300" dirty="0">
                <a:solidFill>
                  <a:srgbClr val="FF0000"/>
                </a:solidFill>
              </a:rPr>
              <a:t>c) întreprinde măsuri de rigoare </a:t>
            </a:r>
            <a:r>
              <a:rPr lang="vi-VN" sz="2300" dirty="0">
                <a:solidFill>
                  <a:srgbClr val="002060"/>
                </a:solidFill>
              </a:rPr>
              <a:t>ce ţin de implementarea prevederilor politicii naţionale  în domeniul resurselor de apă şi în domeniul </a:t>
            </a:r>
            <a:r>
              <a:rPr lang="ro-RO" sz="2300" dirty="0">
                <a:solidFill>
                  <a:srgbClr val="002060"/>
                </a:solidFill>
              </a:rPr>
              <a:t>AAC;</a:t>
            </a:r>
            <a:br>
              <a:rPr lang="ro-RO" sz="2300" dirty="0">
                <a:solidFill>
                  <a:srgbClr val="002060"/>
                </a:solidFill>
              </a:rPr>
            </a:br>
            <a:r>
              <a:rPr lang="vi-VN" sz="2300" dirty="0">
                <a:solidFill>
                  <a:srgbClr val="FF0000"/>
                </a:solidFill>
              </a:rPr>
              <a:t>d) asigură realizarea măsurilor </a:t>
            </a:r>
            <a:r>
              <a:rPr lang="vi-VN" sz="2300" dirty="0">
                <a:solidFill>
                  <a:srgbClr val="002060"/>
                </a:solidFill>
              </a:rPr>
              <a:t>ce decurg din colaborarea interstatală în</a:t>
            </a:r>
            <a:r>
              <a:rPr lang="ro-RO" sz="2300" dirty="0">
                <a:solidFill>
                  <a:srgbClr val="002060"/>
                </a:solidFill>
              </a:rPr>
              <a:t> </a:t>
            </a:r>
            <a:r>
              <a:rPr lang="vi-VN" sz="2300" dirty="0">
                <a:solidFill>
                  <a:srgbClr val="002060"/>
                </a:solidFill>
              </a:rPr>
              <a:t>domeniul  resurselor de apă şi care sînt necesare pentru </a:t>
            </a:r>
            <a:r>
              <a:rPr lang="vi-VN" sz="2300" b="1" u="sng" dirty="0">
                <a:solidFill>
                  <a:srgbClr val="002060"/>
                </a:solidFill>
              </a:rPr>
              <a:t>atragerea investiţiilor la construcţia obiectelor de alimentare cu apă şi de canalizare</a:t>
            </a:r>
            <a:r>
              <a:rPr lang="vi-VN" sz="2300" b="1" dirty="0">
                <a:solidFill>
                  <a:srgbClr val="002060"/>
                </a:solidFill>
              </a:rPr>
              <a:t>;</a:t>
            </a:r>
            <a:r>
              <a:rPr lang="ro-RO" sz="2300" b="1" dirty="0">
                <a:solidFill>
                  <a:srgbClr val="002060"/>
                </a:solidFill>
              </a:rPr>
              <a:t/>
            </a:r>
            <a:br>
              <a:rPr lang="ro-RO" sz="2300" b="1" dirty="0">
                <a:solidFill>
                  <a:srgbClr val="002060"/>
                </a:solidFill>
              </a:rPr>
            </a:br>
            <a:endParaRPr lang="ro-RO" sz="23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44386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52400" y="1372896"/>
            <a:ext cx="8839199" cy="4612107"/>
          </a:xfrm>
        </p:spPr>
        <p:txBody>
          <a:bodyPr/>
          <a:lstStyle/>
          <a:p>
            <a:pPr>
              <a:buNone/>
            </a:pPr>
            <a:r>
              <a:rPr lang="vi-VN" b="1" dirty="0" smtClean="0">
                <a:solidFill>
                  <a:srgbClr val="0070C0"/>
                </a:solidFill>
              </a:rPr>
              <a:t>LEGE</a:t>
            </a:r>
            <a:r>
              <a:rPr lang="ro-RO" b="1" dirty="0" smtClean="0">
                <a:solidFill>
                  <a:srgbClr val="0070C0"/>
                </a:solidFill>
              </a:rPr>
              <a:t>A</a:t>
            </a:r>
            <a:r>
              <a:rPr lang="vi-VN" b="1" dirty="0" smtClean="0">
                <a:solidFill>
                  <a:srgbClr val="0070C0"/>
                </a:solidFill>
              </a:rPr>
              <a:t> Nr. 303 </a:t>
            </a:r>
            <a:r>
              <a:rPr lang="ro-RO" b="1" dirty="0" smtClean="0">
                <a:solidFill>
                  <a:srgbClr val="0070C0"/>
                </a:solidFill>
              </a:rPr>
              <a:t>prin </a:t>
            </a:r>
            <a:r>
              <a:rPr lang="vi-VN" b="1" dirty="0" smtClean="0">
                <a:solidFill>
                  <a:srgbClr val="0070C0"/>
                </a:solidFill>
              </a:rPr>
              <a:t>Articolul 8</a:t>
            </a:r>
            <a:r>
              <a:rPr lang="ro-RO" b="1" dirty="0" smtClean="0">
                <a:solidFill>
                  <a:srgbClr val="0070C0"/>
                </a:solidFill>
              </a:rPr>
              <a:t> </a:t>
            </a:r>
            <a:r>
              <a:rPr lang="ro-RO" b="1" dirty="0" smtClean="0">
                <a:solidFill>
                  <a:schemeClr val="tx1"/>
                </a:solidFill>
              </a:rPr>
              <a:t>prevede c</a:t>
            </a:r>
            <a:r>
              <a:rPr lang="vi-VN" b="1" dirty="0" smtClean="0">
                <a:solidFill>
                  <a:schemeClr val="tx1"/>
                </a:solidFill>
              </a:rPr>
              <a:t>ompetenţa </a:t>
            </a:r>
            <a:r>
              <a:rPr lang="vi-VN" b="1" u="sng" dirty="0" smtClean="0">
                <a:solidFill>
                  <a:schemeClr val="tx1"/>
                </a:solidFill>
              </a:rPr>
              <a:t>autorităţilor administraţiei</a:t>
            </a:r>
            <a:r>
              <a:rPr lang="ro-RO" b="1" u="sng" dirty="0" smtClean="0">
                <a:solidFill>
                  <a:schemeClr val="tx1"/>
                </a:solidFill>
              </a:rPr>
              <a:t> </a:t>
            </a:r>
            <a:r>
              <a:rPr lang="vi-VN" b="1" u="sng" dirty="0" smtClean="0">
                <a:solidFill>
                  <a:schemeClr val="tx1"/>
                </a:solidFill>
              </a:rPr>
              <a:t>publice locale</a:t>
            </a:r>
            <a:r>
              <a:rPr lang="ro-RO" b="1" dirty="0" smtClean="0">
                <a:solidFill>
                  <a:schemeClr val="tx1"/>
                </a:solidFill>
              </a:rPr>
              <a:t>:</a:t>
            </a:r>
            <a:r>
              <a:rPr lang="en-US" b="1" dirty="0" smtClean="0">
                <a:solidFill>
                  <a:schemeClr val="tx1"/>
                </a:solidFill>
              </a:rPr>
              <a:t/>
            </a:r>
            <a:br>
              <a:rPr lang="en-US" b="1" dirty="0" smtClean="0">
                <a:solidFill>
                  <a:schemeClr val="tx1"/>
                </a:solidFill>
              </a:rPr>
            </a:br>
            <a:r>
              <a:rPr lang="vi-VN" sz="2200" b="1" dirty="0" smtClean="0">
                <a:solidFill>
                  <a:srgbClr val="002060"/>
                </a:solidFill>
              </a:rPr>
              <a:t>(</a:t>
            </a:r>
            <a:r>
              <a:rPr lang="vi-VN" sz="2100" b="1" dirty="0" smtClean="0">
                <a:solidFill>
                  <a:srgbClr val="002060"/>
                </a:solidFill>
              </a:rPr>
              <a:t>1) Autorităţile administraţiei publice locale de nivelul întîi:</a:t>
            </a:r>
            <a:r>
              <a:rPr lang="ro-RO" sz="2100" b="1" dirty="0" smtClean="0">
                <a:solidFill>
                  <a:srgbClr val="002060"/>
                </a:solidFill>
              </a:rPr>
              <a:t/>
            </a:r>
            <a:br>
              <a:rPr lang="ro-RO" sz="2100" b="1" dirty="0" smtClean="0">
                <a:solidFill>
                  <a:srgbClr val="002060"/>
                </a:solidFill>
              </a:rPr>
            </a:br>
            <a:r>
              <a:rPr lang="vi-VN" sz="2100" dirty="0" smtClean="0">
                <a:solidFill>
                  <a:srgbClr val="002060"/>
                </a:solidFill>
              </a:rPr>
              <a:t>h) </a:t>
            </a:r>
            <a:r>
              <a:rPr lang="vi-VN" sz="2100" b="1" dirty="0" smtClean="0">
                <a:solidFill>
                  <a:srgbClr val="002060"/>
                </a:solidFill>
              </a:rPr>
              <a:t>participă </a:t>
            </a:r>
            <a:r>
              <a:rPr lang="vi-VN" sz="2100" b="1" u="sng" dirty="0" smtClean="0">
                <a:solidFill>
                  <a:srgbClr val="002060"/>
                </a:solidFill>
              </a:rPr>
              <a:t>cu mijloace financiare </a:t>
            </a:r>
            <a:r>
              <a:rPr lang="vi-VN" sz="2100" b="1" dirty="0" smtClean="0">
                <a:solidFill>
                  <a:srgbClr val="002060"/>
                </a:solidFill>
              </a:rPr>
              <a:t>şi/sau cu bunuri la constituirea patrimoniului </a:t>
            </a:r>
            <a:r>
              <a:rPr lang="vi-VN" sz="2100" dirty="0" smtClean="0">
                <a:solidFill>
                  <a:srgbClr val="002060"/>
                </a:solidFill>
              </a:rPr>
              <a:t>operatorilor pentru realizarea de lucrări şi pentru furnizarea serviciului public de alimentare cu apă şi de canalizare;</a:t>
            </a:r>
            <a:r>
              <a:rPr lang="ro-RO" sz="2100" dirty="0" smtClean="0">
                <a:solidFill>
                  <a:srgbClr val="002060"/>
                </a:solidFill>
              </a:rPr>
              <a:t/>
            </a:r>
            <a:br>
              <a:rPr lang="ro-RO" sz="2100" dirty="0" smtClean="0">
                <a:solidFill>
                  <a:srgbClr val="002060"/>
                </a:solidFill>
              </a:rPr>
            </a:br>
            <a:r>
              <a:rPr lang="vi-VN" sz="2100" dirty="0" smtClean="0">
                <a:solidFill>
                  <a:srgbClr val="002060"/>
                </a:solidFill>
              </a:rPr>
              <a:t>i) </a:t>
            </a:r>
            <a:r>
              <a:rPr lang="vi-VN" sz="2100" b="1" u="sng" dirty="0" smtClean="0">
                <a:solidFill>
                  <a:srgbClr val="002060"/>
                </a:solidFill>
              </a:rPr>
              <a:t>contractează sau garantează, în condiţiile legii, împrumuturile </a:t>
            </a:r>
            <a:r>
              <a:rPr lang="vi-VN" sz="2100" b="1" dirty="0" smtClean="0">
                <a:solidFill>
                  <a:srgbClr val="002060"/>
                </a:solidFill>
              </a:rPr>
              <a:t>pentru finanţarea programelor de investiţii</a:t>
            </a:r>
            <a:r>
              <a:rPr lang="vi-VN" sz="2100" dirty="0" smtClean="0">
                <a:solidFill>
                  <a:srgbClr val="002060"/>
                </a:solidFill>
              </a:rPr>
              <a:t> în vederea dezvoltării sistemului public de alimentare cu apă şi de canalizare a localităţilor, pentru efectuarea de lucrări noi sau de extinderi, pentru dezvoltarea de capacităţi, inclusiv pentru reabilitarea, modernizarea şi reechiparea sistemelor existente</a:t>
            </a:r>
            <a:r>
              <a:rPr lang="ro-RO" sz="2100" dirty="0" smtClean="0">
                <a:solidFill>
                  <a:srgbClr val="002060"/>
                </a:solidFill>
              </a:rPr>
              <a:t>;</a:t>
            </a:r>
            <a:br>
              <a:rPr lang="ro-RO" sz="2100" dirty="0" smtClean="0">
                <a:solidFill>
                  <a:srgbClr val="002060"/>
                </a:solidFill>
              </a:rPr>
            </a:br>
            <a:r>
              <a:rPr lang="vi-VN" sz="2100" dirty="0" smtClean="0">
                <a:solidFill>
                  <a:srgbClr val="002060"/>
                </a:solidFill>
              </a:rPr>
              <a:t>k) </a:t>
            </a:r>
            <a:r>
              <a:rPr lang="vi-VN" sz="2100" b="1" u="sng" dirty="0" smtClean="0">
                <a:solidFill>
                  <a:srgbClr val="002060"/>
                </a:solidFill>
              </a:rPr>
              <a:t>alocă compensaţii </a:t>
            </a:r>
            <a:r>
              <a:rPr lang="vi-VN" sz="2100" b="1" dirty="0" smtClean="0">
                <a:solidFill>
                  <a:srgbClr val="002060"/>
                </a:solidFill>
              </a:rPr>
              <a:t>pentru unele categorii de consumatori casnici consideraţi vulnerabili</a:t>
            </a:r>
            <a:r>
              <a:rPr lang="vi-VN" sz="2100" dirty="0" smtClean="0">
                <a:solidFill>
                  <a:srgbClr val="002060"/>
                </a:solidFill>
              </a:rPr>
              <a:t>, în modul şi în condiţiile stabilite de lege;</a:t>
            </a:r>
            <a:r>
              <a:rPr lang="en-US" sz="2100" b="1" dirty="0" smtClean="0">
                <a:solidFill>
                  <a:schemeClr val="tx1"/>
                </a:solidFill>
              </a:rPr>
              <a:t/>
            </a:r>
            <a:br>
              <a:rPr lang="en-US" sz="2100" b="1" dirty="0" smtClean="0">
                <a:solidFill>
                  <a:schemeClr val="tx1"/>
                </a:solidFill>
              </a:rPr>
            </a:br>
            <a:r>
              <a:rPr lang="ru-RU" dirty="0" smtClean="0">
                <a:solidFill>
                  <a:schemeClr val="tx1"/>
                </a:solidFill>
              </a:rPr>
              <a:t/>
            </a:r>
            <a:br>
              <a:rPr lang="ru-RU" dirty="0" smtClean="0">
                <a:solidFill>
                  <a:schemeClr val="tx1"/>
                </a:solidFill>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456671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vi-VN" b="1" dirty="0">
                <a:solidFill>
                  <a:srgbClr val="0070C0"/>
                </a:solidFill>
              </a:rPr>
              <a:t>LEGE</a:t>
            </a:r>
            <a:r>
              <a:rPr lang="ro-RO" b="1" dirty="0">
                <a:solidFill>
                  <a:srgbClr val="0070C0"/>
                </a:solidFill>
              </a:rPr>
              <a:t>A</a:t>
            </a:r>
            <a:r>
              <a:rPr lang="vi-VN" b="1" dirty="0">
                <a:solidFill>
                  <a:srgbClr val="0070C0"/>
                </a:solidFill>
              </a:rPr>
              <a:t> Nr. 303</a:t>
            </a:r>
            <a:r>
              <a:rPr lang="ro-RO" b="1" dirty="0">
                <a:solidFill>
                  <a:srgbClr val="0070C0"/>
                </a:solidFill>
              </a:rPr>
              <a:t>,</a:t>
            </a:r>
            <a:r>
              <a:rPr lang="vi-VN" b="1" dirty="0">
                <a:solidFill>
                  <a:srgbClr val="0070C0"/>
                </a:solidFill>
              </a:rPr>
              <a:t> Articolul 36. </a:t>
            </a:r>
            <a:r>
              <a:rPr lang="vi-VN" b="1" u="sng" dirty="0" smtClean="0">
                <a:solidFill>
                  <a:schemeClr val="tx1"/>
                </a:solidFill>
              </a:rPr>
              <a:t>Finanţarea </a:t>
            </a:r>
            <a:r>
              <a:rPr lang="vi-VN" b="1" u="sng" dirty="0">
                <a:solidFill>
                  <a:schemeClr val="tx1"/>
                </a:solidFill>
              </a:rPr>
              <a:t>serviciului public </a:t>
            </a:r>
            <a:r>
              <a:rPr lang="vi-VN" b="1" dirty="0">
                <a:solidFill>
                  <a:schemeClr val="tx1"/>
                </a:solidFill>
              </a:rPr>
              <a:t>de alimentare cu </a:t>
            </a:r>
            <a:r>
              <a:rPr lang="vi-VN" b="1" dirty="0" smtClean="0">
                <a:solidFill>
                  <a:schemeClr val="tx1"/>
                </a:solidFill>
              </a:rPr>
              <a:t>apă</a:t>
            </a:r>
            <a:r>
              <a:rPr lang="en-US" b="1" dirty="0" smtClean="0">
                <a:solidFill>
                  <a:schemeClr val="tx1"/>
                </a:solidFill>
              </a:rPr>
              <a:t> </a:t>
            </a:r>
            <a:r>
              <a:rPr lang="vi-VN" b="1" dirty="0" smtClean="0">
                <a:solidFill>
                  <a:schemeClr val="tx1"/>
                </a:solidFill>
              </a:rPr>
              <a:t>şi </a:t>
            </a:r>
            <a:r>
              <a:rPr lang="vi-VN" b="1" dirty="0">
                <a:solidFill>
                  <a:schemeClr val="tx1"/>
                </a:solidFill>
              </a:rPr>
              <a:t>de canalizare</a:t>
            </a:r>
            <a:r>
              <a:rPr lang="ro-RO" b="1" dirty="0" smtClean="0">
                <a:solidFill>
                  <a:schemeClr val="tx1"/>
                </a:solidFill>
              </a:rPr>
              <a:t>:</a:t>
            </a:r>
            <a:r>
              <a:rPr lang="en-US" b="1" dirty="0" smtClean="0">
                <a:solidFill>
                  <a:schemeClr val="tx1"/>
                </a:solidFill>
              </a:rPr>
              <a:t/>
            </a:r>
            <a:br>
              <a:rPr lang="en-US" b="1" dirty="0" smtClean="0">
                <a:solidFill>
                  <a:schemeClr val="tx1"/>
                </a:solidFill>
              </a:rPr>
            </a:br>
            <a:r>
              <a:rPr lang="vi-VN" b="1" dirty="0">
                <a:solidFill>
                  <a:srgbClr val="002060"/>
                </a:solidFill>
              </a:rPr>
              <a:t>(2) </a:t>
            </a:r>
            <a:r>
              <a:rPr lang="vi-VN" b="1" u="sng" dirty="0">
                <a:solidFill>
                  <a:srgbClr val="002060"/>
                </a:solidFill>
              </a:rPr>
              <a:t>Finanţarea investiţiilor</a:t>
            </a:r>
            <a:r>
              <a:rPr lang="vi-VN" b="1" dirty="0">
                <a:solidFill>
                  <a:srgbClr val="002060"/>
                </a:solidFill>
              </a:rPr>
              <a:t> pentru înfiinţarea, dezvoltarea, reabilitarea şi modernizarea sistemelor de alimentare cu apă şi de canalizare ţine de competenţa organelor centrale de specialitate ale administraţiei publice şi a autorităţilor administraţiei publice locale. </a:t>
            </a:r>
            <a:r>
              <a:rPr lang="vi-VN" b="1" u="sng" dirty="0">
                <a:solidFill>
                  <a:srgbClr val="FF0000"/>
                </a:solidFill>
              </a:rPr>
              <a:t>În funcţie de modalitatea de gestiune adoptată şi de clauzele contractuale stabilite prin actele juridice, în baza cărora se desemnează operatorul, sarcinile privind finanţarea investiţiilor pot fi transferate integral sau parţial operatorului. </a:t>
            </a:r>
            <a:r>
              <a:rPr lang="ro-RO" b="1" u="sng" dirty="0">
                <a:solidFill>
                  <a:srgbClr val="FF0000"/>
                </a:solidFill>
              </a:rPr>
              <a:t/>
            </a:r>
            <a:br>
              <a:rPr lang="ro-RO" b="1" u="sng" dirty="0">
                <a:solidFill>
                  <a:srgbClr val="FF0000"/>
                </a:solidFill>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55942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pPr>
              <a:buNone/>
            </a:pPr>
            <a:r>
              <a:rPr lang="vi-VN" b="1" dirty="0">
                <a:solidFill>
                  <a:srgbClr val="0070C0"/>
                </a:solidFill>
              </a:rPr>
              <a:t>LEGE</a:t>
            </a:r>
            <a:r>
              <a:rPr lang="ro-RO" b="1" dirty="0">
                <a:solidFill>
                  <a:srgbClr val="0070C0"/>
                </a:solidFill>
              </a:rPr>
              <a:t>A</a:t>
            </a:r>
            <a:r>
              <a:rPr lang="vi-VN" b="1" dirty="0">
                <a:solidFill>
                  <a:srgbClr val="0070C0"/>
                </a:solidFill>
              </a:rPr>
              <a:t> Nr. 303</a:t>
            </a:r>
            <a:r>
              <a:rPr lang="ro-RO" b="1" dirty="0">
                <a:solidFill>
                  <a:srgbClr val="0070C0"/>
                </a:solidFill>
              </a:rPr>
              <a:t>,</a:t>
            </a:r>
            <a:r>
              <a:rPr lang="vi-VN" b="1" dirty="0">
                <a:solidFill>
                  <a:srgbClr val="0070C0"/>
                </a:solidFill>
              </a:rPr>
              <a:t> Articolul 36. </a:t>
            </a:r>
            <a:r>
              <a:rPr lang="vi-VN" b="1" u="sng" dirty="0">
                <a:solidFill>
                  <a:schemeClr val="tx1"/>
                </a:solidFill>
              </a:rPr>
              <a:t>Finanţarea serviciului public </a:t>
            </a:r>
            <a:r>
              <a:rPr lang="vi-VN" b="1" dirty="0">
                <a:solidFill>
                  <a:schemeClr val="tx1"/>
                </a:solidFill>
              </a:rPr>
              <a:t>de alimentare cu apă</a:t>
            </a:r>
            <a:r>
              <a:rPr lang="en-US" b="1" dirty="0">
                <a:solidFill>
                  <a:schemeClr val="tx1"/>
                </a:solidFill>
              </a:rPr>
              <a:t> </a:t>
            </a:r>
            <a:r>
              <a:rPr lang="vi-VN" b="1" dirty="0">
                <a:solidFill>
                  <a:schemeClr val="tx1"/>
                </a:solidFill>
              </a:rPr>
              <a:t>şi de canalizare</a:t>
            </a:r>
            <a:r>
              <a:rPr lang="ro-RO" b="1" dirty="0">
                <a:solidFill>
                  <a:schemeClr val="tx1"/>
                </a:solidFill>
              </a:rPr>
              <a:t>:</a:t>
            </a:r>
            <a:r>
              <a:rPr lang="en-US" b="1" dirty="0">
                <a:solidFill>
                  <a:schemeClr val="tx1"/>
                </a:solidFill>
              </a:rPr>
              <a:t/>
            </a:r>
            <a:br>
              <a:rPr lang="en-US" b="1" dirty="0">
                <a:solidFill>
                  <a:schemeClr val="tx1"/>
                </a:solidFill>
              </a:rPr>
            </a:br>
            <a:r>
              <a:rPr lang="vi-VN" b="1" dirty="0">
                <a:solidFill>
                  <a:srgbClr val="002060"/>
                </a:solidFill>
              </a:rPr>
              <a:t>(3) Finanţarea lucrărilor de investiţii şi asigurarea surselor de finanţare se realizează în conformitate cu prevederile legislaţiei în vigoare.</a:t>
            </a:r>
            <a:r>
              <a:rPr lang="ro-RO" b="1" dirty="0">
                <a:solidFill>
                  <a:srgbClr val="002060"/>
                </a:solidFill>
              </a:rPr>
              <a:t/>
            </a:r>
            <a:br>
              <a:rPr lang="ro-RO" b="1" dirty="0">
                <a:solidFill>
                  <a:srgbClr val="002060"/>
                </a:solidFill>
              </a:rPr>
            </a:br>
            <a:r>
              <a:rPr lang="vi-VN" b="1" dirty="0">
                <a:solidFill>
                  <a:srgbClr val="002060"/>
                </a:solidFill>
              </a:rPr>
              <a:t> (4)</a:t>
            </a:r>
            <a:r>
              <a:rPr lang="en-US" b="1" dirty="0">
                <a:solidFill>
                  <a:srgbClr val="002060"/>
                </a:solidFill>
              </a:rPr>
              <a:t> </a:t>
            </a:r>
            <a:r>
              <a:rPr lang="vi-VN" b="1" dirty="0">
                <a:solidFill>
                  <a:srgbClr val="002060"/>
                </a:solidFill>
              </a:rPr>
              <a:t>Disponibilităţile provenite din împrumuturi, fonduri externe nerambursa</a:t>
            </a:r>
            <a:r>
              <a:rPr lang="en-US" b="1" dirty="0">
                <a:solidFill>
                  <a:srgbClr val="002060"/>
                </a:solidFill>
              </a:rPr>
              <a:t>-</a:t>
            </a:r>
            <a:r>
              <a:rPr lang="vi-VN" b="1" dirty="0">
                <a:solidFill>
                  <a:srgbClr val="002060"/>
                </a:solidFill>
              </a:rPr>
              <a:t>bile sau din transferuri de la bugetul de stat, destinate cofinanţării unor obiective de investiţii specifice, se administrează şi se utilizează potrivit acordurilor de finanţare </a:t>
            </a:r>
            <a:r>
              <a:rPr lang="vi-VN" b="1" dirty="0" smtClean="0">
                <a:solidFill>
                  <a:srgbClr val="002060"/>
                </a:solidFill>
              </a:rPr>
              <a:t>încheiate</a:t>
            </a:r>
            <a:r>
              <a:rPr lang="ro-RO" b="1" dirty="0" smtClean="0">
                <a:solidFill>
                  <a:schemeClr val="tx1"/>
                </a:solidFill>
              </a:rPr>
              <a:t>.</a:t>
            </a:r>
            <a:r>
              <a:rPr lang="ru-RU" b="1" dirty="0">
                <a:solidFill>
                  <a:schemeClr val="tx1"/>
                </a:solidFill>
              </a:rPr>
              <a:t/>
            </a:r>
            <a:br>
              <a:rPr lang="ru-RU" b="1" dirty="0">
                <a:solidFill>
                  <a:schemeClr val="tx1"/>
                </a:solidFill>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3200" b="1" dirty="0">
                <a:solidFill>
                  <a:srgbClr val="0070C0"/>
                </a:solidFill>
              </a:rPr>
              <a:t>STRATEGIA  AAC 2014 – 2028</a:t>
            </a:r>
            <a:r>
              <a:rPr lang="ro-RO" sz="3200" b="1" dirty="0" smtClean="0">
                <a:solidFill>
                  <a:srgbClr val="0070C0"/>
                </a:solidFill>
              </a:rPr>
              <a:t>:</a:t>
            </a:r>
            <a:r>
              <a:rPr lang="en-US" sz="3200" b="1" dirty="0" smtClean="0">
                <a:solidFill>
                  <a:srgbClr val="0070C0"/>
                </a:solidFill>
              </a:rPr>
              <a:t/>
            </a:r>
            <a:br>
              <a:rPr lang="en-US" sz="3200" b="1" dirty="0" smtClean="0">
                <a:solidFill>
                  <a:srgbClr val="0070C0"/>
                </a:solidFill>
              </a:rPr>
            </a:br>
            <a:r>
              <a:rPr lang="ro-RO" sz="2300" b="1" dirty="0">
                <a:solidFill>
                  <a:schemeClr val="tx1"/>
                </a:solidFill>
              </a:rPr>
              <a:t>Costul total al implementării Strategiei pentru toate </a:t>
            </a:r>
            <a:r>
              <a:rPr lang="ro-RO" sz="2300" b="1" dirty="0" err="1">
                <a:solidFill>
                  <a:schemeClr val="tx1"/>
                </a:solidFill>
              </a:rPr>
              <a:t>localităţile</a:t>
            </a:r>
            <a:r>
              <a:rPr lang="ro-RO" sz="2300" b="1" dirty="0">
                <a:solidFill>
                  <a:schemeClr val="tx1"/>
                </a:solidFill>
              </a:rPr>
              <a:t> </a:t>
            </a:r>
            <a:r>
              <a:rPr lang="ro-RO" sz="2300" b="1" dirty="0" err="1">
                <a:solidFill>
                  <a:schemeClr val="tx1"/>
                </a:solidFill>
              </a:rPr>
              <a:t>ţării</a:t>
            </a:r>
            <a:r>
              <a:rPr lang="ro-RO" sz="2300" b="1" dirty="0">
                <a:solidFill>
                  <a:schemeClr val="tx1"/>
                </a:solidFill>
              </a:rPr>
              <a:t>, inclusiv cele mai mici </a:t>
            </a:r>
            <a:r>
              <a:rPr lang="ro-RO" sz="2300" b="1" dirty="0" err="1">
                <a:solidFill>
                  <a:schemeClr val="tx1"/>
                </a:solidFill>
              </a:rPr>
              <a:t>localităţi</a:t>
            </a:r>
            <a:r>
              <a:rPr lang="ro-RO" sz="2300" b="1" dirty="0">
                <a:solidFill>
                  <a:schemeClr val="tx1"/>
                </a:solidFill>
              </a:rPr>
              <a:t> rurale, este de </a:t>
            </a:r>
            <a:r>
              <a:rPr lang="ro-RO" sz="2300" b="1" dirty="0" err="1" smtClean="0">
                <a:solidFill>
                  <a:schemeClr val="tx1"/>
                </a:solidFill>
              </a:rPr>
              <a:t>aproxi</a:t>
            </a:r>
            <a:r>
              <a:rPr lang="en-US" sz="2300" b="1" dirty="0" smtClean="0">
                <a:solidFill>
                  <a:schemeClr val="tx1"/>
                </a:solidFill>
              </a:rPr>
              <a:t> </a:t>
            </a:r>
            <a:r>
              <a:rPr lang="ro-RO" sz="2300" b="1" dirty="0" err="1" smtClean="0">
                <a:solidFill>
                  <a:schemeClr val="tx1"/>
                </a:solidFill>
              </a:rPr>
              <a:t>mativ</a:t>
            </a:r>
            <a:r>
              <a:rPr lang="ro-RO" sz="2300" b="1" dirty="0" smtClean="0">
                <a:solidFill>
                  <a:schemeClr val="tx1"/>
                </a:solidFill>
              </a:rPr>
              <a:t> </a:t>
            </a:r>
            <a:r>
              <a:rPr lang="ro-RO" sz="2300" b="1" u="sng" dirty="0">
                <a:solidFill>
                  <a:srgbClr val="FF0000"/>
                </a:solidFill>
              </a:rPr>
              <a:t>2,04 miliarde EUR</a:t>
            </a:r>
            <a:r>
              <a:rPr lang="ro-RO" sz="2300" b="1" dirty="0">
                <a:solidFill>
                  <a:schemeClr val="tx1"/>
                </a:solidFill>
              </a:rPr>
              <a:t>, care în termeni reali </a:t>
            </a:r>
            <a:r>
              <a:rPr lang="ro-RO" sz="2300" b="1" dirty="0" err="1">
                <a:solidFill>
                  <a:schemeClr val="tx1"/>
                </a:solidFill>
              </a:rPr>
              <a:t>sînt</a:t>
            </a:r>
            <a:r>
              <a:rPr lang="ro-RO" sz="2300" b="1" dirty="0">
                <a:solidFill>
                  <a:schemeClr val="tx1"/>
                </a:solidFill>
              </a:rPr>
              <a:t> </a:t>
            </a:r>
            <a:r>
              <a:rPr lang="ro-RO" sz="2300" b="1" dirty="0" err="1">
                <a:solidFill>
                  <a:schemeClr val="tx1"/>
                </a:solidFill>
              </a:rPr>
              <a:t>distribuiţi</a:t>
            </a:r>
            <a:r>
              <a:rPr lang="ro-RO" sz="2300" b="1" dirty="0">
                <a:solidFill>
                  <a:schemeClr val="tx1"/>
                </a:solidFill>
              </a:rPr>
              <a:t> în </a:t>
            </a:r>
            <a:r>
              <a:rPr lang="ro-RO" sz="2300" b="1" u="sng" dirty="0">
                <a:solidFill>
                  <a:srgbClr val="FF0000"/>
                </a:solidFill>
              </a:rPr>
              <a:t>998 milioane EUR pentru alimentarea cu apă potabilă </a:t>
            </a:r>
            <a:r>
              <a:rPr lang="ro-RO" sz="2300" b="1" dirty="0" err="1">
                <a:solidFill>
                  <a:schemeClr val="tx1"/>
                </a:solidFill>
              </a:rPr>
              <a:t>şi</a:t>
            </a:r>
            <a:r>
              <a:rPr lang="ro-RO" sz="2300" b="1" dirty="0">
                <a:solidFill>
                  <a:schemeClr val="tx1"/>
                </a:solidFill>
              </a:rPr>
              <a:t> </a:t>
            </a:r>
            <a:r>
              <a:rPr lang="ro-RO" sz="2300" b="1" u="sng" dirty="0">
                <a:solidFill>
                  <a:srgbClr val="FF0000"/>
                </a:solidFill>
              </a:rPr>
              <a:t>1,04 miliarde EUR pentru managementul apei uzate</a:t>
            </a:r>
            <a:r>
              <a:rPr lang="ro-RO" sz="2300" b="1" dirty="0">
                <a:solidFill>
                  <a:schemeClr val="tx1"/>
                </a:solidFill>
              </a:rPr>
              <a:t>. </a:t>
            </a:r>
            <a:br>
              <a:rPr lang="ro-RO" sz="2300" b="1" dirty="0">
                <a:solidFill>
                  <a:schemeClr val="tx1"/>
                </a:solidFill>
              </a:rPr>
            </a:br>
            <a:r>
              <a:rPr lang="ro-RO" sz="2300" b="1" dirty="0">
                <a:solidFill>
                  <a:schemeClr val="tx1"/>
                </a:solidFill>
              </a:rPr>
              <a:t>Estimarea </a:t>
            </a:r>
            <a:r>
              <a:rPr lang="ro-RO" sz="2300" b="1" dirty="0" err="1">
                <a:solidFill>
                  <a:schemeClr val="tx1"/>
                </a:solidFill>
              </a:rPr>
              <a:t>investiţiilor</a:t>
            </a:r>
            <a:r>
              <a:rPr lang="ro-RO" sz="2300" b="1" dirty="0">
                <a:solidFill>
                  <a:schemeClr val="tx1"/>
                </a:solidFill>
              </a:rPr>
              <a:t> de capital pentru implementarea Strategiei, bazată pe un </a:t>
            </a:r>
            <a:r>
              <a:rPr lang="ro-RO" sz="2300" b="1" u="sng" dirty="0">
                <a:solidFill>
                  <a:srgbClr val="FF0000"/>
                </a:solidFill>
              </a:rPr>
              <a:t>scenariu realist</a:t>
            </a:r>
            <a:r>
              <a:rPr lang="ro-RO" sz="2300" b="1" dirty="0">
                <a:solidFill>
                  <a:schemeClr val="tx1"/>
                </a:solidFill>
              </a:rPr>
              <a:t>, indică asupra faptului că în perioada </a:t>
            </a:r>
            <a:r>
              <a:rPr lang="ro-RO" sz="2300" b="1" u="sng" dirty="0">
                <a:solidFill>
                  <a:srgbClr val="FF0000"/>
                </a:solidFill>
              </a:rPr>
              <a:t>2014-2028 </a:t>
            </a:r>
            <a:r>
              <a:rPr lang="ro-RO" sz="2300" b="1" u="sng" dirty="0" err="1">
                <a:solidFill>
                  <a:srgbClr val="FF0000"/>
                </a:solidFill>
              </a:rPr>
              <a:t>sînt</a:t>
            </a:r>
            <a:r>
              <a:rPr lang="ro-RO" sz="2300" b="1" u="sng" dirty="0">
                <a:solidFill>
                  <a:srgbClr val="FF0000"/>
                </a:solidFill>
              </a:rPr>
              <a:t> necesare aproximativ 705 milioane EUR </a:t>
            </a:r>
            <a:r>
              <a:rPr lang="ro-RO" sz="2300" b="1" dirty="0">
                <a:solidFill>
                  <a:schemeClr val="tx1"/>
                </a:solidFill>
              </a:rPr>
              <a:t>(echivalate în moneda </a:t>
            </a:r>
            <a:r>
              <a:rPr lang="ro-RO" sz="2300" b="1" dirty="0" err="1">
                <a:solidFill>
                  <a:schemeClr val="tx1"/>
                </a:solidFill>
              </a:rPr>
              <a:t>naţională</a:t>
            </a:r>
            <a:r>
              <a:rPr lang="ro-RO" sz="2300" b="1" dirty="0">
                <a:solidFill>
                  <a:schemeClr val="tx1"/>
                </a:solidFill>
              </a:rPr>
              <a:t>), din care </a:t>
            </a:r>
            <a:r>
              <a:rPr lang="ro-RO" sz="2300" b="1" u="sng" dirty="0">
                <a:solidFill>
                  <a:srgbClr val="FF0000"/>
                </a:solidFill>
              </a:rPr>
              <a:t>194 milioane EUR ar trebui investite în primii cinci ani (2014-2018). </a:t>
            </a:r>
            <a:br>
              <a:rPr lang="ro-RO" sz="2300" b="1" u="sng" dirty="0">
                <a:solidFill>
                  <a:srgbClr val="FF0000"/>
                </a:solidFill>
              </a:rPr>
            </a:br>
            <a:endParaRPr lang="ro-RO" sz="23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125583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2800" b="1" dirty="0" smtClean="0">
                <a:solidFill>
                  <a:srgbClr val="0070C0"/>
                </a:solidFill>
              </a:rPr>
              <a:t>                       </a:t>
            </a:r>
            <a:r>
              <a:rPr lang="ro-RO" sz="2800" b="1" dirty="0" smtClean="0">
                <a:solidFill>
                  <a:srgbClr val="0070C0"/>
                </a:solidFill>
              </a:rPr>
              <a:t>STRATEGIA </a:t>
            </a:r>
            <a:r>
              <a:rPr lang="ro-RO" sz="2800" b="1" dirty="0">
                <a:solidFill>
                  <a:srgbClr val="0070C0"/>
                </a:solidFill>
              </a:rPr>
              <a:t>AAC 2014 – 2028</a:t>
            </a:r>
            <a:r>
              <a:rPr lang="ro-RO" sz="2800" b="1" dirty="0" smtClean="0">
                <a:solidFill>
                  <a:srgbClr val="0070C0"/>
                </a:solidFill>
              </a:rPr>
              <a:t>:</a:t>
            </a:r>
            <a:r>
              <a:rPr lang="en-US" sz="2800" b="1" dirty="0" smtClean="0">
                <a:solidFill>
                  <a:srgbClr val="0070C0"/>
                </a:solidFill>
              </a:rPr>
              <a:t/>
            </a:r>
            <a:br>
              <a:rPr lang="en-US" sz="2800" b="1" dirty="0" smtClean="0">
                <a:solidFill>
                  <a:srgbClr val="0070C0"/>
                </a:solidFill>
              </a:rPr>
            </a:br>
            <a:r>
              <a:rPr lang="en-US" sz="2800" b="1" dirty="0" smtClean="0">
                <a:solidFill>
                  <a:srgbClr val="0070C0"/>
                </a:solidFill>
              </a:rPr>
              <a:t/>
            </a:r>
            <a:br>
              <a:rPr lang="en-US" sz="2800" b="1" dirty="0" smtClean="0">
                <a:solidFill>
                  <a:srgbClr val="0070C0"/>
                </a:solidFill>
              </a:rPr>
            </a:br>
            <a:r>
              <a:rPr lang="ro-RO" sz="2500" dirty="0">
                <a:solidFill>
                  <a:srgbClr val="FF0000"/>
                </a:solidFill>
              </a:rPr>
              <a:t>Planul de </a:t>
            </a:r>
            <a:r>
              <a:rPr lang="ro-RO" sz="2500" dirty="0" err="1">
                <a:solidFill>
                  <a:srgbClr val="FF0000"/>
                </a:solidFill>
              </a:rPr>
              <a:t>acţiuni</a:t>
            </a:r>
            <a:r>
              <a:rPr lang="ro-RO" sz="2500" dirty="0">
                <a:solidFill>
                  <a:srgbClr val="FF0000"/>
                </a:solidFill>
              </a:rPr>
              <a:t> </a:t>
            </a:r>
            <a:r>
              <a:rPr lang="en-US" sz="2500" dirty="0" err="1">
                <a:solidFill>
                  <a:schemeClr val="tx1"/>
                </a:solidFill>
              </a:rPr>
              <a:t>pentru</a:t>
            </a:r>
            <a:r>
              <a:rPr lang="en-US" sz="2500" dirty="0">
                <a:solidFill>
                  <a:schemeClr val="tx1"/>
                </a:solidFill>
              </a:rPr>
              <a:t> </a:t>
            </a:r>
            <a:r>
              <a:rPr lang="en-US" sz="2500" dirty="0" err="1">
                <a:solidFill>
                  <a:schemeClr val="tx1"/>
                </a:solidFill>
              </a:rPr>
              <a:t>implementarea</a:t>
            </a:r>
            <a:r>
              <a:rPr lang="en-US" sz="2500" dirty="0">
                <a:solidFill>
                  <a:schemeClr val="tx1"/>
                </a:solidFill>
              </a:rPr>
              <a:t> </a:t>
            </a:r>
            <a:r>
              <a:rPr lang="en-US" sz="2500" dirty="0" err="1">
                <a:solidFill>
                  <a:schemeClr val="tx1"/>
                </a:solidFill>
              </a:rPr>
              <a:t>Strategiei</a:t>
            </a:r>
            <a:r>
              <a:rPr lang="en-US" sz="2500" dirty="0">
                <a:solidFill>
                  <a:schemeClr val="tx1"/>
                </a:solidFill>
              </a:rPr>
              <a:t> </a:t>
            </a:r>
            <a:r>
              <a:rPr lang="ro-RO" sz="2500" dirty="0">
                <a:solidFill>
                  <a:schemeClr val="tx1"/>
                </a:solidFill>
              </a:rPr>
              <a:t>indică sursele propuse pentru </a:t>
            </a:r>
            <a:r>
              <a:rPr lang="ro-RO" sz="2500" dirty="0" err="1">
                <a:solidFill>
                  <a:schemeClr val="tx1"/>
                </a:solidFill>
              </a:rPr>
              <a:t>finanţarea</a:t>
            </a:r>
            <a:r>
              <a:rPr lang="ro-RO" sz="2500" dirty="0">
                <a:solidFill>
                  <a:schemeClr val="tx1"/>
                </a:solidFill>
              </a:rPr>
              <a:t> fiecărei </a:t>
            </a:r>
            <a:r>
              <a:rPr lang="ro-RO" sz="2500" dirty="0" err="1">
                <a:solidFill>
                  <a:schemeClr val="tx1"/>
                </a:solidFill>
              </a:rPr>
              <a:t>acţiuni</a:t>
            </a:r>
            <a:r>
              <a:rPr lang="ro-RO" sz="2500" dirty="0">
                <a:solidFill>
                  <a:schemeClr val="tx1"/>
                </a:solidFill>
              </a:rPr>
              <a:t>. </a:t>
            </a:r>
            <a:r>
              <a:rPr lang="ro-RO" sz="2500" b="1" u="sng" dirty="0">
                <a:solidFill>
                  <a:schemeClr val="tx1"/>
                </a:solidFill>
              </a:rPr>
              <a:t>Cele mai importante surse de </a:t>
            </a:r>
            <a:r>
              <a:rPr lang="ro-RO" sz="2500" b="1" u="sng" dirty="0" err="1">
                <a:solidFill>
                  <a:schemeClr val="tx1"/>
                </a:solidFill>
              </a:rPr>
              <a:t>finanţare</a:t>
            </a:r>
            <a:r>
              <a:rPr lang="ro-RO" sz="2500" dirty="0">
                <a:solidFill>
                  <a:schemeClr val="tx1"/>
                </a:solidFill>
              </a:rPr>
              <a:t> pentru acoperirea necesarului de mijloace financiare trebuie să provină </a:t>
            </a:r>
            <a:r>
              <a:rPr lang="ro-RO" sz="2500" b="1" u="sng" dirty="0">
                <a:solidFill>
                  <a:schemeClr val="tx1"/>
                </a:solidFill>
              </a:rPr>
              <a:t>din veniturile bugetului de stat </a:t>
            </a:r>
            <a:r>
              <a:rPr lang="ro-RO" sz="2500" b="1" u="sng" dirty="0" err="1">
                <a:solidFill>
                  <a:schemeClr val="tx1"/>
                </a:solidFill>
              </a:rPr>
              <a:t>şi</a:t>
            </a:r>
            <a:r>
              <a:rPr lang="ro-RO" sz="2500" b="1" u="sng" dirty="0">
                <a:solidFill>
                  <a:schemeClr val="tx1"/>
                </a:solidFill>
              </a:rPr>
              <a:t> bugetelor locale</a:t>
            </a:r>
            <a:r>
              <a:rPr lang="ro-RO" sz="2500" b="1" dirty="0">
                <a:solidFill>
                  <a:schemeClr val="tx1"/>
                </a:solidFill>
              </a:rPr>
              <a:t>, </a:t>
            </a:r>
            <a:r>
              <a:rPr lang="ro-RO" sz="2500" b="1" u="sng" dirty="0">
                <a:solidFill>
                  <a:schemeClr val="tx1"/>
                </a:solidFill>
              </a:rPr>
              <a:t>granturile </a:t>
            </a:r>
            <a:r>
              <a:rPr lang="ro-RO" sz="2500" b="1" u="sng" dirty="0" err="1">
                <a:solidFill>
                  <a:schemeClr val="tx1"/>
                </a:solidFill>
              </a:rPr>
              <a:t>şi</a:t>
            </a:r>
            <a:r>
              <a:rPr lang="ro-RO" sz="2500" b="1" u="sng" dirty="0">
                <a:solidFill>
                  <a:schemeClr val="tx1"/>
                </a:solidFill>
              </a:rPr>
              <a:t> împrumuturile donatorilor străini, credite, </a:t>
            </a:r>
            <a:r>
              <a:rPr lang="ro-RO" sz="2500" b="1" dirty="0">
                <a:solidFill>
                  <a:schemeClr val="tx1"/>
                </a:solidFill>
              </a:rPr>
              <a:t>precum </a:t>
            </a:r>
            <a:r>
              <a:rPr lang="ro-RO" sz="2500" b="1" dirty="0" err="1">
                <a:solidFill>
                  <a:schemeClr val="tx1"/>
                </a:solidFill>
              </a:rPr>
              <a:t>şi</a:t>
            </a:r>
            <a:r>
              <a:rPr lang="ro-RO" sz="2500" b="1" dirty="0">
                <a:solidFill>
                  <a:schemeClr val="tx1"/>
                </a:solidFill>
              </a:rPr>
              <a:t> din </a:t>
            </a:r>
            <a:r>
              <a:rPr lang="ro-RO" sz="2500" u="sng" dirty="0" err="1">
                <a:solidFill>
                  <a:srgbClr val="FF0000"/>
                </a:solidFill>
              </a:rPr>
              <a:t>contribuţiile</a:t>
            </a:r>
            <a:r>
              <a:rPr lang="ro-RO" sz="2500" u="sng" dirty="0">
                <a:solidFill>
                  <a:srgbClr val="FF0000"/>
                </a:solidFill>
              </a:rPr>
              <a:t> gospodăriilor casnice</a:t>
            </a:r>
            <a:r>
              <a:rPr lang="ro-RO" sz="2500" dirty="0">
                <a:solidFill>
                  <a:schemeClr val="tx1"/>
                </a:solidFill>
              </a:rPr>
              <a:t>. Totodată, </a:t>
            </a:r>
            <a:r>
              <a:rPr lang="ro-RO" sz="2500" u="sng" dirty="0">
                <a:solidFill>
                  <a:srgbClr val="FF0000"/>
                </a:solidFill>
              </a:rPr>
              <a:t>veniturile generate din tarifele aplicate utilizatorilor trebuie, la fel, să contribuie la acoperirea costurilor </a:t>
            </a:r>
            <a:r>
              <a:rPr lang="ro-RO" sz="2500" u="sng" dirty="0" err="1">
                <a:solidFill>
                  <a:srgbClr val="FF0000"/>
                </a:solidFill>
              </a:rPr>
              <a:t>investiţionale</a:t>
            </a:r>
            <a:r>
              <a:rPr lang="ro-RO" sz="2500" u="sng" dirty="0">
                <a:solidFill>
                  <a:srgbClr val="FF0000"/>
                </a:solidFill>
              </a:rPr>
              <a:t>.</a:t>
            </a:r>
            <a:r>
              <a:rPr lang="ru-RU" sz="2500" u="sng" dirty="0">
                <a:solidFill>
                  <a:srgbClr val="FF0000"/>
                </a:solidFill>
              </a:rPr>
              <a:t/>
            </a:r>
            <a:br>
              <a:rPr lang="ru-RU" sz="2500" u="sng" dirty="0">
                <a:solidFill>
                  <a:srgbClr val="FF0000"/>
                </a:solidFill>
              </a:rPr>
            </a:br>
            <a:r>
              <a:rPr lang="en-US" sz="2600" b="1" dirty="0" smtClean="0">
                <a:solidFill>
                  <a:srgbClr val="0070C0"/>
                </a:solidFill>
              </a:rPr>
              <a:t/>
            </a:r>
            <a:br>
              <a:rPr lang="en-US" sz="2600" b="1" dirty="0" smtClean="0">
                <a:solidFill>
                  <a:srgbClr val="0070C0"/>
                </a:solidFill>
              </a:rPr>
            </a:br>
            <a:endParaRPr lang="ro-RO" sz="2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769183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87935" y="6574160"/>
            <a:ext cx="3418449" cy="246221"/>
          </a:xfrm>
        </p:spPr>
        <p:txBody>
          <a:bodyPr/>
          <a:lstStyle/>
          <a:p>
            <a:r>
              <a:rPr lang="en-US" dirty="0" smtClean="0"/>
              <a:t>Mihail Mazurean</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ro-RO" sz="3600" b="1" dirty="0">
                <a:solidFill>
                  <a:srgbClr val="002060"/>
                </a:solidFill>
              </a:rPr>
              <a:t>Planificarea </a:t>
            </a:r>
            <a:r>
              <a:rPr lang="ro-RO" sz="3600" b="1" dirty="0" err="1">
                <a:solidFill>
                  <a:srgbClr val="002060"/>
                </a:solidFill>
              </a:rPr>
              <a:t>investiţiilor</a:t>
            </a:r>
            <a:r>
              <a:rPr lang="ro-RO" sz="3600" b="1" dirty="0">
                <a:solidFill>
                  <a:srgbClr val="002060"/>
                </a:solidFill>
              </a:rPr>
              <a:t>.</a:t>
            </a:r>
            <a:br>
              <a:rPr lang="ro-RO" sz="3600" b="1" dirty="0">
                <a:solidFill>
                  <a:srgbClr val="002060"/>
                </a:solidFill>
              </a:rPr>
            </a:br>
            <a:r>
              <a:rPr lang="en-GB" sz="3200" i="1" dirty="0" err="1">
                <a:solidFill>
                  <a:srgbClr val="00B0F0"/>
                </a:solidFill>
              </a:rPr>
              <a:t>investiţie</a:t>
            </a:r>
            <a:r>
              <a:rPr lang="en-GB" sz="3200" i="1" dirty="0">
                <a:solidFill>
                  <a:srgbClr val="00B0F0"/>
                </a:solidFill>
              </a:rPr>
              <a:t> </a:t>
            </a:r>
            <a:r>
              <a:rPr lang="en-GB" sz="3200" i="1" dirty="0" err="1">
                <a:solidFill>
                  <a:srgbClr val="00B0F0"/>
                </a:solidFill>
              </a:rPr>
              <a:t>eficientă</a:t>
            </a:r>
            <a:r>
              <a:rPr lang="en-GB" sz="3200" dirty="0">
                <a:solidFill>
                  <a:srgbClr val="00B0F0"/>
                </a:solidFill>
              </a:rPr>
              <a:t> </a:t>
            </a:r>
            <a:r>
              <a:rPr lang="en-GB" sz="3200" dirty="0"/>
              <a:t>– </a:t>
            </a:r>
            <a:r>
              <a:rPr lang="en-GB" sz="3200" dirty="0" err="1">
                <a:solidFill>
                  <a:srgbClr val="002060"/>
                </a:solidFill>
              </a:rPr>
              <a:t>investiţie</a:t>
            </a:r>
            <a:r>
              <a:rPr lang="en-GB" sz="3200" dirty="0">
                <a:solidFill>
                  <a:srgbClr val="002060"/>
                </a:solidFill>
              </a:rPr>
              <a:t> care </a:t>
            </a:r>
            <a:r>
              <a:rPr lang="en-GB" sz="3200" dirty="0" err="1">
                <a:solidFill>
                  <a:srgbClr val="002060"/>
                </a:solidFill>
              </a:rPr>
              <a:t>contribuie</a:t>
            </a:r>
            <a:r>
              <a:rPr lang="en-GB" sz="3200" dirty="0">
                <a:solidFill>
                  <a:srgbClr val="002060"/>
                </a:solidFill>
              </a:rPr>
              <a:t> la </a:t>
            </a:r>
            <a:r>
              <a:rPr lang="en-GB" sz="3200" dirty="0" err="1">
                <a:solidFill>
                  <a:srgbClr val="002060"/>
                </a:solidFill>
              </a:rPr>
              <a:t>reducerea</a:t>
            </a:r>
            <a:r>
              <a:rPr lang="en-GB" sz="3200" dirty="0">
                <a:solidFill>
                  <a:srgbClr val="002060"/>
                </a:solidFill>
              </a:rPr>
              <a:t> </a:t>
            </a:r>
            <a:r>
              <a:rPr lang="en-GB" sz="3200" dirty="0" err="1" smtClean="0">
                <a:solidFill>
                  <a:srgbClr val="002060"/>
                </a:solidFill>
              </a:rPr>
              <a:t>cheltuielilor</a:t>
            </a:r>
            <a:r>
              <a:rPr lang="en-GB" sz="3200" dirty="0" smtClean="0">
                <a:solidFill>
                  <a:srgbClr val="002060"/>
                </a:solidFill>
              </a:rPr>
              <a:t>. </a:t>
            </a:r>
            <a:r>
              <a:rPr lang="en-GB" sz="3200" dirty="0">
                <a:solidFill>
                  <a:srgbClr val="002060"/>
                </a:solidFill>
              </a:rPr>
              <a:t>Se </a:t>
            </a:r>
            <a:r>
              <a:rPr lang="en-GB" sz="3200" dirty="0" err="1">
                <a:solidFill>
                  <a:srgbClr val="002060"/>
                </a:solidFill>
              </a:rPr>
              <a:t>consideră</a:t>
            </a:r>
            <a:r>
              <a:rPr lang="en-GB" sz="3200" dirty="0">
                <a:solidFill>
                  <a:srgbClr val="002060"/>
                </a:solidFill>
              </a:rPr>
              <a:t> </a:t>
            </a:r>
            <a:r>
              <a:rPr lang="en-GB" sz="3200" dirty="0" err="1">
                <a:solidFill>
                  <a:srgbClr val="002060"/>
                </a:solidFill>
              </a:rPr>
              <a:t>investiţie</a:t>
            </a:r>
            <a:r>
              <a:rPr lang="en-GB" sz="3200" dirty="0">
                <a:solidFill>
                  <a:srgbClr val="002060"/>
                </a:solidFill>
              </a:rPr>
              <a:t> </a:t>
            </a:r>
            <a:r>
              <a:rPr lang="en-GB" sz="3200" dirty="0" err="1">
                <a:solidFill>
                  <a:srgbClr val="002060"/>
                </a:solidFill>
              </a:rPr>
              <a:t>eficientă</a:t>
            </a:r>
            <a:r>
              <a:rPr lang="en-GB" sz="3200" dirty="0">
                <a:solidFill>
                  <a:srgbClr val="002060"/>
                </a:solidFill>
              </a:rPr>
              <a:t>, </a:t>
            </a:r>
            <a:r>
              <a:rPr lang="en-GB" sz="3200" dirty="0" err="1">
                <a:solidFill>
                  <a:srgbClr val="002060"/>
                </a:solidFill>
              </a:rPr>
              <a:t>investiţia</a:t>
            </a:r>
            <a:r>
              <a:rPr lang="en-GB" sz="3200" dirty="0">
                <a:solidFill>
                  <a:srgbClr val="002060"/>
                </a:solidFill>
              </a:rPr>
              <a:t> </a:t>
            </a:r>
            <a:r>
              <a:rPr lang="en-GB" sz="3200" dirty="0" err="1">
                <a:solidFill>
                  <a:srgbClr val="002060"/>
                </a:solidFill>
              </a:rPr>
              <a:t>pentru</a:t>
            </a:r>
            <a:r>
              <a:rPr lang="en-GB" sz="3200" dirty="0">
                <a:solidFill>
                  <a:srgbClr val="002060"/>
                </a:solidFill>
              </a:rPr>
              <a:t> care </a:t>
            </a:r>
            <a:r>
              <a:rPr lang="en-GB" sz="3200" dirty="0" err="1">
                <a:solidFill>
                  <a:srgbClr val="002060"/>
                </a:solidFill>
              </a:rPr>
              <a:t>suma</a:t>
            </a:r>
            <a:r>
              <a:rPr lang="en-GB" sz="3200" dirty="0">
                <a:solidFill>
                  <a:srgbClr val="002060"/>
                </a:solidFill>
              </a:rPr>
              <a:t> </a:t>
            </a:r>
            <a:r>
              <a:rPr lang="en-GB" sz="3200" dirty="0" err="1">
                <a:solidFill>
                  <a:srgbClr val="002060"/>
                </a:solidFill>
              </a:rPr>
              <a:t>efectelor</a:t>
            </a:r>
            <a:r>
              <a:rPr lang="en-GB" sz="3200" dirty="0">
                <a:solidFill>
                  <a:srgbClr val="002060"/>
                </a:solidFill>
              </a:rPr>
              <a:t> </a:t>
            </a:r>
            <a:r>
              <a:rPr lang="en-GB" sz="3200" dirty="0" err="1">
                <a:solidFill>
                  <a:srgbClr val="002060"/>
                </a:solidFill>
              </a:rPr>
              <a:t>economice</a:t>
            </a:r>
            <a:r>
              <a:rPr lang="en-GB" sz="3200" dirty="0">
                <a:solidFill>
                  <a:srgbClr val="002060"/>
                </a:solidFill>
              </a:rPr>
              <a:t> </a:t>
            </a:r>
            <a:r>
              <a:rPr lang="en-GB" sz="3200" dirty="0" err="1">
                <a:solidFill>
                  <a:srgbClr val="002060"/>
                </a:solidFill>
              </a:rPr>
              <a:t>medii</a:t>
            </a:r>
            <a:r>
              <a:rPr lang="en-GB" sz="3200" dirty="0">
                <a:solidFill>
                  <a:srgbClr val="002060"/>
                </a:solidFill>
              </a:rPr>
              <a:t> </a:t>
            </a:r>
            <a:r>
              <a:rPr lang="en-GB" sz="3200" dirty="0" err="1">
                <a:solidFill>
                  <a:srgbClr val="002060"/>
                </a:solidFill>
              </a:rPr>
              <a:t>anuale</a:t>
            </a:r>
            <a:r>
              <a:rPr lang="en-GB" sz="3200" dirty="0">
                <a:solidFill>
                  <a:srgbClr val="002060"/>
                </a:solidFill>
              </a:rPr>
              <a:t>, estimate de-a </a:t>
            </a:r>
            <a:r>
              <a:rPr lang="en-GB" sz="3200" dirty="0" err="1">
                <a:solidFill>
                  <a:srgbClr val="002060"/>
                </a:solidFill>
              </a:rPr>
              <a:t>lungul</a:t>
            </a:r>
            <a:r>
              <a:rPr lang="en-GB" sz="3200" dirty="0">
                <a:solidFill>
                  <a:srgbClr val="002060"/>
                </a:solidFill>
              </a:rPr>
              <a:t> </a:t>
            </a:r>
            <a:r>
              <a:rPr lang="en-GB" sz="3200" dirty="0" err="1">
                <a:solidFill>
                  <a:srgbClr val="002060"/>
                </a:solidFill>
              </a:rPr>
              <a:t>duratei</a:t>
            </a:r>
            <a:r>
              <a:rPr lang="en-GB" sz="3200" dirty="0">
                <a:solidFill>
                  <a:srgbClr val="002060"/>
                </a:solidFill>
              </a:rPr>
              <a:t> de </a:t>
            </a:r>
            <a:r>
              <a:rPr lang="en-GB" sz="3200" dirty="0" err="1">
                <a:solidFill>
                  <a:srgbClr val="002060"/>
                </a:solidFill>
              </a:rPr>
              <a:t>utilizare</a:t>
            </a:r>
            <a:r>
              <a:rPr lang="en-GB" sz="3200" dirty="0">
                <a:solidFill>
                  <a:srgbClr val="002060"/>
                </a:solidFill>
              </a:rPr>
              <a:t> a </a:t>
            </a:r>
            <a:r>
              <a:rPr lang="en-GB" sz="3200" dirty="0" err="1">
                <a:solidFill>
                  <a:srgbClr val="002060"/>
                </a:solidFill>
              </a:rPr>
              <a:t>obiectului</a:t>
            </a:r>
            <a:r>
              <a:rPr lang="en-GB" sz="3200" dirty="0">
                <a:solidFill>
                  <a:srgbClr val="002060"/>
                </a:solidFill>
              </a:rPr>
              <a:t> de </a:t>
            </a:r>
            <a:r>
              <a:rPr lang="en-GB" sz="3200" dirty="0" err="1">
                <a:solidFill>
                  <a:srgbClr val="002060"/>
                </a:solidFill>
              </a:rPr>
              <a:t>investiţii</a:t>
            </a:r>
            <a:r>
              <a:rPr lang="en-GB" sz="3200" dirty="0">
                <a:solidFill>
                  <a:srgbClr val="002060"/>
                </a:solidFill>
              </a:rPr>
              <a:t>, </a:t>
            </a:r>
            <a:r>
              <a:rPr lang="en-GB" sz="3200" dirty="0" err="1">
                <a:solidFill>
                  <a:srgbClr val="002060"/>
                </a:solidFill>
              </a:rPr>
              <a:t>este</a:t>
            </a:r>
            <a:r>
              <a:rPr lang="en-GB" sz="3200" dirty="0">
                <a:solidFill>
                  <a:srgbClr val="002060"/>
                </a:solidFill>
              </a:rPr>
              <a:t> </a:t>
            </a:r>
            <a:r>
              <a:rPr lang="en-GB" sz="3200" dirty="0" err="1">
                <a:solidFill>
                  <a:srgbClr val="002060"/>
                </a:solidFill>
              </a:rPr>
              <a:t>mai</a:t>
            </a:r>
            <a:r>
              <a:rPr lang="en-GB" sz="3200" dirty="0">
                <a:solidFill>
                  <a:srgbClr val="002060"/>
                </a:solidFill>
              </a:rPr>
              <a:t> mare </a:t>
            </a:r>
            <a:r>
              <a:rPr lang="en-GB" sz="3200" dirty="0" err="1">
                <a:solidFill>
                  <a:srgbClr val="002060"/>
                </a:solidFill>
              </a:rPr>
              <a:t>decât</a:t>
            </a:r>
            <a:r>
              <a:rPr lang="en-GB" sz="3200" dirty="0">
                <a:solidFill>
                  <a:srgbClr val="002060"/>
                </a:solidFill>
              </a:rPr>
              <a:t> </a:t>
            </a:r>
            <a:r>
              <a:rPr lang="en-GB" sz="3200" dirty="0" err="1">
                <a:solidFill>
                  <a:srgbClr val="002060"/>
                </a:solidFill>
              </a:rPr>
              <a:t>valoarea</a:t>
            </a:r>
            <a:r>
              <a:rPr lang="en-GB" sz="3200" dirty="0">
                <a:solidFill>
                  <a:srgbClr val="002060"/>
                </a:solidFill>
              </a:rPr>
              <a:t> </a:t>
            </a:r>
            <a:r>
              <a:rPr lang="en-GB" sz="3200" dirty="0" err="1">
                <a:solidFill>
                  <a:srgbClr val="002060"/>
                </a:solidFill>
              </a:rPr>
              <a:t>totală</a:t>
            </a:r>
            <a:r>
              <a:rPr lang="en-GB" sz="3200" dirty="0">
                <a:solidFill>
                  <a:srgbClr val="002060"/>
                </a:solidFill>
              </a:rPr>
              <a:t> a </a:t>
            </a:r>
            <a:r>
              <a:rPr lang="en-GB" sz="3200" dirty="0" err="1">
                <a:solidFill>
                  <a:srgbClr val="002060"/>
                </a:solidFill>
              </a:rPr>
              <a:t>investiţiei</a:t>
            </a:r>
            <a:r>
              <a:rPr lang="en-GB" sz="3200" dirty="0">
                <a:solidFill>
                  <a:srgbClr val="002060"/>
                </a:solidFill>
              </a:rPr>
              <a:t>; </a:t>
            </a:r>
            <a:r>
              <a:rPr lang="en-US" sz="3200" dirty="0">
                <a:solidFill>
                  <a:srgbClr val="002060"/>
                </a:solidFill>
              </a:rPr>
              <a:t/>
            </a:r>
            <a:br>
              <a:rPr lang="en-US" sz="3200" dirty="0">
                <a:solidFill>
                  <a:srgbClr val="002060"/>
                </a:solidFill>
              </a:rPr>
            </a:br>
            <a:endParaRPr lang="ro-RO" sz="32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540447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lvl="0">
              <a:buFont typeface="Wingdings" pitchFamily="2" charset="2"/>
              <a:buChar char="Ø"/>
            </a:pPr>
            <a:r>
              <a:rPr lang="ro-RO" b="1" dirty="0">
                <a:solidFill>
                  <a:srgbClr val="0070C0"/>
                </a:solidFill>
              </a:rPr>
              <a:t>STRATEGIA AAC 2014 – </a:t>
            </a:r>
            <a:r>
              <a:rPr lang="ro-RO" b="1" dirty="0" smtClean="0">
                <a:solidFill>
                  <a:srgbClr val="0070C0"/>
                </a:solidFill>
              </a:rPr>
              <a:t>2028</a:t>
            </a:r>
            <a:r>
              <a:rPr lang="en-US" b="1" dirty="0" smtClean="0">
                <a:solidFill>
                  <a:srgbClr val="0070C0"/>
                </a:solidFill>
              </a:rPr>
              <a:t> </a:t>
            </a:r>
            <a:r>
              <a:rPr lang="ro-RO" sz="2300" b="1" i="1" dirty="0" smtClean="0">
                <a:solidFill>
                  <a:schemeClr val="tx1"/>
                </a:solidFill>
              </a:rPr>
              <a:t>prevede promovarea</a:t>
            </a:r>
            <a:r>
              <a:rPr lang="en-US" sz="2300" b="1" i="1" dirty="0" smtClean="0">
                <a:solidFill>
                  <a:schemeClr val="tx1"/>
                </a:solidFill>
              </a:rPr>
              <a:t> </a:t>
            </a:r>
            <a:r>
              <a:rPr lang="ro-RO" sz="2300" b="1" i="1" u="sng" dirty="0" smtClean="0">
                <a:solidFill>
                  <a:schemeClr val="tx1"/>
                </a:solidFill>
              </a:rPr>
              <a:t>principiilor </a:t>
            </a:r>
            <a:r>
              <a:rPr lang="ro-RO" sz="2300" b="1" i="1" u="sng" dirty="0">
                <a:solidFill>
                  <a:schemeClr val="tx1"/>
                </a:solidFill>
              </a:rPr>
              <a:t>economiei de </a:t>
            </a:r>
            <a:r>
              <a:rPr lang="ro-RO" sz="2300" b="1" i="1" u="sng" dirty="0" err="1" smtClean="0">
                <a:solidFill>
                  <a:schemeClr val="tx1"/>
                </a:solidFill>
              </a:rPr>
              <a:t>piaţă</a:t>
            </a:r>
            <a:r>
              <a:rPr lang="en-US" sz="2300" b="1" i="1" u="sng" dirty="0" smtClean="0">
                <a:solidFill>
                  <a:schemeClr val="tx1"/>
                </a:solidFill>
              </a:rPr>
              <a:t> </a:t>
            </a:r>
            <a:r>
              <a:rPr lang="ro-RO" sz="2300" b="1" i="1" dirty="0" err="1" smtClean="0">
                <a:solidFill>
                  <a:schemeClr val="tx1"/>
                </a:solidFill>
              </a:rPr>
              <a:t>şi</a:t>
            </a:r>
            <a:r>
              <a:rPr lang="ro-RO" sz="2300" b="1" i="1" dirty="0" smtClean="0">
                <a:solidFill>
                  <a:schemeClr val="tx1"/>
                </a:solidFill>
              </a:rPr>
              <a:t> </a:t>
            </a:r>
            <a:r>
              <a:rPr lang="ro-RO" sz="2300" b="1" i="1" u="sng" dirty="0">
                <a:solidFill>
                  <a:schemeClr val="tx1"/>
                </a:solidFill>
              </a:rPr>
              <a:t>atragerea capitalului privat</a:t>
            </a:r>
            <a:r>
              <a:rPr lang="ro-RO" sz="2300" b="1" i="1" dirty="0">
                <a:solidFill>
                  <a:schemeClr val="tx1"/>
                </a:solidFill>
              </a:rPr>
              <a:t>:</a:t>
            </a:r>
            <a:r>
              <a:rPr lang="ro-RO" sz="2300" b="1" dirty="0" smtClean="0">
                <a:solidFill>
                  <a:srgbClr val="0070C0"/>
                </a:solidFill>
              </a:rPr>
              <a:t> </a:t>
            </a:r>
            <a:r>
              <a:rPr lang="ro-RO" sz="2300" b="1" dirty="0"/>
              <a:t/>
            </a:r>
            <a:br>
              <a:rPr lang="ro-RO" sz="2300" b="1" dirty="0"/>
            </a:br>
            <a:r>
              <a:rPr lang="ro-RO" sz="2000" b="1" dirty="0">
                <a:solidFill>
                  <a:srgbClr val="002060"/>
                </a:solidFill>
              </a:rPr>
              <a:t>Serviciile publice de alimentare cu apă </a:t>
            </a:r>
            <a:r>
              <a:rPr lang="ro-RO" sz="2000" b="1" dirty="0" err="1">
                <a:solidFill>
                  <a:srgbClr val="002060"/>
                </a:solidFill>
              </a:rPr>
              <a:t>şi</a:t>
            </a:r>
            <a:r>
              <a:rPr lang="ro-RO" sz="2000" b="1" dirty="0">
                <a:solidFill>
                  <a:srgbClr val="002060"/>
                </a:solidFill>
              </a:rPr>
              <a:t> </a:t>
            </a:r>
            <a:r>
              <a:rPr lang="ro-RO" sz="2000" b="1" dirty="0" err="1">
                <a:solidFill>
                  <a:srgbClr val="002060"/>
                </a:solidFill>
              </a:rPr>
              <a:t>sanitaţie</a:t>
            </a:r>
            <a:r>
              <a:rPr lang="ro-RO" sz="2000" b="1" dirty="0">
                <a:solidFill>
                  <a:srgbClr val="002060"/>
                </a:solidFill>
              </a:rPr>
              <a:t> au caracter de </a:t>
            </a:r>
            <a:r>
              <a:rPr lang="ro-RO" sz="2000" b="1" u="sng" dirty="0">
                <a:solidFill>
                  <a:srgbClr val="002060"/>
                </a:solidFill>
              </a:rPr>
              <a:t>monopol,</a:t>
            </a:r>
            <a:r>
              <a:rPr lang="ro-RO" sz="2000" b="1" dirty="0">
                <a:solidFill>
                  <a:srgbClr val="002060"/>
                </a:solidFill>
              </a:rPr>
              <a:t> determinat de </a:t>
            </a:r>
            <a:r>
              <a:rPr lang="ro-RO" sz="2000" b="1" dirty="0" err="1">
                <a:solidFill>
                  <a:srgbClr val="002060"/>
                </a:solidFill>
              </a:rPr>
              <a:t>situaţia</a:t>
            </a:r>
            <a:r>
              <a:rPr lang="ro-RO" sz="2000" b="1" dirty="0">
                <a:solidFill>
                  <a:srgbClr val="002060"/>
                </a:solidFill>
              </a:rPr>
              <a:t> de </a:t>
            </a:r>
            <a:r>
              <a:rPr lang="ro-RO" sz="2000" b="1" dirty="0" err="1">
                <a:solidFill>
                  <a:srgbClr val="002060"/>
                </a:solidFill>
              </a:rPr>
              <a:t>clienţi</a:t>
            </a:r>
            <a:r>
              <a:rPr lang="ro-RO" sz="2000" b="1" dirty="0">
                <a:solidFill>
                  <a:srgbClr val="002060"/>
                </a:solidFill>
              </a:rPr>
              <a:t> captivi a beneficiarilor </a:t>
            </a:r>
            <a:r>
              <a:rPr lang="ro-RO" sz="2000" b="1" dirty="0" err="1">
                <a:solidFill>
                  <a:srgbClr val="002060"/>
                </a:solidFill>
              </a:rPr>
              <a:t>racordaţi</a:t>
            </a:r>
            <a:r>
              <a:rPr lang="ro-RO" sz="2000" b="1" dirty="0">
                <a:solidFill>
                  <a:srgbClr val="002060"/>
                </a:solidFill>
              </a:rPr>
              <a:t> la sistemele centralizate. Pentru </a:t>
            </a:r>
            <a:r>
              <a:rPr lang="ro-RO" sz="2000" b="1" u="sng" dirty="0">
                <a:solidFill>
                  <a:srgbClr val="002060"/>
                </a:solidFill>
              </a:rPr>
              <a:t>asigurarea </a:t>
            </a:r>
            <a:r>
              <a:rPr lang="ro-RO" sz="2000" b="1" u="sng" dirty="0" err="1">
                <a:solidFill>
                  <a:srgbClr val="002060"/>
                </a:solidFill>
              </a:rPr>
              <a:t>concurenţei</a:t>
            </a:r>
            <a:r>
              <a:rPr lang="ro-RO" sz="2000" b="1" dirty="0">
                <a:solidFill>
                  <a:srgbClr val="002060"/>
                </a:solidFill>
              </a:rPr>
              <a:t>, se vor </a:t>
            </a:r>
            <a:r>
              <a:rPr lang="ro-RO" sz="2000" b="1" dirty="0" err="1">
                <a:solidFill>
                  <a:srgbClr val="002060"/>
                </a:solidFill>
              </a:rPr>
              <a:t>iniţia</a:t>
            </a:r>
            <a:r>
              <a:rPr lang="ro-RO" sz="2000" b="1" dirty="0">
                <a:solidFill>
                  <a:srgbClr val="002060"/>
                </a:solidFill>
              </a:rPr>
              <a:t> măsuri de </a:t>
            </a:r>
            <a:r>
              <a:rPr lang="ro-RO" sz="2000" b="1" u="sng" dirty="0">
                <a:solidFill>
                  <a:srgbClr val="FF0000"/>
                </a:solidFill>
              </a:rPr>
              <a:t>punere în </a:t>
            </a:r>
            <a:r>
              <a:rPr lang="ro-RO" sz="2000" b="1" u="sng" dirty="0" err="1">
                <a:solidFill>
                  <a:srgbClr val="FF0000"/>
                </a:solidFill>
              </a:rPr>
              <a:t>competiţie</a:t>
            </a:r>
            <a:r>
              <a:rPr lang="ro-RO" sz="2000" b="1" u="sng" dirty="0">
                <a:solidFill>
                  <a:srgbClr val="FF0000"/>
                </a:solidFill>
              </a:rPr>
              <a:t> a operatorilor </a:t>
            </a:r>
            <a:r>
              <a:rPr lang="ro-RO" sz="2000" b="1" dirty="0">
                <a:solidFill>
                  <a:srgbClr val="002060"/>
                </a:solidFill>
              </a:rPr>
              <a:t>de servicii, a capitalurilor de </a:t>
            </a:r>
            <a:r>
              <a:rPr lang="ro-RO" sz="2000" b="1" dirty="0" err="1">
                <a:solidFill>
                  <a:srgbClr val="002060"/>
                </a:solidFill>
              </a:rPr>
              <a:t>finanţare</a:t>
            </a:r>
            <a:r>
              <a:rPr lang="ro-RO" sz="2000" b="1" dirty="0">
                <a:solidFill>
                  <a:srgbClr val="002060"/>
                </a:solidFill>
              </a:rPr>
              <a:t> </a:t>
            </a:r>
            <a:r>
              <a:rPr lang="ro-RO" sz="2000" b="1" dirty="0" err="1">
                <a:solidFill>
                  <a:srgbClr val="002060"/>
                </a:solidFill>
              </a:rPr>
              <a:t>şi</a:t>
            </a:r>
            <a:r>
              <a:rPr lang="ro-RO" sz="2000" b="1" dirty="0">
                <a:solidFill>
                  <a:srgbClr val="002060"/>
                </a:solidFill>
              </a:rPr>
              <a:t> a managementului prin:</a:t>
            </a:r>
            <a:r>
              <a:rPr lang="ru-RU" sz="2000" b="1" dirty="0">
                <a:solidFill>
                  <a:srgbClr val="002060"/>
                </a:solidFill>
              </a:rPr>
              <a:t/>
            </a:r>
            <a:br>
              <a:rPr lang="ru-RU" sz="2000" b="1" dirty="0">
                <a:solidFill>
                  <a:srgbClr val="002060"/>
                </a:solidFill>
              </a:rPr>
            </a:br>
            <a:r>
              <a:rPr lang="ro-RO" sz="2000" b="1" u="sng" dirty="0">
                <a:solidFill>
                  <a:srgbClr val="FF0000"/>
                </a:solidFill>
              </a:rPr>
              <a:t>obligativitatea scoaterii la </a:t>
            </a:r>
            <a:r>
              <a:rPr lang="ro-RO" sz="2000" b="1" u="sng" dirty="0" err="1">
                <a:solidFill>
                  <a:srgbClr val="FF0000"/>
                </a:solidFill>
              </a:rPr>
              <a:t>licitaţie</a:t>
            </a:r>
            <a:r>
              <a:rPr lang="ro-RO" sz="2000" b="1" u="sng" dirty="0">
                <a:solidFill>
                  <a:srgbClr val="FF0000"/>
                </a:solidFill>
              </a:rPr>
              <a:t> a serviciilor </a:t>
            </a:r>
            <a:r>
              <a:rPr lang="ro-RO" sz="2000" b="1" dirty="0">
                <a:solidFill>
                  <a:srgbClr val="002060"/>
                </a:solidFill>
              </a:rPr>
              <a:t>în toate cazurile în care </a:t>
            </a:r>
            <a:r>
              <a:rPr lang="ro-RO" sz="2000" b="1" u="sng" dirty="0">
                <a:solidFill>
                  <a:srgbClr val="002060"/>
                </a:solidFill>
              </a:rPr>
              <a:t>operatorul înregistrează pierderi financiare sau nu poate asigura o calitate </a:t>
            </a:r>
            <a:r>
              <a:rPr lang="ro-RO" sz="2000" b="1" dirty="0">
                <a:solidFill>
                  <a:srgbClr val="002060"/>
                </a:solidFill>
              </a:rPr>
              <a:t>corespunzătoare </a:t>
            </a:r>
            <a:r>
              <a:rPr lang="en-US" sz="2000" b="1" dirty="0">
                <a:solidFill>
                  <a:srgbClr val="002060"/>
                </a:solidFill>
              </a:rPr>
              <a:t>a </a:t>
            </a:r>
            <a:r>
              <a:rPr lang="ro-RO" sz="2000" b="1" dirty="0">
                <a:solidFill>
                  <a:srgbClr val="002060"/>
                </a:solidFill>
              </a:rPr>
              <a:t>serviciilor de apă </a:t>
            </a:r>
            <a:r>
              <a:rPr lang="ro-RO" sz="2000" b="1" dirty="0" err="1">
                <a:solidFill>
                  <a:srgbClr val="002060"/>
                </a:solidFill>
              </a:rPr>
              <a:t>şi</a:t>
            </a:r>
            <a:r>
              <a:rPr lang="ro-RO" sz="2000" b="1" dirty="0">
                <a:solidFill>
                  <a:srgbClr val="002060"/>
                </a:solidFill>
              </a:rPr>
              <a:t> </a:t>
            </a:r>
            <a:r>
              <a:rPr lang="ro-RO" sz="2000" b="1" dirty="0" err="1">
                <a:solidFill>
                  <a:srgbClr val="002060"/>
                </a:solidFill>
              </a:rPr>
              <a:t>sanitaţie</a:t>
            </a:r>
            <a:r>
              <a:rPr lang="ro-RO" sz="2000" b="1" dirty="0">
                <a:solidFill>
                  <a:srgbClr val="002060"/>
                </a:solidFill>
              </a:rPr>
              <a:t> pe care le prestează;</a:t>
            </a:r>
            <a:r>
              <a:rPr lang="ru-RU" sz="2000" b="1" dirty="0">
                <a:solidFill>
                  <a:srgbClr val="002060"/>
                </a:solidFill>
              </a:rPr>
              <a:t/>
            </a:r>
            <a:br>
              <a:rPr lang="ru-RU" sz="2000" b="1" dirty="0">
                <a:solidFill>
                  <a:srgbClr val="002060"/>
                </a:solidFill>
              </a:rPr>
            </a:br>
            <a:r>
              <a:rPr lang="ro-RO" sz="2000" b="1" u="sng" dirty="0">
                <a:solidFill>
                  <a:srgbClr val="FF0000"/>
                </a:solidFill>
              </a:rPr>
              <a:t>retragerea </a:t>
            </a:r>
            <a:r>
              <a:rPr lang="ro-RO" sz="2000" b="1" u="sng" dirty="0" err="1">
                <a:solidFill>
                  <a:srgbClr val="FF0000"/>
                </a:solidFill>
              </a:rPr>
              <a:t>licenţelor</a:t>
            </a:r>
            <a:r>
              <a:rPr lang="ro-RO" sz="2000" b="1" u="sng" dirty="0">
                <a:solidFill>
                  <a:srgbClr val="FF0000"/>
                </a:solidFill>
              </a:rPr>
              <a:t> </a:t>
            </a:r>
            <a:r>
              <a:rPr lang="ro-RO" sz="2000" b="1" dirty="0">
                <a:solidFill>
                  <a:srgbClr val="002060"/>
                </a:solidFill>
              </a:rPr>
              <a:t>de operare </a:t>
            </a:r>
            <a:r>
              <a:rPr lang="ro-RO" sz="2000" b="1" dirty="0" err="1">
                <a:solidFill>
                  <a:srgbClr val="002060"/>
                </a:solidFill>
              </a:rPr>
              <a:t>agenţilor</a:t>
            </a:r>
            <a:r>
              <a:rPr lang="ro-RO" sz="2000" b="1" dirty="0">
                <a:solidFill>
                  <a:srgbClr val="002060"/>
                </a:solidFill>
              </a:rPr>
              <a:t> prestatori care </a:t>
            </a:r>
            <a:r>
              <a:rPr lang="ro-RO" sz="2000" b="1" u="sng" dirty="0">
                <a:solidFill>
                  <a:srgbClr val="002060"/>
                </a:solidFill>
              </a:rPr>
              <a:t>nu îndeplinesc criteriile de </a:t>
            </a:r>
            <a:r>
              <a:rPr lang="ro-RO" sz="2000" b="1" u="sng" dirty="0" err="1">
                <a:solidFill>
                  <a:srgbClr val="002060"/>
                </a:solidFill>
              </a:rPr>
              <a:t>performanţă</a:t>
            </a:r>
            <a:r>
              <a:rPr lang="ro-RO" sz="2000" b="1" u="sng" dirty="0">
                <a:solidFill>
                  <a:srgbClr val="002060"/>
                </a:solidFill>
              </a:rPr>
              <a:t> </a:t>
            </a:r>
            <a:r>
              <a:rPr lang="ro-RO" sz="2000" b="1" dirty="0">
                <a:solidFill>
                  <a:srgbClr val="002060"/>
                </a:solidFill>
              </a:rPr>
              <a:t>stabilite;</a:t>
            </a:r>
            <a:r>
              <a:rPr lang="ru-RU" sz="2000" b="1" dirty="0">
                <a:solidFill>
                  <a:schemeClr val="tx1"/>
                </a:solidFill>
              </a:rPr>
              <a:t/>
            </a:r>
            <a:br>
              <a:rPr lang="ru-RU" sz="2000" b="1" dirty="0">
                <a:solidFill>
                  <a:schemeClr val="tx1"/>
                </a:solidFill>
              </a:rPr>
            </a:br>
            <a:endParaRPr lang="ro-RO" sz="23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277584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49368"/>
            <a:ext cx="8839199" cy="4612108"/>
          </a:xfrm>
        </p:spPr>
        <p:txBody>
          <a:bodyPr/>
          <a:lstStyle/>
          <a:p>
            <a:pPr>
              <a:buFont typeface="Wingdings" pitchFamily="2" charset="2"/>
              <a:buChar char="Ø"/>
            </a:pPr>
            <a:r>
              <a:rPr lang="ro-RO" b="1" dirty="0">
                <a:solidFill>
                  <a:srgbClr val="0070C0"/>
                </a:solidFill>
              </a:rPr>
              <a:t>STRATEGIA  AAC 2014 – 2028 prevede</a:t>
            </a:r>
            <a:r>
              <a:rPr lang="ro-RO" b="1" dirty="0" smtClean="0">
                <a:solidFill>
                  <a:srgbClr val="0070C0"/>
                </a:solidFill>
              </a:rPr>
              <a:t>:</a:t>
            </a:r>
            <a:r>
              <a:rPr lang="en-US" b="1" dirty="0" smtClean="0">
                <a:solidFill>
                  <a:srgbClr val="0070C0"/>
                </a:solidFill>
              </a:rPr>
              <a:t/>
            </a:r>
            <a:br>
              <a:rPr lang="en-US" b="1" dirty="0" smtClean="0">
                <a:solidFill>
                  <a:srgbClr val="0070C0"/>
                </a:solidFill>
              </a:rPr>
            </a:br>
            <a:r>
              <a:rPr lang="ro-RO" sz="2300" b="1" dirty="0" smtClean="0">
                <a:solidFill>
                  <a:schemeClr val="tx1"/>
                </a:solidFill>
              </a:rPr>
              <a:t> </a:t>
            </a:r>
            <a:r>
              <a:rPr lang="ro-RO" b="1" dirty="0" err="1">
                <a:solidFill>
                  <a:srgbClr val="FF0000"/>
                </a:solidFill>
              </a:rPr>
              <a:t>I</a:t>
            </a:r>
            <a:r>
              <a:rPr lang="ro-RO" b="1" dirty="0" err="1" smtClean="0">
                <a:solidFill>
                  <a:srgbClr val="FF0000"/>
                </a:solidFill>
              </a:rPr>
              <a:t>nvestiţiile</a:t>
            </a:r>
            <a:r>
              <a:rPr lang="ro-RO" b="1" dirty="0" smtClean="0">
                <a:solidFill>
                  <a:srgbClr val="FF0000"/>
                </a:solidFill>
              </a:rPr>
              <a:t> </a:t>
            </a:r>
            <a:r>
              <a:rPr lang="ro-RO" b="1" dirty="0">
                <a:solidFill>
                  <a:srgbClr val="FF0000"/>
                </a:solidFill>
              </a:rPr>
              <a:t>de capital </a:t>
            </a:r>
            <a:r>
              <a:rPr lang="ro-RO" dirty="0">
                <a:solidFill>
                  <a:srgbClr val="002060"/>
                </a:solidFill>
              </a:rPr>
              <a:t>pentru </a:t>
            </a:r>
            <a:r>
              <a:rPr lang="ro-RO" dirty="0" err="1">
                <a:solidFill>
                  <a:srgbClr val="002060"/>
                </a:solidFill>
              </a:rPr>
              <a:t>autorităţile</a:t>
            </a:r>
            <a:r>
              <a:rPr lang="ro-RO" dirty="0">
                <a:solidFill>
                  <a:srgbClr val="002060"/>
                </a:solidFill>
              </a:rPr>
              <a:t> publice locale se efectuează centralizat </a:t>
            </a:r>
            <a:r>
              <a:rPr lang="ro-RO" dirty="0" err="1">
                <a:solidFill>
                  <a:srgbClr val="002060"/>
                </a:solidFill>
              </a:rPr>
              <a:t>şi</a:t>
            </a:r>
            <a:r>
              <a:rPr lang="ro-RO" dirty="0">
                <a:solidFill>
                  <a:srgbClr val="002060"/>
                </a:solidFill>
              </a:rPr>
              <a:t> provin de la bugetul de stat, prin includerea lor ca o </a:t>
            </a:r>
            <a:r>
              <a:rPr lang="ro-RO" u="sng" dirty="0">
                <a:solidFill>
                  <a:srgbClr val="002060"/>
                </a:solidFill>
              </a:rPr>
              <a:t>anexă separată în legea bugetară anuală</a:t>
            </a:r>
            <a:r>
              <a:rPr lang="ro-RO" dirty="0">
                <a:solidFill>
                  <a:srgbClr val="002060"/>
                </a:solidFill>
              </a:rPr>
              <a:t>, în care se specifică fondurile </a:t>
            </a:r>
            <a:r>
              <a:rPr lang="ro-RO" dirty="0" err="1">
                <a:solidFill>
                  <a:srgbClr val="002060"/>
                </a:solidFill>
              </a:rPr>
              <a:t>şi</a:t>
            </a:r>
            <a:r>
              <a:rPr lang="ro-RO" dirty="0">
                <a:solidFill>
                  <a:srgbClr val="002060"/>
                </a:solidFill>
              </a:rPr>
              <a:t> bunurile atribuite. Aceste fonduri </a:t>
            </a:r>
            <a:r>
              <a:rPr lang="ro-RO" dirty="0" err="1">
                <a:solidFill>
                  <a:srgbClr val="002060"/>
                </a:solidFill>
              </a:rPr>
              <a:t>sînt</a:t>
            </a:r>
            <a:r>
              <a:rPr lang="ro-RO" dirty="0">
                <a:solidFill>
                  <a:srgbClr val="002060"/>
                </a:solidFill>
              </a:rPr>
              <a:t> alocate ca transferuri cu </a:t>
            </a:r>
            <a:r>
              <a:rPr lang="ro-RO" dirty="0" err="1">
                <a:solidFill>
                  <a:srgbClr val="002060"/>
                </a:solidFill>
              </a:rPr>
              <a:t>destinaţie</a:t>
            </a:r>
            <a:r>
              <a:rPr lang="ro-RO" dirty="0">
                <a:solidFill>
                  <a:srgbClr val="002060"/>
                </a:solidFill>
              </a:rPr>
              <a:t> specială, prin delegare de către Guvern. </a:t>
            </a:r>
            <a:br>
              <a:rPr lang="ro-RO" dirty="0">
                <a:solidFill>
                  <a:srgbClr val="002060"/>
                </a:solidFill>
              </a:rPr>
            </a:br>
            <a:r>
              <a:rPr lang="ro-RO" b="1" u="sng" dirty="0" err="1">
                <a:solidFill>
                  <a:srgbClr val="FF0000"/>
                </a:solidFill>
              </a:rPr>
              <a:t>Autorităţile</a:t>
            </a:r>
            <a:r>
              <a:rPr lang="ro-RO" b="1" u="sng" dirty="0">
                <a:solidFill>
                  <a:srgbClr val="FF0000"/>
                </a:solidFill>
              </a:rPr>
              <a:t> publice locale au dreptul </a:t>
            </a:r>
            <a:r>
              <a:rPr lang="ro-RO" u="sng" dirty="0">
                <a:solidFill>
                  <a:srgbClr val="002060"/>
                </a:solidFill>
              </a:rPr>
              <a:t>să aloce fonduri din propriile venituri </a:t>
            </a:r>
            <a:r>
              <a:rPr lang="ro-RO" dirty="0">
                <a:solidFill>
                  <a:srgbClr val="002060"/>
                </a:solidFill>
              </a:rPr>
              <a:t>pentru </a:t>
            </a:r>
            <a:r>
              <a:rPr lang="ro-RO" dirty="0" err="1">
                <a:solidFill>
                  <a:srgbClr val="002060"/>
                </a:solidFill>
              </a:rPr>
              <a:t>finanţarea</a:t>
            </a:r>
            <a:r>
              <a:rPr lang="ro-RO" dirty="0">
                <a:solidFill>
                  <a:srgbClr val="002060"/>
                </a:solidFill>
              </a:rPr>
              <a:t> proiectelor de </a:t>
            </a:r>
            <a:r>
              <a:rPr lang="ro-RO" dirty="0" err="1">
                <a:solidFill>
                  <a:srgbClr val="002060"/>
                </a:solidFill>
              </a:rPr>
              <a:t>investiţii</a:t>
            </a:r>
            <a:r>
              <a:rPr lang="ro-RO" dirty="0">
                <a:solidFill>
                  <a:srgbClr val="002060"/>
                </a:solidFill>
              </a:rPr>
              <a:t>, inclusiv pentru </a:t>
            </a:r>
            <a:r>
              <a:rPr lang="ro-RO" dirty="0" err="1">
                <a:solidFill>
                  <a:srgbClr val="002060"/>
                </a:solidFill>
              </a:rPr>
              <a:t>co-finanţarea</a:t>
            </a:r>
            <a:r>
              <a:rPr lang="ro-RO" dirty="0">
                <a:solidFill>
                  <a:srgbClr val="002060"/>
                </a:solidFill>
              </a:rPr>
              <a:t> celor </a:t>
            </a:r>
            <a:r>
              <a:rPr lang="ro-RO" dirty="0" err="1">
                <a:solidFill>
                  <a:srgbClr val="002060"/>
                </a:solidFill>
              </a:rPr>
              <a:t>susţinute</a:t>
            </a:r>
            <a:r>
              <a:rPr lang="ro-RO" dirty="0">
                <a:solidFill>
                  <a:srgbClr val="002060"/>
                </a:solidFill>
              </a:rPr>
              <a:t> cu ajutorul oficial financiar extern pentru dezvoltare </a:t>
            </a:r>
            <a:r>
              <a:rPr lang="ro-RO" u="sng" dirty="0" err="1">
                <a:solidFill>
                  <a:srgbClr val="002060"/>
                </a:solidFill>
              </a:rPr>
              <a:t>şi</a:t>
            </a:r>
            <a:r>
              <a:rPr lang="ro-RO" u="sng" dirty="0">
                <a:solidFill>
                  <a:srgbClr val="002060"/>
                </a:solidFill>
              </a:rPr>
              <a:t> din </a:t>
            </a:r>
            <a:r>
              <a:rPr lang="ro-RO" u="sng" dirty="0" err="1">
                <a:solidFill>
                  <a:srgbClr val="002060"/>
                </a:solidFill>
              </a:rPr>
              <a:t>contribuţiile</a:t>
            </a:r>
            <a:r>
              <a:rPr lang="ro-RO" u="sng" dirty="0">
                <a:solidFill>
                  <a:srgbClr val="002060"/>
                </a:solidFill>
              </a:rPr>
              <a:t> consumatorilo</a:t>
            </a:r>
            <a:r>
              <a:rPr lang="ro-RO" dirty="0">
                <a:solidFill>
                  <a:srgbClr val="002060"/>
                </a:solidFill>
              </a:rPr>
              <a:t>r. În plus, </a:t>
            </a:r>
            <a:r>
              <a:rPr lang="ro-RO" dirty="0" err="1">
                <a:solidFill>
                  <a:srgbClr val="002060"/>
                </a:solidFill>
              </a:rPr>
              <a:t>unităţile</a:t>
            </a:r>
            <a:r>
              <a:rPr lang="ro-RO" dirty="0">
                <a:solidFill>
                  <a:srgbClr val="002060"/>
                </a:solidFill>
              </a:rPr>
              <a:t> administrativ-teritoriale pot beneficia </a:t>
            </a:r>
            <a:r>
              <a:rPr lang="ro-RO" dirty="0" err="1">
                <a:solidFill>
                  <a:srgbClr val="002060"/>
                </a:solidFill>
              </a:rPr>
              <a:t>şi</a:t>
            </a:r>
            <a:r>
              <a:rPr lang="ro-RO" dirty="0">
                <a:solidFill>
                  <a:srgbClr val="002060"/>
                </a:solidFill>
              </a:rPr>
              <a:t> de alte surse cum</a:t>
            </a:r>
            <a:r>
              <a:rPr lang="ro-RO" dirty="0">
                <a:solidFill>
                  <a:schemeClr val="tx1"/>
                </a:solidFill>
              </a:rPr>
              <a:t> </a:t>
            </a:r>
            <a:r>
              <a:rPr lang="ro-RO" dirty="0" err="1">
                <a:solidFill>
                  <a:schemeClr val="tx1"/>
                </a:solidFill>
              </a:rPr>
              <a:t>sînt</a:t>
            </a:r>
            <a:r>
              <a:rPr lang="ro-RO" dirty="0">
                <a:solidFill>
                  <a:schemeClr val="tx1"/>
                </a:solidFill>
              </a:rPr>
              <a:t>:</a:t>
            </a:r>
            <a:br>
              <a:rPr lang="ro-RO" dirty="0">
                <a:solidFill>
                  <a:schemeClr val="tx1"/>
                </a:solidFill>
              </a:rPr>
            </a:br>
            <a:endParaRPr lang="ro-RO"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431092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lvl="1">
              <a:lnSpc>
                <a:spcPct val="200000"/>
              </a:lnSpc>
            </a:pPr>
            <a:r>
              <a:rPr lang="ro-RO" b="1" dirty="0" smtClean="0">
                <a:solidFill>
                  <a:srgbClr val="002060"/>
                </a:solidFill>
              </a:rPr>
              <a:t>Fonduri de </a:t>
            </a:r>
            <a:r>
              <a:rPr lang="ro-RO" b="1" dirty="0" err="1" smtClean="0">
                <a:solidFill>
                  <a:srgbClr val="002060"/>
                </a:solidFill>
              </a:rPr>
              <a:t>investiţii</a:t>
            </a:r>
            <a:r>
              <a:rPr lang="ro-RO" b="1" dirty="0" smtClean="0">
                <a:solidFill>
                  <a:srgbClr val="002060"/>
                </a:solidFill>
              </a:rPr>
              <a:t>;</a:t>
            </a:r>
            <a:br>
              <a:rPr lang="ro-RO" b="1" dirty="0" smtClean="0">
                <a:solidFill>
                  <a:srgbClr val="002060"/>
                </a:solidFill>
              </a:rPr>
            </a:br>
            <a:r>
              <a:rPr lang="ro-RO" sz="2800" dirty="0" smtClean="0">
                <a:solidFill>
                  <a:srgbClr val="FF0000"/>
                </a:solidFill>
              </a:rPr>
              <a:t>a)</a:t>
            </a:r>
            <a:r>
              <a:rPr lang="en-US" sz="2800" dirty="0" smtClean="0">
                <a:solidFill>
                  <a:srgbClr val="FF0000"/>
                </a:solidFill>
              </a:rPr>
              <a:t> </a:t>
            </a:r>
            <a:r>
              <a:rPr lang="ro-RO" sz="2800" dirty="0" smtClean="0"/>
              <a:t>Fondul </a:t>
            </a:r>
            <a:r>
              <a:rPr lang="ro-RO" sz="2800" dirty="0" err="1"/>
              <a:t>Naţional</a:t>
            </a:r>
            <a:r>
              <a:rPr lang="ro-RO" sz="2800" dirty="0"/>
              <a:t> pentru Dezvoltare Regională</a:t>
            </a:r>
            <a:r>
              <a:rPr lang="en-US" sz="2800" dirty="0"/>
              <a:t>;</a:t>
            </a:r>
            <a:r>
              <a:rPr lang="ro-RO" sz="2800" dirty="0"/>
              <a:t/>
            </a:r>
            <a:br>
              <a:rPr lang="ro-RO" sz="2800" dirty="0"/>
            </a:br>
            <a:r>
              <a:rPr lang="ro-RO" sz="2800" dirty="0" smtClean="0">
                <a:solidFill>
                  <a:srgbClr val="FF0000"/>
                </a:solidFill>
              </a:rPr>
              <a:t>b)</a:t>
            </a:r>
            <a:r>
              <a:rPr lang="ro-RO" sz="2800" dirty="0" smtClean="0"/>
              <a:t> Fondul </a:t>
            </a:r>
            <a:r>
              <a:rPr lang="ro-RO" sz="2800" dirty="0"/>
              <a:t>de </a:t>
            </a:r>
            <a:r>
              <a:rPr lang="ro-RO" sz="2800" dirty="0" err="1"/>
              <a:t>Investiţii</a:t>
            </a:r>
            <a:r>
              <a:rPr lang="ro-RO" sz="2800" dirty="0"/>
              <a:t> Sociale</a:t>
            </a:r>
            <a:r>
              <a:rPr lang="en-US" sz="2800" dirty="0"/>
              <a:t>;</a:t>
            </a:r>
            <a:r>
              <a:rPr lang="ro-RO" sz="2800" dirty="0"/>
              <a:t/>
            </a:r>
            <a:br>
              <a:rPr lang="ro-RO" sz="2800" dirty="0"/>
            </a:br>
            <a:r>
              <a:rPr lang="ro-RO" sz="2400" b="1" dirty="0" smtClean="0">
                <a:solidFill>
                  <a:srgbClr val="FF0000"/>
                </a:solidFill>
              </a:rPr>
              <a:t>c)</a:t>
            </a:r>
            <a:r>
              <a:rPr lang="ro-RO" sz="2800" dirty="0" smtClean="0"/>
              <a:t> Fondul </a:t>
            </a:r>
            <a:r>
              <a:rPr lang="ro-RO" sz="2800" dirty="0"/>
              <a:t>Ecologic </a:t>
            </a:r>
            <a:r>
              <a:rPr lang="ro-RO" sz="2800" dirty="0" err="1"/>
              <a:t>Naţional</a:t>
            </a:r>
            <a:r>
              <a:rPr lang="ro-RO" dirty="0"/>
              <a:t>.</a:t>
            </a:r>
            <a:r>
              <a:rPr lang="ru-RU" dirty="0"/>
              <a:t/>
            </a:r>
            <a:br>
              <a:rPr lang="ru-RU" dirty="0"/>
            </a:br>
            <a:endParaRPr lang="ro-RO"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885308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3"/>
            <a:ext cx="8839199" cy="4828997"/>
          </a:xfrm>
        </p:spPr>
        <p:txBody>
          <a:bodyPr/>
          <a:lstStyle/>
          <a:p>
            <a:pPr>
              <a:buNone/>
            </a:pPr>
            <a:r>
              <a:rPr lang="ro-RO" sz="2800" b="1" u="sng" dirty="0" smtClean="0">
                <a:solidFill>
                  <a:srgbClr val="FF0000"/>
                </a:solidFill>
              </a:rPr>
              <a:t>Surse</a:t>
            </a:r>
            <a:r>
              <a:rPr lang="en-US" sz="2800" b="1" u="sng" dirty="0" smtClean="0">
                <a:solidFill>
                  <a:srgbClr val="FF0000"/>
                </a:solidFill>
              </a:rPr>
              <a:t> </a:t>
            </a:r>
            <a:r>
              <a:rPr lang="ro-RO" sz="2800" b="1" u="sng" dirty="0" smtClean="0">
                <a:solidFill>
                  <a:srgbClr val="FF0000"/>
                </a:solidFill>
              </a:rPr>
              <a:t>externe </a:t>
            </a:r>
            <a:r>
              <a:rPr lang="ro-RO" sz="2800" b="1" dirty="0">
                <a:solidFill>
                  <a:srgbClr val="0070C0"/>
                </a:solidFill>
              </a:rPr>
              <a:t>de </a:t>
            </a:r>
            <a:r>
              <a:rPr lang="ro-RO" sz="2800" b="1" dirty="0" smtClean="0">
                <a:solidFill>
                  <a:srgbClr val="0070C0"/>
                </a:solidFill>
              </a:rPr>
              <a:t>finanțare</a:t>
            </a:r>
            <a:br>
              <a:rPr lang="ro-RO" sz="2800" b="1" dirty="0" smtClean="0">
                <a:solidFill>
                  <a:srgbClr val="0070C0"/>
                </a:solidFill>
              </a:rPr>
            </a:br>
            <a:r>
              <a:rPr lang="ro-RO" sz="2300" b="1" dirty="0">
                <a:solidFill>
                  <a:schemeClr val="tx1"/>
                </a:solidFill>
              </a:rPr>
              <a:t>Atragerea și utilizarea </a:t>
            </a:r>
            <a:r>
              <a:rPr lang="ro-RO" sz="2300" b="1" u="sng" dirty="0">
                <a:solidFill>
                  <a:srgbClr val="FF0000"/>
                </a:solidFill>
              </a:rPr>
              <a:t>fondurilor nerambursabile</a:t>
            </a:r>
            <a:r>
              <a:rPr lang="ro-RO" sz="2300" b="1" dirty="0">
                <a:solidFill>
                  <a:schemeClr val="tx1"/>
                </a:solidFill>
              </a:rPr>
              <a:t> </a:t>
            </a:r>
            <a:r>
              <a:rPr lang="ro-RO" sz="2300" b="1" dirty="0" err="1">
                <a:solidFill>
                  <a:schemeClr val="tx1"/>
                </a:solidFill>
              </a:rPr>
              <a:t>bi</a:t>
            </a:r>
            <a:r>
              <a:rPr lang="ro-RO" sz="2300" b="1" dirty="0">
                <a:solidFill>
                  <a:schemeClr val="tx1"/>
                </a:solidFill>
              </a:rPr>
              <a:t>- și multilaterale din partea donatorilor externi, cum de exemplu: </a:t>
            </a:r>
            <a:br>
              <a:rPr lang="ro-RO" sz="2300" b="1" dirty="0">
                <a:solidFill>
                  <a:schemeClr val="tx1"/>
                </a:solidFill>
              </a:rPr>
            </a:br>
            <a:r>
              <a:rPr lang="ro-RO" sz="2300" b="1" dirty="0">
                <a:solidFill>
                  <a:srgbClr val="FF0000"/>
                </a:solidFill>
              </a:rPr>
              <a:t>Uniunea Europeană </a:t>
            </a:r>
            <a:r>
              <a:rPr lang="ro-RO" sz="2300" b="1" dirty="0">
                <a:solidFill>
                  <a:schemeClr val="tx1"/>
                </a:solidFill>
              </a:rPr>
              <a:t>(UE)</a:t>
            </a:r>
            <a:r>
              <a:rPr lang="en-US" sz="2300" b="1" dirty="0">
                <a:solidFill>
                  <a:schemeClr val="tx1"/>
                </a:solidFill>
              </a:rPr>
              <a:t>;</a:t>
            </a:r>
            <a:r>
              <a:rPr lang="ro-RO" sz="2300" b="1" dirty="0">
                <a:solidFill>
                  <a:schemeClr val="tx1"/>
                </a:solidFill>
              </a:rPr>
              <a:t> </a:t>
            </a:r>
            <a:br>
              <a:rPr lang="ro-RO" sz="2300" b="1" dirty="0">
                <a:solidFill>
                  <a:schemeClr val="tx1"/>
                </a:solidFill>
              </a:rPr>
            </a:br>
            <a:r>
              <a:rPr lang="ro-RO" sz="2300" b="1" dirty="0" smtClean="0">
                <a:solidFill>
                  <a:srgbClr val="FF0000"/>
                </a:solidFill>
              </a:rPr>
              <a:t>Germania</a:t>
            </a:r>
            <a:r>
              <a:rPr lang="en-US" sz="2300" b="1" dirty="0" smtClean="0">
                <a:solidFill>
                  <a:srgbClr val="FF0000"/>
                </a:solidFill>
              </a:rPr>
              <a:t> </a:t>
            </a:r>
            <a:r>
              <a:rPr lang="ro-RO" sz="2300" b="1" dirty="0" smtClean="0">
                <a:solidFill>
                  <a:schemeClr val="tx1"/>
                </a:solidFill>
              </a:rPr>
              <a:t>- </a:t>
            </a:r>
            <a:r>
              <a:rPr lang="ro-RO" sz="2300" b="1" dirty="0">
                <a:solidFill>
                  <a:schemeClr val="tx1"/>
                </a:solidFill>
              </a:rPr>
              <a:t>BMZ, GIZ (experiența foarte utilă a proiectului  MSPL)</a:t>
            </a:r>
            <a:r>
              <a:rPr lang="en-US" sz="2300" b="1" dirty="0">
                <a:solidFill>
                  <a:schemeClr val="tx1"/>
                </a:solidFill>
              </a:rPr>
              <a:t>;</a:t>
            </a:r>
            <a:r>
              <a:rPr lang="ro-RO" sz="2300" b="1" dirty="0">
                <a:solidFill>
                  <a:schemeClr val="tx1"/>
                </a:solidFill>
              </a:rPr>
              <a:t> </a:t>
            </a:r>
            <a:br>
              <a:rPr lang="ro-RO" sz="2300" b="1" dirty="0">
                <a:solidFill>
                  <a:schemeClr val="tx1"/>
                </a:solidFill>
              </a:rPr>
            </a:br>
            <a:r>
              <a:rPr lang="ro-RO" sz="2300" b="1" dirty="0">
                <a:solidFill>
                  <a:srgbClr val="FF0000"/>
                </a:solidFill>
              </a:rPr>
              <a:t>Austria</a:t>
            </a:r>
            <a:r>
              <a:rPr lang="ro-RO" sz="2300" b="1" dirty="0">
                <a:solidFill>
                  <a:schemeClr val="tx1"/>
                </a:solidFill>
              </a:rPr>
              <a:t> – Agenția Austriacă pentru Dezvoltare (ADC, ADA)</a:t>
            </a:r>
            <a:r>
              <a:rPr lang="en-US" sz="2300" b="1" dirty="0">
                <a:solidFill>
                  <a:schemeClr val="tx1"/>
                </a:solidFill>
              </a:rPr>
              <a:t>;</a:t>
            </a:r>
            <a:r>
              <a:rPr lang="ro-RO" sz="2300" b="1" dirty="0">
                <a:solidFill>
                  <a:schemeClr val="tx1"/>
                </a:solidFill>
              </a:rPr>
              <a:t> </a:t>
            </a:r>
            <a:br>
              <a:rPr lang="ro-RO" sz="2300" b="1" dirty="0">
                <a:solidFill>
                  <a:schemeClr val="tx1"/>
                </a:solidFill>
              </a:rPr>
            </a:br>
            <a:r>
              <a:rPr lang="ro-RO" sz="2300" b="1" dirty="0">
                <a:solidFill>
                  <a:srgbClr val="FF0000"/>
                </a:solidFill>
              </a:rPr>
              <a:t>Elveția </a:t>
            </a:r>
            <a:r>
              <a:rPr lang="ro-RO" sz="2300" b="1" dirty="0">
                <a:solidFill>
                  <a:schemeClr val="tx1"/>
                </a:solidFill>
              </a:rPr>
              <a:t>– Agenția Elvețiană pentru Dezvoltare și Cooperare (SDC),               </a:t>
            </a:r>
            <a:r>
              <a:rPr lang="en-US" sz="2300" b="1" dirty="0" smtClean="0">
                <a:solidFill>
                  <a:schemeClr val="tx1"/>
                </a:solidFill>
              </a:rPr>
              <a:t>							</a:t>
            </a:r>
            <a:r>
              <a:rPr lang="ro-RO" sz="2300" b="1" dirty="0" smtClean="0">
                <a:solidFill>
                  <a:schemeClr val="tx1"/>
                </a:solidFill>
              </a:rPr>
              <a:t> </a:t>
            </a:r>
            <a:r>
              <a:rPr lang="ro-RO" sz="2300" b="1" dirty="0">
                <a:solidFill>
                  <a:srgbClr val="FF0000"/>
                </a:solidFill>
              </a:rPr>
              <a:t>Proiectul </a:t>
            </a:r>
            <a:r>
              <a:rPr lang="ro-RO" sz="2300" b="1" dirty="0" err="1">
                <a:solidFill>
                  <a:srgbClr val="FF0000"/>
                </a:solidFill>
              </a:rPr>
              <a:t>ApaSan</a:t>
            </a:r>
            <a:r>
              <a:rPr lang="en-US" sz="2300" b="1" dirty="0">
                <a:solidFill>
                  <a:schemeClr val="tx1"/>
                </a:solidFill>
              </a:rPr>
              <a:t>;</a:t>
            </a:r>
            <a:r>
              <a:rPr lang="ro-RO" sz="2300" b="1" dirty="0">
                <a:solidFill>
                  <a:schemeClr val="tx1"/>
                </a:solidFill>
              </a:rPr>
              <a:t/>
            </a:r>
            <a:br>
              <a:rPr lang="ro-RO" sz="2300" b="1" dirty="0">
                <a:solidFill>
                  <a:schemeClr val="tx1"/>
                </a:solidFill>
              </a:rPr>
            </a:br>
            <a:r>
              <a:rPr lang="ro-RO" sz="2300" b="1" dirty="0">
                <a:solidFill>
                  <a:srgbClr val="FF0000"/>
                </a:solidFill>
              </a:rPr>
              <a:t>Cehia</a:t>
            </a:r>
            <a:r>
              <a:rPr lang="ro-RO" sz="2300" b="1" dirty="0">
                <a:solidFill>
                  <a:schemeClr val="tx1"/>
                </a:solidFill>
              </a:rPr>
              <a:t> – Agenția pentru Dezvoltare a Cehiei (</a:t>
            </a:r>
            <a:r>
              <a:rPr lang="ro-RO" sz="2300" b="1" dirty="0" err="1">
                <a:solidFill>
                  <a:schemeClr val="tx1"/>
                </a:solidFill>
              </a:rPr>
              <a:t>CzDA</a:t>
            </a:r>
            <a:r>
              <a:rPr lang="ro-RO" sz="2300" b="1" dirty="0">
                <a:solidFill>
                  <a:schemeClr val="tx1"/>
                </a:solidFill>
              </a:rPr>
              <a:t>)</a:t>
            </a:r>
            <a:r>
              <a:rPr lang="en-US" sz="2300" b="1" dirty="0">
                <a:solidFill>
                  <a:schemeClr val="tx1"/>
                </a:solidFill>
              </a:rPr>
              <a:t>;</a:t>
            </a:r>
            <a:r>
              <a:rPr lang="ro-RO" sz="2300" b="1" dirty="0">
                <a:solidFill>
                  <a:schemeClr val="tx1"/>
                </a:solidFill>
              </a:rPr>
              <a:t/>
            </a:r>
            <a:br>
              <a:rPr lang="ro-RO" sz="2300" b="1" dirty="0">
                <a:solidFill>
                  <a:schemeClr val="tx1"/>
                </a:solidFill>
              </a:rPr>
            </a:br>
            <a:r>
              <a:rPr lang="ro-RO" sz="2300" b="1" dirty="0">
                <a:solidFill>
                  <a:srgbClr val="FF0000"/>
                </a:solidFill>
              </a:rPr>
              <a:t>Slovacia</a:t>
            </a:r>
            <a:r>
              <a:rPr lang="ro-RO" sz="2300" b="1" dirty="0">
                <a:solidFill>
                  <a:schemeClr val="tx1"/>
                </a:solidFill>
              </a:rPr>
              <a:t> – Agenția </a:t>
            </a:r>
            <a:r>
              <a:rPr lang="ro-RO" sz="2300" b="1" dirty="0" err="1">
                <a:solidFill>
                  <a:schemeClr val="tx1"/>
                </a:solidFill>
              </a:rPr>
              <a:t>prntru</a:t>
            </a:r>
            <a:r>
              <a:rPr lang="ro-RO" sz="2300" b="1" dirty="0">
                <a:solidFill>
                  <a:schemeClr val="tx1"/>
                </a:solidFill>
              </a:rPr>
              <a:t> Dezvoltare a Slovaciei (</a:t>
            </a:r>
            <a:r>
              <a:rPr lang="ro-RO" sz="2300" b="1" dirty="0" err="1">
                <a:solidFill>
                  <a:schemeClr val="tx1"/>
                </a:solidFill>
              </a:rPr>
              <a:t>SlovakAID</a:t>
            </a:r>
            <a:r>
              <a:rPr lang="ro-RO" sz="2300" b="1" dirty="0">
                <a:solidFill>
                  <a:schemeClr val="tx1"/>
                </a:solidFill>
              </a:rPr>
              <a:t>)</a:t>
            </a:r>
            <a:r>
              <a:rPr lang="en-US" sz="2300" b="1" dirty="0">
                <a:solidFill>
                  <a:schemeClr val="tx1"/>
                </a:solidFill>
              </a:rPr>
              <a:t>;</a:t>
            </a:r>
            <a:r>
              <a:rPr lang="ro-RO" sz="2300" b="1" dirty="0">
                <a:solidFill>
                  <a:schemeClr val="tx1"/>
                </a:solidFill>
              </a:rPr>
              <a:t/>
            </a:r>
            <a:br>
              <a:rPr lang="ro-RO" sz="2300" b="1" dirty="0">
                <a:solidFill>
                  <a:schemeClr val="tx1"/>
                </a:solidFill>
              </a:rPr>
            </a:br>
            <a:r>
              <a:rPr lang="ro-RO" sz="2300" b="1" dirty="0" smtClean="0">
                <a:solidFill>
                  <a:srgbClr val="FF0000"/>
                </a:solidFill>
              </a:rPr>
              <a:t>Suedia</a:t>
            </a:r>
            <a:r>
              <a:rPr lang="en-US" sz="2300" b="1" dirty="0" smtClean="0">
                <a:solidFill>
                  <a:srgbClr val="FF0000"/>
                </a:solidFill>
              </a:rPr>
              <a:t> </a:t>
            </a:r>
            <a:r>
              <a:rPr lang="ro-RO" sz="2300" b="1" dirty="0" smtClean="0">
                <a:solidFill>
                  <a:schemeClr val="tx1"/>
                </a:solidFill>
              </a:rPr>
              <a:t>- </a:t>
            </a:r>
            <a:r>
              <a:rPr lang="ro-RO" sz="2300" b="1" dirty="0">
                <a:solidFill>
                  <a:schemeClr val="tx1"/>
                </a:solidFill>
              </a:rPr>
              <a:t>Agenția Suedeză pentru Dezvoltare (SIDA)</a:t>
            </a:r>
            <a:r>
              <a:rPr lang="en-US" sz="2300" b="1" dirty="0">
                <a:solidFill>
                  <a:schemeClr val="tx1"/>
                </a:solidFill>
              </a:rPr>
              <a:t>;</a:t>
            </a:r>
            <a:r>
              <a:rPr lang="ro-RO" sz="2300" b="1" dirty="0">
                <a:solidFill>
                  <a:schemeClr val="tx1"/>
                </a:solidFill>
              </a:rPr>
              <a:t/>
            </a:r>
            <a:br>
              <a:rPr lang="ro-RO" sz="2300" b="1" dirty="0">
                <a:solidFill>
                  <a:schemeClr val="tx1"/>
                </a:solidFill>
              </a:rPr>
            </a:br>
            <a:endParaRPr lang="ro-RO" sz="23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781848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a:spcAft>
                <a:spcPts val="0"/>
              </a:spcAft>
              <a:buFont typeface="Wingdings" pitchFamily="2" charset="2"/>
              <a:buChar char="Ø"/>
            </a:pPr>
            <a:r>
              <a:rPr lang="ro-RO" sz="2800" b="1" u="sng" dirty="0">
                <a:solidFill>
                  <a:srgbClr val="FF0000"/>
                </a:solidFill>
              </a:rPr>
              <a:t>Surse</a:t>
            </a:r>
            <a:r>
              <a:rPr lang="en-US" sz="2800" b="1" u="sng" dirty="0">
                <a:solidFill>
                  <a:srgbClr val="FF0000"/>
                </a:solidFill>
              </a:rPr>
              <a:t> </a:t>
            </a:r>
            <a:r>
              <a:rPr lang="ro-RO" sz="2800" b="1" u="sng" dirty="0">
                <a:solidFill>
                  <a:srgbClr val="FF0000"/>
                </a:solidFill>
              </a:rPr>
              <a:t>externe </a:t>
            </a:r>
            <a:r>
              <a:rPr lang="ro-RO" sz="2800" b="1" dirty="0">
                <a:solidFill>
                  <a:srgbClr val="0070C0"/>
                </a:solidFill>
              </a:rPr>
              <a:t>de </a:t>
            </a:r>
            <a:r>
              <a:rPr lang="ro-RO" sz="2800" b="1" dirty="0" smtClean="0">
                <a:solidFill>
                  <a:srgbClr val="0070C0"/>
                </a:solidFill>
              </a:rPr>
              <a:t>finanțare</a:t>
            </a:r>
            <a:r>
              <a:rPr lang="en-US" sz="2800" b="1" dirty="0" smtClean="0">
                <a:solidFill>
                  <a:srgbClr val="0070C0"/>
                </a:solidFill>
              </a:rPr>
              <a:t/>
            </a:r>
            <a:br>
              <a:rPr lang="en-US" sz="2800" b="1" dirty="0" smtClean="0">
                <a:solidFill>
                  <a:srgbClr val="0070C0"/>
                </a:solidFill>
              </a:rPr>
            </a:br>
            <a:r>
              <a:rPr lang="en-US" sz="2800" b="1" dirty="0" smtClean="0">
                <a:solidFill>
                  <a:srgbClr val="0070C0"/>
                </a:solidFill>
              </a:rPr>
              <a:t/>
            </a:r>
            <a:br>
              <a:rPr lang="en-US" sz="2800" b="1" dirty="0" smtClean="0">
                <a:solidFill>
                  <a:srgbClr val="0070C0"/>
                </a:solidFill>
              </a:rPr>
            </a:br>
            <a:r>
              <a:rPr lang="ro-RO" sz="2800" b="1" dirty="0">
                <a:solidFill>
                  <a:srgbClr val="FF0000"/>
                </a:solidFill>
              </a:rPr>
              <a:t>România</a:t>
            </a:r>
            <a:r>
              <a:rPr lang="ro-RO" sz="2800" b="1" dirty="0">
                <a:solidFill>
                  <a:srgbClr val="002060"/>
                </a:solidFill>
              </a:rPr>
              <a:t> – Ambasada României</a:t>
            </a:r>
            <a:r>
              <a:rPr lang="en-US" sz="2800" b="1" dirty="0" smtClean="0">
                <a:solidFill>
                  <a:srgbClr val="002060"/>
                </a:solidFill>
              </a:rPr>
              <a:t>;</a:t>
            </a:r>
            <a:br>
              <a:rPr lang="en-US" sz="2800" b="1" dirty="0" smtClean="0">
                <a:solidFill>
                  <a:srgbClr val="002060"/>
                </a:solidFill>
              </a:rPr>
            </a:br>
            <a:r>
              <a:rPr lang="ro-RO" sz="2800" b="1" dirty="0">
                <a:solidFill>
                  <a:srgbClr val="002060"/>
                </a:solidFill>
              </a:rPr>
              <a:t/>
            </a:r>
            <a:br>
              <a:rPr lang="ro-RO" sz="2800" b="1" dirty="0">
                <a:solidFill>
                  <a:srgbClr val="002060"/>
                </a:solidFill>
              </a:rPr>
            </a:br>
            <a:r>
              <a:rPr lang="ro-RO" sz="2800" b="1" dirty="0">
                <a:solidFill>
                  <a:srgbClr val="FF0000"/>
                </a:solidFill>
              </a:rPr>
              <a:t>Polonia</a:t>
            </a:r>
            <a:r>
              <a:rPr lang="ro-RO" sz="2800" b="1" dirty="0">
                <a:solidFill>
                  <a:srgbClr val="002060"/>
                </a:solidFill>
              </a:rPr>
              <a:t> – Agenția pentru Dezvoltare a Poloniei</a:t>
            </a:r>
            <a:r>
              <a:rPr lang="en-US" sz="2800" b="1" dirty="0" smtClean="0">
                <a:solidFill>
                  <a:srgbClr val="002060"/>
                </a:solidFill>
              </a:rPr>
              <a:t>;</a:t>
            </a:r>
            <a:br>
              <a:rPr lang="en-US" sz="2800" b="1" dirty="0" smtClean="0">
                <a:solidFill>
                  <a:srgbClr val="002060"/>
                </a:solidFill>
              </a:rPr>
            </a:br>
            <a:r>
              <a:rPr lang="ro-RO" sz="2800" b="1" dirty="0">
                <a:solidFill>
                  <a:srgbClr val="002060"/>
                </a:solidFill>
              </a:rPr>
              <a:t/>
            </a:r>
            <a:br>
              <a:rPr lang="ro-RO" sz="2800" b="1" dirty="0">
                <a:solidFill>
                  <a:srgbClr val="002060"/>
                </a:solidFill>
              </a:rPr>
            </a:br>
            <a:r>
              <a:rPr lang="ro-RO" sz="2800" b="1" dirty="0">
                <a:solidFill>
                  <a:srgbClr val="FF0000"/>
                </a:solidFill>
              </a:rPr>
              <a:t>PNUD</a:t>
            </a:r>
            <a:r>
              <a:rPr lang="ro-RO" sz="2800" b="1" dirty="0">
                <a:solidFill>
                  <a:srgbClr val="002060"/>
                </a:solidFill>
              </a:rPr>
              <a:t> –Programul ONU pentru Dezvoltare (de ex. Proiectul START)</a:t>
            </a:r>
            <a:r>
              <a:rPr lang="en-US" sz="2800" b="1" dirty="0">
                <a:solidFill>
                  <a:srgbClr val="002060"/>
                </a:solidFill>
              </a:rPr>
              <a:t>.</a:t>
            </a:r>
            <a:r>
              <a:rPr lang="ro-RO" sz="2800" b="1" dirty="0">
                <a:solidFill>
                  <a:srgbClr val="002060"/>
                </a:solidFill>
              </a:rPr>
              <a:t/>
            </a:r>
            <a:br>
              <a:rPr lang="ro-RO" sz="2800" b="1" dirty="0">
                <a:solidFill>
                  <a:srgbClr val="002060"/>
                </a:solidFill>
              </a:rPr>
            </a:br>
            <a:endParaRPr lang="ro-RO" sz="2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421507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a:spcAft>
                <a:spcPts val="600"/>
              </a:spcAft>
              <a:buFont typeface="Wingdings" pitchFamily="2" charset="2"/>
              <a:buChar char="Ø"/>
            </a:pPr>
            <a:r>
              <a:rPr lang="ro-RO" b="1" dirty="0">
                <a:solidFill>
                  <a:srgbClr val="0070C0"/>
                </a:solidFill>
              </a:rPr>
              <a:t>Accesarea </a:t>
            </a:r>
            <a:r>
              <a:rPr lang="ro-RO" b="1" u="sng" dirty="0">
                <a:solidFill>
                  <a:srgbClr val="0070C0"/>
                </a:solidFill>
              </a:rPr>
              <a:t>creditelor preferențiale </a:t>
            </a:r>
            <a:r>
              <a:rPr lang="ro-RO" b="1" dirty="0">
                <a:solidFill>
                  <a:srgbClr val="0070C0"/>
                </a:solidFill>
              </a:rPr>
              <a:t>și fondurilor nerambursabile din partea instituțiilor financiare internaționale (</a:t>
            </a:r>
            <a:r>
              <a:rPr lang="ro-RO" b="1" dirty="0" err="1">
                <a:solidFill>
                  <a:srgbClr val="0070C0"/>
                </a:solidFill>
              </a:rPr>
              <a:t>IFIs</a:t>
            </a:r>
            <a:r>
              <a:rPr lang="ro-RO" b="1" dirty="0">
                <a:solidFill>
                  <a:srgbClr val="0070C0"/>
                </a:solidFill>
              </a:rPr>
              <a:t>): </a:t>
            </a:r>
            <a:r>
              <a:rPr lang="ro-RO" b="1" dirty="0"/>
              <a:t/>
            </a:r>
            <a:br>
              <a:rPr lang="ro-RO" b="1" dirty="0"/>
            </a:br>
            <a:r>
              <a:rPr lang="ro-RO" b="1" dirty="0">
                <a:solidFill>
                  <a:srgbClr val="002060"/>
                </a:solidFill>
              </a:rPr>
              <a:t>Banca Mondială – </a:t>
            </a:r>
            <a:r>
              <a:rPr lang="ro-RO" b="1" dirty="0">
                <a:solidFill>
                  <a:srgbClr val="FF0000"/>
                </a:solidFill>
              </a:rPr>
              <a:t>WB</a:t>
            </a:r>
            <a:r>
              <a:rPr lang="en-US" b="1" dirty="0">
                <a:solidFill>
                  <a:srgbClr val="FF0000"/>
                </a:solidFill>
              </a:rPr>
              <a:t>;</a:t>
            </a:r>
            <a:r>
              <a:rPr lang="ro-RO" b="1" dirty="0">
                <a:solidFill>
                  <a:srgbClr val="002060"/>
                </a:solidFill>
              </a:rPr>
              <a:t/>
            </a:r>
            <a:br>
              <a:rPr lang="ro-RO" b="1" dirty="0">
                <a:solidFill>
                  <a:srgbClr val="002060"/>
                </a:solidFill>
              </a:rPr>
            </a:br>
            <a:r>
              <a:rPr lang="ro-RO" b="1" dirty="0">
                <a:solidFill>
                  <a:srgbClr val="002060"/>
                </a:solidFill>
              </a:rPr>
              <a:t>Banca Europeană pentru Reconstrucții și Dezvoltare – EBRD</a:t>
            </a:r>
            <a:r>
              <a:rPr lang="en-US" b="1" dirty="0">
                <a:solidFill>
                  <a:srgbClr val="002060"/>
                </a:solidFill>
              </a:rPr>
              <a:t>;</a:t>
            </a:r>
            <a:r>
              <a:rPr lang="ro-RO" b="1" dirty="0">
                <a:solidFill>
                  <a:srgbClr val="002060"/>
                </a:solidFill>
              </a:rPr>
              <a:t/>
            </a:r>
            <a:br>
              <a:rPr lang="ro-RO" b="1" dirty="0">
                <a:solidFill>
                  <a:srgbClr val="002060"/>
                </a:solidFill>
              </a:rPr>
            </a:br>
            <a:r>
              <a:rPr lang="ro-RO" b="1" dirty="0">
                <a:solidFill>
                  <a:srgbClr val="002060"/>
                </a:solidFill>
              </a:rPr>
              <a:t>Banca Europeană pentru Investiții – </a:t>
            </a:r>
            <a:r>
              <a:rPr lang="ro-RO" b="1" dirty="0">
                <a:solidFill>
                  <a:srgbClr val="FF0000"/>
                </a:solidFill>
              </a:rPr>
              <a:t>BEI</a:t>
            </a:r>
            <a:r>
              <a:rPr lang="en-US" b="1" dirty="0">
                <a:solidFill>
                  <a:srgbClr val="FF0000"/>
                </a:solidFill>
              </a:rPr>
              <a:t>;</a:t>
            </a:r>
            <a:r>
              <a:rPr lang="ro-RO" b="1" dirty="0">
                <a:solidFill>
                  <a:srgbClr val="FF0000"/>
                </a:solidFill>
              </a:rPr>
              <a:t> </a:t>
            </a:r>
            <a:r>
              <a:rPr lang="ro-RO" b="1" dirty="0">
                <a:solidFill>
                  <a:srgbClr val="002060"/>
                </a:solidFill>
              </a:rPr>
              <a:t/>
            </a:r>
            <a:br>
              <a:rPr lang="ro-RO" b="1" dirty="0">
                <a:solidFill>
                  <a:srgbClr val="002060"/>
                </a:solidFill>
              </a:rPr>
            </a:br>
            <a:r>
              <a:rPr lang="ro-RO" b="1" dirty="0">
                <a:solidFill>
                  <a:srgbClr val="002060"/>
                </a:solidFill>
              </a:rPr>
              <a:t>Banca Germană pentru Investiții </a:t>
            </a:r>
            <a:r>
              <a:rPr lang="ro-RO" b="1" dirty="0">
                <a:solidFill>
                  <a:srgbClr val="FF0000"/>
                </a:solidFill>
              </a:rPr>
              <a:t>– </a:t>
            </a:r>
            <a:r>
              <a:rPr lang="ro-RO" b="1" dirty="0" err="1">
                <a:solidFill>
                  <a:srgbClr val="FF0000"/>
                </a:solidFill>
              </a:rPr>
              <a:t>KfW</a:t>
            </a:r>
            <a:r>
              <a:rPr lang="en-US" b="1" dirty="0">
                <a:solidFill>
                  <a:srgbClr val="FF0000"/>
                </a:solidFill>
              </a:rPr>
              <a:t>;</a:t>
            </a:r>
            <a:r>
              <a:rPr lang="ro-RO" b="1" dirty="0">
                <a:solidFill>
                  <a:srgbClr val="FF0000"/>
                </a:solidFill>
              </a:rPr>
              <a:t/>
            </a:r>
            <a:br>
              <a:rPr lang="ro-RO" b="1" dirty="0">
                <a:solidFill>
                  <a:srgbClr val="FF0000"/>
                </a:solidFill>
              </a:rPr>
            </a:br>
            <a:r>
              <a:rPr lang="ro-RO" b="1" dirty="0">
                <a:solidFill>
                  <a:srgbClr val="002060"/>
                </a:solidFill>
              </a:rPr>
              <a:t>Bancă Austriacă </a:t>
            </a:r>
            <a:r>
              <a:rPr lang="en-US" b="1" dirty="0" err="1">
                <a:solidFill>
                  <a:srgbClr val="002060"/>
                </a:solidFill>
              </a:rPr>
              <a:t>OeKB</a:t>
            </a:r>
            <a:r>
              <a:rPr lang="ro-RO" b="1" dirty="0">
                <a:solidFill>
                  <a:srgbClr val="002060"/>
                </a:solidFill>
              </a:rPr>
              <a:t> (</a:t>
            </a:r>
            <a:r>
              <a:rPr lang="en-US" b="1" dirty="0" err="1">
                <a:solidFill>
                  <a:srgbClr val="002060"/>
                </a:solidFill>
              </a:rPr>
              <a:t>Oesterreichische</a:t>
            </a:r>
            <a:r>
              <a:rPr lang="en-US" b="1" dirty="0">
                <a:solidFill>
                  <a:srgbClr val="002060"/>
                </a:solidFill>
              </a:rPr>
              <a:t> </a:t>
            </a:r>
            <a:r>
              <a:rPr lang="en-US" b="1" dirty="0" err="1">
                <a:solidFill>
                  <a:srgbClr val="002060"/>
                </a:solidFill>
              </a:rPr>
              <a:t>Kontrollbank</a:t>
            </a:r>
            <a:r>
              <a:rPr lang="en-US" b="1" dirty="0">
                <a:solidFill>
                  <a:srgbClr val="002060"/>
                </a:solidFill>
              </a:rPr>
              <a:t> AG</a:t>
            </a:r>
            <a:r>
              <a:rPr lang="ro-RO" b="1" dirty="0">
                <a:solidFill>
                  <a:srgbClr val="002060"/>
                </a:solidFill>
              </a:rPr>
              <a:t>) - </a:t>
            </a:r>
            <a:r>
              <a:rPr lang="ro-RO" sz="2000" b="1" i="1" dirty="0">
                <a:solidFill>
                  <a:srgbClr val="002060"/>
                </a:solidFill>
              </a:rPr>
              <a:t>Moldova este eligibilă pentru credite preferențiale (soft </a:t>
            </a:r>
            <a:r>
              <a:rPr lang="ro-RO" sz="2000" b="1" i="1" dirty="0" err="1">
                <a:solidFill>
                  <a:srgbClr val="002060"/>
                </a:solidFill>
              </a:rPr>
              <a:t>loans</a:t>
            </a:r>
            <a:r>
              <a:rPr lang="ro-RO" sz="2000" b="1" i="1" dirty="0">
                <a:solidFill>
                  <a:srgbClr val="002060"/>
                </a:solidFill>
              </a:rPr>
              <a:t>) din partea </a:t>
            </a:r>
            <a:r>
              <a:rPr lang="ro-RO" sz="2000" b="1" i="1" dirty="0" err="1">
                <a:solidFill>
                  <a:srgbClr val="002060"/>
                </a:solidFill>
              </a:rPr>
              <a:t>OeKB</a:t>
            </a:r>
            <a:r>
              <a:rPr lang="ro-RO" sz="2000" b="1" i="1" dirty="0">
                <a:solidFill>
                  <a:srgbClr val="002060"/>
                </a:solidFill>
              </a:rPr>
              <a:t>. </a:t>
            </a:r>
            <a:r>
              <a:rPr lang="en-US" sz="2000" b="1" i="1" dirty="0">
                <a:solidFill>
                  <a:srgbClr val="002060"/>
                </a:solidFill>
              </a:rPr>
              <a:t/>
            </a:r>
            <a:br>
              <a:rPr lang="en-US" sz="2000" b="1" i="1" dirty="0">
                <a:solidFill>
                  <a:srgbClr val="002060"/>
                </a:solidFill>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79030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marL="0" lvl="0" indent="0">
              <a:spcAft>
                <a:spcPts val="0"/>
              </a:spcAft>
              <a:buNone/>
            </a:pPr>
            <a:r>
              <a:rPr lang="en-US" sz="3200" b="1" dirty="0" err="1" smtClean="0">
                <a:solidFill>
                  <a:srgbClr val="002060"/>
                </a:solidFill>
              </a:rPr>
              <a:t>Investi</a:t>
            </a:r>
            <a:r>
              <a:rPr lang="ro-RO" sz="3200" b="1" dirty="0" smtClean="0">
                <a:solidFill>
                  <a:srgbClr val="002060"/>
                </a:solidFill>
              </a:rPr>
              <a:t>ţii la AC Chişinău</a:t>
            </a:r>
            <a:r>
              <a:rPr lang="ro-RO" sz="1600" b="1" dirty="0" smtClean="0">
                <a:solidFill>
                  <a:srgbClr val="002060"/>
                </a:solidFill>
              </a:rPr>
              <a:t/>
            </a:r>
            <a:br>
              <a:rPr lang="ro-RO" sz="1600" b="1" dirty="0" smtClean="0">
                <a:solidFill>
                  <a:srgbClr val="002060"/>
                </a:solidFill>
              </a:rPr>
            </a:br>
            <a:r>
              <a:rPr lang="ro-RO" b="1" dirty="0">
                <a:solidFill>
                  <a:srgbClr val="0070C0"/>
                </a:solidFill>
              </a:rPr>
              <a:t>Argumentarea </a:t>
            </a:r>
            <a:r>
              <a:rPr lang="ro-RO" b="1" dirty="0" smtClean="0">
                <a:solidFill>
                  <a:srgbClr val="0070C0"/>
                </a:solidFill>
              </a:rPr>
              <a:t>Programului</a:t>
            </a:r>
            <a:r>
              <a:rPr lang="ro-RO" b="1" dirty="0"/>
              <a:t/>
            </a:r>
            <a:br>
              <a:rPr lang="ro-RO" b="1" dirty="0"/>
            </a:br>
            <a:r>
              <a:rPr lang="ro-RO" sz="2600" dirty="0">
                <a:solidFill>
                  <a:srgbClr val="FF0000"/>
                </a:solidFill>
              </a:rPr>
              <a:t>Rata ridicată </a:t>
            </a:r>
            <a:r>
              <a:rPr lang="ro-RO" sz="2600" dirty="0">
                <a:solidFill>
                  <a:srgbClr val="002060"/>
                </a:solidFill>
              </a:rPr>
              <a:t>a avariilor în sistemul de alimentare cu apă şi de canalizare, precum şi sistările frecvente ale serviciilor prestate</a:t>
            </a:r>
            <a:r>
              <a:rPr lang="ro-RO" sz="2600" dirty="0" smtClean="0">
                <a:solidFill>
                  <a:srgbClr val="002060"/>
                </a:solidFill>
              </a:rPr>
              <a:t>;</a:t>
            </a:r>
            <a:r>
              <a:rPr lang="ro-RO" sz="2600" dirty="0">
                <a:solidFill>
                  <a:srgbClr val="002060"/>
                </a:solidFill>
              </a:rPr>
              <a:t/>
            </a:r>
            <a:br>
              <a:rPr lang="ro-RO" sz="2600" dirty="0">
                <a:solidFill>
                  <a:srgbClr val="002060"/>
                </a:solidFill>
              </a:rPr>
            </a:br>
            <a:r>
              <a:rPr lang="ro-RO" sz="2600" dirty="0">
                <a:solidFill>
                  <a:srgbClr val="FF0000"/>
                </a:solidFill>
              </a:rPr>
              <a:t>Vulnerabilitatea ridicată </a:t>
            </a:r>
            <a:r>
              <a:rPr lang="ro-RO" sz="2600" dirty="0">
                <a:solidFill>
                  <a:srgbClr val="002060"/>
                </a:solidFill>
              </a:rPr>
              <a:t>a resurselor de apă, care se bazează exclusiv pe fluviul Nistru, expus la poluare în amonte</a:t>
            </a:r>
            <a:r>
              <a:rPr lang="ro-RO" sz="2600" dirty="0" smtClean="0">
                <a:solidFill>
                  <a:srgbClr val="002060"/>
                </a:solidFill>
              </a:rPr>
              <a:t>;</a:t>
            </a:r>
            <a:r>
              <a:rPr lang="ro-RO" sz="2600" dirty="0">
                <a:solidFill>
                  <a:srgbClr val="002060"/>
                </a:solidFill>
              </a:rPr>
              <a:t/>
            </a:r>
            <a:br>
              <a:rPr lang="ro-RO" sz="2600" dirty="0">
                <a:solidFill>
                  <a:srgbClr val="002060"/>
                </a:solidFill>
              </a:rPr>
            </a:br>
            <a:r>
              <a:rPr lang="ro-RO" sz="2600" dirty="0">
                <a:solidFill>
                  <a:srgbClr val="FF0000"/>
                </a:solidFill>
              </a:rPr>
              <a:t>Nivelul insuficient </a:t>
            </a:r>
            <a:r>
              <a:rPr lang="ro-RO" sz="2600" dirty="0">
                <a:solidFill>
                  <a:srgbClr val="002060"/>
                </a:solidFill>
              </a:rPr>
              <a:t>de epurare a apelor uzate</a:t>
            </a:r>
            <a:r>
              <a:rPr lang="ro-RO" sz="2600" dirty="0" smtClean="0">
                <a:solidFill>
                  <a:srgbClr val="002060"/>
                </a:solidFill>
              </a:rPr>
              <a:t>;</a:t>
            </a:r>
            <a:r>
              <a:rPr lang="ro-RO" sz="2600" dirty="0">
                <a:solidFill>
                  <a:srgbClr val="002060"/>
                </a:solidFill>
              </a:rPr>
              <a:t/>
            </a:r>
            <a:br>
              <a:rPr lang="ro-RO" sz="2600" dirty="0">
                <a:solidFill>
                  <a:srgbClr val="002060"/>
                </a:solidFill>
              </a:rPr>
            </a:br>
            <a:r>
              <a:rPr lang="ro-RO" sz="2600" dirty="0">
                <a:solidFill>
                  <a:srgbClr val="FF0000"/>
                </a:solidFill>
              </a:rPr>
              <a:t>Probleme</a:t>
            </a:r>
            <a:r>
              <a:rPr lang="ro-RO" sz="2600" dirty="0">
                <a:solidFill>
                  <a:srgbClr val="002060"/>
                </a:solidFill>
              </a:rPr>
              <a:t> legate de tratarea şi eliminarea nămolului;</a:t>
            </a:r>
            <a:br>
              <a:rPr lang="ro-RO" sz="2600" dirty="0">
                <a:solidFill>
                  <a:srgbClr val="002060"/>
                </a:solidFill>
              </a:rPr>
            </a:br>
            <a:r>
              <a:rPr lang="ro-RO" sz="2600" dirty="0" smtClean="0">
                <a:solidFill>
                  <a:srgbClr val="FF0000"/>
                </a:solidFill>
              </a:rPr>
              <a:t>Exploatarea </a:t>
            </a:r>
            <a:r>
              <a:rPr lang="ro-RO" sz="2600" dirty="0">
                <a:solidFill>
                  <a:srgbClr val="FF0000"/>
                </a:solidFill>
              </a:rPr>
              <a:t>activelor </a:t>
            </a:r>
            <a:r>
              <a:rPr lang="ro-RO" sz="2600" dirty="0">
                <a:solidFill>
                  <a:srgbClr val="002060"/>
                </a:solidFill>
              </a:rPr>
              <a:t>la capacitate redusă.</a:t>
            </a:r>
            <a:br>
              <a:rPr lang="ro-RO" sz="2600" dirty="0">
                <a:solidFill>
                  <a:srgbClr val="002060"/>
                </a:solidFill>
              </a:rPr>
            </a:br>
            <a:endParaRPr lang="ro-RO" sz="2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164975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lvl="0">
              <a:spcBef>
                <a:spcPts val="0"/>
              </a:spcBef>
              <a:spcAft>
                <a:spcPts val="0"/>
              </a:spcAft>
            </a:pPr>
            <a:r>
              <a:rPr lang="ro-RO" sz="1600" b="1" dirty="0" smtClean="0">
                <a:solidFill>
                  <a:srgbClr val="002060"/>
                </a:solidFill>
              </a:rPr>
              <a:t/>
            </a:r>
            <a:br>
              <a:rPr lang="ro-RO" sz="1600" b="1" dirty="0" smtClean="0">
                <a:solidFill>
                  <a:srgbClr val="002060"/>
                </a:solidFill>
              </a:rPr>
            </a:br>
            <a:r>
              <a:rPr lang="en-US" sz="3200" b="1" dirty="0" err="1" smtClean="0">
                <a:solidFill>
                  <a:srgbClr val="002060"/>
                </a:solidFill>
              </a:rPr>
              <a:t>Investi</a:t>
            </a:r>
            <a:r>
              <a:rPr lang="ro-RO" sz="3200" b="1" dirty="0" smtClean="0">
                <a:solidFill>
                  <a:srgbClr val="002060"/>
                </a:solidFill>
              </a:rPr>
              <a:t>ții la AC Chișinău</a:t>
            </a:r>
            <a:r>
              <a:rPr lang="ro-RO" sz="3200" b="1" kern="1200" dirty="0" smtClean="0">
                <a:solidFill>
                  <a:srgbClr val="000000"/>
                </a:solidFill>
                <a:latin typeface="Calibri" pitchFamily="18"/>
                <a:ea typeface="Microsoft YaHei" pitchFamily="2"/>
                <a:cs typeface="Mangal" pitchFamily="2"/>
              </a:rPr>
              <a:t> </a:t>
            </a:r>
            <a:r>
              <a:rPr lang="en-US" sz="2800" b="1" kern="1200" dirty="0" smtClean="0">
                <a:solidFill>
                  <a:srgbClr val="000000"/>
                </a:solidFill>
                <a:latin typeface="Calibri" pitchFamily="18"/>
                <a:ea typeface="Microsoft YaHei" pitchFamily="2"/>
                <a:cs typeface="Mangal" pitchFamily="2"/>
              </a:rPr>
              <a:t/>
            </a:r>
            <a:br>
              <a:rPr lang="en-US" sz="2800" b="1" kern="1200" dirty="0" smtClean="0">
                <a:solidFill>
                  <a:srgbClr val="000000"/>
                </a:solidFill>
                <a:latin typeface="Calibri" pitchFamily="18"/>
                <a:ea typeface="Microsoft YaHei" pitchFamily="2"/>
                <a:cs typeface="Mangal" pitchFamily="2"/>
              </a:rPr>
            </a:br>
            <a:r>
              <a:rPr lang="ro-RO" sz="2800" b="1" kern="1200" dirty="0" smtClean="0">
                <a:solidFill>
                  <a:srgbClr val="002060"/>
                </a:solidFill>
                <a:latin typeface="Calibri" pitchFamily="18"/>
                <a:ea typeface="Microsoft YaHei" pitchFamily="2"/>
                <a:cs typeface="Mangal" pitchFamily="2"/>
              </a:rPr>
              <a:t>În </a:t>
            </a:r>
            <a:r>
              <a:rPr lang="ro-RO" sz="2800" b="1" kern="1200" dirty="0">
                <a:solidFill>
                  <a:srgbClr val="002060"/>
                </a:solidFill>
                <a:latin typeface="Calibri" pitchFamily="18"/>
                <a:ea typeface="Microsoft YaHei" pitchFamily="2"/>
                <a:cs typeface="Mangal" pitchFamily="2"/>
              </a:rPr>
              <a:t>cadrul Politicii de vecinătate a UE, BERD, în comun cu partenerii săi de cofinanţare (BEI şi KfW), au susţinut elaborarea</a:t>
            </a:r>
            <a:r>
              <a:rPr lang="ro-RO" sz="2800" b="1" kern="1200" dirty="0">
                <a:solidFill>
                  <a:srgbClr val="000000"/>
                </a:solidFill>
                <a:latin typeface="Calibri" pitchFamily="18"/>
                <a:ea typeface="Microsoft YaHei" pitchFamily="2"/>
                <a:cs typeface="Mangal" pitchFamily="2"/>
              </a:rPr>
              <a:t> </a:t>
            </a:r>
            <a:r>
              <a:rPr lang="ro-RO" sz="2800" b="1" kern="1200" dirty="0">
                <a:solidFill>
                  <a:srgbClr val="FF0000"/>
                </a:solidFill>
                <a:latin typeface="Calibri" pitchFamily="18"/>
                <a:ea typeface="Microsoft YaHei" pitchFamily="2"/>
                <a:cs typeface="Mangal" pitchFamily="2"/>
              </a:rPr>
              <a:t>Programului de alimentare cu apă şi tratare a apelor uzate în mun. </a:t>
            </a:r>
            <a:r>
              <a:rPr lang="ro-RO" sz="2800" b="1" kern="1200" dirty="0" err="1">
                <a:solidFill>
                  <a:srgbClr val="FF0000"/>
                </a:solidFill>
                <a:latin typeface="Calibri" pitchFamily="18"/>
                <a:ea typeface="Microsoft YaHei" pitchFamily="2"/>
                <a:cs typeface="Mangal" pitchFamily="2"/>
              </a:rPr>
              <a:t>Chişinău</a:t>
            </a:r>
            <a:r>
              <a:rPr lang="ro-RO" sz="2800" b="1" kern="1200" dirty="0">
                <a:solidFill>
                  <a:srgbClr val="000000"/>
                </a:solidFill>
                <a:latin typeface="Calibri" pitchFamily="18"/>
                <a:ea typeface="Microsoft YaHei" pitchFamily="2"/>
                <a:cs typeface="Mangal" pitchFamily="2"/>
              </a:rPr>
              <a:t> – </a:t>
            </a:r>
            <a:r>
              <a:rPr lang="ro-RO" sz="2800" b="1" kern="1200" dirty="0">
                <a:solidFill>
                  <a:srgbClr val="002060"/>
                </a:solidFill>
                <a:latin typeface="Calibri" pitchFamily="18"/>
                <a:ea typeface="Microsoft YaHei" pitchFamily="2"/>
                <a:cs typeface="Mangal" pitchFamily="2"/>
              </a:rPr>
              <a:t>Studiul de Fezabilitate, elaborat de către compania SEURECA, </a:t>
            </a:r>
            <a:r>
              <a:rPr lang="ro-RO" sz="2800" b="1" kern="1200" dirty="0" err="1">
                <a:solidFill>
                  <a:srgbClr val="002060"/>
                </a:solidFill>
                <a:latin typeface="Calibri" pitchFamily="18"/>
                <a:ea typeface="Microsoft YaHei" pitchFamily="2"/>
                <a:cs typeface="Mangal" pitchFamily="2"/>
              </a:rPr>
              <a:t>Franţa</a:t>
            </a:r>
            <a:r>
              <a:rPr lang="ro-RO" sz="2800" b="1" kern="1200" dirty="0">
                <a:solidFill>
                  <a:srgbClr val="002060"/>
                </a:solidFill>
                <a:latin typeface="Calibri" pitchFamily="18"/>
                <a:ea typeface="Microsoft YaHei" pitchFamily="2"/>
                <a:cs typeface="Mangal" pitchFamily="2"/>
              </a:rPr>
              <a:t>.</a:t>
            </a:r>
            <a:br>
              <a:rPr lang="ro-RO" sz="2800" b="1" kern="1200" dirty="0">
                <a:solidFill>
                  <a:srgbClr val="002060"/>
                </a:solidFill>
                <a:latin typeface="Calibri" pitchFamily="18"/>
                <a:ea typeface="Microsoft YaHei" pitchFamily="2"/>
                <a:cs typeface="Mangal" pitchFamily="2"/>
              </a:rPr>
            </a:br>
            <a:r>
              <a:rPr lang="ro-RO" sz="2800" b="1" kern="1200" dirty="0">
                <a:solidFill>
                  <a:srgbClr val="002060"/>
                </a:solidFill>
                <a:latin typeface="Calibri" pitchFamily="18"/>
                <a:ea typeface="Microsoft YaHei" pitchFamily="2"/>
                <a:cs typeface="Mangal" pitchFamily="2"/>
              </a:rPr>
              <a:t/>
            </a:r>
            <a:br>
              <a:rPr lang="ro-RO" sz="2800" b="1" kern="1200" dirty="0">
                <a:solidFill>
                  <a:srgbClr val="002060"/>
                </a:solidFill>
                <a:latin typeface="Calibri" pitchFamily="18"/>
                <a:ea typeface="Microsoft YaHei" pitchFamily="2"/>
                <a:cs typeface="Mangal" pitchFamily="2"/>
              </a:rPr>
            </a:br>
            <a:r>
              <a:rPr lang="ro-RO" sz="2800" b="1" kern="1200" dirty="0">
                <a:solidFill>
                  <a:srgbClr val="000000"/>
                </a:solidFill>
                <a:latin typeface="Calibri" pitchFamily="18"/>
                <a:ea typeface="Microsoft YaHei" pitchFamily="2"/>
                <a:cs typeface="Mangal" pitchFamily="2"/>
              </a:rPr>
              <a:t>Durata proiectului: decembrie 2010 – decembrie 201</a:t>
            </a:r>
            <a:r>
              <a:rPr lang="en-US" sz="2800" b="1" kern="1200" dirty="0">
                <a:solidFill>
                  <a:srgbClr val="000000"/>
                </a:solidFill>
                <a:latin typeface="Calibri" pitchFamily="18"/>
                <a:ea typeface="Microsoft YaHei" pitchFamily="2"/>
                <a:cs typeface="Mangal" pitchFamily="2"/>
              </a:rPr>
              <a:t>2</a:t>
            </a:r>
            <a:r>
              <a:rPr lang="ro-RO" sz="2800" b="1" kern="1200" dirty="0">
                <a:solidFill>
                  <a:srgbClr val="000000"/>
                </a:solidFill>
                <a:latin typeface="Calibri" pitchFamily="18"/>
                <a:ea typeface="Microsoft YaHei" pitchFamily="2"/>
                <a:cs typeface="Mangal" pitchFamily="2"/>
              </a:rPr>
              <a:t> </a:t>
            </a:r>
            <a:r>
              <a:rPr lang="ro-RO" sz="2800" b="1" kern="1200" dirty="0">
                <a:solidFill>
                  <a:srgbClr val="404040"/>
                </a:solidFill>
                <a:latin typeface="Calibri" pitchFamily="18"/>
                <a:ea typeface="Microsoft YaHei" pitchFamily="2"/>
                <a:cs typeface="Mangal" pitchFamily="2"/>
              </a:rPr>
              <a:t> </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78771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3"/>
            <a:ext cx="8839199" cy="4728853"/>
          </a:xfrm>
        </p:spPr>
        <p:txBody>
          <a:bodyPr/>
          <a:lstStyle/>
          <a:p>
            <a:pPr marL="0" lvl="0" indent="0">
              <a:spcAft>
                <a:spcPts val="0"/>
              </a:spcAft>
              <a:buNone/>
            </a:pPr>
            <a:r>
              <a:rPr lang="ro-RO" b="1" dirty="0" smtClean="0">
                <a:solidFill>
                  <a:srgbClr val="002060"/>
                </a:solidFill>
              </a:rPr>
              <a:t>Investiții la AC Chișinău</a:t>
            </a:r>
            <a:br>
              <a:rPr lang="ro-RO" b="1" dirty="0" smtClean="0">
                <a:solidFill>
                  <a:srgbClr val="002060"/>
                </a:solidFill>
              </a:rPr>
            </a:br>
            <a:r>
              <a:rPr lang="ro-RO" b="1" dirty="0">
                <a:solidFill>
                  <a:srgbClr val="FF0000"/>
                </a:solidFill>
              </a:rPr>
              <a:t>Argumentarea Programului</a:t>
            </a:r>
            <a:r>
              <a:rPr lang="ro-RO" b="1" dirty="0"/>
              <a:t/>
            </a:r>
            <a:br>
              <a:rPr lang="ro-RO" b="1" dirty="0"/>
            </a:br>
            <a:r>
              <a:rPr lang="ro-RO" sz="2800" dirty="0">
                <a:solidFill>
                  <a:srgbClr val="002060"/>
                </a:solidFill>
              </a:rPr>
              <a:t>Rata ridicată a avariilor în sistemul de alimentare cu apă şi de canalizare, precum şi sistările frecvente ale serviciilor prestate</a:t>
            </a:r>
            <a:r>
              <a:rPr lang="ro-RO" sz="2800" dirty="0" smtClean="0">
                <a:solidFill>
                  <a:srgbClr val="002060"/>
                </a:solidFill>
              </a:rPr>
              <a:t>;</a:t>
            </a:r>
            <a:r>
              <a:rPr lang="ro-RO" sz="2800" dirty="0">
                <a:solidFill>
                  <a:srgbClr val="002060"/>
                </a:solidFill>
              </a:rPr>
              <a:t/>
            </a:r>
            <a:br>
              <a:rPr lang="ro-RO" sz="2800" dirty="0">
                <a:solidFill>
                  <a:srgbClr val="002060"/>
                </a:solidFill>
              </a:rPr>
            </a:br>
            <a:r>
              <a:rPr lang="ro-RO" sz="2800" dirty="0">
                <a:solidFill>
                  <a:srgbClr val="002060"/>
                </a:solidFill>
              </a:rPr>
              <a:t>Vulnerabilitatea ridicată a resurselor de apă, care se bazează exclusiv pe fluviul Nistru, expus la poluare în amonte</a:t>
            </a:r>
            <a:r>
              <a:rPr lang="ro-RO" sz="2800" dirty="0" smtClean="0">
                <a:solidFill>
                  <a:srgbClr val="002060"/>
                </a:solidFill>
              </a:rPr>
              <a:t>;</a:t>
            </a:r>
            <a:r>
              <a:rPr lang="ro-RO" sz="2800" dirty="0">
                <a:solidFill>
                  <a:srgbClr val="002060"/>
                </a:solidFill>
              </a:rPr>
              <a:t/>
            </a:r>
            <a:br>
              <a:rPr lang="ro-RO" sz="2800" dirty="0">
                <a:solidFill>
                  <a:srgbClr val="002060"/>
                </a:solidFill>
              </a:rPr>
            </a:br>
            <a:r>
              <a:rPr lang="ro-RO" sz="2800" dirty="0">
                <a:solidFill>
                  <a:srgbClr val="002060"/>
                </a:solidFill>
              </a:rPr>
              <a:t>Nivelul insuficient de epurare a apelor uzate</a:t>
            </a:r>
            <a:r>
              <a:rPr lang="ro-RO" sz="2800" dirty="0" smtClean="0">
                <a:solidFill>
                  <a:srgbClr val="002060"/>
                </a:solidFill>
              </a:rPr>
              <a:t>;</a:t>
            </a:r>
            <a:r>
              <a:rPr lang="ro-RO" sz="2800" dirty="0">
                <a:solidFill>
                  <a:srgbClr val="002060"/>
                </a:solidFill>
              </a:rPr>
              <a:t/>
            </a:r>
            <a:br>
              <a:rPr lang="ro-RO" sz="2800" dirty="0">
                <a:solidFill>
                  <a:srgbClr val="002060"/>
                </a:solidFill>
              </a:rPr>
            </a:br>
            <a:r>
              <a:rPr lang="ro-RO" sz="2800" dirty="0">
                <a:solidFill>
                  <a:srgbClr val="002060"/>
                </a:solidFill>
              </a:rPr>
              <a:t>Probleme legate de tratarea şi eliminarea nămolului</a:t>
            </a:r>
            <a:r>
              <a:rPr lang="ro-RO" sz="2800" dirty="0" smtClean="0">
                <a:solidFill>
                  <a:srgbClr val="002060"/>
                </a:solidFill>
              </a:rPr>
              <a:t>;</a:t>
            </a:r>
            <a:r>
              <a:rPr lang="ro-RO" sz="2800" dirty="0">
                <a:solidFill>
                  <a:srgbClr val="002060"/>
                </a:solidFill>
              </a:rPr>
              <a:t/>
            </a:r>
            <a:br>
              <a:rPr lang="ro-RO" sz="2800" dirty="0">
                <a:solidFill>
                  <a:srgbClr val="002060"/>
                </a:solidFill>
              </a:rPr>
            </a:br>
            <a:r>
              <a:rPr lang="ro-RO" sz="2800" dirty="0">
                <a:solidFill>
                  <a:srgbClr val="002060"/>
                </a:solidFill>
              </a:rPr>
              <a:t>Exploatarea activelor la capacitate redusă.</a:t>
            </a:r>
            <a:r>
              <a:rPr lang="ro-RO" sz="2800" dirty="0">
                <a:solidFill>
                  <a:srgbClr val="404040"/>
                </a:solidFill>
              </a:rPr>
              <a:t/>
            </a:r>
            <a:br>
              <a:rPr lang="ro-RO" sz="2800" dirty="0">
                <a:solidFill>
                  <a:srgbClr val="404040"/>
                </a:solidFill>
              </a:rPr>
            </a:br>
            <a:endParaRPr lang="ro-RO" sz="2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661302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3"/>
            <a:ext cx="8839199" cy="4728853"/>
          </a:xfrm>
        </p:spPr>
        <p:txBody>
          <a:bodyPr/>
          <a:lstStyle/>
          <a:p>
            <a:pPr lvl="0">
              <a:spcBef>
                <a:spcPts val="0"/>
              </a:spcBef>
              <a:spcAft>
                <a:spcPts val="0"/>
              </a:spcAft>
            </a:pPr>
            <a:r>
              <a:rPr lang="ro-RO" sz="3200" b="1" kern="1200" dirty="0">
                <a:solidFill>
                  <a:srgbClr val="376092"/>
                </a:solidFill>
                <a:latin typeface="Calibri" pitchFamily="18"/>
                <a:ea typeface="Microsoft YaHei" pitchFamily="2"/>
                <a:cs typeface="Mangal" pitchFamily="2"/>
              </a:rPr>
              <a:t>Programul de Investiții pe Termen Lung</a:t>
            </a:r>
            <a:br>
              <a:rPr lang="ro-RO" sz="3200" b="1" kern="1200" dirty="0">
                <a:solidFill>
                  <a:srgbClr val="376092"/>
                </a:solidFill>
                <a:latin typeface="Calibri" pitchFamily="18"/>
                <a:ea typeface="Microsoft YaHei" pitchFamily="2"/>
                <a:cs typeface="Mangal" pitchFamily="2"/>
              </a:rPr>
            </a:br>
            <a:r>
              <a:rPr lang="ro-RO" b="1" kern="1200" dirty="0">
                <a:solidFill>
                  <a:srgbClr val="000000"/>
                </a:solidFill>
                <a:latin typeface="Calibri" pitchFamily="18"/>
                <a:ea typeface="Microsoft YaHei" pitchFamily="2"/>
                <a:cs typeface="Mangal" pitchFamily="2"/>
              </a:rPr>
              <a:t>A</a:t>
            </a:r>
            <a:r>
              <a:rPr lang="ro-RO" b="1" kern="1200" dirty="0" smtClean="0">
                <a:solidFill>
                  <a:srgbClr val="000000"/>
                </a:solidFill>
                <a:latin typeface="Calibri" pitchFamily="18"/>
                <a:ea typeface="Microsoft YaHei" pitchFamily="2"/>
                <a:cs typeface="Mangal" pitchFamily="2"/>
              </a:rPr>
              <a:t> </a:t>
            </a:r>
            <a:r>
              <a:rPr lang="ro-RO" b="1" kern="1200" dirty="0">
                <a:solidFill>
                  <a:srgbClr val="000000"/>
                </a:solidFill>
                <a:latin typeface="Calibri" pitchFamily="18"/>
                <a:ea typeface="Microsoft YaHei" pitchFamily="2"/>
                <a:cs typeface="Mangal" pitchFamily="2"/>
              </a:rPr>
              <a:t>fost elaborat </a:t>
            </a:r>
            <a:r>
              <a:rPr lang="ro-RO" b="1" kern="1200" dirty="0" smtClean="0">
                <a:solidFill>
                  <a:srgbClr val="000000"/>
                </a:solidFill>
                <a:latin typeface="Calibri" pitchFamily="18"/>
                <a:ea typeface="Microsoft YaHei" pitchFamily="2"/>
                <a:cs typeface="Mangal" pitchFamily="2"/>
              </a:rPr>
              <a:t>Programul </a:t>
            </a:r>
            <a:r>
              <a:rPr lang="ro-RO" b="1" kern="1200" dirty="0">
                <a:solidFill>
                  <a:srgbClr val="000000"/>
                </a:solidFill>
                <a:latin typeface="Calibri" pitchFamily="18"/>
                <a:ea typeface="Microsoft YaHei" pitchFamily="2"/>
                <a:cs typeface="Mangal" pitchFamily="2"/>
              </a:rPr>
              <a:t>(PITL), care reprezintă un plan strategic de investiţii pe termen lung pentru ACC, ce vizează îmbunătăţirea maximă a eficienţei operaţionale  cu o fiabilitate durabilă a serviciilor </a:t>
            </a:r>
            <a:r>
              <a:rPr lang="ro-RO" b="1" kern="1200" dirty="0" smtClean="0">
                <a:solidFill>
                  <a:srgbClr val="000000"/>
                </a:solidFill>
                <a:latin typeface="Calibri" pitchFamily="18"/>
                <a:ea typeface="Microsoft YaHei" pitchFamily="2"/>
                <a:cs typeface="Mangal" pitchFamily="2"/>
              </a:rPr>
              <a:t>de AC pe </a:t>
            </a:r>
            <a:r>
              <a:rPr lang="ro-RO" b="1" kern="1200" dirty="0">
                <a:solidFill>
                  <a:srgbClr val="000000"/>
                </a:solidFill>
                <a:latin typeface="Calibri" pitchFamily="18"/>
                <a:ea typeface="Microsoft YaHei" pitchFamily="2"/>
                <a:cs typeface="Mangal" pitchFamily="2"/>
              </a:rPr>
              <a:t>o perioadă de </a:t>
            </a:r>
            <a:r>
              <a:rPr lang="ro-RO" b="1" kern="1200" dirty="0">
                <a:solidFill>
                  <a:srgbClr val="FF0000"/>
                </a:solidFill>
                <a:latin typeface="Calibri" pitchFamily="18"/>
                <a:ea typeface="Microsoft YaHei" pitchFamily="2"/>
                <a:cs typeface="Mangal" pitchFamily="2"/>
              </a:rPr>
              <a:t>25 de ani</a:t>
            </a:r>
            <a:r>
              <a:rPr lang="ro-RO" b="1" kern="1200" dirty="0">
                <a:solidFill>
                  <a:srgbClr val="000000"/>
                </a:solidFill>
                <a:latin typeface="Calibri" pitchFamily="18"/>
                <a:ea typeface="Microsoft YaHei" pitchFamily="2"/>
                <a:cs typeface="Mangal" pitchFamily="2"/>
              </a:rPr>
              <a:t>.</a:t>
            </a:r>
            <a:br>
              <a:rPr lang="ro-RO" b="1" kern="1200" dirty="0">
                <a:solidFill>
                  <a:srgbClr val="000000"/>
                </a:solidFill>
                <a:latin typeface="Calibri" pitchFamily="18"/>
                <a:ea typeface="Microsoft YaHei" pitchFamily="2"/>
                <a:cs typeface="Mangal" pitchFamily="2"/>
              </a:rPr>
            </a:br>
            <a:r>
              <a:rPr lang="ro-RO" b="1" kern="1200" dirty="0">
                <a:solidFill>
                  <a:srgbClr val="000000"/>
                </a:solidFill>
                <a:latin typeface="Calibri" pitchFamily="18"/>
                <a:ea typeface="Microsoft YaHei" pitchFamily="2"/>
                <a:cs typeface="Mangal" pitchFamily="2"/>
              </a:rPr>
              <a:t>    PITL a fost elaborat în baza unei evaluări tehnice aprofundate şi </a:t>
            </a:r>
            <a:r>
              <a:rPr lang="ro-RO" b="1" kern="1200" dirty="0" smtClean="0">
                <a:solidFill>
                  <a:srgbClr val="000000"/>
                </a:solidFill>
                <a:latin typeface="Calibri" pitchFamily="18"/>
                <a:ea typeface="Microsoft YaHei" pitchFamily="2"/>
                <a:cs typeface="Mangal" pitchFamily="2"/>
              </a:rPr>
              <a:t>pentru </a:t>
            </a:r>
            <a:r>
              <a:rPr lang="ro-RO" b="1" kern="1200" dirty="0">
                <a:solidFill>
                  <a:srgbClr val="000000"/>
                </a:solidFill>
                <a:latin typeface="Calibri" pitchFamily="18"/>
                <a:ea typeface="Microsoft YaHei" pitchFamily="2"/>
                <a:cs typeface="Mangal" pitchFamily="2"/>
              </a:rPr>
              <a:t>ca ACC să devină o companie modernă, indiferent de accesibilitatea fondurilor şi capacitatea de finanţare.</a:t>
            </a:r>
            <a:br>
              <a:rPr lang="ro-RO" b="1" kern="1200" dirty="0">
                <a:solidFill>
                  <a:srgbClr val="000000"/>
                </a:solidFill>
                <a:latin typeface="Calibri" pitchFamily="18"/>
                <a:ea typeface="Microsoft YaHei" pitchFamily="2"/>
                <a:cs typeface="Mangal" pitchFamily="2"/>
              </a:rPr>
            </a:br>
            <a:r>
              <a:rPr lang="ro-RO" b="1" kern="1200" dirty="0">
                <a:solidFill>
                  <a:srgbClr val="000000"/>
                </a:solidFill>
                <a:latin typeface="Calibri" pitchFamily="18"/>
                <a:ea typeface="Microsoft YaHei" pitchFamily="2"/>
                <a:cs typeface="Mangal" pitchFamily="2"/>
              </a:rPr>
              <a:t>   Costul total al PITL propus este de </a:t>
            </a:r>
            <a:r>
              <a:rPr lang="ro-RO" b="1" kern="1200" dirty="0">
                <a:solidFill>
                  <a:srgbClr val="FF0000"/>
                </a:solidFill>
                <a:latin typeface="Calibri" pitchFamily="18"/>
                <a:ea typeface="Microsoft YaHei" pitchFamily="2"/>
                <a:cs typeface="Mangal" pitchFamily="2"/>
              </a:rPr>
              <a:t>280 mil. EUR</a:t>
            </a:r>
            <a:r>
              <a:rPr lang="ro-RO" b="1" kern="1200" dirty="0">
                <a:solidFill>
                  <a:srgbClr val="000000"/>
                </a:solidFill>
                <a:latin typeface="Calibri" pitchFamily="18"/>
                <a:ea typeface="Microsoft YaHei" pitchFamily="2"/>
                <a:cs typeface="Mangal" pitchFamily="2"/>
              </a:rPr>
              <a:t>, </a:t>
            </a:r>
            <a:br>
              <a:rPr lang="ro-RO" b="1" kern="1200" dirty="0">
                <a:solidFill>
                  <a:srgbClr val="000000"/>
                </a:solidFill>
                <a:latin typeface="Calibri" pitchFamily="18"/>
                <a:ea typeface="Microsoft YaHei" pitchFamily="2"/>
                <a:cs typeface="Mangal" pitchFamily="2"/>
              </a:rPr>
            </a:br>
            <a:r>
              <a:rPr lang="ro-RO" b="1" kern="1200" dirty="0">
                <a:solidFill>
                  <a:srgbClr val="000000"/>
                </a:solidFill>
                <a:latin typeface="Calibri" pitchFamily="18"/>
                <a:ea typeface="Microsoft YaHei" pitchFamily="2"/>
                <a:cs typeface="Mangal" pitchFamily="2"/>
              </a:rPr>
              <a:t>Apa potabilă:			</a:t>
            </a:r>
            <a:r>
              <a:rPr lang="ro-RO" b="1" kern="1200" dirty="0" smtClean="0">
                <a:solidFill>
                  <a:srgbClr val="000000"/>
                </a:solidFill>
                <a:latin typeface="Calibri" pitchFamily="18"/>
                <a:ea typeface="Microsoft YaHei" pitchFamily="2"/>
                <a:cs typeface="Mangal" pitchFamily="2"/>
              </a:rPr>
              <a:t>             158,7 </a:t>
            </a:r>
            <a:r>
              <a:rPr lang="ro-RO" b="1" kern="1200" dirty="0">
                <a:solidFill>
                  <a:srgbClr val="000000"/>
                </a:solidFill>
                <a:latin typeface="Calibri" pitchFamily="18"/>
                <a:ea typeface="Microsoft YaHei" pitchFamily="2"/>
                <a:cs typeface="Mangal" pitchFamily="2"/>
              </a:rPr>
              <a:t>mil. EUR (57 %)</a:t>
            </a:r>
            <a:br>
              <a:rPr lang="ro-RO" b="1" kern="1200" dirty="0">
                <a:solidFill>
                  <a:srgbClr val="000000"/>
                </a:solidFill>
                <a:latin typeface="Calibri" pitchFamily="18"/>
                <a:ea typeface="Microsoft YaHei" pitchFamily="2"/>
                <a:cs typeface="Mangal" pitchFamily="2"/>
              </a:rPr>
            </a:br>
            <a:r>
              <a:rPr lang="ro-RO" b="1" kern="1200" dirty="0">
                <a:solidFill>
                  <a:srgbClr val="000000"/>
                </a:solidFill>
                <a:latin typeface="Calibri" pitchFamily="18"/>
                <a:ea typeface="Microsoft YaHei" pitchFamily="2"/>
                <a:cs typeface="Mangal" pitchFamily="2"/>
              </a:rPr>
              <a:t>Apa uzată:				119,7 mil. EUR (42 %)</a:t>
            </a:r>
            <a:br>
              <a:rPr lang="ro-RO" b="1" kern="1200" dirty="0">
                <a:solidFill>
                  <a:srgbClr val="000000"/>
                </a:solidFill>
                <a:latin typeface="Calibri" pitchFamily="18"/>
                <a:ea typeface="Microsoft YaHei" pitchFamily="2"/>
                <a:cs typeface="Mangal" pitchFamily="2"/>
              </a:rPr>
            </a:br>
            <a:r>
              <a:rPr lang="ro-RO" b="1" kern="1200" dirty="0">
                <a:solidFill>
                  <a:srgbClr val="000000"/>
                </a:solidFill>
                <a:latin typeface="Calibri" pitchFamily="18"/>
                <a:ea typeface="Microsoft YaHei" pitchFamily="2"/>
                <a:cs typeface="Mangal" pitchFamily="2"/>
              </a:rPr>
              <a:t>Altele:					  </a:t>
            </a:r>
            <a:r>
              <a:rPr lang="ro-RO" b="1" kern="1200" dirty="0" smtClean="0">
                <a:solidFill>
                  <a:srgbClr val="000000"/>
                </a:solidFill>
                <a:latin typeface="Calibri" pitchFamily="18"/>
                <a:ea typeface="Microsoft YaHei" pitchFamily="2"/>
                <a:cs typeface="Mangal" pitchFamily="2"/>
              </a:rPr>
              <a:t>   2,0 </a:t>
            </a:r>
            <a:r>
              <a:rPr lang="ro-RO" b="1" kern="1200" dirty="0">
                <a:solidFill>
                  <a:srgbClr val="000000"/>
                </a:solidFill>
                <a:latin typeface="Calibri" pitchFamily="18"/>
                <a:ea typeface="Microsoft YaHei" pitchFamily="2"/>
                <a:cs typeface="Mangal" pitchFamily="2"/>
              </a:rPr>
              <a:t>mil. EUR (1 %)</a:t>
            </a:r>
            <a:br>
              <a:rPr lang="ro-RO" b="1" kern="1200" dirty="0">
                <a:solidFill>
                  <a:srgbClr val="000000"/>
                </a:solidFill>
                <a:latin typeface="Calibri" pitchFamily="18"/>
                <a:ea typeface="Microsoft YaHei" pitchFamily="2"/>
                <a:cs typeface="Mangal" pitchFamily="2"/>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08604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en-US" dirty="0"/>
              <a:t>Mihail Mazurean</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ro-RO" sz="3600" b="1" dirty="0">
                <a:solidFill>
                  <a:srgbClr val="002060"/>
                </a:solidFill>
              </a:rPr>
              <a:t>Planificarea </a:t>
            </a:r>
            <a:r>
              <a:rPr lang="ro-RO" sz="3600" b="1" dirty="0" err="1">
                <a:solidFill>
                  <a:srgbClr val="002060"/>
                </a:solidFill>
              </a:rPr>
              <a:t>investiţiilor</a:t>
            </a:r>
            <a:r>
              <a:rPr lang="ro-RO" sz="3600" b="1" dirty="0">
                <a:solidFill>
                  <a:srgbClr val="002060"/>
                </a:solidFill>
              </a:rPr>
              <a:t>.</a:t>
            </a:r>
            <a:r>
              <a:rPr lang="ro-RO" sz="3200" b="1" dirty="0">
                <a:solidFill>
                  <a:srgbClr val="002060"/>
                </a:solidFill>
              </a:rPr>
              <a:t/>
            </a:r>
            <a:br>
              <a:rPr lang="ro-RO" sz="3200" b="1" dirty="0">
                <a:solidFill>
                  <a:srgbClr val="002060"/>
                </a:solidFill>
              </a:rPr>
            </a:br>
            <a:r>
              <a:rPr lang="en-GB" sz="3200" i="1" dirty="0" err="1" smtClean="0">
                <a:solidFill>
                  <a:srgbClr val="0070C0"/>
                </a:solidFill>
              </a:rPr>
              <a:t>investiţie</a:t>
            </a:r>
            <a:r>
              <a:rPr lang="en-GB" sz="3200" i="1" dirty="0" smtClean="0">
                <a:solidFill>
                  <a:srgbClr val="0070C0"/>
                </a:solidFill>
              </a:rPr>
              <a:t> </a:t>
            </a:r>
            <a:r>
              <a:rPr lang="en-GB" sz="3200" i="1" dirty="0" err="1">
                <a:solidFill>
                  <a:srgbClr val="0070C0"/>
                </a:solidFill>
              </a:rPr>
              <a:t>necesară</a:t>
            </a:r>
            <a:r>
              <a:rPr lang="en-GB" sz="3200" dirty="0">
                <a:solidFill>
                  <a:srgbClr val="0070C0"/>
                </a:solidFill>
              </a:rPr>
              <a:t> </a:t>
            </a:r>
            <a:r>
              <a:rPr lang="en-GB" sz="3200" dirty="0">
                <a:solidFill>
                  <a:srgbClr val="002060"/>
                </a:solidFill>
              </a:rPr>
              <a:t>– </a:t>
            </a:r>
            <a:r>
              <a:rPr lang="en-GB" sz="3200" dirty="0" err="1">
                <a:solidFill>
                  <a:srgbClr val="002060"/>
                </a:solidFill>
              </a:rPr>
              <a:t>investiţie</a:t>
            </a:r>
            <a:r>
              <a:rPr lang="en-GB" sz="3200" dirty="0">
                <a:solidFill>
                  <a:srgbClr val="002060"/>
                </a:solidFill>
              </a:rPr>
              <a:t> </a:t>
            </a:r>
            <a:r>
              <a:rPr lang="en-GB" sz="3200" dirty="0" err="1">
                <a:solidFill>
                  <a:srgbClr val="002060"/>
                </a:solidFill>
              </a:rPr>
              <a:t>realizată</a:t>
            </a:r>
            <a:r>
              <a:rPr lang="en-GB" sz="3200" dirty="0">
                <a:solidFill>
                  <a:srgbClr val="002060"/>
                </a:solidFill>
              </a:rPr>
              <a:t> </a:t>
            </a:r>
            <a:r>
              <a:rPr lang="en-GB" sz="3200" dirty="0" err="1">
                <a:solidFill>
                  <a:srgbClr val="002060"/>
                </a:solidFill>
              </a:rPr>
              <a:t>în</a:t>
            </a:r>
            <a:r>
              <a:rPr lang="en-GB" sz="3200" dirty="0">
                <a:solidFill>
                  <a:srgbClr val="002060"/>
                </a:solidFill>
              </a:rPr>
              <a:t> </a:t>
            </a:r>
            <a:r>
              <a:rPr lang="en-GB" sz="3200" dirty="0" err="1">
                <a:solidFill>
                  <a:srgbClr val="002060"/>
                </a:solidFill>
              </a:rPr>
              <a:t>scopul</a:t>
            </a:r>
            <a:r>
              <a:rPr lang="en-GB" sz="3200" dirty="0">
                <a:solidFill>
                  <a:srgbClr val="002060"/>
                </a:solidFill>
              </a:rPr>
              <a:t> </a:t>
            </a:r>
            <a:r>
              <a:rPr lang="en-GB" sz="3200" dirty="0" err="1">
                <a:solidFill>
                  <a:srgbClr val="002060"/>
                </a:solidFill>
              </a:rPr>
              <a:t>asigurării</a:t>
            </a:r>
            <a:r>
              <a:rPr lang="en-GB" sz="3200" dirty="0">
                <a:solidFill>
                  <a:srgbClr val="002060"/>
                </a:solidFill>
              </a:rPr>
              <a:t> </a:t>
            </a:r>
            <a:r>
              <a:rPr lang="en-GB" sz="3200" dirty="0" err="1">
                <a:solidFill>
                  <a:srgbClr val="002060"/>
                </a:solidFill>
              </a:rPr>
              <a:t>funcţionării</a:t>
            </a:r>
            <a:r>
              <a:rPr lang="en-GB" sz="3200" dirty="0">
                <a:solidFill>
                  <a:srgbClr val="002060"/>
                </a:solidFill>
              </a:rPr>
              <a:t> </a:t>
            </a:r>
            <a:r>
              <a:rPr lang="en-GB" sz="3200" dirty="0" err="1">
                <a:solidFill>
                  <a:srgbClr val="002060"/>
                </a:solidFill>
              </a:rPr>
              <a:t>fiabile</a:t>
            </a:r>
            <a:r>
              <a:rPr lang="en-GB" sz="3200" dirty="0">
                <a:solidFill>
                  <a:srgbClr val="002060"/>
                </a:solidFill>
              </a:rPr>
              <a:t> </a:t>
            </a:r>
            <a:r>
              <a:rPr lang="en-GB" sz="3200" dirty="0" err="1">
                <a:solidFill>
                  <a:srgbClr val="002060"/>
                </a:solidFill>
              </a:rPr>
              <a:t>şi</a:t>
            </a:r>
            <a:r>
              <a:rPr lang="en-GB" sz="3200" dirty="0">
                <a:solidFill>
                  <a:srgbClr val="002060"/>
                </a:solidFill>
              </a:rPr>
              <a:t> </a:t>
            </a:r>
            <a:r>
              <a:rPr lang="en-GB" sz="3200" dirty="0" err="1">
                <a:solidFill>
                  <a:srgbClr val="002060"/>
                </a:solidFill>
              </a:rPr>
              <a:t>în</a:t>
            </a:r>
            <a:r>
              <a:rPr lang="en-GB" sz="3200" dirty="0">
                <a:solidFill>
                  <a:srgbClr val="002060"/>
                </a:solidFill>
              </a:rPr>
              <a:t> </a:t>
            </a:r>
            <a:r>
              <a:rPr lang="en-GB" sz="3200" dirty="0" err="1">
                <a:solidFill>
                  <a:srgbClr val="002060"/>
                </a:solidFill>
              </a:rPr>
              <a:t>condiţii</a:t>
            </a:r>
            <a:r>
              <a:rPr lang="en-GB" sz="3200" dirty="0">
                <a:solidFill>
                  <a:srgbClr val="002060"/>
                </a:solidFill>
              </a:rPr>
              <a:t> de </a:t>
            </a:r>
            <a:r>
              <a:rPr lang="en-GB" sz="3200" dirty="0" err="1">
                <a:solidFill>
                  <a:srgbClr val="002060"/>
                </a:solidFill>
              </a:rPr>
              <a:t>securitate</a:t>
            </a:r>
            <a:r>
              <a:rPr lang="en-GB" sz="3200" dirty="0">
                <a:solidFill>
                  <a:srgbClr val="002060"/>
                </a:solidFill>
              </a:rPr>
              <a:t> a </a:t>
            </a:r>
            <a:r>
              <a:rPr lang="en-GB" sz="3200" dirty="0" err="1">
                <a:solidFill>
                  <a:srgbClr val="002060"/>
                </a:solidFill>
              </a:rPr>
              <a:t>sistemului</a:t>
            </a:r>
            <a:r>
              <a:rPr lang="en-GB" sz="3200" dirty="0">
                <a:solidFill>
                  <a:srgbClr val="002060"/>
                </a:solidFill>
              </a:rPr>
              <a:t> public de </a:t>
            </a:r>
            <a:r>
              <a:rPr lang="en-GB" sz="3200" dirty="0" err="1">
                <a:solidFill>
                  <a:srgbClr val="002060"/>
                </a:solidFill>
              </a:rPr>
              <a:t>alimentare</a:t>
            </a:r>
            <a:r>
              <a:rPr lang="en-GB" sz="3200" dirty="0">
                <a:solidFill>
                  <a:srgbClr val="002060"/>
                </a:solidFill>
              </a:rPr>
              <a:t> cu </a:t>
            </a:r>
            <a:r>
              <a:rPr lang="en-GB" sz="3200" dirty="0" err="1">
                <a:solidFill>
                  <a:srgbClr val="002060"/>
                </a:solidFill>
              </a:rPr>
              <a:t>apă</a:t>
            </a:r>
            <a:r>
              <a:rPr lang="en-GB" sz="3200" dirty="0">
                <a:solidFill>
                  <a:srgbClr val="002060"/>
                </a:solidFill>
              </a:rPr>
              <a:t> </a:t>
            </a:r>
            <a:r>
              <a:rPr lang="en-GB" sz="3200" dirty="0" err="1">
                <a:solidFill>
                  <a:srgbClr val="002060"/>
                </a:solidFill>
              </a:rPr>
              <a:t>și</a:t>
            </a:r>
            <a:r>
              <a:rPr lang="en-GB" sz="3200" dirty="0">
                <a:solidFill>
                  <a:srgbClr val="002060"/>
                </a:solidFill>
              </a:rPr>
              <a:t> de </a:t>
            </a:r>
            <a:r>
              <a:rPr lang="en-GB" sz="3200" dirty="0" err="1">
                <a:solidFill>
                  <a:srgbClr val="002060"/>
                </a:solidFill>
              </a:rPr>
              <a:t>canalizare</a:t>
            </a:r>
            <a:r>
              <a:rPr lang="en-GB" sz="3200" dirty="0">
                <a:solidFill>
                  <a:srgbClr val="002060"/>
                </a:solidFill>
              </a:rPr>
              <a:t> </a:t>
            </a:r>
            <a:r>
              <a:rPr lang="en-GB" sz="3200" dirty="0" err="1">
                <a:solidFill>
                  <a:srgbClr val="002060"/>
                </a:solidFill>
              </a:rPr>
              <a:t>şi</a:t>
            </a:r>
            <a:r>
              <a:rPr lang="en-GB" sz="3200" dirty="0">
                <a:solidFill>
                  <a:srgbClr val="002060"/>
                </a:solidFill>
              </a:rPr>
              <a:t>/</a:t>
            </a:r>
            <a:r>
              <a:rPr lang="en-GB" sz="3200" dirty="0" err="1">
                <a:solidFill>
                  <a:srgbClr val="002060"/>
                </a:solidFill>
              </a:rPr>
              <a:t>sau</a:t>
            </a:r>
            <a:r>
              <a:rPr lang="en-GB" sz="3200" dirty="0">
                <a:solidFill>
                  <a:srgbClr val="002060"/>
                </a:solidFill>
              </a:rPr>
              <a:t> la </a:t>
            </a:r>
            <a:r>
              <a:rPr lang="en-GB" sz="3200" dirty="0" err="1">
                <a:solidFill>
                  <a:srgbClr val="002060"/>
                </a:solidFill>
              </a:rPr>
              <a:t>asigurarea</a:t>
            </a:r>
            <a:r>
              <a:rPr lang="en-GB" sz="3200" dirty="0">
                <a:solidFill>
                  <a:srgbClr val="002060"/>
                </a:solidFill>
              </a:rPr>
              <a:t> </a:t>
            </a:r>
            <a:r>
              <a:rPr lang="en-GB" sz="3200" dirty="0" err="1">
                <a:solidFill>
                  <a:srgbClr val="002060"/>
                </a:solidFill>
              </a:rPr>
              <a:t>calităţii</a:t>
            </a:r>
            <a:r>
              <a:rPr lang="en-GB" sz="3200" dirty="0">
                <a:solidFill>
                  <a:srgbClr val="002060"/>
                </a:solidFill>
              </a:rPr>
              <a:t> </a:t>
            </a:r>
            <a:r>
              <a:rPr lang="en-GB" sz="3200" dirty="0" err="1">
                <a:solidFill>
                  <a:srgbClr val="002060"/>
                </a:solidFill>
              </a:rPr>
              <a:t>şi</a:t>
            </a:r>
            <a:r>
              <a:rPr lang="en-GB" sz="3200" dirty="0">
                <a:solidFill>
                  <a:srgbClr val="002060"/>
                </a:solidFill>
              </a:rPr>
              <a:t> </a:t>
            </a:r>
            <a:r>
              <a:rPr lang="en-GB" sz="3200" dirty="0" err="1">
                <a:solidFill>
                  <a:srgbClr val="002060"/>
                </a:solidFill>
              </a:rPr>
              <a:t>continuităţii</a:t>
            </a:r>
            <a:r>
              <a:rPr lang="en-GB" sz="3200" dirty="0">
                <a:solidFill>
                  <a:srgbClr val="002060"/>
                </a:solidFill>
              </a:rPr>
              <a:t> </a:t>
            </a:r>
            <a:r>
              <a:rPr lang="en-GB" sz="3200" dirty="0" err="1">
                <a:solidFill>
                  <a:srgbClr val="002060"/>
                </a:solidFill>
              </a:rPr>
              <a:t>furnizării</a:t>
            </a:r>
            <a:r>
              <a:rPr lang="en-GB" sz="3200" dirty="0">
                <a:solidFill>
                  <a:srgbClr val="002060"/>
                </a:solidFill>
              </a:rPr>
              <a:t>/</a:t>
            </a:r>
            <a:r>
              <a:rPr lang="en-GB" sz="3200" dirty="0" err="1">
                <a:solidFill>
                  <a:srgbClr val="002060"/>
                </a:solidFill>
              </a:rPr>
              <a:t>prestării</a:t>
            </a:r>
            <a:r>
              <a:rPr lang="en-GB" sz="3200" dirty="0">
                <a:solidFill>
                  <a:srgbClr val="002060"/>
                </a:solidFill>
              </a:rPr>
              <a:t> </a:t>
            </a:r>
            <a:r>
              <a:rPr lang="en-GB" sz="3200" dirty="0" err="1">
                <a:solidFill>
                  <a:srgbClr val="002060"/>
                </a:solidFill>
              </a:rPr>
              <a:t>serviciului</a:t>
            </a:r>
            <a:r>
              <a:rPr lang="en-GB" sz="3200" dirty="0">
                <a:solidFill>
                  <a:srgbClr val="002060"/>
                </a:solidFill>
              </a:rPr>
              <a:t> public de </a:t>
            </a:r>
            <a:r>
              <a:rPr lang="en-GB" sz="3200" dirty="0" err="1">
                <a:solidFill>
                  <a:srgbClr val="002060"/>
                </a:solidFill>
              </a:rPr>
              <a:t>alimentare</a:t>
            </a:r>
            <a:r>
              <a:rPr lang="en-GB" sz="3200" dirty="0">
                <a:solidFill>
                  <a:srgbClr val="002060"/>
                </a:solidFill>
              </a:rPr>
              <a:t> cu </a:t>
            </a:r>
            <a:r>
              <a:rPr lang="en-GB" sz="3200" dirty="0" err="1">
                <a:solidFill>
                  <a:srgbClr val="002060"/>
                </a:solidFill>
              </a:rPr>
              <a:t>apă</a:t>
            </a:r>
            <a:r>
              <a:rPr lang="en-GB" sz="3200" dirty="0">
                <a:solidFill>
                  <a:srgbClr val="002060"/>
                </a:solidFill>
              </a:rPr>
              <a:t> </a:t>
            </a:r>
            <a:r>
              <a:rPr lang="en-GB" sz="3200" dirty="0" err="1">
                <a:solidFill>
                  <a:srgbClr val="002060"/>
                </a:solidFill>
              </a:rPr>
              <a:t>și</a:t>
            </a:r>
            <a:r>
              <a:rPr lang="en-GB" sz="3200" dirty="0">
                <a:solidFill>
                  <a:srgbClr val="002060"/>
                </a:solidFill>
              </a:rPr>
              <a:t> de </a:t>
            </a:r>
            <a:r>
              <a:rPr lang="en-GB" sz="3200" dirty="0" err="1">
                <a:solidFill>
                  <a:srgbClr val="002060"/>
                </a:solidFill>
              </a:rPr>
              <a:t>canalizare</a:t>
            </a:r>
            <a:r>
              <a:rPr lang="en-GB" sz="3200" dirty="0">
                <a:solidFill>
                  <a:srgbClr val="002060"/>
                </a:solidFill>
              </a:rPr>
              <a:t>; </a:t>
            </a:r>
            <a:r>
              <a:rPr lang="en-US" sz="3200" dirty="0">
                <a:solidFill>
                  <a:srgbClr val="002060"/>
                </a:solidFill>
              </a:rPr>
              <a:t/>
            </a:r>
            <a:br>
              <a:rPr lang="en-US" sz="3200" dirty="0">
                <a:solidFill>
                  <a:srgbClr val="002060"/>
                </a:solidFill>
              </a:rPr>
            </a:br>
            <a:endParaRPr lang="ro-RO" sz="32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099841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lvl="0">
              <a:spcBef>
                <a:spcPts val="0"/>
              </a:spcBef>
              <a:spcAft>
                <a:spcPts val="0"/>
              </a:spcAft>
            </a:pPr>
            <a:r>
              <a:rPr lang="ro-RO" sz="3200" b="1" kern="1200" dirty="0">
                <a:solidFill>
                  <a:srgbClr val="00B0F0"/>
                </a:solidFill>
                <a:latin typeface="Calibri" pitchFamily="18"/>
                <a:ea typeface="Microsoft YaHei" pitchFamily="2"/>
                <a:cs typeface="Mangal" pitchFamily="2"/>
              </a:rPr>
              <a:t>Programul de Investiții Prioritare</a:t>
            </a:r>
            <a:br>
              <a:rPr lang="ro-RO" sz="3200" b="1" kern="1200" dirty="0">
                <a:solidFill>
                  <a:srgbClr val="00B0F0"/>
                </a:solidFill>
                <a:latin typeface="Calibri" pitchFamily="18"/>
                <a:ea typeface="Microsoft YaHei" pitchFamily="2"/>
                <a:cs typeface="Mangal" pitchFamily="2"/>
              </a:rPr>
            </a:br>
            <a:r>
              <a:rPr lang="ro-RO" sz="2800" b="1" kern="1200" dirty="0">
                <a:solidFill>
                  <a:srgbClr val="000000"/>
                </a:solidFill>
                <a:latin typeface="Calibri" pitchFamily="18"/>
                <a:ea typeface="Microsoft YaHei" pitchFamily="2"/>
                <a:cs typeface="Mangal" pitchFamily="2"/>
              </a:rPr>
              <a:t> </a:t>
            </a:r>
            <a:r>
              <a:rPr lang="ro-RO" sz="3000" b="1" kern="1200" dirty="0">
                <a:solidFill>
                  <a:srgbClr val="002060"/>
                </a:solidFill>
                <a:latin typeface="Calibri" pitchFamily="18"/>
                <a:ea typeface="Microsoft YaHei" pitchFamily="2"/>
                <a:cs typeface="Mangal" pitchFamily="2"/>
              </a:rPr>
              <a:t>Programul de Investiţii Prioritare (PIP) poate fi considerat un program pe termen scurt (5 ani) şi reprezintă, mai mult sau mai puţin, prima fază a PITL. Acesta îşi propune să răspundă la primele şi cele mai urgente nevoi ale ACC, pentru a fi în beneficiul comunităţii, a respecta politica şi obiectivele ACC şi ale cofinanţatorilor.</a:t>
            </a:r>
            <a:br>
              <a:rPr lang="ro-RO" sz="3000" b="1" kern="1200" dirty="0">
                <a:solidFill>
                  <a:srgbClr val="002060"/>
                </a:solidFill>
                <a:latin typeface="Calibri" pitchFamily="18"/>
                <a:ea typeface="Microsoft YaHei" pitchFamily="2"/>
                <a:cs typeface="Mangal" pitchFamily="2"/>
              </a:rPr>
            </a:br>
            <a:r>
              <a:rPr lang="ro-RO" sz="3000" b="1" kern="1200" dirty="0">
                <a:solidFill>
                  <a:srgbClr val="002060"/>
                </a:solidFill>
                <a:latin typeface="Calibri" pitchFamily="18"/>
                <a:ea typeface="Microsoft YaHei" pitchFamily="2"/>
                <a:cs typeface="Mangal" pitchFamily="2"/>
              </a:rPr>
              <a:t/>
            </a:r>
            <a:br>
              <a:rPr lang="ro-RO" sz="3000" b="1" kern="1200" dirty="0">
                <a:solidFill>
                  <a:srgbClr val="002060"/>
                </a:solidFill>
                <a:latin typeface="Calibri" pitchFamily="18"/>
                <a:ea typeface="Microsoft YaHei" pitchFamily="2"/>
                <a:cs typeface="Mangal" pitchFamily="2"/>
              </a:rPr>
            </a:br>
            <a:endParaRPr lang="ro-RO" sz="30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87535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3"/>
            <a:ext cx="8839199" cy="4728853"/>
          </a:xfrm>
        </p:spPr>
        <p:txBody>
          <a:bodyPr/>
          <a:lstStyle/>
          <a:p>
            <a:pPr algn="ctr"/>
            <a:r>
              <a:rPr lang="ro-RO" sz="3200" b="1" kern="1200" dirty="0">
                <a:solidFill>
                  <a:srgbClr val="376092"/>
                </a:solidFill>
                <a:latin typeface="Calibri" pitchFamily="18"/>
                <a:ea typeface="Microsoft YaHei" pitchFamily="2"/>
                <a:cs typeface="Mangal" pitchFamily="2"/>
              </a:rPr>
              <a:t>Programul de Investiții Prioritare</a:t>
            </a:r>
            <a:br>
              <a:rPr lang="ro-RO" sz="3200" b="1" kern="1200" dirty="0">
                <a:solidFill>
                  <a:srgbClr val="376092"/>
                </a:solidFill>
                <a:latin typeface="Calibri" pitchFamily="18"/>
                <a:ea typeface="Microsoft YaHei" pitchFamily="2"/>
                <a:cs typeface="Mangal" pitchFamily="2"/>
              </a:rPr>
            </a:br>
            <a:endParaRPr lang="ro-RO" sz="32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Рисунок 5"/>
          <p:cNvPicPr>
            <a:picLocks noChangeAspect="1"/>
          </p:cNvPicPr>
          <p:nvPr/>
        </p:nvPicPr>
        <p:blipFill>
          <a:blip r:embed="rId7">
            <a:lum bright="-50000"/>
            <a:alphaModFix/>
          </a:blip>
          <a:srcRect/>
          <a:stretch>
            <a:fillRect/>
          </a:stretch>
        </p:blipFill>
        <p:spPr>
          <a:xfrm>
            <a:off x="1400820" y="2122262"/>
            <a:ext cx="5821650" cy="4278538"/>
          </a:xfrm>
          <a:prstGeom prst="rect">
            <a:avLst/>
          </a:prstGeom>
          <a:noFill/>
          <a:ln>
            <a:noFill/>
          </a:ln>
        </p:spPr>
      </p:pic>
    </p:spTree>
    <p:extLst>
      <p:ext uri="{BB962C8B-B14F-4D97-AF65-F5344CB8AC3E}">
        <p14:creationId xmlns:p14="http://schemas.microsoft.com/office/powerpoint/2010/main" val="375246466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3"/>
            <a:ext cx="8839199" cy="4728853"/>
          </a:xfrm>
        </p:spPr>
        <p:txBody>
          <a:bodyPr/>
          <a:lstStyle/>
          <a:p>
            <a:pPr lvl="0">
              <a:spcBef>
                <a:spcPts val="0"/>
              </a:spcBef>
              <a:spcAft>
                <a:spcPts val="0"/>
              </a:spcAft>
            </a:pPr>
            <a:r>
              <a:rPr lang="ro-RO" sz="2800" b="1" kern="1200" dirty="0">
                <a:solidFill>
                  <a:srgbClr val="376092"/>
                </a:solidFill>
                <a:latin typeface="Calibri" pitchFamily="18"/>
                <a:ea typeface="Microsoft YaHei" pitchFamily="2"/>
                <a:cs typeface="Mangal" pitchFamily="2"/>
              </a:rPr>
              <a:t>Programul de Investiții Prioritare</a:t>
            </a:r>
            <a:br>
              <a:rPr lang="ro-RO" sz="2800" b="1" kern="1200" dirty="0">
                <a:solidFill>
                  <a:srgbClr val="376092"/>
                </a:solidFill>
                <a:latin typeface="Calibri" pitchFamily="18"/>
                <a:ea typeface="Microsoft YaHei" pitchFamily="2"/>
                <a:cs typeface="Mangal" pitchFamily="2"/>
              </a:rPr>
            </a:br>
            <a:r>
              <a:rPr lang="ro-RO" b="1" kern="1200" dirty="0">
                <a:solidFill>
                  <a:srgbClr val="002060"/>
                </a:solidFill>
                <a:latin typeface="Calibri" pitchFamily="18"/>
                <a:ea typeface="Microsoft YaHei" pitchFamily="2"/>
                <a:cs typeface="Mangal" pitchFamily="2"/>
              </a:rPr>
              <a:t>Costul total al PIP este </a:t>
            </a:r>
            <a:r>
              <a:rPr lang="ro-RO" b="1" kern="1200" dirty="0">
                <a:solidFill>
                  <a:srgbClr val="FF0000"/>
                </a:solidFill>
                <a:latin typeface="Calibri" pitchFamily="18"/>
                <a:ea typeface="Microsoft YaHei" pitchFamily="2"/>
                <a:cs typeface="Mangal" pitchFamily="2"/>
              </a:rPr>
              <a:t>de </a:t>
            </a:r>
            <a:r>
              <a:rPr lang="ro-RO" b="1" kern="1200" dirty="0" smtClean="0">
                <a:solidFill>
                  <a:srgbClr val="FF0000"/>
                </a:solidFill>
                <a:latin typeface="Calibri" pitchFamily="18"/>
                <a:ea typeface="Microsoft YaHei" pitchFamily="2"/>
                <a:cs typeface="Mangal" pitchFamily="2"/>
              </a:rPr>
              <a:t>61,0 </a:t>
            </a:r>
            <a:r>
              <a:rPr lang="ro-RO" b="1" kern="1200" dirty="0">
                <a:solidFill>
                  <a:srgbClr val="FF0000"/>
                </a:solidFill>
                <a:latin typeface="Calibri" pitchFamily="18"/>
                <a:ea typeface="Microsoft YaHei" pitchFamily="2"/>
                <a:cs typeface="Mangal" pitchFamily="2"/>
              </a:rPr>
              <a:t>mil. EUR, </a:t>
            </a:r>
            <a:r>
              <a:rPr lang="ro-RO" b="1" kern="1200" dirty="0">
                <a:solidFill>
                  <a:srgbClr val="002060"/>
                </a:solidFill>
                <a:latin typeface="Calibri" pitchFamily="18"/>
                <a:ea typeface="Microsoft YaHei" pitchFamily="2"/>
                <a:cs typeface="Mangal" pitchFamily="2"/>
              </a:rPr>
              <a:t>inclusiv costurile pentru implementarea de bază şi cheltuielile neprevăzute, legate de situaţii fizice şi preţuri. </a:t>
            </a:r>
            <a:r>
              <a:rPr lang="ro-RO" b="1" kern="1200" dirty="0" smtClean="0">
                <a:solidFill>
                  <a:srgbClr val="002060"/>
                </a:solidFill>
                <a:latin typeface="Calibri" pitchFamily="18"/>
                <a:ea typeface="Microsoft YaHei" pitchFamily="2"/>
                <a:cs typeface="Mangal" pitchFamily="2"/>
              </a:rPr>
              <a:t>În </a:t>
            </a:r>
            <a:r>
              <a:rPr lang="ro-RO" b="1" kern="1200" dirty="0">
                <a:solidFill>
                  <a:srgbClr val="002060"/>
                </a:solidFill>
                <a:latin typeface="Calibri" pitchFamily="18"/>
                <a:ea typeface="Microsoft YaHei" pitchFamily="2"/>
                <a:cs typeface="Mangal" pitchFamily="2"/>
              </a:rPr>
              <a:t>PIP se acordă o oarecare prioritate apelor uzate, care concentrează 55 % din investiţii. De fapt, PIP a fost adoptat pentru</a:t>
            </a:r>
            <a:r>
              <a:rPr lang="ro-RO" b="1" kern="1200" dirty="0" smtClean="0">
                <a:solidFill>
                  <a:srgbClr val="002060"/>
                </a:solidFill>
                <a:latin typeface="Calibri" pitchFamily="18"/>
                <a:ea typeface="Microsoft YaHei" pitchFamily="2"/>
                <a:cs typeface="Mangal" pitchFamily="2"/>
              </a:rPr>
              <a:t>:</a:t>
            </a:r>
            <a:r>
              <a:rPr lang="ro-RO" b="1" kern="1200" dirty="0">
                <a:solidFill>
                  <a:srgbClr val="002060"/>
                </a:solidFill>
                <a:latin typeface="Calibri" pitchFamily="18"/>
                <a:ea typeface="Microsoft YaHei" pitchFamily="2"/>
                <a:cs typeface="Mangal" pitchFamily="2"/>
              </a:rPr>
              <a:t/>
            </a:r>
            <a:br>
              <a:rPr lang="ro-RO" b="1" kern="1200" dirty="0">
                <a:solidFill>
                  <a:srgbClr val="002060"/>
                </a:solidFill>
                <a:latin typeface="Calibri" pitchFamily="18"/>
                <a:ea typeface="Microsoft YaHei" pitchFamily="2"/>
                <a:cs typeface="Mangal" pitchFamily="2"/>
              </a:rPr>
            </a:br>
            <a:r>
              <a:rPr lang="ro-RO" b="1" kern="1200" dirty="0">
                <a:solidFill>
                  <a:srgbClr val="002060"/>
                </a:solidFill>
                <a:latin typeface="Calibri" pitchFamily="18"/>
                <a:ea typeface="Microsoft YaHei" pitchFamily="2"/>
                <a:cs typeface="Mangal" pitchFamily="2"/>
              </a:rPr>
              <a:t>A rezolva problema majoră de tratare şi eliminare a nămolului la SE (prima fază de modernizare a SE, reducerea volumului de nămol şi stabilizarea nămolului, care ar putea fi utilizat în agricultură</a:t>
            </a:r>
            <a:r>
              <a:rPr lang="ro-RO" b="1" kern="1200" dirty="0" smtClean="0">
                <a:solidFill>
                  <a:srgbClr val="002060"/>
                </a:solidFill>
                <a:latin typeface="Calibri" pitchFamily="18"/>
                <a:ea typeface="Microsoft YaHei" pitchFamily="2"/>
                <a:cs typeface="Mangal" pitchFamily="2"/>
              </a:rPr>
              <a:t>);</a:t>
            </a:r>
            <a:r>
              <a:rPr lang="ro-RO" b="1" kern="1200" dirty="0">
                <a:solidFill>
                  <a:srgbClr val="002060"/>
                </a:solidFill>
                <a:latin typeface="Calibri" pitchFamily="18"/>
                <a:ea typeface="Microsoft YaHei" pitchFamily="2"/>
                <a:cs typeface="Mangal" pitchFamily="2"/>
              </a:rPr>
              <a:t/>
            </a:r>
            <a:br>
              <a:rPr lang="ro-RO" b="1" kern="1200" dirty="0">
                <a:solidFill>
                  <a:srgbClr val="002060"/>
                </a:solidFill>
                <a:latin typeface="Calibri" pitchFamily="18"/>
                <a:ea typeface="Microsoft YaHei" pitchFamily="2"/>
                <a:cs typeface="Mangal" pitchFamily="2"/>
              </a:rPr>
            </a:br>
            <a:r>
              <a:rPr lang="ro-RO" b="1" kern="1200" dirty="0">
                <a:solidFill>
                  <a:srgbClr val="002060"/>
                </a:solidFill>
                <a:latin typeface="Calibri" pitchFamily="18"/>
                <a:ea typeface="Microsoft YaHei" pitchFamily="2"/>
                <a:cs typeface="Mangal" pitchFamily="2"/>
              </a:rPr>
              <a:t>A obţine economii importante din optimizarea pompelor, reducerea pierderilor de apă, producţia de energie verde (biogaz, energie hidroelectrică).</a:t>
            </a:r>
            <a:br>
              <a:rPr lang="ro-RO" b="1" kern="1200" dirty="0">
                <a:solidFill>
                  <a:srgbClr val="002060"/>
                </a:solidFill>
                <a:latin typeface="Calibri" pitchFamily="18"/>
                <a:ea typeface="Microsoft YaHei" pitchFamily="2"/>
                <a:cs typeface="Mangal" pitchFamily="2"/>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214778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3"/>
            <a:ext cx="8839199" cy="4728853"/>
          </a:xfrm>
        </p:spPr>
        <p:txBody>
          <a:bodyPr/>
          <a:lstStyle/>
          <a:p>
            <a:pPr algn="ctr"/>
            <a:r>
              <a:rPr lang="ro-RO" sz="2800" b="1" kern="1200" dirty="0">
                <a:solidFill>
                  <a:srgbClr val="376092"/>
                </a:solidFill>
                <a:latin typeface="Calibri" pitchFamily="18"/>
                <a:ea typeface="Microsoft YaHei" pitchFamily="2"/>
                <a:cs typeface="Mangal" pitchFamily="2"/>
              </a:rPr>
              <a:t>Programul de Investiții Prioritare</a:t>
            </a:r>
            <a:br>
              <a:rPr lang="ro-RO" sz="2800" b="1" kern="1200" dirty="0">
                <a:solidFill>
                  <a:srgbClr val="376092"/>
                </a:solidFill>
                <a:latin typeface="Calibri" pitchFamily="18"/>
                <a:ea typeface="Microsoft YaHei" pitchFamily="2"/>
                <a:cs typeface="Mangal" pitchFamily="2"/>
              </a:rPr>
            </a:br>
            <a:endParaRPr lang="ro-RO" sz="2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Рисунок 4"/>
          <p:cNvPicPr>
            <a:picLocks noChangeAspect="1"/>
          </p:cNvPicPr>
          <p:nvPr/>
        </p:nvPicPr>
        <p:blipFill>
          <a:blip r:embed="rId7">
            <a:lum bright="-50000"/>
            <a:alphaModFix/>
          </a:blip>
          <a:srcRect/>
          <a:stretch>
            <a:fillRect/>
          </a:stretch>
        </p:blipFill>
        <p:spPr>
          <a:xfrm>
            <a:off x="999066" y="1494120"/>
            <a:ext cx="6451601" cy="5270083"/>
          </a:xfrm>
          <a:prstGeom prst="rect">
            <a:avLst/>
          </a:prstGeom>
          <a:noFill/>
          <a:ln>
            <a:noFill/>
          </a:ln>
        </p:spPr>
      </p:pic>
    </p:spTree>
    <p:extLst>
      <p:ext uri="{BB962C8B-B14F-4D97-AF65-F5344CB8AC3E}">
        <p14:creationId xmlns:p14="http://schemas.microsoft.com/office/powerpoint/2010/main" val="285892996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3"/>
            <a:ext cx="8839199" cy="4728853"/>
          </a:xfrm>
        </p:spPr>
        <p:txBody>
          <a:bodyPr/>
          <a:lstStyle/>
          <a:p>
            <a:pPr algn="ctr"/>
            <a:r>
              <a:rPr lang="ro-RO" sz="2800" b="1" kern="1200" dirty="0">
                <a:solidFill>
                  <a:srgbClr val="376092"/>
                </a:solidFill>
                <a:latin typeface="Calibri" pitchFamily="18"/>
                <a:ea typeface="Microsoft YaHei" pitchFamily="2"/>
                <a:cs typeface="Mangal" pitchFamily="2"/>
              </a:rPr>
              <a:t>Programul de Investiții </a:t>
            </a:r>
            <a:r>
              <a:rPr lang="ro-RO" sz="2800" b="1" kern="1200" dirty="0" smtClean="0">
                <a:solidFill>
                  <a:srgbClr val="376092"/>
                </a:solidFill>
                <a:latin typeface="Calibri" pitchFamily="18"/>
                <a:ea typeface="Microsoft YaHei" pitchFamily="2"/>
                <a:cs typeface="Mangal" pitchFamily="2"/>
              </a:rPr>
              <a:t>Prioritare</a:t>
            </a:r>
            <a:br>
              <a:rPr lang="ro-RO" sz="2800" b="1" kern="1200" dirty="0" smtClean="0">
                <a:solidFill>
                  <a:srgbClr val="376092"/>
                </a:solidFill>
                <a:latin typeface="Calibri" pitchFamily="18"/>
                <a:ea typeface="Microsoft YaHei" pitchFamily="2"/>
                <a:cs typeface="Mangal" pitchFamily="2"/>
              </a:rPr>
            </a:br>
            <a:r>
              <a:rPr lang="ro-RO" sz="2800" kern="1200" dirty="0" smtClean="0">
                <a:solidFill>
                  <a:srgbClr val="376092"/>
                </a:solidFill>
                <a:latin typeface="Calibri" pitchFamily="18"/>
                <a:ea typeface="Microsoft YaHei" pitchFamily="2"/>
                <a:cs typeface="Mangal" pitchFamily="2"/>
              </a:rPr>
              <a:t>Apă potabilă									Economii din reabilitarea stațiilor de pomparea apei brute și potabile</a:t>
            </a:r>
            <a:r>
              <a:rPr lang="ro-RO" sz="2800" kern="1200" dirty="0">
                <a:solidFill>
                  <a:srgbClr val="376092"/>
                </a:solidFill>
                <a:latin typeface="Calibri" pitchFamily="18"/>
                <a:ea typeface="Microsoft YaHei" pitchFamily="2"/>
                <a:cs typeface="Mangal" pitchFamily="2"/>
              </a:rPr>
              <a:t/>
            </a:r>
            <a:br>
              <a:rPr lang="ro-RO" sz="2800" kern="1200" dirty="0">
                <a:solidFill>
                  <a:srgbClr val="376092"/>
                </a:solidFill>
                <a:latin typeface="Calibri" pitchFamily="18"/>
                <a:ea typeface="Microsoft YaHei" pitchFamily="2"/>
                <a:cs typeface="Mangal" pitchFamily="2"/>
              </a:rPr>
            </a:br>
            <a:endParaRPr lang="ro-RO" sz="2800"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a:picLocks noChangeAspect="1"/>
          </p:cNvPicPr>
          <p:nvPr/>
        </p:nvPicPr>
        <p:blipFill>
          <a:blip r:embed="rId7">
            <a:lum bright="-50000"/>
            <a:alphaModFix/>
          </a:blip>
          <a:srcRect/>
          <a:stretch>
            <a:fillRect/>
          </a:stretch>
        </p:blipFill>
        <p:spPr>
          <a:xfrm>
            <a:off x="455684" y="3385135"/>
            <a:ext cx="8332716" cy="3111876"/>
          </a:xfrm>
          <a:prstGeom prst="rect">
            <a:avLst/>
          </a:prstGeom>
          <a:noFill/>
          <a:ln>
            <a:noFill/>
          </a:ln>
        </p:spPr>
      </p:pic>
    </p:spTree>
    <p:extLst>
      <p:ext uri="{BB962C8B-B14F-4D97-AF65-F5344CB8AC3E}">
        <p14:creationId xmlns:p14="http://schemas.microsoft.com/office/powerpoint/2010/main" val="47995817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25301"/>
            <a:ext cx="8839199" cy="4888580"/>
          </a:xfrm>
        </p:spPr>
        <p:txBody>
          <a:bodyPr/>
          <a:lstStyle/>
          <a:p>
            <a:pPr algn="ctr"/>
            <a:r>
              <a:rPr lang="ro-RO" sz="2800" b="1" kern="1200" dirty="0">
                <a:solidFill>
                  <a:srgbClr val="376092"/>
                </a:solidFill>
                <a:latin typeface="Calibri" pitchFamily="18"/>
                <a:ea typeface="Microsoft YaHei" pitchFamily="2"/>
                <a:cs typeface="Mangal" pitchFamily="2"/>
              </a:rPr>
              <a:t>Programul de Investiții Prioritare</a:t>
            </a:r>
            <a:br>
              <a:rPr lang="ro-RO" sz="2800" b="1" kern="1200" dirty="0">
                <a:solidFill>
                  <a:srgbClr val="376092"/>
                </a:solidFill>
                <a:latin typeface="Calibri" pitchFamily="18"/>
                <a:ea typeface="Microsoft YaHei" pitchFamily="2"/>
                <a:cs typeface="Mangal" pitchFamily="2"/>
              </a:rPr>
            </a:br>
            <a:endParaRPr lang="ro-RO" sz="2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pSp>
        <p:nvGrpSpPr>
          <p:cNvPr id="14" name="Groupe 13"/>
          <p:cNvGrpSpPr/>
          <p:nvPr/>
        </p:nvGrpSpPr>
        <p:grpSpPr>
          <a:xfrm>
            <a:off x="3488266" y="1945212"/>
            <a:ext cx="5331013" cy="3845993"/>
            <a:chOff x="3243600" y="1124640"/>
            <a:chExt cx="5575680" cy="3880080"/>
          </a:xfrm>
        </p:grpSpPr>
        <p:pic>
          <p:nvPicPr>
            <p:cNvPr id="15" name="Picture 1"/>
            <p:cNvPicPr>
              <a:picLocks noChangeAspect="1"/>
            </p:cNvPicPr>
            <p:nvPr/>
          </p:nvPicPr>
          <p:blipFill>
            <a:blip r:embed="rId7"/>
            <a:srcRect/>
            <a:stretch>
              <a:fillRect/>
            </a:stretch>
          </p:blipFill>
          <p:spPr>
            <a:xfrm>
              <a:off x="3314160" y="1124640"/>
              <a:ext cx="5505120" cy="3362400"/>
            </a:xfrm>
            <a:prstGeom prst="rect">
              <a:avLst/>
            </a:prstGeom>
            <a:noFill/>
            <a:ln>
              <a:noFill/>
            </a:ln>
          </p:spPr>
        </p:pic>
        <p:sp>
          <p:nvSpPr>
            <p:cNvPr id="16" name="ZoneTexte 12"/>
            <p:cNvSpPr txBox="1"/>
            <p:nvPr/>
          </p:nvSpPr>
          <p:spPr>
            <a:xfrm>
              <a:off x="3243600" y="4514400"/>
              <a:ext cx="5531760" cy="490320"/>
            </a:xfrm>
            <a:prstGeom prst="rect">
              <a:avLst/>
            </a:prstGeom>
            <a:noFill/>
            <a:ln>
              <a:noFill/>
            </a:ln>
          </p:spPr>
          <p:txBody>
            <a:bodyPr vert="horz" wrap="square" lIns="91440" tIns="45720" rIns="91440" bIns="45720" anchor="t" anchorCtr="1" compatLnSpc="0">
              <a:noAutofit/>
            </a:bodyPr>
            <a:lstStyle/>
            <a:p>
              <a:pPr marL="0" marR="0" lvl="0" indent="0" algn="ctr" rtl="0" hangingPunct="1">
                <a:lnSpc>
                  <a:spcPct val="100000"/>
                </a:lnSpc>
                <a:spcBef>
                  <a:spcPts val="0"/>
                </a:spcBef>
                <a:spcAft>
                  <a:spcPts val="0"/>
                </a:spcAft>
                <a:buNone/>
                <a:tabLst/>
              </a:pPr>
              <a:r>
                <a:rPr lang="fr-FR" sz="1300" b="1" i="1" u="none" strike="noStrike" kern="1200" spc="0" baseline="0">
                  <a:ln>
                    <a:noFill/>
                  </a:ln>
                  <a:solidFill>
                    <a:srgbClr val="000000"/>
                  </a:solidFill>
                  <a:latin typeface="Calibri" pitchFamily="18"/>
                  <a:ea typeface="Microsoft YaHei" pitchFamily="2"/>
                  <a:cs typeface="Mangal" pitchFamily="2"/>
                </a:rPr>
                <a:t>Remorcă pentru mini-excavator</a:t>
              </a:r>
            </a:p>
          </p:txBody>
        </p:sp>
      </p:grpSp>
      <p:pic>
        <p:nvPicPr>
          <p:cNvPr id="17" name="Image 53" descr="image002"/>
          <p:cNvPicPr>
            <a:picLocks noChangeAspect="1"/>
          </p:cNvPicPr>
          <p:nvPr/>
        </p:nvPicPr>
        <p:blipFill>
          <a:blip r:embed="rId8"/>
          <a:srcRect/>
          <a:stretch>
            <a:fillRect/>
          </a:stretch>
        </p:blipFill>
        <p:spPr>
          <a:xfrm>
            <a:off x="92520" y="3077405"/>
            <a:ext cx="3426859" cy="2713800"/>
          </a:xfrm>
          <a:prstGeom prst="rect">
            <a:avLst/>
          </a:prstGeom>
          <a:noFill/>
          <a:ln>
            <a:noFill/>
          </a:ln>
        </p:spPr>
      </p:pic>
    </p:spTree>
    <p:extLst>
      <p:ext uri="{BB962C8B-B14F-4D97-AF65-F5344CB8AC3E}">
        <p14:creationId xmlns:p14="http://schemas.microsoft.com/office/powerpoint/2010/main" val="249896643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372897"/>
            <a:ext cx="8839199" cy="4888580"/>
          </a:xfrm>
        </p:spPr>
        <p:txBody>
          <a:bodyPr/>
          <a:lstStyle/>
          <a:p>
            <a:pPr algn="ctr"/>
            <a:r>
              <a:rPr lang="ro-RO" sz="3200" b="1" kern="1200" dirty="0">
                <a:solidFill>
                  <a:srgbClr val="376092"/>
                </a:solidFill>
                <a:latin typeface="Calibri" pitchFamily="18"/>
                <a:ea typeface="Microsoft YaHei" pitchFamily="2"/>
                <a:cs typeface="Mangal" pitchFamily="2"/>
              </a:rPr>
              <a:t>Programul de Investiții Prioritare</a:t>
            </a:r>
            <a:br>
              <a:rPr lang="ro-RO" sz="3200" b="1" kern="1200" dirty="0">
                <a:solidFill>
                  <a:srgbClr val="376092"/>
                </a:solidFill>
                <a:latin typeface="Calibri" pitchFamily="18"/>
                <a:ea typeface="Microsoft YaHei" pitchFamily="2"/>
                <a:cs typeface="Mangal" pitchFamily="2"/>
              </a:rPr>
            </a:br>
            <a:endParaRPr lang="ro-RO" sz="32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
          <p:cNvPicPr>
            <a:picLocks noChangeAspect="1"/>
          </p:cNvPicPr>
          <p:nvPr/>
        </p:nvPicPr>
        <p:blipFill>
          <a:blip r:embed="rId7"/>
          <a:srcRect/>
          <a:stretch>
            <a:fillRect/>
          </a:stretch>
        </p:blipFill>
        <p:spPr>
          <a:xfrm>
            <a:off x="366839" y="2008858"/>
            <a:ext cx="3690660" cy="2716403"/>
          </a:xfrm>
          <a:prstGeom prst="rect">
            <a:avLst/>
          </a:prstGeom>
          <a:noFill/>
          <a:ln>
            <a:noFill/>
          </a:ln>
        </p:spPr>
      </p:pic>
      <p:pic>
        <p:nvPicPr>
          <p:cNvPr id="15" name="Picture 2"/>
          <p:cNvPicPr>
            <a:picLocks noChangeAspect="1"/>
          </p:cNvPicPr>
          <p:nvPr/>
        </p:nvPicPr>
        <p:blipFill>
          <a:blip r:embed="rId8"/>
          <a:srcRect/>
          <a:stretch>
            <a:fillRect/>
          </a:stretch>
        </p:blipFill>
        <p:spPr>
          <a:xfrm>
            <a:off x="4267200" y="1955238"/>
            <a:ext cx="4511039" cy="2786095"/>
          </a:xfrm>
          <a:prstGeom prst="rect">
            <a:avLst/>
          </a:prstGeom>
          <a:noFill/>
          <a:ln>
            <a:noFill/>
          </a:ln>
        </p:spPr>
      </p:pic>
      <p:pic>
        <p:nvPicPr>
          <p:cNvPr id="16" name="Picture 3"/>
          <p:cNvPicPr>
            <a:picLocks noChangeAspect="1"/>
          </p:cNvPicPr>
          <p:nvPr/>
        </p:nvPicPr>
        <p:blipFill>
          <a:blip r:embed="rId9"/>
          <a:srcRect/>
          <a:stretch>
            <a:fillRect/>
          </a:stretch>
        </p:blipFill>
        <p:spPr>
          <a:xfrm>
            <a:off x="366839" y="4553074"/>
            <a:ext cx="4095439" cy="2104893"/>
          </a:xfrm>
          <a:prstGeom prst="rect">
            <a:avLst/>
          </a:prstGeom>
          <a:noFill/>
          <a:ln>
            <a:noFill/>
          </a:ln>
        </p:spPr>
      </p:pic>
    </p:spTree>
    <p:extLst>
      <p:ext uri="{BB962C8B-B14F-4D97-AF65-F5344CB8AC3E}">
        <p14:creationId xmlns:p14="http://schemas.microsoft.com/office/powerpoint/2010/main" val="132099521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e-DE" dirty="0" smtClean="0"/>
              <a:t>Mazurean Mihail</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304801" y="1292339"/>
            <a:ext cx="8839199" cy="4728853"/>
          </a:xfrm>
        </p:spPr>
        <p:txBody>
          <a:bodyPr/>
          <a:lstStyle/>
          <a:p>
            <a:r>
              <a:rPr lang="ro-RO" sz="3200" b="1" kern="1200" dirty="0">
                <a:solidFill>
                  <a:srgbClr val="376092"/>
                </a:solidFill>
                <a:latin typeface="Calibri" pitchFamily="18"/>
                <a:ea typeface="Microsoft YaHei" pitchFamily="2"/>
                <a:cs typeface="Mangal" pitchFamily="2"/>
              </a:rPr>
              <a:t>Programul de Investiții </a:t>
            </a:r>
            <a:r>
              <a:rPr lang="ro-RO" sz="3200" b="1" kern="1200" dirty="0" smtClean="0">
                <a:solidFill>
                  <a:srgbClr val="376092"/>
                </a:solidFill>
                <a:latin typeface="Calibri" pitchFamily="18"/>
                <a:ea typeface="Microsoft YaHei" pitchFamily="2"/>
                <a:cs typeface="Mangal" pitchFamily="2"/>
              </a:rPr>
              <a:t>Prioritare</a:t>
            </a:r>
            <a:r>
              <a:rPr lang="ro-RO" sz="1600" b="1" kern="1200" dirty="0" smtClean="0">
                <a:solidFill>
                  <a:srgbClr val="376092"/>
                </a:solidFill>
                <a:latin typeface="Calibri" pitchFamily="18"/>
                <a:ea typeface="Microsoft YaHei" pitchFamily="2"/>
                <a:cs typeface="Mangal" pitchFamily="2"/>
              </a:rPr>
              <a:t/>
            </a:r>
            <a:br>
              <a:rPr lang="ro-RO" sz="1600" b="1" kern="1200" dirty="0" smtClean="0">
                <a:solidFill>
                  <a:srgbClr val="376092"/>
                </a:solidFill>
                <a:latin typeface="Calibri" pitchFamily="18"/>
                <a:ea typeface="Microsoft YaHei" pitchFamily="2"/>
                <a:cs typeface="Mangal" pitchFamily="2"/>
              </a:rPr>
            </a:br>
            <a:r>
              <a:rPr lang="ro-RO" b="1" kern="1200" dirty="0" smtClean="0">
                <a:solidFill>
                  <a:srgbClr val="376092"/>
                </a:solidFill>
                <a:latin typeface="Calibri" pitchFamily="18"/>
                <a:ea typeface="Microsoft YaHei" pitchFamily="2"/>
                <a:cs typeface="Mangal" pitchFamily="2"/>
              </a:rPr>
              <a:t>Ape uzate</a:t>
            </a:r>
            <a:br>
              <a:rPr lang="ro-RO" b="1" kern="1200" dirty="0" smtClean="0">
                <a:solidFill>
                  <a:srgbClr val="376092"/>
                </a:solidFill>
                <a:latin typeface="Calibri" pitchFamily="18"/>
                <a:ea typeface="Microsoft YaHei" pitchFamily="2"/>
                <a:cs typeface="Mangal" pitchFamily="2"/>
              </a:rPr>
            </a:br>
            <a:r>
              <a:rPr lang="ro-RO" b="1" kern="1200" dirty="0" smtClean="0">
                <a:solidFill>
                  <a:srgbClr val="376092"/>
                </a:solidFill>
                <a:latin typeface="Calibri" pitchFamily="18"/>
                <a:ea typeface="Microsoft YaHei" pitchFamily="2"/>
                <a:cs typeface="Mangal" pitchFamily="2"/>
              </a:rPr>
              <a:t/>
            </a:r>
            <a:br>
              <a:rPr lang="ro-RO" b="1" kern="1200" dirty="0" smtClean="0">
                <a:solidFill>
                  <a:srgbClr val="376092"/>
                </a:solidFill>
                <a:latin typeface="Calibri" pitchFamily="18"/>
                <a:ea typeface="Microsoft YaHei" pitchFamily="2"/>
                <a:cs typeface="Mangal" pitchFamily="2"/>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7" name="Рисунок 5"/>
          <p:cNvPicPr>
            <a:picLocks noChangeAspect="1"/>
          </p:cNvPicPr>
          <p:nvPr/>
        </p:nvPicPr>
        <p:blipFill>
          <a:blip r:embed="rId7">
            <a:lum bright="-50000"/>
            <a:alphaModFix/>
          </a:blip>
          <a:srcRect/>
          <a:stretch>
            <a:fillRect/>
          </a:stretch>
        </p:blipFill>
        <p:spPr>
          <a:xfrm>
            <a:off x="304800" y="2122446"/>
            <a:ext cx="8585199" cy="671554"/>
          </a:xfrm>
          <a:prstGeom prst="rect">
            <a:avLst/>
          </a:prstGeom>
          <a:noFill/>
          <a:ln>
            <a:noFill/>
          </a:ln>
        </p:spPr>
      </p:pic>
      <p:pic>
        <p:nvPicPr>
          <p:cNvPr id="18" name="Рисунок 4"/>
          <p:cNvPicPr>
            <a:picLocks noChangeAspect="1"/>
          </p:cNvPicPr>
          <p:nvPr/>
        </p:nvPicPr>
        <p:blipFill>
          <a:blip r:embed="rId8">
            <a:lum bright="-50000"/>
            <a:alphaModFix/>
          </a:blip>
          <a:srcRect/>
          <a:stretch>
            <a:fillRect/>
          </a:stretch>
        </p:blipFill>
        <p:spPr>
          <a:xfrm>
            <a:off x="304799" y="2794000"/>
            <a:ext cx="8585200" cy="2099732"/>
          </a:xfrm>
          <a:prstGeom prst="rect">
            <a:avLst/>
          </a:prstGeom>
          <a:noFill/>
          <a:ln>
            <a:noFill/>
          </a:ln>
        </p:spPr>
      </p:pic>
      <p:pic>
        <p:nvPicPr>
          <p:cNvPr id="19" name="Рисунок 6"/>
          <p:cNvPicPr>
            <a:picLocks noChangeAspect="1"/>
          </p:cNvPicPr>
          <p:nvPr/>
        </p:nvPicPr>
        <p:blipFill>
          <a:blip r:embed="rId9">
            <a:lum bright="-50000"/>
            <a:alphaModFix/>
          </a:blip>
          <a:srcRect/>
          <a:stretch>
            <a:fillRect/>
          </a:stretch>
        </p:blipFill>
        <p:spPr>
          <a:xfrm>
            <a:off x="304799" y="4893732"/>
            <a:ext cx="8585199" cy="1555867"/>
          </a:xfrm>
          <a:prstGeom prst="rect">
            <a:avLst/>
          </a:prstGeom>
          <a:noFill/>
          <a:ln>
            <a:noFill/>
          </a:ln>
        </p:spPr>
      </p:pic>
    </p:spTree>
    <p:extLst>
      <p:ext uri="{BB962C8B-B14F-4D97-AF65-F5344CB8AC3E}">
        <p14:creationId xmlns:p14="http://schemas.microsoft.com/office/powerpoint/2010/main" val="180843467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p:nvPr/>
        </p:nvSpPr>
        <p:spPr>
          <a:xfrm>
            <a:off x="365399" y="494209"/>
            <a:ext cx="5527401" cy="40075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b" anchorCtr="0" compatLnSpc="0">
            <a:spAutoFit/>
          </a:bodyPr>
          <a:lstStyle/>
          <a:p>
            <a:pPr marL="0" marR="0" lvl="0" indent="0" algn="l" rtl="0" hangingPunct="1">
              <a:lnSpc>
                <a:spcPct val="80000"/>
              </a:lnSpc>
              <a:spcBef>
                <a:spcPts val="720"/>
              </a:spcBef>
              <a:spcAft>
                <a:spcPts val="0"/>
              </a:spcAft>
              <a:buNone/>
              <a:tabLst/>
            </a:pPr>
            <a:r>
              <a:rPr lang="ro-RO" sz="3200" b="1" i="0" u="none" strike="noStrike" kern="1200" spc="0" baseline="0">
                <a:ln>
                  <a:noFill/>
                </a:ln>
                <a:solidFill>
                  <a:srgbClr val="376092"/>
                </a:solidFill>
                <a:latin typeface="Calibri" pitchFamily="18"/>
                <a:ea typeface="Microsoft YaHei" pitchFamily="2"/>
                <a:cs typeface="Mangal" pitchFamily="2"/>
              </a:rPr>
              <a:t>Programul de Investiții Prioritare</a:t>
            </a:r>
          </a:p>
        </p:txBody>
      </p:sp>
      <p:sp>
        <p:nvSpPr>
          <p:cNvPr id="3" name="Line 3"/>
          <p:cNvSpPr/>
          <p:nvPr/>
        </p:nvSpPr>
        <p:spPr>
          <a:xfrm>
            <a:off x="367200" y="984600"/>
            <a:ext cx="582444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0">
            <a:solidFill>
              <a:srgbClr val="1F497D"/>
            </a:solidFill>
            <a:prstDash val="solid"/>
            <a:round/>
          </a:ln>
        </p:spPr>
        <p:txBody>
          <a:bodyPr vert="horz" wrap="square" lIns="90000" tIns="45000" rIns="90000" bIns="45000" anchor="t" anchorCtr="1" compatLnSpc="0">
            <a:noAutofit/>
          </a:bodyPr>
          <a:lstStyle/>
          <a:p>
            <a:pPr marL="0" marR="0" lvl="0" indent="0" rtl="0" hangingPunct="0">
              <a:lnSpc>
                <a:spcPct val="100000"/>
              </a:lnSpc>
              <a:spcBef>
                <a:spcPts val="0"/>
              </a:spcBef>
              <a:spcAft>
                <a:spcPts val="0"/>
              </a:spcAft>
              <a:buNone/>
              <a:tabLst/>
            </a:pPr>
            <a:endParaRPr lang="ro-RO" sz="1800" b="0" i="0" u="none" strike="noStrike" kern="1200">
              <a:ln>
                <a:noFill/>
              </a:ln>
              <a:latin typeface="Arial" pitchFamily="18"/>
              <a:ea typeface="Microsoft YaHei" pitchFamily="2"/>
              <a:cs typeface="Mangal" pitchFamily="2"/>
            </a:endParaRPr>
          </a:p>
        </p:txBody>
      </p:sp>
      <p:sp>
        <p:nvSpPr>
          <p:cNvPr id="4" name="TextBox 3"/>
          <p:cNvSpPr txBox="1"/>
          <p:nvPr/>
        </p:nvSpPr>
        <p:spPr>
          <a:xfrm>
            <a:off x="431640" y="1080000"/>
            <a:ext cx="1728360" cy="396720"/>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ro-RO" sz="2000" b="1" i="0" u="none" strike="noStrike" kern="1200" spc="0" baseline="0">
                <a:ln>
                  <a:noFill/>
                </a:ln>
                <a:solidFill>
                  <a:srgbClr val="000000"/>
                </a:solidFill>
                <a:latin typeface="Calibri" pitchFamily="18"/>
                <a:ea typeface="Microsoft YaHei" pitchFamily="2"/>
                <a:cs typeface="Mangal" pitchFamily="2"/>
              </a:rPr>
              <a:t>Ape uzate</a:t>
            </a:r>
          </a:p>
        </p:txBody>
      </p:sp>
      <p:grpSp>
        <p:nvGrpSpPr>
          <p:cNvPr id="5" name="Groupe 18"/>
          <p:cNvGrpSpPr/>
          <p:nvPr/>
        </p:nvGrpSpPr>
        <p:grpSpPr>
          <a:xfrm>
            <a:off x="360000" y="1522080"/>
            <a:ext cx="4146840" cy="2077920"/>
            <a:chOff x="360000" y="1522080"/>
            <a:chExt cx="4146840" cy="2077920"/>
          </a:xfrm>
        </p:grpSpPr>
        <p:pic>
          <p:nvPicPr>
            <p:cNvPr id="6" name="Image 10"/>
            <p:cNvPicPr>
              <a:picLocks noChangeAspect="1"/>
            </p:cNvPicPr>
            <p:nvPr/>
          </p:nvPicPr>
          <p:blipFill>
            <a:blip r:embed="rId3"/>
            <a:srcRect/>
            <a:stretch>
              <a:fillRect/>
            </a:stretch>
          </p:blipFill>
          <p:spPr>
            <a:xfrm>
              <a:off x="360000" y="1522080"/>
              <a:ext cx="4146840" cy="1747439"/>
            </a:xfrm>
            <a:prstGeom prst="rect">
              <a:avLst/>
            </a:prstGeom>
            <a:noFill/>
            <a:ln>
              <a:noFill/>
            </a:ln>
          </p:spPr>
        </p:pic>
        <p:sp>
          <p:nvSpPr>
            <p:cNvPr id="7" name="ZoneTexte 17"/>
            <p:cNvSpPr txBox="1"/>
            <p:nvPr/>
          </p:nvSpPr>
          <p:spPr>
            <a:xfrm>
              <a:off x="412560" y="3295440"/>
              <a:ext cx="4065479" cy="304560"/>
            </a:xfrm>
            <a:prstGeom prst="rect">
              <a:avLst/>
            </a:prstGeom>
            <a:solidFill>
              <a:srgbClr val="FFFFFF"/>
            </a:solidFill>
            <a:ln>
              <a:noFill/>
            </a:ln>
          </p:spPr>
          <p:txBody>
            <a:bodyPr vert="horz" wrap="square" lIns="91440" tIns="45720" rIns="91440" bIns="45720" anchor="t" anchorCtr="1" compatLnSpc="0">
              <a:noAutofit/>
            </a:bodyPr>
            <a:lstStyle/>
            <a:p>
              <a:pPr marL="0" marR="0" lvl="0" indent="0" algn="ctr" rtl="0" hangingPunct="1">
                <a:lnSpc>
                  <a:spcPct val="100000"/>
                </a:lnSpc>
                <a:spcBef>
                  <a:spcPts val="0"/>
                </a:spcBef>
                <a:spcAft>
                  <a:spcPts val="0"/>
                </a:spcAft>
                <a:buNone/>
                <a:tabLst/>
              </a:pPr>
              <a:r>
                <a:rPr lang="fr-FR" sz="1400" b="1" i="1" u="none" strike="noStrike" kern="1200" spc="0" baseline="0">
                  <a:ln>
                    <a:noFill/>
                  </a:ln>
                  <a:solidFill>
                    <a:srgbClr val="000000"/>
                  </a:solidFill>
                  <a:latin typeface="Calibri" pitchFamily="18"/>
                  <a:ea typeface="Microsoft YaHei" pitchFamily="2"/>
                  <a:cs typeface="Mangal" pitchFamily="2"/>
                </a:rPr>
                <a:t>Unitate combinată de pompare şi spălare cu jet</a:t>
              </a:r>
            </a:p>
          </p:txBody>
        </p:sp>
      </p:grpSp>
      <p:grpSp>
        <p:nvGrpSpPr>
          <p:cNvPr id="8" name="Groupe 21"/>
          <p:cNvGrpSpPr/>
          <p:nvPr/>
        </p:nvGrpSpPr>
        <p:grpSpPr>
          <a:xfrm>
            <a:off x="6191640" y="1268640"/>
            <a:ext cx="2209680" cy="3411360"/>
            <a:chOff x="6191640" y="1268640"/>
            <a:chExt cx="2209680" cy="3411360"/>
          </a:xfrm>
        </p:grpSpPr>
        <p:sp>
          <p:nvSpPr>
            <p:cNvPr id="9" name="ZoneTexte 13"/>
            <p:cNvSpPr txBox="1"/>
            <p:nvPr/>
          </p:nvSpPr>
          <p:spPr>
            <a:xfrm>
              <a:off x="6606720" y="4364280"/>
              <a:ext cx="1772280" cy="315720"/>
            </a:xfrm>
            <a:prstGeom prst="rect">
              <a:avLst/>
            </a:prstGeom>
            <a:solidFill>
              <a:srgbClr val="FFFFFF"/>
            </a:solidFill>
            <a:ln>
              <a:noFill/>
            </a:ln>
          </p:spPr>
          <p:txBody>
            <a:bodyPr vert="horz" wrap="square" lIns="91440" tIns="45720" rIns="91440" bIns="45720" anchor="t" anchorCtr="1" compatLnSpc="0">
              <a:noAutofit/>
            </a:bodyPr>
            <a:lstStyle/>
            <a:p>
              <a:pPr marL="0" marR="0" lvl="0" indent="0" algn="ctr" rtl="0" hangingPunct="1">
                <a:lnSpc>
                  <a:spcPct val="100000"/>
                </a:lnSpc>
                <a:spcBef>
                  <a:spcPts val="0"/>
                </a:spcBef>
                <a:spcAft>
                  <a:spcPts val="0"/>
                </a:spcAft>
                <a:buNone/>
                <a:tabLst/>
              </a:pPr>
              <a:r>
                <a:rPr lang="fr-FR" sz="1400" b="1" i="1" u="none" strike="noStrike" kern="1200" spc="0" baseline="0" dirty="0" err="1">
                  <a:ln>
                    <a:noFill/>
                  </a:ln>
                  <a:solidFill>
                    <a:srgbClr val="000000"/>
                  </a:solidFill>
                  <a:latin typeface="Calibri" pitchFamily="18"/>
                  <a:ea typeface="Microsoft YaHei" pitchFamily="2"/>
                  <a:cs typeface="Mangal" pitchFamily="2"/>
                </a:rPr>
                <a:t>Unitatea</a:t>
              </a:r>
              <a:r>
                <a:rPr lang="fr-FR" sz="1400" b="1" i="1" u="none" strike="noStrike" kern="1200" spc="0" baseline="0" dirty="0">
                  <a:ln>
                    <a:noFill/>
                  </a:ln>
                  <a:solidFill>
                    <a:srgbClr val="000000"/>
                  </a:solidFill>
                  <a:latin typeface="Calibri" pitchFamily="18"/>
                  <a:ea typeface="Microsoft YaHei" pitchFamily="2"/>
                  <a:cs typeface="Mangal" pitchFamily="2"/>
                </a:rPr>
                <a:t> de </a:t>
              </a:r>
              <a:r>
                <a:rPr lang="fr-FR" sz="1400" b="1" i="1" u="none" strike="noStrike" kern="1200" spc="0" baseline="0" dirty="0" err="1">
                  <a:ln>
                    <a:noFill/>
                  </a:ln>
                  <a:solidFill>
                    <a:srgbClr val="000000"/>
                  </a:solidFill>
                  <a:latin typeface="Calibri" pitchFamily="18"/>
                  <a:ea typeface="Microsoft YaHei" pitchFamily="2"/>
                  <a:cs typeface="Mangal" pitchFamily="2"/>
                </a:rPr>
                <a:t>spălare</a:t>
              </a:r>
              <a:r>
                <a:rPr lang="fr-FR" sz="1400" b="1" i="1" u="none" strike="noStrike" kern="1200" spc="0" baseline="0" dirty="0">
                  <a:ln>
                    <a:noFill/>
                  </a:ln>
                  <a:solidFill>
                    <a:srgbClr val="000000"/>
                  </a:solidFill>
                  <a:latin typeface="Calibri" pitchFamily="18"/>
                  <a:ea typeface="Microsoft YaHei" pitchFamily="2"/>
                  <a:cs typeface="Mangal" pitchFamily="2"/>
                </a:rPr>
                <a:t> </a:t>
              </a:r>
              <a:r>
                <a:rPr lang="fr-FR" sz="1400" b="1" i="1" u="none" strike="noStrike" kern="1200" spc="0" baseline="0" dirty="0" err="1">
                  <a:ln>
                    <a:noFill/>
                  </a:ln>
                  <a:solidFill>
                    <a:srgbClr val="000000"/>
                  </a:solidFill>
                  <a:latin typeface="Calibri" pitchFamily="18"/>
                  <a:ea typeface="Microsoft YaHei" pitchFamily="2"/>
                  <a:cs typeface="Mangal" pitchFamily="2"/>
                </a:rPr>
                <a:t>cu</a:t>
              </a:r>
              <a:r>
                <a:rPr lang="fr-FR" sz="1400" b="1" i="1" u="none" strike="noStrike" kern="1200" spc="0" baseline="0" dirty="0">
                  <a:ln>
                    <a:noFill/>
                  </a:ln>
                  <a:solidFill>
                    <a:srgbClr val="000000"/>
                  </a:solidFill>
                  <a:latin typeface="Calibri" pitchFamily="18"/>
                  <a:ea typeface="Microsoft YaHei" pitchFamily="2"/>
                  <a:cs typeface="Mangal" pitchFamily="2"/>
                </a:rPr>
                <a:t> jet, </a:t>
              </a:r>
              <a:r>
                <a:rPr lang="fr-FR" sz="1400" b="1" i="1" u="none" strike="noStrike" kern="1200" spc="0" baseline="0" dirty="0" err="1">
                  <a:ln>
                    <a:noFill/>
                  </a:ln>
                  <a:solidFill>
                    <a:srgbClr val="000000"/>
                  </a:solidFill>
                  <a:latin typeface="Calibri" pitchFamily="18"/>
                  <a:ea typeface="Microsoft YaHei" pitchFamily="2"/>
                  <a:cs typeface="Mangal" pitchFamily="2"/>
                </a:rPr>
                <a:t>remorcată</a:t>
              </a:r>
              <a:endParaRPr lang="fr-FR" sz="1400" b="1" i="1" u="none" strike="noStrike" kern="1200" spc="0" baseline="0" dirty="0">
                <a:ln>
                  <a:noFill/>
                </a:ln>
                <a:solidFill>
                  <a:srgbClr val="000000"/>
                </a:solidFill>
                <a:latin typeface="Calibri" pitchFamily="18"/>
                <a:ea typeface="Microsoft YaHei" pitchFamily="2"/>
                <a:cs typeface="Mangal" pitchFamily="2"/>
              </a:endParaRPr>
            </a:p>
          </p:txBody>
        </p:sp>
        <p:pic>
          <p:nvPicPr>
            <p:cNvPr id="10" name="Image 14"/>
            <p:cNvPicPr>
              <a:picLocks noChangeAspect="1"/>
            </p:cNvPicPr>
            <p:nvPr/>
          </p:nvPicPr>
          <p:blipFill>
            <a:blip r:embed="rId4"/>
            <a:srcRect/>
            <a:stretch>
              <a:fillRect/>
            </a:stretch>
          </p:blipFill>
          <p:spPr>
            <a:xfrm>
              <a:off x="6191640" y="1268640"/>
              <a:ext cx="2209680" cy="3083400"/>
            </a:xfrm>
            <a:prstGeom prst="rect">
              <a:avLst/>
            </a:prstGeom>
            <a:noFill/>
            <a:ln>
              <a:noFill/>
            </a:ln>
          </p:spPr>
        </p:pic>
      </p:grpSp>
      <p:grpSp>
        <p:nvGrpSpPr>
          <p:cNvPr id="11" name="Groupe 24"/>
          <p:cNvGrpSpPr/>
          <p:nvPr/>
        </p:nvGrpSpPr>
        <p:grpSpPr>
          <a:xfrm>
            <a:off x="900000" y="3780000"/>
            <a:ext cx="1512360" cy="2700000"/>
            <a:chOff x="900000" y="3780000"/>
            <a:chExt cx="1512360" cy="2700000"/>
          </a:xfrm>
        </p:grpSpPr>
        <p:pic>
          <p:nvPicPr>
            <p:cNvPr id="12" name="Picture 1"/>
            <p:cNvPicPr>
              <a:picLocks noChangeAspect="1"/>
            </p:cNvPicPr>
            <p:nvPr/>
          </p:nvPicPr>
          <p:blipFill>
            <a:blip r:embed="rId5"/>
            <a:srcRect/>
            <a:stretch>
              <a:fillRect/>
            </a:stretch>
          </p:blipFill>
          <p:spPr>
            <a:xfrm>
              <a:off x="900000" y="3780000"/>
              <a:ext cx="1493280" cy="2435400"/>
            </a:xfrm>
            <a:prstGeom prst="rect">
              <a:avLst/>
            </a:prstGeom>
            <a:noFill/>
            <a:ln>
              <a:noFill/>
            </a:ln>
          </p:spPr>
        </p:pic>
        <p:sp>
          <p:nvSpPr>
            <p:cNvPr id="13" name="ZoneTexte 23"/>
            <p:cNvSpPr txBox="1"/>
            <p:nvPr/>
          </p:nvSpPr>
          <p:spPr>
            <a:xfrm>
              <a:off x="965880" y="6255720"/>
              <a:ext cx="1446480" cy="224280"/>
            </a:xfrm>
            <a:prstGeom prst="rect">
              <a:avLst/>
            </a:prstGeom>
            <a:solidFill>
              <a:srgbClr val="FFFFFF"/>
            </a:solidFill>
            <a:ln>
              <a:noFill/>
            </a:ln>
          </p:spPr>
          <p:txBody>
            <a:bodyPr vert="horz" wrap="square" lIns="91440" tIns="45720" rIns="91440" bIns="45720" anchor="t" anchorCtr="1" compatLnSpc="0">
              <a:noAutofit/>
            </a:bodyPr>
            <a:lstStyle/>
            <a:p>
              <a:pPr marL="0" marR="0" lvl="0" indent="0" algn="ctr" rtl="0" hangingPunct="1">
                <a:lnSpc>
                  <a:spcPct val="100000"/>
                </a:lnSpc>
                <a:spcBef>
                  <a:spcPts val="0"/>
                </a:spcBef>
                <a:spcAft>
                  <a:spcPts val="0"/>
                </a:spcAft>
                <a:buNone/>
                <a:tabLst/>
              </a:pPr>
              <a:r>
                <a:rPr lang="fr-FR" sz="1400" b="1" i="1" u="none" strike="noStrike" kern="1200" spc="0" baseline="0">
                  <a:ln>
                    <a:noFill/>
                  </a:ln>
                  <a:solidFill>
                    <a:srgbClr val="000000"/>
                  </a:solidFill>
                  <a:latin typeface="Calibri" pitchFamily="18"/>
                  <a:ea typeface="Microsoft YaHei" pitchFamily="2"/>
                  <a:cs typeface="Mangal" pitchFamily="2"/>
                </a:rPr>
                <a:t>Echipamentul</a:t>
              </a:r>
              <a:r>
                <a:rPr lang="fr-FR" sz="1100" b="1" i="1" u="none" strike="noStrike" kern="1200" spc="0" baseline="0">
                  <a:ln>
                    <a:noFill/>
                  </a:ln>
                  <a:solidFill>
                    <a:srgbClr val="000000"/>
                  </a:solidFill>
                  <a:latin typeface="Calibri" pitchFamily="18"/>
                  <a:ea typeface="Microsoft YaHei" pitchFamily="2"/>
                  <a:cs typeface="Mangal" pitchFamily="2"/>
                </a:rPr>
                <a:t> QuickView®</a:t>
              </a:r>
            </a:p>
          </p:txBody>
        </p:sp>
      </p:grpSp>
      <p:grpSp>
        <p:nvGrpSpPr>
          <p:cNvPr id="14" name="Groupe 19"/>
          <p:cNvGrpSpPr/>
          <p:nvPr/>
        </p:nvGrpSpPr>
        <p:grpSpPr>
          <a:xfrm>
            <a:off x="3924000" y="4653000"/>
            <a:ext cx="2491920" cy="1948320"/>
            <a:chOff x="3924000" y="4653000"/>
            <a:chExt cx="2491920" cy="1948320"/>
          </a:xfrm>
        </p:grpSpPr>
        <p:pic>
          <p:nvPicPr>
            <p:cNvPr id="15" name="Image 9"/>
            <p:cNvPicPr>
              <a:picLocks noChangeAspect="1"/>
            </p:cNvPicPr>
            <p:nvPr/>
          </p:nvPicPr>
          <p:blipFill>
            <a:blip r:embed="rId6"/>
            <a:srcRect/>
            <a:stretch>
              <a:fillRect/>
            </a:stretch>
          </p:blipFill>
          <p:spPr>
            <a:xfrm>
              <a:off x="3933720" y="4653000"/>
              <a:ext cx="2440080" cy="1686239"/>
            </a:xfrm>
            <a:prstGeom prst="rect">
              <a:avLst/>
            </a:prstGeom>
            <a:noFill/>
            <a:ln>
              <a:noFill/>
            </a:ln>
          </p:spPr>
        </p:pic>
        <p:sp>
          <p:nvSpPr>
            <p:cNvPr id="16" name="ZoneTexte 16"/>
            <p:cNvSpPr txBox="1"/>
            <p:nvPr/>
          </p:nvSpPr>
          <p:spPr>
            <a:xfrm>
              <a:off x="3924000" y="6336720"/>
              <a:ext cx="2491920" cy="264600"/>
            </a:xfrm>
            <a:prstGeom prst="rect">
              <a:avLst/>
            </a:prstGeom>
            <a:solidFill>
              <a:srgbClr val="FFFFFF"/>
            </a:solidFill>
            <a:ln>
              <a:noFill/>
            </a:ln>
          </p:spPr>
          <p:txBody>
            <a:bodyPr vert="horz" wrap="square" lIns="91440" tIns="45720" rIns="91440" bIns="45720" anchor="t" anchorCtr="1" compatLnSpc="0">
              <a:noAutofit/>
            </a:bodyPr>
            <a:lstStyle/>
            <a:p>
              <a:pPr marL="0" marR="0" lvl="0" indent="0" algn="ctr" rtl="0" hangingPunct="1">
                <a:lnSpc>
                  <a:spcPct val="100000"/>
                </a:lnSpc>
                <a:spcBef>
                  <a:spcPts val="0"/>
                </a:spcBef>
                <a:spcAft>
                  <a:spcPts val="0"/>
                </a:spcAft>
                <a:buNone/>
                <a:tabLst/>
              </a:pPr>
              <a:r>
                <a:rPr lang="fr-FR" sz="1400" b="1" i="1" u="none" strike="noStrike" kern="1200" spc="0" baseline="0">
                  <a:ln>
                    <a:noFill/>
                  </a:ln>
                  <a:solidFill>
                    <a:srgbClr val="000000"/>
                  </a:solidFill>
                  <a:latin typeface="Calibri" pitchFamily="18"/>
                  <a:ea typeface="Microsoft YaHei" pitchFamily="2"/>
                  <a:cs typeface="Mangal" pitchFamily="2"/>
                </a:rPr>
                <a:t>Camion cu TVCI</a:t>
              </a:r>
            </a:p>
          </p:txBody>
        </p:sp>
      </p:grpSp>
      <p:pic>
        <p:nvPicPr>
          <p:cNvPr id="17" name="Image 25" descr="gaz_detector.jpg"/>
          <p:cNvPicPr>
            <a:picLocks noChangeAspect="1"/>
          </p:cNvPicPr>
          <p:nvPr/>
        </p:nvPicPr>
        <p:blipFill>
          <a:blip r:embed="rId7"/>
          <a:stretch>
            <a:fillRect/>
          </a:stretch>
        </p:blipFill>
        <p:spPr>
          <a:xfrm>
            <a:off x="4860000" y="1565999"/>
            <a:ext cx="1232640" cy="1610640"/>
          </a:xfrm>
          <a:prstGeom prst="rect">
            <a:avLst/>
          </a:prstGeom>
          <a:noFill/>
          <a:ln>
            <a:noFill/>
          </a:ln>
        </p:spPr>
      </p:pic>
      <p:sp>
        <p:nvSpPr>
          <p:cNvPr id="18" name="TextBox 17"/>
          <p:cNvSpPr txBox="1"/>
          <p:nvPr/>
        </p:nvSpPr>
        <p:spPr>
          <a:xfrm>
            <a:off x="4860000" y="3330000"/>
            <a:ext cx="1475640" cy="304920"/>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ro-RO" sz="1400" b="0" i="1" u="none" strike="noStrike" kern="1200" spc="0" baseline="0">
                <a:ln>
                  <a:noFill/>
                </a:ln>
                <a:solidFill>
                  <a:srgbClr val="000000"/>
                </a:solidFill>
                <a:latin typeface="Calibri" pitchFamily="18"/>
                <a:ea typeface="Microsoft YaHei" pitchFamily="2"/>
                <a:cs typeface="Mangal" pitchFamily="2"/>
              </a:rPr>
              <a:t>Detector de gaze</a:t>
            </a:r>
          </a:p>
        </p:txBody>
      </p:sp>
      <p:pic>
        <p:nvPicPr>
          <p:cNvPr id="20" name="Picture 2" descr="ifcaac_logo0200p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5920" y="200049"/>
            <a:ext cx="916213" cy="8367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0721" y="-86829"/>
            <a:ext cx="718557" cy="6455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52" y="8377"/>
            <a:ext cx="1631950" cy="4858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Description: C:\Users\Stela\Desktop\Logou nou UTM\Logo_inscript_horizontal (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73410" y="8378"/>
            <a:ext cx="2226253" cy="5046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f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768" y="-222911"/>
            <a:ext cx="1062579" cy="78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45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3"/>
            <a:ext cx="8839199" cy="4728853"/>
          </a:xfrm>
        </p:spPr>
        <p:txBody>
          <a:bodyPr/>
          <a:lstStyle/>
          <a:p>
            <a:pPr algn="ctr"/>
            <a:r>
              <a:rPr lang="ro-RO" sz="2800" b="1" kern="1200" dirty="0">
                <a:solidFill>
                  <a:srgbClr val="376092"/>
                </a:solidFill>
                <a:latin typeface="Calibri" pitchFamily="18"/>
                <a:ea typeface="Microsoft YaHei" pitchFamily="2"/>
                <a:cs typeface="Mangal" pitchFamily="2"/>
              </a:rPr>
              <a:t>Programul de Investiții Prioritare</a:t>
            </a:r>
            <a:r>
              <a:rPr lang="ro-RO" sz="1600" b="1" kern="1200" dirty="0">
                <a:solidFill>
                  <a:srgbClr val="376092"/>
                </a:solidFill>
                <a:latin typeface="Calibri" pitchFamily="18"/>
                <a:ea typeface="Microsoft YaHei" pitchFamily="2"/>
                <a:cs typeface="Mangal" pitchFamily="2"/>
              </a:rPr>
              <a:t/>
            </a:r>
            <a:br>
              <a:rPr lang="ro-RO" sz="1600" b="1" kern="1200" dirty="0">
                <a:solidFill>
                  <a:srgbClr val="376092"/>
                </a:solidFill>
                <a:latin typeface="Calibri" pitchFamily="18"/>
                <a:ea typeface="Microsoft YaHei" pitchFamily="2"/>
                <a:cs typeface="Mangal" pitchFamily="2"/>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a:picLocks noChangeAspect="1"/>
          </p:cNvPicPr>
          <p:nvPr/>
        </p:nvPicPr>
        <p:blipFill>
          <a:blip r:embed="rId7">
            <a:lum bright="-50000"/>
            <a:alphaModFix/>
          </a:blip>
          <a:srcRect/>
          <a:stretch>
            <a:fillRect/>
          </a:stretch>
        </p:blipFill>
        <p:spPr>
          <a:xfrm>
            <a:off x="338667" y="1955238"/>
            <a:ext cx="8382000" cy="4638161"/>
          </a:xfrm>
          <a:prstGeom prst="rect">
            <a:avLst/>
          </a:prstGeom>
          <a:noFill/>
          <a:ln>
            <a:noFill/>
          </a:ln>
        </p:spPr>
      </p:pic>
    </p:spTree>
    <p:extLst>
      <p:ext uri="{BB962C8B-B14F-4D97-AF65-F5344CB8AC3E}">
        <p14:creationId xmlns:p14="http://schemas.microsoft.com/office/powerpoint/2010/main" val="336365353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en-US" dirty="0"/>
              <a:t>Mihail Mazurean</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ro-RO" sz="3600" b="1" dirty="0">
                <a:solidFill>
                  <a:srgbClr val="002060"/>
                </a:solidFill>
              </a:rPr>
              <a:t>Planificarea </a:t>
            </a:r>
            <a:r>
              <a:rPr lang="ro-RO" sz="3600" b="1" dirty="0" err="1">
                <a:solidFill>
                  <a:srgbClr val="002060"/>
                </a:solidFill>
              </a:rPr>
              <a:t>investiţiilor</a:t>
            </a:r>
            <a:r>
              <a:rPr lang="ro-RO" sz="3600" b="1" dirty="0" smtClean="0">
                <a:solidFill>
                  <a:srgbClr val="002060"/>
                </a:solidFill>
              </a:rPr>
              <a:t>.</a:t>
            </a:r>
            <a:br>
              <a:rPr lang="ro-RO" sz="3600" b="1" dirty="0" smtClean="0">
                <a:solidFill>
                  <a:srgbClr val="002060"/>
                </a:solidFill>
              </a:rPr>
            </a:br>
            <a:r>
              <a:rPr lang="en-GB" sz="2800" dirty="0" err="1">
                <a:solidFill>
                  <a:srgbClr val="0070C0"/>
                </a:solidFill>
              </a:rPr>
              <a:t>Planul</a:t>
            </a:r>
            <a:r>
              <a:rPr lang="en-GB" sz="2800" dirty="0">
                <a:solidFill>
                  <a:srgbClr val="0070C0"/>
                </a:solidFill>
              </a:rPr>
              <a:t> </a:t>
            </a:r>
            <a:r>
              <a:rPr lang="en-GB" sz="2800" dirty="0" err="1">
                <a:solidFill>
                  <a:srgbClr val="0070C0"/>
                </a:solidFill>
              </a:rPr>
              <a:t>anual</a:t>
            </a:r>
            <a:r>
              <a:rPr lang="en-GB" sz="2800" dirty="0">
                <a:solidFill>
                  <a:srgbClr val="0070C0"/>
                </a:solidFill>
              </a:rPr>
              <a:t> de </a:t>
            </a:r>
            <a:r>
              <a:rPr lang="en-GB" sz="2800" dirty="0" err="1">
                <a:solidFill>
                  <a:srgbClr val="0070C0"/>
                </a:solidFill>
              </a:rPr>
              <a:t>investiţii</a:t>
            </a:r>
            <a:r>
              <a:rPr lang="en-GB" sz="2800" dirty="0">
                <a:solidFill>
                  <a:srgbClr val="0070C0"/>
                </a:solidFill>
              </a:rPr>
              <a:t> </a:t>
            </a:r>
            <a:r>
              <a:rPr lang="en-GB" sz="2800" dirty="0">
                <a:solidFill>
                  <a:srgbClr val="002060"/>
                </a:solidFill>
              </a:rPr>
              <a:t>se </a:t>
            </a:r>
            <a:r>
              <a:rPr lang="en-GB" sz="2800" dirty="0" err="1">
                <a:solidFill>
                  <a:srgbClr val="002060"/>
                </a:solidFill>
              </a:rPr>
              <a:t>elaborează</a:t>
            </a:r>
            <a:r>
              <a:rPr lang="en-GB" sz="2800" dirty="0">
                <a:solidFill>
                  <a:srgbClr val="002060"/>
                </a:solidFill>
              </a:rPr>
              <a:t> de </a:t>
            </a:r>
            <a:r>
              <a:rPr lang="en-GB" sz="2800" dirty="0" err="1">
                <a:solidFill>
                  <a:srgbClr val="002060"/>
                </a:solidFill>
              </a:rPr>
              <a:t>către</a:t>
            </a:r>
            <a:r>
              <a:rPr lang="en-GB" sz="2800" dirty="0">
                <a:solidFill>
                  <a:srgbClr val="002060"/>
                </a:solidFill>
              </a:rPr>
              <a:t> operator, </a:t>
            </a:r>
            <a:r>
              <a:rPr lang="en-GB" sz="2800" dirty="0" err="1">
                <a:solidFill>
                  <a:srgbClr val="002060"/>
                </a:solidFill>
              </a:rPr>
              <a:t>ţinând</a:t>
            </a:r>
            <a:r>
              <a:rPr lang="en-GB" sz="2800" dirty="0">
                <a:solidFill>
                  <a:srgbClr val="002060"/>
                </a:solidFill>
              </a:rPr>
              <a:t> </a:t>
            </a:r>
            <a:r>
              <a:rPr lang="en-GB" sz="2800" dirty="0" err="1">
                <a:solidFill>
                  <a:srgbClr val="002060"/>
                </a:solidFill>
              </a:rPr>
              <a:t>cont</a:t>
            </a:r>
            <a:r>
              <a:rPr lang="en-GB" sz="2800" dirty="0">
                <a:solidFill>
                  <a:srgbClr val="002060"/>
                </a:solidFill>
              </a:rPr>
              <a:t> de </a:t>
            </a:r>
            <a:r>
              <a:rPr lang="en-GB" sz="2800" dirty="0" err="1">
                <a:solidFill>
                  <a:srgbClr val="002060"/>
                </a:solidFill>
              </a:rPr>
              <a:t>informaţia</a:t>
            </a:r>
            <a:r>
              <a:rPr lang="en-GB" sz="2800" dirty="0">
                <a:solidFill>
                  <a:srgbClr val="002060"/>
                </a:solidFill>
              </a:rPr>
              <a:t> </a:t>
            </a:r>
            <a:r>
              <a:rPr lang="en-GB" sz="2800" dirty="0" err="1">
                <a:solidFill>
                  <a:srgbClr val="002060"/>
                </a:solidFill>
              </a:rPr>
              <a:t>actualizată</a:t>
            </a:r>
            <a:r>
              <a:rPr lang="en-GB" sz="2800" dirty="0">
                <a:solidFill>
                  <a:srgbClr val="002060"/>
                </a:solidFill>
              </a:rPr>
              <a:t> </a:t>
            </a:r>
            <a:r>
              <a:rPr lang="en-GB" sz="2800" dirty="0" err="1">
                <a:solidFill>
                  <a:srgbClr val="002060"/>
                </a:solidFill>
              </a:rPr>
              <a:t>privind</a:t>
            </a:r>
            <a:r>
              <a:rPr lang="en-GB" sz="2800" dirty="0">
                <a:solidFill>
                  <a:srgbClr val="002060"/>
                </a:solidFill>
              </a:rPr>
              <a:t> </a:t>
            </a:r>
            <a:r>
              <a:rPr lang="en-GB" sz="2800" dirty="0" err="1">
                <a:solidFill>
                  <a:srgbClr val="002060"/>
                </a:solidFill>
              </a:rPr>
              <a:t>starea</a:t>
            </a:r>
            <a:r>
              <a:rPr lang="en-GB" sz="2800" dirty="0">
                <a:solidFill>
                  <a:srgbClr val="002060"/>
                </a:solidFill>
              </a:rPr>
              <a:t>, </a:t>
            </a:r>
            <a:r>
              <a:rPr lang="en-GB" sz="2800" dirty="0" err="1">
                <a:solidFill>
                  <a:srgbClr val="002060"/>
                </a:solidFill>
              </a:rPr>
              <a:t>gradul</a:t>
            </a:r>
            <a:r>
              <a:rPr lang="en-GB" sz="2800" dirty="0">
                <a:solidFill>
                  <a:srgbClr val="002060"/>
                </a:solidFill>
              </a:rPr>
              <a:t> de </a:t>
            </a:r>
            <a:r>
              <a:rPr lang="en-GB" sz="2800" dirty="0" err="1">
                <a:solidFill>
                  <a:srgbClr val="002060"/>
                </a:solidFill>
              </a:rPr>
              <a:t>uzură</a:t>
            </a:r>
            <a:r>
              <a:rPr lang="en-GB" sz="2800" dirty="0">
                <a:solidFill>
                  <a:srgbClr val="002060"/>
                </a:solidFill>
              </a:rPr>
              <a:t> a </a:t>
            </a:r>
            <a:r>
              <a:rPr lang="en-GB" sz="2800" dirty="0" err="1">
                <a:solidFill>
                  <a:srgbClr val="002060"/>
                </a:solidFill>
              </a:rPr>
              <a:t>imobilizărilor</a:t>
            </a:r>
            <a:r>
              <a:rPr lang="en-GB" sz="2800" dirty="0">
                <a:solidFill>
                  <a:srgbClr val="002060"/>
                </a:solidFill>
              </a:rPr>
              <a:t> </a:t>
            </a:r>
            <a:r>
              <a:rPr lang="en-GB" sz="2800" dirty="0" err="1">
                <a:solidFill>
                  <a:srgbClr val="002060"/>
                </a:solidFill>
              </a:rPr>
              <a:t>existente</a:t>
            </a:r>
            <a:r>
              <a:rPr lang="en-GB" sz="2800" dirty="0">
                <a:solidFill>
                  <a:srgbClr val="002060"/>
                </a:solidFill>
              </a:rPr>
              <a:t>, </a:t>
            </a:r>
            <a:r>
              <a:rPr lang="en-GB" sz="2800" dirty="0" err="1">
                <a:solidFill>
                  <a:srgbClr val="002060"/>
                </a:solidFill>
              </a:rPr>
              <a:t>cât</a:t>
            </a:r>
            <a:r>
              <a:rPr lang="en-GB" sz="2800" dirty="0">
                <a:solidFill>
                  <a:srgbClr val="002060"/>
                </a:solidFill>
              </a:rPr>
              <a:t> </a:t>
            </a:r>
            <a:r>
              <a:rPr lang="en-GB" sz="2800" dirty="0" err="1">
                <a:solidFill>
                  <a:srgbClr val="002060"/>
                </a:solidFill>
              </a:rPr>
              <a:t>şi</a:t>
            </a:r>
            <a:r>
              <a:rPr lang="en-GB" sz="2800" dirty="0">
                <a:solidFill>
                  <a:srgbClr val="002060"/>
                </a:solidFill>
              </a:rPr>
              <a:t> de </a:t>
            </a:r>
            <a:r>
              <a:rPr lang="en-GB" sz="2800" dirty="0" err="1">
                <a:solidFill>
                  <a:srgbClr val="002060"/>
                </a:solidFill>
              </a:rPr>
              <a:t>obligaţiile</a:t>
            </a:r>
            <a:r>
              <a:rPr lang="en-GB" sz="2800" dirty="0">
                <a:solidFill>
                  <a:srgbClr val="002060"/>
                </a:solidFill>
              </a:rPr>
              <a:t> </a:t>
            </a:r>
            <a:r>
              <a:rPr lang="en-GB" sz="2800" dirty="0" err="1">
                <a:solidFill>
                  <a:srgbClr val="002060"/>
                </a:solidFill>
              </a:rPr>
              <a:t>operatorului</a:t>
            </a:r>
            <a:r>
              <a:rPr lang="en-GB" sz="2800" dirty="0">
                <a:solidFill>
                  <a:srgbClr val="002060"/>
                </a:solidFill>
              </a:rPr>
              <a:t> de a </a:t>
            </a:r>
            <a:r>
              <a:rPr lang="en-GB" sz="2800" dirty="0" err="1">
                <a:solidFill>
                  <a:srgbClr val="002060"/>
                </a:solidFill>
              </a:rPr>
              <a:t>desfăşura</a:t>
            </a:r>
            <a:r>
              <a:rPr lang="en-GB" sz="2800" dirty="0">
                <a:solidFill>
                  <a:srgbClr val="002060"/>
                </a:solidFill>
              </a:rPr>
              <a:t> </a:t>
            </a:r>
            <a:r>
              <a:rPr lang="en-GB" sz="2800" dirty="0" err="1">
                <a:solidFill>
                  <a:srgbClr val="002060"/>
                </a:solidFill>
              </a:rPr>
              <a:t>activitatea</a:t>
            </a:r>
            <a:r>
              <a:rPr lang="en-GB" sz="2800" dirty="0">
                <a:solidFill>
                  <a:srgbClr val="002060"/>
                </a:solidFill>
              </a:rPr>
              <a:t> </a:t>
            </a:r>
            <a:r>
              <a:rPr lang="en-GB" sz="2800" dirty="0" err="1">
                <a:solidFill>
                  <a:srgbClr val="002060"/>
                </a:solidFill>
              </a:rPr>
              <a:t>reglementată</a:t>
            </a:r>
            <a:r>
              <a:rPr lang="en-GB" sz="2800" dirty="0">
                <a:solidFill>
                  <a:srgbClr val="002060"/>
                </a:solidFill>
              </a:rPr>
              <a:t> la </a:t>
            </a:r>
            <a:r>
              <a:rPr lang="en-GB" sz="2800" dirty="0" err="1">
                <a:solidFill>
                  <a:srgbClr val="002060"/>
                </a:solidFill>
              </a:rPr>
              <a:t>costuri</a:t>
            </a:r>
            <a:r>
              <a:rPr lang="en-GB" sz="2800" dirty="0">
                <a:solidFill>
                  <a:srgbClr val="002060"/>
                </a:solidFill>
              </a:rPr>
              <a:t> </a:t>
            </a:r>
            <a:r>
              <a:rPr lang="en-GB" sz="2800" dirty="0" err="1">
                <a:solidFill>
                  <a:srgbClr val="002060"/>
                </a:solidFill>
              </a:rPr>
              <a:t>minime</a:t>
            </a:r>
            <a:r>
              <a:rPr lang="en-GB" sz="2800" dirty="0">
                <a:solidFill>
                  <a:srgbClr val="002060"/>
                </a:solidFill>
              </a:rPr>
              <a:t> </a:t>
            </a:r>
            <a:r>
              <a:rPr lang="en-GB" sz="2800" dirty="0" err="1">
                <a:solidFill>
                  <a:srgbClr val="002060"/>
                </a:solidFill>
              </a:rPr>
              <a:t>şi</a:t>
            </a:r>
            <a:r>
              <a:rPr lang="en-GB" sz="2800" dirty="0">
                <a:solidFill>
                  <a:srgbClr val="002060"/>
                </a:solidFill>
              </a:rPr>
              <a:t> </a:t>
            </a:r>
            <a:r>
              <a:rPr lang="en-GB" sz="2800" dirty="0" err="1">
                <a:solidFill>
                  <a:srgbClr val="002060"/>
                </a:solidFill>
              </a:rPr>
              <a:t>eficienţă</a:t>
            </a:r>
            <a:r>
              <a:rPr lang="en-GB" sz="2800" dirty="0">
                <a:solidFill>
                  <a:srgbClr val="002060"/>
                </a:solidFill>
              </a:rPr>
              <a:t> maxima </a:t>
            </a:r>
            <a:r>
              <a:rPr lang="en-GB" sz="2800" dirty="0" err="1">
                <a:solidFill>
                  <a:srgbClr val="002060"/>
                </a:solidFill>
              </a:rPr>
              <a:t>precum</a:t>
            </a:r>
            <a:r>
              <a:rPr lang="en-GB" sz="2800" dirty="0">
                <a:solidFill>
                  <a:srgbClr val="002060"/>
                </a:solidFill>
              </a:rPr>
              <a:t> </a:t>
            </a:r>
            <a:r>
              <a:rPr lang="en-GB" sz="2800" dirty="0" err="1">
                <a:solidFill>
                  <a:srgbClr val="002060"/>
                </a:solidFill>
              </a:rPr>
              <a:t>și</a:t>
            </a:r>
            <a:r>
              <a:rPr lang="en-GB" sz="2800" dirty="0">
                <a:solidFill>
                  <a:srgbClr val="002060"/>
                </a:solidFill>
              </a:rPr>
              <a:t> </a:t>
            </a:r>
            <a:r>
              <a:rPr lang="en-GB" sz="2800" dirty="0" err="1">
                <a:solidFill>
                  <a:srgbClr val="002060"/>
                </a:solidFill>
              </a:rPr>
              <a:t>în</a:t>
            </a:r>
            <a:r>
              <a:rPr lang="en-GB" sz="2800" dirty="0">
                <a:solidFill>
                  <a:srgbClr val="002060"/>
                </a:solidFill>
              </a:rPr>
              <a:t> </a:t>
            </a:r>
            <a:r>
              <a:rPr lang="en-GB" sz="2800" dirty="0" err="1">
                <a:solidFill>
                  <a:srgbClr val="002060"/>
                </a:solidFill>
              </a:rPr>
              <a:t>baza</a:t>
            </a:r>
            <a:r>
              <a:rPr lang="en-GB" sz="2800" dirty="0">
                <a:solidFill>
                  <a:srgbClr val="002060"/>
                </a:solidFill>
              </a:rPr>
              <a:t> </a:t>
            </a:r>
            <a:r>
              <a:rPr lang="en-GB" sz="2800" dirty="0" err="1">
                <a:solidFill>
                  <a:srgbClr val="002060"/>
                </a:solidFill>
              </a:rPr>
              <a:t>planului</a:t>
            </a:r>
            <a:r>
              <a:rPr lang="en-GB" sz="2800" dirty="0">
                <a:solidFill>
                  <a:srgbClr val="002060"/>
                </a:solidFill>
              </a:rPr>
              <a:t> de </a:t>
            </a:r>
            <a:r>
              <a:rPr lang="en-GB" sz="2800" dirty="0" err="1">
                <a:solidFill>
                  <a:srgbClr val="002060"/>
                </a:solidFill>
              </a:rPr>
              <a:t>dezvoltare</a:t>
            </a:r>
            <a:r>
              <a:rPr lang="en-GB" sz="2800" dirty="0">
                <a:solidFill>
                  <a:srgbClr val="002060"/>
                </a:solidFill>
              </a:rPr>
              <a:t> </a:t>
            </a:r>
            <a:r>
              <a:rPr lang="en-GB" sz="2800" dirty="0" err="1">
                <a:solidFill>
                  <a:srgbClr val="002060"/>
                </a:solidFill>
              </a:rPr>
              <a:t>și</a:t>
            </a:r>
            <a:r>
              <a:rPr lang="en-GB" sz="2800" dirty="0">
                <a:solidFill>
                  <a:srgbClr val="002060"/>
                </a:solidFill>
              </a:rPr>
              <a:t> de </a:t>
            </a:r>
            <a:r>
              <a:rPr lang="en-GB" sz="2800" dirty="0" err="1">
                <a:solidFill>
                  <a:srgbClr val="002060"/>
                </a:solidFill>
              </a:rPr>
              <a:t>funcționare</a:t>
            </a:r>
            <a:r>
              <a:rPr lang="en-GB" sz="2800" dirty="0">
                <a:solidFill>
                  <a:srgbClr val="002060"/>
                </a:solidFill>
              </a:rPr>
              <a:t> a </a:t>
            </a:r>
            <a:r>
              <a:rPr lang="en-GB" sz="2800" dirty="0" err="1">
                <a:solidFill>
                  <a:srgbClr val="002060"/>
                </a:solidFill>
              </a:rPr>
              <a:t>autorităților</a:t>
            </a:r>
            <a:r>
              <a:rPr lang="en-GB" sz="2800" dirty="0">
                <a:solidFill>
                  <a:srgbClr val="002060"/>
                </a:solidFill>
              </a:rPr>
              <a:t> </a:t>
            </a:r>
            <a:r>
              <a:rPr lang="en-GB" sz="2800" dirty="0" err="1">
                <a:solidFill>
                  <a:srgbClr val="002060"/>
                </a:solidFill>
              </a:rPr>
              <a:t>administrației</a:t>
            </a:r>
            <a:r>
              <a:rPr lang="en-GB" sz="2800" dirty="0">
                <a:solidFill>
                  <a:srgbClr val="002060"/>
                </a:solidFill>
              </a:rPr>
              <a:t> </a:t>
            </a:r>
            <a:r>
              <a:rPr lang="en-GB" sz="2800" dirty="0" err="1">
                <a:solidFill>
                  <a:srgbClr val="002060"/>
                </a:solidFill>
              </a:rPr>
              <a:t>publice</a:t>
            </a:r>
            <a:r>
              <a:rPr lang="en-GB" sz="2800" dirty="0">
                <a:solidFill>
                  <a:srgbClr val="002060"/>
                </a:solidFill>
              </a:rPr>
              <a:t> locale, </a:t>
            </a:r>
            <a:r>
              <a:rPr lang="en-GB" sz="2800" dirty="0" err="1">
                <a:solidFill>
                  <a:srgbClr val="002060"/>
                </a:solidFill>
              </a:rPr>
              <a:t>și</a:t>
            </a:r>
            <a:r>
              <a:rPr lang="en-GB" sz="2800" dirty="0">
                <a:solidFill>
                  <a:srgbClr val="002060"/>
                </a:solidFill>
              </a:rPr>
              <a:t> se </a:t>
            </a:r>
            <a:r>
              <a:rPr lang="en-GB" sz="2800" dirty="0" err="1">
                <a:solidFill>
                  <a:srgbClr val="002060"/>
                </a:solidFill>
              </a:rPr>
              <a:t>aprobă</a:t>
            </a:r>
            <a:r>
              <a:rPr lang="en-GB" sz="2800" dirty="0">
                <a:solidFill>
                  <a:srgbClr val="002060"/>
                </a:solidFill>
              </a:rPr>
              <a:t> de </a:t>
            </a:r>
            <a:r>
              <a:rPr lang="en-GB" sz="2800" dirty="0" err="1">
                <a:solidFill>
                  <a:srgbClr val="002060"/>
                </a:solidFill>
              </a:rPr>
              <a:t>autoritatea</a:t>
            </a:r>
            <a:r>
              <a:rPr lang="en-GB" sz="2800" dirty="0">
                <a:solidFill>
                  <a:srgbClr val="002060"/>
                </a:solidFill>
              </a:rPr>
              <a:t> </a:t>
            </a:r>
            <a:r>
              <a:rPr lang="en-GB" sz="2800" dirty="0" err="1">
                <a:solidFill>
                  <a:srgbClr val="002060"/>
                </a:solidFill>
              </a:rPr>
              <a:t>abilitată</a:t>
            </a:r>
            <a:r>
              <a:rPr lang="en-GB" sz="2800" dirty="0">
                <a:solidFill>
                  <a:srgbClr val="002060"/>
                </a:solidFill>
              </a:rPr>
              <a:t> </a:t>
            </a:r>
            <a:r>
              <a:rPr lang="en-GB" sz="2800" dirty="0" err="1">
                <a:solidFill>
                  <a:srgbClr val="002060"/>
                </a:solidFill>
              </a:rPr>
              <a:t>să</a:t>
            </a:r>
            <a:r>
              <a:rPr lang="en-GB" sz="2800" dirty="0">
                <a:solidFill>
                  <a:srgbClr val="002060"/>
                </a:solidFill>
              </a:rPr>
              <a:t> </a:t>
            </a:r>
            <a:r>
              <a:rPr lang="en-GB" sz="2800" dirty="0" err="1">
                <a:solidFill>
                  <a:srgbClr val="002060"/>
                </a:solidFill>
              </a:rPr>
              <a:t>aprobe</a:t>
            </a:r>
            <a:r>
              <a:rPr lang="en-GB" sz="2800" dirty="0">
                <a:solidFill>
                  <a:srgbClr val="002060"/>
                </a:solidFill>
              </a:rPr>
              <a:t> </a:t>
            </a:r>
            <a:r>
              <a:rPr lang="en-GB" sz="2800" dirty="0" err="1">
                <a:solidFill>
                  <a:srgbClr val="002060"/>
                </a:solidFill>
              </a:rPr>
              <a:t>tarifele</a:t>
            </a:r>
            <a:r>
              <a:rPr lang="en-GB" sz="2800" dirty="0">
                <a:solidFill>
                  <a:srgbClr val="002060"/>
                </a:solidFill>
              </a:rPr>
              <a:t>. </a:t>
            </a:r>
            <a:r>
              <a:rPr lang="en-US" sz="2800" dirty="0"/>
              <a:t/>
            </a:r>
            <a:br>
              <a:rPr lang="en-US" sz="2800" dirty="0"/>
            </a:br>
            <a:r>
              <a:rPr lang="ro-RO" b="1" dirty="0">
                <a:solidFill>
                  <a:srgbClr val="002060"/>
                </a:solidFill>
              </a:rPr>
              <a:t/>
            </a:r>
            <a:br>
              <a:rPr lang="ro-RO" b="1" dirty="0">
                <a:solidFill>
                  <a:srgbClr val="002060"/>
                </a:solidFill>
              </a:rPr>
            </a:br>
            <a:endParaRPr lang="ro-RO" b="1" dirty="0">
              <a:solidFill>
                <a:srgbClr val="002060"/>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137784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lvl="0">
              <a:spcBef>
                <a:spcPts val="0"/>
              </a:spcBef>
              <a:spcAft>
                <a:spcPts val="0"/>
              </a:spcAft>
            </a:pPr>
            <a:r>
              <a:rPr lang="ro-RO" sz="2800" b="1" dirty="0" smtClean="0">
                <a:solidFill>
                  <a:srgbClr val="002060"/>
                </a:solidFill>
              </a:rPr>
              <a:t>Beneficii din realizarea PIP</a:t>
            </a:r>
            <a:br>
              <a:rPr lang="ro-RO" sz="2800" b="1" dirty="0" smtClean="0">
                <a:solidFill>
                  <a:srgbClr val="002060"/>
                </a:solidFill>
              </a:rPr>
            </a:br>
            <a:r>
              <a:rPr lang="ro-RO" sz="2000" b="1" kern="1200" dirty="0">
                <a:solidFill>
                  <a:srgbClr val="002060"/>
                </a:solidFill>
                <a:latin typeface="Calibri" pitchFamily="18"/>
                <a:ea typeface="Microsoft YaHei" pitchFamily="2"/>
                <a:cs typeface="Mangal" pitchFamily="2"/>
              </a:rPr>
              <a:t>Studiul de fezabilitate a stabilit principalele beneficii în urma implementării PIP:</a:t>
            </a:r>
            <a:br>
              <a:rPr lang="ro-RO" sz="2000" b="1" kern="1200" dirty="0">
                <a:solidFill>
                  <a:srgbClr val="002060"/>
                </a:solidFill>
                <a:latin typeface="Calibri" pitchFamily="18"/>
                <a:ea typeface="Microsoft YaHei" pitchFamily="2"/>
                <a:cs typeface="Mangal" pitchFamily="2"/>
              </a:rPr>
            </a:br>
            <a:r>
              <a:rPr lang="ro-RO" sz="2000" kern="1200" dirty="0">
                <a:solidFill>
                  <a:srgbClr val="002060"/>
                </a:solidFill>
                <a:latin typeface="Calibri" pitchFamily="18"/>
                <a:ea typeface="Microsoft YaHei" pitchFamily="2"/>
                <a:cs typeface="Mangal" pitchFamily="2"/>
              </a:rPr>
              <a:t>Reducerea problemelor generate de nămolul de la SE: reducerea volumului nămolului cu 1/3 şi posibilitatea utilizării în agricultură;</a:t>
            </a:r>
            <a:br>
              <a:rPr lang="ro-RO" sz="2000" kern="1200" dirty="0">
                <a:solidFill>
                  <a:srgbClr val="002060"/>
                </a:solidFill>
                <a:latin typeface="Calibri" pitchFamily="18"/>
                <a:ea typeface="Microsoft YaHei" pitchFamily="2"/>
                <a:cs typeface="Mangal" pitchFamily="2"/>
              </a:rPr>
            </a:br>
            <a:r>
              <a:rPr lang="ro-RO" sz="2000" kern="1200" dirty="0">
                <a:solidFill>
                  <a:srgbClr val="002060"/>
                </a:solidFill>
                <a:latin typeface="Calibri" pitchFamily="18"/>
                <a:ea typeface="Microsoft YaHei" pitchFamily="2"/>
                <a:cs typeface="Mangal" pitchFamily="2"/>
              </a:rPr>
              <a:t>Calitatea mai bună a apei rezultată din: ameliorarea dezinfectării, reparaţii la STA, înlocuirea conductelor şi reparaţia rezervoarelor;</a:t>
            </a:r>
            <a:br>
              <a:rPr lang="ro-RO" sz="2000" kern="1200" dirty="0">
                <a:solidFill>
                  <a:srgbClr val="002060"/>
                </a:solidFill>
                <a:latin typeface="Calibri" pitchFamily="18"/>
                <a:ea typeface="Microsoft YaHei" pitchFamily="2"/>
                <a:cs typeface="Mangal" pitchFamily="2"/>
              </a:rPr>
            </a:br>
            <a:r>
              <a:rPr lang="ro-RO" sz="2000" kern="1200" dirty="0">
                <a:solidFill>
                  <a:srgbClr val="002060"/>
                </a:solidFill>
                <a:latin typeface="Calibri" pitchFamily="18"/>
                <a:ea typeface="Microsoft YaHei" pitchFamily="2"/>
                <a:cs typeface="Mangal" pitchFamily="2"/>
              </a:rPr>
              <a:t>Reducerea consumului de energie cu 12 % în medie;</a:t>
            </a:r>
            <a:br>
              <a:rPr lang="ro-RO" sz="2000" kern="1200" dirty="0">
                <a:solidFill>
                  <a:srgbClr val="002060"/>
                </a:solidFill>
                <a:latin typeface="Calibri" pitchFamily="18"/>
                <a:ea typeface="Microsoft YaHei" pitchFamily="2"/>
                <a:cs typeface="Mangal" pitchFamily="2"/>
              </a:rPr>
            </a:br>
            <a:r>
              <a:rPr lang="ro-RO" sz="2000" kern="1200" dirty="0">
                <a:solidFill>
                  <a:srgbClr val="002060"/>
                </a:solidFill>
                <a:latin typeface="Calibri" pitchFamily="18"/>
                <a:ea typeface="Microsoft YaHei" pitchFamily="2"/>
                <a:cs typeface="Mangal" pitchFamily="2"/>
              </a:rPr>
              <a:t>Reducerea avariilor şi intervenţiilor la reţele cu 39 % (de la circa 15000 la 8600 </a:t>
            </a:r>
            <a:r>
              <a:rPr lang="ro-RO" sz="2000" kern="1200" dirty="0" smtClean="0">
                <a:solidFill>
                  <a:srgbClr val="002060"/>
                </a:solidFill>
                <a:latin typeface="Calibri" pitchFamily="18"/>
                <a:ea typeface="Microsoft YaHei" pitchFamily="2"/>
                <a:cs typeface="Mangal" pitchFamily="2"/>
              </a:rPr>
              <a:t> </a:t>
            </a:r>
            <a:r>
              <a:rPr lang="ro-RO" sz="2000" kern="1200" dirty="0">
                <a:solidFill>
                  <a:srgbClr val="002060"/>
                </a:solidFill>
                <a:latin typeface="Calibri" pitchFamily="18"/>
                <a:ea typeface="Microsoft YaHei" pitchFamily="2"/>
                <a:cs typeface="Mangal" pitchFamily="2"/>
              </a:rPr>
              <a:t>an);</a:t>
            </a:r>
            <a:br>
              <a:rPr lang="ro-RO" sz="2000" kern="1200" dirty="0">
                <a:solidFill>
                  <a:srgbClr val="002060"/>
                </a:solidFill>
                <a:latin typeface="Calibri" pitchFamily="18"/>
                <a:ea typeface="Microsoft YaHei" pitchFamily="2"/>
                <a:cs typeface="Mangal" pitchFamily="2"/>
              </a:rPr>
            </a:br>
            <a:r>
              <a:rPr lang="ro-RO" sz="2000" kern="1200" dirty="0">
                <a:solidFill>
                  <a:srgbClr val="002060"/>
                </a:solidFill>
                <a:latin typeface="Calibri" pitchFamily="18"/>
                <a:ea typeface="Microsoft YaHei" pitchFamily="2"/>
                <a:cs typeface="Mangal" pitchFamily="2"/>
              </a:rPr>
              <a:t>Reducerea pierderilor, ca urmare a înlocuirii reţelelor şi reducerea presiunii în reţea</a:t>
            </a:r>
            <a:r>
              <a:rPr lang="ro-RO" sz="2000" kern="1200" dirty="0" smtClean="0">
                <a:solidFill>
                  <a:srgbClr val="002060"/>
                </a:solidFill>
                <a:latin typeface="Calibri" pitchFamily="18"/>
                <a:ea typeface="Microsoft YaHei" pitchFamily="2"/>
                <a:cs typeface="Mangal" pitchFamily="2"/>
              </a:rPr>
              <a:t>,</a:t>
            </a:r>
            <a:r>
              <a:rPr lang="ro-RO" sz="2000" kern="1200" dirty="0">
                <a:solidFill>
                  <a:srgbClr val="002060"/>
                </a:solidFill>
                <a:latin typeface="Calibri" pitchFamily="18"/>
                <a:ea typeface="Microsoft YaHei" pitchFamily="2"/>
                <a:cs typeface="Mangal" pitchFamily="2"/>
              </a:rPr>
              <a:t/>
            </a:r>
            <a:br>
              <a:rPr lang="ro-RO" sz="2000" kern="1200" dirty="0">
                <a:solidFill>
                  <a:srgbClr val="002060"/>
                </a:solidFill>
                <a:latin typeface="Calibri" pitchFamily="18"/>
                <a:ea typeface="Microsoft YaHei" pitchFamily="2"/>
                <a:cs typeface="Mangal" pitchFamily="2"/>
              </a:rPr>
            </a:br>
            <a:r>
              <a:rPr lang="ro-RO" sz="2000" kern="1200" dirty="0">
                <a:solidFill>
                  <a:srgbClr val="002060"/>
                </a:solidFill>
                <a:latin typeface="Calibri" pitchFamily="18"/>
                <a:ea typeface="Microsoft YaHei" pitchFamily="2"/>
                <a:cs typeface="Mangal" pitchFamily="2"/>
              </a:rPr>
              <a:t>Controlul sistemului de la distanţă şi existenţa unui plan de reacţie în caz de urgenţă (reabilitarea cîmpurilor de puţuri şi construcţia unui cîmp nou cu 15 puţuri);</a:t>
            </a:r>
            <a:br>
              <a:rPr lang="ro-RO" sz="2000" kern="1200" dirty="0">
                <a:solidFill>
                  <a:srgbClr val="002060"/>
                </a:solidFill>
                <a:latin typeface="Calibri" pitchFamily="18"/>
                <a:ea typeface="Microsoft YaHei" pitchFamily="2"/>
                <a:cs typeface="Mangal" pitchFamily="2"/>
              </a:rPr>
            </a:br>
            <a:r>
              <a:rPr lang="ro-RO" sz="2000" kern="1200" dirty="0">
                <a:solidFill>
                  <a:srgbClr val="002060"/>
                </a:solidFill>
                <a:latin typeface="Calibri" pitchFamily="18"/>
                <a:ea typeface="Microsoft YaHei" pitchFamily="2"/>
                <a:cs typeface="Mangal" pitchFamily="2"/>
              </a:rPr>
              <a:t>Reducerea impactului asupra mediului;</a:t>
            </a:r>
            <a:br>
              <a:rPr lang="ro-RO" sz="2000" kern="1200" dirty="0">
                <a:solidFill>
                  <a:srgbClr val="002060"/>
                </a:solidFill>
                <a:latin typeface="Calibri" pitchFamily="18"/>
                <a:ea typeface="Microsoft YaHei" pitchFamily="2"/>
                <a:cs typeface="Mangal" pitchFamily="2"/>
              </a:rPr>
            </a:br>
            <a:r>
              <a:rPr lang="ro-RO" sz="2000" kern="1200" dirty="0">
                <a:solidFill>
                  <a:srgbClr val="002060"/>
                </a:solidFill>
                <a:latin typeface="Calibri" pitchFamily="18"/>
                <a:ea typeface="Microsoft YaHei" pitchFamily="2"/>
                <a:cs typeface="Mangal" pitchFamily="2"/>
              </a:rPr>
              <a:t>Mărirea productivităţii muncii.</a:t>
            </a:r>
            <a:br>
              <a:rPr lang="ro-RO" sz="2000" kern="1200" dirty="0">
                <a:solidFill>
                  <a:srgbClr val="002060"/>
                </a:solidFill>
                <a:latin typeface="Calibri" pitchFamily="18"/>
                <a:ea typeface="Microsoft YaHei" pitchFamily="2"/>
                <a:cs typeface="Mangal" pitchFamily="2"/>
              </a:rPr>
            </a:br>
            <a:endParaRPr lang="ro-RO" sz="20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731392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85440" y="1641240"/>
          <a:ext cx="7892998" cy="4123320"/>
        </p:xfrm>
        <a:graphic>
          <a:graphicData uri="http://schemas.openxmlformats.org/drawingml/2006/table">
            <a:tbl>
              <a:tblPr firstRow="1" bandRow="1"/>
              <a:tblGrid>
                <a:gridCol w="6468839">
                  <a:extLst>
                    <a:ext uri="{9D8B030D-6E8A-4147-A177-3AD203B41FA5}">
                      <a16:colId xmlns:a16="http://schemas.microsoft.com/office/drawing/2014/main" val="20000"/>
                    </a:ext>
                  </a:extLst>
                </a:gridCol>
                <a:gridCol w="1424159">
                  <a:extLst>
                    <a:ext uri="{9D8B030D-6E8A-4147-A177-3AD203B41FA5}">
                      <a16:colId xmlns:a16="http://schemas.microsoft.com/office/drawing/2014/main" val="20001"/>
                    </a:ext>
                  </a:extLst>
                </a:gridCol>
              </a:tblGrid>
              <a:tr h="673920">
                <a:tc>
                  <a:txBody>
                    <a:bodyPr/>
                    <a:lstStyle/>
                    <a:p>
                      <a:pPr marL="0" marR="0" lvl="0" indent="0" algn="ctr" rtl="0" hangingPunct="0">
                        <a:lnSpc>
                          <a:spcPct val="100000"/>
                        </a:lnSpc>
                        <a:spcBef>
                          <a:spcPts val="0"/>
                        </a:spcBef>
                        <a:spcAft>
                          <a:spcPts val="0"/>
                        </a:spcAft>
                        <a:buNone/>
                        <a:tabLst/>
                        <a:defRPr lang="ro-RO"/>
                      </a:pPr>
                      <a:r>
                        <a:rPr lang="ro-RO" sz="1800" b="1" i="0" u="none" strike="noStrike" kern="1200" dirty="0">
                          <a:ln>
                            <a:noFill/>
                          </a:ln>
                          <a:latin typeface="Calibri" pitchFamily="34"/>
                          <a:ea typeface="Times New Roman CE" pitchFamily="18"/>
                          <a:cs typeface="Times New Roman CE" pitchFamily="18"/>
                        </a:rPr>
                        <a:t>Sursa de finanţare</a:t>
                      </a:r>
                    </a:p>
                  </a:txBody>
                  <a:tcPr/>
                </a:tc>
                <a:tc>
                  <a:txBody>
                    <a:bodyPr/>
                    <a:lstStyle/>
                    <a:p>
                      <a:pPr marL="0" marR="0" lvl="0" indent="0" algn="ctr" rtl="0" hangingPunct="0">
                        <a:lnSpc>
                          <a:spcPct val="100000"/>
                        </a:lnSpc>
                        <a:spcBef>
                          <a:spcPts val="0"/>
                        </a:spcBef>
                        <a:spcAft>
                          <a:spcPts val="0"/>
                        </a:spcAft>
                        <a:buNone/>
                        <a:tabLst/>
                        <a:defRPr lang="ro-RO"/>
                      </a:pPr>
                      <a:r>
                        <a:rPr lang="ro-RO" sz="1400" b="1" i="0" u="none" strike="noStrike" kern="1200">
                          <a:ln>
                            <a:noFill/>
                          </a:ln>
                          <a:latin typeface="Calibri" pitchFamily="34"/>
                          <a:ea typeface="Microsoft YaHei" pitchFamily="2"/>
                          <a:cs typeface="Mangal" pitchFamily="2"/>
                        </a:rPr>
                        <a:t>Valoare, milioane EUR</a:t>
                      </a:r>
                    </a:p>
                  </a:txBody>
                  <a:tcPr/>
                </a:tc>
                <a:extLst>
                  <a:ext uri="{0D108BD9-81ED-4DB2-BD59-A6C34878D82A}">
                    <a16:rowId xmlns:a16="http://schemas.microsoft.com/office/drawing/2014/main" val="10000"/>
                  </a:ext>
                </a:extLst>
              </a:tr>
              <a:tr h="574200">
                <a:tc>
                  <a:txBody>
                    <a:bodyPr/>
                    <a:lstStyle/>
                    <a:p>
                      <a:pPr marL="0" marR="0" lvl="0" indent="0" rtl="0" hangingPunct="0">
                        <a:lnSpc>
                          <a:spcPct val="100000"/>
                        </a:lnSpc>
                        <a:spcBef>
                          <a:spcPts val="0"/>
                        </a:spcBef>
                        <a:spcAft>
                          <a:spcPts val="0"/>
                        </a:spcAft>
                        <a:buNone/>
                        <a:tabLst/>
                        <a:defRPr lang="ro-RO"/>
                      </a:pPr>
                      <a:r>
                        <a:rPr lang="ro-RO" sz="1600" b="1" i="0" u="none" strike="noStrike" kern="1200" dirty="0">
                          <a:ln>
                            <a:noFill/>
                          </a:ln>
                          <a:latin typeface="Calibri" pitchFamily="34"/>
                          <a:ea typeface="Times New Roman CE" pitchFamily="18"/>
                          <a:cs typeface="Times New Roman CE" pitchFamily="18"/>
                        </a:rPr>
                        <a:t>Împrumut BERD</a:t>
                      </a:r>
                    </a:p>
                  </a:txBody>
                  <a:tcPr/>
                </a:tc>
                <a:tc>
                  <a:txBody>
                    <a:bodyPr/>
                    <a:lstStyle/>
                    <a:p>
                      <a:pPr marL="0" marR="0" lvl="0" indent="0" algn="ctr" rtl="0" hangingPunct="0">
                        <a:lnSpc>
                          <a:spcPct val="100000"/>
                        </a:lnSpc>
                        <a:spcBef>
                          <a:spcPts val="0"/>
                        </a:spcBef>
                        <a:spcAft>
                          <a:spcPts val="0"/>
                        </a:spcAft>
                        <a:buNone/>
                        <a:tabLst/>
                        <a:defRPr lang="ro-RO"/>
                      </a:pPr>
                      <a:r>
                        <a:rPr lang="ro-RO" sz="1600" b="1" i="0" u="none" strike="noStrike" kern="1200">
                          <a:ln>
                            <a:noFill/>
                          </a:ln>
                          <a:latin typeface="Calibri" pitchFamily="34"/>
                          <a:ea typeface="Microsoft YaHei" pitchFamily="2"/>
                          <a:cs typeface="Mangal" pitchFamily="2"/>
                        </a:rPr>
                        <a:t>24,0</a:t>
                      </a:r>
                    </a:p>
                  </a:txBody>
                  <a:tcPr/>
                </a:tc>
                <a:extLst>
                  <a:ext uri="{0D108BD9-81ED-4DB2-BD59-A6C34878D82A}">
                    <a16:rowId xmlns:a16="http://schemas.microsoft.com/office/drawing/2014/main" val="10001"/>
                  </a:ext>
                </a:extLst>
              </a:tr>
              <a:tr h="574200">
                <a:tc>
                  <a:txBody>
                    <a:bodyPr/>
                    <a:lstStyle/>
                    <a:p>
                      <a:pPr marL="0" marR="0" lvl="0" indent="0" rtl="0" hangingPunct="0">
                        <a:lnSpc>
                          <a:spcPct val="100000"/>
                        </a:lnSpc>
                        <a:spcBef>
                          <a:spcPts val="0"/>
                        </a:spcBef>
                        <a:spcAft>
                          <a:spcPts val="0"/>
                        </a:spcAft>
                        <a:buNone/>
                        <a:tabLst/>
                        <a:defRPr lang="ro-RO"/>
                      </a:pPr>
                      <a:r>
                        <a:rPr lang="ro-RO" sz="1600" b="1" i="0" u="none" strike="noStrike" kern="1200" dirty="0">
                          <a:ln>
                            <a:noFill/>
                          </a:ln>
                          <a:latin typeface="Calibri" pitchFamily="34"/>
                          <a:ea typeface="Times New Roman CE" pitchFamily="18"/>
                          <a:cs typeface="Times New Roman CE" pitchFamily="18"/>
                        </a:rPr>
                        <a:t>Împrumut BEI</a:t>
                      </a:r>
                    </a:p>
                  </a:txBody>
                  <a:tcPr/>
                </a:tc>
                <a:tc>
                  <a:txBody>
                    <a:bodyPr/>
                    <a:lstStyle/>
                    <a:p>
                      <a:pPr marL="0" marR="0" lvl="0" indent="0" algn="ctr" rtl="0" hangingPunct="0">
                        <a:lnSpc>
                          <a:spcPct val="100000"/>
                        </a:lnSpc>
                        <a:spcBef>
                          <a:spcPts val="0"/>
                        </a:spcBef>
                        <a:spcAft>
                          <a:spcPts val="0"/>
                        </a:spcAft>
                        <a:buNone/>
                        <a:tabLst/>
                        <a:defRPr lang="ro-RO"/>
                      </a:pPr>
                      <a:r>
                        <a:rPr lang="ro-RO" sz="1600" b="1" i="0" u="none" strike="noStrike" kern="1200">
                          <a:ln>
                            <a:noFill/>
                          </a:ln>
                          <a:latin typeface="Calibri" pitchFamily="34"/>
                          <a:ea typeface="Microsoft YaHei" pitchFamily="2"/>
                          <a:cs typeface="Mangal" pitchFamily="2"/>
                        </a:rPr>
                        <a:t>24,0</a:t>
                      </a:r>
                    </a:p>
                  </a:txBody>
                  <a:tcPr/>
                </a:tc>
                <a:extLst>
                  <a:ext uri="{0D108BD9-81ED-4DB2-BD59-A6C34878D82A}">
                    <a16:rowId xmlns:a16="http://schemas.microsoft.com/office/drawing/2014/main" val="10002"/>
                  </a:ext>
                </a:extLst>
              </a:tr>
              <a:tr h="574200">
                <a:tc>
                  <a:txBody>
                    <a:bodyPr/>
                    <a:lstStyle/>
                    <a:p>
                      <a:pPr marL="0" marR="0" lvl="0" indent="0" rtl="0" hangingPunct="0">
                        <a:lnSpc>
                          <a:spcPct val="100000"/>
                        </a:lnSpc>
                        <a:spcBef>
                          <a:spcPts val="0"/>
                        </a:spcBef>
                        <a:spcAft>
                          <a:spcPts val="0"/>
                        </a:spcAft>
                        <a:buNone/>
                        <a:tabLst/>
                        <a:defRPr lang="ro-RO"/>
                      </a:pPr>
                      <a:r>
                        <a:rPr lang="ro-RO" sz="1600" b="1" i="0" u="none" strike="noStrike" kern="1200" dirty="0">
                          <a:ln>
                            <a:noFill/>
                          </a:ln>
                          <a:latin typeface="Calibri" pitchFamily="34"/>
                          <a:ea typeface="Microsoft YaHei" pitchFamily="2"/>
                          <a:cs typeface="Mangal" pitchFamily="2"/>
                        </a:rPr>
                        <a:t>Grant Fond de I</a:t>
                      </a:r>
                      <a:r>
                        <a:rPr lang="ro-RO" sz="1600" b="1" i="0" u="none" strike="noStrike" kern="1200" dirty="0">
                          <a:ln>
                            <a:noFill/>
                          </a:ln>
                          <a:latin typeface="Calibri" pitchFamily="34"/>
                          <a:ea typeface="Times New Roman CE" pitchFamily="18"/>
                          <a:cs typeface="Times New Roman CE" pitchFamily="18"/>
                        </a:rPr>
                        <a:t>nvestiţii </a:t>
                      </a:r>
                      <a:r>
                        <a:rPr lang="ro-RO" sz="1600" b="1" i="0" u="none" strike="noStrike" kern="1200" dirty="0">
                          <a:ln>
                            <a:noFill/>
                          </a:ln>
                          <a:latin typeface="Calibri" pitchFamily="34"/>
                          <a:ea typeface="Microsoft YaHei" pitchFamily="2"/>
                          <a:cs typeface="Mangal" pitchFamily="2"/>
                        </a:rPr>
                        <a:t>pentru V</a:t>
                      </a:r>
                      <a:r>
                        <a:rPr lang="ro-RO" sz="1600" b="1" i="0" u="none" strike="noStrike" kern="1200" dirty="0">
                          <a:ln>
                            <a:noFill/>
                          </a:ln>
                          <a:latin typeface="Calibri" pitchFamily="34"/>
                          <a:ea typeface="Times New Roman CE" pitchFamily="18"/>
                          <a:cs typeface="Times New Roman CE" pitchFamily="18"/>
                        </a:rPr>
                        <a:t>ecinătate</a:t>
                      </a:r>
                      <a:r>
                        <a:rPr lang="ro-RO" sz="1600" b="1" i="0" u="none" strike="noStrike" kern="1200" dirty="0">
                          <a:ln>
                            <a:noFill/>
                          </a:ln>
                          <a:latin typeface="Calibri" pitchFamily="34"/>
                          <a:ea typeface="Microsoft YaHei" pitchFamily="2"/>
                          <a:cs typeface="Mangal" pitchFamily="2"/>
                        </a:rPr>
                        <a:t> UE pentru </a:t>
                      </a:r>
                      <a:r>
                        <a:rPr lang="ro-RO" sz="1600" b="1" i="0" u="none" strike="noStrike" kern="1200" dirty="0">
                          <a:ln>
                            <a:noFill/>
                          </a:ln>
                          <a:latin typeface="Calibri" pitchFamily="34"/>
                          <a:ea typeface="Times New Roman CE" pitchFamily="18"/>
                          <a:cs typeface="Times New Roman CE" pitchFamily="18"/>
                        </a:rPr>
                        <a:t>lucrări</a:t>
                      </a:r>
                    </a:p>
                  </a:txBody>
                  <a:tcPr/>
                </a:tc>
                <a:tc>
                  <a:txBody>
                    <a:bodyPr/>
                    <a:lstStyle/>
                    <a:p>
                      <a:pPr marL="0" marR="0" lvl="0" indent="0" algn="ctr" rtl="0" hangingPunct="0">
                        <a:lnSpc>
                          <a:spcPct val="100000"/>
                        </a:lnSpc>
                        <a:spcBef>
                          <a:spcPts val="0"/>
                        </a:spcBef>
                        <a:spcAft>
                          <a:spcPts val="0"/>
                        </a:spcAft>
                        <a:buNone/>
                        <a:tabLst/>
                        <a:defRPr lang="ro-RO"/>
                      </a:pPr>
                      <a:r>
                        <a:rPr lang="ro-RO" sz="1600" b="1" i="0" u="none" strike="noStrike" kern="1200">
                          <a:ln>
                            <a:noFill/>
                          </a:ln>
                          <a:latin typeface="Calibri" pitchFamily="34"/>
                          <a:ea typeface="Microsoft YaHei" pitchFamily="2"/>
                          <a:cs typeface="Mangal" pitchFamily="2"/>
                        </a:rPr>
                        <a:t>11,0</a:t>
                      </a:r>
                    </a:p>
                  </a:txBody>
                  <a:tcPr/>
                </a:tc>
                <a:extLst>
                  <a:ext uri="{0D108BD9-81ED-4DB2-BD59-A6C34878D82A}">
                    <a16:rowId xmlns:a16="http://schemas.microsoft.com/office/drawing/2014/main" val="10003"/>
                  </a:ext>
                </a:extLst>
              </a:tr>
              <a:tr h="574200">
                <a:tc>
                  <a:txBody>
                    <a:bodyPr/>
                    <a:lstStyle/>
                    <a:p>
                      <a:pPr marL="0" marR="0" lvl="0" indent="0" rtl="0" hangingPunct="0">
                        <a:lnSpc>
                          <a:spcPct val="100000"/>
                        </a:lnSpc>
                        <a:spcBef>
                          <a:spcPts val="0"/>
                        </a:spcBef>
                        <a:spcAft>
                          <a:spcPts val="0"/>
                        </a:spcAft>
                        <a:buNone/>
                        <a:tabLst/>
                        <a:defRPr lang="ro-RO"/>
                      </a:pPr>
                      <a:r>
                        <a:rPr lang="ro-RO" sz="1600" b="1" i="0" u="none" strike="noStrike" kern="1200" dirty="0">
                          <a:ln>
                            <a:noFill/>
                          </a:ln>
                          <a:latin typeface="Calibri" pitchFamily="34"/>
                          <a:ea typeface="Microsoft YaHei" pitchFamily="2"/>
                          <a:cs typeface="Mangal" pitchFamily="2"/>
                        </a:rPr>
                        <a:t>Grant Fond de I</a:t>
                      </a:r>
                      <a:r>
                        <a:rPr lang="ro-RO" sz="1600" b="1" i="0" u="none" strike="noStrike" kern="1200" dirty="0">
                          <a:ln>
                            <a:noFill/>
                          </a:ln>
                          <a:latin typeface="Calibri" pitchFamily="34"/>
                          <a:ea typeface="Times New Roman CE" pitchFamily="18"/>
                          <a:cs typeface="Times New Roman CE" pitchFamily="18"/>
                        </a:rPr>
                        <a:t>nvestiţii </a:t>
                      </a:r>
                      <a:r>
                        <a:rPr lang="ro-RO" sz="1600" b="1" i="0" u="none" strike="noStrike" kern="1200" dirty="0">
                          <a:ln>
                            <a:noFill/>
                          </a:ln>
                          <a:latin typeface="Calibri" pitchFamily="34"/>
                          <a:ea typeface="Microsoft YaHei" pitchFamily="2"/>
                          <a:cs typeface="Mangal" pitchFamily="2"/>
                        </a:rPr>
                        <a:t>pentru V</a:t>
                      </a:r>
                      <a:r>
                        <a:rPr lang="ro-RO" sz="1600" b="1" i="0" u="none" strike="noStrike" kern="1200" dirty="0">
                          <a:ln>
                            <a:noFill/>
                          </a:ln>
                          <a:latin typeface="Calibri" pitchFamily="34"/>
                          <a:ea typeface="Times New Roman CE" pitchFamily="18"/>
                          <a:cs typeface="Times New Roman CE" pitchFamily="18"/>
                        </a:rPr>
                        <a:t>ecinătate UE</a:t>
                      </a:r>
                      <a:r>
                        <a:rPr lang="ro-RO" sz="1600" b="1" i="0" u="none" strike="noStrike" kern="1200" dirty="0">
                          <a:ln>
                            <a:noFill/>
                          </a:ln>
                          <a:latin typeface="Calibri" pitchFamily="34"/>
                          <a:ea typeface="Microsoft YaHei" pitchFamily="2"/>
                          <a:cs typeface="Mangal" pitchFamily="2"/>
                        </a:rPr>
                        <a:t> p-u Cooperar</a:t>
                      </a:r>
                      <a:r>
                        <a:rPr lang="ro-RO" sz="1600" b="1" i="0" u="none" strike="noStrike" kern="1200" dirty="0">
                          <a:ln>
                            <a:noFill/>
                          </a:ln>
                          <a:latin typeface="Calibri" pitchFamily="34"/>
                          <a:ea typeface="Times New Roman CE" pitchFamily="18"/>
                          <a:cs typeface="Times New Roman CE" pitchFamily="18"/>
                        </a:rPr>
                        <a:t>e şi </a:t>
                      </a:r>
                      <a:r>
                        <a:rPr lang="ro-RO" sz="1600" b="1" i="0" u="none" strike="noStrike" kern="1200" dirty="0">
                          <a:ln>
                            <a:noFill/>
                          </a:ln>
                          <a:latin typeface="Calibri" pitchFamily="34"/>
                          <a:ea typeface="Microsoft YaHei" pitchFamily="2"/>
                          <a:cs typeface="Mangal" pitchFamily="2"/>
                        </a:rPr>
                        <a:t>A</a:t>
                      </a:r>
                      <a:r>
                        <a:rPr lang="ro-RO" sz="1600" b="1" i="0" u="none" strike="noStrike" kern="1200" dirty="0">
                          <a:ln>
                            <a:noFill/>
                          </a:ln>
                          <a:latin typeface="Calibri" pitchFamily="34"/>
                          <a:ea typeface="Times New Roman CE" pitchFamily="18"/>
                          <a:cs typeface="Times New Roman CE" pitchFamily="18"/>
                        </a:rPr>
                        <a:t>sistenţă </a:t>
                      </a:r>
                      <a:r>
                        <a:rPr lang="ro-RO" sz="1600" b="1" i="0" u="none" strike="noStrike" kern="1200" dirty="0">
                          <a:ln>
                            <a:noFill/>
                          </a:ln>
                          <a:latin typeface="Calibri" pitchFamily="34"/>
                          <a:ea typeface="Microsoft YaHei" pitchFamily="2"/>
                          <a:cs typeface="Mangal" pitchFamily="2"/>
                        </a:rPr>
                        <a:t>T</a:t>
                      </a:r>
                      <a:r>
                        <a:rPr lang="ro-RO" sz="1600" b="1" i="0" u="none" strike="noStrike" kern="1200" dirty="0">
                          <a:ln>
                            <a:noFill/>
                          </a:ln>
                          <a:latin typeface="Calibri" pitchFamily="34"/>
                          <a:ea typeface="Times New Roman CE" pitchFamily="18"/>
                          <a:cs typeface="Times New Roman CE" pitchFamily="18"/>
                        </a:rPr>
                        <a:t>ehnică</a:t>
                      </a:r>
                    </a:p>
                  </a:txBody>
                  <a:tcPr/>
                </a:tc>
                <a:tc>
                  <a:txBody>
                    <a:bodyPr/>
                    <a:lstStyle/>
                    <a:p>
                      <a:pPr marL="0" marR="0" lvl="0" indent="0" algn="ctr" rtl="0" hangingPunct="0">
                        <a:lnSpc>
                          <a:spcPct val="100000"/>
                        </a:lnSpc>
                        <a:spcBef>
                          <a:spcPts val="0"/>
                        </a:spcBef>
                        <a:spcAft>
                          <a:spcPts val="0"/>
                        </a:spcAft>
                        <a:buNone/>
                        <a:tabLst/>
                        <a:defRPr lang="ro-RO"/>
                      </a:pPr>
                      <a:r>
                        <a:rPr lang="ro-RO" sz="1600" b="1" i="0" u="none" strike="noStrike" kern="1200" dirty="0">
                          <a:ln>
                            <a:noFill/>
                          </a:ln>
                          <a:latin typeface="Calibri" pitchFamily="34"/>
                          <a:ea typeface="Microsoft YaHei" pitchFamily="2"/>
                          <a:cs typeface="Mangal" pitchFamily="2"/>
                        </a:rPr>
                        <a:t>2,4</a:t>
                      </a:r>
                    </a:p>
                  </a:txBody>
                  <a:tcPr/>
                </a:tc>
                <a:extLst>
                  <a:ext uri="{0D108BD9-81ED-4DB2-BD59-A6C34878D82A}">
                    <a16:rowId xmlns:a16="http://schemas.microsoft.com/office/drawing/2014/main" val="10004"/>
                  </a:ext>
                </a:extLst>
              </a:tr>
              <a:tr h="574200">
                <a:tc>
                  <a:txBody>
                    <a:bodyPr/>
                    <a:lstStyle/>
                    <a:p>
                      <a:pPr marL="0" marR="0" lvl="0" indent="0" rtl="0" hangingPunct="0">
                        <a:lnSpc>
                          <a:spcPct val="100000"/>
                        </a:lnSpc>
                        <a:spcBef>
                          <a:spcPts val="0"/>
                        </a:spcBef>
                        <a:spcAft>
                          <a:spcPts val="0"/>
                        </a:spcAft>
                        <a:buNone/>
                        <a:tabLst/>
                        <a:defRPr lang="ro-RO"/>
                      </a:pPr>
                      <a:r>
                        <a:rPr lang="ro-RO" sz="1600" b="1" i="0" u="none" strike="noStrike" kern="1200" dirty="0">
                          <a:ln>
                            <a:noFill/>
                          </a:ln>
                          <a:latin typeface="Calibri" pitchFamily="34"/>
                          <a:ea typeface="Microsoft YaHei" pitchFamily="2"/>
                          <a:cs typeface="Mangal" pitchFamily="2"/>
                        </a:rPr>
                        <a:t>Grant pentru Cooperar</a:t>
                      </a:r>
                      <a:r>
                        <a:rPr lang="ro-RO" sz="1600" b="1" i="0" u="none" strike="noStrike" kern="1200" dirty="0">
                          <a:ln>
                            <a:noFill/>
                          </a:ln>
                          <a:latin typeface="Calibri" pitchFamily="34"/>
                          <a:ea typeface="Times New Roman CE" pitchFamily="18"/>
                          <a:cs typeface="Times New Roman CE" pitchFamily="18"/>
                        </a:rPr>
                        <a:t>e şi </a:t>
                      </a:r>
                      <a:r>
                        <a:rPr lang="ro-RO" sz="1600" b="1" i="0" u="none" strike="noStrike" kern="1200" dirty="0">
                          <a:ln>
                            <a:noFill/>
                          </a:ln>
                          <a:latin typeface="Calibri" pitchFamily="34"/>
                          <a:ea typeface="Microsoft YaHei" pitchFamily="2"/>
                          <a:cs typeface="Mangal" pitchFamily="2"/>
                        </a:rPr>
                        <a:t>A</a:t>
                      </a:r>
                      <a:r>
                        <a:rPr lang="ro-RO" sz="1600" b="1" i="0" u="none" strike="noStrike" kern="1200" dirty="0">
                          <a:ln>
                            <a:noFill/>
                          </a:ln>
                          <a:latin typeface="Calibri" pitchFamily="34"/>
                          <a:ea typeface="Times New Roman CE" pitchFamily="18"/>
                          <a:cs typeface="Times New Roman CE" pitchFamily="18"/>
                        </a:rPr>
                        <a:t>sistenţă </a:t>
                      </a:r>
                      <a:r>
                        <a:rPr lang="ro-RO" sz="1600" b="1" i="0" u="none" strike="noStrike" kern="1200" dirty="0">
                          <a:ln>
                            <a:noFill/>
                          </a:ln>
                          <a:latin typeface="Calibri" pitchFamily="34"/>
                          <a:ea typeface="Microsoft YaHei" pitchFamily="2"/>
                          <a:cs typeface="Mangal" pitchFamily="2"/>
                        </a:rPr>
                        <a:t>T</a:t>
                      </a:r>
                      <a:r>
                        <a:rPr lang="ro-RO" sz="1600" b="1" i="0" u="none" strike="noStrike" kern="1200" dirty="0">
                          <a:ln>
                            <a:noFill/>
                          </a:ln>
                          <a:latin typeface="Calibri" pitchFamily="34"/>
                          <a:ea typeface="Times New Roman CE" pitchFamily="18"/>
                          <a:cs typeface="Times New Roman CE" pitchFamily="18"/>
                        </a:rPr>
                        <a:t>ehnică oferit de alţi donatori</a:t>
                      </a:r>
                    </a:p>
                  </a:txBody>
                  <a:tcPr/>
                </a:tc>
                <a:tc>
                  <a:txBody>
                    <a:bodyPr/>
                    <a:lstStyle/>
                    <a:p>
                      <a:pPr marL="0" marR="0" lvl="0" indent="0" algn="ctr" rtl="0" hangingPunct="0">
                        <a:lnSpc>
                          <a:spcPct val="100000"/>
                        </a:lnSpc>
                        <a:spcBef>
                          <a:spcPts val="0"/>
                        </a:spcBef>
                        <a:spcAft>
                          <a:spcPts val="0"/>
                        </a:spcAft>
                        <a:buNone/>
                        <a:tabLst/>
                        <a:defRPr lang="ro-RO"/>
                      </a:pPr>
                      <a:r>
                        <a:rPr lang="ro-RO" sz="1600" b="1" i="0" u="none" strike="noStrike" kern="1200" dirty="0">
                          <a:ln>
                            <a:noFill/>
                          </a:ln>
                          <a:latin typeface="Calibri" pitchFamily="34"/>
                          <a:ea typeface="Microsoft YaHei" pitchFamily="2"/>
                          <a:cs typeface="Mangal" pitchFamily="2"/>
                        </a:rPr>
                        <a:t>0,4</a:t>
                      </a:r>
                    </a:p>
                  </a:txBody>
                  <a:tcPr/>
                </a:tc>
                <a:extLst>
                  <a:ext uri="{0D108BD9-81ED-4DB2-BD59-A6C34878D82A}">
                    <a16:rowId xmlns:a16="http://schemas.microsoft.com/office/drawing/2014/main" val="10005"/>
                  </a:ext>
                </a:extLst>
              </a:tr>
              <a:tr h="573480">
                <a:tc>
                  <a:txBody>
                    <a:bodyPr/>
                    <a:lstStyle/>
                    <a:p>
                      <a:pPr marL="0" marR="0" lvl="0" indent="0" rtl="0" hangingPunct="0">
                        <a:lnSpc>
                          <a:spcPct val="100000"/>
                        </a:lnSpc>
                        <a:spcBef>
                          <a:spcPts val="0"/>
                        </a:spcBef>
                        <a:spcAft>
                          <a:spcPts val="0"/>
                        </a:spcAft>
                        <a:buNone/>
                        <a:tabLst/>
                      </a:pPr>
                      <a:r>
                        <a:rPr lang="ro-RO" sz="1800" b="1" i="0" u="none" strike="noStrike" kern="1200" dirty="0">
                          <a:ln>
                            <a:noFill/>
                          </a:ln>
                          <a:latin typeface="Calibri" pitchFamily="34"/>
                          <a:ea typeface="Microsoft YaHei" pitchFamily="2"/>
                          <a:cs typeface="Mangal" pitchFamily="2"/>
                        </a:rPr>
                        <a:t>Total</a:t>
                      </a:r>
                    </a:p>
                  </a:txBody>
                  <a:tcPr/>
                </a:tc>
                <a:tc>
                  <a:txBody>
                    <a:bodyPr/>
                    <a:lstStyle/>
                    <a:p>
                      <a:pPr marL="0" marR="0" lvl="0" indent="0" algn="ctr" rtl="0" hangingPunct="0">
                        <a:lnSpc>
                          <a:spcPct val="100000"/>
                        </a:lnSpc>
                        <a:spcBef>
                          <a:spcPts val="0"/>
                        </a:spcBef>
                        <a:spcAft>
                          <a:spcPts val="0"/>
                        </a:spcAft>
                        <a:buNone/>
                        <a:tabLst/>
                        <a:defRPr lang="ro-RO"/>
                      </a:pPr>
                      <a:r>
                        <a:rPr lang="ro-RO" sz="1800" b="1" i="0" u="none" strike="noStrike" kern="1200" dirty="0">
                          <a:ln>
                            <a:noFill/>
                          </a:ln>
                          <a:latin typeface="Calibri" pitchFamily="34"/>
                          <a:ea typeface="Microsoft YaHei" pitchFamily="2"/>
                          <a:cs typeface="Mangal" pitchFamily="2"/>
                        </a:rPr>
                        <a:t>61,8</a:t>
                      </a:r>
                    </a:p>
                  </a:txBody>
                  <a:tcPr/>
                </a:tc>
                <a:extLst>
                  <a:ext uri="{0D108BD9-81ED-4DB2-BD59-A6C34878D82A}">
                    <a16:rowId xmlns:a16="http://schemas.microsoft.com/office/drawing/2014/main" val="10006"/>
                  </a:ext>
                </a:extLst>
              </a:tr>
            </a:tbl>
          </a:graphicData>
        </a:graphic>
      </p:graphicFrame>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565" y="169333"/>
            <a:ext cx="718557" cy="711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3410" y="169334"/>
            <a:ext cx="2226253" cy="7111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68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Mazurean Mihail</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3200" dirty="0">
                <a:solidFill>
                  <a:srgbClr val="0070C0"/>
                </a:solidFill>
              </a:rPr>
              <a:t>Asigurarea cu piese și materiale de rezervă.</a:t>
            </a:r>
            <a:r>
              <a:rPr lang="en-US" sz="3200" dirty="0">
                <a:solidFill>
                  <a:srgbClr val="0070C0"/>
                </a:solidFill>
              </a:rPr>
              <a:t/>
            </a:r>
            <a:br>
              <a:rPr lang="en-US" sz="3200" dirty="0">
                <a:solidFill>
                  <a:srgbClr val="0070C0"/>
                </a:solidFill>
              </a:rPr>
            </a:br>
            <a:r>
              <a:rPr lang="en-US" sz="2800" dirty="0" err="1">
                <a:solidFill>
                  <a:srgbClr val="002060"/>
                </a:solidFill>
              </a:rPr>
              <a:t>În</a:t>
            </a:r>
            <a:r>
              <a:rPr lang="en-US" sz="2800" dirty="0">
                <a:solidFill>
                  <a:srgbClr val="002060"/>
                </a:solidFill>
              </a:rPr>
              <a:t> </a:t>
            </a:r>
            <a:r>
              <a:rPr lang="en-US" sz="2800" dirty="0" err="1">
                <a:solidFill>
                  <a:srgbClr val="002060"/>
                </a:solidFill>
              </a:rPr>
              <a:t>condițiile</a:t>
            </a:r>
            <a:r>
              <a:rPr lang="en-US" sz="2800" dirty="0">
                <a:solidFill>
                  <a:srgbClr val="002060"/>
                </a:solidFill>
              </a:rPr>
              <a:t> </a:t>
            </a:r>
            <a:r>
              <a:rPr lang="en-US" sz="2800" dirty="0" err="1">
                <a:solidFill>
                  <a:srgbClr val="002060"/>
                </a:solidFill>
              </a:rPr>
              <a:t>moderne</a:t>
            </a:r>
            <a:r>
              <a:rPr lang="en-US" sz="2800" dirty="0">
                <a:solidFill>
                  <a:srgbClr val="002060"/>
                </a:solidFill>
              </a:rPr>
              <a:t> de </a:t>
            </a:r>
            <a:r>
              <a:rPr lang="en-US" sz="2800" dirty="0" err="1">
                <a:solidFill>
                  <a:srgbClr val="002060"/>
                </a:solidFill>
              </a:rPr>
              <a:t>dezvoltare</a:t>
            </a:r>
            <a:r>
              <a:rPr lang="en-US" sz="2800" dirty="0">
                <a:solidFill>
                  <a:srgbClr val="002060"/>
                </a:solidFill>
              </a:rPr>
              <a:t> </a:t>
            </a:r>
            <a:r>
              <a:rPr lang="en-US" sz="2800" dirty="0" err="1">
                <a:solidFill>
                  <a:srgbClr val="002060"/>
                </a:solidFill>
              </a:rPr>
              <a:t>economică</a:t>
            </a:r>
            <a:r>
              <a:rPr lang="en-US" sz="2800" dirty="0">
                <a:solidFill>
                  <a:srgbClr val="002060"/>
                </a:solidFill>
              </a:rPr>
              <a:t>, </a:t>
            </a:r>
            <a:r>
              <a:rPr lang="en-US" sz="2800" dirty="0" err="1">
                <a:solidFill>
                  <a:srgbClr val="002060"/>
                </a:solidFill>
              </a:rPr>
              <a:t>cel</a:t>
            </a:r>
            <a:r>
              <a:rPr lang="en-US" sz="2800" dirty="0">
                <a:solidFill>
                  <a:srgbClr val="002060"/>
                </a:solidFill>
              </a:rPr>
              <a:t> </a:t>
            </a:r>
            <a:r>
              <a:rPr lang="en-US" sz="2800" dirty="0" err="1">
                <a:solidFill>
                  <a:srgbClr val="002060"/>
                </a:solidFill>
              </a:rPr>
              <a:t>mai</a:t>
            </a:r>
            <a:r>
              <a:rPr lang="en-US" sz="2800" dirty="0">
                <a:solidFill>
                  <a:srgbClr val="002060"/>
                </a:solidFill>
              </a:rPr>
              <a:t> important indicator al </a:t>
            </a:r>
            <a:r>
              <a:rPr lang="en-US" sz="2800" dirty="0" err="1">
                <a:solidFill>
                  <a:srgbClr val="002060"/>
                </a:solidFill>
              </a:rPr>
              <a:t>funcționării</a:t>
            </a:r>
            <a:r>
              <a:rPr lang="en-US" sz="2800" dirty="0">
                <a:solidFill>
                  <a:srgbClr val="002060"/>
                </a:solidFill>
              </a:rPr>
              <a:t> </a:t>
            </a:r>
            <a:r>
              <a:rPr lang="en-US" sz="2800" dirty="0" err="1">
                <a:solidFill>
                  <a:srgbClr val="002060"/>
                </a:solidFill>
              </a:rPr>
              <a:t>eficiente</a:t>
            </a:r>
            <a:r>
              <a:rPr lang="en-US" sz="2800" dirty="0">
                <a:solidFill>
                  <a:srgbClr val="002060"/>
                </a:solidFill>
              </a:rPr>
              <a:t> a </a:t>
            </a:r>
            <a:r>
              <a:rPr lang="en-US" sz="2800" dirty="0" err="1">
                <a:solidFill>
                  <a:srgbClr val="002060"/>
                </a:solidFill>
              </a:rPr>
              <a:t>instalațiilor</a:t>
            </a:r>
            <a:r>
              <a:rPr lang="en-US" sz="2800" dirty="0">
                <a:solidFill>
                  <a:srgbClr val="002060"/>
                </a:solidFill>
              </a:rPr>
              <a:t> de </a:t>
            </a:r>
            <a:r>
              <a:rPr lang="en-US" sz="2800" dirty="0" err="1">
                <a:solidFill>
                  <a:srgbClr val="002060"/>
                </a:solidFill>
              </a:rPr>
              <a:t>tratare</a:t>
            </a:r>
            <a:r>
              <a:rPr lang="en-US" sz="2800" dirty="0">
                <a:solidFill>
                  <a:srgbClr val="002060"/>
                </a:solidFill>
              </a:rPr>
              <a:t> a </a:t>
            </a:r>
            <a:r>
              <a:rPr lang="en-US" sz="2800" dirty="0" err="1">
                <a:solidFill>
                  <a:srgbClr val="002060"/>
                </a:solidFill>
              </a:rPr>
              <a:t>apelor</a:t>
            </a:r>
            <a:r>
              <a:rPr lang="en-US" sz="2800" dirty="0">
                <a:solidFill>
                  <a:srgbClr val="002060"/>
                </a:solidFill>
              </a:rPr>
              <a:t> </a:t>
            </a:r>
            <a:r>
              <a:rPr lang="en-US" sz="2800" dirty="0" err="1">
                <a:solidFill>
                  <a:srgbClr val="002060"/>
                </a:solidFill>
              </a:rPr>
              <a:t>reziduale</a:t>
            </a:r>
            <a:r>
              <a:rPr lang="en-US" sz="2800" dirty="0">
                <a:solidFill>
                  <a:srgbClr val="002060"/>
                </a:solidFill>
              </a:rPr>
              <a:t> </a:t>
            </a:r>
            <a:r>
              <a:rPr lang="en-US" sz="2800" dirty="0" err="1">
                <a:solidFill>
                  <a:srgbClr val="002060"/>
                </a:solidFill>
              </a:rPr>
              <a:t>este</a:t>
            </a:r>
            <a:r>
              <a:rPr lang="en-US" sz="2800" dirty="0">
                <a:solidFill>
                  <a:srgbClr val="002060"/>
                </a:solidFill>
              </a:rPr>
              <a:t> </a:t>
            </a:r>
            <a:r>
              <a:rPr lang="en-US" sz="2800" dirty="0" err="1">
                <a:solidFill>
                  <a:srgbClr val="002060"/>
                </a:solidFill>
              </a:rPr>
              <a:t>fiabilitatea</a:t>
            </a:r>
            <a:r>
              <a:rPr lang="en-US" sz="2800" dirty="0">
                <a:solidFill>
                  <a:srgbClr val="002060"/>
                </a:solidFill>
              </a:rPr>
              <a:t> </a:t>
            </a:r>
            <a:r>
              <a:rPr lang="en-US" sz="2800" dirty="0" err="1">
                <a:solidFill>
                  <a:srgbClr val="002060"/>
                </a:solidFill>
              </a:rPr>
              <a:t>și</a:t>
            </a:r>
            <a:r>
              <a:rPr lang="en-US" sz="2800" dirty="0">
                <a:solidFill>
                  <a:srgbClr val="002060"/>
                </a:solidFill>
              </a:rPr>
              <a:t> </a:t>
            </a:r>
            <a:r>
              <a:rPr lang="en-US" sz="2800" dirty="0" err="1">
                <a:solidFill>
                  <a:srgbClr val="002060"/>
                </a:solidFill>
              </a:rPr>
              <a:t>continuitatea</a:t>
            </a:r>
            <a:r>
              <a:rPr lang="en-US" sz="2800" dirty="0">
                <a:solidFill>
                  <a:srgbClr val="002060"/>
                </a:solidFill>
              </a:rPr>
              <a:t> </a:t>
            </a:r>
            <a:r>
              <a:rPr lang="en-US" sz="2800" dirty="0" err="1">
                <a:solidFill>
                  <a:srgbClr val="002060"/>
                </a:solidFill>
              </a:rPr>
              <a:t>acestora</a:t>
            </a:r>
            <a:r>
              <a:rPr lang="en-US" sz="2800" dirty="0">
                <a:solidFill>
                  <a:srgbClr val="002060"/>
                </a:solidFill>
              </a:rPr>
              <a:t>. </a:t>
            </a:r>
            <a:r>
              <a:rPr lang="en-US" sz="2800" dirty="0" err="1">
                <a:solidFill>
                  <a:srgbClr val="002060"/>
                </a:solidFill>
              </a:rPr>
              <a:t>Principala</a:t>
            </a:r>
            <a:r>
              <a:rPr lang="en-US" sz="2800" dirty="0">
                <a:solidFill>
                  <a:srgbClr val="002060"/>
                </a:solidFill>
              </a:rPr>
              <a:t> </a:t>
            </a:r>
            <a:r>
              <a:rPr lang="en-US" sz="2800" dirty="0" err="1">
                <a:solidFill>
                  <a:srgbClr val="002060"/>
                </a:solidFill>
              </a:rPr>
              <a:t>cale</a:t>
            </a:r>
            <a:r>
              <a:rPr lang="en-US" sz="2800" dirty="0">
                <a:solidFill>
                  <a:srgbClr val="002060"/>
                </a:solidFill>
              </a:rPr>
              <a:t> de a </a:t>
            </a:r>
            <a:r>
              <a:rPr lang="en-US" sz="2800" dirty="0" err="1">
                <a:solidFill>
                  <a:srgbClr val="002060"/>
                </a:solidFill>
              </a:rPr>
              <a:t>îmbunătăți</a:t>
            </a:r>
            <a:r>
              <a:rPr lang="en-US" sz="2800" dirty="0">
                <a:solidFill>
                  <a:srgbClr val="002060"/>
                </a:solidFill>
              </a:rPr>
              <a:t> </a:t>
            </a:r>
            <a:r>
              <a:rPr lang="en-US" sz="2800" dirty="0" err="1">
                <a:solidFill>
                  <a:srgbClr val="002060"/>
                </a:solidFill>
              </a:rPr>
              <a:t>fiabilitatea</a:t>
            </a:r>
            <a:r>
              <a:rPr lang="en-US" sz="2800" dirty="0">
                <a:solidFill>
                  <a:srgbClr val="002060"/>
                </a:solidFill>
              </a:rPr>
              <a:t> </a:t>
            </a:r>
            <a:r>
              <a:rPr lang="en-US" sz="2800" dirty="0" err="1">
                <a:solidFill>
                  <a:srgbClr val="002060"/>
                </a:solidFill>
              </a:rPr>
              <a:t>sistemului</a:t>
            </a:r>
            <a:r>
              <a:rPr lang="en-US" sz="2800" dirty="0">
                <a:solidFill>
                  <a:srgbClr val="002060"/>
                </a:solidFill>
              </a:rPr>
              <a:t> de </a:t>
            </a:r>
            <a:r>
              <a:rPr lang="en-US" sz="2800" dirty="0" err="1">
                <a:solidFill>
                  <a:srgbClr val="002060"/>
                </a:solidFill>
              </a:rPr>
              <a:t>alimentare</a:t>
            </a:r>
            <a:r>
              <a:rPr lang="en-US" sz="2800" dirty="0">
                <a:solidFill>
                  <a:srgbClr val="002060"/>
                </a:solidFill>
              </a:rPr>
              <a:t> cu </a:t>
            </a:r>
            <a:r>
              <a:rPr lang="en-US" sz="2800" dirty="0" err="1">
                <a:solidFill>
                  <a:srgbClr val="002060"/>
                </a:solidFill>
              </a:rPr>
              <a:t>apă</a:t>
            </a:r>
            <a:r>
              <a:rPr lang="en-US" sz="2800" dirty="0">
                <a:solidFill>
                  <a:srgbClr val="002060"/>
                </a:solidFill>
              </a:rPr>
              <a:t> </a:t>
            </a:r>
            <a:r>
              <a:rPr lang="en-US" sz="2800" dirty="0" err="1">
                <a:solidFill>
                  <a:srgbClr val="002060"/>
                </a:solidFill>
              </a:rPr>
              <a:t>și</a:t>
            </a:r>
            <a:r>
              <a:rPr lang="en-US" sz="2800" dirty="0">
                <a:solidFill>
                  <a:srgbClr val="002060"/>
                </a:solidFill>
              </a:rPr>
              <a:t> </a:t>
            </a:r>
            <a:r>
              <a:rPr lang="en-US" sz="2800" dirty="0" err="1">
                <a:solidFill>
                  <a:srgbClr val="002060"/>
                </a:solidFill>
              </a:rPr>
              <a:t>canalizare</a:t>
            </a:r>
            <a:r>
              <a:rPr lang="en-US" sz="2800" dirty="0">
                <a:solidFill>
                  <a:srgbClr val="002060"/>
                </a:solidFill>
              </a:rPr>
              <a:t> a </a:t>
            </a:r>
            <a:r>
              <a:rPr lang="en-US" sz="2800" dirty="0" err="1">
                <a:solidFill>
                  <a:srgbClr val="002060"/>
                </a:solidFill>
              </a:rPr>
              <a:t>republicii</a:t>
            </a:r>
            <a:r>
              <a:rPr lang="en-US" sz="2800" dirty="0">
                <a:solidFill>
                  <a:srgbClr val="002060"/>
                </a:solidFill>
              </a:rPr>
              <a:t> </a:t>
            </a:r>
            <a:r>
              <a:rPr lang="en-US" sz="2800" dirty="0" err="1">
                <a:solidFill>
                  <a:srgbClr val="002060"/>
                </a:solidFill>
              </a:rPr>
              <a:t>este</a:t>
            </a:r>
            <a:r>
              <a:rPr lang="en-US" sz="2800" dirty="0">
                <a:solidFill>
                  <a:srgbClr val="002060"/>
                </a:solidFill>
              </a:rPr>
              <a:t> </a:t>
            </a:r>
            <a:r>
              <a:rPr lang="en-US" sz="2800" dirty="0" err="1">
                <a:solidFill>
                  <a:srgbClr val="002060"/>
                </a:solidFill>
              </a:rPr>
              <a:t>eliminarea</a:t>
            </a:r>
            <a:r>
              <a:rPr lang="en-US" sz="2800" dirty="0">
                <a:solidFill>
                  <a:srgbClr val="002060"/>
                </a:solidFill>
              </a:rPr>
              <a:t> </a:t>
            </a:r>
            <a:r>
              <a:rPr lang="en-US" sz="2800" dirty="0" err="1">
                <a:solidFill>
                  <a:srgbClr val="002060"/>
                </a:solidFill>
              </a:rPr>
              <a:t>în</a:t>
            </a:r>
            <a:r>
              <a:rPr lang="en-US" sz="2800" dirty="0">
                <a:solidFill>
                  <a:srgbClr val="002060"/>
                </a:solidFill>
              </a:rPr>
              <a:t> </a:t>
            </a:r>
            <a:r>
              <a:rPr lang="en-US" sz="2800" dirty="0" err="1">
                <a:solidFill>
                  <a:srgbClr val="002060"/>
                </a:solidFill>
              </a:rPr>
              <a:t>timp</a:t>
            </a:r>
            <a:r>
              <a:rPr lang="en-US" sz="2800" dirty="0">
                <a:solidFill>
                  <a:srgbClr val="002060"/>
                </a:solidFill>
              </a:rPr>
              <a:t> </a:t>
            </a:r>
            <a:r>
              <a:rPr lang="en-US" sz="2800" dirty="0" err="1">
                <a:solidFill>
                  <a:srgbClr val="002060"/>
                </a:solidFill>
              </a:rPr>
              <a:t>util</a:t>
            </a:r>
            <a:r>
              <a:rPr lang="en-US" sz="2800" dirty="0">
                <a:solidFill>
                  <a:srgbClr val="002060"/>
                </a:solidFill>
              </a:rPr>
              <a:t> </a:t>
            </a:r>
            <a:r>
              <a:rPr lang="en-US" sz="2800" dirty="0" err="1">
                <a:solidFill>
                  <a:srgbClr val="002060"/>
                </a:solidFill>
              </a:rPr>
              <a:t>și</a:t>
            </a:r>
            <a:r>
              <a:rPr lang="en-US" sz="2800" dirty="0">
                <a:solidFill>
                  <a:srgbClr val="002060"/>
                </a:solidFill>
              </a:rPr>
              <a:t> de </a:t>
            </a:r>
            <a:r>
              <a:rPr lang="en-US" sz="2800" dirty="0" err="1">
                <a:solidFill>
                  <a:srgbClr val="002060"/>
                </a:solidFill>
              </a:rPr>
              <a:t>înaltă</a:t>
            </a:r>
            <a:r>
              <a:rPr lang="en-US" sz="2800" dirty="0">
                <a:solidFill>
                  <a:srgbClr val="002060"/>
                </a:solidFill>
              </a:rPr>
              <a:t> </a:t>
            </a:r>
            <a:r>
              <a:rPr lang="en-US" sz="2800" dirty="0" err="1">
                <a:solidFill>
                  <a:srgbClr val="002060"/>
                </a:solidFill>
              </a:rPr>
              <a:t>calitate</a:t>
            </a:r>
            <a:r>
              <a:rPr lang="en-US" sz="2800" dirty="0">
                <a:solidFill>
                  <a:srgbClr val="002060"/>
                </a:solidFill>
              </a:rPr>
              <a:t> a </a:t>
            </a:r>
            <a:r>
              <a:rPr lang="en-US" sz="2800" dirty="0" err="1">
                <a:solidFill>
                  <a:srgbClr val="002060"/>
                </a:solidFill>
              </a:rPr>
              <a:t>accidentelor</a:t>
            </a:r>
            <a:r>
              <a:rPr lang="en-US" sz="2800" dirty="0">
                <a:solidFill>
                  <a:srgbClr val="002060"/>
                </a:solidFill>
              </a:rPr>
              <a:t> </a:t>
            </a:r>
            <a:r>
              <a:rPr lang="en-US" sz="2800" dirty="0" err="1">
                <a:solidFill>
                  <a:srgbClr val="002060"/>
                </a:solidFill>
              </a:rPr>
              <a:t>și</a:t>
            </a:r>
            <a:r>
              <a:rPr lang="en-US" sz="2800" dirty="0">
                <a:solidFill>
                  <a:srgbClr val="002060"/>
                </a:solidFill>
              </a:rPr>
              <a:t> a </a:t>
            </a:r>
            <a:r>
              <a:rPr lang="en-US" sz="2800" dirty="0" err="1">
                <a:solidFill>
                  <a:srgbClr val="002060"/>
                </a:solidFill>
              </a:rPr>
              <a:t>consecințelor</a:t>
            </a:r>
            <a:r>
              <a:rPr lang="en-US" sz="2800" dirty="0">
                <a:solidFill>
                  <a:srgbClr val="002060"/>
                </a:solidFill>
              </a:rPr>
              <a:t> </a:t>
            </a:r>
            <a:r>
              <a:rPr lang="en-US" sz="2800" dirty="0" err="1" smtClean="0">
                <a:solidFill>
                  <a:srgbClr val="002060"/>
                </a:solidFill>
              </a:rPr>
              <a:t>acestora</a:t>
            </a:r>
            <a:r>
              <a:rPr lang="en-US" sz="2800" dirty="0" smtClean="0">
                <a:solidFill>
                  <a:srgbClr val="002060"/>
                </a:solidFill>
              </a:rPr>
              <a:t>.</a:t>
            </a:r>
            <a:r>
              <a:rPr lang="ro-RO" sz="2800" dirty="0" smtClean="0">
                <a:solidFill>
                  <a:srgbClr val="002060"/>
                </a:solidFill>
              </a:rPr>
              <a:t> </a:t>
            </a:r>
            <a:r>
              <a:rPr lang="ru-RU" sz="2800" dirty="0" smtClean="0">
                <a:solidFill>
                  <a:srgbClr val="002060"/>
                </a:solidFill>
              </a:rPr>
              <a:t> </a:t>
            </a:r>
            <a:endParaRPr lang="ro-RO" sz="2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525077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Mihail </a:t>
            </a:r>
            <a:r>
              <a:rPr lang="en-US" dirty="0"/>
              <a:t>M</a:t>
            </a:r>
            <a:r>
              <a:rPr lang="en-US" dirty="0" smtClean="0"/>
              <a:t>azurean</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2800" dirty="0">
                <a:solidFill>
                  <a:srgbClr val="0070C0"/>
                </a:solidFill>
              </a:rPr>
              <a:t>Asigurarea cu piese și materiale de rezervă.</a:t>
            </a:r>
            <a:r>
              <a:rPr lang="en-US" sz="2800" dirty="0">
                <a:solidFill>
                  <a:srgbClr val="0070C0"/>
                </a:solidFill>
              </a:rPr>
              <a:t/>
            </a:r>
            <a:br>
              <a:rPr lang="en-US" sz="2800" dirty="0">
                <a:solidFill>
                  <a:srgbClr val="0070C0"/>
                </a:solidFill>
              </a:rPr>
            </a:br>
            <a:r>
              <a:rPr lang="en-US" dirty="0" err="1">
                <a:solidFill>
                  <a:srgbClr val="002060"/>
                </a:solidFill>
              </a:rPr>
              <a:t>Cea</a:t>
            </a:r>
            <a:r>
              <a:rPr lang="en-US" dirty="0">
                <a:solidFill>
                  <a:srgbClr val="002060"/>
                </a:solidFill>
              </a:rPr>
              <a:t> </a:t>
            </a:r>
            <a:r>
              <a:rPr lang="en-US" dirty="0" err="1">
                <a:solidFill>
                  <a:srgbClr val="002060"/>
                </a:solidFill>
              </a:rPr>
              <a:t>mai</a:t>
            </a:r>
            <a:r>
              <a:rPr lang="en-US" dirty="0">
                <a:solidFill>
                  <a:srgbClr val="002060"/>
                </a:solidFill>
              </a:rPr>
              <a:t> </a:t>
            </a:r>
            <a:r>
              <a:rPr lang="en-US" dirty="0" err="1">
                <a:solidFill>
                  <a:srgbClr val="002060"/>
                </a:solidFill>
              </a:rPr>
              <a:t>importantă</a:t>
            </a:r>
            <a:r>
              <a:rPr lang="en-US" dirty="0">
                <a:solidFill>
                  <a:srgbClr val="002060"/>
                </a:solidFill>
              </a:rPr>
              <a:t> </a:t>
            </a:r>
            <a:r>
              <a:rPr lang="en-US" dirty="0" err="1">
                <a:solidFill>
                  <a:srgbClr val="002060"/>
                </a:solidFill>
              </a:rPr>
              <a:t>condiție</a:t>
            </a:r>
            <a:r>
              <a:rPr lang="en-US" dirty="0">
                <a:solidFill>
                  <a:srgbClr val="002060"/>
                </a:solidFill>
              </a:rPr>
              <a:t> </a:t>
            </a:r>
            <a:r>
              <a:rPr lang="en-US" dirty="0" err="1">
                <a:solidFill>
                  <a:srgbClr val="002060"/>
                </a:solidFill>
              </a:rPr>
              <a:t>pentru</a:t>
            </a:r>
            <a:r>
              <a:rPr lang="en-US" dirty="0">
                <a:solidFill>
                  <a:srgbClr val="002060"/>
                </a:solidFill>
              </a:rPr>
              <a:t> </a:t>
            </a:r>
            <a:r>
              <a:rPr lang="en-US" dirty="0" err="1">
                <a:solidFill>
                  <a:srgbClr val="002060"/>
                </a:solidFill>
              </a:rPr>
              <a:t>eliminarea</a:t>
            </a:r>
            <a:r>
              <a:rPr lang="en-US" dirty="0">
                <a:solidFill>
                  <a:srgbClr val="002060"/>
                </a:solidFill>
              </a:rPr>
              <a:t> </a:t>
            </a:r>
            <a:r>
              <a:rPr lang="en-US" dirty="0" err="1">
                <a:solidFill>
                  <a:srgbClr val="002060"/>
                </a:solidFill>
              </a:rPr>
              <a:t>daunelor</a:t>
            </a:r>
            <a:r>
              <a:rPr lang="en-US" dirty="0">
                <a:solidFill>
                  <a:srgbClr val="002060"/>
                </a:solidFill>
              </a:rPr>
              <a:t> </a:t>
            </a:r>
            <a:r>
              <a:rPr lang="en-US" dirty="0" err="1">
                <a:solidFill>
                  <a:srgbClr val="002060"/>
                </a:solidFill>
              </a:rPr>
              <a:t>și</a:t>
            </a:r>
            <a:r>
              <a:rPr lang="en-US" dirty="0">
                <a:solidFill>
                  <a:srgbClr val="002060"/>
                </a:solidFill>
              </a:rPr>
              <a:t> a </a:t>
            </a:r>
            <a:r>
              <a:rPr lang="en-US" dirty="0" err="1">
                <a:solidFill>
                  <a:srgbClr val="002060"/>
                </a:solidFill>
              </a:rPr>
              <a:t>accidentelor</a:t>
            </a:r>
            <a:r>
              <a:rPr lang="en-US" dirty="0">
                <a:solidFill>
                  <a:srgbClr val="002060"/>
                </a:solidFill>
              </a:rPr>
              <a:t> </a:t>
            </a:r>
            <a:r>
              <a:rPr lang="en-US" dirty="0" err="1">
                <a:solidFill>
                  <a:srgbClr val="002060"/>
                </a:solidFill>
              </a:rPr>
              <a:t>în</a:t>
            </a:r>
            <a:r>
              <a:rPr lang="en-US" dirty="0">
                <a:solidFill>
                  <a:srgbClr val="002060"/>
                </a:solidFill>
              </a:rPr>
              <a:t> </a:t>
            </a:r>
            <a:r>
              <a:rPr lang="en-US" dirty="0" err="1">
                <a:solidFill>
                  <a:srgbClr val="002060"/>
                </a:solidFill>
              </a:rPr>
              <a:t>cel</a:t>
            </a:r>
            <a:r>
              <a:rPr lang="en-US" dirty="0">
                <a:solidFill>
                  <a:srgbClr val="002060"/>
                </a:solidFill>
              </a:rPr>
              <a:t> </a:t>
            </a:r>
            <a:r>
              <a:rPr lang="en-US" dirty="0" err="1">
                <a:solidFill>
                  <a:srgbClr val="002060"/>
                </a:solidFill>
              </a:rPr>
              <a:t>mai</a:t>
            </a:r>
            <a:r>
              <a:rPr lang="en-US" dirty="0">
                <a:solidFill>
                  <a:srgbClr val="002060"/>
                </a:solidFill>
              </a:rPr>
              <a:t> </a:t>
            </a:r>
            <a:r>
              <a:rPr lang="en-US" dirty="0" err="1">
                <a:solidFill>
                  <a:srgbClr val="002060"/>
                </a:solidFill>
              </a:rPr>
              <a:t>scurt</a:t>
            </a:r>
            <a:r>
              <a:rPr lang="en-US" dirty="0">
                <a:solidFill>
                  <a:srgbClr val="002060"/>
                </a:solidFill>
              </a:rPr>
              <a:t> </a:t>
            </a:r>
            <a:r>
              <a:rPr lang="en-US" dirty="0" err="1">
                <a:solidFill>
                  <a:srgbClr val="002060"/>
                </a:solidFill>
              </a:rPr>
              <a:t>timp</a:t>
            </a:r>
            <a:r>
              <a:rPr lang="en-US" dirty="0">
                <a:solidFill>
                  <a:srgbClr val="002060"/>
                </a:solidFill>
              </a:rPr>
              <a:t> </a:t>
            </a:r>
            <a:r>
              <a:rPr lang="en-US" dirty="0" err="1">
                <a:solidFill>
                  <a:srgbClr val="002060"/>
                </a:solidFill>
              </a:rPr>
              <a:t>posibil</a:t>
            </a:r>
            <a:r>
              <a:rPr lang="en-US" dirty="0">
                <a:solidFill>
                  <a:srgbClr val="002060"/>
                </a:solidFill>
              </a:rPr>
              <a:t> </a:t>
            </a:r>
            <a:r>
              <a:rPr lang="en-US" dirty="0" err="1">
                <a:solidFill>
                  <a:srgbClr val="002060"/>
                </a:solidFill>
              </a:rPr>
              <a:t>este</a:t>
            </a:r>
            <a:r>
              <a:rPr lang="en-US" dirty="0">
                <a:solidFill>
                  <a:srgbClr val="002060"/>
                </a:solidFill>
              </a:rPr>
              <a:t> </a:t>
            </a:r>
            <a:r>
              <a:rPr lang="en-US" dirty="0" err="1">
                <a:solidFill>
                  <a:srgbClr val="002060"/>
                </a:solidFill>
              </a:rPr>
              <a:t>disponibilitatea</a:t>
            </a:r>
            <a:r>
              <a:rPr lang="en-US" dirty="0">
                <a:solidFill>
                  <a:srgbClr val="002060"/>
                </a:solidFill>
              </a:rPr>
              <a:t> </a:t>
            </a:r>
            <a:r>
              <a:rPr lang="en-US" dirty="0" err="1">
                <a:solidFill>
                  <a:srgbClr val="002060"/>
                </a:solidFill>
              </a:rPr>
              <a:t>stocului</a:t>
            </a:r>
            <a:r>
              <a:rPr lang="en-US" dirty="0">
                <a:solidFill>
                  <a:srgbClr val="002060"/>
                </a:solidFill>
              </a:rPr>
              <a:t> </a:t>
            </a:r>
            <a:r>
              <a:rPr lang="en-US" dirty="0" err="1">
                <a:solidFill>
                  <a:srgbClr val="002060"/>
                </a:solidFill>
              </a:rPr>
              <a:t>necesar</a:t>
            </a:r>
            <a:r>
              <a:rPr lang="en-US" dirty="0">
                <a:solidFill>
                  <a:srgbClr val="002060"/>
                </a:solidFill>
              </a:rPr>
              <a:t> de </a:t>
            </a:r>
            <a:r>
              <a:rPr lang="en-US" dirty="0" err="1">
                <a:solidFill>
                  <a:srgbClr val="002060"/>
                </a:solidFill>
              </a:rPr>
              <a:t>materiale</a:t>
            </a:r>
            <a:r>
              <a:rPr lang="en-US" dirty="0">
                <a:solidFill>
                  <a:srgbClr val="002060"/>
                </a:solidFill>
              </a:rPr>
              <a:t> </a:t>
            </a:r>
            <a:r>
              <a:rPr lang="en-US" dirty="0" err="1">
                <a:solidFill>
                  <a:srgbClr val="002060"/>
                </a:solidFill>
              </a:rPr>
              <a:t>și</a:t>
            </a:r>
            <a:r>
              <a:rPr lang="en-US" dirty="0">
                <a:solidFill>
                  <a:srgbClr val="002060"/>
                </a:solidFill>
              </a:rPr>
              <a:t> </a:t>
            </a:r>
            <a:r>
              <a:rPr lang="en-US" dirty="0" err="1">
                <a:solidFill>
                  <a:srgbClr val="002060"/>
                </a:solidFill>
              </a:rPr>
              <a:t>echipamente</a:t>
            </a:r>
            <a:r>
              <a:rPr lang="en-US" dirty="0">
                <a:solidFill>
                  <a:srgbClr val="002060"/>
                </a:solidFill>
              </a:rPr>
              <a:t> </a:t>
            </a:r>
            <a:r>
              <a:rPr lang="en-US" dirty="0" err="1">
                <a:solidFill>
                  <a:srgbClr val="002060"/>
                </a:solidFill>
              </a:rPr>
              <a:t>necesare</a:t>
            </a:r>
            <a:r>
              <a:rPr lang="en-US" dirty="0">
                <a:solidFill>
                  <a:srgbClr val="002060"/>
                </a:solidFill>
              </a:rPr>
              <a:t>. </a:t>
            </a:r>
            <a:r>
              <a:rPr lang="en-US" dirty="0" err="1">
                <a:solidFill>
                  <a:srgbClr val="002060"/>
                </a:solidFill>
              </a:rPr>
              <a:t>În</a:t>
            </a:r>
            <a:r>
              <a:rPr lang="en-US" dirty="0">
                <a:solidFill>
                  <a:srgbClr val="002060"/>
                </a:solidFill>
              </a:rPr>
              <a:t> </a:t>
            </a:r>
            <a:r>
              <a:rPr lang="en-US" dirty="0" err="1">
                <a:solidFill>
                  <a:srgbClr val="002060"/>
                </a:solidFill>
              </a:rPr>
              <a:t>cazul</a:t>
            </a:r>
            <a:r>
              <a:rPr lang="en-US" dirty="0">
                <a:solidFill>
                  <a:srgbClr val="002060"/>
                </a:solidFill>
              </a:rPr>
              <a:t> </a:t>
            </a:r>
            <a:r>
              <a:rPr lang="en-US" dirty="0" err="1">
                <a:solidFill>
                  <a:srgbClr val="002060"/>
                </a:solidFill>
              </a:rPr>
              <a:t>în</a:t>
            </a:r>
            <a:r>
              <a:rPr lang="en-US" dirty="0">
                <a:solidFill>
                  <a:srgbClr val="002060"/>
                </a:solidFill>
              </a:rPr>
              <a:t> care </a:t>
            </a:r>
            <a:r>
              <a:rPr lang="en-US" dirty="0" err="1">
                <a:solidFill>
                  <a:srgbClr val="002060"/>
                </a:solidFill>
              </a:rPr>
              <a:t>rezerva</a:t>
            </a:r>
            <a:r>
              <a:rPr lang="en-US" dirty="0">
                <a:solidFill>
                  <a:srgbClr val="002060"/>
                </a:solidFill>
              </a:rPr>
              <a:t> </a:t>
            </a:r>
            <a:r>
              <a:rPr lang="en-US" dirty="0" err="1">
                <a:solidFill>
                  <a:srgbClr val="002060"/>
                </a:solidFill>
              </a:rPr>
              <a:t>necesară</a:t>
            </a:r>
            <a:r>
              <a:rPr lang="en-US" dirty="0">
                <a:solidFill>
                  <a:srgbClr val="002060"/>
                </a:solidFill>
              </a:rPr>
              <a:t> de </a:t>
            </a:r>
            <a:r>
              <a:rPr lang="en-US" dirty="0" err="1">
                <a:solidFill>
                  <a:srgbClr val="002060"/>
                </a:solidFill>
              </a:rPr>
              <a:t>materiale</a:t>
            </a:r>
            <a:r>
              <a:rPr lang="en-US" dirty="0">
                <a:solidFill>
                  <a:srgbClr val="002060"/>
                </a:solidFill>
              </a:rPr>
              <a:t> </a:t>
            </a:r>
            <a:r>
              <a:rPr lang="en-US" dirty="0" err="1">
                <a:solidFill>
                  <a:srgbClr val="002060"/>
                </a:solidFill>
              </a:rPr>
              <a:t>și</a:t>
            </a:r>
            <a:r>
              <a:rPr lang="en-US" dirty="0">
                <a:solidFill>
                  <a:srgbClr val="002060"/>
                </a:solidFill>
              </a:rPr>
              <a:t> </a:t>
            </a:r>
            <a:r>
              <a:rPr lang="en-US" dirty="0" err="1">
                <a:solidFill>
                  <a:srgbClr val="002060"/>
                </a:solidFill>
              </a:rPr>
              <a:t>echipamente</a:t>
            </a:r>
            <a:r>
              <a:rPr lang="en-US" dirty="0">
                <a:solidFill>
                  <a:srgbClr val="002060"/>
                </a:solidFill>
              </a:rPr>
              <a:t> nu </a:t>
            </a:r>
            <a:r>
              <a:rPr lang="en-US" dirty="0" err="1">
                <a:solidFill>
                  <a:srgbClr val="002060"/>
                </a:solidFill>
              </a:rPr>
              <a:t>este</a:t>
            </a:r>
            <a:r>
              <a:rPr lang="en-US" dirty="0">
                <a:solidFill>
                  <a:srgbClr val="002060"/>
                </a:solidFill>
              </a:rPr>
              <a:t> </a:t>
            </a:r>
            <a:r>
              <a:rPr lang="en-US" dirty="0" err="1">
                <a:solidFill>
                  <a:srgbClr val="002060"/>
                </a:solidFill>
              </a:rPr>
              <a:t>în</a:t>
            </a:r>
            <a:r>
              <a:rPr lang="en-US" dirty="0">
                <a:solidFill>
                  <a:srgbClr val="002060"/>
                </a:solidFill>
              </a:rPr>
              <a:t> </a:t>
            </a:r>
            <a:r>
              <a:rPr lang="en-US" dirty="0" err="1">
                <a:solidFill>
                  <a:srgbClr val="002060"/>
                </a:solidFill>
              </a:rPr>
              <a:t>stoc</a:t>
            </a:r>
            <a:r>
              <a:rPr lang="en-US" dirty="0">
                <a:solidFill>
                  <a:srgbClr val="002060"/>
                </a:solidFill>
              </a:rPr>
              <a:t>, </a:t>
            </a:r>
            <a:r>
              <a:rPr lang="en-US" dirty="0" err="1">
                <a:solidFill>
                  <a:srgbClr val="002060"/>
                </a:solidFill>
              </a:rPr>
              <a:t>timpul</a:t>
            </a:r>
            <a:r>
              <a:rPr lang="en-US" dirty="0">
                <a:solidFill>
                  <a:srgbClr val="002060"/>
                </a:solidFill>
              </a:rPr>
              <a:t> </a:t>
            </a:r>
            <a:r>
              <a:rPr lang="en-US" dirty="0" err="1">
                <a:solidFill>
                  <a:srgbClr val="002060"/>
                </a:solidFill>
              </a:rPr>
              <a:t>pentru</a:t>
            </a:r>
            <a:r>
              <a:rPr lang="en-US" dirty="0">
                <a:solidFill>
                  <a:srgbClr val="002060"/>
                </a:solidFill>
              </a:rPr>
              <a:t> </a:t>
            </a:r>
            <a:r>
              <a:rPr lang="en-US" dirty="0" err="1">
                <a:solidFill>
                  <a:srgbClr val="002060"/>
                </a:solidFill>
              </a:rPr>
              <a:t>eliminarea</a:t>
            </a:r>
            <a:r>
              <a:rPr lang="en-US" dirty="0">
                <a:solidFill>
                  <a:srgbClr val="002060"/>
                </a:solidFill>
              </a:rPr>
              <a:t> </a:t>
            </a:r>
            <a:r>
              <a:rPr lang="en-US" dirty="0" err="1">
                <a:solidFill>
                  <a:srgbClr val="002060"/>
                </a:solidFill>
              </a:rPr>
              <a:t>accidentelor</a:t>
            </a:r>
            <a:r>
              <a:rPr lang="en-US" dirty="0">
                <a:solidFill>
                  <a:srgbClr val="002060"/>
                </a:solidFill>
              </a:rPr>
              <a:t> </a:t>
            </a:r>
            <a:r>
              <a:rPr lang="en-US" dirty="0" err="1">
                <a:solidFill>
                  <a:srgbClr val="002060"/>
                </a:solidFill>
              </a:rPr>
              <a:t>crește</a:t>
            </a:r>
            <a:r>
              <a:rPr lang="en-US" dirty="0">
                <a:solidFill>
                  <a:srgbClr val="002060"/>
                </a:solidFill>
              </a:rPr>
              <a:t>, </a:t>
            </a:r>
            <a:r>
              <a:rPr lang="en-US" dirty="0" err="1">
                <a:solidFill>
                  <a:srgbClr val="002060"/>
                </a:solidFill>
              </a:rPr>
              <a:t>ceea</a:t>
            </a:r>
            <a:r>
              <a:rPr lang="en-US" dirty="0">
                <a:solidFill>
                  <a:srgbClr val="002060"/>
                </a:solidFill>
              </a:rPr>
              <a:t> </a:t>
            </a:r>
            <a:r>
              <a:rPr lang="en-US" dirty="0" err="1">
                <a:solidFill>
                  <a:srgbClr val="002060"/>
                </a:solidFill>
              </a:rPr>
              <a:t>ce</a:t>
            </a:r>
            <a:r>
              <a:rPr lang="en-US" dirty="0">
                <a:solidFill>
                  <a:srgbClr val="002060"/>
                </a:solidFill>
              </a:rPr>
              <a:t> duce la o </a:t>
            </a:r>
            <a:r>
              <a:rPr lang="en-US" dirty="0" err="1">
                <a:solidFill>
                  <a:srgbClr val="002060"/>
                </a:solidFill>
              </a:rPr>
              <a:t>creștere</a:t>
            </a:r>
            <a:r>
              <a:rPr lang="en-US" dirty="0">
                <a:solidFill>
                  <a:srgbClr val="002060"/>
                </a:solidFill>
              </a:rPr>
              <a:t> a </a:t>
            </a:r>
            <a:r>
              <a:rPr lang="en-US" dirty="0" err="1">
                <a:solidFill>
                  <a:srgbClr val="002060"/>
                </a:solidFill>
              </a:rPr>
              <a:t>costului</a:t>
            </a:r>
            <a:r>
              <a:rPr lang="en-US" dirty="0">
                <a:solidFill>
                  <a:srgbClr val="002060"/>
                </a:solidFill>
              </a:rPr>
              <a:t> </a:t>
            </a:r>
            <a:r>
              <a:rPr lang="en-US" dirty="0" err="1">
                <a:solidFill>
                  <a:srgbClr val="002060"/>
                </a:solidFill>
              </a:rPr>
              <a:t>alimentării</a:t>
            </a:r>
            <a:r>
              <a:rPr lang="en-US" dirty="0">
                <a:solidFill>
                  <a:srgbClr val="002060"/>
                </a:solidFill>
              </a:rPr>
              <a:t> cu </a:t>
            </a:r>
            <a:r>
              <a:rPr lang="en-US" dirty="0" err="1">
                <a:solidFill>
                  <a:srgbClr val="002060"/>
                </a:solidFill>
              </a:rPr>
              <a:t>apă</a:t>
            </a:r>
            <a:r>
              <a:rPr lang="en-US" dirty="0">
                <a:solidFill>
                  <a:srgbClr val="002060"/>
                </a:solidFill>
              </a:rPr>
              <a:t> </a:t>
            </a:r>
            <a:r>
              <a:rPr lang="en-US" dirty="0" err="1">
                <a:solidFill>
                  <a:srgbClr val="002060"/>
                </a:solidFill>
              </a:rPr>
              <a:t>și</a:t>
            </a:r>
            <a:r>
              <a:rPr lang="en-US" dirty="0">
                <a:solidFill>
                  <a:srgbClr val="002060"/>
                </a:solidFill>
              </a:rPr>
              <a:t> </a:t>
            </a:r>
            <a:r>
              <a:rPr lang="en-US" dirty="0" err="1">
                <a:solidFill>
                  <a:srgbClr val="002060"/>
                </a:solidFill>
              </a:rPr>
              <a:t>eliminării</a:t>
            </a:r>
            <a:r>
              <a:rPr lang="en-US" dirty="0">
                <a:solidFill>
                  <a:srgbClr val="002060"/>
                </a:solidFill>
              </a:rPr>
              <a:t> </a:t>
            </a:r>
            <a:r>
              <a:rPr lang="en-US" dirty="0" err="1">
                <a:solidFill>
                  <a:srgbClr val="002060"/>
                </a:solidFill>
              </a:rPr>
              <a:t>apelor</a:t>
            </a:r>
            <a:r>
              <a:rPr lang="en-US" dirty="0">
                <a:solidFill>
                  <a:srgbClr val="002060"/>
                </a:solidFill>
              </a:rPr>
              <a:t> </a:t>
            </a:r>
            <a:r>
              <a:rPr lang="en-US" dirty="0" err="1">
                <a:solidFill>
                  <a:srgbClr val="002060"/>
                </a:solidFill>
              </a:rPr>
              <a:t>uzate</a:t>
            </a:r>
            <a:r>
              <a:rPr lang="en-US" dirty="0">
                <a:solidFill>
                  <a:srgbClr val="002060"/>
                </a:solidFill>
              </a:rPr>
              <a:t>. Un </a:t>
            </a:r>
            <a:r>
              <a:rPr lang="en-US" dirty="0" err="1">
                <a:solidFill>
                  <a:srgbClr val="002060"/>
                </a:solidFill>
              </a:rPr>
              <a:t>stoc</a:t>
            </a:r>
            <a:r>
              <a:rPr lang="en-US" dirty="0">
                <a:solidFill>
                  <a:srgbClr val="002060"/>
                </a:solidFill>
              </a:rPr>
              <a:t> de </a:t>
            </a:r>
            <a:r>
              <a:rPr lang="en-US" dirty="0" err="1">
                <a:solidFill>
                  <a:srgbClr val="002060"/>
                </a:solidFill>
              </a:rPr>
              <a:t>rezervă</a:t>
            </a:r>
            <a:r>
              <a:rPr lang="en-US" dirty="0">
                <a:solidFill>
                  <a:srgbClr val="002060"/>
                </a:solidFill>
              </a:rPr>
              <a:t> de </a:t>
            </a:r>
            <a:r>
              <a:rPr lang="en-US" dirty="0" err="1">
                <a:solidFill>
                  <a:srgbClr val="002060"/>
                </a:solidFill>
              </a:rPr>
              <a:t>materiale</a:t>
            </a:r>
            <a:r>
              <a:rPr lang="en-US" dirty="0">
                <a:solidFill>
                  <a:srgbClr val="002060"/>
                </a:solidFill>
              </a:rPr>
              <a:t> </a:t>
            </a:r>
            <a:r>
              <a:rPr lang="en-US" dirty="0" err="1">
                <a:solidFill>
                  <a:srgbClr val="002060"/>
                </a:solidFill>
              </a:rPr>
              <a:t>și</a:t>
            </a:r>
            <a:r>
              <a:rPr lang="en-US" dirty="0">
                <a:solidFill>
                  <a:srgbClr val="002060"/>
                </a:solidFill>
              </a:rPr>
              <a:t> </a:t>
            </a:r>
            <a:r>
              <a:rPr lang="en-US" dirty="0" err="1">
                <a:solidFill>
                  <a:srgbClr val="002060"/>
                </a:solidFill>
              </a:rPr>
              <a:t>echipamente</a:t>
            </a:r>
            <a:r>
              <a:rPr lang="en-US" dirty="0">
                <a:solidFill>
                  <a:srgbClr val="002060"/>
                </a:solidFill>
              </a:rPr>
              <a:t> </a:t>
            </a:r>
            <a:r>
              <a:rPr lang="en-US" dirty="0" err="1">
                <a:solidFill>
                  <a:srgbClr val="002060"/>
                </a:solidFill>
              </a:rPr>
              <a:t>pentru</a:t>
            </a:r>
            <a:r>
              <a:rPr lang="en-US" dirty="0">
                <a:solidFill>
                  <a:srgbClr val="002060"/>
                </a:solidFill>
              </a:rPr>
              <a:t> </a:t>
            </a:r>
            <a:r>
              <a:rPr lang="en-US" dirty="0" err="1">
                <a:solidFill>
                  <a:srgbClr val="002060"/>
                </a:solidFill>
              </a:rPr>
              <a:t>lucrările</a:t>
            </a:r>
            <a:r>
              <a:rPr lang="en-US" dirty="0">
                <a:solidFill>
                  <a:srgbClr val="002060"/>
                </a:solidFill>
              </a:rPr>
              <a:t> de </a:t>
            </a:r>
            <a:r>
              <a:rPr lang="en-US" dirty="0" err="1">
                <a:solidFill>
                  <a:srgbClr val="002060"/>
                </a:solidFill>
              </a:rPr>
              <a:t>recuperare</a:t>
            </a:r>
            <a:r>
              <a:rPr lang="en-US" dirty="0">
                <a:solidFill>
                  <a:srgbClr val="002060"/>
                </a:solidFill>
              </a:rPr>
              <a:t> de </a:t>
            </a:r>
            <a:r>
              <a:rPr lang="en-US" dirty="0" err="1">
                <a:solidFill>
                  <a:srgbClr val="002060"/>
                </a:solidFill>
              </a:rPr>
              <a:t>urgență</a:t>
            </a:r>
            <a:r>
              <a:rPr lang="en-US" dirty="0">
                <a:solidFill>
                  <a:srgbClr val="002060"/>
                </a:solidFill>
              </a:rPr>
              <a:t> </a:t>
            </a:r>
            <a:r>
              <a:rPr lang="en-US" dirty="0" err="1">
                <a:solidFill>
                  <a:srgbClr val="002060"/>
                </a:solidFill>
              </a:rPr>
              <a:t>este</a:t>
            </a:r>
            <a:r>
              <a:rPr lang="en-US" dirty="0">
                <a:solidFill>
                  <a:srgbClr val="002060"/>
                </a:solidFill>
              </a:rPr>
              <a:t> </a:t>
            </a:r>
            <a:r>
              <a:rPr lang="en-US" dirty="0" err="1">
                <a:solidFill>
                  <a:srgbClr val="002060"/>
                </a:solidFill>
              </a:rPr>
              <a:t>creat</a:t>
            </a:r>
            <a:r>
              <a:rPr lang="en-US" dirty="0">
                <a:solidFill>
                  <a:srgbClr val="002060"/>
                </a:solidFill>
              </a:rPr>
              <a:t> </a:t>
            </a:r>
            <a:r>
              <a:rPr lang="en-US" dirty="0" err="1">
                <a:solidFill>
                  <a:srgbClr val="002060"/>
                </a:solidFill>
              </a:rPr>
              <a:t>în</a:t>
            </a:r>
            <a:r>
              <a:rPr lang="en-US" dirty="0">
                <a:solidFill>
                  <a:srgbClr val="002060"/>
                </a:solidFill>
              </a:rPr>
              <a:t> </a:t>
            </a:r>
            <a:r>
              <a:rPr lang="en-US" dirty="0" err="1">
                <a:solidFill>
                  <a:srgbClr val="002060"/>
                </a:solidFill>
              </a:rPr>
              <a:t>detrimentul</a:t>
            </a:r>
            <a:r>
              <a:rPr lang="en-US" dirty="0">
                <a:solidFill>
                  <a:srgbClr val="002060"/>
                </a:solidFill>
              </a:rPr>
              <a:t> </a:t>
            </a:r>
            <a:r>
              <a:rPr lang="en-US" dirty="0" err="1">
                <a:solidFill>
                  <a:srgbClr val="002060"/>
                </a:solidFill>
              </a:rPr>
              <a:t>fondurilor</a:t>
            </a:r>
            <a:r>
              <a:rPr lang="en-US" dirty="0">
                <a:solidFill>
                  <a:srgbClr val="002060"/>
                </a:solidFill>
              </a:rPr>
              <a:t> </a:t>
            </a:r>
            <a:r>
              <a:rPr lang="en-US" dirty="0" err="1">
                <a:solidFill>
                  <a:srgbClr val="002060"/>
                </a:solidFill>
              </a:rPr>
              <a:t>proprii</a:t>
            </a:r>
            <a:r>
              <a:rPr lang="en-US" dirty="0">
                <a:solidFill>
                  <a:srgbClr val="002060"/>
                </a:solidFill>
              </a:rPr>
              <a:t> ale </a:t>
            </a:r>
            <a:r>
              <a:rPr lang="en-US" dirty="0" err="1">
                <a:solidFill>
                  <a:srgbClr val="002060"/>
                </a:solidFill>
              </a:rPr>
              <a:t>întreprinderii</a:t>
            </a:r>
            <a:r>
              <a:rPr lang="en-US" dirty="0">
                <a:solidFill>
                  <a:srgbClr val="002060"/>
                </a:solidFill>
              </a:rPr>
              <a:t>.</a:t>
            </a: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212612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52400" y="1615272"/>
            <a:ext cx="8839199" cy="4746347"/>
          </a:xfrm>
        </p:spPr>
        <p:txBody>
          <a:bodyPr/>
          <a:lstStyle/>
          <a:p>
            <a:r>
              <a:rPr lang="ro-RO" b="1" dirty="0">
                <a:solidFill>
                  <a:srgbClr val="0070C0"/>
                </a:solidFill>
                <a:effectLst>
                  <a:outerShdw blurRad="38100" dist="38100" dir="2700000" algn="tl">
                    <a:srgbClr val="000000">
                      <a:alpha val="43137"/>
                    </a:srgbClr>
                  </a:outerShdw>
                </a:effectLst>
              </a:rPr>
              <a:t>Bibliografie și contacte utile:</a:t>
            </a:r>
            <a:r>
              <a:rPr lang="en-US" sz="1600" b="1" dirty="0">
                <a:solidFill>
                  <a:srgbClr val="0070C0"/>
                </a:solidFill>
                <a:effectLst>
                  <a:outerShdw blurRad="38100" dist="38100" dir="2700000" algn="tl">
                    <a:srgbClr val="000000">
                      <a:alpha val="43137"/>
                    </a:srgbClr>
                  </a:outerShdw>
                </a:effectLst>
              </a:rPr>
              <a:t/>
            </a:r>
            <a:br>
              <a:rPr lang="en-US" sz="1600" b="1" dirty="0">
                <a:solidFill>
                  <a:srgbClr val="0070C0"/>
                </a:solidFill>
                <a:effectLst>
                  <a:outerShdw blurRad="38100" dist="38100" dir="2700000" algn="tl">
                    <a:srgbClr val="000000">
                      <a:alpha val="43137"/>
                    </a:srgbClr>
                  </a:outerShdw>
                </a:effectLst>
              </a:rPr>
            </a:br>
            <a:r>
              <a:rPr lang="ro-RO" altLang="en-US" sz="1600" b="1" dirty="0" smtClean="0">
                <a:latin typeface="Times New Roman" panose="02020603050405020304" pitchFamily="18" charset="0"/>
                <a:cs typeface="Times New Roman" panose="02020603050405020304" pitchFamily="18" charset="0"/>
              </a:rPr>
              <a:t>1.Legea </a:t>
            </a:r>
            <a:r>
              <a:rPr lang="ro-RO" altLang="en-US" sz="1600" b="1" dirty="0">
                <a:latin typeface="Times New Roman" panose="02020603050405020304" pitchFamily="18" charset="0"/>
                <a:cs typeface="Times New Roman" panose="02020603050405020304" pitchFamily="18" charset="0"/>
              </a:rPr>
              <a:t>privind serviciul public de alimentare cu apă şi canalizare nr.303 din 13 decembrie 2013,publicată în Monitorul Oficial al Republicii Moldova nr.60-65 din 14.03.2014</a:t>
            </a:r>
            <a:br>
              <a:rPr lang="ro-RO" altLang="en-US" sz="1600" b="1" dirty="0">
                <a:latin typeface="Times New Roman" panose="02020603050405020304" pitchFamily="18" charset="0"/>
                <a:cs typeface="Times New Roman" panose="02020603050405020304" pitchFamily="18" charset="0"/>
              </a:rPr>
            </a:br>
            <a:r>
              <a:rPr lang="ro-RO" altLang="en-US" sz="1600" b="1" dirty="0">
                <a:latin typeface="Times New Roman" panose="02020603050405020304" pitchFamily="18" charset="0"/>
                <a:cs typeface="Times New Roman" panose="02020603050405020304" pitchFamily="18" charset="0"/>
              </a:rPr>
              <a:t>2.Regulamentul cu privire la serviciul public de alimentare cu apă şi de canalizare (Anexa la Hotărîrea Consiliului de administrare al ANRE)nr.271/2015din </a:t>
            </a:r>
            <a:r>
              <a:rPr lang="ro-RO" altLang="en-US" sz="1600" b="1" dirty="0" smtClean="0">
                <a:latin typeface="Times New Roman" panose="02020603050405020304" pitchFamily="18" charset="0"/>
                <a:cs typeface="Times New Roman" panose="02020603050405020304" pitchFamily="18" charset="0"/>
              </a:rPr>
              <a:t>16.12.15</a:t>
            </a:r>
            <a:r>
              <a:rPr lang="en-US" altLang="en-US" sz="1600" b="1" dirty="0" smtClean="0">
                <a:latin typeface="Times New Roman" panose="02020603050405020304" pitchFamily="18" charset="0"/>
                <a:cs typeface="Times New Roman" panose="02020603050405020304" pitchFamily="18" charset="0"/>
              </a:rPr>
              <a:t/>
            </a:r>
            <a:br>
              <a:rPr lang="en-US" altLang="en-US" sz="1600" b="1" dirty="0" smtClean="0">
                <a:latin typeface="Times New Roman" panose="02020603050405020304" pitchFamily="18" charset="0"/>
                <a:cs typeface="Times New Roman" panose="02020603050405020304" pitchFamily="18" charset="0"/>
              </a:rPr>
            </a:br>
            <a:r>
              <a:rPr lang="en-US" altLang="en-US" sz="1600" b="1" dirty="0" smtClean="0">
                <a:latin typeface="Times New Roman" panose="02020603050405020304" pitchFamily="18" charset="0"/>
                <a:cs typeface="Times New Roman" panose="02020603050405020304" pitchFamily="18" charset="0"/>
              </a:rPr>
              <a:t>3. </a:t>
            </a:r>
            <a:r>
              <a:rPr lang="pt-BR" sz="1600" dirty="0"/>
              <a:t>Proiectul Regulamentului privind principiile de efectuare a investițiilor în sectorul de alimentare cu apă și de </a:t>
            </a:r>
            <a:r>
              <a:rPr lang="pt-BR" sz="1600" dirty="0" smtClean="0"/>
              <a:t>canalizare. </a:t>
            </a:r>
            <a:r>
              <a:rPr lang="ro-RO" altLang="en-US" sz="1600" b="1" dirty="0" smtClean="0">
                <a:latin typeface="Times New Roman" panose="02020603050405020304" pitchFamily="18" charset="0"/>
                <a:cs typeface="Times New Roman" panose="02020603050405020304" pitchFamily="18" charset="0"/>
              </a:rPr>
              <a:t> </a:t>
            </a:r>
            <a:r>
              <a:rPr lang="ro-RO" altLang="en-US" sz="1600" b="1" dirty="0">
                <a:latin typeface="Times New Roman" panose="02020603050405020304" pitchFamily="18" charset="0"/>
                <a:cs typeface="Times New Roman" panose="02020603050405020304" pitchFamily="18" charset="0"/>
              </a:rPr>
              <a:t>(Anexa </a:t>
            </a:r>
            <a:r>
              <a:rPr lang="ro-RO" altLang="en-US" sz="1600" b="1" dirty="0" smtClean="0">
                <a:latin typeface="Times New Roman" panose="02020603050405020304" pitchFamily="18" charset="0"/>
                <a:cs typeface="Times New Roman" panose="02020603050405020304" pitchFamily="18" charset="0"/>
              </a:rPr>
              <a:t>la</a:t>
            </a:r>
            <a:r>
              <a:rPr lang="en-US" altLang="en-US" sz="1600" b="1" dirty="0" smtClean="0">
                <a:latin typeface="Times New Roman" panose="02020603050405020304" pitchFamily="18" charset="0"/>
                <a:cs typeface="Times New Roman" panose="02020603050405020304" pitchFamily="18" charset="0"/>
              </a:rPr>
              <a:t> </a:t>
            </a:r>
            <a:r>
              <a:rPr lang="en-US" altLang="en-US" sz="1600" b="1" dirty="0" err="1" smtClean="0">
                <a:latin typeface="Times New Roman" panose="02020603050405020304" pitchFamily="18" charset="0"/>
                <a:cs typeface="Times New Roman" panose="02020603050405020304" pitchFamily="18" charset="0"/>
              </a:rPr>
              <a:t>Proiectyul</a:t>
            </a:r>
            <a:r>
              <a:rPr lang="ro-RO" altLang="en-US" sz="1600" b="1" dirty="0" smtClean="0">
                <a:latin typeface="Times New Roman" panose="02020603050405020304" pitchFamily="18" charset="0"/>
                <a:cs typeface="Times New Roman" panose="02020603050405020304" pitchFamily="18" charset="0"/>
              </a:rPr>
              <a:t> </a:t>
            </a:r>
            <a:r>
              <a:rPr lang="ro-RO" altLang="en-US" sz="1600" b="1" dirty="0">
                <a:latin typeface="Times New Roman" panose="02020603050405020304" pitchFamily="18" charset="0"/>
                <a:cs typeface="Times New Roman" panose="02020603050405020304" pitchFamily="18" charset="0"/>
              </a:rPr>
              <a:t>Hotărîrea Consiliului de administrare al </a:t>
            </a:r>
            <a:r>
              <a:rPr lang="ro-RO" altLang="en-US" sz="1600" b="1" dirty="0" smtClean="0">
                <a:latin typeface="Times New Roman" panose="02020603050405020304" pitchFamily="18" charset="0"/>
                <a:cs typeface="Times New Roman" panose="02020603050405020304" pitchFamily="18" charset="0"/>
              </a:rPr>
              <a:t>ANRE)</a:t>
            </a:r>
            <a:r>
              <a:rPr lang="en-US" altLang="en-US" sz="1600" b="1" dirty="0" smtClean="0">
                <a:latin typeface="Times New Roman" panose="02020603050405020304" pitchFamily="18" charset="0"/>
                <a:cs typeface="Times New Roman" panose="02020603050405020304" pitchFamily="18" charset="0"/>
              </a:rPr>
              <a:t> </a:t>
            </a:r>
            <a:r>
              <a:rPr lang="ro-RO" altLang="en-US" sz="1600" b="1" dirty="0" smtClean="0">
                <a:latin typeface="Times New Roman" panose="02020603050405020304" pitchFamily="18" charset="0"/>
                <a:cs typeface="Times New Roman" panose="02020603050405020304" pitchFamily="18" charset="0"/>
              </a:rPr>
              <a:t>n</a:t>
            </a:r>
            <a:r>
              <a:rPr lang="en-US" altLang="en-US" sz="1600" b="1" dirty="0" smtClean="0">
                <a:latin typeface="Times New Roman" panose="02020603050405020304" pitchFamily="18" charset="0"/>
                <a:cs typeface="Times New Roman" panose="02020603050405020304" pitchFamily="18" charset="0"/>
              </a:rPr>
              <a:t>r. 137 </a:t>
            </a:r>
            <a:r>
              <a:rPr lang="ro-RO" altLang="en-US" sz="1600" b="1" dirty="0" smtClean="0">
                <a:latin typeface="Times New Roman" panose="02020603050405020304" pitchFamily="18" charset="0"/>
                <a:cs typeface="Times New Roman" panose="02020603050405020304" pitchFamily="18" charset="0"/>
              </a:rPr>
              <a:t>din 16.</a:t>
            </a:r>
            <a:r>
              <a:rPr lang="en-US" altLang="en-US" sz="1600" b="1" dirty="0" smtClean="0">
                <a:latin typeface="Times New Roman" panose="02020603050405020304" pitchFamily="18" charset="0"/>
                <a:cs typeface="Times New Roman" panose="02020603050405020304" pitchFamily="18" charset="0"/>
              </a:rPr>
              <a:t>05</a:t>
            </a:r>
            <a:r>
              <a:rPr lang="ro-RO" altLang="en-US" sz="1600" b="1" dirty="0" smtClean="0">
                <a:latin typeface="Times New Roman" panose="02020603050405020304" pitchFamily="18" charset="0"/>
                <a:cs typeface="Times New Roman" panose="02020603050405020304" pitchFamily="18" charset="0"/>
              </a:rPr>
              <a:t>.</a:t>
            </a:r>
            <a:r>
              <a:rPr lang="en-US" altLang="en-US" sz="1600" b="1" dirty="0" smtClean="0">
                <a:latin typeface="Times New Roman" panose="02020603050405020304" pitchFamily="18" charset="0"/>
                <a:cs typeface="Times New Roman" panose="02020603050405020304" pitchFamily="18" charset="0"/>
              </a:rPr>
              <a:t>19</a:t>
            </a:r>
            <a:r>
              <a:rPr lang="ro-RO" altLang="en-US" sz="1600" b="1" dirty="0">
                <a:latin typeface="Times New Roman" panose="02020603050405020304" pitchFamily="18" charset="0"/>
                <a:cs typeface="Times New Roman" panose="02020603050405020304" pitchFamily="18" charset="0"/>
              </a:rPr>
              <a:t/>
            </a:r>
            <a:br>
              <a:rPr lang="ro-RO" altLang="en-US" sz="1600" b="1" dirty="0">
                <a:latin typeface="Times New Roman" panose="02020603050405020304" pitchFamily="18" charset="0"/>
                <a:cs typeface="Times New Roman" panose="02020603050405020304" pitchFamily="18" charset="0"/>
              </a:rPr>
            </a:br>
            <a:r>
              <a:rPr lang="en-US" altLang="en-US" sz="1600" b="1" dirty="0" smtClean="0">
                <a:latin typeface="Times New Roman" panose="02020603050405020304" pitchFamily="18" charset="0"/>
                <a:cs typeface="Times New Roman" panose="02020603050405020304" pitchFamily="18" charset="0"/>
              </a:rPr>
              <a:t>4</a:t>
            </a:r>
            <a:r>
              <a:rPr lang="ro-RO" altLang="en-US" sz="1600" b="1" dirty="0" smtClean="0">
                <a:latin typeface="Times New Roman" panose="02020603050405020304" pitchFamily="18" charset="0"/>
                <a:cs typeface="Times New Roman" panose="02020603050405020304" pitchFamily="18" charset="0"/>
              </a:rPr>
              <a:t>.Legea </a:t>
            </a:r>
            <a:r>
              <a:rPr lang="ro-RO" altLang="en-US" sz="1600" b="1" dirty="0">
                <a:latin typeface="Times New Roman" panose="02020603050405020304" pitchFamily="18" charset="0"/>
                <a:cs typeface="Times New Roman" panose="02020603050405020304" pitchFamily="18" charset="0"/>
              </a:rPr>
              <a:t>nr.436-XVI din 28 decembrie 2006 privind administraţia publică locală</a:t>
            </a:r>
            <a:br>
              <a:rPr lang="ro-RO" altLang="en-US" sz="1600" b="1" dirty="0">
                <a:latin typeface="Times New Roman" panose="02020603050405020304" pitchFamily="18" charset="0"/>
                <a:cs typeface="Times New Roman" panose="02020603050405020304" pitchFamily="18" charset="0"/>
              </a:rPr>
            </a:br>
            <a:r>
              <a:rPr lang="en-US" altLang="en-US" sz="1600" b="1" dirty="0" smtClean="0">
                <a:latin typeface="Times New Roman" panose="02020603050405020304" pitchFamily="18" charset="0"/>
                <a:cs typeface="Times New Roman" panose="02020603050405020304" pitchFamily="18" charset="0"/>
              </a:rPr>
              <a:t>5</a:t>
            </a:r>
            <a:r>
              <a:rPr lang="ro-RO" altLang="en-US" sz="1600" b="1" dirty="0" smtClean="0">
                <a:latin typeface="Times New Roman" panose="02020603050405020304" pitchFamily="18" charset="0"/>
                <a:cs typeface="Times New Roman" panose="02020603050405020304" pitchFamily="18" charset="0"/>
              </a:rPr>
              <a:t>.Legea </a:t>
            </a:r>
            <a:r>
              <a:rPr lang="ro-RO" altLang="en-US" sz="1600" b="1" dirty="0">
                <a:latin typeface="Times New Roman" panose="02020603050405020304" pitchFamily="18" charset="0"/>
                <a:cs typeface="Times New Roman" panose="02020603050405020304" pitchFamily="18" charset="0"/>
              </a:rPr>
              <a:t>nr.1402-XV din 24 octombrie 2002 a serviciilor publice de gospodarie comunală.</a:t>
            </a:r>
            <a:br>
              <a:rPr lang="ro-RO" altLang="en-US" sz="1600" b="1" dirty="0">
                <a:latin typeface="Times New Roman" panose="02020603050405020304" pitchFamily="18" charset="0"/>
                <a:cs typeface="Times New Roman" panose="02020603050405020304" pitchFamily="18" charset="0"/>
              </a:rPr>
            </a:br>
            <a:r>
              <a:rPr lang="en-US" altLang="en-US" sz="1600" b="1" dirty="0" smtClean="0">
                <a:latin typeface="Times New Roman" panose="02020603050405020304" pitchFamily="18" charset="0"/>
                <a:cs typeface="Times New Roman" panose="02020603050405020304" pitchFamily="18" charset="0"/>
              </a:rPr>
              <a:t>6</a:t>
            </a:r>
            <a:r>
              <a:rPr lang="ro-RO" altLang="en-US" sz="1600" b="1" dirty="0" smtClean="0">
                <a:latin typeface="Times New Roman" panose="02020603050405020304" pitchFamily="18" charset="0"/>
                <a:cs typeface="Times New Roman" panose="02020603050405020304" pitchFamily="18" charset="0"/>
              </a:rPr>
              <a:t>.Legea </a:t>
            </a:r>
            <a:r>
              <a:rPr lang="ro-RO" altLang="en-US" sz="1600" b="1" dirty="0">
                <a:latin typeface="Times New Roman" panose="02020603050405020304" pitchFamily="18" charset="0"/>
                <a:cs typeface="Times New Roman" panose="02020603050405020304" pitchFamily="18" charset="0"/>
              </a:rPr>
              <a:t>nr.272-XIV din 10 februarie 1999 cu privire la apa potabilă</a:t>
            </a:r>
            <a:br>
              <a:rPr lang="ro-RO" altLang="en-US" sz="1600" b="1" dirty="0">
                <a:latin typeface="Times New Roman" panose="02020603050405020304" pitchFamily="18" charset="0"/>
                <a:cs typeface="Times New Roman" panose="02020603050405020304" pitchFamily="18" charset="0"/>
              </a:rPr>
            </a:br>
            <a:r>
              <a:rPr lang="en-US" altLang="en-US" sz="1600" b="1" dirty="0" smtClean="0">
                <a:latin typeface="Times New Roman" panose="02020603050405020304" pitchFamily="18" charset="0"/>
                <a:cs typeface="Times New Roman" panose="02020603050405020304" pitchFamily="18" charset="0"/>
              </a:rPr>
              <a:t>7</a:t>
            </a:r>
            <a:r>
              <a:rPr lang="ro-RO" altLang="en-US" sz="1600" b="1" dirty="0" smtClean="0">
                <a:latin typeface="Times New Roman" panose="02020603050405020304" pitchFamily="18" charset="0"/>
                <a:cs typeface="Times New Roman" panose="02020603050405020304" pitchFamily="18" charset="0"/>
              </a:rPr>
              <a:t>.Legea </a:t>
            </a:r>
            <a:r>
              <a:rPr lang="ro-RO" altLang="en-US" sz="1600" b="1" dirty="0">
                <a:latin typeface="Times New Roman" panose="02020603050405020304" pitchFamily="18" charset="0"/>
                <a:cs typeface="Times New Roman" panose="02020603050405020304" pitchFamily="18" charset="0"/>
              </a:rPr>
              <a:t>apelor nr. 272 din 23 decembrie 2011,elaborată în conformitate cu prevederile Directivelor europene</a:t>
            </a:r>
            <a:r>
              <a:rPr lang="ro-RO" altLang="en-US" sz="1600" b="1" dirty="0" smtClean="0">
                <a:latin typeface="Times New Roman" panose="02020603050405020304" pitchFamily="18" charset="0"/>
                <a:cs typeface="Times New Roman" panose="02020603050405020304" pitchFamily="18" charset="0"/>
              </a:rPr>
              <a:t>.</a:t>
            </a:r>
            <a:r>
              <a:rPr lang="ro-RO" altLang="en-US" sz="1600" b="1" dirty="0">
                <a:latin typeface="Times New Roman" panose="02020603050405020304" pitchFamily="18" charset="0"/>
                <a:cs typeface="Times New Roman" panose="02020603050405020304" pitchFamily="18" charset="0"/>
              </a:rPr>
              <a:t/>
            </a:r>
            <a:br>
              <a:rPr lang="ro-RO" altLang="en-US" sz="1600" b="1" dirty="0">
                <a:latin typeface="Times New Roman" panose="02020603050405020304" pitchFamily="18" charset="0"/>
                <a:cs typeface="Times New Roman" panose="02020603050405020304" pitchFamily="18" charset="0"/>
              </a:rPr>
            </a:br>
            <a:r>
              <a:rPr lang="ro-RO" altLang="en-US" sz="1600" b="1" dirty="0">
                <a:latin typeface="Times New Roman" panose="02020603050405020304" pitchFamily="18" charset="0"/>
                <a:cs typeface="Times New Roman" panose="02020603050405020304" pitchFamily="18" charset="0"/>
              </a:rPr>
              <a:t>8</a:t>
            </a:r>
            <a:r>
              <a:rPr lang="ro-RO" altLang="en-US" sz="1600" b="1" dirty="0" smtClean="0">
                <a:latin typeface="Times New Roman" panose="02020603050405020304" pitchFamily="18" charset="0"/>
                <a:cs typeface="Times New Roman" panose="02020603050405020304" pitchFamily="18" charset="0"/>
              </a:rPr>
              <a:t>.  </a:t>
            </a:r>
            <a:r>
              <a:rPr lang="ro-RO" altLang="en-US" sz="1600" b="1" dirty="0">
                <a:latin typeface="Times New Roman" panose="02020603050405020304" pitchFamily="18" charset="0"/>
                <a:cs typeface="Times New Roman" panose="02020603050405020304" pitchFamily="18" charset="0"/>
              </a:rPr>
              <a:t>HG RM nr.199 din 20.03.2014 Cu privire la aprobarea Strategiei de alimentare cu apă şi sanitaţie (2014-2028)</a:t>
            </a:r>
            <a:br>
              <a:rPr lang="ro-RO" altLang="en-US" sz="1600" b="1" dirty="0">
                <a:latin typeface="Times New Roman" panose="02020603050405020304" pitchFamily="18" charset="0"/>
                <a:cs typeface="Times New Roman" panose="02020603050405020304" pitchFamily="18" charset="0"/>
              </a:rPr>
            </a:br>
            <a:r>
              <a:rPr lang="ro-RO" altLang="en-US" sz="1600" b="1" dirty="0">
                <a:latin typeface="Times New Roman" panose="02020603050405020304" pitchFamily="18" charset="0"/>
                <a:cs typeface="Times New Roman" panose="02020603050405020304" pitchFamily="18" charset="0"/>
              </a:rPr>
              <a:t>9</a:t>
            </a:r>
            <a:r>
              <a:rPr lang="ro-RO" altLang="en-US" sz="1600" b="1" dirty="0" smtClean="0">
                <a:latin typeface="Times New Roman" panose="02020603050405020304" pitchFamily="18" charset="0"/>
                <a:cs typeface="Times New Roman" panose="02020603050405020304" pitchFamily="18" charset="0"/>
              </a:rPr>
              <a:t>. Regulamentul </a:t>
            </a:r>
            <a:r>
              <a:rPr lang="ro-RO" altLang="en-US" sz="1600" b="1" dirty="0">
                <a:latin typeface="Times New Roman" panose="02020603050405020304" pitchFamily="18" charset="0"/>
                <a:cs typeface="Times New Roman" panose="02020603050405020304" pitchFamily="18" charset="0"/>
              </a:rPr>
              <a:t>cu privire la indicatorii de calitate a serviciul public de alimentare cu apă şi canalizare (Hotărîrea ANRE nr.352/2016 din 27.12.2016</a:t>
            </a:r>
            <a:r>
              <a:rPr lang="ro-RO" altLang="en-US" sz="1600" b="1" dirty="0" smtClean="0">
                <a:latin typeface="Times New Roman" panose="02020603050405020304" pitchFamily="18" charset="0"/>
                <a:cs typeface="Times New Roman" panose="02020603050405020304" pitchFamily="18" charset="0"/>
              </a:rPr>
              <a:t>)</a:t>
            </a:r>
            <a:r>
              <a:rPr lang="ro-RO" altLang="en-US" sz="1600" b="1" dirty="0">
                <a:latin typeface="Times New Roman" panose="02020603050405020304" pitchFamily="18" charset="0"/>
                <a:cs typeface="Times New Roman" panose="02020603050405020304" pitchFamily="18" charset="0"/>
              </a:rPr>
              <a:t/>
            </a:r>
            <a:br>
              <a:rPr lang="ro-RO" altLang="en-US" sz="1600" b="1" dirty="0">
                <a:latin typeface="Times New Roman" panose="02020603050405020304" pitchFamily="18" charset="0"/>
                <a:cs typeface="Times New Roman" panose="02020603050405020304" pitchFamily="18" charset="0"/>
              </a:rPr>
            </a:br>
            <a:r>
              <a:rPr lang="en-US" altLang="en-US" sz="1600" b="1" dirty="0" smtClean="0">
                <a:latin typeface="Times New Roman" panose="02020603050405020304" pitchFamily="18" charset="0"/>
                <a:cs typeface="Times New Roman" panose="02020603050405020304" pitchFamily="18" charset="0"/>
              </a:rPr>
              <a:t>1</a:t>
            </a:r>
            <a:r>
              <a:rPr lang="ro-RO" altLang="en-US" sz="1600" b="1" dirty="0" smtClean="0">
                <a:latin typeface="Times New Roman" panose="02020603050405020304" pitchFamily="18" charset="0"/>
                <a:cs typeface="Times New Roman" panose="02020603050405020304" pitchFamily="18" charset="0"/>
              </a:rPr>
              <a:t>0. </a:t>
            </a:r>
            <a:r>
              <a:rPr lang="ro-RO" altLang="en-US" sz="1600" b="1" dirty="0">
                <a:latin typeface="Times New Roman" panose="02020603050405020304" pitchFamily="18" charset="0"/>
                <a:cs typeface="Times New Roman" panose="02020603050405020304" pitchFamily="18" charset="0"/>
              </a:rPr>
              <a:t>Ghid .</a:t>
            </a:r>
            <a:r>
              <a:rPr lang="ro-RO" altLang="en-US" sz="1600" b="1" dirty="0" err="1">
                <a:latin typeface="Times New Roman" panose="02020603050405020304" pitchFamily="18" charset="0"/>
                <a:cs typeface="Times New Roman" panose="02020603050405020304" pitchFamily="18" charset="0"/>
              </a:rPr>
              <a:t>Reţelele</a:t>
            </a:r>
            <a:r>
              <a:rPr lang="ro-RO" altLang="en-US" sz="1600" b="1" dirty="0">
                <a:latin typeface="Times New Roman" panose="02020603050405020304" pitchFamily="18" charset="0"/>
                <a:cs typeface="Times New Roman" panose="02020603050405020304" pitchFamily="18" charset="0"/>
              </a:rPr>
              <a:t> de </a:t>
            </a:r>
            <a:r>
              <a:rPr lang="ro-RO" altLang="en-US" sz="1600" b="1" dirty="0" err="1">
                <a:latin typeface="Times New Roman" panose="02020603050405020304" pitchFamily="18" charset="0"/>
                <a:cs typeface="Times New Roman" panose="02020603050405020304" pitchFamily="18" charset="0"/>
              </a:rPr>
              <a:t>distribuţie</a:t>
            </a:r>
            <a:r>
              <a:rPr lang="ro-RO" altLang="en-US" sz="1600" b="1" dirty="0">
                <a:latin typeface="Times New Roman" panose="02020603050405020304" pitchFamily="18" charset="0"/>
                <a:cs typeface="Times New Roman" panose="02020603050405020304" pitchFamily="18" charset="0"/>
              </a:rPr>
              <a:t> a apei . Polietilenă (Redactor -Sergiu Calos . </a:t>
            </a:r>
            <a:r>
              <a:rPr lang="ro-RO" altLang="en-US" sz="1600" b="1" dirty="0" smtClean="0">
                <a:latin typeface="Times New Roman" panose="02020603050405020304" pitchFamily="18" charset="0"/>
                <a:cs typeface="Times New Roman" panose="02020603050405020304" pitchFamily="18" charset="0"/>
              </a:rPr>
              <a:t>Mihaela</a:t>
            </a:r>
            <a:r>
              <a:rPr lang="en-US" altLang="en-US" sz="1600" b="1" dirty="0" smtClean="0">
                <a:latin typeface="Times New Roman" panose="02020603050405020304" pitchFamily="18" charset="0"/>
                <a:cs typeface="Times New Roman" panose="02020603050405020304" pitchFamily="18" charset="0"/>
              </a:rPr>
              <a:t> </a:t>
            </a:r>
            <a:r>
              <a:rPr lang="en-US" altLang="en-US" sz="1600" b="1" dirty="0" err="1" smtClean="0">
                <a:latin typeface="Times New Roman" panose="02020603050405020304" pitchFamily="18" charset="0"/>
                <a:cs typeface="Times New Roman" panose="02020603050405020304" pitchFamily="18" charset="0"/>
              </a:rPr>
              <a:t>Conta</a:t>
            </a:r>
            <a:r>
              <a:rPr lang="ro-RO" altLang="en-US" sz="1600" b="1" dirty="0" smtClean="0">
                <a:latin typeface="Times New Roman" panose="02020603050405020304" pitchFamily="18" charset="0"/>
                <a:cs typeface="Times New Roman" panose="02020603050405020304" pitchFamily="18" charset="0"/>
              </a:rPr>
              <a:t>șel)</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192002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de-DE" dirty="0"/>
              <a:t>Mihail Mazurean</a:t>
            </a:r>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marL="144000" indent="0">
              <a:spcAft>
                <a:spcPts val="0"/>
              </a:spcAft>
              <a:buFont typeface="Wingdings" pitchFamily="2" charset="2"/>
              <a:buChar char="Ø"/>
            </a:pPr>
            <a:r>
              <a:rPr lang="en-US" b="1" dirty="0" smtClean="0">
                <a:solidFill>
                  <a:srgbClr val="002060"/>
                </a:solidFill>
              </a:rPr>
              <a:t> </a:t>
            </a:r>
            <a:r>
              <a:rPr lang="ro-RO" b="1" dirty="0">
                <a:solidFill>
                  <a:srgbClr val="0070C0"/>
                </a:solidFill>
                <a:effectLst>
                  <a:outerShdw blurRad="38100" dist="38100" dir="2700000" algn="tl">
                    <a:srgbClr val="000000">
                      <a:alpha val="43137"/>
                    </a:srgbClr>
                  </a:outerShdw>
                </a:effectLst>
              </a:rPr>
              <a:t>Bibliografie și contacte utile</a:t>
            </a:r>
            <a:r>
              <a:rPr lang="ro-RO" b="1" dirty="0" smtClean="0">
                <a:solidFill>
                  <a:srgbClr val="0070C0"/>
                </a:solidFill>
                <a:effectLst>
                  <a:outerShdw blurRad="38100" dist="38100" dir="2700000" algn="tl">
                    <a:srgbClr val="000000">
                      <a:alpha val="43137"/>
                    </a:srgbClr>
                  </a:outerShdw>
                </a:effectLst>
              </a:rPr>
              <a:t>:</a:t>
            </a:r>
            <a:r>
              <a:rPr lang="en-US" b="1" dirty="0" smtClean="0">
                <a:solidFill>
                  <a:srgbClr val="0070C0"/>
                </a:solidFill>
                <a:effectLst>
                  <a:outerShdw blurRad="38100" dist="38100" dir="2700000" algn="tl">
                    <a:srgbClr val="000000">
                      <a:alpha val="43137"/>
                    </a:srgbClr>
                  </a:outerShdw>
                </a:effectLst>
              </a:rPr>
              <a:t/>
            </a:r>
            <a:br>
              <a:rPr lang="en-US" b="1" dirty="0" smtClean="0">
                <a:solidFill>
                  <a:srgbClr val="0070C0"/>
                </a:solidFill>
                <a:effectLst>
                  <a:outerShdw blurRad="38100" dist="38100" dir="2700000" algn="tl">
                    <a:srgbClr val="000000">
                      <a:alpha val="43137"/>
                    </a:srgbClr>
                  </a:outerShdw>
                </a:effectLst>
              </a:rPr>
            </a:br>
            <a:r>
              <a:rPr lang="en-US" sz="1600" i="1" u="sng" dirty="0">
                <a:hlinkClick r:id="rId2"/>
              </a:rPr>
              <a:t>http://www.md.undp.org</a:t>
            </a:r>
            <a:r>
              <a:rPr lang="ru-RU" sz="1600" i="1" dirty="0"/>
              <a:t/>
            </a:r>
            <a:br>
              <a:rPr lang="ru-RU" sz="1600" i="1" dirty="0"/>
            </a:br>
            <a:r>
              <a:rPr lang="en-US" sz="1600" i="1" u="sng" dirty="0">
                <a:hlinkClick r:id="rId3"/>
              </a:rPr>
              <a:t>http://www.ebrd.com/moldova.html</a:t>
            </a:r>
            <a:r>
              <a:rPr lang="ru-RU" sz="1600" i="1" dirty="0"/>
              <a:t/>
            </a:r>
            <a:br>
              <a:rPr lang="ru-RU" sz="1600" i="1" dirty="0"/>
            </a:br>
            <a:r>
              <a:rPr lang="nl-NL" sz="1600" i="1" u="sng" dirty="0">
                <a:hlinkClick r:id="rId4"/>
              </a:rPr>
              <a:t>http://www.oekb.at/de/Seiten/default.aspx</a:t>
            </a:r>
            <a:r>
              <a:rPr lang="en-US" sz="1600" i="1" dirty="0"/>
              <a:t> </a:t>
            </a:r>
            <a:r>
              <a:rPr lang="ru-RU" sz="1600" i="1" dirty="0"/>
              <a:t/>
            </a:r>
            <a:br>
              <a:rPr lang="ru-RU" sz="1600" i="1" dirty="0"/>
            </a:br>
            <a:r>
              <a:rPr lang="nl-NL" sz="1600" i="1" u="sng" dirty="0">
                <a:hlinkClick r:id="rId5"/>
              </a:rPr>
              <a:t>http://www.mdrc.gov.md</a:t>
            </a:r>
            <a:r>
              <a:rPr lang="ru-RU" sz="1600" i="1" dirty="0"/>
              <a:t/>
            </a:r>
            <a:br>
              <a:rPr lang="ru-RU" sz="1600" i="1" dirty="0"/>
            </a:br>
            <a:r>
              <a:rPr lang="nl-NL" sz="1600" i="1" u="sng" dirty="0">
                <a:hlinkClick r:id="rId6"/>
              </a:rPr>
              <a:t>http://www.mf.gov.md</a:t>
            </a:r>
            <a:r>
              <a:rPr lang="ro-RO" sz="1600" i="1" u="sng" dirty="0"/>
              <a:t/>
            </a:r>
            <a:br>
              <a:rPr lang="ro-RO" sz="1600" i="1" u="sng" dirty="0"/>
            </a:br>
            <a:r>
              <a:rPr lang="en-US" sz="1600" i="1" u="sng" dirty="0">
                <a:hlinkClick r:id="rId7"/>
              </a:rPr>
              <a:t>http://fism.gov.md</a:t>
            </a:r>
            <a:r>
              <a:rPr lang="ru-RU" sz="1600" i="1" dirty="0"/>
              <a:t/>
            </a:r>
            <a:br>
              <a:rPr lang="ru-RU" sz="1600" i="1" dirty="0"/>
            </a:br>
            <a:r>
              <a:rPr lang="en-US" sz="1600" i="1" u="sng" dirty="0">
                <a:hlinkClick r:id="rId3"/>
              </a:rPr>
              <a:t>http://www.ebrd.com/moldova.html</a:t>
            </a:r>
            <a:r>
              <a:rPr lang="en-US" sz="1600" i="1" u="sng" dirty="0"/>
              <a:t/>
            </a:r>
            <a:br>
              <a:rPr lang="en-US" sz="1600" i="1" u="sng" dirty="0"/>
            </a:br>
            <a:r>
              <a:rPr lang="en-US" sz="1600" i="1" u="sng" dirty="0">
                <a:hlinkClick r:id="rId8"/>
              </a:rPr>
              <a:t>http://www.worldbank.org/en/country/moldova</a:t>
            </a:r>
            <a:r>
              <a:rPr lang="en-US" sz="1600" i="1" u="sng" dirty="0"/>
              <a:t/>
            </a:r>
            <a:br>
              <a:rPr lang="en-US" sz="1600" i="1" u="sng" dirty="0"/>
            </a:br>
            <a:r>
              <a:rPr lang="en-US" sz="1600" i="1" u="sng" dirty="0">
                <a:hlinkClick r:id="rId9"/>
              </a:rPr>
              <a:t>https://eeas.europa.eu/delegations/moldova_ro</a:t>
            </a:r>
            <a:r>
              <a:rPr lang="ru-RU" sz="1600" i="1" dirty="0"/>
              <a:t/>
            </a:r>
            <a:br>
              <a:rPr lang="ru-RU" sz="1600" i="1" dirty="0"/>
            </a:br>
            <a:r>
              <a:rPr lang="en-US" sz="1600" i="1" u="sng" dirty="0">
                <a:hlinkClick r:id="rId10"/>
              </a:rPr>
              <a:t>https://eeas.europa.eu/delegations/moldova/16397/general-information-about-grants_ro</a:t>
            </a:r>
            <a:r>
              <a:rPr lang="ru-RU" sz="1600" i="1" dirty="0"/>
              <a:t/>
            </a:r>
            <a:br>
              <a:rPr lang="ru-RU" sz="1600" i="1" dirty="0"/>
            </a:br>
            <a:r>
              <a:rPr lang="en-US" sz="1600" i="1" dirty="0">
                <a:hlinkClick r:id="rId11"/>
              </a:rPr>
              <a:t>https://ec.europa.eu/europeaid/about-funding_en</a:t>
            </a:r>
            <a:r>
              <a:rPr lang="en-US" sz="1600" i="1" dirty="0"/>
              <a:t/>
            </a:r>
            <a:br>
              <a:rPr lang="en-US" sz="1600" i="1" dirty="0"/>
            </a:br>
            <a:r>
              <a:rPr lang="de-DE" sz="1600" i="1" u="sng" dirty="0">
                <a:hlinkClick r:id="rId12"/>
              </a:rPr>
              <a:t>http://www.entwicklung.at/en/countries/black-sea-region-south-caucasus/moldova/</a:t>
            </a:r>
            <a:r>
              <a:rPr lang="ru-RU" sz="1600" i="1" dirty="0"/>
              <a:t/>
            </a:r>
            <a:br>
              <a:rPr lang="ru-RU" sz="1600" i="1" dirty="0"/>
            </a:br>
            <a:r>
              <a:rPr lang="de-DE" sz="1600" i="1" u="sng" dirty="0">
                <a:hlinkClick r:id="rId13"/>
              </a:rPr>
              <a:t>http://www.entwicklung.at/fileadmin/user_upload/Dokumente/Publikationen/Landesstrategien/CS_Moldova_2016_2020.pdf</a:t>
            </a:r>
            <a:r>
              <a:rPr lang="de-DE" sz="1600" i="1" u="sng" dirty="0"/>
              <a:t/>
            </a:r>
            <a:br>
              <a:rPr lang="de-DE" sz="1600" i="1" u="sng" dirty="0"/>
            </a:br>
            <a:r>
              <a:rPr lang="en-US" sz="1600" i="1" dirty="0">
                <a:hlinkClick r:id="rId14"/>
              </a:rPr>
              <a:t>https://www.eda.admin.ch/countries/moldova/en/home/representations/cooperation-office.html</a:t>
            </a:r>
            <a:r>
              <a:rPr lang="ru-RU" sz="1600" i="1" dirty="0"/>
              <a:t/>
            </a:r>
            <a:br>
              <a:rPr lang="ru-RU" sz="1600" i="1" dirty="0"/>
            </a:br>
            <a:r>
              <a:rPr lang="en-US" sz="1600" i="1" dirty="0">
                <a:hlinkClick r:id="rId15"/>
              </a:rPr>
              <a:t>http://www.eda.admin.ch/eda/fr/home/reps/eur/vukr/ref_visinf/visukr.html</a:t>
            </a:r>
            <a:r>
              <a:rPr lang="en-US" sz="1600" i="1" dirty="0"/>
              <a:t/>
            </a:r>
            <a:br>
              <a:rPr lang="en-US" sz="1600" i="1" dirty="0"/>
            </a:br>
            <a:r>
              <a:rPr lang="en-US" sz="1600" i="1" u="sng" dirty="0">
                <a:hlinkClick r:id="rId16"/>
              </a:rPr>
              <a:t>http://www.apasan.md/</a:t>
            </a:r>
            <a:r>
              <a:rPr lang="ru-RU" sz="1600" i="1" dirty="0"/>
              <a:t/>
            </a:r>
            <a:br>
              <a:rPr lang="ru-RU" sz="1600" i="1" dirty="0"/>
            </a:br>
            <a:r>
              <a:rPr lang="fr-FR" sz="1600" i="1" u="sng" dirty="0">
                <a:hlinkClick r:id="rId17"/>
              </a:rPr>
              <a:t>http://apasan.md/files/img/site/articles/docs</a:t>
            </a:r>
            <a:r>
              <a:rPr lang="en-US" sz="1600" i="1" dirty="0">
                <a:hlinkClick r:id="rId17"/>
              </a:rPr>
              <a:t> 1392104020_Descriere_ApaSan_ROM.pdf</a:t>
            </a:r>
            <a:r>
              <a:rPr lang="en-US" sz="1600" i="1" dirty="0"/>
              <a:t/>
            </a:r>
            <a:br>
              <a:rPr lang="en-US" sz="1600" i="1" dirty="0"/>
            </a:br>
            <a:endParaRPr lang="ro-RO" sz="1600" b="1" dirty="0">
              <a:solidFill>
                <a:srgbClr val="002060"/>
              </a:solidFill>
            </a:endParaRPr>
          </a:p>
        </p:txBody>
      </p:sp>
      <p:pic>
        <p:nvPicPr>
          <p:cNvPr id="8" name="Picture 6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215771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t>
            </a:r>
            <a:r>
              <a:rPr lang="en-US" dirty="0" err="1" smtClean="0"/>
              <a:t>ihail</a:t>
            </a:r>
            <a:r>
              <a:rPr lang="en-US" dirty="0" smtClean="0"/>
              <a:t> </a:t>
            </a:r>
            <a:r>
              <a:rPr lang="en-US" dirty="0"/>
              <a:t>M</a:t>
            </a:r>
            <a:r>
              <a:rPr lang="en-US" dirty="0" smtClean="0"/>
              <a:t>azurean</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03/07/2019</a:t>
            </a:fld>
            <a:endParaRPr lang="de-DE">
              <a:cs typeface="Arial" charset="0"/>
            </a:endParaRPr>
          </a:p>
        </p:txBody>
      </p:sp>
      <p:sp>
        <p:nvSpPr>
          <p:cNvPr id="16" name="Inhaltsplatzhalter 8"/>
          <p:cNvSpPr txBox="1">
            <a:spLocks/>
          </p:cNvSpPr>
          <p:nvPr/>
        </p:nvSpPr>
        <p:spPr>
          <a:xfrm>
            <a:off x="2433908" y="1620412"/>
            <a:ext cx="6262254" cy="1426512"/>
          </a:xfrm>
          <a:prstGeom prst="rect">
            <a:avLst/>
          </a:prstGeom>
        </p:spPr>
        <p:txBody>
          <a:bodyPr/>
          <a:lstStyle/>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798753" y="3145975"/>
            <a:ext cx="5710757" cy="2154436"/>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dirty="0">
                <a:solidFill>
                  <a:srgbClr val="7030A0"/>
                </a:solidFill>
                <a:latin typeface="+mn-lt"/>
              </a:rPr>
              <a:t>www.amac.md</a:t>
            </a:r>
            <a:r>
              <a:rPr lang="ro-RO" sz="1400" b="0" dirty="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a:t>
            </a:r>
            <a:r>
              <a:rPr lang="ro-RO" sz="1400" b="0" dirty="0" smtClean="0">
                <a:solidFill>
                  <a:schemeClr val="bg2">
                    <a:lumMod val="25000"/>
                  </a:schemeClr>
                </a:solidFill>
                <a:latin typeface="+mn-lt"/>
              </a:rPr>
              <a:t>28-84-33</a:t>
            </a:r>
            <a:endParaRPr lang="en-US" sz="1400" b="0" dirty="0" smtClean="0">
              <a:solidFill>
                <a:schemeClr val="bg2">
                  <a:lumMod val="25000"/>
                </a:schemeClr>
              </a:solidFill>
              <a:latin typeface="+mn-lt"/>
            </a:endParaRPr>
          </a:p>
          <a:p>
            <a:pPr algn="ctr"/>
            <a:r>
              <a:rPr lang="en-US" sz="1400" b="0" dirty="0" smtClean="0">
                <a:solidFill>
                  <a:srgbClr val="FF0000"/>
                </a:solidFill>
                <a:latin typeface="+mn-lt"/>
              </a:rPr>
              <a:t>Mihail Mazurean, m_mazurean@yahoo.com</a:t>
            </a:r>
            <a:endParaRPr lang="en-US" sz="1400" b="0" dirty="0">
              <a:solidFill>
                <a:srgbClr val="FF0000"/>
              </a:solidFill>
              <a:latin typeface="+mn-lt"/>
            </a:endParaRPr>
          </a:p>
          <a:p>
            <a:pPr algn="ctr"/>
            <a:r>
              <a:rPr lang="en-US" sz="1400" b="0" dirty="0" smtClean="0">
                <a:solidFill>
                  <a:schemeClr val="bg2">
                    <a:lumMod val="25000"/>
                  </a:schemeClr>
                </a:solidFill>
                <a:latin typeface="+mn-lt"/>
              </a:rPr>
              <a:t>www.acc.md</a:t>
            </a:r>
            <a:endParaRPr lang="ro-RO" sz="1400" b="0" dirty="0">
              <a:solidFill>
                <a:schemeClr val="bg2">
                  <a:lumMod val="25000"/>
                </a:schemeClr>
              </a:solidFill>
              <a:latin typeface="+mn-lt"/>
            </a:endParaRPr>
          </a:p>
          <a:p>
            <a:pPr algn="ctr"/>
            <a:endParaRPr lang="ro-RO" sz="800" b="0" dirty="0">
              <a:solidFill>
                <a:schemeClr val="bg2">
                  <a:lumMod val="25000"/>
                </a:schemeClr>
              </a:solidFill>
              <a:latin typeface="+mn-lt"/>
            </a:endParaRPr>
          </a:p>
        </p:txBody>
      </p:sp>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e-DE" dirty="0" smtClean="0"/>
              <a:t>Mihail Mazurean</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52400" y="1903472"/>
            <a:ext cx="8839199" cy="4416167"/>
          </a:xfrm>
        </p:spPr>
        <p:txBody>
          <a:bodyPr/>
          <a:lstStyle/>
          <a:p>
            <a:r>
              <a:rPr lang="ro-RO" b="1" dirty="0">
                <a:solidFill>
                  <a:srgbClr val="002060"/>
                </a:solidFill>
              </a:rPr>
              <a:t>Planificarea </a:t>
            </a:r>
            <a:r>
              <a:rPr lang="ro-RO" b="1" dirty="0" err="1">
                <a:solidFill>
                  <a:srgbClr val="002060"/>
                </a:solidFill>
              </a:rPr>
              <a:t>investiţiilor</a:t>
            </a:r>
            <a:r>
              <a:rPr lang="ro-RO" b="1" dirty="0" smtClean="0">
                <a:solidFill>
                  <a:srgbClr val="002060"/>
                </a:solidFill>
              </a:rPr>
              <a:t>.</a:t>
            </a:r>
            <a:br>
              <a:rPr lang="ro-RO" b="1" dirty="0" smtClean="0">
                <a:solidFill>
                  <a:srgbClr val="002060"/>
                </a:solidFill>
              </a:rPr>
            </a:br>
            <a:r>
              <a:rPr lang="en-GB" sz="2800" dirty="0">
                <a:solidFill>
                  <a:srgbClr val="0070C0"/>
                </a:solidFill>
              </a:rPr>
              <a:t>P</a:t>
            </a:r>
            <a:r>
              <a:rPr lang="en-US" sz="2800" dirty="0" err="1">
                <a:solidFill>
                  <a:srgbClr val="0070C0"/>
                </a:solidFill>
              </a:rPr>
              <a:t>lanul</a:t>
            </a:r>
            <a:r>
              <a:rPr lang="en-US" sz="2800" dirty="0">
                <a:solidFill>
                  <a:srgbClr val="0070C0"/>
                </a:solidFill>
              </a:rPr>
              <a:t> de </a:t>
            </a:r>
            <a:r>
              <a:rPr lang="en-US" sz="2800" dirty="0" err="1">
                <a:solidFill>
                  <a:srgbClr val="0070C0"/>
                </a:solidFill>
              </a:rPr>
              <a:t>dezvoltare</a:t>
            </a:r>
            <a:r>
              <a:rPr lang="en-US" sz="2800" dirty="0">
                <a:solidFill>
                  <a:srgbClr val="0070C0"/>
                </a:solidFill>
              </a:rPr>
              <a:t> </a:t>
            </a:r>
            <a:r>
              <a:rPr lang="en-US" sz="2800" dirty="0" err="1">
                <a:solidFill>
                  <a:srgbClr val="0070C0"/>
                </a:solidFill>
              </a:rPr>
              <a:t>şi</a:t>
            </a:r>
            <a:r>
              <a:rPr lang="en-US" sz="2800" dirty="0">
                <a:solidFill>
                  <a:srgbClr val="0070C0"/>
                </a:solidFill>
              </a:rPr>
              <a:t> de </a:t>
            </a:r>
            <a:r>
              <a:rPr lang="en-US" sz="2800" dirty="0" err="1">
                <a:solidFill>
                  <a:srgbClr val="0070C0"/>
                </a:solidFill>
              </a:rPr>
              <a:t>funcţionare</a:t>
            </a:r>
            <a:r>
              <a:rPr lang="en-US" sz="2800" dirty="0">
                <a:solidFill>
                  <a:srgbClr val="0070C0"/>
                </a:solidFill>
              </a:rPr>
              <a:t>, </a:t>
            </a:r>
            <a:r>
              <a:rPr lang="en-US" sz="2800" dirty="0" err="1">
                <a:solidFill>
                  <a:srgbClr val="002060"/>
                </a:solidFill>
              </a:rPr>
              <a:t>pe</a:t>
            </a:r>
            <a:r>
              <a:rPr lang="en-US" sz="2800" dirty="0">
                <a:solidFill>
                  <a:srgbClr val="002060"/>
                </a:solidFill>
              </a:rPr>
              <a:t> </a:t>
            </a:r>
            <a:r>
              <a:rPr lang="en-US" sz="2800" dirty="0" err="1">
                <a:solidFill>
                  <a:srgbClr val="002060"/>
                </a:solidFill>
              </a:rPr>
              <a:t>termen</a:t>
            </a:r>
            <a:r>
              <a:rPr lang="en-US" sz="2800" dirty="0">
                <a:solidFill>
                  <a:srgbClr val="002060"/>
                </a:solidFill>
              </a:rPr>
              <a:t> </a:t>
            </a:r>
            <a:r>
              <a:rPr lang="en-US" sz="2800" dirty="0" err="1">
                <a:solidFill>
                  <a:srgbClr val="002060"/>
                </a:solidFill>
              </a:rPr>
              <a:t>scurt</a:t>
            </a:r>
            <a:r>
              <a:rPr lang="en-US" sz="2800" dirty="0">
                <a:solidFill>
                  <a:srgbClr val="002060"/>
                </a:solidFill>
              </a:rPr>
              <a:t>, </a:t>
            </a:r>
            <a:r>
              <a:rPr lang="en-US" sz="2800" dirty="0" err="1">
                <a:solidFill>
                  <a:srgbClr val="002060"/>
                </a:solidFill>
              </a:rPr>
              <a:t>mediu</a:t>
            </a:r>
            <a:r>
              <a:rPr lang="en-US" sz="2800" dirty="0">
                <a:solidFill>
                  <a:srgbClr val="002060"/>
                </a:solidFill>
              </a:rPr>
              <a:t> </a:t>
            </a:r>
            <a:r>
              <a:rPr lang="en-US" sz="2800" dirty="0" err="1">
                <a:solidFill>
                  <a:srgbClr val="002060"/>
                </a:solidFill>
              </a:rPr>
              <a:t>şi</a:t>
            </a:r>
            <a:r>
              <a:rPr lang="en-US" sz="2800" dirty="0">
                <a:solidFill>
                  <a:srgbClr val="002060"/>
                </a:solidFill>
              </a:rPr>
              <a:t> lung, a </a:t>
            </a:r>
            <a:r>
              <a:rPr lang="en-US" sz="2800" dirty="0" err="1">
                <a:solidFill>
                  <a:srgbClr val="002060"/>
                </a:solidFill>
              </a:rPr>
              <a:t>serviciului</a:t>
            </a:r>
            <a:r>
              <a:rPr lang="en-US" sz="2800" dirty="0">
                <a:solidFill>
                  <a:srgbClr val="002060"/>
                </a:solidFill>
              </a:rPr>
              <a:t> public de </a:t>
            </a:r>
            <a:r>
              <a:rPr lang="en-US" sz="2800" dirty="0" err="1">
                <a:solidFill>
                  <a:srgbClr val="002060"/>
                </a:solidFill>
              </a:rPr>
              <a:t>alimentare</a:t>
            </a:r>
            <a:r>
              <a:rPr lang="en-US" sz="2800" dirty="0">
                <a:solidFill>
                  <a:srgbClr val="002060"/>
                </a:solidFill>
              </a:rPr>
              <a:t> cu </a:t>
            </a:r>
            <a:r>
              <a:rPr lang="en-US" sz="2800" dirty="0" err="1">
                <a:solidFill>
                  <a:srgbClr val="002060"/>
                </a:solidFill>
              </a:rPr>
              <a:t>apă</a:t>
            </a:r>
            <a:r>
              <a:rPr lang="en-US" sz="2800" dirty="0">
                <a:solidFill>
                  <a:srgbClr val="002060"/>
                </a:solidFill>
              </a:rPr>
              <a:t> </a:t>
            </a:r>
            <a:r>
              <a:rPr lang="en-US" sz="2800" dirty="0" err="1">
                <a:solidFill>
                  <a:srgbClr val="002060"/>
                </a:solidFill>
              </a:rPr>
              <a:t>şi</a:t>
            </a:r>
            <a:r>
              <a:rPr lang="en-US" sz="2800" dirty="0">
                <a:solidFill>
                  <a:srgbClr val="002060"/>
                </a:solidFill>
              </a:rPr>
              <a:t> de </a:t>
            </a:r>
            <a:r>
              <a:rPr lang="en-US" sz="2800" dirty="0" err="1">
                <a:solidFill>
                  <a:srgbClr val="002060"/>
                </a:solidFill>
              </a:rPr>
              <a:t>canalizare</a:t>
            </a:r>
            <a:r>
              <a:rPr lang="en-US" sz="2800" dirty="0">
                <a:solidFill>
                  <a:srgbClr val="002060"/>
                </a:solidFill>
              </a:rPr>
              <a:t> se </a:t>
            </a:r>
            <a:r>
              <a:rPr lang="en-US" sz="2800" dirty="0" err="1">
                <a:solidFill>
                  <a:srgbClr val="002060"/>
                </a:solidFill>
              </a:rPr>
              <a:t>elaborează</a:t>
            </a:r>
            <a:r>
              <a:rPr lang="en-US" sz="2800" dirty="0">
                <a:solidFill>
                  <a:srgbClr val="002060"/>
                </a:solidFill>
              </a:rPr>
              <a:t> de </a:t>
            </a:r>
            <a:r>
              <a:rPr lang="en-US" sz="2800" dirty="0" err="1">
                <a:solidFill>
                  <a:srgbClr val="002060"/>
                </a:solidFill>
              </a:rPr>
              <a:t>către</a:t>
            </a:r>
            <a:r>
              <a:rPr lang="en-US" sz="2800" dirty="0">
                <a:solidFill>
                  <a:srgbClr val="002060"/>
                </a:solidFill>
              </a:rPr>
              <a:t> </a:t>
            </a:r>
            <a:r>
              <a:rPr lang="en-US" sz="2800" dirty="0" err="1">
                <a:solidFill>
                  <a:srgbClr val="002060"/>
                </a:solidFill>
              </a:rPr>
              <a:t>autoritățile</a:t>
            </a:r>
            <a:r>
              <a:rPr lang="en-US" sz="2800" dirty="0">
                <a:solidFill>
                  <a:srgbClr val="002060"/>
                </a:solidFill>
              </a:rPr>
              <a:t> </a:t>
            </a:r>
            <a:r>
              <a:rPr lang="en-US" sz="2800" dirty="0" err="1">
                <a:solidFill>
                  <a:srgbClr val="002060"/>
                </a:solidFill>
              </a:rPr>
              <a:t>administrației</a:t>
            </a:r>
            <a:r>
              <a:rPr lang="en-US" sz="2800" dirty="0">
                <a:solidFill>
                  <a:srgbClr val="002060"/>
                </a:solidFill>
              </a:rPr>
              <a:t> </a:t>
            </a:r>
            <a:r>
              <a:rPr lang="en-US" sz="2800" dirty="0" err="1">
                <a:solidFill>
                  <a:srgbClr val="002060"/>
                </a:solidFill>
              </a:rPr>
              <a:t>publice</a:t>
            </a:r>
            <a:r>
              <a:rPr lang="en-US" sz="2800" dirty="0">
                <a:solidFill>
                  <a:srgbClr val="002060"/>
                </a:solidFill>
              </a:rPr>
              <a:t> locale </a:t>
            </a:r>
            <a:r>
              <a:rPr lang="en-US" sz="2800" dirty="0" err="1">
                <a:solidFill>
                  <a:srgbClr val="002060"/>
                </a:solidFill>
              </a:rPr>
              <a:t>în</a:t>
            </a:r>
            <a:r>
              <a:rPr lang="en-US" sz="2800" dirty="0">
                <a:solidFill>
                  <a:srgbClr val="002060"/>
                </a:solidFill>
              </a:rPr>
              <a:t> </a:t>
            </a:r>
            <a:r>
              <a:rPr lang="en-US" sz="2800" dirty="0" err="1">
                <a:solidFill>
                  <a:srgbClr val="002060"/>
                </a:solidFill>
              </a:rPr>
              <a:t>conformitate</a:t>
            </a:r>
            <a:r>
              <a:rPr lang="en-US" sz="2800" dirty="0">
                <a:solidFill>
                  <a:srgbClr val="002060"/>
                </a:solidFill>
              </a:rPr>
              <a:t> cu </a:t>
            </a:r>
            <a:r>
              <a:rPr lang="en-US" sz="2800" dirty="0" err="1">
                <a:solidFill>
                  <a:srgbClr val="002060"/>
                </a:solidFill>
              </a:rPr>
              <a:t>planurile</a:t>
            </a:r>
            <a:r>
              <a:rPr lang="en-US" sz="2800" dirty="0">
                <a:solidFill>
                  <a:srgbClr val="002060"/>
                </a:solidFill>
              </a:rPr>
              <a:t> </a:t>
            </a:r>
            <a:r>
              <a:rPr lang="en-US" sz="2800" dirty="0" err="1">
                <a:solidFill>
                  <a:srgbClr val="002060"/>
                </a:solidFill>
              </a:rPr>
              <a:t>urbanistice</a:t>
            </a:r>
            <a:r>
              <a:rPr lang="en-US" sz="2800" dirty="0">
                <a:solidFill>
                  <a:srgbClr val="002060"/>
                </a:solidFill>
              </a:rPr>
              <a:t> </a:t>
            </a:r>
            <a:r>
              <a:rPr lang="en-US" sz="2800" dirty="0" err="1">
                <a:solidFill>
                  <a:srgbClr val="002060"/>
                </a:solidFill>
              </a:rPr>
              <a:t>generale</a:t>
            </a:r>
            <a:r>
              <a:rPr lang="en-US" sz="2800" dirty="0">
                <a:solidFill>
                  <a:srgbClr val="002060"/>
                </a:solidFill>
              </a:rPr>
              <a:t>, cu </a:t>
            </a:r>
            <a:r>
              <a:rPr lang="en-US" sz="2800" dirty="0" err="1">
                <a:solidFill>
                  <a:srgbClr val="002060"/>
                </a:solidFill>
              </a:rPr>
              <a:t>programele</a:t>
            </a:r>
            <a:r>
              <a:rPr lang="en-US" sz="2800" dirty="0">
                <a:solidFill>
                  <a:srgbClr val="002060"/>
                </a:solidFill>
              </a:rPr>
              <a:t> de </a:t>
            </a:r>
            <a:r>
              <a:rPr lang="en-US" sz="2800" dirty="0" err="1">
                <a:solidFill>
                  <a:srgbClr val="002060"/>
                </a:solidFill>
              </a:rPr>
              <a:t>dezvoltare</a:t>
            </a:r>
            <a:r>
              <a:rPr lang="en-US" sz="2800" dirty="0">
                <a:solidFill>
                  <a:srgbClr val="002060"/>
                </a:solidFill>
              </a:rPr>
              <a:t> social-</a:t>
            </a:r>
            <a:r>
              <a:rPr lang="en-US" sz="2800" dirty="0" err="1">
                <a:solidFill>
                  <a:srgbClr val="002060"/>
                </a:solidFill>
              </a:rPr>
              <a:t>economică</a:t>
            </a:r>
            <a:r>
              <a:rPr lang="en-US" sz="2800" dirty="0">
                <a:solidFill>
                  <a:srgbClr val="002060"/>
                </a:solidFill>
              </a:rPr>
              <a:t> a </a:t>
            </a:r>
            <a:r>
              <a:rPr lang="en-US" sz="2800" dirty="0" err="1">
                <a:solidFill>
                  <a:srgbClr val="002060"/>
                </a:solidFill>
              </a:rPr>
              <a:t>unităţii</a:t>
            </a:r>
            <a:r>
              <a:rPr lang="en-US" sz="2800" dirty="0">
                <a:solidFill>
                  <a:srgbClr val="002060"/>
                </a:solidFill>
              </a:rPr>
              <a:t> </a:t>
            </a:r>
            <a:r>
              <a:rPr lang="en-US" sz="2800" dirty="0" err="1">
                <a:solidFill>
                  <a:srgbClr val="002060"/>
                </a:solidFill>
              </a:rPr>
              <a:t>administrativ-teritoriale</a:t>
            </a:r>
            <a:r>
              <a:rPr lang="en-US" sz="2800" dirty="0">
                <a:solidFill>
                  <a:srgbClr val="002060"/>
                </a:solidFill>
              </a:rPr>
              <a:t>, </a:t>
            </a:r>
            <a:r>
              <a:rPr lang="en-US" sz="2800" dirty="0" err="1">
                <a:solidFill>
                  <a:srgbClr val="002060"/>
                </a:solidFill>
              </a:rPr>
              <a:t>precum</a:t>
            </a:r>
            <a:r>
              <a:rPr lang="en-US" sz="2800" dirty="0">
                <a:solidFill>
                  <a:srgbClr val="002060"/>
                </a:solidFill>
              </a:rPr>
              <a:t> </a:t>
            </a:r>
            <a:r>
              <a:rPr lang="en-US" sz="2800" dirty="0" err="1">
                <a:solidFill>
                  <a:srgbClr val="002060"/>
                </a:solidFill>
              </a:rPr>
              <a:t>şi</a:t>
            </a:r>
            <a:r>
              <a:rPr lang="en-US" sz="2800" dirty="0">
                <a:solidFill>
                  <a:srgbClr val="002060"/>
                </a:solidFill>
              </a:rPr>
              <a:t> </a:t>
            </a:r>
            <a:r>
              <a:rPr lang="en-US" sz="2800" dirty="0" err="1">
                <a:solidFill>
                  <a:srgbClr val="002060"/>
                </a:solidFill>
              </a:rPr>
              <a:t>potrivit</a:t>
            </a:r>
            <a:r>
              <a:rPr lang="en-US" sz="2800" dirty="0">
                <a:solidFill>
                  <a:srgbClr val="002060"/>
                </a:solidFill>
              </a:rPr>
              <a:t> </a:t>
            </a:r>
            <a:r>
              <a:rPr lang="en-US" sz="2800" dirty="0" err="1">
                <a:solidFill>
                  <a:srgbClr val="002060"/>
                </a:solidFill>
              </a:rPr>
              <a:t>angajamentelor</a:t>
            </a:r>
            <a:r>
              <a:rPr lang="en-US" sz="2800" dirty="0">
                <a:solidFill>
                  <a:srgbClr val="002060"/>
                </a:solidFill>
              </a:rPr>
              <a:t> </a:t>
            </a:r>
            <a:r>
              <a:rPr lang="en-US" sz="2800" dirty="0" err="1">
                <a:solidFill>
                  <a:srgbClr val="002060"/>
                </a:solidFill>
              </a:rPr>
              <a:t>internaţionale</a:t>
            </a:r>
            <a:r>
              <a:rPr lang="en-US" sz="2800" dirty="0">
                <a:solidFill>
                  <a:srgbClr val="002060"/>
                </a:solidFill>
              </a:rPr>
              <a:t> </a:t>
            </a:r>
            <a:r>
              <a:rPr lang="en-US" sz="2800" dirty="0" err="1">
                <a:solidFill>
                  <a:srgbClr val="002060"/>
                </a:solidFill>
              </a:rPr>
              <a:t>în</a:t>
            </a:r>
            <a:r>
              <a:rPr lang="en-US" sz="2800" dirty="0">
                <a:solidFill>
                  <a:srgbClr val="002060"/>
                </a:solidFill>
              </a:rPr>
              <a:t> </a:t>
            </a:r>
            <a:r>
              <a:rPr lang="en-US" sz="2800" dirty="0" err="1">
                <a:solidFill>
                  <a:srgbClr val="002060"/>
                </a:solidFill>
              </a:rPr>
              <a:t>domeniul</a:t>
            </a:r>
            <a:r>
              <a:rPr lang="en-US" sz="2800" dirty="0">
                <a:solidFill>
                  <a:srgbClr val="002060"/>
                </a:solidFill>
              </a:rPr>
              <a:t> de </a:t>
            </a:r>
            <a:r>
              <a:rPr lang="en-US" sz="2800" dirty="0" err="1">
                <a:solidFill>
                  <a:srgbClr val="002060"/>
                </a:solidFill>
              </a:rPr>
              <a:t>protecţie</a:t>
            </a:r>
            <a:r>
              <a:rPr lang="en-US" sz="2800" dirty="0">
                <a:solidFill>
                  <a:srgbClr val="002060"/>
                </a:solidFill>
              </a:rPr>
              <a:t> a </a:t>
            </a:r>
            <a:r>
              <a:rPr lang="en-US" sz="2800" dirty="0" err="1">
                <a:solidFill>
                  <a:srgbClr val="002060"/>
                </a:solidFill>
              </a:rPr>
              <a:t>mediului</a:t>
            </a:r>
            <a:r>
              <a:rPr lang="en-US" sz="2800" dirty="0">
                <a:solidFill>
                  <a:srgbClr val="002060"/>
                </a:solidFill>
              </a:rPr>
              <a:t>.</a:t>
            </a:r>
            <a:br>
              <a:rPr lang="en-US" sz="2800" dirty="0">
                <a:solidFill>
                  <a:srgbClr val="002060"/>
                </a:solidFill>
              </a:rPr>
            </a:br>
            <a:r>
              <a:rPr lang="ro-RO" sz="2800" b="1" dirty="0">
                <a:solidFill>
                  <a:srgbClr val="002060"/>
                </a:solidFill>
              </a:rPr>
              <a:t/>
            </a:r>
            <a:br>
              <a:rPr lang="ro-RO" sz="2800" b="1" dirty="0">
                <a:solidFill>
                  <a:srgbClr val="002060"/>
                </a:solidFill>
              </a:rPr>
            </a:br>
            <a:endParaRPr lang="ro-RO" sz="2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422406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en-US" dirty="0"/>
              <a:t>Mihail Mazurean</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en-US" sz="3600" b="1" dirty="0" smtClean="0">
                <a:solidFill>
                  <a:srgbClr val="002060"/>
                </a:solidFill>
              </a:rPr>
              <a:t>         </a:t>
            </a:r>
            <a:r>
              <a:rPr lang="ro-RO" sz="3600" b="1" dirty="0" smtClean="0">
                <a:solidFill>
                  <a:srgbClr val="0070C0"/>
                </a:solidFill>
              </a:rPr>
              <a:t>Planificarea </a:t>
            </a:r>
            <a:r>
              <a:rPr lang="ro-RO" sz="3600" b="1" dirty="0" err="1" smtClean="0">
                <a:solidFill>
                  <a:srgbClr val="0070C0"/>
                </a:solidFill>
              </a:rPr>
              <a:t>investiţiilor</a:t>
            </a:r>
            <a:r>
              <a:rPr lang="ro-RO" sz="3600" b="1" dirty="0" smtClean="0">
                <a:solidFill>
                  <a:srgbClr val="0070C0"/>
                </a:solidFill>
              </a:rPr>
              <a:t>.</a:t>
            </a:r>
            <a:br>
              <a:rPr lang="ro-RO" sz="3600" b="1" dirty="0" smtClean="0">
                <a:solidFill>
                  <a:srgbClr val="0070C0"/>
                </a:solidFill>
              </a:rPr>
            </a:br>
            <a:r>
              <a:rPr lang="en-GB" sz="3600" dirty="0" err="1" smtClean="0">
                <a:solidFill>
                  <a:srgbClr val="002060"/>
                </a:solidFill>
              </a:rPr>
              <a:t>Planul</a:t>
            </a:r>
            <a:r>
              <a:rPr lang="en-GB" sz="3600" dirty="0" smtClean="0">
                <a:solidFill>
                  <a:srgbClr val="002060"/>
                </a:solidFill>
              </a:rPr>
              <a:t> </a:t>
            </a:r>
            <a:r>
              <a:rPr lang="en-GB" sz="3600" dirty="0" err="1" smtClean="0">
                <a:solidFill>
                  <a:srgbClr val="002060"/>
                </a:solidFill>
              </a:rPr>
              <a:t>anual</a:t>
            </a:r>
            <a:r>
              <a:rPr lang="en-GB" sz="3600" dirty="0" smtClean="0">
                <a:solidFill>
                  <a:srgbClr val="002060"/>
                </a:solidFill>
              </a:rPr>
              <a:t> </a:t>
            </a:r>
            <a:r>
              <a:rPr lang="en-GB" sz="3600" dirty="0">
                <a:solidFill>
                  <a:srgbClr val="002060"/>
                </a:solidFill>
              </a:rPr>
              <a:t>de </a:t>
            </a:r>
            <a:r>
              <a:rPr lang="en-GB" sz="3600" dirty="0" err="1">
                <a:solidFill>
                  <a:srgbClr val="002060"/>
                </a:solidFill>
              </a:rPr>
              <a:t>investiţii</a:t>
            </a:r>
            <a:r>
              <a:rPr lang="en-GB" sz="3600" dirty="0">
                <a:solidFill>
                  <a:srgbClr val="002060"/>
                </a:solidFill>
              </a:rPr>
              <a:t> </a:t>
            </a:r>
            <a:r>
              <a:rPr lang="en-GB" sz="3600" dirty="0" err="1">
                <a:solidFill>
                  <a:srgbClr val="002060"/>
                </a:solidFill>
              </a:rPr>
              <a:t>va</a:t>
            </a:r>
            <a:r>
              <a:rPr lang="en-GB" sz="3600" dirty="0">
                <a:solidFill>
                  <a:srgbClr val="002060"/>
                </a:solidFill>
              </a:rPr>
              <a:t> </a:t>
            </a:r>
            <a:r>
              <a:rPr lang="en-GB" sz="3600" dirty="0" err="1">
                <a:solidFill>
                  <a:srgbClr val="002060"/>
                </a:solidFill>
              </a:rPr>
              <a:t>cuprinde</a:t>
            </a:r>
            <a:r>
              <a:rPr lang="en-GB" sz="3600" dirty="0">
                <a:solidFill>
                  <a:srgbClr val="002060"/>
                </a:solidFill>
              </a:rPr>
              <a:t> </a:t>
            </a:r>
            <a:r>
              <a:rPr lang="en-GB" sz="3600" dirty="0" err="1">
                <a:solidFill>
                  <a:srgbClr val="002060"/>
                </a:solidFill>
              </a:rPr>
              <a:t>numai</a:t>
            </a:r>
            <a:r>
              <a:rPr lang="en-GB" sz="3600" dirty="0">
                <a:solidFill>
                  <a:srgbClr val="002060"/>
                </a:solidFill>
              </a:rPr>
              <a:t> </a:t>
            </a:r>
            <a:r>
              <a:rPr lang="en-GB" sz="3600" dirty="0" err="1">
                <a:solidFill>
                  <a:srgbClr val="002060"/>
                </a:solidFill>
              </a:rPr>
              <a:t>investiţiile</a:t>
            </a:r>
            <a:r>
              <a:rPr lang="en-GB" sz="3600" dirty="0">
                <a:solidFill>
                  <a:srgbClr val="002060"/>
                </a:solidFill>
              </a:rPr>
              <a:t> </a:t>
            </a:r>
            <a:r>
              <a:rPr lang="en-GB" sz="3600" dirty="0" err="1">
                <a:solidFill>
                  <a:srgbClr val="002060"/>
                </a:solidFill>
              </a:rPr>
              <a:t>obligatorii</a:t>
            </a:r>
            <a:r>
              <a:rPr lang="en-GB" sz="3600" dirty="0">
                <a:solidFill>
                  <a:srgbClr val="002060"/>
                </a:solidFill>
              </a:rPr>
              <a:t>, </a:t>
            </a:r>
            <a:r>
              <a:rPr lang="en-GB" sz="3600" dirty="0" err="1">
                <a:solidFill>
                  <a:srgbClr val="002060"/>
                </a:solidFill>
              </a:rPr>
              <a:t>necesare</a:t>
            </a:r>
            <a:r>
              <a:rPr lang="en-GB" sz="3600" dirty="0">
                <a:solidFill>
                  <a:srgbClr val="002060"/>
                </a:solidFill>
              </a:rPr>
              <a:t> </a:t>
            </a:r>
            <a:r>
              <a:rPr lang="en-GB" sz="3600" dirty="0" err="1">
                <a:solidFill>
                  <a:srgbClr val="002060"/>
                </a:solidFill>
              </a:rPr>
              <a:t>sau</a:t>
            </a:r>
            <a:r>
              <a:rPr lang="en-GB" sz="3600" dirty="0">
                <a:solidFill>
                  <a:srgbClr val="002060"/>
                </a:solidFill>
              </a:rPr>
              <a:t> </a:t>
            </a:r>
            <a:r>
              <a:rPr lang="en-GB" sz="3600" dirty="0" err="1">
                <a:solidFill>
                  <a:srgbClr val="002060"/>
                </a:solidFill>
              </a:rPr>
              <a:t>eficiente</a:t>
            </a:r>
            <a:r>
              <a:rPr lang="en-GB" sz="3600" dirty="0">
                <a:solidFill>
                  <a:srgbClr val="002060"/>
                </a:solidFill>
              </a:rPr>
              <a:t>, </a:t>
            </a:r>
            <a:r>
              <a:rPr lang="en-GB" sz="3600" dirty="0" err="1">
                <a:solidFill>
                  <a:srgbClr val="002060"/>
                </a:solidFill>
              </a:rPr>
              <a:t>detaliat</a:t>
            </a:r>
            <a:r>
              <a:rPr lang="en-GB" sz="3600" dirty="0">
                <a:solidFill>
                  <a:srgbClr val="002060"/>
                </a:solidFill>
              </a:rPr>
              <a:t> </a:t>
            </a:r>
            <a:r>
              <a:rPr lang="en-GB" sz="3600" dirty="0" err="1">
                <a:solidFill>
                  <a:srgbClr val="002060"/>
                </a:solidFill>
              </a:rPr>
              <a:t>pe</a:t>
            </a:r>
            <a:r>
              <a:rPr lang="en-GB" sz="3600" dirty="0">
                <a:solidFill>
                  <a:srgbClr val="002060"/>
                </a:solidFill>
              </a:rPr>
              <a:t> </a:t>
            </a:r>
            <a:r>
              <a:rPr lang="en-GB" sz="3600" dirty="0" err="1">
                <a:solidFill>
                  <a:srgbClr val="002060"/>
                </a:solidFill>
              </a:rPr>
              <a:t>proiecte</a:t>
            </a:r>
            <a:r>
              <a:rPr lang="en-GB" sz="3600" dirty="0">
                <a:solidFill>
                  <a:srgbClr val="002060"/>
                </a:solidFill>
              </a:rPr>
              <a:t> de </a:t>
            </a:r>
            <a:r>
              <a:rPr lang="en-GB" sz="3600" dirty="0" err="1">
                <a:solidFill>
                  <a:srgbClr val="002060"/>
                </a:solidFill>
              </a:rPr>
              <a:t>investiţii</a:t>
            </a:r>
            <a:r>
              <a:rPr lang="en-GB" sz="3600" dirty="0">
                <a:solidFill>
                  <a:srgbClr val="002060"/>
                </a:solidFill>
              </a:rPr>
              <a:t> </a:t>
            </a:r>
            <a:r>
              <a:rPr lang="en-GB" sz="3600" dirty="0" err="1">
                <a:solidFill>
                  <a:srgbClr val="002060"/>
                </a:solidFill>
              </a:rPr>
              <a:t>ce</a:t>
            </a:r>
            <a:r>
              <a:rPr lang="en-GB" sz="3600" dirty="0">
                <a:solidFill>
                  <a:srgbClr val="002060"/>
                </a:solidFill>
              </a:rPr>
              <a:t> </a:t>
            </a:r>
            <a:r>
              <a:rPr lang="en-GB" sz="3600" dirty="0" err="1">
                <a:solidFill>
                  <a:srgbClr val="002060"/>
                </a:solidFill>
              </a:rPr>
              <a:t>urmează</a:t>
            </a:r>
            <a:r>
              <a:rPr lang="en-GB" sz="3600" dirty="0">
                <a:solidFill>
                  <a:srgbClr val="002060"/>
                </a:solidFill>
              </a:rPr>
              <a:t> a fi </a:t>
            </a:r>
            <a:r>
              <a:rPr lang="en-GB" sz="3600" dirty="0" err="1">
                <a:solidFill>
                  <a:srgbClr val="002060"/>
                </a:solidFill>
              </a:rPr>
              <a:t>realizate</a:t>
            </a:r>
            <a:r>
              <a:rPr lang="en-GB" sz="3600" dirty="0" smtClean="0">
                <a:solidFill>
                  <a:srgbClr val="002060"/>
                </a:solidFill>
              </a:rPr>
              <a:t>.</a:t>
            </a:r>
            <a:r>
              <a:rPr lang="en-GB" sz="3600" dirty="0">
                <a:solidFill>
                  <a:srgbClr val="002060"/>
                </a:solidFill>
              </a:rPr>
              <a:t> </a:t>
            </a:r>
            <a:r>
              <a:rPr lang="en-GB" sz="3600" dirty="0" err="1">
                <a:solidFill>
                  <a:srgbClr val="002060"/>
                </a:solidFill>
              </a:rPr>
              <a:t>Înainte</a:t>
            </a:r>
            <a:r>
              <a:rPr lang="en-GB" sz="3600" dirty="0">
                <a:solidFill>
                  <a:srgbClr val="002060"/>
                </a:solidFill>
              </a:rPr>
              <a:t> de </a:t>
            </a:r>
            <a:r>
              <a:rPr lang="en-GB" sz="3600" dirty="0" err="1">
                <a:solidFill>
                  <a:srgbClr val="002060"/>
                </a:solidFill>
              </a:rPr>
              <a:t>includerea</a:t>
            </a:r>
            <a:r>
              <a:rPr lang="en-GB" sz="3600" dirty="0">
                <a:solidFill>
                  <a:srgbClr val="002060"/>
                </a:solidFill>
              </a:rPr>
              <a:t> </a:t>
            </a:r>
            <a:r>
              <a:rPr lang="en-GB" sz="3600" dirty="0" err="1">
                <a:solidFill>
                  <a:srgbClr val="002060"/>
                </a:solidFill>
              </a:rPr>
              <a:t>unui</a:t>
            </a:r>
            <a:r>
              <a:rPr lang="en-GB" sz="3600" dirty="0">
                <a:solidFill>
                  <a:srgbClr val="002060"/>
                </a:solidFill>
              </a:rPr>
              <a:t> </a:t>
            </a:r>
            <a:r>
              <a:rPr lang="en-GB" sz="3600" dirty="0" err="1">
                <a:solidFill>
                  <a:srgbClr val="002060"/>
                </a:solidFill>
              </a:rPr>
              <a:t>proiect</a:t>
            </a:r>
            <a:r>
              <a:rPr lang="en-GB" sz="3600" dirty="0">
                <a:solidFill>
                  <a:srgbClr val="002060"/>
                </a:solidFill>
              </a:rPr>
              <a:t> </a:t>
            </a:r>
            <a:r>
              <a:rPr lang="en-GB" sz="3600" dirty="0" err="1">
                <a:solidFill>
                  <a:srgbClr val="002060"/>
                </a:solidFill>
              </a:rPr>
              <a:t>în</a:t>
            </a:r>
            <a:r>
              <a:rPr lang="en-GB" sz="3600" dirty="0">
                <a:solidFill>
                  <a:srgbClr val="002060"/>
                </a:solidFill>
              </a:rPr>
              <a:t> </a:t>
            </a:r>
            <a:r>
              <a:rPr lang="en-GB" sz="3600" dirty="0" err="1">
                <a:solidFill>
                  <a:srgbClr val="002060"/>
                </a:solidFill>
              </a:rPr>
              <a:t>planul</a:t>
            </a:r>
            <a:r>
              <a:rPr lang="en-GB" sz="3600" dirty="0">
                <a:solidFill>
                  <a:srgbClr val="002060"/>
                </a:solidFill>
              </a:rPr>
              <a:t> </a:t>
            </a:r>
            <a:r>
              <a:rPr lang="en-GB" sz="3600" dirty="0" err="1">
                <a:solidFill>
                  <a:srgbClr val="002060"/>
                </a:solidFill>
              </a:rPr>
              <a:t>anual</a:t>
            </a:r>
            <a:r>
              <a:rPr lang="en-GB" sz="3600" dirty="0">
                <a:solidFill>
                  <a:srgbClr val="002060"/>
                </a:solidFill>
              </a:rPr>
              <a:t> de </a:t>
            </a:r>
            <a:r>
              <a:rPr lang="en-GB" sz="3600" dirty="0" err="1">
                <a:solidFill>
                  <a:srgbClr val="002060"/>
                </a:solidFill>
              </a:rPr>
              <a:t>investiţii</a:t>
            </a:r>
            <a:r>
              <a:rPr lang="en-GB" sz="3600" dirty="0">
                <a:solidFill>
                  <a:srgbClr val="002060"/>
                </a:solidFill>
              </a:rPr>
              <a:t>, </a:t>
            </a:r>
            <a:r>
              <a:rPr lang="en-GB" sz="3600" dirty="0" err="1">
                <a:solidFill>
                  <a:srgbClr val="002060"/>
                </a:solidFill>
              </a:rPr>
              <a:t>operatorul</a:t>
            </a:r>
            <a:r>
              <a:rPr lang="en-GB" sz="3600" dirty="0">
                <a:solidFill>
                  <a:srgbClr val="002060"/>
                </a:solidFill>
              </a:rPr>
              <a:t> </a:t>
            </a:r>
            <a:r>
              <a:rPr lang="en-GB" sz="3600" dirty="0" err="1">
                <a:solidFill>
                  <a:srgbClr val="002060"/>
                </a:solidFill>
              </a:rPr>
              <a:t>este</a:t>
            </a:r>
            <a:r>
              <a:rPr lang="en-GB" sz="3600" dirty="0">
                <a:solidFill>
                  <a:srgbClr val="002060"/>
                </a:solidFill>
              </a:rPr>
              <a:t> </a:t>
            </a:r>
            <a:r>
              <a:rPr lang="en-GB" sz="3600" dirty="0" err="1">
                <a:solidFill>
                  <a:srgbClr val="002060"/>
                </a:solidFill>
              </a:rPr>
              <a:t>obligat</a:t>
            </a:r>
            <a:r>
              <a:rPr lang="en-GB" sz="3600" dirty="0">
                <a:solidFill>
                  <a:srgbClr val="002060"/>
                </a:solidFill>
              </a:rPr>
              <a:t> </a:t>
            </a:r>
            <a:r>
              <a:rPr lang="en-GB" sz="3600" dirty="0" err="1">
                <a:solidFill>
                  <a:srgbClr val="002060"/>
                </a:solidFill>
              </a:rPr>
              <a:t>să</a:t>
            </a:r>
            <a:r>
              <a:rPr lang="en-GB" sz="3600" dirty="0">
                <a:solidFill>
                  <a:srgbClr val="002060"/>
                </a:solidFill>
              </a:rPr>
              <a:t>-l </a:t>
            </a:r>
            <a:r>
              <a:rPr lang="en-GB" sz="3600" dirty="0" err="1">
                <a:solidFill>
                  <a:srgbClr val="002060"/>
                </a:solidFill>
              </a:rPr>
              <a:t>evalueze</a:t>
            </a:r>
            <a:r>
              <a:rPr lang="en-GB" sz="3600" dirty="0">
                <a:solidFill>
                  <a:srgbClr val="002060"/>
                </a:solidFill>
              </a:rPr>
              <a:t> conform </a:t>
            </a:r>
            <a:r>
              <a:rPr lang="en-GB" sz="3600" dirty="0" err="1">
                <a:solidFill>
                  <a:srgbClr val="002060"/>
                </a:solidFill>
              </a:rPr>
              <a:t>criteriilor</a:t>
            </a:r>
            <a:r>
              <a:rPr lang="en-GB" sz="3600" dirty="0">
                <a:solidFill>
                  <a:srgbClr val="002060"/>
                </a:solidFill>
              </a:rPr>
              <a:t> </a:t>
            </a:r>
            <a:r>
              <a:rPr lang="en-GB" sz="3600" dirty="0" err="1" smtClean="0">
                <a:solidFill>
                  <a:srgbClr val="002060"/>
                </a:solidFill>
              </a:rPr>
              <a:t>stabilite</a:t>
            </a:r>
            <a:r>
              <a:rPr lang="en-GB" sz="3600" dirty="0">
                <a:solidFill>
                  <a:srgbClr val="002060"/>
                </a:solidFill>
              </a:rPr>
              <a:t>.</a:t>
            </a:r>
            <a:r>
              <a:rPr lang="en-GB" sz="3600" dirty="0" smtClean="0">
                <a:solidFill>
                  <a:srgbClr val="002060"/>
                </a:solidFill>
              </a:rPr>
              <a:t> </a:t>
            </a:r>
            <a:endParaRPr lang="ro-RO" sz="3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03139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87935" y="6569571"/>
            <a:ext cx="3418449" cy="400110"/>
          </a:xfrm>
        </p:spPr>
        <p:txBody>
          <a:bodyPr/>
          <a:lstStyle/>
          <a:p>
            <a:r>
              <a:rPr lang="en-US" dirty="0"/>
              <a:t>Mihail Mazurean</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25784"/>
            <a:ext cx="8839199" cy="4635691"/>
          </a:xfrm>
        </p:spPr>
        <p:txBody>
          <a:bodyPr/>
          <a:lstStyle/>
          <a:p>
            <a:r>
              <a:rPr lang="en-GB" sz="3200" b="1" dirty="0" smtClean="0">
                <a:solidFill>
                  <a:srgbClr val="0070C0"/>
                </a:solidFill>
              </a:rPr>
              <a:t>CLASIFICAREA INVESTIŢIILOR</a:t>
            </a:r>
            <a:r>
              <a:rPr lang="ro-RO" sz="3200" b="1" dirty="0" smtClean="0">
                <a:solidFill>
                  <a:srgbClr val="0070C0"/>
                </a:solidFill>
              </a:rPr>
              <a:t/>
            </a:r>
            <a:br>
              <a:rPr lang="ro-RO" sz="3200" b="1" dirty="0" smtClean="0">
                <a:solidFill>
                  <a:srgbClr val="0070C0"/>
                </a:solidFill>
              </a:rPr>
            </a:br>
            <a:r>
              <a:rPr lang="en-GB" sz="3200" i="1" dirty="0" err="1" smtClean="0">
                <a:solidFill>
                  <a:srgbClr val="FF0000"/>
                </a:solidFill>
              </a:rPr>
              <a:t>Categoria</a:t>
            </a:r>
            <a:r>
              <a:rPr lang="en-GB" sz="3200" i="1" dirty="0" smtClean="0">
                <a:solidFill>
                  <a:srgbClr val="FF0000"/>
                </a:solidFill>
              </a:rPr>
              <a:t> </a:t>
            </a:r>
            <a:r>
              <a:rPr lang="en-GB" sz="3200" i="1" dirty="0">
                <a:solidFill>
                  <a:srgbClr val="FF0000"/>
                </a:solidFill>
              </a:rPr>
              <a:t>A:</a:t>
            </a:r>
            <a:r>
              <a:rPr lang="en-GB" sz="3200" dirty="0">
                <a:solidFill>
                  <a:srgbClr val="FF0000"/>
                </a:solidFill>
              </a:rPr>
              <a:t> </a:t>
            </a:r>
            <a:r>
              <a:rPr lang="en-GB" sz="3200" dirty="0" err="1">
                <a:solidFill>
                  <a:srgbClr val="002060"/>
                </a:solidFill>
              </a:rPr>
              <a:t>Investiţii</a:t>
            </a:r>
            <a:r>
              <a:rPr lang="en-GB" sz="3200" dirty="0">
                <a:solidFill>
                  <a:srgbClr val="002060"/>
                </a:solidFill>
              </a:rPr>
              <a:t> </a:t>
            </a:r>
            <a:r>
              <a:rPr lang="en-GB" sz="3200" dirty="0" err="1">
                <a:solidFill>
                  <a:srgbClr val="002060"/>
                </a:solidFill>
              </a:rPr>
              <a:t>în</a:t>
            </a:r>
            <a:r>
              <a:rPr lang="en-GB" sz="3200" dirty="0">
                <a:solidFill>
                  <a:srgbClr val="002060"/>
                </a:solidFill>
              </a:rPr>
              <a:t> </a:t>
            </a:r>
            <a:r>
              <a:rPr lang="en-GB" sz="3200" dirty="0" err="1">
                <a:solidFill>
                  <a:srgbClr val="002060"/>
                </a:solidFill>
              </a:rPr>
              <a:t>construcţia</a:t>
            </a:r>
            <a:r>
              <a:rPr lang="en-GB" sz="3200" dirty="0">
                <a:solidFill>
                  <a:srgbClr val="002060"/>
                </a:solidFill>
              </a:rPr>
              <a:t> de </a:t>
            </a:r>
            <a:r>
              <a:rPr lang="en-GB" sz="3200" dirty="0" err="1">
                <a:solidFill>
                  <a:srgbClr val="002060"/>
                </a:solidFill>
              </a:rPr>
              <a:t>noi</a:t>
            </a:r>
            <a:r>
              <a:rPr lang="en-GB" sz="3200" dirty="0">
                <a:solidFill>
                  <a:srgbClr val="002060"/>
                </a:solidFill>
              </a:rPr>
              <a:t> </a:t>
            </a:r>
            <a:r>
              <a:rPr lang="en-GB" sz="3200" dirty="0" err="1">
                <a:solidFill>
                  <a:srgbClr val="002060"/>
                </a:solidFill>
              </a:rPr>
              <a:t>reţele</a:t>
            </a:r>
            <a:r>
              <a:rPr lang="en-GB" sz="3200" dirty="0">
                <a:solidFill>
                  <a:srgbClr val="002060"/>
                </a:solidFill>
              </a:rPr>
              <a:t> </a:t>
            </a:r>
            <a:r>
              <a:rPr lang="en-GB" sz="3200" dirty="0" err="1">
                <a:solidFill>
                  <a:srgbClr val="002060"/>
                </a:solidFill>
              </a:rPr>
              <a:t>şi</a:t>
            </a:r>
            <a:r>
              <a:rPr lang="en-GB" sz="3200" dirty="0">
                <a:solidFill>
                  <a:srgbClr val="002060"/>
                </a:solidFill>
              </a:rPr>
              <a:t> </a:t>
            </a:r>
            <a:r>
              <a:rPr lang="en-GB" sz="3200" dirty="0" err="1">
                <a:solidFill>
                  <a:srgbClr val="002060"/>
                </a:solidFill>
              </a:rPr>
              <a:t>noi</a:t>
            </a:r>
            <a:r>
              <a:rPr lang="en-GB" sz="3200" dirty="0">
                <a:solidFill>
                  <a:srgbClr val="002060"/>
                </a:solidFill>
              </a:rPr>
              <a:t> </a:t>
            </a:r>
            <a:r>
              <a:rPr lang="en-GB" sz="3200" dirty="0" err="1">
                <a:solidFill>
                  <a:srgbClr val="002060"/>
                </a:solidFill>
              </a:rPr>
              <a:t>instalații</a:t>
            </a:r>
            <a:r>
              <a:rPr lang="en-GB" sz="3200" dirty="0">
                <a:solidFill>
                  <a:srgbClr val="002060"/>
                </a:solidFill>
              </a:rPr>
              <a:t>; </a:t>
            </a:r>
            <a:r>
              <a:rPr lang="ro-RO" sz="3200" b="1" dirty="0" smtClean="0">
                <a:solidFill>
                  <a:srgbClr val="002060"/>
                </a:solidFill>
              </a:rPr>
              <a:t/>
            </a:r>
            <a:br>
              <a:rPr lang="ro-RO" sz="3200" b="1" dirty="0" smtClean="0">
                <a:solidFill>
                  <a:srgbClr val="002060"/>
                </a:solidFill>
              </a:rPr>
            </a:br>
            <a:r>
              <a:rPr lang="en-GB" sz="3200" i="1" dirty="0" err="1">
                <a:solidFill>
                  <a:srgbClr val="FF0000"/>
                </a:solidFill>
              </a:rPr>
              <a:t>Categoria</a:t>
            </a:r>
            <a:r>
              <a:rPr lang="en-GB" sz="3200" i="1" dirty="0">
                <a:solidFill>
                  <a:srgbClr val="FF0000"/>
                </a:solidFill>
              </a:rPr>
              <a:t> B:</a:t>
            </a:r>
            <a:r>
              <a:rPr lang="en-GB" sz="3200" dirty="0">
                <a:solidFill>
                  <a:srgbClr val="002060"/>
                </a:solidFill>
              </a:rPr>
              <a:t> </a:t>
            </a:r>
            <a:r>
              <a:rPr lang="en-GB" sz="3200" dirty="0" err="1">
                <a:solidFill>
                  <a:srgbClr val="002060"/>
                </a:solidFill>
              </a:rPr>
              <a:t>Investiţii</a:t>
            </a:r>
            <a:r>
              <a:rPr lang="en-GB" sz="3200" dirty="0">
                <a:solidFill>
                  <a:srgbClr val="002060"/>
                </a:solidFill>
              </a:rPr>
              <a:t> </a:t>
            </a:r>
            <a:r>
              <a:rPr lang="en-GB" sz="3200" dirty="0" err="1">
                <a:solidFill>
                  <a:srgbClr val="002060"/>
                </a:solidFill>
              </a:rPr>
              <a:t>în</a:t>
            </a:r>
            <a:r>
              <a:rPr lang="en-GB" sz="3200" dirty="0">
                <a:solidFill>
                  <a:srgbClr val="002060"/>
                </a:solidFill>
              </a:rPr>
              <a:t> </a:t>
            </a:r>
            <a:r>
              <a:rPr lang="en-GB" sz="3200" dirty="0" err="1">
                <a:solidFill>
                  <a:srgbClr val="002060"/>
                </a:solidFill>
              </a:rPr>
              <a:t>reţele</a:t>
            </a:r>
            <a:r>
              <a:rPr lang="en-GB" sz="3200" dirty="0">
                <a:solidFill>
                  <a:srgbClr val="002060"/>
                </a:solidFill>
              </a:rPr>
              <a:t> </a:t>
            </a:r>
            <a:r>
              <a:rPr lang="en-GB" sz="3200" dirty="0" err="1">
                <a:solidFill>
                  <a:srgbClr val="002060"/>
                </a:solidFill>
              </a:rPr>
              <a:t>şi</a:t>
            </a:r>
            <a:r>
              <a:rPr lang="en-GB" sz="3200" dirty="0">
                <a:solidFill>
                  <a:srgbClr val="002060"/>
                </a:solidFill>
              </a:rPr>
              <a:t> </a:t>
            </a:r>
            <a:r>
              <a:rPr lang="en-GB" sz="3200" dirty="0" err="1">
                <a:solidFill>
                  <a:srgbClr val="002060"/>
                </a:solidFill>
              </a:rPr>
              <a:t>capacităţi</a:t>
            </a:r>
            <a:r>
              <a:rPr lang="en-GB" sz="3200" dirty="0">
                <a:solidFill>
                  <a:srgbClr val="002060"/>
                </a:solidFill>
              </a:rPr>
              <a:t> de </a:t>
            </a:r>
            <a:r>
              <a:rPr lang="en-GB" sz="3200" dirty="0" err="1">
                <a:solidFill>
                  <a:srgbClr val="002060"/>
                </a:solidFill>
              </a:rPr>
              <a:t>producere</a:t>
            </a:r>
            <a:r>
              <a:rPr lang="en-GB" sz="3200" dirty="0">
                <a:solidFill>
                  <a:srgbClr val="002060"/>
                </a:solidFill>
              </a:rPr>
              <a:t> </a:t>
            </a:r>
            <a:r>
              <a:rPr lang="en-GB" sz="3200" dirty="0" err="1">
                <a:solidFill>
                  <a:srgbClr val="002060"/>
                </a:solidFill>
              </a:rPr>
              <a:t>existente</a:t>
            </a:r>
            <a:r>
              <a:rPr lang="en-GB" sz="3200" dirty="0">
                <a:solidFill>
                  <a:srgbClr val="002060"/>
                </a:solidFill>
              </a:rPr>
              <a:t> (</a:t>
            </a:r>
            <a:r>
              <a:rPr lang="en-GB" sz="3200" dirty="0" err="1">
                <a:solidFill>
                  <a:srgbClr val="002060"/>
                </a:solidFill>
              </a:rPr>
              <a:t>reconstrucţie</a:t>
            </a:r>
            <a:r>
              <a:rPr lang="en-GB" sz="3200" dirty="0">
                <a:solidFill>
                  <a:srgbClr val="002060"/>
                </a:solidFill>
              </a:rPr>
              <a:t>, </a:t>
            </a:r>
            <a:r>
              <a:rPr lang="en-GB" sz="3200" dirty="0" err="1">
                <a:solidFill>
                  <a:srgbClr val="002060"/>
                </a:solidFill>
              </a:rPr>
              <a:t>modernizare</a:t>
            </a:r>
            <a:r>
              <a:rPr lang="en-GB" sz="3200" dirty="0">
                <a:solidFill>
                  <a:srgbClr val="002060"/>
                </a:solidFill>
              </a:rPr>
              <a:t> </a:t>
            </a:r>
            <a:r>
              <a:rPr lang="en-GB" sz="3200" dirty="0" err="1">
                <a:solidFill>
                  <a:srgbClr val="002060"/>
                </a:solidFill>
              </a:rPr>
              <a:t>şi</a:t>
            </a:r>
            <a:r>
              <a:rPr lang="en-GB" sz="3200" dirty="0">
                <a:solidFill>
                  <a:srgbClr val="002060"/>
                </a:solidFill>
              </a:rPr>
              <a:t> </a:t>
            </a:r>
            <a:r>
              <a:rPr lang="en-GB" sz="3200" dirty="0" err="1">
                <a:solidFill>
                  <a:srgbClr val="002060"/>
                </a:solidFill>
              </a:rPr>
              <a:t>retehnologizare</a:t>
            </a:r>
            <a:r>
              <a:rPr lang="en-GB" sz="3200" dirty="0">
                <a:solidFill>
                  <a:srgbClr val="002060"/>
                </a:solidFill>
              </a:rPr>
              <a:t>, </a:t>
            </a:r>
            <a:r>
              <a:rPr lang="en-GB" sz="3200" dirty="0" err="1">
                <a:solidFill>
                  <a:srgbClr val="002060"/>
                </a:solidFill>
              </a:rPr>
              <a:t>efectuarea</a:t>
            </a:r>
            <a:r>
              <a:rPr lang="en-GB" sz="3200" dirty="0">
                <a:solidFill>
                  <a:srgbClr val="002060"/>
                </a:solidFill>
              </a:rPr>
              <a:t> </a:t>
            </a:r>
            <a:r>
              <a:rPr lang="en-GB" sz="3200" dirty="0" err="1">
                <a:solidFill>
                  <a:srgbClr val="002060"/>
                </a:solidFill>
              </a:rPr>
              <a:t>reparaţiilor</a:t>
            </a:r>
            <a:r>
              <a:rPr lang="en-GB" sz="3200" dirty="0">
                <a:solidFill>
                  <a:srgbClr val="002060"/>
                </a:solidFill>
              </a:rPr>
              <a:t> </a:t>
            </a:r>
            <a:r>
              <a:rPr lang="en-GB" sz="3200" dirty="0" err="1">
                <a:solidFill>
                  <a:srgbClr val="002060"/>
                </a:solidFill>
              </a:rPr>
              <a:t>capitale</a:t>
            </a:r>
            <a:r>
              <a:rPr lang="en-GB" sz="3200" dirty="0">
                <a:solidFill>
                  <a:srgbClr val="002060"/>
                </a:solidFill>
              </a:rPr>
              <a:t> a </a:t>
            </a:r>
            <a:r>
              <a:rPr lang="en-GB" sz="3200" dirty="0" err="1">
                <a:solidFill>
                  <a:srgbClr val="002060"/>
                </a:solidFill>
              </a:rPr>
              <a:t>reţelelor</a:t>
            </a:r>
            <a:r>
              <a:rPr lang="en-GB" sz="3200" dirty="0">
                <a:solidFill>
                  <a:srgbClr val="002060"/>
                </a:solidFill>
              </a:rPr>
              <a:t> </a:t>
            </a:r>
            <a:r>
              <a:rPr lang="en-GB" sz="3200" dirty="0" err="1">
                <a:solidFill>
                  <a:srgbClr val="002060"/>
                </a:solidFill>
              </a:rPr>
              <a:t>și</a:t>
            </a:r>
            <a:r>
              <a:rPr lang="en-GB" sz="3200" dirty="0">
                <a:solidFill>
                  <a:srgbClr val="002060"/>
                </a:solidFill>
              </a:rPr>
              <a:t> a </a:t>
            </a:r>
            <a:r>
              <a:rPr lang="en-GB" sz="3200" dirty="0" err="1">
                <a:solidFill>
                  <a:srgbClr val="002060"/>
                </a:solidFill>
              </a:rPr>
              <a:t>instalaţiilor</a:t>
            </a:r>
            <a:r>
              <a:rPr lang="en-GB" sz="3200" dirty="0">
                <a:solidFill>
                  <a:srgbClr val="002060"/>
                </a:solidFill>
              </a:rPr>
              <a:t>); </a:t>
            </a:r>
            <a:r>
              <a:rPr lang="en-US" sz="3200" dirty="0">
                <a:solidFill>
                  <a:srgbClr val="002060"/>
                </a:solidFill>
              </a:rPr>
              <a:t/>
            </a:r>
            <a:br>
              <a:rPr lang="en-US" sz="3200" dirty="0">
                <a:solidFill>
                  <a:srgbClr val="002060"/>
                </a:solidFill>
              </a:rPr>
            </a:br>
            <a:r>
              <a:rPr lang="en-GB" sz="3200" i="1" dirty="0" err="1">
                <a:solidFill>
                  <a:srgbClr val="FF0000"/>
                </a:solidFill>
              </a:rPr>
              <a:t>Categoria</a:t>
            </a:r>
            <a:r>
              <a:rPr lang="en-GB" sz="3200" i="1" dirty="0">
                <a:solidFill>
                  <a:srgbClr val="FF0000"/>
                </a:solidFill>
              </a:rPr>
              <a:t> C</a:t>
            </a:r>
            <a:r>
              <a:rPr lang="en-GB" sz="3200" dirty="0">
                <a:solidFill>
                  <a:srgbClr val="FF0000"/>
                </a:solidFill>
              </a:rPr>
              <a:t>:</a:t>
            </a:r>
            <a:r>
              <a:rPr lang="en-GB" sz="3200" dirty="0">
                <a:solidFill>
                  <a:srgbClr val="002060"/>
                </a:solidFill>
              </a:rPr>
              <a:t> </a:t>
            </a:r>
            <a:r>
              <a:rPr lang="en-GB" sz="3200" dirty="0" err="1">
                <a:solidFill>
                  <a:srgbClr val="002060"/>
                </a:solidFill>
              </a:rPr>
              <a:t>Investiţii</a:t>
            </a:r>
            <a:r>
              <a:rPr lang="en-GB" sz="3200" dirty="0">
                <a:solidFill>
                  <a:srgbClr val="002060"/>
                </a:solidFill>
              </a:rPr>
              <a:t> </a:t>
            </a:r>
            <a:r>
              <a:rPr lang="en-GB" sz="3200" dirty="0" err="1">
                <a:solidFill>
                  <a:srgbClr val="002060"/>
                </a:solidFill>
              </a:rPr>
              <a:t>în</a:t>
            </a:r>
            <a:r>
              <a:rPr lang="en-GB" sz="3200" dirty="0">
                <a:solidFill>
                  <a:srgbClr val="002060"/>
                </a:solidFill>
              </a:rPr>
              <a:t> </a:t>
            </a:r>
            <a:r>
              <a:rPr lang="en-GB" sz="3200" dirty="0" err="1">
                <a:solidFill>
                  <a:srgbClr val="002060"/>
                </a:solidFill>
              </a:rPr>
              <a:t>mijloace</a:t>
            </a:r>
            <a:r>
              <a:rPr lang="en-GB" sz="3200" dirty="0">
                <a:solidFill>
                  <a:srgbClr val="002060"/>
                </a:solidFill>
              </a:rPr>
              <a:t> de transport, </a:t>
            </a:r>
            <a:r>
              <a:rPr lang="en-GB" sz="3200" dirty="0" err="1">
                <a:solidFill>
                  <a:srgbClr val="002060"/>
                </a:solidFill>
              </a:rPr>
              <a:t>maşini</a:t>
            </a:r>
            <a:r>
              <a:rPr lang="en-GB" sz="3200" dirty="0">
                <a:solidFill>
                  <a:srgbClr val="002060"/>
                </a:solidFill>
              </a:rPr>
              <a:t>, </a:t>
            </a:r>
            <a:r>
              <a:rPr lang="en-GB" sz="3200" dirty="0" err="1">
                <a:solidFill>
                  <a:srgbClr val="002060"/>
                </a:solidFill>
              </a:rPr>
              <a:t>mecanisme</a:t>
            </a:r>
            <a:r>
              <a:rPr lang="en-GB" sz="3200" dirty="0">
                <a:solidFill>
                  <a:srgbClr val="002060"/>
                </a:solidFill>
              </a:rPr>
              <a:t>, </a:t>
            </a:r>
            <a:r>
              <a:rPr lang="en-GB" sz="3200" dirty="0" err="1">
                <a:solidFill>
                  <a:srgbClr val="002060"/>
                </a:solidFill>
              </a:rPr>
              <a:t>utilaje</a:t>
            </a:r>
            <a:r>
              <a:rPr lang="en-GB" sz="3200" dirty="0">
                <a:solidFill>
                  <a:srgbClr val="002060"/>
                </a:solidFill>
              </a:rPr>
              <a:t> </a:t>
            </a:r>
            <a:r>
              <a:rPr lang="en-GB" sz="3200" dirty="0" err="1">
                <a:solidFill>
                  <a:srgbClr val="002060"/>
                </a:solidFill>
              </a:rPr>
              <a:t>mecanice</a:t>
            </a:r>
            <a:r>
              <a:rPr lang="en-GB" sz="3200" dirty="0">
                <a:solidFill>
                  <a:srgbClr val="002060"/>
                </a:solidFill>
              </a:rPr>
              <a:t>;</a:t>
            </a:r>
            <a:r>
              <a:rPr lang="en-US" sz="3200" dirty="0">
                <a:solidFill>
                  <a:srgbClr val="002060"/>
                </a:solidFill>
              </a:rPr>
              <a:t/>
            </a:r>
            <a:br>
              <a:rPr lang="en-US" sz="3200" dirty="0">
                <a:solidFill>
                  <a:srgbClr val="002060"/>
                </a:solidFill>
              </a:rPr>
            </a:br>
            <a:r>
              <a:rPr lang="en-US" sz="3200" dirty="0" smtClean="0">
                <a:solidFill>
                  <a:srgbClr val="002060"/>
                </a:solidFill>
              </a:rPr>
              <a:t/>
            </a:r>
            <a:br>
              <a:rPr lang="en-US" sz="3200" dirty="0" smtClean="0">
                <a:solidFill>
                  <a:srgbClr val="002060"/>
                </a:solidFill>
              </a:rPr>
            </a:br>
            <a:endParaRPr lang="ro-RO" sz="32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6695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en-US" dirty="0"/>
              <a:t>Mihail Mazurean</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52400" y="1758737"/>
            <a:ext cx="8839199" cy="4416167"/>
          </a:xfrm>
        </p:spPr>
        <p:txBody>
          <a:bodyPr/>
          <a:lstStyle/>
          <a:p>
            <a:r>
              <a:rPr lang="en-GB" sz="3600" b="1" dirty="0" smtClean="0">
                <a:solidFill>
                  <a:srgbClr val="0070C0"/>
                </a:solidFill>
              </a:rPr>
              <a:t>CLASIFICAREA INVESTIŢIILOR</a:t>
            </a:r>
            <a:r>
              <a:rPr lang="ro-RO" sz="3600" b="1" dirty="0" smtClean="0">
                <a:solidFill>
                  <a:srgbClr val="0070C0"/>
                </a:solidFill>
              </a:rPr>
              <a:t/>
            </a:r>
            <a:br>
              <a:rPr lang="ro-RO" sz="3600" b="1" dirty="0" smtClean="0">
                <a:solidFill>
                  <a:srgbClr val="0070C0"/>
                </a:solidFill>
              </a:rPr>
            </a:br>
            <a:r>
              <a:rPr lang="en-GB" sz="2700" dirty="0" err="1">
                <a:solidFill>
                  <a:srgbClr val="FF0000"/>
                </a:solidFill>
              </a:rPr>
              <a:t>Categoria</a:t>
            </a:r>
            <a:r>
              <a:rPr lang="en-GB" sz="2700" dirty="0">
                <a:solidFill>
                  <a:srgbClr val="FF0000"/>
                </a:solidFill>
              </a:rPr>
              <a:t> D:</a:t>
            </a:r>
            <a:r>
              <a:rPr lang="en-GB" sz="2700" dirty="0"/>
              <a:t> </a:t>
            </a:r>
            <a:r>
              <a:rPr lang="en-GB" sz="2700" dirty="0" err="1">
                <a:solidFill>
                  <a:srgbClr val="002060"/>
                </a:solidFill>
              </a:rPr>
              <a:t>Investiţii</a:t>
            </a:r>
            <a:r>
              <a:rPr lang="en-GB" sz="2700" dirty="0">
                <a:solidFill>
                  <a:srgbClr val="002060"/>
                </a:solidFill>
              </a:rPr>
              <a:t> </a:t>
            </a:r>
            <a:r>
              <a:rPr lang="en-GB" sz="2700" dirty="0" err="1">
                <a:solidFill>
                  <a:srgbClr val="002060"/>
                </a:solidFill>
              </a:rPr>
              <a:t>în</a:t>
            </a:r>
            <a:r>
              <a:rPr lang="en-GB" sz="2700" dirty="0">
                <a:solidFill>
                  <a:srgbClr val="002060"/>
                </a:solidFill>
              </a:rPr>
              <a:t> </a:t>
            </a:r>
            <a:r>
              <a:rPr lang="en-GB" sz="2700" dirty="0" err="1">
                <a:solidFill>
                  <a:srgbClr val="002060"/>
                </a:solidFill>
              </a:rPr>
              <a:t>echipamente</a:t>
            </a:r>
            <a:r>
              <a:rPr lang="en-GB" sz="2700" dirty="0">
                <a:solidFill>
                  <a:srgbClr val="002060"/>
                </a:solidFill>
              </a:rPr>
              <a:t> de </a:t>
            </a:r>
            <a:r>
              <a:rPr lang="en-GB" sz="2700" dirty="0" err="1">
                <a:solidFill>
                  <a:srgbClr val="002060"/>
                </a:solidFill>
              </a:rPr>
              <a:t>măsurare</a:t>
            </a:r>
            <a:r>
              <a:rPr lang="en-GB" sz="2700" dirty="0">
                <a:solidFill>
                  <a:srgbClr val="002060"/>
                </a:solidFill>
              </a:rPr>
              <a:t>, </a:t>
            </a:r>
            <a:r>
              <a:rPr lang="en-GB" sz="2700" dirty="0" err="1">
                <a:solidFill>
                  <a:srgbClr val="002060"/>
                </a:solidFill>
              </a:rPr>
              <a:t>aparate</a:t>
            </a:r>
            <a:r>
              <a:rPr lang="en-GB" sz="2700" dirty="0">
                <a:solidFill>
                  <a:srgbClr val="002060"/>
                </a:solidFill>
              </a:rPr>
              <a:t> de control </a:t>
            </a:r>
            <a:r>
              <a:rPr lang="en-GB" sz="2700" dirty="0" err="1">
                <a:solidFill>
                  <a:srgbClr val="002060"/>
                </a:solidFill>
              </a:rPr>
              <a:t>şi</a:t>
            </a:r>
            <a:r>
              <a:rPr lang="en-GB" sz="2700" dirty="0">
                <a:solidFill>
                  <a:srgbClr val="002060"/>
                </a:solidFill>
              </a:rPr>
              <a:t> </a:t>
            </a:r>
            <a:r>
              <a:rPr lang="en-GB" sz="2700" dirty="0" err="1">
                <a:solidFill>
                  <a:srgbClr val="002060"/>
                </a:solidFill>
              </a:rPr>
              <a:t>diagnostică</a:t>
            </a:r>
            <a:r>
              <a:rPr lang="en-GB" sz="2700" dirty="0">
                <a:solidFill>
                  <a:srgbClr val="002060"/>
                </a:solidFill>
              </a:rPr>
              <a:t>, </a:t>
            </a:r>
            <a:r>
              <a:rPr lang="en-GB" sz="2700" dirty="0" err="1">
                <a:solidFill>
                  <a:srgbClr val="002060"/>
                </a:solidFill>
              </a:rPr>
              <a:t>inclusiv</a:t>
            </a:r>
            <a:r>
              <a:rPr lang="en-GB" sz="2700" dirty="0">
                <a:solidFill>
                  <a:srgbClr val="002060"/>
                </a:solidFill>
              </a:rPr>
              <a:t> </a:t>
            </a:r>
            <a:r>
              <a:rPr lang="en-GB" sz="2700" dirty="0" err="1">
                <a:solidFill>
                  <a:srgbClr val="002060"/>
                </a:solidFill>
              </a:rPr>
              <a:t>aferente</a:t>
            </a:r>
            <a:r>
              <a:rPr lang="en-GB" sz="2700" dirty="0">
                <a:solidFill>
                  <a:srgbClr val="002060"/>
                </a:solidFill>
              </a:rPr>
              <a:t> </a:t>
            </a:r>
            <a:r>
              <a:rPr lang="en-GB" sz="2700" dirty="0" err="1">
                <a:solidFill>
                  <a:srgbClr val="002060"/>
                </a:solidFill>
              </a:rPr>
              <a:t>reţelelor</a:t>
            </a:r>
            <a:r>
              <a:rPr lang="en-GB" sz="2700" dirty="0">
                <a:solidFill>
                  <a:srgbClr val="002060"/>
                </a:solidFill>
              </a:rPr>
              <a:t>; </a:t>
            </a:r>
            <a:r>
              <a:rPr lang="en-US" sz="2700" dirty="0">
                <a:solidFill>
                  <a:srgbClr val="002060"/>
                </a:solidFill>
              </a:rPr>
              <a:t/>
            </a:r>
            <a:br>
              <a:rPr lang="en-US" sz="2700" dirty="0">
                <a:solidFill>
                  <a:srgbClr val="002060"/>
                </a:solidFill>
              </a:rPr>
            </a:br>
            <a:r>
              <a:rPr lang="en-GB" sz="2700" i="1" dirty="0" err="1" smtClean="0">
                <a:solidFill>
                  <a:srgbClr val="FF0000"/>
                </a:solidFill>
              </a:rPr>
              <a:t>Categoria</a:t>
            </a:r>
            <a:r>
              <a:rPr lang="en-GB" sz="2700" i="1" dirty="0" smtClean="0">
                <a:solidFill>
                  <a:srgbClr val="FF0000"/>
                </a:solidFill>
              </a:rPr>
              <a:t> E</a:t>
            </a:r>
            <a:r>
              <a:rPr lang="en-GB" sz="2700" dirty="0" smtClean="0">
                <a:solidFill>
                  <a:srgbClr val="FF0000"/>
                </a:solidFill>
              </a:rPr>
              <a:t>:</a:t>
            </a:r>
            <a:r>
              <a:rPr lang="en-GB" sz="2700" dirty="0" smtClean="0"/>
              <a:t> </a:t>
            </a:r>
            <a:r>
              <a:rPr lang="en-GB" sz="2700" dirty="0" err="1" smtClean="0">
                <a:solidFill>
                  <a:srgbClr val="002060"/>
                </a:solidFill>
              </a:rPr>
              <a:t>Investiţii</a:t>
            </a:r>
            <a:r>
              <a:rPr lang="en-GB" sz="2700" dirty="0" smtClean="0">
                <a:solidFill>
                  <a:srgbClr val="002060"/>
                </a:solidFill>
              </a:rPr>
              <a:t> </a:t>
            </a:r>
            <a:r>
              <a:rPr lang="en-GB" sz="2700" dirty="0" err="1" smtClean="0">
                <a:solidFill>
                  <a:srgbClr val="002060"/>
                </a:solidFill>
              </a:rPr>
              <a:t>în</a:t>
            </a:r>
            <a:r>
              <a:rPr lang="en-GB" sz="2700" dirty="0" smtClean="0">
                <a:solidFill>
                  <a:srgbClr val="002060"/>
                </a:solidFill>
              </a:rPr>
              <a:t> </a:t>
            </a:r>
            <a:r>
              <a:rPr lang="en-GB" sz="2700" dirty="0" err="1" smtClean="0">
                <a:solidFill>
                  <a:srgbClr val="002060"/>
                </a:solidFill>
              </a:rPr>
              <a:t>clădiri</a:t>
            </a:r>
            <a:r>
              <a:rPr lang="en-GB" sz="2700" dirty="0" smtClean="0">
                <a:solidFill>
                  <a:srgbClr val="002060"/>
                </a:solidFill>
              </a:rPr>
              <a:t> </a:t>
            </a:r>
            <a:r>
              <a:rPr lang="en-GB" sz="2700" dirty="0" err="1" smtClean="0">
                <a:solidFill>
                  <a:srgbClr val="002060"/>
                </a:solidFill>
              </a:rPr>
              <a:t>şi</a:t>
            </a:r>
            <a:r>
              <a:rPr lang="en-GB" sz="2700" dirty="0" smtClean="0">
                <a:solidFill>
                  <a:srgbClr val="002060"/>
                </a:solidFill>
              </a:rPr>
              <a:t> </a:t>
            </a:r>
            <a:r>
              <a:rPr lang="en-GB" sz="2700" dirty="0" err="1" smtClean="0">
                <a:solidFill>
                  <a:srgbClr val="002060"/>
                </a:solidFill>
              </a:rPr>
              <a:t>construcţii</a:t>
            </a:r>
            <a:r>
              <a:rPr lang="en-GB" sz="2700" dirty="0" smtClean="0">
                <a:solidFill>
                  <a:srgbClr val="002060"/>
                </a:solidFill>
              </a:rPr>
              <a:t>, </a:t>
            </a:r>
            <a:r>
              <a:rPr lang="en-GB" sz="2700" dirty="0" err="1" smtClean="0">
                <a:solidFill>
                  <a:srgbClr val="002060"/>
                </a:solidFill>
              </a:rPr>
              <a:t>inclusiv</a:t>
            </a:r>
            <a:r>
              <a:rPr lang="en-GB" sz="2700" dirty="0" smtClean="0">
                <a:solidFill>
                  <a:srgbClr val="002060"/>
                </a:solidFill>
              </a:rPr>
              <a:t> </a:t>
            </a:r>
            <a:r>
              <a:rPr lang="en-GB" sz="2700" dirty="0" err="1" smtClean="0">
                <a:solidFill>
                  <a:srgbClr val="002060"/>
                </a:solidFill>
              </a:rPr>
              <a:t>aferente</a:t>
            </a:r>
            <a:r>
              <a:rPr lang="en-GB" sz="2700" dirty="0" smtClean="0">
                <a:solidFill>
                  <a:srgbClr val="002060"/>
                </a:solidFill>
              </a:rPr>
              <a:t> </a:t>
            </a:r>
            <a:r>
              <a:rPr lang="en-GB" sz="2700" dirty="0" err="1" smtClean="0">
                <a:solidFill>
                  <a:srgbClr val="002060"/>
                </a:solidFill>
              </a:rPr>
              <a:t>reţelelor</a:t>
            </a:r>
            <a:r>
              <a:rPr lang="en-GB" sz="2700" dirty="0" smtClean="0">
                <a:solidFill>
                  <a:srgbClr val="002060"/>
                </a:solidFill>
              </a:rPr>
              <a:t>;</a:t>
            </a:r>
            <a:r>
              <a:rPr lang="en-US" sz="2700" dirty="0" smtClean="0">
                <a:solidFill>
                  <a:srgbClr val="002060"/>
                </a:solidFill>
              </a:rPr>
              <a:t/>
            </a:r>
            <a:br>
              <a:rPr lang="en-US" sz="2700" dirty="0" smtClean="0">
                <a:solidFill>
                  <a:srgbClr val="002060"/>
                </a:solidFill>
              </a:rPr>
            </a:br>
            <a:r>
              <a:rPr lang="en-GB" sz="2700" i="1" dirty="0" err="1" smtClean="0">
                <a:solidFill>
                  <a:srgbClr val="FF0000"/>
                </a:solidFill>
              </a:rPr>
              <a:t>Categoria</a:t>
            </a:r>
            <a:r>
              <a:rPr lang="en-GB" sz="2700" i="1" dirty="0" smtClean="0">
                <a:solidFill>
                  <a:srgbClr val="FF0000"/>
                </a:solidFill>
              </a:rPr>
              <a:t> F</a:t>
            </a:r>
            <a:r>
              <a:rPr lang="en-GB" sz="2700" dirty="0" smtClean="0">
                <a:solidFill>
                  <a:srgbClr val="FF0000"/>
                </a:solidFill>
              </a:rPr>
              <a:t>: </a:t>
            </a:r>
            <a:r>
              <a:rPr lang="en-GB" sz="2700" dirty="0" err="1" smtClean="0">
                <a:solidFill>
                  <a:srgbClr val="002060"/>
                </a:solidFill>
              </a:rPr>
              <a:t>Investiţii</a:t>
            </a:r>
            <a:r>
              <a:rPr lang="en-GB" sz="2700" dirty="0" smtClean="0">
                <a:solidFill>
                  <a:srgbClr val="002060"/>
                </a:solidFill>
              </a:rPr>
              <a:t> </a:t>
            </a:r>
            <a:r>
              <a:rPr lang="en-GB" sz="2700" dirty="0" err="1" smtClean="0">
                <a:solidFill>
                  <a:srgbClr val="002060"/>
                </a:solidFill>
              </a:rPr>
              <a:t>în</a:t>
            </a:r>
            <a:r>
              <a:rPr lang="en-GB" sz="2700" dirty="0" smtClean="0">
                <a:solidFill>
                  <a:srgbClr val="002060"/>
                </a:solidFill>
              </a:rPr>
              <a:t> </a:t>
            </a:r>
            <a:r>
              <a:rPr lang="en-GB" sz="2700" dirty="0" err="1" smtClean="0">
                <a:solidFill>
                  <a:srgbClr val="002060"/>
                </a:solidFill>
              </a:rPr>
              <a:t>tehnică</a:t>
            </a:r>
            <a:r>
              <a:rPr lang="en-GB" sz="2700" dirty="0" smtClean="0">
                <a:solidFill>
                  <a:srgbClr val="002060"/>
                </a:solidFill>
              </a:rPr>
              <a:t> de </a:t>
            </a:r>
            <a:r>
              <a:rPr lang="en-GB" sz="2700" dirty="0" err="1" smtClean="0">
                <a:solidFill>
                  <a:srgbClr val="002060"/>
                </a:solidFill>
              </a:rPr>
              <a:t>calcul</a:t>
            </a:r>
            <a:r>
              <a:rPr lang="en-GB" sz="2700" dirty="0" smtClean="0">
                <a:solidFill>
                  <a:srgbClr val="002060"/>
                </a:solidFill>
              </a:rPr>
              <a:t>, </a:t>
            </a:r>
            <a:r>
              <a:rPr lang="en-GB" sz="2700" dirty="0" err="1" smtClean="0">
                <a:solidFill>
                  <a:srgbClr val="002060"/>
                </a:solidFill>
              </a:rPr>
              <a:t>telecomunicaţii</a:t>
            </a:r>
            <a:r>
              <a:rPr lang="en-GB" sz="2700" dirty="0" smtClean="0">
                <a:solidFill>
                  <a:srgbClr val="002060"/>
                </a:solidFill>
              </a:rPr>
              <a:t>;</a:t>
            </a:r>
            <a:r>
              <a:rPr lang="en-US" sz="2700" dirty="0" smtClean="0">
                <a:solidFill>
                  <a:srgbClr val="002060"/>
                </a:solidFill>
              </a:rPr>
              <a:t/>
            </a:r>
            <a:br>
              <a:rPr lang="en-US" sz="2700" dirty="0" smtClean="0">
                <a:solidFill>
                  <a:srgbClr val="002060"/>
                </a:solidFill>
              </a:rPr>
            </a:br>
            <a:r>
              <a:rPr lang="en-GB" sz="2700" i="1" dirty="0" err="1" smtClean="0">
                <a:solidFill>
                  <a:srgbClr val="FF0000"/>
                </a:solidFill>
              </a:rPr>
              <a:t>Categoria</a:t>
            </a:r>
            <a:r>
              <a:rPr lang="en-GB" sz="2700" i="1" dirty="0" smtClean="0">
                <a:solidFill>
                  <a:srgbClr val="FF0000"/>
                </a:solidFill>
              </a:rPr>
              <a:t> G</a:t>
            </a:r>
            <a:r>
              <a:rPr lang="en-GB" sz="2700" dirty="0" smtClean="0">
                <a:solidFill>
                  <a:srgbClr val="FF0000"/>
                </a:solidFill>
              </a:rPr>
              <a:t>:</a:t>
            </a:r>
            <a:r>
              <a:rPr lang="en-GB" sz="2700" dirty="0" smtClean="0">
                <a:solidFill>
                  <a:srgbClr val="002060"/>
                </a:solidFill>
              </a:rPr>
              <a:t> </a:t>
            </a:r>
            <a:r>
              <a:rPr lang="en-GB" sz="2700" dirty="0" err="1" smtClean="0">
                <a:solidFill>
                  <a:srgbClr val="002060"/>
                </a:solidFill>
              </a:rPr>
              <a:t>Investiţii</a:t>
            </a:r>
            <a:r>
              <a:rPr lang="en-GB" sz="2700" dirty="0" smtClean="0">
                <a:solidFill>
                  <a:srgbClr val="002060"/>
                </a:solidFill>
              </a:rPr>
              <a:t> </a:t>
            </a:r>
            <a:r>
              <a:rPr lang="en-GB" sz="2700" dirty="0" err="1" smtClean="0">
                <a:solidFill>
                  <a:srgbClr val="002060"/>
                </a:solidFill>
              </a:rPr>
              <a:t>în</a:t>
            </a:r>
            <a:r>
              <a:rPr lang="en-GB" sz="2700" dirty="0" smtClean="0">
                <a:solidFill>
                  <a:srgbClr val="002060"/>
                </a:solidFill>
              </a:rPr>
              <a:t> </a:t>
            </a:r>
            <a:r>
              <a:rPr lang="en-GB" sz="2700" dirty="0" err="1" smtClean="0">
                <a:solidFill>
                  <a:srgbClr val="002060"/>
                </a:solidFill>
              </a:rPr>
              <a:t>imobilizări</a:t>
            </a:r>
            <a:r>
              <a:rPr lang="en-GB" sz="2700" dirty="0" smtClean="0">
                <a:solidFill>
                  <a:srgbClr val="002060"/>
                </a:solidFill>
              </a:rPr>
              <a:t> </a:t>
            </a:r>
            <a:r>
              <a:rPr lang="en-GB" sz="2700" dirty="0" err="1" smtClean="0">
                <a:solidFill>
                  <a:srgbClr val="002060"/>
                </a:solidFill>
              </a:rPr>
              <a:t>necorporale</a:t>
            </a:r>
            <a:r>
              <a:rPr lang="en-GB" sz="2700" dirty="0" smtClean="0">
                <a:solidFill>
                  <a:srgbClr val="002060"/>
                </a:solidFill>
              </a:rPr>
              <a:t> (</a:t>
            </a:r>
            <a:r>
              <a:rPr lang="en-GB" sz="2700" dirty="0" err="1" smtClean="0">
                <a:solidFill>
                  <a:srgbClr val="002060"/>
                </a:solidFill>
              </a:rPr>
              <a:t>programe</a:t>
            </a:r>
            <a:r>
              <a:rPr lang="en-GB" sz="2700" dirty="0" smtClean="0">
                <a:solidFill>
                  <a:srgbClr val="002060"/>
                </a:solidFill>
              </a:rPr>
              <a:t>, </a:t>
            </a:r>
            <a:r>
              <a:rPr lang="en-GB" sz="2700" dirty="0" err="1" smtClean="0">
                <a:solidFill>
                  <a:srgbClr val="002060"/>
                </a:solidFill>
              </a:rPr>
              <a:t>licenţe</a:t>
            </a:r>
            <a:r>
              <a:rPr lang="en-GB" sz="2700" dirty="0" smtClean="0">
                <a:solidFill>
                  <a:srgbClr val="002060"/>
                </a:solidFill>
              </a:rPr>
              <a:t> etc.);</a:t>
            </a:r>
            <a:r>
              <a:rPr lang="en-US" sz="2700" dirty="0" smtClean="0">
                <a:solidFill>
                  <a:srgbClr val="002060"/>
                </a:solidFill>
              </a:rPr>
              <a:t/>
            </a:r>
            <a:br>
              <a:rPr lang="en-US" sz="2700" dirty="0" smtClean="0">
                <a:solidFill>
                  <a:srgbClr val="002060"/>
                </a:solidFill>
              </a:rPr>
            </a:br>
            <a:r>
              <a:rPr lang="en-GB" sz="2700" i="1" dirty="0" err="1" smtClean="0">
                <a:solidFill>
                  <a:srgbClr val="FF0000"/>
                </a:solidFill>
              </a:rPr>
              <a:t>Categoria</a:t>
            </a:r>
            <a:r>
              <a:rPr lang="en-GB" sz="2700" i="1" dirty="0" smtClean="0">
                <a:solidFill>
                  <a:srgbClr val="FF0000"/>
                </a:solidFill>
              </a:rPr>
              <a:t> H</a:t>
            </a:r>
            <a:r>
              <a:rPr lang="en-GB" sz="2700" dirty="0" smtClean="0">
                <a:solidFill>
                  <a:srgbClr val="FF0000"/>
                </a:solidFill>
              </a:rPr>
              <a:t>: </a:t>
            </a:r>
            <a:r>
              <a:rPr lang="en-GB" sz="2700" dirty="0" err="1" smtClean="0">
                <a:solidFill>
                  <a:srgbClr val="002060"/>
                </a:solidFill>
              </a:rPr>
              <a:t>Alte</a:t>
            </a:r>
            <a:r>
              <a:rPr lang="en-GB" sz="2700" dirty="0" smtClean="0">
                <a:solidFill>
                  <a:srgbClr val="002060"/>
                </a:solidFill>
              </a:rPr>
              <a:t> </a:t>
            </a:r>
            <a:r>
              <a:rPr lang="en-GB" sz="2700" dirty="0" err="1" smtClean="0">
                <a:solidFill>
                  <a:srgbClr val="002060"/>
                </a:solidFill>
              </a:rPr>
              <a:t>investiţii</a:t>
            </a:r>
            <a:r>
              <a:rPr lang="en-GB" sz="2700" dirty="0" smtClean="0">
                <a:solidFill>
                  <a:srgbClr val="002060"/>
                </a:solidFill>
              </a:rPr>
              <a:t> legate de </a:t>
            </a:r>
            <a:r>
              <a:rPr lang="en-GB" sz="2700" dirty="0" err="1" smtClean="0">
                <a:solidFill>
                  <a:srgbClr val="002060"/>
                </a:solidFill>
              </a:rPr>
              <a:t>activitatea</a:t>
            </a:r>
            <a:r>
              <a:rPr lang="en-GB" sz="2700" dirty="0" smtClean="0">
                <a:solidFill>
                  <a:srgbClr val="002060"/>
                </a:solidFill>
              </a:rPr>
              <a:t> </a:t>
            </a:r>
            <a:r>
              <a:rPr lang="en-GB" sz="2700" dirty="0" err="1" smtClean="0">
                <a:solidFill>
                  <a:srgbClr val="002060"/>
                </a:solidFill>
              </a:rPr>
              <a:t>licenţiată</a:t>
            </a:r>
            <a:r>
              <a:rPr lang="en-GB" sz="2700" dirty="0" smtClean="0">
                <a:solidFill>
                  <a:srgbClr val="002060"/>
                </a:solidFill>
              </a:rPr>
              <a:t>.</a:t>
            </a:r>
            <a:r>
              <a:rPr lang="en-US" sz="2700" dirty="0" smtClean="0">
                <a:solidFill>
                  <a:srgbClr val="002060"/>
                </a:solidFill>
              </a:rPr>
              <a:t/>
            </a:r>
            <a:br>
              <a:rPr lang="en-US" sz="2700" dirty="0" smtClean="0">
                <a:solidFill>
                  <a:srgbClr val="002060"/>
                </a:solidFill>
              </a:rPr>
            </a:br>
            <a:endParaRPr lang="ro-RO" sz="27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80384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2982</TotalTime>
  <Words>903</Words>
  <Application>Microsoft Office PowerPoint</Application>
  <PresentationFormat>On-screen Show (4:3)</PresentationFormat>
  <Paragraphs>323</Paragraphs>
  <Slides>56</Slides>
  <Notes>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Microsoft YaHei</vt:lpstr>
      <vt:lpstr>Arial</vt:lpstr>
      <vt:lpstr>Arial Narrow</vt:lpstr>
      <vt:lpstr>Calibri</vt:lpstr>
      <vt:lpstr>Mangal</vt:lpstr>
      <vt:lpstr>Times New Roman</vt:lpstr>
      <vt:lpstr>Times New Roman CE</vt:lpstr>
      <vt:lpstr>Wingdings</vt:lpstr>
      <vt:lpstr>GIZ_Banner_Kopfzeile-Ausland (3)</vt:lpstr>
      <vt:lpstr>Curs de instruire pentru angajații operatorilor „Apă-Canal”  Modulul 17:  Managementul și exploatarea stațiilor de epurare a apelor uzate și stațiilor de tratare a apei naturale  Sesiunea 6:  Planificarea investițiilor, lucrărilor de reparații și mentenanță pentru asigurarea funcționării normale a stațiilor de tratare și epurare. Asigurarea cu piese și materiale de rezervă.  Expert,  Mihail Mazurean SA ”Apă – Canal Chișinău”  2 – 3 – 4 iulie 2019,  Chișinău</vt:lpstr>
      <vt:lpstr>   Planificarea investiţiilor.  investiţie – alocare a unei sume de bani sau a mijloacelor materiale pentru crearea, achiziţionarea de noi imobilizări corporale şi/sau necorporale cu durată de utilizare mai mare de un an, sau pentru extinderea, reconstrucţia, renovarea, modernizarea, reparaţia capitală şi retehnologizarea imobilizărilor corporale existente; </vt:lpstr>
      <vt:lpstr>Planificarea investiţiilor. investiţie eficientă – investiţie care contribuie la reducerea cheltuielilor. Se consideră investiţie eficientă, investiţia pentru care suma efectelor economice medii anuale, estimate de-a lungul duratei de utilizare a obiectului de investiţii, este mai mare decât valoarea totală a investiţiei;  </vt:lpstr>
      <vt:lpstr>Planificarea investiţiilor. investiţie necesară – investiţie realizată în scopul asigurării funcţionării fiabile şi în condiţii de securitate a sistemului public de alimentare cu apă și de canalizare şi/sau la asigurarea calităţii şi continuităţii furnizării/prestării serviciului public de alimentare cu apă și de canalizare;  </vt:lpstr>
      <vt:lpstr>Planificarea investiţiilor. Planul anual de investiţii se elaborează de către operator, ţinând cont de informaţia actualizată privind starea, gradul de uzură a imobilizărilor existente, cât şi de obligaţiile operatorului de a desfăşura activitatea reglementată la costuri minime şi eficienţă maxima precum și în baza planului de dezvoltare și de funcționare a autorităților administrației publice locale, și se aprobă de autoritatea abilitată să aprobe tarifele.   </vt:lpstr>
      <vt:lpstr>Planificarea investiţiilor. Planul de dezvoltare şi de funcţionare, pe termen scurt, mediu şi lung, a serviciului public de alimentare cu apă şi de canalizare se elaborează de către autoritățile administrației publice locale în conformitate cu planurile urbanistice generale, cu programele de dezvoltare social-economică a unităţii administrativ-teritoriale, precum şi potrivit angajamentelor internaţionale în domeniul de protecţie a mediului.  </vt:lpstr>
      <vt:lpstr>         Planificarea investiţiilor. Planul anual de investiţii va cuprinde numai investiţiile obligatorii, necesare sau eficiente, detaliat pe proiecte de investiţii ce urmează a fi realizate. Înainte de includerea unui proiect în planul anual de investiţii, operatorul este obligat să-l evalueze conform criteriilor stabilite. </vt:lpstr>
      <vt:lpstr>CLASIFICAREA INVESTIŢIILOR Categoria A: Investiţii în construcţia de noi reţele şi noi instalații;  Categoria B: Investiţii în reţele şi capacităţi de producere existente (reconstrucţie, modernizare şi retehnologizare, efectuarea reparaţiilor capitale a reţelelor și a instalaţiilor);  Categoria C: Investiţii în mijloace de transport, maşini, mecanisme, utilaje mecanice;  </vt:lpstr>
      <vt:lpstr>CLASIFICAREA INVESTIŢIILOR Categoria D: Investiţii în echipamente de măsurare, aparate de control şi diagnostică, inclusiv aferente reţelelor;  Categoria E: Investiţii în clădiri şi construcţii, inclusiv aferente reţelelor; Categoria F: Investiţii în tehnică de calcul, telecomunicaţii; Categoria G: Investiţii în imobilizări necorporale (programe, licenţe etc.); Categoria H: Alte investiţii legate de activitatea licenţiată. </vt:lpstr>
      <vt:lpstr>CLASIFICAREA INVESTIŢIILOR Categoria G: Investiţii în imobilizări necorporale (programe, licenţe etc.); Categoria H: Alte investiţii legate de activitatea licenţiată. </vt:lpstr>
      <vt:lpstr>PROCEDURILE DE PLANIFICARE  Planul de investiţii, în care se includ toate proiectele de investiţii pe care operatorul planifică să le realizeze în anul calendaristic următor, însoţit de o notă informativă privind obiectivele acestuia, sursa de finanţare şi calculele impactului planului anual de investiţii asupra tarifelor/preţurilor reglementate la serviciul public de alimentare cu apă și de canalizare, se prezintă anual. </vt:lpstr>
      <vt:lpstr>PROCEDURILE DE PLANIFICARE  Pentru fiecare proiect de investiţii, evaluat ca obligatoriu şi/sau necesar, inclus în planul anual de investiţii, operatorul prezintă următoarele informaţii şi date: a) categoria de investiţii, denumirea şi caracteristicile proiectului de investiţii;  b) amplasarea proiectului de investiţii (raionul, localitatea); c) cantitatea; d) valoarea estimată a proiectului de investiţii, mii lei (fără TVA);  </vt:lpstr>
      <vt:lpstr>PROCEDURILE DE PLANIFICARE e) perioada de realizare, ani;  f) criteriul de evaluare corespunzător (conform punctului 20 din Regulament); g) obiectivele şi după caz rezultatele ce vor fi obţinute în urma realizării proiectului de investiţii; h) sursa de finanţare;  </vt:lpstr>
      <vt:lpstr>PROCEDURILE DE PLANIFICARE i) parte a proiectului multianual de investiţii nefinalizată, efectuată până la 31.12 a anului (t-1) cantitate; valoare, mii lei (fără TVA); j) investiţii planificate pentru anul (t): cantitate; valoare, mii lei (fără TVA);  k) durata de utilizare a obiectului de investiţii, ani;  l) amortizarea anuală estimată ce ar rezulta în urma realizării proiectului de investiţii, mii lei;  </vt:lpstr>
      <vt:lpstr>PROCEDURILE DE PLANIFICARE m) costurile de exploatare estimate pentru anul „t” în cazul în care proiectul de investiţii nu se va implementa – Ex0t ; n) costurile de exploatare estimate pentru anul „t” în cazul în care proiectul de investiţii va fi implementat – Ex1t ; o) suma efectelor economice medii anuale estimate de-a lungul duratei de utilizare ale proiectului de investiţii.  </vt:lpstr>
      <vt:lpstr>Evaluarea proiectelor de investiţii Proiectele de investiţii incluse de operator în planul anual de investiţii sunt evaluate în baza următoarelor criterii.  a) Eficienţa. Evaluarea proiectului în baza criteriului de eficienţă se va efectua în baza valorii efectelor economice medii anuale estimate. Proiectul este considerat eficient în cazul în care suma efectelor economice anuale, estimate de-a lungul duratei de utilizare a obiectului de investiţii, este mai mare decât valoarea totală a investiţiei.  b) Obligativitatea. Evaluarea proiectului în baza criteriului de obligativitate prevede indicarea temeiului legal care obligă operatorul să realizeze proiectul de investiţii. </vt:lpstr>
      <vt:lpstr>Evaluarea proiectelor de investiţii c) Necesitatea. Evaluarea proiectului în baza criteriului de necesitate prevede demonstrarea de către operator a influenţei proiectului de investiţii asupra fiabilităţii şi securităţii în funcţionare a sistemului, a continuităţii furnizării/prestării servicului de alimentare cu apă și de canalizare consumatorilor şi îndeplinirii de către operator a obligaţiilor stabilite de lege, inclusiv analiza tehnică a proiectului de investiţii prin care se demonstrează că parametrii tehnici sunt suficienţi şi necesari întru atingerea obiectivului stabilit la necesitatea realizării proiectului de investiţii. </vt:lpstr>
      <vt:lpstr>Situația actuală în sectorul AAC stațiilor de epurare a apelor uzate și stațiilor de tratare a apei naturale : </vt:lpstr>
      <vt:lpstr>Situația actuală în sectorul stațiilor de epurare a apelor uzate și stațiilor de tratare a apei naturale :  </vt:lpstr>
      <vt:lpstr>Situația actuală în sectorul AAC stațiilor de epurare a apelor uzate și stațiilor de tratare a apei naturale : </vt:lpstr>
      <vt:lpstr>Cine este este responsabil de atragerea investițiilor  în sectorul  AAC în Moldova? Analizăm;</vt:lpstr>
      <vt:lpstr>LEGEA Nr. 303, Articolul 5. Competenţa Guvernului:</vt:lpstr>
      <vt:lpstr>LEGEA Nr. 303, Articolul 5. Competenţa Guvernului:  (3) Guvernul sprijină autorităţile administraţiei publice locale în vederea înfiinţării, dezvoltării şi îmbunătăţirii serviciului public de alimentare cu apă şi de canalizare, promovării parteneriatului şi asocierii unităţilor administrativ-teritoriale pentru crearea şi exploatarea unor sisteme tehnico-edilitare de interes comun. Sprijinul se acordă, la solicitarea acestora, prin intermediul organelor centrale de specialitate ale administraţiei publice, sub formă de asistenţe tehnice şi/sau financiare, metodologice şi consultativ-informaţionale, în condiţiile legii. </vt:lpstr>
      <vt:lpstr>LEGEA Nr. 303 prin Articolul 6 prevede competenţa organului central de specialitate: a) elaborează şi promovează politica de stat în domeniul serviciului public de alimentare cu apă şi de canalizare; b) elaborează şi promovează programe anuale de activităţi în domeniul AAC, finanţate de la bugetul de stat sau de instituţiile şi organizaţiile financiare internaţionale; c) întreprinde măsuri de rigoare ce ţin de implementarea prevederilor politicii naţionale  în domeniul resurselor de apă şi în domeniul AAC; d) asigură realizarea măsurilor ce decurg din colaborarea interstatală în domeniul  resurselor de apă şi care sînt necesare pentru atragerea investiţiilor la construcţia obiectelor de alimentare cu apă şi de canalizare; </vt:lpstr>
      <vt:lpstr>LEGEA Nr. 303 prin Articolul 8 prevede competenţa autorităţilor administraţiei publice locale: (1) Autorităţile administraţiei publice locale de nivelul întîi: h) participă cu mijloace financiare şi/sau cu bunuri la constituirea patrimoniului operatorilor pentru realizarea de lucrări şi pentru furnizarea serviciului public de alimentare cu apă şi de canalizare; i) contractează sau garantează, în condiţiile legii, împrumuturile pentru finanţarea programelor de investiţii în vederea dezvoltării sistemului public de alimentare cu apă şi de canalizare a localităţilor, pentru efectuarea de lucrări noi sau de extinderi, pentru dezvoltarea de capacităţi, inclusiv pentru reabilitarea, modernizarea şi reechiparea sistemelor existente; k) alocă compensaţii pentru unele categorii de consumatori casnici consideraţi vulnerabili, în modul şi în condiţiile stabilite de lege;  </vt:lpstr>
      <vt:lpstr>LEGEA Nr. 303, Articolul 36. Finanţarea serviciului public de alimentare cu apă şi de canalizare: (2) Finanţarea investiţiilor pentru înfiinţarea, dezvoltarea, reabilitarea şi modernizarea sistemelor de alimentare cu apă şi de canalizare ţine de competenţa organelor centrale de specialitate ale administraţiei publice şi a autorităţilor administraţiei publice locale. În funcţie de modalitatea de gestiune adoptată şi de clauzele contractuale stabilite prin actele juridice, în baza cărora se desemnează operatorul, sarcinile privind finanţarea investiţiilor pot fi transferate integral sau parţial operatorului.  </vt:lpstr>
      <vt:lpstr>LEGEA Nr. 303, Articolul 36. Finanţarea serviciului public de alimentare cu apă şi de canalizare: (3) Finanţarea lucrărilor de investiţii şi asigurarea surselor de finanţare se realizează în conformitate cu prevederile legislaţiei în vigoare.  (4) Disponibilităţile provenite din împrumuturi, fonduri externe nerambursa-bile sau din transferuri de la bugetul de stat, destinate cofinanţării unor obiective de investiţii specifice, se administrează şi se utilizează potrivit acordurilor de finanţare încheiate. </vt:lpstr>
      <vt:lpstr>STRATEGIA  AAC 2014 – 2028: Costul total al implementării Strategiei pentru toate localităţile ţării, inclusiv cele mai mici localităţi rurale, este de aproxi mativ 2,04 miliarde EUR, care în termeni reali sînt distribuiţi în 998 milioane EUR pentru alimentarea cu apă potabilă şi 1,04 miliarde EUR pentru managementul apei uzate.  Estimarea investiţiilor de capital pentru implementarea Strategiei, bazată pe un scenariu realist, indică asupra faptului că în perioada 2014-2028 sînt necesare aproximativ 705 milioane EUR (echivalate în moneda naţională), din care 194 milioane EUR ar trebui investite în primii cinci ani (2014-2018).  </vt:lpstr>
      <vt:lpstr>                       STRATEGIA AAC 2014 – 2028:  Planul de acţiuni pentru implementarea Strategiei indică sursele propuse pentru finanţarea fiecărei acţiuni. Cele mai importante surse de finanţare pentru acoperirea necesarului de mijloace financiare trebuie să provină din veniturile bugetului de stat şi bugetelor locale, granturile şi împrumuturile donatorilor străini, credite, precum şi din contribuţiile gospodăriilor casnice. Totodată, veniturile generate din tarifele aplicate utilizatorilor trebuie, la fel, să contribuie la acoperirea costurilor investiţionale.  </vt:lpstr>
      <vt:lpstr>STRATEGIA AAC 2014 – 2028 prevede promovarea principiilor economiei de piaţă şi atragerea capitalului privat:  Serviciile publice de alimentare cu apă şi sanitaţie au caracter de monopol, determinat de situaţia de clienţi captivi a beneficiarilor racordaţi la sistemele centralizate. Pentru asigurarea concurenţei, se vor iniţia măsuri de punere în competiţie a operatorilor de servicii, a capitalurilor de finanţare şi a managementului prin: obligativitatea scoaterii la licitaţie a serviciilor în toate cazurile în care operatorul înregistrează pierderi financiare sau nu poate asigura o calitate corespunzătoare a serviciilor de apă şi sanitaţie pe care le prestează; retragerea licenţelor de operare agenţilor prestatori care nu îndeplinesc criteriile de performanţă stabilite; </vt:lpstr>
      <vt:lpstr>STRATEGIA  AAC 2014 – 2028 prevede:  Investiţiile de capital pentru autorităţile publice locale se efectuează centralizat şi provin de la bugetul de stat, prin includerea lor ca o anexă separată în legea bugetară anuală, în care se specifică fondurile şi bunurile atribuite. Aceste fonduri sînt alocate ca transferuri cu destinaţie specială, prin delegare de către Guvern.  Autorităţile publice locale au dreptul să aloce fonduri din propriile venituri pentru finanţarea proiectelor de investiţii, inclusiv pentru co-finanţarea celor susţinute cu ajutorul oficial financiar extern pentru dezvoltare şi din contribuţiile consumatorilor. În plus, unităţile administrativ-teritoriale pot beneficia şi de alte surse cum sînt: </vt:lpstr>
      <vt:lpstr>Fonduri de investiţii; a) Fondul Naţional pentru Dezvoltare Regională; b) Fondul de Investiţii Sociale; c) Fondul Ecologic Naţional. </vt:lpstr>
      <vt:lpstr>Surse externe de finanțare Atragerea și utilizarea fondurilor nerambursabile bi- și multilaterale din partea donatorilor externi, cum de exemplu:  Uniunea Europeană (UE);  Germania - BMZ, GIZ (experiența foarte utilă a proiectului  MSPL);  Austria – Agenția Austriacă pentru Dezvoltare (ADC, ADA);  Elveția – Agenția Elvețiană pentru Dezvoltare și Cooperare (SDC),                       Proiectul ApaSan; Cehia – Agenția pentru Dezvoltare a Cehiei (CzDA); Slovacia – Agenția prntru Dezvoltare a Slovaciei (SlovakAID); Suedia - Agenția Suedeză pentru Dezvoltare (SIDA); </vt:lpstr>
      <vt:lpstr>Surse externe de finanțare  România – Ambasada României;  Polonia – Agenția pentru Dezvoltare a Poloniei;  PNUD –Programul ONU pentru Dezvoltare (de ex. Proiectul START). </vt:lpstr>
      <vt:lpstr>Accesarea creditelor preferențiale și fondurilor nerambursabile din partea instituțiilor financiare internaționale (IFIs):  Banca Mondială – WB; Banca Europeană pentru Reconstrucții și Dezvoltare – EBRD; Banca Europeană pentru Investiții – BEI;  Banca Germană pentru Investiții – KfW; Bancă Austriacă OeKB (Oesterreichische Kontrollbank AG) - Moldova este eligibilă pentru credite preferențiale (soft loans) din partea OeKB.  </vt:lpstr>
      <vt:lpstr>Investiţii la AC Chişinău Argumentarea Programului Rata ridicată a avariilor în sistemul de alimentare cu apă şi de canalizare, precum şi sistările frecvente ale serviciilor prestate; Vulnerabilitatea ridicată a resurselor de apă, care se bazează exclusiv pe fluviul Nistru, expus la poluare în amonte; Nivelul insuficient de epurare a apelor uzate; Probleme legate de tratarea şi eliminarea nămolului; Exploatarea activelor la capacitate redusă. </vt:lpstr>
      <vt:lpstr> Investiții la AC Chișinău  În cadrul Politicii de vecinătate a UE, BERD, în comun cu partenerii săi de cofinanţare (BEI şi KfW), au susţinut elaborarea Programului de alimentare cu apă şi tratare a apelor uzate în mun. Chişinău – Studiul de Fezabilitate, elaborat de către compania SEURECA, Franţa.  Durata proiectului: decembrie 2010 – decembrie 2012  </vt:lpstr>
      <vt:lpstr>Investiții la AC Chișinău Argumentarea Programului Rata ridicată a avariilor în sistemul de alimentare cu apă şi de canalizare, precum şi sistările frecvente ale serviciilor prestate; Vulnerabilitatea ridicată a resurselor de apă, care se bazează exclusiv pe fluviul Nistru, expus la poluare în amonte; Nivelul insuficient de epurare a apelor uzate; Probleme legate de tratarea şi eliminarea nămolului; Exploatarea activelor la capacitate redusă. </vt:lpstr>
      <vt:lpstr>Programul de Investiții pe Termen Lung A fost elaborat Programul (PITL), care reprezintă un plan strategic de investiţii pe termen lung pentru ACC, ce vizează îmbunătăţirea maximă a eficienţei operaţionale  cu o fiabilitate durabilă a serviciilor de AC pe o perioadă de 25 de ani.     PITL a fost elaborat în baza unei evaluări tehnice aprofundate şi pentru ca ACC să devină o companie modernă, indiferent de accesibilitatea fondurilor şi capacitatea de finanţare.    Costul total al PITL propus este de 280 mil. EUR,  Apa potabilă:                158,7 mil. EUR (57 %) Apa uzată:    119,7 mil. EUR (42 %) Altele:          2,0 mil. EUR (1 %) </vt:lpstr>
      <vt:lpstr>Programul de Investiții Prioritare  Programul de Investiţii Prioritare (PIP) poate fi considerat un program pe termen scurt (5 ani) şi reprezintă, mai mult sau mai puţin, prima fază a PITL. Acesta îşi propune să răspundă la primele şi cele mai urgente nevoi ale ACC, pentru a fi în beneficiul comunităţii, a respecta politica şi obiectivele ACC şi ale cofinanţatorilor.  </vt:lpstr>
      <vt:lpstr>Programul de Investiții Prioritare </vt:lpstr>
      <vt:lpstr>Programul de Investiții Prioritare Costul total al PIP este de 61,0 mil. EUR, inclusiv costurile pentru implementarea de bază şi cheltuielile neprevăzute, legate de situaţii fizice şi preţuri. În PIP se acordă o oarecare prioritate apelor uzate, care concentrează 55 % din investiţii. De fapt, PIP a fost adoptat pentru: A rezolva problema majoră de tratare şi eliminare a nămolului la SE (prima fază de modernizare a SE, reducerea volumului de nămol şi stabilizarea nămolului, care ar putea fi utilizat în agricultură); A obţine economii importante din optimizarea pompelor, reducerea pierderilor de apă, producţia de energie verde (biogaz, energie hidroelectrică). </vt:lpstr>
      <vt:lpstr>Programul de Investiții Prioritare </vt:lpstr>
      <vt:lpstr>Programul de Investiții Prioritare Apă potabilă         Economii din reabilitarea stațiilor de pomparea apei brute și potabile </vt:lpstr>
      <vt:lpstr>Programul de Investiții Prioritare </vt:lpstr>
      <vt:lpstr>Programul de Investiții Prioritare </vt:lpstr>
      <vt:lpstr>Programul de Investiții Prioritare Ape uzate  </vt:lpstr>
      <vt:lpstr>PowerPoint Presentation</vt:lpstr>
      <vt:lpstr>Programul de Investiții Prioritare </vt:lpstr>
      <vt:lpstr>Beneficii din realizarea PIP Studiul de fezabilitate a stabilit principalele beneficii în urma implementării PIP: Reducerea problemelor generate de nămolul de la SE: reducerea volumului nămolului cu 1/3 şi posibilitatea utilizării în agricultură; Calitatea mai bună a apei rezultată din: ameliorarea dezinfectării, reparaţii la STA, înlocuirea conductelor şi reparaţia rezervoarelor; Reducerea consumului de energie cu 12 % în medie; Reducerea avariilor şi intervenţiilor la reţele cu 39 % (de la circa 15000 la 8600  an); Reducerea pierderilor, ca urmare a înlocuirii reţelelor şi reducerea presiunii în reţea, Controlul sistemului de la distanţă şi existenţa unui plan de reacţie în caz de urgenţă (reabilitarea cîmpurilor de puţuri şi construcţia unui cîmp nou cu 15 puţuri); Reducerea impactului asupra mediului; Mărirea productivităţii muncii. </vt:lpstr>
      <vt:lpstr>PowerPoint Presentation</vt:lpstr>
      <vt:lpstr>Asigurarea cu piese și materiale de rezervă. În condițiile moderne de dezvoltare economică, cel mai important indicator al funcționării eficiente a instalațiilor de tratare a apelor reziduale este fiabilitatea și continuitatea acestora. Principala cale de a îmbunătăți fiabilitatea sistemului de alimentare cu apă și canalizare a republicii este eliminarea în timp util și de înaltă calitate a accidentelor și a consecințelor acestora.  </vt:lpstr>
      <vt:lpstr>Asigurarea cu piese și materiale de rezervă. Cea mai importantă condiție pentru eliminarea daunelor și a accidentelor în cel mai scurt timp posibil este disponibilitatea stocului necesar de materiale și echipamente necesare. În cazul în care rezerva necesară de materiale și echipamente nu este în stoc, timpul pentru eliminarea accidentelor crește, ceea ce duce la o creștere a costului alimentării cu apă și eliminării apelor uzate. Un stoc de rezervă de materiale și echipamente pentru lucrările de recuperare de urgență este creat în detrimentul fondurilor proprii ale întreprinderii.</vt:lpstr>
      <vt:lpstr>Bibliografie și contacte utile: 1.Legea privind serviciul public de alimentare cu apă şi canalizare nr.303 din 13 decembrie 2013,publicată în Monitorul Oficial al Republicii Moldova nr.60-65 din 14.03.2014 2.Regulamentul cu privire la serviciul public de alimentare cu apă şi de canalizare (Anexa la Hotărîrea Consiliului de administrare al ANRE)nr.271/2015din 16.12.15 3. Proiectul Regulamentului privind principiile de efectuare a investițiilor în sectorul de alimentare cu apă și de canalizare.  (Anexa la Proiectyul Hotărîrea Consiliului de administrare al ANRE) nr. 137 din 16.05.19 4.Legea nr.436-XVI din 28 decembrie 2006 privind administraţia publică locală 5.Legea nr.1402-XV din 24 octombrie 2002 a serviciilor publice de gospodarie comunală. 6.Legea nr.272-XIV din 10 februarie 1999 cu privire la apa potabilă 7.Legea apelor nr. 272 din 23 decembrie 2011,elaborată în conformitate cu prevederile Directivelor europene. 8.  HG RM nr.199 din 20.03.2014 Cu privire la aprobarea Strategiei de alimentare cu apă şi sanitaţie (2014-2028) 9. Regulamentul cu privire la indicatorii de calitate a serviciul public de alimentare cu apă şi canalizare (Hotărîrea ANRE nr.352/2016 din 27.12.2016) 10. Ghid .Reţelele de distribuţie a apei . Polietilenă (Redactor -Sergiu Calos . Mihaela Contașel)</vt:lpstr>
      <vt:lpstr> Bibliografie și contacte utile: http://www.md.undp.org http://www.ebrd.com/moldova.html http://www.oekb.at/de/Seiten/default.aspx  http://www.mdrc.gov.md http://www.mf.gov.md http://fism.gov.md http://www.ebrd.com/moldova.html http://www.worldbank.org/en/country/moldova https://eeas.europa.eu/delegations/moldova_ro https://eeas.europa.eu/delegations/moldova/16397/general-information-about-grants_ro https://ec.europa.eu/europeaid/about-funding_en http://www.entwicklung.at/en/countries/black-sea-region-south-caucasus/moldova/ http://www.entwicklung.at/fileadmin/user_upload/Dokumente/Publikationen/Landesstrategien/CS_Moldova_2016_2020.pdf https://www.eda.admin.ch/countries/moldova/en/home/representations/cooperation-office.html http://www.eda.admin.ch/eda/fr/home/reps/eur/vukr/ref_visinf/visukr.html http://www.apasan.md/ http://apasan.md/files/img/site/articles/docs 1392104020_Descriere_ApaSan_ROM.pdf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223</cp:revision>
  <cp:lastPrinted>2017-06-05T10:38:21Z</cp:lastPrinted>
  <dcterms:created xsi:type="dcterms:W3CDTF">2013-09-05T11:54:56Z</dcterms:created>
  <dcterms:modified xsi:type="dcterms:W3CDTF">2019-07-03T12:33:39Z</dcterms:modified>
</cp:coreProperties>
</file>