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1"/>
  </p:notesMasterIdLst>
  <p:handoutMasterIdLst>
    <p:handoutMasterId r:id="rId32"/>
  </p:handoutMasterIdLst>
  <p:sldIdLst>
    <p:sldId id="280" r:id="rId2"/>
    <p:sldId id="295" r:id="rId3"/>
    <p:sldId id="296" r:id="rId4"/>
    <p:sldId id="301" r:id="rId5"/>
    <p:sldId id="302" r:id="rId6"/>
    <p:sldId id="308" r:id="rId7"/>
    <p:sldId id="309" r:id="rId8"/>
    <p:sldId id="310" r:id="rId9"/>
    <p:sldId id="311" r:id="rId10"/>
    <p:sldId id="312" r:id="rId11"/>
    <p:sldId id="303" r:id="rId12"/>
    <p:sldId id="313" r:id="rId13"/>
    <p:sldId id="314" r:id="rId14"/>
    <p:sldId id="315" r:id="rId15"/>
    <p:sldId id="316" r:id="rId16"/>
    <p:sldId id="317" r:id="rId17"/>
    <p:sldId id="318" r:id="rId18"/>
    <p:sldId id="304" r:id="rId19"/>
    <p:sldId id="319" r:id="rId20"/>
    <p:sldId id="320" r:id="rId21"/>
    <p:sldId id="321" r:id="rId22"/>
    <p:sldId id="322" r:id="rId23"/>
    <p:sldId id="323" r:id="rId24"/>
    <p:sldId id="324" r:id="rId25"/>
    <p:sldId id="305" r:id="rId26"/>
    <p:sldId id="306" r:id="rId27"/>
    <p:sldId id="297" r:id="rId28"/>
    <p:sldId id="298" r:id="rId29"/>
    <p:sldId id="299" r:id="rId30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57" d="100"/>
          <a:sy n="57" d="100"/>
        </p:scale>
        <p:origin x="72" y="222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09/07/2019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09/07/2019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0" Type="http://schemas.openxmlformats.org/officeDocument/2006/relationships/image" Target="../media/image38.jpeg"/><Relationship Id="rId4" Type="http://schemas.openxmlformats.org/officeDocument/2006/relationships/image" Target="../media/image5.png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FF0000"/>
                </a:solidFill>
              </a:rPr>
              <a:t>M</a:t>
            </a:r>
            <a:r>
              <a:rPr lang="ru-RU" b="1" dirty="0" err="1">
                <a:solidFill>
                  <a:srgbClr val="FF0000"/>
                </a:solidFill>
              </a:rPr>
              <a:t>одуль</a:t>
            </a:r>
            <a:r>
              <a:rPr lang="ro-RO" b="1" dirty="0">
                <a:solidFill>
                  <a:srgbClr val="FF0000"/>
                </a:solidFill>
              </a:rPr>
              <a:t> 17: </a:t>
            </a:r>
            <a:r>
              <a:rPr lang="ru-RU" b="1" dirty="0">
                <a:solidFill>
                  <a:srgbClr val="002060"/>
                </a:solidFill>
              </a:rPr>
              <a:t>Управление и эксплуатация станций очистки сточных вод и станций очистки природной </a:t>
            </a:r>
            <a:r>
              <a:rPr lang="ru-RU" b="1" dirty="0" smtClean="0">
                <a:solidFill>
                  <a:srgbClr val="002060"/>
                </a:solidFill>
              </a:rPr>
              <a:t>воды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o-MD" b="1" dirty="0">
                <a:solidFill>
                  <a:srgbClr val="002060"/>
                </a:solidFill>
              </a:rPr>
              <a:t/>
            </a:r>
            <a:br>
              <a:rPr lang="ro-MD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Сессия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solidFill>
                  <a:srgbClr val="002060"/>
                </a:solidFill>
              </a:rPr>
              <a:t>Очистные сооружения канализации</a:t>
            </a:r>
            <a:r>
              <a:rPr lang="en-US" dirty="0"/>
              <a:t/>
            </a:r>
            <a:br>
              <a:rPr lang="en-US" dirty="0"/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prof. univ.,  Ungureanu Dumitru</a:t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Universitatea Tehnică a Moldovei</a:t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i="1" dirty="0">
                <a:solidFill>
                  <a:srgbClr val="002060"/>
                </a:solidFill>
              </a:rPr>
              <a:t/>
            </a: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9 </a:t>
            </a:r>
            <a:r>
              <a:rPr lang="ro-RO" sz="1600" b="1" dirty="0" smtClean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</a:rPr>
              <a:t>10</a:t>
            </a:r>
            <a:r>
              <a:rPr lang="ro-RO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smtClean="0">
                <a:solidFill>
                  <a:srgbClr val="002060"/>
                </a:solidFill>
              </a:rPr>
              <a:t>11</a:t>
            </a:r>
            <a:r>
              <a:rPr lang="ro-RO" sz="1600" b="1" smtClean="0">
                <a:solidFill>
                  <a:srgbClr val="002060"/>
                </a:solidFill>
              </a:rPr>
              <a:t> </a:t>
            </a:r>
            <a:r>
              <a:rPr lang="ro-RO" sz="1600" b="1" dirty="0" smtClean="0">
                <a:solidFill>
                  <a:srgbClr val="002060"/>
                </a:solidFill>
              </a:rPr>
              <a:t>iunie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9732" y="2088192"/>
            <a:ext cx="4999663" cy="23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0656" y="2034698"/>
            <a:ext cx="4155622" cy="24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39436" y="5072896"/>
            <a:ext cx="84651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3950970" algn="l"/>
              </a:tabLs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</a:t>
            </a:r>
            <a:r>
              <a:rPr lang="ru-RU" sz="1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счемы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аэротенков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смесителей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395097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рассредоточенным введениям СВ и активного ила вдоль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аэротенки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случае длинных резервуаров)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395097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центральным вводом СВ и активного ила (в случае резервуаров квадратной или круглой формы)</a:t>
            </a:r>
            <a:endParaRPr lang="en-US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4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lum bright="10000" contrast="40000"/>
          </a:blip>
          <a:srcRect l="1591" t="2787" r="2918" b="2091"/>
          <a:stretch>
            <a:fillRect/>
          </a:stretch>
        </p:blipFill>
        <p:spPr bwMode="auto">
          <a:xfrm>
            <a:off x="2056686" y="1284428"/>
            <a:ext cx="5203096" cy="395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9827" y="5331634"/>
            <a:ext cx="7966278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kumimoji="0" lang="ru-RU" altLang="en-US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биофильтра с реактивным оросителем</a:t>
            </a:r>
            <a:r>
              <a:rPr kumimoji="0" lang="ro-RO" altLang="en-US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слой</a:t>
            </a: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2-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реактивный ороситель</a:t>
            </a: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3-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фильтрующий слой</a:t>
            </a: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поддерживающие стены</a:t>
            </a: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5-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дренажное днище</a:t>
            </a: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6-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сплошное водопроницаемое днище</a:t>
            </a: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полезный слой</a:t>
            </a: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8-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слой сопротивления</a:t>
            </a:r>
            <a:r>
              <a:rPr lang="ro-RO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3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 descr="Graphic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4555" y="1625785"/>
            <a:ext cx="5168549" cy="40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5472" y="5643185"/>
            <a:ext cx="88530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фаз очистки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биореакторе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прерывистой подачей сточных вод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(BCS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65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 descr="19.jpg"/>
          <p:cNvPicPr/>
          <p:nvPr/>
        </p:nvPicPr>
        <p:blipFill>
          <a:blip r:embed="rId7" cstate="print"/>
          <a:srcRect l="34983" t="15185" r="13481" b="66296"/>
          <a:stretch>
            <a:fillRect/>
          </a:stretch>
        </p:blipFill>
        <p:spPr>
          <a:xfrm>
            <a:off x="841945" y="1649368"/>
            <a:ext cx="7138273" cy="3733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52" y="5383025"/>
            <a:ext cx="9033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Биореакторы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взвещенным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наполнением </a:t>
            </a:r>
            <a:r>
              <a:rPr lang="ro-RO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MBBR: </a:t>
            </a:r>
          </a:p>
          <a:p>
            <a:pPr algn="ctr"/>
            <a:r>
              <a:rPr lang="ro-RO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Аэробный</a:t>
            </a:r>
            <a:r>
              <a:rPr lang="ro-RO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o-RO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Аноксидные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оборудованный внутренней мешалкой</a:t>
            </a:r>
            <a:r>
              <a:rPr lang="ro-RO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07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7091" y="3564511"/>
            <a:ext cx="4549955" cy="235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36583" t="41193" r="9324" b="38163"/>
          <a:stretch/>
        </p:blipFill>
        <p:spPr>
          <a:xfrm>
            <a:off x="163747" y="1517125"/>
            <a:ext cx="6702791" cy="1438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655" y="3013502"/>
            <a:ext cx="8318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Системы очистки с применением разных типов биологических прудов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1010" y="6119336"/>
            <a:ext cx="2620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Факультативный </a:t>
            </a:r>
            <a:r>
              <a:rPr lang="ru-RU" sz="1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биопруд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88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lum contrast="10000"/>
          </a:blip>
          <a:srcRect l="3286" r="2817" b="6273"/>
          <a:stretch>
            <a:fillRect/>
          </a:stretch>
        </p:blipFill>
        <p:spPr bwMode="auto">
          <a:xfrm>
            <a:off x="789709" y="1372896"/>
            <a:ext cx="7786255" cy="364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84909" y="5382674"/>
            <a:ext cx="843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Типичная схема вертикального </a:t>
            </a:r>
            <a:r>
              <a:rPr 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фитофильтра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 ступень</a:t>
            </a:r>
            <a:r>
              <a:rPr lang="ro-RO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3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lum contrast="20000"/>
          </a:blip>
          <a:srcRect b="3043"/>
          <a:stretch>
            <a:fillRect/>
          </a:stretch>
        </p:blipFill>
        <p:spPr bwMode="auto">
          <a:xfrm>
            <a:off x="1039091" y="1649368"/>
            <a:ext cx="7620000" cy="369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84909" y="5382674"/>
            <a:ext cx="843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Типичная схема горизонтального </a:t>
            </a:r>
            <a:r>
              <a:rPr 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фитофильтра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 ступень</a:t>
            </a:r>
            <a:r>
              <a:rPr lang="ro-RO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792308" y="2122262"/>
            <a:ext cx="7905747" cy="25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63708" y="5262540"/>
            <a:ext cx="801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Расположение в две ступени </a:t>
            </a:r>
            <a:r>
              <a:rPr 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фитофильтров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5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11222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9" y="1211225"/>
            <a:ext cx="7194821" cy="53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1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lvl="0"/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 и состав классической станции искусственной очистки сточных вод населенного места</a:t>
            </a:r>
            <a: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биологической очистки с помощью активного ила</a:t>
            </a:r>
            <a: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биологической очистки с помощью биопленки</a:t>
            </a:r>
            <a: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очистка с помощью смешанной микрофлоры</a:t>
            </a:r>
            <a: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установки биологической очистки сточных вод</a:t>
            </a:r>
            <a: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биологическая очистка сточных вод</a:t>
            </a:r>
            <a: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очищенных сточных вод</a:t>
            </a:r>
            <a: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очистка сточных вод в малых очистных сооружениях</a:t>
            </a:r>
            <a: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b="1" dirty="0">
              <a:solidFill>
                <a:srgbClr val="000F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" y="1625784"/>
            <a:ext cx="9144000" cy="51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9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4" y="1739119"/>
            <a:ext cx="8284516" cy="49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1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5731"/>
            <a:ext cx="9144000" cy="30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37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0" y="1532623"/>
            <a:ext cx="7105499" cy="53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8" y="1503227"/>
            <a:ext cx="8037182" cy="53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3" y="1625784"/>
            <a:ext cx="6816449" cy="51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6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06" y="1524747"/>
            <a:ext cx="4444277" cy="53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94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4" y="1532623"/>
            <a:ext cx="7143105" cy="53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8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93" y="5483004"/>
            <a:ext cx="8686800" cy="144034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канализации малых населенных мест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домов</a:t>
            </a: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распределительные дома</a:t>
            </a: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3-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системы канализации</a:t>
            </a: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b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компактная группа домов</a:t>
            </a: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канализационная сеть</a:t>
            </a: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очистная станция</a:t>
            </a: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7-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канализация</a:t>
            </a: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5,6-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система канализации</a:t>
            </a: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децентрализованная система канализации</a:t>
            </a:r>
            <a:r>
              <a:rPr lang="ro-RO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/>
          <p:cNvPicPr/>
          <p:nvPr/>
        </p:nvPicPr>
        <p:blipFill rotWithShape="1">
          <a:blip r:embed="rId7"/>
          <a:srcRect l="17096" t="23195" r="39256" b="22675"/>
          <a:stretch/>
        </p:blipFill>
        <p:spPr bwMode="auto">
          <a:xfrm>
            <a:off x="829827" y="965763"/>
            <a:ext cx="7384533" cy="4609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42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09/07/2019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447607"/>
              </p:ext>
            </p:extLst>
          </p:nvPr>
        </p:nvGraphicFramePr>
        <p:xfrm>
          <a:off x="1150176" y="1090458"/>
          <a:ext cx="7739831" cy="529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orelDRAW" r:id="rId8" imgW="10836968" imgH="7407583" progId="CorelDraw.Graphic.19">
                  <p:embed/>
                </p:oleObj>
              </mc:Choice>
              <mc:Fallback>
                <p:oleObj name="CorelDRAW" r:id="rId8" imgW="10836968" imgH="740758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0176" y="1090458"/>
                        <a:ext cx="7739831" cy="529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54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5802" y="7517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73291"/>
              </p:ext>
            </p:extLst>
          </p:nvPr>
        </p:nvGraphicFramePr>
        <p:xfrm>
          <a:off x="1157603" y="60068"/>
          <a:ext cx="4878346" cy="684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orelDRAW" r:id="rId4" imgW="6465222" imgH="9067077" progId="CorelDraw.Graphic.19">
                  <p:embed/>
                </p:oleObj>
              </mc:Choice>
              <mc:Fallback>
                <p:oleObj name="CorelDRAW" r:id="rId4" imgW="6465222" imgH="906707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7603" y="60068"/>
                        <a:ext cx="4878346" cy="684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11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t="2406" r="16594" b="6111"/>
          <a:stretch/>
        </p:blipFill>
        <p:spPr>
          <a:xfrm rot="16200000">
            <a:off x="2195398" y="-1031463"/>
            <a:ext cx="4659517" cy="88530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1782" y="5887114"/>
            <a:ext cx="8527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образования и обработки осадков СВ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6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6" t="10202" r="14539" b="4747"/>
          <a:stretch/>
        </p:blipFill>
        <p:spPr>
          <a:xfrm rot="16200000">
            <a:off x="2866194" y="-304394"/>
            <a:ext cx="3650794" cy="77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418" y="1698981"/>
            <a:ext cx="7910946" cy="44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54050" y="6048230"/>
            <a:ext cx="8074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Принципиальная технологическая схема биологической очистки сточных вод в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аэротенках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47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532624"/>
            <a:ext cx="8839199" cy="4728852"/>
          </a:xfrm>
        </p:spPr>
        <p:txBody>
          <a:bodyPr/>
          <a:lstStyle/>
          <a:p>
            <a:pPr lvl="0"/>
            <a:r>
              <a:rPr lang="ro-RO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системы аэрации аэротанки могут быть</a:t>
            </a:r>
            <a:r>
              <a:rPr lang="ro-RO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пневматической аэрацией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механической аэрацией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 смешанной аэрации 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пневматическая)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струйной аэрацией или </a:t>
            </a:r>
            <a:r>
              <a:rPr lang="ru-RU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эжекторные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ru-RU" sz="1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Взависимости</a:t>
            </a:r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гидродинамического режима течения смеси активного ила со сточной водой и, соответственно, в зависимости от изменения концентрации загрязнений</a:t>
            </a:r>
            <a:r>
              <a:rPr lang="ro-RO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полным смешениям (</a:t>
            </a:r>
            <a:r>
              <a:rPr lang="ru-RU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аэротенки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-смесители)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ro-R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аэротенки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вытеснители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</a:t>
            </a:r>
            <a:b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регенерации активного ила</a:t>
            </a:r>
            <a:r>
              <a:rPr lang="ro-RO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регенерации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регенерацией возвратного активного ила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режима работы</a:t>
            </a:r>
            <a:r>
              <a:rPr lang="ro-RO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j)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непрерывной работой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k)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прерывистым действиям</a:t>
            </a:r>
            <a:r>
              <a:rPr lang="ro-R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1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5644" y="1898996"/>
            <a:ext cx="7460674" cy="38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0999" y="5809515"/>
            <a:ext cx="838200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95097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 коридорного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аэротенка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вытеснителя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2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1985</TotalTime>
  <Words>245</Words>
  <Application>Microsoft Office PowerPoint</Application>
  <PresentationFormat>On-screen Show (4:3)</PresentationFormat>
  <Paragraphs>135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Times New Roman</vt:lpstr>
      <vt:lpstr>GIZ_Banner_Kopfzeile-Ausland (3)</vt:lpstr>
      <vt:lpstr>CorelDRAW</vt:lpstr>
      <vt:lpstr>Curs de instruire pentru angajații operatorilor „Apă-Canal”  Mодуль 17: Управление и эксплуатация станций очистки сточных вод и станций очистки природной воды  Сессия 2:  Очистные сооружения канализации  prof. univ.,  Ungureanu Dumitru Universitatea Tehnică a Moldovei  9 – 10 – 11 iunie 2019,  Chișinău</vt:lpstr>
      <vt:lpstr>  План: 1. Введение 2. Технологическая схема и состав классической станции искусственной очистки сточных вод населенного места 3. Основы биологической очистки с помощью активного ила 4. Основы биологической очистки с помощью биопленки 5. Биологическая очистка с помощью смешанной микрофлоры 6. Современные установки биологической очистки сточных вод 7. Глубокая биологическая очистка сточных вод 8. Дезинфекция очищенных сточных вод 9. Биологическая очистка сточных вод в малых очистных сооружениях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В зависимости от системы аэрации аэротанки могут быть: a) с пневматической аэрацией; b) с механической аэрацией; c)  со смешанной аэрации (механическая + пневматическая); d) со струйной аэрацией или эжекторные B. Взависимости от гидродинамического режима течения смеси активного ила со сточной водой и, соответственно, в зависимости от изменения концентрации загрязнений: e) с полным смешениям (аэротенки-смесители); f)  аэротенки – вытеснители; g) промежуточные C. В зависимости от регенерации активного ила: h) без регенерации; i) с регенерацией возвратного активного ила. D. В зависимости от режима работы: j) с непрерывной работой; k) с прерывистым действиям.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Система канализации малых населенных мест 1 – группа домов;   2- распределительные дома;   3-автономные системы канализации;      4- компактная группа домов;  5- канализационная сеть; 6-очистная станция;  7- местная канализация;  5,6-централизованная система канализации;  3,7- децентрализованная система канализации.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200</cp:revision>
  <cp:lastPrinted>2017-06-05T10:38:21Z</cp:lastPrinted>
  <dcterms:created xsi:type="dcterms:W3CDTF">2013-09-05T11:54:56Z</dcterms:created>
  <dcterms:modified xsi:type="dcterms:W3CDTF">2019-07-09T06:03:01Z</dcterms:modified>
</cp:coreProperties>
</file>