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31"/>
  </p:notesMasterIdLst>
  <p:handoutMasterIdLst>
    <p:handoutMasterId r:id="rId32"/>
  </p:handoutMasterIdLst>
  <p:sldIdLst>
    <p:sldId id="280" r:id="rId2"/>
    <p:sldId id="295" r:id="rId3"/>
    <p:sldId id="296" r:id="rId4"/>
    <p:sldId id="301" r:id="rId5"/>
    <p:sldId id="302" r:id="rId6"/>
    <p:sldId id="308" r:id="rId7"/>
    <p:sldId id="309" r:id="rId8"/>
    <p:sldId id="310" r:id="rId9"/>
    <p:sldId id="311" r:id="rId10"/>
    <p:sldId id="312" r:id="rId11"/>
    <p:sldId id="303" r:id="rId12"/>
    <p:sldId id="313" r:id="rId13"/>
    <p:sldId id="314" r:id="rId14"/>
    <p:sldId id="315" r:id="rId15"/>
    <p:sldId id="316" r:id="rId16"/>
    <p:sldId id="317" r:id="rId17"/>
    <p:sldId id="318" r:id="rId18"/>
    <p:sldId id="304" r:id="rId19"/>
    <p:sldId id="319" r:id="rId20"/>
    <p:sldId id="320" r:id="rId21"/>
    <p:sldId id="321" r:id="rId22"/>
    <p:sldId id="322" r:id="rId23"/>
    <p:sldId id="323" r:id="rId24"/>
    <p:sldId id="324" r:id="rId25"/>
    <p:sldId id="305" r:id="rId26"/>
    <p:sldId id="306" r:id="rId27"/>
    <p:sldId id="297" r:id="rId28"/>
    <p:sldId id="298" r:id="rId29"/>
    <p:sldId id="299" r:id="rId30"/>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69" d="100"/>
          <a:sy n="69" d="100"/>
        </p:scale>
        <p:origin x="1386" y="66"/>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02/07/2019</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02/07/2019</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02/07/2019</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4.png"/><Relationship Id="rId7" Type="http://schemas.openxmlformats.org/officeDocument/2006/relationships/image" Target="../media/image35.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9.png"/><Relationship Id="rId5" Type="http://schemas.openxmlformats.org/officeDocument/2006/relationships/image" Target="../media/image6.png"/><Relationship Id="rId10" Type="http://schemas.openxmlformats.org/officeDocument/2006/relationships/image" Target="../media/image38.jpeg"/><Relationship Id="rId4" Type="http://schemas.openxmlformats.org/officeDocument/2006/relationships/image" Target="../media/image5.png"/><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a:t>
            </a:r>
            <a:r>
              <a:rPr lang="ro-RO" b="1" dirty="0" smtClean="0">
                <a:solidFill>
                  <a:srgbClr val="FF0000"/>
                </a:solidFill>
              </a:rPr>
              <a:t>1</a:t>
            </a:r>
            <a:r>
              <a:rPr lang="ro-RO" b="1" dirty="0">
                <a:solidFill>
                  <a:srgbClr val="FF0000"/>
                </a:solidFill>
              </a:rPr>
              <a:t>7</a:t>
            </a:r>
            <a:r>
              <a:rPr lang="ro-RO" b="1" dirty="0" smtClean="0">
                <a:solidFill>
                  <a:srgbClr val="FF0000"/>
                </a:solidFill>
              </a:rPr>
              <a:t>: </a:t>
            </a:r>
            <a:r>
              <a:rPr lang="ro-RO" b="1" dirty="0" smtClean="0">
                <a:solidFill>
                  <a:srgbClr val="002060"/>
                </a:solidFill>
              </a:rPr>
              <a:t> </a:t>
            </a:r>
            <a:r>
              <a:rPr lang="ro-MD" b="1" dirty="0">
                <a:solidFill>
                  <a:srgbClr val="002060"/>
                </a:solidFill>
              </a:rPr>
              <a:t>Managementul și exploatarea stațiilor de epurare a apelor uzate și stațiilor de tratare a apei </a:t>
            </a:r>
            <a:r>
              <a:rPr lang="ro-MD" b="1" dirty="0" smtClean="0">
                <a:solidFill>
                  <a:srgbClr val="002060"/>
                </a:solidFill>
              </a:rPr>
              <a:t>naturale</a:t>
            </a:r>
            <a:r>
              <a:rPr lang="ro-MD" b="1" dirty="0" smtClean="0"/>
              <a:t/>
            </a:r>
            <a:br>
              <a:rPr lang="ro-MD" b="1" dirty="0" smtClean="0"/>
            </a:br>
            <a:r>
              <a:rPr lang="ro-MD" b="1" dirty="0"/>
              <a:t/>
            </a:r>
            <a:br>
              <a:rPr lang="ro-MD" b="1" dirty="0"/>
            </a:br>
            <a:r>
              <a:rPr lang="ro-RO" altLang="en-US" sz="2000" b="1" dirty="0" smtClean="0">
                <a:solidFill>
                  <a:srgbClr val="FF0000"/>
                </a:solidFill>
              </a:rPr>
              <a:t>Sesiunea </a:t>
            </a:r>
            <a:r>
              <a:rPr lang="en-US" altLang="en-US" sz="2000" b="1" dirty="0" smtClean="0">
                <a:solidFill>
                  <a:srgbClr val="FF0000"/>
                </a:solidFill>
              </a:rPr>
              <a:t>2</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o-MD" dirty="0" smtClean="0">
                <a:solidFill>
                  <a:srgbClr val="002060"/>
                </a:solidFill>
              </a:rPr>
              <a:t>Stații de epurare a apelor uzate      </a:t>
            </a:r>
            <a:r>
              <a:rPr lang="en-US" dirty="0"/>
              <a:t/>
            </a:r>
            <a:br>
              <a:rPr lang="en-US" dirty="0"/>
            </a:br>
            <a:r>
              <a:rPr lang="ro-RO" dirty="0">
                <a:solidFill>
                  <a:srgbClr val="000F2E"/>
                </a:solidFill>
                <a:latin typeface="Times New Roman" panose="02020603050405020304" pitchFamily="18" charset="0"/>
                <a:cs typeface="Times New Roman" panose="02020603050405020304" pitchFamily="18" charset="0"/>
              </a:rPr>
              <a:t/>
            </a:r>
            <a:br>
              <a:rPr lang="ro-RO" dirty="0">
                <a:solidFill>
                  <a:srgbClr val="000F2E"/>
                </a:solidFill>
                <a:latin typeface="Times New Roman" panose="02020603050405020304" pitchFamily="18" charset="0"/>
                <a:cs typeface="Times New Roman" panose="02020603050405020304" pitchFamily="18" charset="0"/>
              </a:rPr>
            </a:br>
            <a:r>
              <a:rPr lang="ro-RO" sz="1800" b="1" i="1" dirty="0" smtClean="0">
                <a:solidFill>
                  <a:srgbClr val="002060"/>
                </a:solidFill>
              </a:rPr>
              <a:t>prof. univ.,  Ungureanu Dumitru</a:t>
            </a:r>
            <a:br>
              <a:rPr lang="ro-RO" sz="1800" b="1" i="1" dirty="0" smtClean="0">
                <a:solidFill>
                  <a:srgbClr val="002060"/>
                </a:solidFill>
              </a:rPr>
            </a:br>
            <a:r>
              <a:rPr lang="ro-RO" sz="1800" b="1" i="1" dirty="0" smtClean="0">
                <a:solidFill>
                  <a:srgbClr val="002060"/>
                </a:solidFill>
              </a:rPr>
              <a:t>Universitatea Tehnică a Moldovei</a:t>
            </a:r>
            <a:br>
              <a:rPr lang="ro-RO" sz="1800" b="1" i="1" dirty="0" smtClean="0">
                <a:solidFill>
                  <a:srgbClr val="002060"/>
                </a:solidFill>
              </a:rPr>
            </a:br>
            <a:r>
              <a:rPr lang="ro-RO" sz="1800" b="1" i="1" dirty="0">
                <a:solidFill>
                  <a:srgbClr val="002060"/>
                </a:solidFill>
              </a:rPr>
              <a:t/>
            </a:r>
            <a:br>
              <a:rPr lang="ro-RO" sz="1800" b="1" i="1" dirty="0">
                <a:solidFill>
                  <a:srgbClr val="002060"/>
                </a:solidFill>
              </a:rPr>
            </a:br>
            <a:r>
              <a:rPr lang="ro-RO" sz="1600" b="1" dirty="0" smtClean="0">
                <a:solidFill>
                  <a:srgbClr val="002060"/>
                </a:solidFill>
              </a:rPr>
              <a:t>2 – 3 – 4 iunie 2019,  Chișinău</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p:nvPr/>
        </p:nvPicPr>
        <p:blipFill>
          <a:blip r:embed="rId7" cstate="print"/>
          <a:srcRect/>
          <a:stretch>
            <a:fillRect/>
          </a:stretch>
        </p:blipFill>
        <p:spPr bwMode="auto">
          <a:xfrm>
            <a:off x="-39732" y="2088192"/>
            <a:ext cx="4999663" cy="2371639"/>
          </a:xfrm>
          <a:prstGeom prst="rect">
            <a:avLst/>
          </a:prstGeom>
          <a:noFill/>
          <a:ln w="9525">
            <a:noFill/>
            <a:miter lim="800000"/>
            <a:headEnd/>
            <a:tailEnd/>
          </a:ln>
        </p:spPr>
      </p:pic>
      <p:pic>
        <p:nvPicPr>
          <p:cNvPr id="15" name="Picture 14"/>
          <p:cNvPicPr/>
          <p:nvPr/>
        </p:nvPicPr>
        <p:blipFill>
          <a:blip r:embed="rId8" cstate="print"/>
          <a:srcRect/>
          <a:stretch>
            <a:fillRect/>
          </a:stretch>
        </p:blipFill>
        <p:spPr bwMode="auto">
          <a:xfrm>
            <a:off x="4890656" y="2034698"/>
            <a:ext cx="4155622" cy="2429009"/>
          </a:xfrm>
          <a:prstGeom prst="rect">
            <a:avLst/>
          </a:prstGeom>
          <a:noFill/>
          <a:ln w="9525">
            <a:noFill/>
            <a:miter lim="800000"/>
            <a:headEnd/>
            <a:tailEnd/>
          </a:ln>
        </p:spPr>
      </p:pic>
      <p:sp>
        <p:nvSpPr>
          <p:cNvPr id="2" name="Rectangle 1"/>
          <p:cNvSpPr/>
          <p:nvPr/>
        </p:nvSpPr>
        <p:spPr>
          <a:xfrm>
            <a:off x="339436" y="5072896"/>
            <a:ext cx="8465127" cy="1508105"/>
          </a:xfrm>
          <a:prstGeom prst="rect">
            <a:avLst/>
          </a:prstGeom>
        </p:spPr>
        <p:txBody>
          <a:bodyPr wrap="square">
            <a:spAutoFit/>
          </a:bodyPr>
          <a:lstStyle/>
          <a:p>
            <a:pPr marL="457200" algn="ctr">
              <a:lnSpc>
                <a:spcPct val="115000"/>
              </a:lnSpc>
              <a:spcAft>
                <a:spcPts val="0"/>
              </a:spcAft>
              <a:tabLst>
                <a:tab pos="3950970" algn="l"/>
              </a:tabLst>
            </a:pPr>
            <a:r>
              <a:rPr lang="ro-RO" sz="1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Scheme </a:t>
            </a:r>
            <a:r>
              <a:rPr lang="ro-RO"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tehnologice ale BANA omogene (cu amestec complet):</a:t>
            </a:r>
            <a:endParaRPr lang="en-US"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lphaLcParenR"/>
              <a:tabLst>
                <a:tab pos="3950970" algn="l"/>
              </a:tabLst>
            </a:pP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cu introducerea dispersată a apei uzate </a:t>
            </a:r>
            <a:r>
              <a:rPr lang="ro-RO"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nămolului activ de-a lungul bazinului (în cazul unor bazine longitudinale);</a:t>
            </a:r>
            <a:endPar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lphaLcParenR"/>
              <a:tabLst>
                <a:tab pos="3950970" algn="l"/>
              </a:tabLst>
            </a:pP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cu introducerea centrală a apei uzate </a:t>
            </a:r>
            <a:r>
              <a:rPr lang="ro-RO"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nămolului activ (în cazul bazinelor de formă pătrată sau circulară).</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9465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p:nvPr/>
        </p:nvPicPr>
        <p:blipFill>
          <a:blip r:embed="rId7" cstate="print">
            <a:lum bright="10000" contrast="40000"/>
          </a:blip>
          <a:srcRect l="1591" t="2787" r="2918" b="2091"/>
          <a:stretch>
            <a:fillRect/>
          </a:stretch>
        </p:blipFill>
        <p:spPr bwMode="auto">
          <a:xfrm>
            <a:off x="2056686" y="1284428"/>
            <a:ext cx="5203096" cy="3952597"/>
          </a:xfrm>
          <a:prstGeom prst="rect">
            <a:avLst/>
          </a:prstGeom>
          <a:noFill/>
          <a:ln w="9525">
            <a:noFill/>
            <a:miter lim="800000"/>
            <a:headEnd/>
            <a:tailEnd/>
          </a:ln>
        </p:spPr>
      </p:pic>
      <p:sp>
        <p:nvSpPr>
          <p:cNvPr id="5" name="Rectangle 1"/>
          <p:cNvSpPr>
            <a:spLocks noChangeArrowheads="1"/>
          </p:cNvSpPr>
          <p:nvPr/>
        </p:nvSpPr>
        <p:spPr bwMode="auto">
          <a:xfrm>
            <a:off x="829827" y="5331634"/>
            <a:ext cx="7966278" cy="176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ct val="115000"/>
              </a:lnSpc>
              <a:spcAft>
                <a:spcPts val="0"/>
              </a:spcAft>
            </a:pPr>
            <a:r>
              <a:rPr kumimoji="0" lang="ro-RO" altLang="en-US" sz="1600"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Schema unui filtru biologic cu distribuitor mobil: </a:t>
            </a:r>
          </a:p>
          <a:p>
            <a:pPr algn="ctr">
              <a:lnSpc>
                <a:spcPct val="115000"/>
              </a:lnSpc>
              <a:spcAft>
                <a:spcPts val="0"/>
              </a:spcAft>
            </a:pPr>
            <a:r>
              <a:rPr lang="ro-RO" sz="1600" b="0" dirty="0" smtClean="0">
                <a:solidFill>
                  <a:schemeClr val="tx1"/>
                </a:solidFill>
                <a:latin typeface="Times New Roman" panose="02020603050405020304" pitchFamily="18" charset="0"/>
                <a:cs typeface="Times New Roman" panose="02020603050405020304" pitchFamily="18" charset="0"/>
              </a:rPr>
              <a:t>1-strat </a:t>
            </a:r>
            <a:r>
              <a:rPr lang="ro-RO" sz="1600" b="0" dirty="0">
                <a:solidFill>
                  <a:schemeClr val="tx1"/>
                </a:solidFill>
                <a:latin typeface="Times New Roman" panose="02020603050405020304" pitchFamily="18" charset="0"/>
                <a:cs typeface="Times New Roman" panose="02020603050405020304" pitchFamily="18" charset="0"/>
              </a:rPr>
              <a:t>de </a:t>
            </a:r>
            <a:r>
              <a:rPr lang="ro-RO" sz="1600" b="0" dirty="0" err="1">
                <a:solidFill>
                  <a:schemeClr val="tx1"/>
                </a:solidFill>
                <a:latin typeface="Times New Roman" panose="02020603050405020304" pitchFamily="18" charset="0"/>
                <a:cs typeface="Times New Roman" panose="02020603050405020304" pitchFamily="18" charset="0"/>
              </a:rPr>
              <a:t>repartiţie</a:t>
            </a:r>
            <a:r>
              <a:rPr lang="ro-RO" sz="1600" b="0" dirty="0" smtClean="0">
                <a:solidFill>
                  <a:schemeClr val="tx1"/>
                </a:solidFill>
                <a:latin typeface="Times New Roman" panose="02020603050405020304" pitchFamily="18" charset="0"/>
                <a:cs typeface="Times New Roman" panose="02020603050405020304" pitchFamily="18" charset="0"/>
              </a:rPr>
              <a:t>; 2-distribuitor </a:t>
            </a:r>
            <a:r>
              <a:rPr lang="ro-RO" sz="1600" b="0" dirty="0">
                <a:solidFill>
                  <a:schemeClr val="tx1"/>
                </a:solidFill>
                <a:latin typeface="Times New Roman" panose="02020603050405020304" pitchFamily="18" charset="0"/>
                <a:cs typeface="Times New Roman" panose="02020603050405020304" pitchFamily="18" charset="0"/>
              </a:rPr>
              <a:t>mobil rotativ</a:t>
            </a:r>
            <a:r>
              <a:rPr lang="ro-RO" sz="1600" b="0" dirty="0" smtClean="0">
                <a:solidFill>
                  <a:schemeClr val="tx1"/>
                </a:solidFill>
                <a:latin typeface="Times New Roman" panose="02020603050405020304" pitchFamily="18" charset="0"/>
                <a:cs typeface="Times New Roman" panose="02020603050405020304" pitchFamily="18" charset="0"/>
              </a:rPr>
              <a:t>; 3-strat </a:t>
            </a:r>
            <a:r>
              <a:rPr lang="ro-RO" sz="1600" b="0" dirty="0">
                <a:solidFill>
                  <a:schemeClr val="tx1"/>
                </a:solidFill>
                <a:latin typeface="Times New Roman" panose="02020603050405020304" pitchFamily="18" charset="0"/>
                <a:cs typeface="Times New Roman" panose="02020603050405020304" pitchFamily="18" charset="0"/>
              </a:rPr>
              <a:t>filtrant</a:t>
            </a:r>
            <a:r>
              <a:rPr lang="ro-RO" sz="1600" b="0" dirty="0" smtClean="0">
                <a:solidFill>
                  <a:schemeClr val="tx1"/>
                </a:solidFill>
                <a:latin typeface="Times New Roman" panose="02020603050405020304" pitchFamily="18" charset="0"/>
                <a:cs typeface="Times New Roman" panose="02020603050405020304" pitchFamily="18" charset="0"/>
              </a:rPr>
              <a:t>; 4-pereţi </a:t>
            </a:r>
            <a:r>
              <a:rPr lang="ro-RO" sz="1600" b="0" dirty="0">
                <a:solidFill>
                  <a:schemeClr val="tx1"/>
                </a:solidFill>
                <a:latin typeface="Times New Roman" panose="02020603050405020304" pitchFamily="18" charset="0"/>
                <a:cs typeface="Times New Roman" panose="02020603050405020304" pitchFamily="18" charset="0"/>
              </a:rPr>
              <a:t>de </a:t>
            </a:r>
            <a:r>
              <a:rPr lang="ro-RO" sz="1600" b="0" dirty="0" err="1">
                <a:solidFill>
                  <a:schemeClr val="tx1"/>
                </a:solidFill>
                <a:latin typeface="Times New Roman" panose="02020603050405020304" pitchFamily="18" charset="0"/>
                <a:cs typeface="Times New Roman" panose="02020603050405020304" pitchFamily="18" charset="0"/>
              </a:rPr>
              <a:t>susţinere</a:t>
            </a:r>
            <a:r>
              <a:rPr lang="ro-RO" sz="1600" b="0" dirty="0">
                <a:solidFill>
                  <a:schemeClr val="tx1"/>
                </a:solidFill>
                <a:latin typeface="Times New Roman" panose="02020603050405020304" pitchFamily="18" charset="0"/>
                <a:cs typeface="Times New Roman" panose="02020603050405020304" pitchFamily="18" charset="0"/>
              </a:rPr>
              <a:t> a umpluturii </a:t>
            </a:r>
            <a:r>
              <a:rPr lang="ro-RO" sz="1600" b="0" dirty="0" smtClean="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din beton</a:t>
            </a:r>
            <a:r>
              <a:rPr lang="ro-RO" sz="1600" b="0" dirty="0" smtClean="0">
                <a:solidFill>
                  <a:schemeClr val="tx1"/>
                </a:solidFill>
                <a:latin typeface="Times New Roman" panose="02020603050405020304" pitchFamily="18" charset="0"/>
                <a:cs typeface="Times New Roman" panose="02020603050405020304" pitchFamily="18" charset="0"/>
              </a:rPr>
              <a:t>); 5-radier </a:t>
            </a:r>
            <a:r>
              <a:rPr lang="ro-RO" sz="1600" b="0" dirty="0" err="1">
                <a:solidFill>
                  <a:schemeClr val="tx1"/>
                </a:solidFill>
                <a:latin typeface="Times New Roman" panose="02020603050405020304" pitchFamily="18" charset="0"/>
                <a:cs typeface="Times New Roman" panose="02020603050405020304" pitchFamily="18" charset="0"/>
              </a:rPr>
              <a:t>drenant</a:t>
            </a:r>
            <a:r>
              <a:rPr lang="ro-RO" sz="1600" b="0" dirty="0" smtClean="0">
                <a:solidFill>
                  <a:schemeClr val="tx1"/>
                </a:solidFill>
                <a:latin typeface="Times New Roman" panose="02020603050405020304" pitchFamily="18" charset="0"/>
                <a:cs typeface="Times New Roman" panose="02020603050405020304" pitchFamily="18" charset="0"/>
              </a:rPr>
              <a:t>; 6-radier </a:t>
            </a:r>
            <a:r>
              <a:rPr lang="ro-RO" sz="1600" b="0" dirty="0">
                <a:solidFill>
                  <a:schemeClr val="tx1"/>
                </a:solidFill>
                <a:latin typeface="Times New Roman" panose="02020603050405020304" pitchFamily="18" charset="0"/>
                <a:cs typeface="Times New Roman" panose="02020603050405020304" pitchFamily="18" charset="0"/>
              </a:rPr>
              <a:t>compact/impermeabil</a:t>
            </a:r>
            <a:r>
              <a:rPr lang="ro-RO" sz="1600" b="0" dirty="0" smtClean="0">
                <a:solidFill>
                  <a:schemeClr val="tx1"/>
                </a:solidFill>
                <a:latin typeface="Times New Roman" panose="02020603050405020304" pitchFamily="18" charset="0"/>
                <a:cs typeface="Times New Roman" panose="02020603050405020304" pitchFamily="18" charset="0"/>
              </a:rPr>
              <a:t>; 7-strat </a:t>
            </a:r>
            <a:r>
              <a:rPr lang="ro-RO" sz="1600" b="0" dirty="0">
                <a:solidFill>
                  <a:schemeClr val="tx1"/>
                </a:solidFill>
                <a:latin typeface="Times New Roman" panose="02020603050405020304" pitchFamily="18" charset="0"/>
                <a:cs typeface="Times New Roman" panose="02020603050405020304" pitchFamily="18" charset="0"/>
              </a:rPr>
              <a:t>util</a:t>
            </a:r>
            <a:r>
              <a:rPr lang="ro-RO" sz="1600" b="0" dirty="0" smtClean="0">
                <a:solidFill>
                  <a:schemeClr val="tx1"/>
                </a:solidFill>
                <a:latin typeface="Times New Roman" panose="02020603050405020304" pitchFamily="18" charset="0"/>
                <a:cs typeface="Times New Roman" panose="02020603050405020304" pitchFamily="18" charset="0"/>
              </a:rPr>
              <a:t>; 8-strat </a:t>
            </a:r>
            <a:r>
              <a:rPr lang="ro-RO" sz="1600" b="0" dirty="0">
                <a:solidFill>
                  <a:schemeClr val="tx1"/>
                </a:solidFill>
                <a:latin typeface="Times New Roman" panose="02020603050405020304" pitchFamily="18" charset="0"/>
                <a:cs typeface="Times New Roman" panose="02020603050405020304" pitchFamily="18" charset="0"/>
              </a:rPr>
              <a:t>de </a:t>
            </a:r>
            <a:r>
              <a:rPr lang="ro-RO" sz="1600" b="0" dirty="0" err="1">
                <a:solidFill>
                  <a:schemeClr val="tx1"/>
                </a:solidFill>
                <a:latin typeface="Times New Roman" panose="02020603050405020304" pitchFamily="18" charset="0"/>
                <a:cs typeface="Times New Roman" panose="02020603050405020304" pitchFamily="18" charset="0"/>
              </a:rPr>
              <a:t>rezistenţă</a:t>
            </a:r>
            <a:r>
              <a:rPr lang="ro-RO" sz="1600" b="0" dirty="0">
                <a:solidFill>
                  <a:schemeClr val="tx1"/>
                </a:solidFill>
                <a:latin typeface="Times New Roman" panose="02020603050405020304" pitchFamily="18" charset="0"/>
                <a:cs typeface="Times New Roman" panose="02020603050405020304" pitchFamily="18" charset="0"/>
              </a:rPr>
              <a:t>.</a:t>
            </a:r>
            <a:endParaRPr lang="en-US" sz="1600" b="0" dirty="0">
              <a:solidFill>
                <a:schemeClr val="tx1"/>
              </a:solidFill>
              <a:latin typeface="Times New Roman" panose="02020603050405020304" pitchFamily="18" charset="0"/>
              <a:cs typeface="Times New Roman" panose="02020603050405020304" pitchFamily="18" charset="0"/>
            </a:endParaRPr>
          </a:p>
          <a:p>
            <a:pPr>
              <a:lnSpc>
                <a:spcPct val="115000"/>
              </a:lnSpc>
              <a:spcAft>
                <a:spcPts val="0"/>
              </a:spcAft>
            </a:pPr>
            <a:endParaRPr lang="en-US" sz="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2346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descr="Graphic3"/>
          <p:cNvPicPr/>
          <p:nvPr/>
        </p:nvPicPr>
        <p:blipFill>
          <a:blip r:embed="rId7" cstate="print"/>
          <a:srcRect/>
          <a:stretch>
            <a:fillRect/>
          </a:stretch>
        </p:blipFill>
        <p:spPr bwMode="auto">
          <a:xfrm>
            <a:off x="1974555" y="1625785"/>
            <a:ext cx="5168549" cy="4017400"/>
          </a:xfrm>
          <a:prstGeom prst="rect">
            <a:avLst/>
          </a:prstGeom>
          <a:noFill/>
          <a:ln w="9525">
            <a:noFill/>
            <a:miter lim="800000"/>
            <a:headEnd/>
            <a:tailEnd/>
          </a:ln>
        </p:spPr>
      </p:pic>
      <p:sp>
        <p:nvSpPr>
          <p:cNvPr id="2" name="Rectangle 1"/>
          <p:cNvSpPr/>
          <p:nvPr/>
        </p:nvSpPr>
        <p:spPr>
          <a:xfrm>
            <a:off x="145472" y="5643185"/>
            <a:ext cx="8853056" cy="729430"/>
          </a:xfrm>
          <a:prstGeom prst="rect">
            <a:avLst/>
          </a:prstGeom>
        </p:spPr>
        <p:txBody>
          <a:bodyPr wrap="square">
            <a:spAutoFit/>
          </a:bodyPr>
          <a:lstStyle/>
          <a:p>
            <a:pPr algn="ctr">
              <a:lnSpc>
                <a:spcPct val="115000"/>
              </a:lnSpc>
              <a:spcAft>
                <a:spcPts val="0"/>
              </a:spcAft>
            </a:pPr>
            <a:r>
              <a:rPr lang="ro-RO"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Succesiunea </a:t>
            </a:r>
            <a:r>
              <a:rPr lang="ro-RO"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fazelor/</a:t>
            </a:r>
            <a:r>
              <a:rPr lang="ro-RO" sz="1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operaţiilor</a:t>
            </a:r>
            <a:r>
              <a:rPr lang="ro-RO"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de epurare în sistemul ciclic/intermitent </a:t>
            </a:r>
            <a:r>
              <a:rPr lang="ro-RO"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de </a:t>
            </a:r>
            <a:r>
              <a:rPr lang="ro-RO"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epurare biologică (BCS)</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0650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descr="19.jpg"/>
          <p:cNvPicPr/>
          <p:nvPr/>
        </p:nvPicPr>
        <p:blipFill>
          <a:blip r:embed="rId7" cstate="print"/>
          <a:srcRect l="34983" t="15185" r="13481" b="66296"/>
          <a:stretch>
            <a:fillRect/>
          </a:stretch>
        </p:blipFill>
        <p:spPr>
          <a:xfrm>
            <a:off x="841945" y="1649368"/>
            <a:ext cx="7138273" cy="3733657"/>
          </a:xfrm>
          <a:prstGeom prst="rect">
            <a:avLst/>
          </a:prstGeom>
        </p:spPr>
      </p:pic>
      <p:sp>
        <p:nvSpPr>
          <p:cNvPr id="2" name="Rectangle 1"/>
          <p:cNvSpPr/>
          <p:nvPr/>
        </p:nvSpPr>
        <p:spPr>
          <a:xfrm>
            <a:off x="13852" y="5383025"/>
            <a:ext cx="9033166" cy="707886"/>
          </a:xfrm>
          <a:prstGeom prst="rect">
            <a:avLst/>
          </a:prstGeom>
        </p:spPr>
        <p:txBody>
          <a:bodyPr wrap="square">
            <a:spAutoFit/>
          </a:bodyPr>
          <a:lstStyle/>
          <a:p>
            <a:pPr algn="ctr"/>
            <a:r>
              <a:rPr lang="ro-RO" sz="2000" dirty="0" err="1">
                <a:solidFill>
                  <a:srgbClr val="C00000"/>
                </a:solidFill>
                <a:latin typeface="Times New Roman" panose="02020603050405020304" pitchFamily="18" charset="0"/>
                <a:ea typeface="Times New Roman" panose="02020603050405020304" pitchFamily="18" charset="0"/>
              </a:rPr>
              <a:t>Bioreactoare</a:t>
            </a:r>
            <a:r>
              <a:rPr lang="ro-RO" sz="2000" dirty="0">
                <a:solidFill>
                  <a:srgbClr val="C00000"/>
                </a:solidFill>
                <a:latin typeface="Times New Roman" panose="02020603050405020304" pitchFamily="18" charset="0"/>
                <a:ea typeface="Times New Roman" panose="02020603050405020304" pitchFamily="18" charset="0"/>
              </a:rPr>
              <a:t> cu umplutură mobilă/suspendată MBBR: </a:t>
            </a:r>
            <a:endParaRPr lang="ro-RO" sz="2000" dirty="0" smtClean="0">
              <a:solidFill>
                <a:srgbClr val="C00000"/>
              </a:solidFill>
              <a:latin typeface="Times New Roman" panose="02020603050405020304" pitchFamily="18" charset="0"/>
              <a:ea typeface="Times New Roman" panose="02020603050405020304" pitchFamily="18" charset="0"/>
            </a:endParaRPr>
          </a:p>
          <a:p>
            <a:pPr algn="ctr"/>
            <a:r>
              <a:rPr lang="ro-RO" sz="2000" dirty="0" smtClean="0">
                <a:solidFill>
                  <a:srgbClr val="C00000"/>
                </a:solidFill>
                <a:latin typeface="Times New Roman" panose="02020603050405020304" pitchFamily="18" charset="0"/>
                <a:ea typeface="Times New Roman" panose="02020603050405020304" pitchFamily="18" charset="0"/>
              </a:rPr>
              <a:t>a</a:t>
            </a:r>
            <a:r>
              <a:rPr lang="ro-RO" sz="2000" dirty="0">
                <a:solidFill>
                  <a:srgbClr val="C00000"/>
                </a:solidFill>
                <a:latin typeface="Times New Roman" panose="02020603050405020304" pitchFamily="18" charset="0"/>
                <a:ea typeface="Times New Roman" panose="02020603050405020304" pitchFamily="18" charset="0"/>
              </a:rPr>
              <a:t>) aerobe; b) </a:t>
            </a:r>
            <a:r>
              <a:rPr lang="ro-RO" sz="2000" dirty="0" err="1">
                <a:solidFill>
                  <a:srgbClr val="C00000"/>
                </a:solidFill>
                <a:latin typeface="Times New Roman" panose="02020603050405020304" pitchFamily="18" charset="0"/>
                <a:ea typeface="Times New Roman" panose="02020603050405020304" pitchFamily="18" charset="0"/>
              </a:rPr>
              <a:t>anoxice</a:t>
            </a:r>
            <a:r>
              <a:rPr lang="ro-RO" sz="2000" dirty="0">
                <a:solidFill>
                  <a:srgbClr val="C00000"/>
                </a:solidFill>
                <a:latin typeface="Times New Roman" panose="02020603050405020304" pitchFamily="18" charset="0"/>
                <a:ea typeface="Times New Roman" panose="02020603050405020304" pitchFamily="18" charset="0"/>
              </a:rPr>
              <a:t>, dotate cu mixere imersate interne.</a:t>
            </a:r>
            <a:endParaRPr lang="en-US" sz="2000" dirty="0">
              <a:solidFill>
                <a:srgbClr val="C00000"/>
              </a:solidFill>
            </a:endParaRPr>
          </a:p>
        </p:txBody>
      </p:sp>
    </p:spTree>
    <p:extLst>
      <p:ext uri="{BB962C8B-B14F-4D97-AF65-F5344CB8AC3E}">
        <p14:creationId xmlns:p14="http://schemas.microsoft.com/office/powerpoint/2010/main" val="18887079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p:nvPr/>
        </p:nvPicPr>
        <p:blipFill>
          <a:blip r:embed="rId7" cstate="print"/>
          <a:srcRect/>
          <a:stretch>
            <a:fillRect/>
          </a:stretch>
        </p:blipFill>
        <p:spPr bwMode="auto">
          <a:xfrm>
            <a:off x="4087091" y="3564511"/>
            <a:ext cx="4549955" cy="2351380"/>
          </a:xfrm>
          <a:prstGeom prst="rect">
            <a:avLst/>
          </a:prstGeom>
          <a:noFill/>
          <a:ln w="9525">
            <a:noFill/>
            <a:miter lim="800000"/>
            <a:headEnd/>
            <a:tailEnd/>
          </a:ln>
        </p:spPr>
      </p:pic>
      <p:pic>
        <p:nvPicPr>
          <p:cNvPr id="2" name="Picture 1"/>
          <p:cNvPicPr>
            <a:picLocks noChangeAspect="1"/>
          </p:cNvPicPr>
          <p:nvPr/>
        </p:nvPicPr>
        <p:blipFill rotWithShape="1">
          <a:blip r:embed="rId8"/>
          <a:srcRect l="36583" t="41193" r="9324" b="38163"/>
          <a:stretch/>
        </p:blipFill>
        <p:spPr>
          <a:xfrm>
            <a:off x="163747" y="1517125"/>
            <a:ext cx="6702791" cy="1438197"/>
          </a:xfrm>
          <a:prstGeom prst="rect">
            <a:avLst/>
          </a:prstGeom>
        </p:spPr>
      </p:pic>
      <p:sp>
        <p:nvSpPr>
          <p:cNvPr id="5" name="Rectangle 4"/>
          <p:cNvSpPr/>
          <p:nvPr/>
        </p:nvSpPr>
        <p:spPr>
          <a:xfrm>
            <a:off x="318655" y="3013502"/>
            <a:ext cx="8318391" cy="338554"/>
          </a:xfrm>
          <a:prstGeom prst="rect">
            <a:avLst/>
          </a:prstGeom>
        </p:spPr>
        <p:txBody>
          <a:bodyPr wrap="square">
            <a:spAutoFit/>
          </a:bodyPr>
          <a:lstStyle/>
          <a:p>
            <a:r>
              <a:rPr lang="ro-RO" sz="1600" dirty="0">
                <a:solidFill>
                  <a:srgbClr val="C00000"/>
                </a:solidFill>
                <a:latin typeface="Times New Roman" panose="02020603050405020304" pitchFamily="18" charset="0"/>
                <a:ea typeface="Times New Roman" panose="02020603050405020304" pitchFamily="18" charset="0"/>
              </a:rPr>
              <a:t>Sisteme de epurare cu aplicarea diferitor tipuri de iazuri biologice</a:t>
            </a:r>
            <a:endParaRPr lang="en-US" sz="1600" dirty="0">
              <a:solidFill>
                <a:srgbClr val="C00000"/>
              </a:solidFill>
            </a:endParaRPr>
          </a:p>
        </p:txBody>
      </p:sp>
      <p:sp>
        <p:nvSpPr>
          <p:cNvPr id="6" name="Rectangle 5"/>
          <p:cNvSpPr/>
          <p:nvPr/>
        </p:nvSpPr>
        <p:spPr>
          <a:xfrm>
            <a:off x="4281010" y="6119336"/>
            <a:ext cx="2082621" cy="338554"/>
          </a:xfrm>
          <a:prstGeom prst="rect">
            <a:avLst/>
          </a:prstGeom>
        </p:spPr>
        <p:txBody>
          <a:bodyPr wrap="none">
            <a:spAutoFit/>
          </a:bodyPr>
          <a:lstStyle/>
          <a:p>
            <a:r>
              <a:rPr lang="ro-RO" sz="1600" dirty="0">
                <a:solidFill>
                  <a:srgbClr val="C00000"/>
                </a:solidFill>
                <a:latin typeface="Times New Roman" panose="02020603050405020304" pitchFamily="18" charset="0"/>
                <a:ea typeface="Times New Roman" panose="02020603050405020304" pitchFamily="18" charset="0"/>
              </a:rPr>
              <a:t>Iaz biologic facultativ</a:t>
            </a:r>
            <a:endParaRPr lang="en-US" sz="1600" dirty="0">
              <a:solidFill>
                <a:srgbClr val="C00000"/>
              </a:solidFill>
            </a:endParaRPr>
          </a:p>
        </p:txBody>
      </p:sp>
    </p:spTree>
    <p:extLst>
      <p:ext uri="{BB962C8B-B14F-4D97-AF65-F5344CB8AC3E}">
        <p14:creationId xmlns:p14="http://schemas.microsoft.com/office/powerpoint/2010/main" val="35589888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p:nvPr/>
        </p:nvPicPr>
        <p:blipFill>
          <a:blip r:embed="rId7" cstate="print">
            <a:lum contrast="10000"/>
          </a:blip>
          <a:srcRect l="3286" r="2817" b="6273"/>
          <a:stretch>
            <a:fillRect/>
          </a:stretch>
        </p:blipFill>
        <p:spPr bwMode="auto">
          <a:xfrm>
            <a:off x="789709" y="1372896"/>
            <a:ext cx="7786255" cy="3642449"/>
          </a:xfrm>
          <a:prstGeom prst="rect">
            <a:avLst/>
          </a:prstGeom>
          <a:noFill/>
          <a:ln w="9525">
            <a:noFill/>
            <a:miter lim="800000"/>
            <a:headEnd/>
            <a:tailEnd/>
          </a:ln>
        </p:spPr>
      </p:pic>
      <p:sp>
        <p:nvSpPr>
          <p:cNvPr id="2" name="Rectangle 1"/>
          <p:cNvSpPr/>
          <p:nvPr/>
        </p:nvSpPr>
        <p:spPr>
          <a:xfrm>
            <a:off x="484909" y="5382674"/>
            <a:ext cx="8437418" cy="369332"/>
          </a:xfrm>
          <a:prstGeom prst="rect">
            <a:avLst/>
          </a:prstGeom>
        </p:spPr>
        <p:txBody>
          <a:bodyPr wrap="square">
            <a:spAutoFit/>
          </a:bodyPr>
          <a:lstStyle/>
          <a:p>
            <a:pPr algn="ctr"/>
            <a:r>
              <a:rPr lang="ro-RO" sz="1800" dirty="0">
                <a:solidFill>
                  <a:srgbClr val="C00000"/>
                </a:solidFill>
                <a:latin typeface="Times New Roman" panose="02020603050405020304" pitchFamily="18" charset="0"/>
                <a:ea typeface="Times New Roman" panose="02020603050405020304" pitchFamily="18" charset="0"/>
              </a:rPr>
              <a:t>Schema tipică a unui filtru cu flux vertical (într-o treaptă). </a:t>
            </a:r>
            <a:endParaRPr lang="en-US" sz="1800" dirty="0">
              <a:solidFill>
                <a:srgbClr val="C00000"/>
              </a:solidFill>
            </a:endParaRPr>
          </a:p>
        </p:txBody>
      </p:sp>
    </p:spTree>
    <p:extLst>
      <p:ext uri="{BB962C8B-B14F-4D97-AF65-F5344CB8AC3E}">
        <p14:creationId xmlns:p14="http://schemas.microsoft.com/office/powerpoint/2010/main" val="29985318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p:nvPr/>
        </p:nvPicPr>
        <p:blipFill>
          <a:blip r:embed="rId7" cstate="print">
            <a:lum contrast="20000"/>
          </a:blip>
          <a:srcRect b="3043"/>
          <a:stretch>
            <a:fillRect/>
          </a:stretch>
        </p:blipFill>
        <p:spPr bwMode="auto">
          <a:xfrm>
            <a:off x="1039091" y="1649368"/>
            <a:ext cx="7620000" cy="3695087"/>
          </a:xfrm>
          <a:prstGeom prst="rect">
            <a:avLst/>
          </a:prstGeom>
          <a:noFill/>
          <a:ln w="9525">
            <a:noFill/>
            <a:miter lim="800000"/>
            <a:headEnd/>
            <a:tailEnd/>
          </a:ln>
        </p:spPr>
      </p:pic>
      <p:sp>
        <p:nvSpPr>
          <p:cNvPr id="2" name="Rectangle 1"/>
          <p:cNvSpPr/>
          <p:nvPr/>
        </p:nvSpPr>
        <p:spPr>
          <a:xfrm>
            <a:off x="484909" y="5510148"/>
            <a:ext cx="8174182" cy="369332"/>
          </a:xfrm>
          <a:prstGeom prst="rect">
            <a:avLst/>
          </a:prstGeom>
        </p:spPr>
        <p:txBody>
          <a:bodyPr wrap="square">
            <a:spAutoFit/>
          </a:bodyPr>
          <a:lstStyle/>
          <a:p>
            <a:pPr algn="ctr"/>
            <a:r>
              <a:rPr lang="ro-RO" sz="1800" dirty="0">
                <a:solidFill>
                  <a:srgbClr val="C00000"/>
                </a:solidFill>
                <a:latin typeface="Times New Roman" panose="02020603050405020304" pitchFamily="18" charset="0"/>
                <a:ea typeface="Times New Roman" panose="02020603050405020304" pitchFamily="18" charset="0"/>
              </a:rPr>
              <a:t>Schema tipică a unui filtru cu flux orizontal (într-o treaptă)</a:t>
            </a:r>
            <a:endParaRPr lang="en-US" sz="1800" dirty="0">
              <a:solidFill>
                <a:srgbClr val="C00000"/>
              </a:solidFill>
            </a:endParaRPr>
          </a:p>
        </p:txBody>
      </p:sp>
    </p:spTree>
    <p:extLst>
      <p:ext uri="{BB962C8B-B14F-4D97-AF65-F5344CB8AC3E}">
        <p14:creationId xmlns:p14="http://schemas.microsoft.com/office/powerpoint/2010/main" val="36207857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p:nvPr/>
        </p:nvPicPr>
        <p:blipFill>
          <a:blip r:embed="rId7" cstate="print">
            <a:lum bright="10000"/>
          </a:blip>
          <a:srcRect/>
          <a:stretch>
            <a:fillRect/>
          </a:stretch>
        </p:blipFill>
        <p:spPr bwMode="auto">
          <a:xfrm>
            <a:off x="792308" y="2122262"/>
            <a:ext cx="7905747" cy="2569981"/>
          </a:xfrm>
          <a:prstGeom prst="rect">
            <a:avLst/>
          </a:prstGeom>
          <a:noFill/>
          <a:ln w="9525">
            <a:noFill/>
            <a:miter lim="800000"/>
            <a:headEnd/>
            <a:tailEnd/>
          </a:ln>
        </p:spPr>
      </p:pic>
      <p:sp>
        <p:nvSpPr>
          <p:cNvPr id="2" name="Rectangle 1"/>
          <p:cNvSpPr/>
          <p:nvPr/>
        </p:nvSpPr>
        <p:spPr>
          <a:xfrm>
            <a:off x="563708" y="5262540"/>
            <a:ext cx="8016584" cy="369332"/>
          </a:xfrm>
          <a:prstGeom prst="rect">
            <a:avLst/>
          </a:prstGeom>
        </p:spPr>
        <p:txBody>
          <a:bodyPr wrap="square">
            <a:spAutoFit/>
          </a:bodyPr>
          <a:lstStyle/>
          <a:p>
            <a:pPr algn="ctr"/>
            <a:r>
              <a:rPr lang="ro-RO" sz="1800" dirty="0">
                <a:solidFill>
                  <a:srgbClr val="C00000"/>
                </a:solidFill>
                <a:latin typeface="Times New Roman" panose="02020603050405020304" pitchFamily="18" charset="0"/>
                <a:ea typeface="Times New Roman" panose="02020603050405020304" pitchFamily="18" charset="0"/>
              </a:rPr>
              <a:t>Amplasarea în două trepte a filtrelor plantate cu </a:t>
            </a:r>
            <a:r>
              <a:rPr lang="ro-RO" sz="1800" dirty="0" err="1">
                <a:solidFill>
                  <a:srgbClr val="C00000"/>
                </a:solidFill>
                <a:latin typeface="Times New Roman" panose="02020603050405020304" pitchFamily="18" charset="0"/>
                <a:ea typeface="Times New Roman" panose="02020603050405020304" pitchFamily="18" charset="0"/>
              </a:rPr>
              <a:t>macrofite</a:t>
            </a:r>
            <a:r>
              <a:rPr lang="ro-RO" sz="1800" dirty="0">
                <a:solidFill>
                  <a:srgbClr val="C00000"/>
                </a:solidFill>
                <a:latin typeface="Times New Roman" panose="02020603050405020304" pitchFamily="18" charset="0"/>
                <a:ea typeface="Times New Roman" panose="02020603050405020304" pitchFamily="18" charset="0"/>
              </a:rPr>
              <a:t> </a:t>
            </a:r>
            <a:endParaRPr lang="en-US" sz="1800" dirty="0">
              <a:solidFill>
                <a:srgbClr val="C00000"/>
              </a:solidFill>
            </a:endParaRPr>
          </a:p>
        </p:txBody>
      </p:sp>
    </p:spTree>
    <p:extLst>
      <p:ext uri="{BB962C8B-B14F-4D97-AF65-F5344CB8AC3E}">
        <p14:creationId xmlns:p14="http://schemas.microsoft.com/office/powerpoint/2010/main" val="118705427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182" y="1112222"/>
            <a:ext cx="7620000" cy="5715000"/>
          </a:xfrm>
          <a:prstGeom prst="rect">
            <a:avLst/>
          </a:prstGeom>
        </p:spPr>
      </p:pic>
    </p:spTree>
    <p:extLst>
      <p:ext uri="{BB962C8B-B14F-4D97-AF65-F5344CB8AC3E}">
        <p14:creationId xmlns:p14="http://schemas.microsoft.com/office/powerpoint/2010/main" val="177144386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sp>
        <p:nvSpPr>
          <p:cNvPr id="7" name="Titel 15"/>
          <p:cNvSpPr>
            <a:spLocks noGrp="1"/>
          </p:cNvSpPr>
          <p:nvPr>
            <p:ph type="title"/>
          </p:nvPr>
        </p:nvSpPr>
        <p:spPr>
          <a:xfrm>
            <a:off x="148741" y="1845308"/>
            <a:ext cx="8839199" cy="4416167"/>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929" y="1211225"/>
            <a:ext cx="7194821" cy="5332880"/>
          </a:xfrm>
          <a:prstGeom prst="rect">
            <a:avLst/>
          </a:prstGeom>
        </p:spPr>
      </p:pic>
    </p:spTree>
    <p:extLst>
      <p:ext uri="{BB962C8B-B14F-4D97-AF65-F5344CB8AC3E}">
        <p14:creationId xmlns:p14="http://schemas.microsoft.com/office/powerpoint/2010/main" val="40681102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sp>
        <p:nvSpPr>
          <p:cNvPr id="7" name="Titel 15"/>
          <p:cNvSpPr>
            <a:spLocks noGrp="1"/>
          </p:cNvSpPr>
          <p:nvPr>
            <p:ph type="title"/>
          </p:nvPr>
        </p:nvSpPr>
        <p:spPr>
          <a:xfrm>
            <a:off x="148741" y="1845308"/>
            <a:ext cx="8839199" cy="4416167"/>
          </a:xfrm>
        </p:spPr>
        <p:txBody>
          <a:bodyPr/>
          <a:lstStyle/>
          <a:p>
            <a:pPr lvl="0"/>
            <a:r>
              <a:rPr lang="ro-RO" b="1" dirty="0">
                <a:solidFill>
                  <a:srgbClr val="C00000"/>
                </a:solidFill>
                <a:latin typeface="Times New Roman" panose="02020603050405020304" pitchFamily="18" charset="0"/>
                <a:cs typeface="Times New Roman" panose="02020603050405020304" pitchFamily="18" charset="0"/>
              </a:rPr>
              <a:t>	</a:t>
            </a:r>
            <a:r>
              <a:rPr lang="ro-RO" b="1" dirty="0" smtClean="0">
                <a:solidFill>
                  <a:srgbClr val="C00000"/>
                </a:solidFill>
                <a:latin typeface="Times New Roman" panose="02020603050405020304" pitchFamily="18" charset="0"/>
                <a:cs typeface="Times New Roman" panose="02020603050405020304" pitchFamily="18" charset="0"/>
              </a:rPr>
              <a:t>	Planul</a:t>
            </a:r>
            <a:r>
              <a:rPr lang="en-US" b="1" dirty="0" smtClean="0">
                <a:solidFill>
                  <a:srgbClr val="000F2E"/>
                </a:solidFill>
                <a:latin typeface="Times New Roman" panose="02020603050405020304" pitchFamily="18" charset="0"/>
                <a:cs typeface="Times New Roman" panose="02020603050405020304" pitchFamily="18" charset="0"/>
              </a:rPr>
              <a:t>:</a:t>
            </a:r>
            <a:r>
              <a:rPr lang="ro-RO" b="1" dirty="0" smtClean="0">
                <a:solidFill>
                  <a:srgbClr val="000F2E"/>
                </a:solidFill>
                <a:latin typeface="Times New Roman" panose="02020603050405020304" pitchFamily="18" charset="0"/>
                <a:cs typeface="Times New Roman" panose="02020603050405020304" pitchFamily="18" charset="0"/>
              </a:rPr>
              <a:t/>
            </a:r>
            <a:br>
              <a:rPr lang="ro-RO" b="1" dirty="0" smtClean="0">
                <a:solidFill>
                  <a:srgbClr val="000F2E"/>
                </a:solidFill>
                <a:latin typeface="Times New Roman" panose="02020603050405020304" pitchFamily="18" charset="0"/>
                <a:cs typeface="Times New Roman" panose="02020603050405020304" pitchFamily="18" charset="0"/>
              </a:rPr>
            </a:br>
            <a:r>
              <a:rPr lang="ro-RO" dirty="0" smtClean="0">
                <a:solidFill>
                  <a:srgbClr val="000F2E"/>
                </a:solidFill>
                <a:latin typeface="Times New Roman" panose="02020603050405020304" pitchFamily="18" charset="0"/>
                <a:cs typeface="Times New Roman" panose="02020603050405020304" pitchFamily="18" charset="0"/>
              </a:rPr>
              <a:t>1</a:t>
            </a:r>
            <a:r>
              <a:rPr lang="ro-RO" b="1" dirty="0" smtClean="0">
                <a:solidFill>
                  <a:srgbClr val="000F2E"/>
                </a:solidFill>
                <a:latin typeface="Times New Roman" panose="02020603050405020304" pitchFamily="18" charset="0"/>
                <a:cs typeface="Times New Roman" panose="02020603050405020304" pitchFamily="18" charset="0"/>
              </a:rPr>
              <a:t>. </a:t>
            </a:r>
            <a:r>
              <a:rPr lang="ro-RO" dirty="0" smtClean="0">
                <a:solidFill>
                  <a:srgbClr val="000F2E"/>
                </a:solidFill>
                <a:latin typeface="Times New Roman" panose="02020603050405020304" pitchFamily="18" charset="0"/>
                <a:cs typeface="Times New Roman" panose="02020603050405020304" pitchFamily="18" charset="0"/>
              </a:rPr>
              <a:t>Introducere</a:t>
            </a:r>
            <a:r>
              <a:rPr lang="en-US" dirty="0">
                <a:solidFill>
                  <a:srgbClr val="000F2E"/>
                </a:solidFill>
                <a:latin typeface="Times New Roman" panose="02020603050405020304" pitchFamily="18" charset="0"/>
                <a:cs typeface="Times New Roman" panose="02020603050405020304" pitchFamily="18" charset="0"/>
              </a:rPr>
              <a:t/>
            </a:r>
            <a:br>
              <a:rPr lang="en-US" dirty="0">
                <a:solidFill>
                  <a:srgbClr val="000F2E"/>
                </a:solidFill>
                <a:latin typeface="Times New Roman" panose="02020603050405020304" pitchFamily="18" charset="0"/>
                <a:cs typeface="Times New Roman" panose="02020603050405020304" pitchFamily="18" charset="0"/>
              </a:rPr>
            </a:br>
            <a:r>
              <a:rPr lang="ro-RO" dirty="0" smtClean="0">
                <a:solidFill>
                  <a:srgbClr val="000F2E"/>
                </a:solidFill>
                <a:latin typeface="Times New Roman" panose="02020603050405020304" pitchFamily="18" charset="0"/>
                <a:cs typeface="Times New Roman" panose="02020603050405020304" pitchFamily="18" charset="0"/>
              </a:rPr>
              <a:t>2. Schema </a:t>
            </a:r>
            <a:r>
              <a:rPr lang="ro-RO" dirty="0">
                <a:solidFill>
                  <a:srgbClr val="000F2E"/>
                </a:solidFill>
                <a:latin typeface="Times New Roman" panose="02020603050405020304" pitchFamily="18" charset="0"/>
                <a:cs typeface="Times New Roman" panose="02020603050405020304" pitchFamily="18" charset="0"/>
              </a:rPr>
              <a:t>tehnologică și componența unei stații convenționale de </a:t>
            </a:r>
            <a:r>
              <a:rPr lang="ro-RO" dirty="0" smtClean="0">
                <a:solidFill>
                  <a:srgbClr val="000F2E"/>
                </a:solidFill>
                <a:latin typeface="Times New Roman" panose="02020603050405020304" pitchFamily="18" charset="0"/>
                <a:cs typeface="Times New Roman" panose="02020603050405020304" pitchFamily="18" charset="0"/>
              </a:rPr>
              <a:t/>
            </a:r>
            <a:br>
              <a:rPr lang="ro-RO" dirty="0" smtClean="0">
                <a:solidFill>
                  <a:srgbClr val="000F2E"/>
                </a:solidFill>
                <a:latin typeface="Times New Roman" panose="02020603050405020304" pitchFamily="18" charset="0"/>
                <a:cs typeface="Times New Roman" panose="02020603050405020304" pitchFamily="18" charset="0"/>
              </a:rPr>
            </a:br>
            <a:r>
              <a:rPr lang="ro-RO" dirty="0" smtClean="0">
                <a:solidFill>
                  <a:srgbClr val="000F2E"/>
                </a:solidFill>
                <a:latin typeface="Times New Roman" panose="02020603050405020304" pitchFamily="18" charset="0"/>
                <a:cs typeface="Times New Roman" panose="02020603050405020304" pitchFamily="18" charset="0"/>
              </a:rPr>
              <a:t> epurare </a:t>
            </a:r>
            <a:r>
              <a:rPr lang="ro-RO" dirty="0">
                <a:solidFill>
                  <a:srgbClr val="000F2E"/>
                </a:solidFill>
                <a:latin typeface="Times New Roman" panose="02020603050405020304" pitchFamily="18" charset="0"/>
                <a:cs typeface="Times New Roman" panose="02020603050405020304" pitchFamily="18" charset="0"/>
              </a:rPr>
              <a:t>artificială a apelor uzate comunale</a:t>
            </a:r>
            <a:r>
              <a:rPr lang="en-US" dirty="0">
                <a:solidFill>
                  <a:srgbClr val="000F2E"/>
                </a:solidFill>
                <a:latin typeface="Times New Roman" panose="02020603050405020304" pitchFamily="18" charset="0"/>
                <a:cs typeface="Times New Roman" panose="02020603050405020304" pitchFamily="18" charset="0"/>
              </a:rPr>
              <a:t/>
            </a:r>
            <a:br>
              <a:rPr lang="en-US" dirty="0">
                <a:solidFill>
                  <a:srgbClr val="000F2E"/>
                </a:solidFill>
                <a:latin typeface="Times New Roman" panose="02020603050405020304" pitchFamily="18" charset="0"/>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3</a:t>
            </a:r>
            <a:r>
              <a:rPr lang="ro-RO" dirty="0" smtClean="0">
                <a:solidFill>
                  <a:srgbClr val="000F2E"/>
                </a:solidFill>
                <a:latin typeface="Times New Roman" panose="02020603050405020304" pitchFamily="18" charset="0"/>
                <a:cs typeface="Times New Roman" panose="02020603050405020304" pitchFamily="18" charset="0"/>
              </a:rPr>
              <a:t>. Bazele </a:t>
            </a:r>
            <a:r>
              <a:rPr lang="ro-RO" dirty="0">
                <a:solidFill>
                  <a:srgbClr val="000F2E"/>
                </a:solidFill>
                <a:latin typeface="Times New Roman" panose="02020603050405020304" pitchFamily="18" charset="0"/>
                <a:cs typeface="Times New Roman" panose="02020603050405020304" pitchFamily="18" charset="0"/>
              </a:rPr>
              <a:t>epurării biologice cu nămol activ</a:t>
            </a:r>
            <a:r>
              <a:rPr lang="en-US" dirty="0">
                <a:solidFill>
                  <a:srgbClr val="000F2E"/>
                </a:solidFill>
                <a:latin typeface="Times New Roman" panose="02020603050405020304" pitchFamily="18" charset="0"/>
                <a:cs typeface="Times New Roman" panose="02020603050405020304" pitchFamily="18" charset="0"/>
              </a:rPr>
              <a:t/>
            </a:r>
            <a:br>
              <a:rPr lang="en-US" dirty="0">
                <a:solidFill>
                  <a:srgbClr val="000F2E"/>
                </a:solidFill>
                <a:latin typeface="Times New Roman" panose="02020603050405020304" pitchFamily="18" charset="0"/>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4</a:t>
            </a:r>
            <a:r>
              <a:rPr lang="ro-RO" dirty="0" smtClean="0">
                <a:solidFill>
                  <a:srgbClr val="000F2E"/>
                </a:solidFill>
                <a:latin typeface="Times New Roman" panose="02020603050405020304" pitchFamily="18" charset="0"/>
                <a:cs typeface="Times New Roman" panose="02020603050405020304" pitchFamily="18" charset="0"/>
              </a:rPr>
              <a:t>. Bazele </a:t>
            </a:r>
            <a:r>
              <a:rPr lang="ro-RO" dirty="0">
                <a:solidFill>
                  <a:srgbClr val="000F2E"/>
                </a:solidFill>
                <a:latin typeface="Times New Roman" panose="02020603050405020304" pitchFamily="18" charset="0"/>
                <a:cs typeface="Times New Roman" panose="02020603050405020304" pitchFamily="18" charset="0"/>
              </a:rPr>
              <a:t>epurării biologice cu peliculă biologică/</a:t>
            </a:r>
            <a:r>
              <a:rPr lang="ro-RO" dirty="0" err="1">
                <a:solidFill>
                  <a:srgbClr val="000F2E"/>
                </a:solidFill>
                <a:latin typeface="Times New Roman" panose="02020603050405020304" pitchFamily="18" charset="0"/>
                <a:cs typeface="Times New Roman" panose="02020603050405020304" pitchFamily="18" charset="0"/>
              </a:rPr>
              <a:t>biofilm</a:t>
            </a:r>
            <a:r>
              <a:rPr lang="en-US" dirty="0">
                <a:solidFill>
                  <a:srgbClr val="000F2E"/>
                </a:solidFill>
                <a:latin typeface="Times New Roman" panose="02020603050405020304" pitchFamily="18" charset="0"/>
                <a:cs typeface="Times New Roman" panose="02020603050405020304" pitchFamily="18" charset="0"/>
              </a:rPr>
              <a:t/>
            </a:r>
            <a:br>
              <a:rPr lang="en-US" dirty="0">
                <a:solidFill>
                  <a:srgbClr val="000F2E"/>
                </a:solidFill>
                <a:latin typeface="Times New Roman" panose="02020603050405020304" pitchFamily="18" charset="0"/>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5</a:t>
            </a:r>
            <a:r>
              <a:rPr lang="ro-RO" dirty="0" smtClean="0">
                <a:solidFill>
                  <a:srgbClr val="000F2E"/>
                </a:solidFill>
                <a:latin typeface="Times New Roman" panose="02020603050405020304" pitchFamily="18" charset="0"/>
                <a:cs typeface="Times New Roman" panose="02020603050405020304" pitchFamily="18" charset="0"/>
              </a:rPr>
              <a:t>. Epurarea </a:t>
            </a:r>
            <a:r>
              <a:rPr lang="ro-RO" dirty="0">
                <a:solidFill>
                  <a:srgbClr val="000F2E"/>
                </a:solidFill>
                <a:latin typeface="Times New Roman" panose="02020603050405020304" pitchFamily="18" charset="0"/>
                <a:cs typeface="Times New Roman" panose="02020603050405020304" pitchFamily="18" charset="0"/>
              </a:rPr>
              <a:t>biologică cu microflora hibridă</a:t>
            </a:r>
            <a:r>
              <a:rPr lang="en-US" dirty="0">
                <a:solidFill>
                  <a:srgbClr val="000F2E"/>
                </a:solidFill>
                <a:latin typeface="Times New Roman" panose="02020603050405020304" pitchFamily="18" charset="0"/>
                <a:cs typeface="Times New Roman" panose="02020603050405020304" pitchFamily="18" charset="0"/>
              </a:rPr>
              <a:t/>
            </a:r>
            <a:br>
              <a:rPr lang="en-US" dirty="0">
                <a:solidFill>
                  <a:srgbClr val="000F2E"/>
                </a:solidFill>
                <a:latin typeface="Times New Roman" panose="02020603050405020304" pitchFamily="18" charset="0"/>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6</a:t>
            </a:r>
            <a:r>
              <a:rPr lang="ro-RO" dirty="0" smtClean="0">
                <a:solidFill>
                  <a:srgbClr val="000F2E"/>
                </a:solidFill>
                <a:latin typeface="Times New Roman" panose="02020603050405020304" pitchFamily="18" charset="0"/>
                <a:cs typeface="Times New Roman" panose="02020603050405020304" pitchFamily="18" charset="0"/>
              </a:rPr>
              <a:t>. Instalații </a:t>
            </a:r>
            <a:r>
              <a:rPr lang="ro-RO" dirty="0">
                <a:solidFill>
                  <a:srgbClr val="000F2E"/>
                </a:solidFill>
                <a:latin typeface="Times New Roman" panose="02020603050405020304" pitchFamily="18" charset="0"/>
                <a:cs typeface="Times New Roman" panose="02020603050405020304" pitchFamily="18" charset="0"/>
              </a:rPr>
              <a:t>moderne de epurare biologică a apelor uzate</a:t>
            </a:r>
            <a:r>
              <a:rPr lang="en-US" dirty="0">
                <a:solidFill>
                  <a:srgbClr val="000F2E"/>
                </a:solidFill>
                <a:latin typeface="Times New Roman" panose="02020603050405020304" pitchFamily="18" charset="0"/>
                <a:cs typeface="Times New Roman" panose="02020603050405020304" pitchFamily="18" charset="0"/>
              </a:rPr>
              <a:t/>
            </a:r>
            <a:br>
              <a:rPr lang="en-US" dirty="0">
                <a:solidFill>
                  <a:srgbClr val="000F2E"/>
                </a:solidFill>
                <a:latin typeface="Times New Roman" panose="02020603050405020304" pitchFamily="18" charset="0"/>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7</a:t>
            </a:r>
            <a:r>
              <a:rPr lang="ro-RO" dirty="0" smtClean="0">
                <a:solidFill>
                  <a:srgbClr val="000F2E"/>
                </a:solidFill>
                <a:latin typeface="Times New Roman" panose="02020603050405020304" pitchFamily="18" charset="0"/>
                <a:cs typeface="Times New Roman" panose="02020603050405020304" pitchFamily="18" charset="0"/>
              </a:rPr>
              <a:t>. Epurare </a:t>
            </a:r>
            <a:r>
              <a:rPr lang="ro-RO" dirty="0">
                <a:solidFill>
                  <a:srgbClr val="000F2E"/>
                </a:solidFill>
                <a:latin typeface="Times New Roman" panose="02020603050405020304" pitchFamily="18" charset="0"/>
                <a:cs typeface="Times New Roman" panose="02020603050405020304" pitchFamily="18" charset="0"/>
              </a:rPr>
              <a:t>biologică avansată apelor uzate</a:t>
            </a:r>
            <a:r>
              <a:rPr lang="en-US" dirty="0">
                <a:solidFill>
                  <a:srgbClr val="000F2E"/>
                </a:solidFill>
                <a:latin typeface="Times New Roman" panose="02020603050405020304" pitchFamily="18" charset="0"/>
                <a:cs typeface="Times New Roman" panose="02020603050405020304" pitchFamily="18" charset="0"/>
              </a:rPr>
              <a:t/>
            </a:r>
            <a:br>
              <a:rPr lang="en-US" dirty="0">
                <a:solidFill>
                  <a:srgbClr val="000F2E"/>
                </a:solidFill>
                <a:latin typeface="Times New Roman" panose="02020603050405020304" pitchFamily="18" charset="0"/>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8</a:t>
            </a:r>
            <a:r>
              <a:rPr lang="ro-RO" dirty="0" smtClean="0">
                <a:solidFill>
                  <a:srgbClr val="000F2E"/>
                </a:solidFill>
                <a:latin typeface="Times New Roman" panose="02020603050405020304" pitchFamily="18" charset="0"/>
                <a:cs typeface="Times New Roman" panose="02020603050405020304" pitchFamily="18" charset="0"/>
              </a:rPr>
              <a:t>. Dezinfecția </a:t>
            </a:r>
            <a:r>
              <a:rPr lang="ro-RO" dirty="0">
                <a:solidFill>
                  <a:srgbClr val="000F2E"/>
                </a:solidFill>
                <a:latin typeface="Times New Roman" panose="02020603050405020304" pitchFamily="18" charset="0"/>
                <a:cs typeface="Times New Roman" panose="02020603050405020304" pitchFamily="18" charset="0"/>
              </a:rPr>
              <a:t>apelor uzate epurate</a:t>
            </a:r>
            <a:r>
              <a:rPr lang="en-US" dirty="0">
                <a:solidFill>
                  <a:srgbClr val="000F2E"/>
                </a:solidFill>
                <a:latin typeface="Times New Roman" panose="02020603050405020304" pitchFamily="18" charset="0"/>
                <a:cs typeface="Times New Roman" panose="02020603050405020304" pitchFamily="18" charset="0"/>
              </a:rPr>
              <a:t/>
            </a:r>
            <a:br>
              <a:rPr lang="en-US" dirty="0">
                <a:solidFill>
                  <a:srgbClr val="000F2E"/>
                </a:solidFill>
                <a:latin typeface="Times New Roman" panose="02020603050405020304" pitchFamily="18" charset="0"/>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9</a:t>
            </a:r>
            <a:r>
              <a:rPr lang="ro-RO" dirty="0" smtClean="0">
                <a:solidFill>
                  <a:srgbClr val="000F2E"/>
                </a:solidFill>
                <a:latin typeface="Times New Roman" panose="02020603050405020304" pitchFamily="18" charset="0"/>
                <a:cs typeface="Times New Roman" panose="02020603050405020304" pitchFamily="18" charset="0"/>
              </a:rPr>
              <a:t>. Epurarea </a:t>
            </a:r>
            <a:r>
              <a:rPr lang="ro-RO" dirty="0">
                <a:solidFill>
                  <a:srgbClr val="000F2E"/>
                </a:solidFill>
                <a:latin typeface="Times New Roman" panose="02020603050405020304" pitchFamily="18" charset="0"/>
                <a:cs typeface="Times New Roman" panose="02020603050405020304" pitchFamily="18" charset="0"/>
              </a:rPr>
              <a:t>biologică în stații de capacitate mică</a:t>
            </a:r>
            <a:r>
              <a:rPr lang="en-US" dirty="0">
                <a:solidFill>
                  <a:srgbClr val="000F2E"/>
                </a:solidFill>
                <a:latin typeface="Times New Roman" panose="02020603050405020304" pitchFamily="18" charset="0"/>
                <a:cs typeface="Times New Roman" panose="02020603050405020304" pitchFamily="18" charset="0"/>
              </a:rPr>
              <a:t/>
            </a:r>
            <a:br>
              <a:rPr lang="en-US" dirty="0">
                <a:solidFill>
                  <a:srgbClr val="000F2E"/>
                </a:solidFill>
                <a:latin typeface="Times New Roman" panose="02020603050405020304" pitchFamily="18" charset="0"/>
                <a:cs typeface="Times New Roman" panose="02020603050405020304" pitchFamily="18" charset="0"/>
              </a:rPr>
            </a:br>
            <a:endParaRPr lang="ro-RO" b="1" dirty="0">
              <a:solidFill>
                <a:srgbClr val="000F2E"/>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sp>
        <p:nvSpPr>
          <p:cNvPr id="7" name="Titel 15"/>
          <p:cNvSpPr>
            <a:spLocks noGrp="1"/>
          </p:cNvSpPr>
          <p:nvPr>
            <p:ph type="title"/>
          </p:nvPr>
        </p:nvSpPr>
        <p:spPr>
          <a:xfrm>
            <a:off x="148741" y="1845308"/>
            <a:ext cx="8839199" cy="4416167"/>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52" y="1625784"/>
            <a:ext cx="9144000" cy="5155474"/>
          </a:xfrm>
          <a:prstGeom prst="rect">
            <a:avLst/>
          </a:prstGeom>
        </p:spPr>
      </p:pic>
    </p:spTree>
    <p:extLst>
      <p:ext uri="{BB962C8B-B14F-4D97-AF65-F5344CB8AC3E}">
        <p14:creationId xmlns:p14="http://schemas.microsoft.com/office/powerpoint/2010/main" val="29355990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sp>
        <p:nvSpPr>
          <p:cNvPr id="7" name="Titel 15"/>
          <p:cNvSpPr>
            <a:spLocks noGrp="1"/>
          </p:cNvSpPr>
          <p:nvPr>
            <p:ph type="title"/>
          </p:nvPr>
        </p:nvSpPr>
        <p:spPr>
          <a:xfrm>
            <a:off x="148741" y="1845308"/>
            <a:ext cx="8839199" cy="4416167"/>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924" y="1739119"/>
            <a:ext cx="8284516" cy="4935456"/>
          </a:xfrm>
          <a:prstGeom prst="rect">
            <a:avLst/>
          </a:prstGeom>
        </p:spPr>
      </p:pic>
    </p:spTree>
    <p:extLst>
      <p:ext uri="{BB962C8B-B14F-4D97-AF65-F5344CB8AC3E}">
        <p14:creationId xmlns:p14="http://schemas.microsoft.com/office/powerpoint/2010/main" val="240821351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155731"/>
            <a:ext cx="9144000" cy="3015359"/>
          </a:xfrm>
          <a:prstGeom prst="rect">
            <a:avLst/>
          </a:prstGeom>
        </p:spPr>
      </p:pic>
    </p:spTree>
    <p:extLst>
      <p:ext uri="{BB962C8B-B14F-4D97-AF65-F5344CB8AC3E}">
        <p14:creationId xmlns:p14="http://schemas.microsoft.com/office/powerpoint/2010/main" val="48143761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sp>
        <p:nvSpPr>
          <p:cNvPr id="7" name="Titel 15"/>
          <p:cNvSpPr>
            <a:spLocks noGrp="1"/>
          </p:cNvSpPr>
          <p:nvPr>
            <p:ph type="title"/>
          </p:nvPr>
        </p:nvSpPr>
        <p:spPr>
          <a:xfrm>
            <a:off x="148741" y="1845308"/>
            <a:ext cx="8839199" cy="4416167"/>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590" y="1532623"/>
            <a:ext cx="7105499" cy="5329124"/>
          </a:xfrm>
          <a:prstGeom prst="rect">
            <a:avLst/>
          </a:prstGeom>
        </p:spPr>
      </p:pic>
    </p:spTree>
    <p:extLst>
      <p:ext uri="{BB962C8B-B14F-4D97-AF65-F5344CB8AC3E}">
        <p14:creationId xmlns:p14="http://schemas.microsoft.com/office/powerpoint/2010/main" val="3560952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sp>
        <p:nvSpPr>
          <p:cNvPr id="7" name="Titel 15"/>
          <p:cNvSpPr>
            <a:spLocks noGrp="1"/>
          </p:cNvSpPr>
          <p:nvPr>
            <p:ph type="title"/>
          </p:nvPr>
        </p:nvSpPr>
        <p:spPr>
          <a:xfrm>
            <a:off x="148741" y="1845308"/>
            <a:ext cx="8839199" cy="4416167"/>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658" y="1503227"/>
            <a:ext cx="8037182" cy="5354773"/>
          </a:xfrm>
          <a:prstGeom prst="rect">
            <a:avLst/>
          </a:prstGeom>
        </p:spPr>
      </p:pic>
    </p:spTree>
    <p:extLst>
      <p:ext uri="{BB962C8B-B14F-4D97-AF65-F5344CB8AC3E}">
        <p14:creationId xmlns:p14="http://schemas.microsoft.com/office/powerpoint/2010/main" val="142030553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sp>
        <p:nvSpPr>
          <p:cNvPr id="7" name="Titel 15"/>
          <p:cNvSpPr>
            <a:spLocks noGrp="1"/>
          </p:cNvSpPr>
          <p:nvPr>
            <p:ph type="title"/>
          </p:nvPr>
        </p:nvSpPr>
        <p:spPr>
          <a:xfrm>
            <a:off x="148741" y="1845308"/>
            <a:ext cx="8839199" cy="4416167"/>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013" y="1625784"/>
            <a:ext cx="6816449" cy="5112337"/>
          </a:xfrm>
          <a:prstGeom prst="rect">
            <a:avLst/>
          </a:prstGeom>
        </p:spPr>
      </p:pic>
    </p:spTree>
    <p:extLst>
      <p:ext uri="{BB962C8B-B14F-4D97-AF65-F5344CB8AC3E}">
        <p14:creationId xmlns:p14="http://schemas.microsoft.com/office/powerpoint/2010/main" val="33245667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3006" y="1524747"/>
            <a:ext cx="4444277" cy="5329660"/>
          </a:xfrm>
          <a:prstGeom prst="rect">
            <a:avLst/>
          </a:prstGeom>
        </p:spPr>
      </p:pic>
    </p:spTree>
    <p:extLst>
      <p:ext uri="{BB962C8B-B14F-4D97-AF65-F5344CB8AC3E}">
        <p14:creationId xmlns:p14="http://schemas.microsoft.com/office/powerpoint/2010/main" val="21455942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714" y="1532623"/>
            <a:ext cx="7143105" cy="5357329"/>
          </a:xfrm>
          <a:prstGeom prst="rect">
            <a:avLst/>
          </a:prstGeom>
        </p:spPr>
      </p:pic>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178693" y="5483004"/>
            <a:ext cx="8686800" cy="1440346"/>
          </a:xfrm>
        </p:spPr>
        <p:txBody>
          <a:bodyPr/>
          <a:lstStyle/>
          <a:p>
            <a:pPr algn="ctr"/>
            <a:r>
              <a:rPr lang="ro-RO" sz="1800" b="1" dirty="0">
                <a:solidFill>
                  <a:srgbClr val="C00000"/>
                </a:solidFill>
                <a:latin typeface="Times New Roman" panose="02020603050405020304" pitchFamily="18" charset="0"/>
                <a:cs typeface="Times New Roman" panose="02020603050405020304" pitchFamily="18" charset="0"/>
              </a:rPr>
              <a:t>Sisteme de canalizare ale localităților </a:t>
            </a:r>
            <a:r>
              <a:rPr lang="ro-RO" sz="1800" b="1" dirty="0" smtClean="0">
                <a:solidFill>
                  <a:srgbClr val="C00000"/>
                </a:solidFill>
                <a:latin typeface="Times New Roman" panose="02020603050405020304" pitchFamily="18" charset="0"/>
                <a:cs typeface="Times New Roman" panose="02020603050405020304" pitchFamily="18" charset="0"/>
              </a:rPr>
              <a:t>mici </a:t>
            </a:r>
            <a:r>
              <a:rPr lang="ro-RO" sz="1800" dirty="0" smtClean="0">
                <a:solidFill>
                  <a:schemeClr val="tx1"/>
                </a:solidFill>
                <a:latin typeface="Times New Roman" panose="02020603050405020304" pitchFamily="18" charset="0"/>
                <a:cs typeface="Times New Roman" panose="02020603050405020304" pitchFamily="18" charset="0"/>
              </a:rPr>
              <a:t/>
            </a:r>
            <a:br>
              <a:rPr lang="ro-RO" sz="1800" dirty="0" smtClean="0">
                <a:solidFill>
                  <a:schemeClr val="tx1"/>
                </a:solidFill>
                <a:latin typeface="Times New Roman" panose="02020603050405020304" pitchFamily="18" charset="0"/>
                <a:cs typeface="Times New Roman" panose="02020603050405020304" pitchFamily="18" charset="0"/>
              </a:rPr>
            </a:br>
            <a:r>
              <a:rPr lang="ro-RO" sz="1600" dirty="0" smtClean="0">
                <a:solidFill>
                  <a:schemeClr val="tx1"/>
                </a:solidFill>
                <a:latin typeface="Times New Roman" panose="02020603050405020304" pitchFamily="18" charset="0"/>
                <a:cs typeface="Times New Roman" panose="02020603050405020304" pitchFamily="18" charset="0"/>
              </a:rPr>
              <a:t>1 - grup </a:t>
            </a:r>
            <a:r>
              <a:rPr lang="ro-RO" sz="1600" dirty="0">
                <a:solidFill>
                  <a:schemeClr val="tx1"/>
                </a:solidFill>
                <a:latin typeface="Times New Roman" panose="02020603050405020304" pitchFamily="18" charset="0"/>
                <a:cs typeface="Times New Roman" panose="02020603050405020304" pitchFamily="18" charset="0"/>
              </a:rPr>
              <a:t>de case;  </a:t>
            </a:r>
            <a:r>
              <a:rPr lang="ro-RO" sz="1600" dirty="0" smtClean="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2- ansamblu necompact de case;  </a:t>
            </a:r>
            <a:r>
              <a:rPr lang="ro-RO" sz="1600" dirty="0" smtClean="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3-sisteme autonome de canalizare;    </a:t>
            </a:r>
            <a:r>
              <a:rPr lang="ro-RO" sz="1600" dirty="0" smtClean="0">
                <a:solidFill>
                  <a:schemeClr val="tx1"/>
                </a:solidFill>
                <a:latin typeface="Times New Roman" panose="02020603050405020304" pitchFamily="18" charset="0"/>
                <a:cs typeface="Times New Roman" panose="02020603050405020304" pitchFamily="18" charset="0"/>
              </a:rPr>
              <a:t/>
            </a:r>
            <a:br>
              <a:rPr lang="ro-RO" sz="1600" dirty="0" smtClean="0">
                <a:solidFill>
                  <a:schemeClr val="tx1"/>
                </a:solidFill>
                <a:latin typeface="Times New Roman" panose="02020603050405020304" pitchFamily="18" charset="0"/>
                <a:cs typeface="Times New Roman" panose="02020603050405020304" pitchFamily="18" charset="0"/>
              </a:rPr>
            </a:br>
            <a:r>
              <a:rPr lang="ro-RO" sz="1600" dirty="0" smtClean="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4- ansamblu compact de case</a:t>
            </a:r>
            <a:r>
              <a:rPr lang="ro-RO" sz="1600" dirty="0" smtClean="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5- rețea de canalizare</a:t>
            </a:r>
            <a:r>
              <a:rPr lang="ro-RO" sz="1600" dirty="0" smtClean="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6-stație de epurare;  </a:t>
            </a:r>
            <a:r>
              <a:rPr lang="ro-RO" sz="1600" dirty="0" smtClean="0">
                <a:solidFill>
                  <a:schemeClr val="tx1"/>
                </a:solidFill>
                <a:latin typeface="Times New Roman" panose="02020603050405020304" pitchFamily="18" charset="0"/>
                <a:cs typeface="Times New Roman" panose="02020603050405020304" pitchFamily="18" charset="0"/>
              </a:rPr>
              <a:t>7- </a:t>
            </a:r>
            <a:r>
              <a:rPr lang="ro-RO" sz="1600" dirty="0">
                <a:solidFill>
                  <a:schemeClr val="tx1"/>
                </a:solidFill>
                <a:latin typeface="Times New Roman" panose="02020603050405020304" pitchFamily="18" charset="0"/>
                <a:cs typeface="Times New Roman" panose="02020603050405020304" pitchFamily="18" charset="0"/>
              </a:rPr>
              <a:t>sistem local de canalizare;  </a:t>
            </a:r>
            <a:r>
              <a:rPr lang="ro-RO" sz="1600" dirty="0" smtClean="0">
                <a:solidFill>
                  <a:schemeClr val="tx1"/>
                </a:solidFill>
                <a:latin typeface="Times New Roman" panose="02020603050405020304" pitchFamily="18" charset="0"/>
                <a:cs typeface="Times New Roman" panose="02020603050405020304" pitchFamily="18" charset="0"/>
              </a:rPr>
              <a:t>5,6- </a:t>
            </a:r>
            <a:r>
              <a:rPr lang="ro-RO" sz="1600" dirty="0">
                <a:solidFill>
                  <a:schemeClr val="tx1"/>
                </a:solidFill>
                <a:latin typeface="Times New Roman" panose="02020603050405020304" pitchFamily="18" charset="0"/>
                <a:cs typeface="Times New Roman" panose="02020603050405020304" pitchFamily="18" charset="0"/>
              </a:rPr>
              <a:t>sistem centralizat de canalizare</a:t>
            </a:r>
            <a:r>
              <a:rPr lang="ro-RO" sz="1600" dirty="0" smtClean="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3,7- sistem descentralizat de canalizare.</a:t>
            </a:r>
            <a:r>
              <a:rPr lang="en-US" dirty="0"/>
              <a:t/>
            </a:r>
            <a:br>
              <a:rPr lang="en-US" dirty="0"/>
            </a:br>
            <a:endParaRPr lang="en-US" dirty="0"/>
          </a:p>
        </p:txBody>
      </p:sp>
      <p:pic>
        <p:nvPicPr>
          <p:cNvPr id="14" name="Picture 13"/>
          <p:cNvPicPr/>
          <p:nvPr/>
        </p:nvPicPr>
        <p:blipFill rotWithShape="1">
          <a:blip r:embed="rId7"/>
          <a:srcRect l="17096" t="23195" r="39256" b="22675"/>
          <a:stretch/>
        </p:blipFill>
        <p:spPr bwMode="auto">
          <a:xfrm>
            <a:off x="829827" y="965763"/>
            <a:ext cx="7384533" cy="46094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02/07/2019</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792609232"/>
              </p:ext>
            </p:extLst>
          </p:nvPr>
        </p:nvGraphicFramePr>
        <p:xfrm>
          <a:off x="679155" y="1464812"/>
          <a:ext cx="7518826" cy="5184001"/>
        </p:xfrm>
        <a:graphic>
          <a:graphicData uri="http://schemas.openxmlformats.org/presentationml/2006/ole">
            <mc:AlternateContent xmlns:mc="http://schemas.openxmlformats.org/markup-compatibility/2006">
              <mc:Choice xmlns:v="urn:schemas-microsoft-com:vml" Requires="v">
                <p:oleObj spid="_x0000_s1051" name="CorelDRAW" r:id="rId8" imgW="10744570" imgH="7407583" progId="CorelDraw.Graphic.19">
                  <p:embed/>
                </p:oleObj>
              </mc:Choice>
              <mc:Fallback>
                <p:oleObj name="CorelDRAW" r:id="rId8" imgW="10744570" imgH="7407583" progId="CorelDraw.Graphic.19">
                  <p:embed/>
                  <p:pic>
                    <p:nvPicPr>
                      <p:cNvPr id="0" name=""/>
                      <p:cNvPicPr/>
                      <p:nvPr/>
                    </p:nvPicPr>
                    <p:blipFill>
                      <a:blip r:embed="rId9"/>
                      <a:stretch>
                        <a:fillRect/>
                      </a:stretch>
                    </p:blipFill>
                    <p:spPr>
                      <a:xfrm>
                        <a:off x="679155" y="1464812"/>
                        <a:ext cx="7518826" cy="5184001"/>
                      </a:xfrm>
                      <a:prstGeom prst="rect">
                        <a:avLst/>
                      </a:prstGeom>
                    </p:spPr>
                  </p:pic>
                </p:oleObj>
              </mc:Fallback>
            </mc:AlternateContent>
          </a:graphicData>
        </a:graphic>
      </p:graphicFrame>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1645802" y="751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30380907"/>
              </p:ext>
            </p:extLst>
          </p:nvPr>
        </p:nvGraphicFramePr>
        <p:xfrm>
          <a:off x="540327" y="1056388"/>
          <a:ext cx="8118763" cy="5801613"/>
        </p:xfrm>
        <a:graphic>
          <a:graphicData uri="http://schemas.openxmlformats.org/presentationml/2006/ole">
            <mc:AlternateContent xmlns:mc="http://schemas.openxmlformats.org/markup-compatibility/2006">
              <mc:Choice xmlns:v="urn:schemas-microsoft-com:vml" Requires="v">
                <p:oleObj spid="_x0000_s2075" r:id="rId8" imgW="6171480" imgH="8660880" progId="CorelDRAW.Graphic.14">
                  <p:embed/>
                </p:oleObj>
              </mc:Choice>
              <mc:Fallback>
                <p:oleObj r:id="rId8" imgW="6171480" imgH="8660880" progId="CorelDRAW.Graphic.1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327" y="1056388"/>
                        <a:ext cx="8118763" cy="5801613"/>
                      </a:xfrm>
                      <a:prstGeom prst="rect">
                        <a:avLst/>
                      </a:prstGeom>
                      <a:noFill/>
                    </p:spPr>
                  </p:pic>
                </p:oleObj>
              </mc:Fallback>
            </mc:AlternateContent>
          </a:graphicData>
        </a:graphic>
      </p:graphicFrame>
    </p:spTree>
    <p:extLst>
      <p:ext uri="{BB962C8B-B14F-4D97-AF65-F5344CB8AC3E}">
        <p14:creationId xmlns:p14="http://schemas.microsoft.com/office/powerpoint/2010/main" val="13751114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descr="C:\Documents and Settings\Admin\Рабочий стол\Ungureanu 222-Model.jpg"/>
          <p:cNvPicPr/>
          <p:nvPr/>
        </p:nvPicPr>
        <p:blipFill rotWithShape="1">
          <a:blip r:embed="rId7">
            <a:extLst>
              <a:ext uri="{28A0092B-C50C-407E-A947-70E740481C1C}">
                <a14:useLocalDpi xmlns:a14="http://schemas.microsoft.com/office/drawing/2010/main" val="0"/>
              </a:ext>
            </a:extLst>
          </a:blip>
          <a:srcRect r="4390"/>
          <a:stretch/>
        </p:blipFill>
        <p:spPr bwMode="auto">
          <a:xfrm rot="5400000">
            <a:off x="1698678" y="-462779"/>
            <a:ext cx="5468955" cy="85072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286985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7122" t="20092" r="4849" b="20949"/>
          <a:stretch/>
        </p:blipFill>
        <p:spPr>
          <a:xfrm>
            <a:off x="13852" y="1704415"/>
            <a:ext cx="9015848" cy="4267398"/>
          </a:xfrm>
          <a:prstGeom prst="rect">
            <a:avLst/>
          </a:prstGeom>
        </p:spPr>
      </p:pic>
    </p:spTree>
    <p:extLst>
      <p:ext uri="{BB962C8B-B14F-4D97-AF65-F5344CB8AC3E}">
        <p14:creationId xmlns:p14="http://schemas.microsoft.com/office/powerpoint/2010/main" val="2667036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p:nvPr/>
        </p:nvPicPr>
        <p:blipFill>
          <a:blip r:embed="rId7" cstate="print"/>
          <a:srcRect/>
          <a:stretch>
            <a:fillRect/>
          </a:stretch>
        </p:blipFill>
        <p:spPr bwMode="auto">
          <a:xfrm>
            <a:off x="817418" y="1698981"/>
            <a:ext cx="7910946" cy="4439190"/>
          </a:xfrm>
          <a:prstGeom prst="rect">
            <a:avLst/>
          </a:prstGeom>
          <a:noFill/>
          <a:ln w="9525">
            <a:noFill/>
            <a:miter lim="800000"/>
            <a:headEnd/>
            <a:tailEnd/>
          </a:ln>
        </p:spPr>
      </p:pic>
      <p:sp>
        <p:nvSpPr>
          <p:cNvPr id="2" name="Rectangle 1"/>
          <p:cNvSpPr/>
          <p:nvPr/>
        </p:nvSpPr>
        <p:spPr>
          <a:xfrm>
            <a:off x="654050" y="6048230"/>
            <a:ext cx="8074314" cy="400110"/>
          </a:xfrm>
          <a:prstGeom prst="rect">
            <a:avLst/>
          </a:prstGeom>
        </p:spPr>
        <p:txBody>
          <a:bodyPr wrap="square">
            <a:spAutoFit/>
          </a:bodyPr>
          <a:lstStyle/>
          <a:p>
            <a:r>
              <a:rPr lang="ro-RO" sz="2000" dirty="0" smtClean="0">
                <a:solidFill>
                  <a:srgbClr val="C00000"/>
                </a:solidFill>
                <a:latin typeface="Times New Roman" panose="02020603050405020304" pitchFamily="18" charset="0"/>
                <a:ea typeface="Times New Roman" panose="02020603050405020304" pitchFamily="18" charset="0"/>
              </a:rPr>
              <a:t>Schema </a:t>
            </a:r>
            <a:r>
              <a:rPr lang="ro-RO" sz="2000" dirty="0">
                <a:solidFill>
                  <a:srgbClr val="C00000"/>
                </a:solidFill>
                <a:latin typeface="Times New Roman" panose="02020603050405020304" pitchFamily="18" charset="0"/>
                <a:ea typeface="Times New Roman" panose="02020603050405020304" pitchFamily="18" charset="0"/>
              </a:rPr>
              <a:t>tehnologică de principiu/</a:t>
            </a:r>
            <a:r>
              <a:rPr lang="ro-RO" sz="2000" dirty="0" err="1">
                <a:solidFill>
                  <a:srgbClr val="C00000"/>
                </a:solidFill>
                <a:latin typeface="Times New Roman" panose="02020603050405020304" pitchFamily="18" charset="0"/>
                <a:ea typeface="Times New Roman" panose="02020603050405020304" pitchFamily="18" charset="0"/>
              </a:rPr>
              <a:t>convenţională</a:t>
            </a:r>
            <a:r>
              <a:rPr lang="ro-RO" sz="2000" dirty="0">
                <a:solidFill>
                  <a:srgbClr val="C00000"/>
                </a:solidFill>
                <a:latin typeface="Times New Roman" panose="02020603050405020304" pitchFamily="18" charset="0"/>
                <a:ea typeface="Times New Roman" panose="02020603050405020304" pitchFamily="18" charset="0"/>
              </a:rPr>
              <a:t> de epurare în BANA</a:t>
            </a:r>
            <a:endParaRPr lang="en-US" sz="2000" dirty="0">
              <a:solidFill>
                <a:srgbClr val="C00000"/>
              </a:solidFill>
            </a:endParaRPr>
          </a:p>
        </p:txBody>
      </p:sp>
    </p:spTree>
    <p:extLst>
      <p:ext uri="{BB962C8B-B14F-4D97-AF65-F5344CB8AC3E}">
        <p14:creationId xmlns:p14="http://schemas.microsoft.com/office/powerpoint/2010/main" val="13705473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sp>
        <p:nvSpPr>
          <p:cNvPr id="7" name="Titel 15"/>
          <p:cNvSpPr>
            <a:spLocks noGrp="1"/>
          </p:cNvSpPr>
          <p:nvPr>
            <p:ph type="title"/>
          </p:nvPr>
        </p:nvSpPr>
        <p:spPr>
          <a:xfrm>
            <a:off x="148741" y="1532624"/>
            <a:ext cx="8839199" cy="4728852"/>
          </a:xfrm>
        </p:spPr>
        <p:txBody>
          <a:bodyPr/>
          <a:lstStyle/>
          <a:p>
            <a:pPr lvl="0"/>
            <a:r>
              <a:rPr lang="ro-RO" sz="16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După </a:t>
            </a:r>
            <a:r>
              <a:rPr lang="ro-RO" sz="1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sistemul de aerare BANA pot fi</a:t>
            </a:r>
            <a:r>
              <a:rPr lang="ro-RO" sz="1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cu </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aerare pneumatică;</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cu </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aerare mecanică;</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cu </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aerare mixtă (mecanică + pneumatică);</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cu </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aeratoare cu jet.</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După </a:t>
            </a:r>
            <a:r>
              <a:rPr lang="ro-RO" sz="1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regimul hidrodinamic al fluxului de apă uzată în amestec cu nămolul activ </a:t>
            </a:r>
            <a:r>
              <a:rPr lang="ro-RO" sz="1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şi</a:t>
            </a:r>
            <a:r>
              <a:rPr lang="ro-RO" sz="1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respectiv, după </a:t>
            </a:r>
            <a:r>
              <a:rPr lang="ro-RO" sz="1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variaţia</a:t>
            </a:r>
            <a:r>
              <a:rPr lang="ro-RO" sz="1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o-RO" sz="1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concentraţiei</a:t>
            </a:r>
            <a:r>
              <a:rPr lang="ro-RO" sz="1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de </a:t>
            </a:r>
            <a:r>
              <a:rPr lang="ro-RO" sz="1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poluanţi</a:t>
            </a:r>
            <a:r>
              <a:rPr lang="ro-RO" sz="1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în lichidul din bazinul de aerare se deosebesc:</a:t>
            </a:r>
            <a:r>
              <a:rPr lang="en-US" sz="16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 </a:t>
            </a:r>
            <a:r>
              <a:rPr lang="ro-RO"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bazine </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 aerare omogene, cu amestec complet;</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 </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o-RO"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bazine </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 aerare neomogene, cu </a:t>
            </a:r>
            <a:r>
              <a:rPr lang="ro-RO" sz="1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concentraţia</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o-RO" sz="1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poluanţilor</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descrescătoare în lungul bazinului de aerare (tip piston);</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 bazine </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 aerare mediate (modificare care ocupă o </a:t>
            </a:r>
            <a:r>
              <a:rPr lang="ro-RO" sz="1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poziţie</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intermediară între bazinele strict omogene </a:t>
            </a:r>
            <a:r>
              <a:rPr lang="ro-RO" sz="1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şi</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neomogene).</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După </a:t>
            </a:r>
            <a:r>
              <a:rPr lang="ro-RO" sz="1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prezenţa</a:t>
            </a:r>
            <a:r>
              <a:rPr lang="ro-RO" sz="1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sau </a:t>
            </a:r>
            <a:r>
              <a:rPr lang="ro-RO" sz="1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absenţa</a:t>
            </a:r>
            <a:r>
              <a:rPr lang="ro-RO" sz="1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regenerării nămolului activ BANA pot fi:</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 fără </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regenerarea nămolului activ recirculat;</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cu </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regenerarea nămolului activ recirculat.</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După </a:t>
            </a:r>
            <a:r>
              <a:rPr lang="ro-RO" sz="1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regimul </a:t>
            </a:r>
            <a:r>
              <a:rPr lang="ro-RO" sz="1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funcţionării</a:t>
            </a:r>
            <a:r>
              <a:rPr lang="ro-RO" sz="1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se deosebesc bazine de aerare:</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j) cu </a:t>
            </a:r>
            <a:r>
              <a:rPr lang="ro-RO" sz="1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funcţionare</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continuă;</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o-RO"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 cu </a:t>
            </a:r>
            <a:r>
              <a:rPr lang="ro-RO" sz="1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funcţionare</a:t>
            </a:r>
            <a:r>
              <a:rPr lang="ro-RO"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intermitentă.</a:t>
            </a:r>
            <a:r>
              <a:rPr lang="en-US" dirty="0"/>
              <a:t/>
            </a:r>
            <a:br>
              <a:rPr lang="en-US" dirty="0"/>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68138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02/07/2019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p:nvPr/>
        </p:nvPicPr>
        <p:blipFill>
          <a:blip r:embed="rId7" cstate="print"/>
          <a:srcRect/>
          <a:stretch>
            <a:fillRect/>
          </a:stretch>
        </p:blipFill>
        <p:spPr bwMode="auto">
          <a:xfrm>
            <a:off x="905644" y="1898996"/>
            <a:ext cx="7460674" cy="3831332"/>
          </a:xfrm>
          <a:prstGeom prst="rect">
            <a:avLst/>
          </a:prstGeom>
          <a:noFill/>
          <a:ln w="9525">
            <a:noFill/>
            <a:miter lim="800000"/>
            <a:headEnd/>
            <a:tailEnd/>
          </a:ln>
        </p:spPr>
      </p:pic>
      <p:sp>
        <p:nvSpPr>
          <p:cNvPr id="2" name="Rectangle 1"/>
          <p:cNvSpPr/>
          <p:nvPr/>
        </p:nvSpPr>
        <p:spPr>
          <a:xfrm>
            <a:off x="380999" y="5809515"/>
            <a:ext cx="8382000" cy="658642"/>
          </a:xfrm>
          <a:prstGeom prst="rect">
            <a:avLst/>
          </a:prstGeom>
        </p:spPr>
        <p:txBody>
          <a:bodyPr wrap="square">
            <a:spAutoFit/>
          </a:bodyPr>
          <a:lstStyle/>
          <a:p>
            <a:pPr algn="ctr">
              <a:lnSpc>
                <a:spcPct val="115000"/>
              </a:lnSpc>
              <a:spcAft>
                <a:spcPts val="0"/>
              </a:spcAft>
              <a:tabLst>
                <a:tab pos="3950970" algn="l"/>
              </a:tabLst>
            </a:pPr>
            <a:r>
              <a:rPr lang="ro-RO"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Schema </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tehnologică a BANA neomogen (tip piston) </a:t>
            </a:r>
            <a:r>
              <a:rPr lang="ro-RO"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secţionat</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cu </a:t>
            </a:r>
            <a:r>
              <a:rPr lang="ro-RO"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pereţi</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şicane</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longitudinali de ghidare, formând </a:t>
            </a:r>
            <a:r>
              <a:rPr lang="ro-RO"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culuare</a:t>
            </a:r>
            <a:r>
              <a:rPr lang="ro-RO"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52920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1771</TotalTime>
  <Words>288</Words>
  <Application>Microsoft Office PowerPoint</Application>
  <PresentationFormat>On-screen Show (4:3)</PresentationFormat>
  <Paragraphs>133</Paragraphs>
  <Slides>29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6" baseType="lpstr">
      <vt:lpstr>Arial</vt:lpstr>
      <vt:lpstr>Arial Narrow</vt:lpstr>
      <vt:lpstr>Calibri</vt:lpstr>
      <vt:lpstr>Times New Roman</vt:lpstr>
      <vt:lpstr>GIZ_Banner_Kopfzeile-Ausland (3)</vt:lpstr>
      <vt:lpstr>CorelDRAW</vt:lpstr>
      <vt:lpstr>CorelDRAW.Graphic.14</vt:lpstr>
      <vt:lpstr>Curs de instruire pentru angajații operatorilor „Apă-Canal”  Modulul 17:  Managementul și exploatarea stațiilor de epurare a apelor uzate și stațiilor de tratare a apei naturale  Sesiunea 2:  Stații de epurare a apelor uzate        prof. univ.,  Ungureanu Dumitru Universitatea Tehnică a Moldovei  2 – 3 – 4 iunie 2019,  Chișinău</vt:lpstr>
      <vt:lpstr>  Planul: 1. Introducere 2. Schema tehnologică și componența unei stații convenționale de   epurare artificială a apelor uzate comunale 3. Bazele epurării biologice cu nămol activ 4. Bazele epurării biologice cu peliculă biologică/biofilm 5. Epurarea biologică cu microflora hibridă 6. Instalații moderne de epurare biologică a apelor uzate 7. Epurare biologică avansată apelor uzate 8. Dezinfecția apelor uzate epurate 9. Epurarea biologică în stații de capacitate mică </vt:lpstr>
      <vt:lpstr>PowerPoint Presentation</vt:lpstr>
      <vt:lpstr>PowerPoint Presentation</vt:lpstr>
      <vt:lpstr>PowerPoint Presentation</vt:lpstr>
      <vt:lpstr>PowerPoint Presentation</vt:lpstr>
      <vt:lpstr>PowerPoint Presentation</vt:lpstr>
      <vt:lpstr>A. După sistemul de aerare BANA pot fi: a) cu aerare pneumatică; b) cu aerare mecanică; c) cu aerare mixtă (mecanică + pneumatică); d) cu aeratoare cu jet. B. După regimul hidrodinamic al fluxului de apă uzată în amestec cu nămolul activ şi, respectiv, după variaţia concentraţiei de poluanţi în lichidul din bazinul de aerare se deosebesc: e) bazine de aerare omogene, cu amestec complet; f)  bazine de aerare neomogene, cu concentraţia poluanţilor descrescătoare în lungul bazinului de aerare (tip piston); g) bazine de aerare mediate (modificare care ocupă o poziţie intermediară între bazinele strict omogene şi neomogene). C. După prezenţa sau absenţa regenerării nămolului activ BANA pot fi: h) fără regenerarea nămolului activ recirculat; i) cu regenerarea nămolului activ recirculat. D. După regimul funcţionării se deosebesc bazine de aerare: j) cu funcţionare continuă; k) cu funcţionare intermitentă.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Sisteme de canalizare ale localităților mici  1 - grup de case;   2- ansamblu necompact de case;   3-sisteme autonome de canalizare;      4- ansamblu compact de case;  5- rețea de canalizare; 6-stație de epurare;  7- sistem local de canalizare;  5,6- sistem centralizat de canalizare;  3,7- sistem descentralizat de canalizare.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179</cp:revision>
  <cp:lastPrinted>2017-06-05T10:38:21Z</cp:lastPrinted>
  <dcterms:created xsi:type="dcterms:W3CDTF">2013-09-05T11:54:56Z</dcterms:created>
  <dcterms:modified xsi:type="dcterms:W3CDTF">2019-07-02T17:44:26Z</dcterms:modified>
</cp:coreProperties>
</file>