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81"/>
  </p:notesMasterIdLst>
  <p:handoutMasterIdLst>
    <p:handoutMasterId r:id="rId82"/>
  </p:handoutMasterIdLst>
  <p:sldIdLst>
    <p:sldId id="407" r:id="rId2"/>
    <p:sldId id="495" r:id="rId3"/>
    <p:sldId id="496" r:id="rId4"/>
    <p:sldId id="497" r:id="rId5"/>
    <p:sldId id="498" r:id="rId6"/>
    <p:sldId id="499" r:id="rId7"/>
    <p:sldId id="500" r:id="rId8"/>
    <p:sldId id="501" r:id="rId9"/>
    <p:sldId id="502" r:id="rId10"/>
    <p:sldId id="503" r:id="rId11"/>
    <p:sldId id="504" r:id="rId12"/>
    <p:sldId id="505" r:id="rId13"/>
    <p:sldId id="506" r:id="rId14"/>
    <p:sldId id="507" r:id="rId15"/>
    <p:sldId id="508" r:id="rId16"/>
    <p:sldId id="510" r:id="rId17"/>
    <p:sldId id="511" r:id="rId18"/>
    <p:sldId id="512" r:id="rId19"/>
    <p:sldId id="513" r:id="rId20"/>
    <p:sldId id="518" r:id="rId21"/>
    <p:sldId id="514" r:id="rId22"/>
    <p:sldId id="515" r:id="rId23"/>
    <p:sldId id="516" r:id="rId24"/>
    <p:sldId id="517" r:id="rId25"/>
    <p:sldId id="519" r:id="rId26"/>
    <p:sldId id="520" r:id="rId27"/>
    <p:sldId id="521" r:id="rId28"/>
    <p:sldId id="435" r:id="rId29"/>
    <p:sldId id="522" r:id="rId30"/>
    <p:sldId id="492" r:id="rId31"/>
    <p:sldId id="524" r:id="rId32"/>
    <p:sldId id="525" r:id="rId33"/>
    <p:sldId id="526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67" r:id="rId45"/>
    <p:sldId id="568" r:id="rId46"/>
    <p:sldId id="569" r:id="rId47"/>
    <p:sldId id="570" r:id="rId48"/>
    <p:sldId id="537" r:id="rId49"/>
    <p:sldId id="538" r:id="rId50"/>
    <p:sldId id="539" r:id="rId51"/>
    <p:sldId id="540" r:id="rId52"/>
    <p:sldId id="541" r:id="rId53"/>
    <p:sldId id="542" r:id="rId54"/>
    <p:sldId id="543" r:id="rId55"/>
    <p:sldId id="544" r:id="rId56"/>
    <p:sldId id="545" r:id="rId57"/>
    <p:sldId id="546" r:id="rId58"/>
    <p:sldId id="547" r:id="rId59"/>
    <p:sldId id="548" r:id="rId60"/>
    <p:sldId id="467" r:id="rId61"/>
    <p:sldId id="550" r:id="rId62"/>
    <p:sldId id="571" r:id="rId63"/>
    <p:sldId id="551" r:id="rId64"/>
    <p:sldId id="464" r:id="rId65"/>
    <p:sldId id="463" r:id="rId66"/>
    <p:sldId id="554" r:id="rId67"/>
    <p:sldId id="555" r:id="rId68"/>
    <p:sldId id="556" r:id="rId69"/>
    <p:sldId id="557" r:id="rId70"/>
    <p:sldId id="558" r:id="rId71"/>
    <p:sldId id="560" r:id="rId72"/>
    <p:sldId id="559" r:id="rId73"/>
    <p:sldId id="561" r:id="rId74"/>
    <p:sldId id="562" r:id="rId75"/>
    <p:sldId id="563" r:id="rId76"/>
    <p:sldId id="564" r:id="rId77"/>
    <p:sldId id="565" r:id="rId78"/>
    <p:sldId id="566" r:id="rId79"/>
    <p:sldId id="487" r:id="rId80"/>
  </p:sldIdLst>
  <p:sldSz cx="9144000" cy="6858000" type="screen4x3"/>
  <p:notesSz cx="6858000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ohantov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2"/>
    <a:srgbClr val="E5DBA1"/>
    <a:srgbClr val="BABA93"/>
    <a:srgbClr val="BABB93"/>
    <a:srgbClr val="DEDEAF"/>
    <a:srgbClr val="999999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8452" autoAdjust="0"/>
  </p:normalViewPr>
  <p:slideViewPr>
    <p:cSldViewPr snapToGrid="0">
      <p:cViewPr varScale="1">
        <p:scale>
          <a:sx n="65" d="100"/>
          <a:sy n="65" d="100"/>
        </p:scale>
        <p:origin x="1614" y="60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4BBF79D3-D540-4A1F-9847-1559C7AB9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991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453" y="0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508" y="4714876"/>
            <a:ext cx="5028986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Klicken Sie, um die Formate des Vorlagentextes zu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dirty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453" y="9431338"/>
            <a:ext cx="297254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>
                <a:solidFill>
                  <a:schemeClr val="tx1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FCC8D018-2849-4367-944E-648FA90DDE5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42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341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C8D018-2849-4367-944E-648FA90DDE54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28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A5A60-FFC1-4DD6-B034-06B726499F40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B01B-C2E8-4CD6-B726-44287C896096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1188A-33A2-4652-B861-6B898985BDA5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GB" noProof="0" dirty="0" smtClean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1B3F-98C9-477F-8A19-E86B62010671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D77F8-03E1-499A-AFE8-B8E68698775C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ru-RU" noProof="0" dirty="0" smtClean="0"/>
              <a:t>Образец заголовка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D8158-1737-45DB-8ECC-2C3A89813773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88"/>
            <a:ext cx="91440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Grafi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447925"/>
            <a:ext cx="77755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layer</a:t>
            </a:r>
          </a:p>
          <a:p>
            <a:pPr lvl="1"/>
            <a:r>
              <a:rPr lang="en-GB" smtClean="0"/>
              <a:t>Second layer</a:t>
            </a:r>
          </a:p>
          <a:p>
            <a:pPr lvl="2"/>
            <a:r>
              <a:rPr lang="en-GB" smtClean="0"/>
              <a:t>Third layer</a:t>
            </a:r>
          </a:p>
          <a:p>
            <a:pPr lvl="3"/>
            <a:r>
              <a:rPr lang="en-GB" smtClean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4138" y="6581775"/>
            <a:ext cx="927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00" b="0" dirty="0" smtClean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9BC64416-FE4D-4747-9892-1848A6515E88}" type="slidenum">
              <a:rPr lang="en-GB" sz="1000" b="0" smtClean="0">
                <a:solidFill>
                  <a:srgbClr val="6E6452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GB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263" y="6581775"/>
            <a:ext cx="3419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1000" b="1" spc="70" baseline="0" dirty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 b="0" smtClean="0">
                <a:solidFill>
                  <a:srgbClr val="6E645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6CC72D31-0A1F-4446-B251-5763FDFFC8B0}" type="datetime1">
              <a:rPr lang="en-GB"/>
              <a:pPr>
                <a:defRPr/>
              </a:pPr>
              <a:t>17/07/2019</a:t>
            </a:fld>
            <a:endParaRPr lang="en-GB" dirty="0"/>
          </a:p>
        </p:txBody>
      </p:sp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2725"/>
            <a:ext cx="7775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here to add title</a:t>
            </a:r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698" r:id="rId3"/>
    <p:sldLayoutId id="2147483697" r:id="rId4"/>
    <p:sldLayoutId id="2147483696" r:id="rId5"/>
    <p:sldLayoutId id="2147483695" r:id="rId6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58775" indent="-358775" algn="l" rtl="0" fontAlgn="base">
        <a:spcBef>
          <a:spcPts val="400"/>
        </a:spcBef>
        <a:spcAft>
          <a:spcPts val="800"/>
        </a:spcAft>
        <a:buClr>
          <a:srgbClr val="C80F0F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  <a:ea typeface="+mn-ea"/>
          <a:cs typeface="+mn-cs"/>
        </a:defRPr>
      </a:lvl1pPr>
      <a:lvl2pPr marL="7191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2pPr>
      <a:lvl3pPr marL="1079500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3pPr>
      <a:lvl4pPr marL="1439863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4pPr>
      <a:lvl5pPr marL="1798638" indent="-358775" algn="l" rtl="0" fontAlgn="base">
        <a:spcBef>
          <a:spcPts val="400"/>
        </a:spcBef>
        <a:spcAft>
          <a:spcPts val="800"/>
        </a:spcAft>
        <a:buClr>
          <a:srgbClr val="6E6452"/>
        </a:buClr>
        <a:buFont typeface="Arial" charset="0"/>
        <a:buChar char="•"/>
        <a:tabLst>
          <a:tab pos="2190750" algn="l"/>
        </a:tabLst>
        <a:defRPr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mailto:casergiu@mail.ru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kumimoji="0" lang="ro-RO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Modulul 17:  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</a:rPr>
              <a:t>,, Managementul și exploatarea stațiilor de epurare a apelor uzate și stațiilor de tratare a apei naturale</a:t>
            </a: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,,.</a:t>
            </a:r>
          </a:p>
          <a:p>
            <a:pPr lvl="0" fontAlgn="auto">
              <a:spcAft>
                <a:spcPts val="0"/>
              </a:spcAft>
            </a:pPr>
            <a:endParaRPr lang="ro-RO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fontAlgn="auto">
              <a:spcAft>
                <a:spcPts val="0"/>
              </a:spcAft>
            </a:pPr>
            <a:r>
              <a:rPr lang="ro-RO" b="0" dirty="0" smtClean="0">
                <a:solidFill>
                  <a:sysClr val="windowText" lastClr="000000"/>
                </a:solidFill>
                <a:latin typeface="Calibri" panose="020F0502020204030204"/>
              </a:rPr>
              <a:t>Tema: 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</a:rPr>
              <a:t>Stații de tratare a apelor </a:t>
            </a: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naturale. </a:t>
            </a:r>
          </a:p>
          <a:p>
            <a:pPr lvl="0" fontAlgn="auto">
              <a:spcAft>
                <a:spcPts val="0"/>
              </a:spcAft>
            </a:pP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Formator: S. Calos</a:t>
            </a:r>
          </a:p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09 –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10</a:t>
            </a: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–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11</a:t>
            </a: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iulie 2019,  </a:t>
            </a:r>
          </a:p>
          <a:p>
            <a:pPr lvl="0" fontAlgn="auto">
              <a:spcAft>
                <a:spcPts val="0"/>
              </a:spcAft>
            </a:pPr>
            <a:r>
              <a:rPr kumimoji="0" lang="ro-RO" sz="2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Chișinău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161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64" y="2023989"/>
            <a:ext cx="7614564" cy="493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887" y="2517808"/>
            <a:ext cx="7384774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2181" y="1419048"/>
            <a:ext cx="8683462" cy="3918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Грунтовые воды</a:t>
            </a:r>
            <a:r>
              <a:rPr lang="ru-RU" sz="2400" kern="0" dirty="0" smtClean="0"/>
              <a:t> </a:t>
            </a:r>
            <a:r>
              <a:rPr lang="ru-RU" sz="2400" kern="0" dirty="0"/>
              <a:t>используется </a:t>
            </a:r>
            <a:r>
              <a:rPr lang="ru-RU" sz="2400" kern="0" dirty="0" smtClean="0"/>
              <a:t>в основном </a:t>
            </a:r>
            <a:r>
              <a:rPr lang="ru-RU" sz="2400" kern="0" dirty="0"/>
              <a:t>в сельских районах </a:t>
            </a:r>
            <a:r>
              <a:rPr lang="ru-RU" sz="2400" kern="0" dirty="0" smtClean="0"/>
              <a:t> из </a:t>
            </a:r>
            <a:r>
              <a:rPr lang="ru-RU" sz="2400" kern="0" dirty="0"/>
              <a:t>шахтные колодцы и </a:t>
            </a:r>
            <a:r>
              <a:rPr lang="ru-RU" sz="2400" kern="0" dirty="0" smtClean="0"/>
              <a:t>родников. </a:t>
            </a:r>
            <a:r>
              <a:rPr lang="ru-RU" sz="2400" kern="0" dirty="0"/>
              <a:t>В настоящее время в Республике </a:t>
            </a:r>
            <a:r>
              <a:rPr lang="ru-RU" sz="2400" kern="0" dirty="0" smtClean="0"/>
              <a:t>Молдова </a:t>
            </a:r>
            <a:r>
              <a:rPr lang="ru-RU" sz="2400" kern="0" dirty="0" err="1" smtClean="0"/>
              <a:t>зарегисерировано</a:t>
            </a:r>
            <a:r>
              <a:rPr lang="ru-RU" sz="2400" kern="0" dirty="0" smtClean="0"/>
              <a:t>, 136 </a:t>
            </a:r>
            <a:r>
              <a:rPr lang="ru-RU" sz="2400" kern="0" dirty="0"/>
              <a:t>тысяч </a:t>
            </a:r>
            <a:r>
              <a:rPr lang="ru-RU" sz="2400" kern="0" dirty="0" err="1" smtClean="0"/>
              <a:t>шахеных</a:t>
            </a:r>
            <a:r>
              <a:rPr lang="ru-RU" sz="2400" kern="0" dirty="0" smtClean="0"/>
              <a:t> колодцев и более  </a:t>
            </a:r>
            <a:r>
              <a:rPr lang="ru-RU" sz="2400" kern="0" dirty="0"/>
              <a:t>7 тысяч </a:t>
            </a:r>
            <a:r>
              <a:rPr lang="ru-RU" sz="2400" kern="0" dirty="0" smtClean="0"/>
              <a:t>родников. Молдова  ежедневно </a:t>
            </a:r>
            <a:r>
              <a:rPr lang="ru-RU" sz="2400" kern="0" dirty="0" err="1" smtClean="0"/>
              <a:t>использывает</a:t>
            </a:r>
            <a:r>
              <a:rPr lang="ru-RU" sz="2400" kern="0" dirty="0" smtClean="0"/>
              <a:t> </a:t>
            </a:r>
            <a:r>
              <a:rPr lang="ru-RU" sz="2400" kern="0" dirty="0"/>
              <a:t>приблизительно 50 тысяч m3 </a:t>
            </a:r>
            <a:r>
              <a:rPr lang="ru-RU" sz="2400" kern="0" dirty="0" smtClean="0"/>
              <a:t>грунтовых вод.   </a:t>
            </a:r>
            <a:r>
              <a:rPr lang="ru-RU" sz="2400" kern="0" dirty="0" err="1" smtClean="0"/>
              <a:t>er</a:t>
            </a:r>
            <a:r>
              <a:rPr lang="ru-RU" sz="2400" kern="0" dirty="0"/>
              <a:t>. С сожалением, в результате лабораторных исследований, </a:t>
            </a:r>
            <a:r>
              <a:rPr lang="ru-RU" sz="2400" kern="0" dirty="0" smtClean="0"/>
              <a:t>обнаружено, </a:t>
            </a:r>
            <a:r>
              <a:rPr lang="ru-RU" sz="2400" kern="0" dirty="0"/>
              <a:t>что в 80 процентах </a:t>
            </a:r>
            <a:r>
              <a:rPr lang="ru-RU" sz="2400" kern="0" dirty="0" smtClean="0"/>
              <a:t>случаев</a:t>
            </a:r>
            <a:r>
              <a:rPr lang="ru-RU" sz="2400" kern="0" dirty="0"/>
              <a:t>, </a:t>
            </a:r>
            <a:r>
              <a:rPr lang="ru-RU" sz="2400" kern="0" dirty="0" smtClean="0"/>
              <a:t>грунтовые воды, </a:t>
            </a:r>
            <a:r>
              <a:rPr lang="ru-RU" sz="2400" kern="0" dirty="0" err="1" smtClean="0"/>
              <a:t>имеюе</a:t>
            </a:r>
            <a:r>
              <a:rPr lang="ru-RU" sz="2400" kern="0" dirty="0" smtClean="0"/>
              <a:t> высокую концентрацию загрязнений, </a:t>
            </a:r>
            <a:r>
              <a:rPr lang="ru-RU" sz="2400" kern="0" dirty="0"/>
              <a:t>нитратами и </a:t>
            </a:r>
            <a:r>
              <a:rPr lang="ru-RU" sz="2400" kern="0" dirty="0" err="1" smtClean="0"/>
              <a:t>ритритами</a:t>
            </a:r>
            <a:r>
              <a:rPr lang="ru-RU" sz="2400" kern="0" dirty="0" smtClean="0"/>
              <a:t>, </a:t>
            </a:r>
            <a:r>
              <a:rPr lang="ru-RU" sz="2400" kern="0" dirty="0"/>
              <a:t>тяжелыми </a:t>
            </a:r>
            <a:r>
              <a:rPr lang="ru-RU" sz="2400" kern="0" dirty="0" smtClean="0"/>
              <a:t>металлами, высокую </a:t>
            </a:r>
            <a:r>
              <a:rPr lang="ru-RU" sz="2400" kern="0" dirty="0" err="1" smtClean="0"/>
              <a:t>минерадизацию</a:t>
            </a:r>
            <a:r>
              <a:rPr lang="ru-RU" sz="2400" kern="0" dirty="0" smtClean="0"/>
              <a:t>, высокую концентрацию </a:t>
            </a:r>
            <a:r>
              <a:rPr lang="ru-RU" sz="2400" kern="0" dirty="0"/>
              <a:t>фтора и не </a:t>
            </a:r>
            <a:r>
              <a:rPr lang="ru-RU" sz="2400" kern="0" dirty="0" err="1" smtClean="0"/>
              <a:t>отвечаюе</a:t>
            </a:r>
            <a:r>
              <a:rPr lang="ru-RU" sz="2400" kern="0" dirty="0" smtClean="0"/>
              <a:t> санитарно-эпидемиологическим требованиям</a:t>
            </a:r>
            <a:r>
              <a:rPr lang="ru-RU" sz="2400" b="0" kern="0" dirty="0" smtClean="0">
                <a:solidFill>
                  <a:srgbClr val="002060"/>
                </a:solidFill>
              </a:rPr>
              <a:t>.</a:t>
            </a: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718" y="1841846"/>
            <a:ext cx="761456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718" y="2193859"/>
            <a:ext cx="7614564" cy="493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007" y="2842418"/>
            <a:ext cx="78395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На территории имеются </a:t>
            </a:r>
            <a:r>
              <a:rPr lang="ru-RU" sz="2400" dirty="0">
                <a:solidFill>
                  <a:schemeClr val="tx1"/>
                </a:solidFill>
              </a:rPr>
              <a:t>примерно 7 тысяч годных для использования скважин </a:t>
            </a:r>
            <a:r>
              <a:rPr lang="ru-RU" sz="2400" dirty="0" smtClean="0">
                <a:solidFill>
                  <a:schemeClr val="tx1"/>
                </a:solidFill>
              </a:rPr>
              <a:t>из </a:t>
            </a:r>
            <a:r>
              <a:rPr lang="ru-RU" sz="2400" dirty="0">
                <a:solidFill>
                  <a:schemeClr val="tx1"/>
                </a:solidFill>
              </a:rPr>
              <a:t>различных водоносных </a:t>
            </a:r>
            <a:r>
              <a:rPr lang="ru-RU" sz="2400" dirty="0" smtClean="0">
                <a:solidFill>
                  <a:schemeClr val="tx1"/>
                </a:solidFill>
              </a:rPr>
              <a:t>горизонтов. </a:t>
            </a:r>
            <a:r>
              <a:rPr lang="ru-RU" sz="2400" dirty="0">
                <a:solidFill>
                  <a:schemeClr val="tx1"/>
                </a:solidFill>
              </a:rPr>
              <a:t>Многие из </a:t>
            </a:r>
            <a:r>
              <a:rPr lang="ru-RU" sz="2400" dirty="0" smtClean="0">
                <a:solidFill>
                  <a:schemeClr val="tx1"/>
                </a:solidFill>
              </a:rPr>
              <a:t>них </a:t>
            </a:r>
            <a:r>
              <a:rPr lang="ru-RU" sz="2400" dirty="0">
                <a:solidFill>
                  <a:schemeClr val="tx1"/>
                </a:solidFill>
              </a:rPr>
              <a:t>находятся в прискорбном </a:t>
            </a:r>
            <a:r>
              <a:rPr lang="ru-RU" sz="2400" dirty="0" smtClean="0">
                <a:solidFill>
                  <a:schemeClr val="tx1"/>
                </a:solidFill>
              </a:rPr>
              <a:t>состояние  </a:t>
            </a:r>
            <a:r>
              <a:rPr lang="ru-RU" sz="2400" dirty="0">
                <a:solidFill>
                  <a:schemeClr val="tx1"/>
                </a:solidFill>
              </a:rPr>
              <a:t>и должен быть </a:t>
            </a:r>
            <a:r>
              <a:rPr lang="ru-RU" sz="2400" dirty="0" smtClean="0">
                <a:solidFill>
                  <a:schemeClr val="tx1"/>
                </a:solidFill>
              </a:rPr>
              <a:t>законсервированы, так как </a:t>
            </a:r>
            <a:r>
              <a:rPr lang="ru-RU" sz="2400" dirty="0">
                <a:solidFill>
                  <a:schemeClr val="tx1"/>
                </a:solidFill>
              </a:rPr>
              <a:t>они - потенциальные источники загрязнения в этих горизонтах. В настоящее </a:t>
            </a:r>
            <a:r>
              <a:rPr lang="ru-RU" sz="2400" dirty="0" smtClean="0">
                <a:solidFill>
                  <a:schemeClr val="tx1"/>
                </a:solidFill>
              </a:rPr>
              <a:t>время ведется их  инвентаризация, с целью обнаружения нерабочих скважин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0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9" y="27821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72093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o-RO" sz="2000" b="0" kern="0" dirty="0" smtClean="0">
                <a:solidFill>
                  <a:srgbClr val="002060"/>
                </a:solidFill>
              </a:rPr>
              <a:t>III</a:t>
            </a:r>
            <a:r>
              <a:rPr lang="ro-RO" sz="2000" b="0" kern="0" dirty="0">
                <a:solidFill>
                  <a:srgbClr val="002060"/>
                </a:solidFill>
              </a:rPr>
              <a:t>. CALITATEA APELOR </a:t>
            </a:r>
            <a:r>
              <a:rPr lang="ro-RO" sz="2000" b="0" kern="0" dirty="0" smtClean="0">
                <a:solidFill>
                  <a:srgbClr val="002060"/>
                </a:solidFill>
              </a:rPr>
              <a:t>SUBTERANE</a:t>
            </a:r>
            <a:endParaRPr kumimoji="0" lang="ro-RO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530" y="2532201"/>
            <a:ext cx="83069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Грунтовые воды находится на </a:t>
            </a:r>
            <a:r>
              <a:rPr lang="ru-RU" dirty="0">
                <a:solidFill>
                  <a:schemeClr val="tx1"/>
                </a:solidFill>
              </a:rPr>
              <a:t>глубинах 10-30 м</a:t>
            </a:r>
            <a:r>
              <a:rPr lang="ru-RU" dirty="0" smtClean="0">
                <a:solidFill>
                  <a:schemeClr val="tx1"/>
                </a:solidFill>
              </a:rPr>
              <a:t>.,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является главным источником </a:t>
            </a:r>
            <a:r>
              <a:rPr lang="ru-RU" dirty="0">
                <a:solidFill>
                  <a:schemeClr val="tx1"/>
                </a:solidFill>
              </a:rPr>
              <a:t>воды в сельских районах где нет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централизованных </a:t>
            </a:r>
            <a:r>
              <a:rPr lang="ru-RU" dirty="0" smtClean="0">
                <a:solidFill>
                  <a:schemeClr val="tx1"/>
                </a:solidFill>
              </a:rPr>
              <a:t>систем водопровода. С точки зрения качества </a:t>
            </a:r>
            <a:r>
              <a:rPr lang="ru-RU" dirty="0">
                <a:solidFill>
                  <a:schemeClr val="tx1"/>
                </a:solidFill>
              </a:rPr>
              <a:t>они не </a:t>
            </a:r>
            <a:r>
              <a:rPr lang="ru-RU" dirty="0" smtClean="0">
                <a:solidFill>
                  <a:schemeClr val="tx1"/>
                </a:solidFill>
              </a:rPr>
              <a:t>соответствуют нормативным </a:t>
            </a:r>
            <a:r>
              <a:rPr lang="ru-RU" dirty="0">
                <a:solidFill>
                  <a:schemeClr val="tx1"/>
                </a:solidFill>
              </a:rPr>
              <a:t>требованиям "вода питьевая" </a:t>
            </a:r>
            <a:r>
              <a:rPr lang="ru-RU" dirty="0" smtClean="0">
                <a:solidFill>
                  <a:schemeClr val="tx1"/>
                </a:solidFill>
              </a:rPr>
              <a:t>из-за </a:t>
            </a:r>
            <a:r>
              <a:rPr lang="ru-RU" dirty="0">
                <a:solidFill>
                  <a:schemeClr val="tx1"/>
                </a:solidFill>
              </a:rPr>
              <a:t>превышения </a:t>
            </a:r>
            <a:r>
              <a:rPr lang="ru-RU" dirty="0" smtClean="0">
                <a:solidFill>
                  <a:schemeClr val="tx1"/>
                </a:solidFill>
              </a:rPr>
              <a:t>физико-химических </a:t>
            </a:r>
            <a:r>
              <a:rPr lang="ru-RU" dirty="0">
                <a:solidFill>
                  <a:schemeClr val="tx1"/>
                </a:solidFill>
              </a:rPr>
              <a:t>и микробиологических индикаторов.</a:t>
            </a:r>
          </a:p>
          <a:p>
            <a:r>
              <a:rPr lang="ru-RU" dirty="0">
                <a:solidFill>
                  <a:schemeClr val="tx1"/>
                </a:solidFill>
              </a:rPr>
              <a:t>Качество воды в </a:t>
            </a:r>
            <a:r>
              <a:rPr lang="ru-RU" dirty="0" smtClean="0">
                <a:solidFill>
                  <a:schemeClr val="tx1"/>
                </a:solidFill>
              </a:rPr>
              <a:t>шахтных колодцев, питающихся грунтовыми водами </a:t>
            </a:r>
            <a:r>
              <a:rPr lang="ru-RU" dirty="0">
                <a:solidFill>
                  <a:schemeClr val="tx1"/>
                </a:solidFill>
              </a:rPr>
              <a:t>по всей стране, согласно результатам Национального Научного </a:t>
            </a:r>
            <a:r>
              <a:rPr lang="ru-RU" dirty="0" smtClean="0">
                <a:solidFill>
                  <a:schemeClr val="tx1"/>
                </a:solidFill>
              </a:rPr>
              <a:t>Центра Медицины, </a:t>
            </a:r>
            <a:r>
              <a:rPr lang="ru-RU" dirty="0">
                <a:solidFill>
                  <a:schemeClr val="tx1"/>
                </a:solidFill>
              </a:rPr>
              <a:t>не </a:t>
            </a:r>
            <a:r>
              <a:rPr lang="ru-RU" dirty="0" smtClean="0">
                <a:solidFill>
                  <a:schemeClr val="tx1"/>
                </a:solidFill>
              </a:rPr>
              <a:t>отвечают </a:t>
            </a:r>
            <a:r>
              <a:rPr lang="ru-RU" dirty="0">
                <a:solidFill>
                  <a:schemeClr val="tx1"/>
                </a:solidFill>
              </a:rPr>
              <a:t>нормативам "вода питьевая</a:t>
            </a:r>
            <a:r>
              <a:rPr lang="ru-RU" dirty="0" smtClean="0">
                <a:solidFill>
                  <a:schemeClr val="tx1"/>
                </a:solidFill>
              </a:rPr>
              <a:t>". </a:t>
            </a:r>
            <a:r>
              <a:rPr lang="ru-RU" dirty="0">
                <a:solidFill>
                  <a:schemeClr val="tx1"/>
                </a:solidFill>
              </a:rPr>
              <a:t>В среднем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87 </a:t>
            </a:r>
            <a:r>
              <a:rPr lang="ru-RU" dirty="0">
                <a:solidFill>
                  <a:schemeClr val="tx1"/>
                </a:solidFill>
              </a:rPr>
              <a:t>% водных </a:t>
            </a:r>
            <a:r>
              <a:rPr lang="ru-RU" dirty="0" smtClean="0">
                <a:solidFill>
                  <a:schemeClr val="tx1"/>
                </a:solidFill>
              </a:rPr>
              <a:t>проб </a:t>
            </a:r>
            <a:r>
              <a:rPr lang="ru-RU" dirty="0">
                <a:solidFill>
                  <a:schemeClr val="tx1"/>
                </a:solidFill>
              </a:rPr>
              <a:t>содержат нитраты </a:t>
            </a:r>
            <a:r>
              <a:rPr lang="ru-RU" dirty="0" smtClean="0">
                <a:solidFill>
                  <a:schemeClr val="tx1"/>
                </a:solidFill>
              </a:rPr>
              <a:t>и превышает норматив в десятки раз.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28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468" y="2126222"/>
            <a:ext cx="8041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Глубоководные подземные воды, как правило, характеризуются благоприятными природно-ресурсными условиями, но ухудшение качества подземных вод по ряду показателей вследствие действия городских бытовых объектов, отсутствие необходимого контроля за их эксплуатацией, отсутствие охраняемых </a:t>
            </a:r>
            <a:r>
              <a:rPr lang="ru-RU" dirty="0" smtClean="0">
                <a:solidFill>
                  <a:schemeClr val="tx1"/>
                </a:solidFill>
              </a:rPr>
              <a:t>санитарных зон, привело к тому что более </a:t>
            </a:r>
            <a:r>
              <a:rPr lang="ru-RU" dirty="0">
                <a:solidFill>
                  <a:schemeClr val="tx1"/>
                </a:solidFill>
              </a:rPr>
              <a:t>50% пробуренных скважин, используемых в качестве источников подземных вод, изученных в рамках Программы, не соответствуют стандартам качества питьевой воды и характеризуются повышенным остаточным содержанием, общей жесткостью, фтором, железом, аммиаком, сероводородом, хлоридами, </a:t>
            </a:r>
            <a:r>
              <a:rPr lang="ru-RU" dirty="0" smtClean="0">
                <a:solidFill>
                  <a:schemeClr val="tx1"/>
                </a:solidFill>
              </a:rPr>
              <a:t>сульфатами </a:t>
            </a:r>
            <a:r>
              <a:rPr lang="ru-RU" dirty="0">
                <a:solidFill>
                  <a:schemeClr val="tx1"/>
                </a:solidFill>
              </a:rPr>
              <a:t>и т. д.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1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13" y="2248488"/>
            <a:ext cx="8199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Большинство пробуренных скважин не соответствуют требованиям технических и санитарных эксплуатационных норм, </a:t>
            </a:r>
            <a:r>
              <a:rPr lang="ru-RU" dirty="0" smtClean="0">
                <a:solidFill>
                  <a:schemeClr val="tx1"/>
                </a:solidFill>
              </a:rPr>
              <a:t>отсутствуют </a:t>
            </a:r>
            <a:r>
              <a:rPr lang="ru-RU" dirty="0">
                <a:solidFill>
                  <a:schemeClr val="tx1"/>
                </a:solidFill>
              </a:rPr>
              <a:t>соответствующие паспорта, и необходимые измерения в отношении изменения </a:t>
            </a:r>
            <a:r>
              <a:rPr lang="ru-RU" dirty="0" smtClean="0">
                <a:solidFill>
                  <a:schemeClr val="tx1"/>
                </a:solidFill>
              </a:rPr>
              <a:t>дебита </a:t>
            </a:r>
            <a:r>
              <a:rPr lang="ru-RU" dirty="0">
                <a:solidFill>
                  <a:schemeClr val="tx1"/>
                </a:solidFill>
              </a:rPr>
              <a:t>и статического </a:t>
            </a:r>
            <a:r>
              <a:rPr lang="ru-RU" dirty="0" smtClean="0">
                <a:solidFill>
                  <a:schemeClr val="tx1"/>
                </a:solidFill>
              </a:rPr>
              <a:t>уровня.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 серии пробуренных скважин </a:t>
            </a:r>
            <a:r>
              <a:rPr lang="ru-RU" dirty="0" smtClean="0">
                <a:solidFill>
                  <a:schemeClr val="tx1"/>
                </a:solidFill>
              </a:rPr>
              <a:t>произошло  </a:t>
            </a:r>
            <a:r>
              <a:rPr lang="ru-RU" dirty="0">
                <a:solidFill>
                  <a:schemeClr val="tx1"/>
                </a:solidFill>
              </a:rPr>
              <a:t>механическая, химическая </a:t>
            </a:r>
            <a:r>
              <a:rPr lang="ru-RU" dirty="0" smtClean="0">
                <a:solidFill>
                  <a:schemeClr val="tx1"/>
                </a:solidFill>
              </a:rPr>
              <a:t>или </a:t>
            </a:r>
            <a:r>
              <a:rPr lang="ru-RU" dirty="0">
                <a:solidFill>
                  <a:schemeClr val="tx1"/>
                </a:solidFill>
              </a:rPr>
              <a:t>биологическая </a:t>
            </a:r>
            <a:r>
              <a:rPr lang="ru-RU" dirty="0" smtClean="0">
                <a:solidFill>
                  <a:schemeClr val="tx1"/>
                </a:solidFill>
              </a:rPr>
              <a:t>кальматация фильтров, </a:t>
            </a:r>
            <a:r>
              <a:rPr lang="ru-RU" dirty="0">
                <a:solidFill>
                  <a:schemeClr val="tx1"/>
                </a:solidFill>
              </a:rPr>
              <a:t>что привело к снижению их </a:t>
            </a:r>
            <a:r>
              <a:rPr lang="ru-RU" dirty="0" smtClean="0">
                <a:solidFill>
                  <a:schemeClr val="tx1"/>
                </a:solidFill>
              </a:rPr>
              <a:t>производительности.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Выход системы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кпд</a:t>
            </a:r>
            <a:r>
              <a:rPr lang="ru-RU" dirty="0" smtClean="0">
                <a:solidFill>
                  <a:schemeClr val="tx1"/>
                </a:solidFill>
              </a:rPr>
              <a:t> скважина-насос</a:t>
            </a:r>
            <a:r>
              <a:rPr lang="ru-RU" dirty="0">
                <a:solidFill>
                  <a:schemeClr val="tx1"/>
                </a:solidFill>
              </a:rPr>
              <a:t>) составляет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40-50</a:t>
            </a:r>
            <a:r>
              <a:rPr lang="ru-RU" dirty="0">
                <a:solidFill>
                  <a:schemeClr val="tx1"/>
                </a:solidFill>
              </a:rPr>
              <a:t>%, что приводит к увеличению потребления электроэнергии на 15-20%.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5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019" y="2248488"/>
            <a:ext cx="820385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 отчете о качестве, подземные воды, на территории Республики Молдова делятся на 3 категории: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полностью </a:t>
            </a:r>
            <a:r>
              <a:rPr lang="ru-RU" dirty="0">
                <a:solidFill>
                  <a:schemeClr val="tx1"/>
                </a:solidFill>
              </a:rPr>
              <a:t>соответствуют HG 934 от 15.08.2007 «Питьевая вода»;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соответствуют </a:t>
            </a:r>
            <a:r>
              <a:rPr lang="ru-RU" dirty="0">
                <a:solidFill>
                  <a:schemeClr val="tx1"/>
                </a:solidFill>
              </a:rPr>
              <a:t>общепринятым нормам; </a:t>
            </a:r>
          </a:p>
          <a:p>
            <a:r>
              <a:rPr lang="ru-RU" dirty="0">
                <a:solidFill>
                  <a:schemeClr val="tx1"/>
                </a:solidFill>
              </a:rPr>
              <a:t>- не соответствуют нормативным требованиям.</a:t>
            </a:r>
          </a:p>
          <a:p>
            <a:r>
              <a:rPr lang="ru-RU" dirty="0">
                <a:solidFill>
                  <a:schemeClr val="tx1"/>
                </a:solidFill>
              </a:rPr>
              <a:t>Подземные воды, которые обычно соответствуют стандарту, включают в свое содержание такие как: фиксированный остаток, общее содержание железа, общая жесткость, значения которых превышают установленные нормы, но в пределах, разрешенных органами государственного санитарно-эпидемиологического надзора.</a:t>
            </a:r>
          </a:p>
        </p:txBody>
      </p:sp>
    </p:spTree>
    <p:extLst>
      <p:ext uri="{BB962C8B-B14F-4D97-AF65-F5344CB8AC3E}">
        <p14:creationId xmlns:p14="http://schemas.microsoft.com/office/powerpoint/2010/main" val="421792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687" y="2248488"/>
            <a:ext cx="83628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Основные проблемы </a:t>
            </a:r>
            <a:r>
              <a:rPr lang="ru-RU" sz="2000" dirty="0" smtClean="0">
                <a:solidFill>
                  <a:schemeClr val="tx1"/>
                </a:solidFill>
              </a:rPr>
              <a:t>определяющие качество </a:t>
            </a:r>
            <a:r>
              <a:rPr lang="ru-RU" sz="2000" dirty="0">
                <a:solidFill>
                  <a:schemeClr val="tx1"/>
                </a:solidFill>
              </a:rPr>
              <a:t>подземных вод заключаются в следующем: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- повышенное </a:t>
            </a:r>
            <a:r>
              <a:rPr lang="ru-RU" sz="2000" dirty="0">
                <a:solidFill>
                  <a:schemeClr val="tx1"/>
                </a:solidFill>
              </a:rPr>
              <a:t>содержание фтора (до 16 мг / л) - в районах </a:t>
            </a:r>
            <a:r>
              <a:rPr lang="ru-RU" sz="2000" dirty="0" err="1">
                <a:solidFill>
                  <a:schemeClr val="tx1"/>
                </a:solidFill>
              </a:rPr>
              <a:t>Глодень</a:t>
            </a:r>
            <a:r>
              <a:rPr lang="ru-RU" sz="2000" dirty="0">
                <a:solidFill>
                  <a:schemeClr val="tx1"/>
                </a:solidFill>
              </a:rPr>
              <a:t>, Фалешты, </a:t>
            </a:r>
            <a:r>
              <a:rPr lang="ru-RU" sz="2000" dirty="0" err="1">
                <a:solidFill>
                  <a:schemeClr val="tx1"/>
                </a:solidFill>
              </a:rPr>
              <a:t>Унгень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Кэлэрашь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Хынчешть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Каушаны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Криулень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Ниспорень</a:t>
            </a:r>
            <a:r>
              <a:rPr lang="ru-RU" sz="2000" dirty="0">
                <a:solidFill>
                  <a:schemeClr val="tx1"/>
                </a:solidFill>
              </a:rPr>
              <a:t> и АТ </a:t>
            </a:r>
            <a:r>
              <a:rPr lang="ru-RU" sz="2000" dirty="0" err="1">
                <a:solidFill>
                  <a:schemeClr val="tx1"/>
                </a:solidFill>
              </a:rPr>
              <a:t>Гагаузия</a:t>
            </a:r>
            <a:r>
              <a:rPr lang="ru-RU" sz="2000" dirty="0">
                <a:solidFill>
                  <a:schemeClr val="tx1"/>
                </a:solidFill>
              </a:rPr>
              <a:t> (Гагауз-</a:t>
            </a:r>
            <a:r>
              <a:rPr lang="ru-RU" sz="2000" dirty="0" err="1">
                <a:solidFill>
                  <a:schemeClr val="tx1"/>
                </a:solidFill>
              </a:rPr>
              <a:t>Ери</a:t>
            </a:r>
            <a:r>
              <a:rPr lang="ru-RU" sz="2000" dirty="0">
                <a:solidFill>
                  <a:schemeClr val="tx1"/>
                </a:solidFill>
              </a:rPr>
              <a:t>);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- содержание </a:t>
            </a:r>
            <a:r>
              <a:rPr lang="ru-RU" sz="2000" dirty="0">
                <a:solidFill>
                  <a:schemeClr val="tx1"/>
                </a:solidFill>
              </a:rPr>
              <a:t>натрия (200-560 мг / л) и аммиака (2-10 мг / л) - во всех областях;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- содержание </a:t>
            </a:r>
            <a:r>
              <a:rPr lang="ru-RU" sz="2000" dirty="0">
                <a:solidFill>
                  <a:schemeClr val="tx1"/>
                </a:solidFill>
              </a:rPr>
              <a:t>стронция (7-14 мг / л) - в Оргееве и Кишиневе;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- содержание </a:t>
            </a:r>
            <a:r>
              <a:rPr lang="ru-RU" sz="2000" dirty="0">
                <a:solidFill>
                  <a:schemeClr val="tx1"/>
                </a:solidFill>
              </a:rPr>
              <a:t>сероводорода (3-20 мг / л) - </a:t>
            </a:r>
            <a:r>
              <a:rPr lang="ru-RU" sz="2000" dirty="0" err="1">
                <a:solidFill>
                  <a:schemeClr val="tx1"/>
                </a:solidFill>
              </a:rPr>
              <a:t>Унгень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Хынчешть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Каушаны</a:t>
            </a:r>
            <a:r>
              <a:rPr lang="ru-RU" sz="2000" dirty="0">
                <a:solidFill>
                  <a:schemeClr val="tx1"/>
                </a:solidFill>
              </a:rPr>
              <a:t>, Кишинев и Гагауз-</a:t>
            </a:r>
            <a:r>
              <a:rPr lang="ru-RU" sz="2000" dirty="0" err="1">
                <a:solidFill>
                  <a:schemeClr val="tx1"/>
                </a:solidFill>
              </a:rPr>
              <a:t>Ери</a:t>
            </a:r>
            <a:r>
              <a:rPr lang="ru-RU" sz="2000" dirty="0">
                <a:solidFill>
                  <a:schemeClr val="tx1"/>
                </a:solidFill>
              </a:rPr>
              <a:t> автономная территориальная единица;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- содержание </a:t>
            </a:r>
            <a:r>
              <a:rPr lang="ru-RU" sz="2000" dirty="0">
                <a:solidFill>
                  <a:schemeClr val="tx1"/>
                </a:solidFill>
              </a:rPr>
              <a:t>железа (1-2,5 мг / л) - в </a:t>
            </a:r>
            <a:r>
              <a:rPr lang="ru-RU" sz="2000" dirty="0" err="1">
                <a:solidFill>
                  <a:schemeClr val="tx1"/>
                </a:solidFill>
              </a:rPr>
              <a:t>мун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  <a:r>
              <a:rPr lang="ru-RU" sz="2000" dirty="0" err="1">
                <a:solidFill>
                  <a:schemeClr val="tx1"/>
                </a:solidFill>
              </a:rPr>
              <a:t>Бэлцкий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Фалештский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Единецкий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Сынжерейский</a:t>
            </a:r>
            <a:r>
              <a:rPr lang="ru-RU" sz="2000" dirty="0">
                <a:solidFill>
                  <a:schemeClr val="tx1"/>
                </a:solidFill>
              </a:rPr>
              <a:t> и </a:t>
            </a:r>
            <a:r>
              <a:rPr lang="ru-RU" sz="2000" dirty="0" err="1">
                <a:solidFill>
                  <a:schemeClr val="tx1"/>
                </a:solidFill>
              </a:rPr>
              <a:t>Кагульский</a:t>
            </a:r>
            <a:r>
              <a:rPr lang="ru-RU" sz="2000" dirty="0">
                <a:solidFill>
                  <a:schemeClr val="tx1"/>
                </a:solidFill>
              </a:rPr>
              <a:t> районы</a:t>
            </a:r>
            <a:endParaRPr lang="ro-R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20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2181" y="2350549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6236" y="2732735"/>
            <a:ext cx="79314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Сеть наблюдения и контроля включает в себя около 3000 функциональных артезианских скважин и около 112 000 </a:t>
            </a:r>
            <a:r>
              <a:rPr lang="ru-RU" sz="2400" dirty="0" err="1" smtClean="0">
                <a:solidFill>
                  <a:schemeClr val="tx1"/>
                </a:solidFill>
              </a:rPr>
              <a:t>шачтных</a:t>
            </a:r>
            <a:r>
              <a:rPr lang="ru-RU" sz="2400" dirty="0" smtClean="0">
                <a:solidFill>
                  <a:schemeClr val="tx1"/>
                </a:solidFill>
              </a:rPr>
              <a:t> колодцев  и родников </a:t>
            </a:r>
            <a:r>
              <a:rPr lang="ru-RU" sz="2400" dirty="0">
                <a:solidFill>
                  <a:schemeClr val="tx1"/>
                </a:solidFill>
              </a:rPr>
              <a:t>(общественных и индивидуальных). Ежегодно 22-25 тысяч образцов воды исследуются по микробиологическим параметрам и 18-20 тысяч образцов по химическим показателям</a:t>
            </a:r>
            <a:r>
              <a:rPr lang="ru-RU" dirty="0"/>
              <a:t>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417711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8207" y="2164931"/>
            <a:ext cx="8325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Средние и максимальные концентрации ионов в подземных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водах водах</a:t>
            </a:r>
            <a:endParaRPr lang="ro-RO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789" y="2542194"/>
            <a:ext cx="9118786" cy="40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7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6592" y="956847"/>
            <a:ext cx="8338930" cy="49966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endParaRPr kumimoji="0" lang="ro-RO" sz="4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4200" kern="0" dirty="0" smtClean="0">
                <a:solidFill>
                  <a:srgbClr val="002060"/>
                </a:solidFill>
              </a:rPr>
              <a:t>1.ИСТОЧНИКИ ВОДОСНАБЖЕНИЯ.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4200" kern="0" dirty="0" smtClean="0">
              <a:solidFill>
                <a:srgbClr val="002060"/>
              </a:solidFill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4200" kern="0" dirty="0" smtClean="0">
                <a:solidFill>
                  <a:srgbClr val="002060"/>
                </a:solidFill>
              </a:rPr>
              <a:t> </a:t>
            </a:r>
            <a:r>
              <a:rPr lang="ru-RU" sz="4200" kern="0" dirty="0">
                <a:solidFill>
                  <a:srgbClr val="002060"/>
                </a:solidFill>
              </a:rPr>
              <a:t>В Республике Молдовы главные водные источники - это р</a:t>
            </a:r>
            <a:r>
              <a:rPr lang="ru-RU" sz="4200" kern="0" dirty="0" smtClean="0">
                <a:solidFill>
                  <a:srgbClr val="002060"/>
                </a:solidFill>
              </a:rPr>
              <a:t>ека </a:t>
            </a:r>
            <a:r>
              <a:rPr lang="ru-RU" sz="4200" kern="0" dirty="0">
                <a:solidFill>
                  <a:srgbClr val="002060"/>
                </a:solidFill>
              </a:rPr>
              <a:t>Днестр Река (56%) и </a:t>
            </a:r>
            <a:r>
              <a:rPr lang="ru-RU" sz="4200" kern="0" dirty="0" smtClean="0">
                <a:solidFill>
                  <a:srgbClr val="002060"/>
                </a:solidFill>
              </a:rPr>
              <a:t>река </a:t>
            </a:r>
            <a:r>
              <a:rPr lang="ru-RU" sz="4200" kern="0" dirty="0">
                <a:solidFill>
                  <a:srgbClr val="002060"/>
                </a:solidFill>
              </a:rPr>
              <a:t>в </a:t>
            </a:r>
            <a:r>
              <a:rPr lang="ru-RU" sz="4200" kern="0" dirty="0" smtClean="0">
                <a:solidFill>
                  <a:srgbClr val="002060"/>
                </a:solidFill>
              </a:rPr>
              <a:t>Прут </a:t>
            </a:r>
            <a:r>
              <a:rPr lang="ru-RU" sz="4200" kern="0" dirty="0">
                <a:solidFill>
                  <a:srgbClr val="002060"/>
                </a:solidFill>
              </a:rPr>
              <a:t>(16%). До 20% </a:t>
            </a:r>
            <a:r>
              <a:rPr lang="ru-RU" sz="4200" kern="0" dirty="0" smtClean="0">
                <a:solidFill>
                  <a:srgbClr val="002060"/>
                </a:solidFill>
              </a:rPr>
              <a:t>составляют  подземные воды  </a:t>
            </a:r>
            <a:r>
              <a:rPr lang="ru-RU" sz="4200" kern="0" dirty="0">
                <a:solidFill>
                  <a:srgbClr val="002060"/>
                </a:solidFill>
              </a:rPr>
              <a:t>и 8% </a:t>
            </a:r>
            <a:r>
              <a:rPr lang="ru-RU" sz="4200" kern="0" dirty="0" smtClean="0">
                <a:solidFill>
                  <a:srgbClr val="002060"/>
                </a:solidFill>
              </a:rPr>
              <a:t>от маленькие реки </a:t>
            </a:r>
            <a:r>
              <a:rPr lang="ru-RU" sz="4200" kern="0" dirty="0">
                <a:solidFill>
                  <a:srgbClr val="002060"/>
                </a:solidFill>
              </a:rPr>
              <a:t>и </a:t>
            </a:r>
            <a:r>
              <a:rPr lang="ru-RU" sz="4200" kern="0" dirty="0" smtClean="0">
                <a:solidFill>
                  <a:srgbClr val="002060"/>
                </a:solidFill>
              </a:rPr>
              <a:t>озера. Реки Днестр и Прут играют </a:t>
            </a:r>
            <a:r>
              <a:rPr lang="ru-RU" sz="4200" kern="0" dirty="0">
                <a:solidFill>
                  <a:srgbClr val="002060"/>
                </a:solidFill>
              </a:rPr>
              <a:t>специальную роль в поставке питьевой воды </a:t>
            </a:r>
            <a:r>
              <a:rPr lang="ru-RU" sz="4200" kern="0" dirty="0" err="1" smtClean="0">
                <a:solidFill>
                  <a:srgbClr val="002060"/>
                </a:solidFill>
              </a:rPr>
              <a:t>насилению</a:t>
            </a:r>
            <a:r>
              <a:rPr lang="ru-RU" sz="4200" kern="0" dirty="0" smtClean="0">
                <a:solidFill>
                  <a:srgbClr val="002060"/>
                </a:solidFill>
              </a:rPr>
              <a:t>. </a:t>
            </a:r>
            <a:r>
              <a:rPr lang="ru-RU" sz="4200" kern="0" dirty="0">
                <a:solidFill>
                  <a:srgbClr val="002060"/>
                </a:solidFill>
              </a:rPr>
              <a:t>82% населения </a:t>
            </a:r>
            <a:r>
              <a:rPr lang="ru-RU" sz="4200" kern="0" dirty="0" smtClean="0">
                <a:solidFill>
                  <a:srgbClr val="002060"/>
                </a:solidFill>
              </a:rPr>
              <a:t>муниципия </a:t>
            </a:r>
            <a:r>
              <a:rPr lang="ru-RU" sz="4200" kern="0" dirty="0" err="1" smtClean="0">
                <a:solidFill>
                  <a:srgbClr val="002060"/>
                </a:solidFill>
              </a:rPr>
              <a:t>Кишинэу</a:t>
            </a:r>
            <a:r>
              <a:rPr lang="ru-RU" sz="4200" kern="0" dirty="0" smtClean="0">
                <a:solidFill>
                  <a:srgbClr val="002060"/>
                </a:solidFill>
              </a:rPr>
              <a:t>, </a:t>
            </a:r>
            <a:r>
              <a:rPr lang="ru-RU" sz="4200" kern="0" dirty="0">
                <a:solidFill>
                  <a:srgbClr val="002060"/>
                </a:solidFill>
              </a:rPr>
              <a:t>города </a:t>
            </a:r>
            <a:r>
              <a:rPr lang="ru-RU" sz="4200" kern="0" dirty="0" smtClean="0">
                <a:solidFill>
                  <a:srgbClr val="002060"/>
                </a:solidFill>
              </a:rPr>
              <a:t>Сороки </a:t>
            </a:r>
            <a:r>
              <a:rPr lang="ru-RU" sz="4200" kern="0" dirty="0">
                <a:solidFill>
                  <a:srgbClr val="002060"/>
                </a:solidFill>
              </a:rPr>
              <a:t>и </a:t>
            </a:r>
            <a:r>
              <a:rPr lang="ru-RU" sz="4200" kern="0" dirty="0" err="1" smtClean="0">
                <a:solidFill>
                  <a:srgbClr val="002060"/>
                </a:solidFill>
              </a:rPr>
              <a:t>Bельц</a:t>
            </a:r>
            <a:r>
              <a:rPr lang="ru-RU" sz="4200" kern="0" dirty="0" smtClean="0">
                <a:solidFill>
                  <a:srgbClr val="002060"/>
                </a:solidFill>
              </a:rPr>
              <a:t> </a:t>
            </a:r>
            <a:r>
              <a:rPr lang="ru-RU" sz="4200" kern="0" dirty="0">
                <a:solidFill>
                  <a:srgbClr val="002060"/>
                </a:solidFill>
              </a:rPr>
              <a:t>снабжают </a:t>
            </a:r>
            <a:r>
              <a:rPr lang="ru-RU" sz="4200" kern="0" dirty="0" smtClean="0">
                <a:solidFill>
                  <a:srgbClr val="002060"/>
                </a:solidFill>
              </a:rPr>
              <a:t>водой,  </a:t>
            </a:r>
            <a:r>
              <a:rPr lang="ru-RU" sz="4200" kern="0" dirty="0">
                <a:solidFill>
                  <a:srgbClr val="002060"/>
                </a:solidFill>
              </a:rPr>
              <a:t>из </a:t>
            </a:r>
            <a:r>
              <a:rPr lang="ru-RU" sz="4200" kern="0" dirty="0" smtClean="0">
                <a:solidFill>
                  <a:srgbClr val="002060"/>
                </a:solidFill>
              </a:rPr>
              <a:t>r</a:t>
            </a:r>
            <a:r>
              <a:rPr lang="ru-RU" sz="4200" kern="0" dirty="0">
                <a:solidFill>
                  <a:srgbClr val="002060"/>
                </a:solidFill>
              </a:rPr>
              <a:t>. Днестр.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u-RU" sz="4200" kern="0" dirty="0">
                <a:solidFill>
                  <a:srgbClr val="002060"/>
                </a:solidFill>
              </a:rPr>
              <a:t>Для </a:t>
            </a:r>
            <a:r>
              <a:rPr lang="ru-RU" sz="4200" kern="0" dirty="0" err="1" smtClean="0">
                <a:solidFill>
                  <a:srgbClr val="002060"/>
                </a:solidFill>
              </a:rPr>
              <a:t>Eдинцы</a:t>
            </a:r>
            <a:r>
              <a:rPr lang="ru-RU" sz="4200" kern="0" dirty="0" smtClean="0">
                <a:solidFill>
                  <a:srgbClr val="002060"/>
                </a:solidFill>
              </a:rPr>
              <a:t>, Купчин, </a:t>
            </a:r>
            <a:r>
              <a:rPr lang="ru-RU" sz="4200" kern="0" dirty="0" err="1" smtClean="0">
                <a:solidFill>
                  <a:srgbClr val="002060"/>
                </a:solidFill>
              </a:rPr>
              <a:t>Глодень</a:t>
            </a:r>
            <a:r>
              <a:rPr lang="ru-RU" sz="4200" kern="0" dirty="0" smtClean="0">
                <a:solidFill>
                  <a:srgbClr val="002060"/>
                </a:solidFill>
              </a:rPr>
              <a:t>, </a:t>
            </a:r>
            <a:r>
              <a:rPr lang="ru-RU" sz="4200" kern="0" dirty="0" err="1" smtClean="0">
                <a:solidFill>
                  <a:srgbClr val="002060"/>
                </a:solidFill>
              </a:rPr>
              <a:t>Фэлешть</a:t>
            </a:r>
            <a:r>
              <a:rPr lang="ru-RU" sz="4200" kern="0" dirty="0" smtClean="0">
                <a:solidFill>
                  <a:srgbClr val="002060"/>
                </a:solidFill>
              </a:rPr>
              <a:t>, </a:t>
            </a:r>
            <a:r>
              <a:rPr lang="ru-RU" sz="4200" kern="0" dirty="0" err="1" smtClean="0">
                <a:solidFill>
                  <a:srgbClr val="002060"/>
                </a:solidFill>
              </a:rPr>
              <a:t>Унгень</a:t>
            </a:r>
            <a:r>
              <a:rPr lang="ru-RU" sz="4200" kern="0" dirty="0" smtClean="0">
                <a:solidFill>
                  <a:srgbClr val="002060"/>
                </a:solidFill>
              </a:rPr>
              <a:t>, Леова, Кантемир, </a:t>
            </a:r>
            <a:r>
              <a:rPr lang="ru-RU" sz="4200" kern="0" dirty="0" err="1" smtClean="0">
                <a:solidFill>
                  <a:srgbClr val="002060"/>
                </a:solidFill>
              </a:rPr>
              <a:t>Кахул</a:t>
            </a:r>
            <a:r>
              <a:rPr lang="ru-RU" sz="4200" kern="0" dirty="0" smtClean="0">
                <a:solidFill>
                  <a:srgbClr val="002060"/>
                </a:solidFill>
              </a:rPr>
              <a:t> </a:t>
            </a:r>
            <a:r>
              <a:rPr lang="ru-RU" sz="4200" kern="0" dirty="0">
                <a:solidFill>
                  <a:srgbClr val="002060"/>
                </a:solidFill>
              </a:rPr>
              <a:t>- вода </a:t>
            </a:r>
            <a:r>
              <a:rPr lang="ru-RU" sz="4200" kern="0" dirty="0" smtClean="0">
                <a:solidFill>
                  <a:srgbClr val="002060"/>
                </a:solidFill>
              </a:rPr>
              <a:t>забирается из </a:t>
            </a:r>
            <a:r>
              <a:rPr lang="ru-RU" sz="4200" kern="0" dirty="0">
                <a:solidFill>
                  <a:srgbClr val="002060"/>
                </a:solidFill>
              </a:rPr>
              <a:t>r. Прут.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u-RU" sz="4200" kern="0" dirty="0" smtClean="0">
                <a:solidFill>
                  <a:srgbClr val="002060"/>
                </a:solidFill>
              </a:rPr>
              <a:t>Остальные населенные пункты </a:t>
            </a:r>
            <a:r>
              <a:rPr lang="ru-RU" sz="4200" kern="0" dirty="0">
                <a:solidFill>
                  <a:srgbClr val="002060"/>
                </a:solidFill>
              </a:rPr>
              <a:t>используют воду </a:t>
            </a:r>
            <a:r>
              <a:rPr lang="ru-RU" sz="4200" kern="0" dirty="0" smtClean="0">
                <a:solidFill>
                  <a:srgbClr val="002060"/>
                </a:solidFill>
              </a:rPr>
              <a:t>из </a:t>
            </a:r>
            <a:r>
              <a:rPr lang="ru-RU" sz="4200" kern="0" dirty="0">
                <a:solidFill>
                  <a:srgbClr val="002060"/>
                </a:solidFill>
              </a:rPr>
              <a:t>подземных источников.</a:t>
            </a:r>
            <a:endParaRPr lang="ro-RO" sz="4200" kern="0" dirty="0">
              <a:solidFill>
                <a:srgbClr val="002060"/>
              </a:solidFill>
              <a:latin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o-RO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o-RO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6405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248488"/>
            <a:ext cx="9144000" cy="419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81" y="2790052"/>
            <a:ext cx="8991875" cy="34596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396" y="2131183"/>
            <a:ext cx="8637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Средние и максимальные концентрации ионов в подземных водах </a:t>
            </a:r>
            <a:r>
              <a:rPr lang="ru-RU" sz="1800" dirty="0" err="1">
                <a:solidFill>
                  <a:schemeClr val="tx1"/>
                </a:solidFill>
              </a:rPr>
              <a:t>водах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242222"/>
            <a:ext cx="9144000" cy="400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Максимальные годовые концентрации химических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веществ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1" y="2642625"/>
            <a:ext cx="9019636" cy="39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6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242222"/>
            <a:ext cx="9144000" cy="400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Максимальные годовые концентрации химических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веществ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" y="2642625"/>
            <a:ext cx="9141994" cy="386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20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182" y="2141558"/>
            <a:ext cx="8626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Средняя доля местных источников воды, которые не отвечают гигиеническим требованиям </a:t>
            </a:r>
            <a:r>
              <a:rPr lang="ru-RU" sz="1800" dirty="0" smtClean="0">
                <a:solidFill>
                  <a:schemeClr val="tx1"/>
                </a:solidFill>
              </a:rPr>
              <a:t>( </a:t>
            </a:r>
            <a:r>
              <a:rPr lang="ru-RU" sz="1800" dirty="0">
                <a:solidFill>
                  <a:schemeClr val="tx1"/>
                </a:solidFill>
              </a:rPr>
              <a:t>обследованных в 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2007-2009 гг., в</a:t>
            </a:r>
            <a:r>
              <a:rPr lang="ru-RU" sz="1800" dirty="0" smtClean="0">
                <a:solidFill>
                  <a:schemeClr val="tx1"/>
                </a:solidFill>
              </a:rPr>
              <a:t>%)</a:t>
            </a:r>
            <a:endParaRPr lang="ro-RO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253" y="2842418"/>
            <a:ext cx="7551329" cy="35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5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451" y="1978769"/>
            <a:ext cx="86834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Специалисты Национального центра общественного здравоохранения (CNSP) оценивают качество воды в Молдове как «</a:t>
            </a:r>
            <a:r>
              <a:rPr lang="ru-RU" dirty="0" err="1">
                <a:solidFill>
                  <a:schemeClr val="tx1"/>
                </a:solidFill>
              </a:rPr>
              <a:t>низкоустойчивое</a:t>
            </a:r>
            <a:r>
              <a:rPr lang="ru-RU" dirty="0">
                <a:solidFill>
                  <a:schemeClr val="tx1"/>
                </a:solidFill>
              </a:rPr>
              <a:t>». Наихудшая ситуация наблюдается в сельской местности, где основным источником воды являются колодцы. По данным CNSP, около 61% </a:t>
            </a:r>
            <a:r>
              <a:rPr lang="ru-RU" dirty="0" smtClean="0">
                <a:solidFill>
                  <a:schemeClr val="tx1"/>
                </a:solidFill>
              </a:rPr>
              <a:t>систем водоснабжения, использующие воду  подземных источников, </a:t>
            </a:r>
            <a:r>
              <a:rPr lang="ru-RU" dirty="0">
                <a:solidFill>
                  <a:schemeClr val="tx1"/>
                </a:solidFill>
              </a:rPr>
              <a:t>и около 84% колодезной воды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не соответствуют санитарным </a:t>
            </a:r>
            <a:r>
              <a:rPr lang="ru-RU" dirty="0" smtClean="0">
                <a:solidFill>
                  <a:schemeClr val="tx1"/>
                </a:solidFill>
              </a:rPr>
              <a:t>нормам </a:t>
            </a:r>
            <a:r>
              <a:rPr lang="ru-RU" dirty="0">
                <a:solidFill>
                  <a:schemeClr val="tx1"/>
                </a:solidFill>
              </a:rPr>
              <a:t>по </a:t>
            </a:r>
            <a:r>
              <a:rPr lang="ru-RU" dirty="0" smtClean="0">
                <a:solidFill>
                  <a:schemeClr val="tx1"/>
                </a:solidFill>
              </a:rPr>
              <a:t>химическим показателям. </a:t>
            </a:r>
            <a:r>
              <a:rPr lang="ru-RU" dirty="0">
                <a:solidFill>
                  <a:schemeClr val="tx1"/>
                </a:solidFill>
              </a:rPr>
              <a:t>Таким образом, вода содержит повышенное количество фтора, сульфата, сероводорода и других химических элементов. Качество питьевой воды из </a:t>
            </a:r>
            <a:r>
              <a:rPr lang="ru-RU" dirty="0" smtClean="0">
                <a:solidFill>
                  <a:schemeClr val="tx1"/>
                </a:solidFill>
              </a:rPr>
              <a:t>под-земных </a:t>
            </a:r>
            <a:r>
              <a:rPr lang="ru-RU" dirty="0">
                <a:solidFill>
                  <a:schemeClr val="tx1"/>
                </a:solidFill>
              </a:rPr>
              <a:t>источников не соответствует бактериологическим </a:t>
            </a:r>
            <a:r>
              <a:rPr lang="ru-RU" dirty="0" smtClean="0">
                <a:solidFill>
                  <a:schemeClr val="tx1"/>
                </a:solidFill>
              </a:rPr>
              <a:t>требованиям.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36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598" y="2248488"/>
            <a:ext cx="86934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Наиболее сложная ситуация сложилась в районах </a:t>
            </a:r>
            <a:r>
              <a:rPr lang="ru-RU" dirty="0" err="1">
                <a:solidFill>
                  <a:schemeClr val="tx1"/>
                </a:solidFill>
              </a:rPr>
              <a:t>Ниспорень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Хынчешть</a:t>
            </a:r>
            <a:r>
              <a:rPr lang="ru-RU" dirty="0">
                <a:solidFill>
                  <a:schemeClr val="tx1"/>
                </a:solidFill>
              </a:rPr>
              <a:t>, Фалешты, </a:t>
            </a:r>
            <a:r>
              <a:rPr lang="ru-RU" dirty="0" err="1">
                <a:solidFill>
                  <a:schemeClr val="tx1"/>
                </a:solidFill>
              </a:rPr>
              <a:t>Теленешты</a:t>
            </a:r>
            <a:r>
              <a:rPr lang="ru-RU" dirty="0">
                <a:solidFill>
                  <a:schemeClr val="tx1"/>
                </a:solidFill>
              </a:rPr>
              <a:t>, Тараклия, Леова, </a:t>
            </a:r>
            <a:r>
              <a:rPr lang="ru-RU" dirty="0" err="1">
                <a:solidFill>
                  <a:schemeClr val="tx1"/>
                </a:solidFill>
              </a:rPr>
              <a:t>Унгень</a:t>
            </a:r>
            <a:r>
              <a:rPr lang="ru-RU" dirty="0">
                <a:solidFill>
                  <a:schemeClr val="tx1"/>
                </a:solidFill>
              </a:rPr>
              <a:t> и Чадыр-Лунга.</a:t>
            </a:r>
          </a:p>
          <a:p>
            <a:r>
              <a:rPr lang="ru-RU" dirty="0">
                <a:solidFill>
                  <a:schemeClr val="tx1"/>
                </a:solidFill>
              </a:rPr>
              <a:t>Лучшая ситуация зафиксирована в крупных городах, где по большей части используются поверхностные источники воды. В крупных городах только около 8% питьевой воды не соответствует санитарным нормам.</a:t>
            </a:r>
          </a:p>
          <a:p>
            <a:r>
              <a:rPr lang="ru-RU" dirty="0">
                <a:solidFill>
                  <a:schemeClr val="tx1"/>
                </a:solidFill>
              </a:rPr>
              <a:t>В настоящее время доступ к улучшенным системам водоснабжения имеет 59% населения Молдовы. В республике действуют 53 системы водоснабжения, 42 из которых поставляются из подземных источников, а 11 - из поверхностных.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07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CALITATEA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588" y="2350549"/>
            <a:ext cx="84167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По РП </a:t>
            </a:r>
            <a:r>
              <a:rPr lang="ru-RU" dirty="0" err="1">
                <a:solidFill>
                  <a:schemeClr val="tx1"/>
                </a:solidFill>
              </a:rPr>
              <a:t>Nr</a:t>
            </a:r>
            <a:r>
              <a:rPr lang="ru-RU" dirty="0">
                <a:solidFill>
                  <a:schemeClr val="tx1"/>
                </a:solidFill>
              </a:rPr>
              <a:t>. 1466 от 30.12.2016 г. утверждены «Санитарные правила для малых систем питьевого </a:t>
            </a:r>
            <a:r>
              <a:rPr lang="ru-RU" dirty="0" err="1">
                <a:solidFill>
                  <a:schemeClr val="tx1"/>
                </a:solidFill>
              </a:rPr>
              <a:t>водоснабжения».По</a:t>
            </a:r>
            <a:r>
              <a:rPr lang="ru-RU" dirty="0">
                <a:solidFill>
                  <a:schemeClr val="tx1"/>
                </a:solidFill>
              </a:rPr>
              <a:t> оценкам, в Республике Молдова более 80% из 850 функциональных систем </a:t>
            </a:r>
            <a:r>
              <a:rPr lang="ru-RU" dirty="0" smtClean="0">
                <a:solidFill>
                  <a:schemeClr val="tx1"/>
                </a:solidFill>
              </a:rPr>
              <a:t>водоснабжения </a:t>
            </a:r>
            <a:r>
              <a:rPr lang="ru-RU" dirty="0">
                <a:solidFill>
                  <a:schemeClr val="tx1"/>
                </a:solidFill>
              </a:rPr>
              <a:t>относятся к категории небольших систем питьевого водоснабжения. Мы отмечаем, что </a:t>
            </a:r>
            <a:r>
              <a:rPr lang="ru-RU" dirty="0" smtClean="0">
                <a:solidFill>
                  <a:schemeClr val="tx1"/>
                </a:solidFill>
              </a:rPr>
              <a:t>потребление </a:t>
            </a:r>
            <a:r>
              <a:rPr lang="ru-RU" dirty="0">
                <a:solidFill>
                  <a:schemeClr val="tx1"/>
                </a:solidFill>
              </a:rPr>
              <a:t>небезопасной питьевой воды приводит к появлению таких инфекционных заболеваний, как вирусный гепатит А, дизентерия, брюшной тиф и холера, флюороз и костный флюороз, хронические заболевания пищеварительной системы и почек, сердечно-сосудистые заболевания и патологии иммунной системы.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8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8571" y="75002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ru-RU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ВОДОПОДГОТОВКА ИЗ ПОВЕРХНОСНЫХ ИСТОЧНИКОВ</a:t>
            </a:r>
            <a:endParaRPr lang="ro-RO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Кишинэу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г.Сорока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Бэлц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.E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динец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Купчин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Кахул</a:t>
            </a:r>
            <a:endParaRPr lang="ro-RO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130" y="2473414"/>
            <a:ext cx="7295321" cy="42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4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8571" y="75002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1800" kern="0" dirty="0">
                <a:solidFill>
                  <a:srgbClr val="002060"/>
                </a:solidFill>
              </a:rPr>
              <a:t>IV. ВОДОПОДГОТОВКА ИЗ ПОВЕРХНОСНЫХ ИСТОЧНИКОВ</a:t>
            </a:r>
            <a:endParaRPr lang="ro-RO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Ком.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ноилешть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Унгень</a:t>
            </a:r>
            <a:endParaRPr lang="ro-RO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065" y="2473413"/>
            <a:ext cx="7400387" cy="41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38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8571" y="75002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1800" kern="0" dirty="0">
                <a:solidFill>
                  <a:srgbClr val="002060"/>
                </a:solidFill>
              </a:rPr>
              <a:t>IV. ВОДОПОДГОТОВКА ИЗ ПОВЕРХНОСНЫХ </a:t>
            </a:r>
            <a:r>
              <a:rPr lang="ru-RU" sz="1800" kern="0" dirty="0" smtClean="0">
                <a:solidFill>
                  <a:srgbClr val="002060"/>
                </a:solidFill>
              </a:rPr>
              <a:t>ИСТОЧНИКОВ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Кантемир</a:t>
            </a:r>
            <a:endParaRPr lang="ro-RO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491" y="2404782"/>
            <a:ext cx="7731091" cy="34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78195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365" y="1975868"/>
            <a:ext cx="7056783" cy="476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8571" y="75002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u-RU" sz="1800" kern="0" dirty="0">
                <a:solidFill>
                  <a:srgbClr val="002060"/>
                </a:solidFill>
              </a:rPr>
              <a:t>IV. ВОДОПОДГОТОВКА ИЗ ПОВЕРХНОСНЫХ ИСТОЧНИКОВ</a:t>
            </a:r>
            <a:endParaRPr lang="ro-RO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o-RO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20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Унгень</a:t>
            </a:r>
            <a:r>
              <a:rPr kumimoji="0" lang="ro-RO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o-RO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Лева</a:t>
            </a:r>
            <a:r>
              <a:rPr kumimoji="0" lang="ro-RO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o-RO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60" y="2713383"/>
            <a:ext cx="7861853" cy="40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2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4" y="699321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Водоподготовка подземных вод </a:t>
            </a:r>
          </a:p>
          <a:p>
            <a:pPr lvl="0" fontAlgn="auto">
              <a:spcAft>
                <a:spcPts val="0"/>
              </a:spcAft>
              <a:defRPr/>
            </a:pP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378" y="2052000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Удаления </a:t>
            </a:r>
            <a:r>
              <a:rPr lang="ru-RU" dirty="0">
                <a:solidFill>
                  <a:schemeClr val="tx1"/>
                </a:solidFill>
              </a:rPr>
              <a:t>железа и </a:t>
            </a:r>
            <a:r>
              <a:rPr lang="ru-RU" dirty="0" smtClean="0">
                <a:solidFill>
                  <a:schemeClr val="tx1"/>
                </a:solidFill>
              </a:rPr>
              <a:t>марганца </a:t>
            </a:r>
            <a:r>
              <a:rPr lang="ru-RU" dirty="0">
                <a:solidFill>
                  <a:schemeClr val="tx1"/>
                </a:solidFill>
              </a:rPr>
              <a:t>из подземных вод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5787" y="2414398"/>
            <a:ext cx="83069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Способы </a:t>
            </a:r>
            <a:r>
              <a:rPr lang="ru-RU" dirty="0">
                <a:solidFill>
                  <a:schemeClr val="tx1"/>
                </a:solidFill>
              </a:rPr>
              <a:t>удаления железа и </a:t>
            </a:r>
            <a:r>
              <a:rPr lang="ru-RU" dirty="0" smtClean="0">
                <a:solidFill>
                  <a:schemeClr val="tx1"/>
                </a:solidFill>
              </a:rPr>
              <a:t>марганца </a:t>
            </a:r>
            <a:r>
              <a:rPr lang="ru-RU" dirty="0">
                <a:solidFill>
                  <a:schemeClr val="tx1"/>
                </a:solidFill>
              </a:rPr>
              <a:t>из </a:t>
            </a:r>
            <a:r>
              <a:rPr lang="ru-RU" dirty="0" smtClean="0">
                <a:solidFill>
                  <a:schemeClr val="tx1"/>
                </a:solidFill>
              </a:rPr>
              <a:t>подземных вод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8156" y="2842418"/>
            <a:ext cx="76438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Удаление железа и марганца из подземных вод осуществляется с использованием следующих методов: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 - аэрация и фильтрация;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 - фильтрация </a:t>
            </a:r>
            <a:r>
              <a:rPr lang="ru-RU" dirty="0" smtClean="0">
                <a:solidFill>
                  <a:schemeClr val="tx1"/>
                </a:solidFill>
              </a:rPr>
              <a:t>через </a:t>
            </a:r>
            <a:r>
              <a:rPr lang="ru-RU" dirty="0" err="1" smtClean="0">
                <a:solidFill>
                  <a:schemeClr val="tx1"/>
                </a:solidFill>
              </a:rPr>
              <a:t>катионновые</a:t>
            </a:r>
            <a:r>
              <a:rPr lang="ru-RU" dirty="0" smtClean="0">
                <a:solidFill>
                  <a:schemeClr val="tx1"/>
                </a:solidFill>
              </a:rPr>
              <a:t> смолы;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        - химическое окисление;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 - биологические (</a:t>
            </a:r>
            <a:r>
              <a:rPr lang="ru-RU" dirty="0" smtClean="0">
                <a:solidFill>
                  <a:schemeClr val="tx1"/>
                </a:solidFill>
              </a:rPr>
              <a:t>железобактерии</a:t>
            </a:r>
            <a:r>
              <a:rPr lang="ru-RU" dirty="0">
                <a:solidFill>
                  <a:schemeClr val="tx1"/>
                </a:solidFill>
              </a:rPr>
              <a:t>);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 - обратный осмос;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 - каталитическая окислительная фильтрация (BIRM, PYROLUX).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54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2079854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065" y="3165233"/>
            <a:ext cx="77898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>
                <a:solidFill>
                  <a:schemeClr val="tx1"/>
                </a:solidFill>
              </a:rPr>
              <a:t>основном </a:t>
            </a:r>
            <a:r>
              <a:rPr lang="ru-RU" dirty="0" smtClean="0">
                <a:solidFill>
                  <a:schemeClr val="tx1"/>
                </a:solidFill>
              </a:rPr>
              <a:t>осуществляется окислением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фильтрацией.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Удаление железа и марганца </a:t>
            </a:r>
            <a:r>
              <a:rPr lang="ru-RU" dirty="0" smtClean="0">
                <a:solidFill>
                  <a:schemeClr val="tx1"/>
                </a:solidFill>
              </a:rPr>
              <a:t>из </a:t>
            </a:r>
            <a:r>
              <a:rPr lang="ru-RU" dirty="0">
                <a:solidFill>
                  <a:schemeClr val="tx1"/>
                </a:solidFill>
              </a:rPr>
              <a:t>подземных водах может быть достигнуто с помощью широкого спектра схем и установок в зависимости от концентрации железа и марганца в воде.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07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235" y="2079854"/>
            <a:ext cx="94344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  <a:r>
              <a:rPr lang="ru-RU" dirty="0" smtClean="0">
                <a:solidFill>
                  <a:schemeClr val="tx1"/>
                </a:solidFill>
              </a:rPr>
              <a:t>аэрацией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287" y="2542194"/>
            <a:ext cx="61504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Показатели качества сырой воды</a:t>
            </a:r>
          </a:p>
          <a:p>
            <a:r>
              <a:rPr lang="ru-RU" sz="1600" dirty="0">
                <a:solidFill>
                  <a:schemeClr val="tx1"/>
                </a:solidFill>
              </a:rPr>
              <a:t>Fe3 +, Fe2 + &lt;5 мг / л,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из </a:t>
            </a:r>
            <a:r>
              <a:rPr lang="ru-RU" sz="1600" dirty="0">
                <a:solidFill>
                  <a:schemeClr val="tx1"/>
                </a:solidFill>
              </a:rPr>
              <a:t>которых Fe2 + ≥80%;</a:t>
            </a:r>
          </a:p>
          <a:p>
            <a:r>
              <a:rPr lang="ru-RU" sz="1600" dirty="0">
                <a:solidFill>
                  <a:schemeClr val="tx1"/>
                </a:solidFill>
              </a:rPr>
              <a:t>рН ≥ 6,5;</a:t>
            </a:r>
          </a:p>
          <a:p>
            <a:r>
              <a:rPr lang="ru-RU" sz="1600" dirty="0">
                <a:solidFill>
                  <a:schemeClr val="tx1"/>
                </a:solidFill>
              </a:rPr>
              <a:t>H2S ≤ 3 мг / л;</a:t>
            </a:r>
          </a:p>
          <a:p>
            <a:r>
              <a:rPr lang="ru-RU" sz="1600" dirty="0">
                <a:solidFill>
                  <a:schemeClr val="tx1"/>
                </a:solidFill>
              </a:rPr>
              <a:t>HCO3- ≤ 80 мг / л;</a:t>
            </a:r>
          </a:p>
          <a:p>
            <a:r>
              <a:rPr lang="ru-RU" sz="1600" dirty="0">
                <a:solidFill>
                  <a:schemeClr val="tx1"/>
                </a:solidFill>
              </a:rPr>
              <a:t>Q ≤ 3000 м3 / день</a:t>
            </a:r>
            <a:endParaRPr lang="ro-RO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3758" y="2615590"/>
            <a:ext cx="3754127" cy="3776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5677" y="5018205"/>
            <a:ext cx="4348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легенда:</a:t>
            </a:r>
          </a:p>
          <a:p>
            <a:r>
              <a:rPr lang="ru-RU" sz="1800" dirty="0">
                <a:solidFill>
                  <a:schemeClr val="tx1"/>
                </a:solidFill>
              </a:rPr>
              <a:t>1. Распыление сырой воды; Дренажные трубы; 3. </a:t>
            </a:r>
            <a:r>
              <a:rPr lang="ru-RU" sz="1800" dirty="0" err="1" smtClean="0">
                <a:solidFill>
                  <a:schemeClr val="tx1"/>
                </a:solidFill>
              </a:rPr>
              <a:t>Филтрующая</a:t>
            </a:r>
            <a:r>
              <a:rPr lang="ru-RU" sz="1800" dirty="0" smtClean="0">
                <a:solidFill>
                  <a:schemeClr val="tx1"/>
                </a:solidFill>
              </a:rPr>
              <a:t> загрузка; 4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smtClean="0">
                <a:solidFill>
                  <a:schemeClr val="tx1"/>
                </a:solidFill>
              </a:rPr>
              <a:t>Короб для отвода промывной воды.</a:t>
            </a:r>
            <a:endParaRPr lang="ru-RU" sz="1800" dirty="0">
              <a:solidFill>
                <a:schemeClr val="tx1"/>
              </a:solidFill>
            </a:endParaRPr>
          </a:p>
          <a:p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05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7173" y="2079854"/>
            <a:ext cx="94055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аэрацией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173" y="3226937"/>
            <a:ext cx="3634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Показатели качества сырой </a:t>
            </a:r>
            <a:r>
              <a:rPr lang="ru-RU" sz="1600" dirty="0" smtClean="0">
                <a:solidFill>
                  <a:schemeClr val="tx1"/>
                </a:solidFill>
              </a:rPr>
              <a:t>воды</a:t>
            </a:r>
          </a:p>
          <a:p>
            <a:r>
              <a:rPr lang="ro-RO" sz="1600" dirty="0">
                <a:solidFill>
                  <a:schemeClr val="tx1"/>
                </a:solidFill>
              </a:rPr>
              <a:t>Fe3+ , Fe2+  5 – 10 mg/l ;</a:t>
            </a:r>
          </a:p>
          <a:p>
            <a:r>
              <a:rPr lang="ro-RO" sz="1600" dirty="0">
                <a:solidFill>
                  <a:schemeClr val="tx1"/>
                </a:solidFill>
              </a:rPr>
              <a:t>pH ≥ 6,5;</a:t>
            </a:r>
          </a:p>
          <a:p>
            <a:r>
              <a:rPr lang="ro-RO" sz="1600" dirty="0">
                <a:solidFill>
                  <a:schemeClr val="tx1"/>
                </a:solidFill>
              </a:rPr>
              <a:t>H2S ≤ 3mg/l;</a:t>
            </a:r>
          </a:p>
          <a:p>
            <a:r>
              <a:rPr lang="ro-RO" sz="1600" dirty="0">
                <a:solidFill>
                  <a:schemeClr val="tx1"/>
                </a:solidFill>
              </a:rPr>
              <a:t>HCO3-  ≤ 80mg/l;</a:t>
            </a:r>
          </a:p>
          <a:p>
            <a:r>
              <a:rPr lang="ro-RO" sz="1600" dirty="0">
                <a:solidFill>
                  <a:schemeClr val="tx1"/>
                </a:solidFill>
              </a:rPr>
              <a:t>Q ≤ 5000m3/zi 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6761" y="2842418"/>
            <a:ext cx="3743268" cy="3231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173" y="5857444"/>
            <a:ext cx="8299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tx1"/>
                </a:solidFill>
              </a:rPr>
              <a:t>Распыление </a:t>
            </a:r>
            <a:r>
              <a:rPr lang="ru-RU" sz="1600" dirty="0">
                <a:solidFill>
                  <a:schemeClr val="tx1"/>
                </a:solidFill>
              </a:rPr>
              <a:t>сырой воды</a:t>
            </a:r>
            <a:r>
              <a:rPr lang="ru-RU" sz="1600" dirty="0" smtClean="0">
                <a:solidFill>
                  <a:schemeClr val="tx1"/>
                </a:solidFill>
              </a:rPr>
              <a:t>; 2. </a:t>
            </a:r>
            <a:r>
              <a:rPr lang="ru-RU" sz="1600" dirty="0">
                <a:solidFill>
                  <a:schemeClr val="tx1"/>
                </a:solidFill>
              </a:rPr>
              <a:t>Дренажные трубы; 3. </a:t>
            </a:r>
            <a:r>
              <a:rPr lang="ru-RU" sz="1600" dirty="0" smtClean="0">
                <a:solidFill>
                  <a:schemeClr val="tx1"/>
                </a:solidFill>
              </a:rPr>
              <a:t>Заполнитель </a:t>
            </a:r>
            <a:r>
              <a:rPr lang="ru-RU" sz="1600" dirty="0">
                <a:solidFill>
                  <a:schemeClr val="tx1"/>
                </a:solidFill>
              </a:rPr>
              <a:t>фильтра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4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 Слив </a:t>
            </a:r>
            <a:r>
              <a:rPr lang="ru-RU" sz="1600" dirty="0">
                <a:solidFill>
                  <a:schemeClr val="tx1"/>
                </a:solidFill>
              </a:rPr>
              <a:t>воды после промывки фильтра; 5. </a:t>
            </a:r>
            <a:r>
              <a:rPr lang="ru-RU" sz="1600" dirty="0" smtClean="0">
                <a:solidFill>
                  <a:schemeClr val="tx1"/>
                </a:solidFill>
              </a:rPr>
              <a:t>Подача воздуха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1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2079854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241" y="2967044"/>
            <a:ext cx="5200339" cy="2712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687" y="2875002"/>
            <a:ext cx="64803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Показатели </a:t>
            </a:r>
            <a:r>
              <a:rPr lang="ru-RU" dirty="0" smtClean="0">
                <a:solidFill>
                  <a:schemeClr val="tx1"/>
                </a:solidFill>
              </a:rPr>
              <a:t>качества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сырой воды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Fe3</a:t>
            </a:r>
            <a:r>
              <a:rPr lang="ro-RO" dirty="0">
                <a:solidFill>
                  <a:schemeClr val="tx1"/>
                </a:solidFill>
              </a:rPr>
              <a:t>+ , Fe2+  ≤ 7 mg/l </a:t>
            </a:r>
          </a:p>
          <a:p>
            <a:r>
              <a:rPr lang="ro-RO" dirty="0">
                <a:solidFill>
                  <a:schemeClr val="tx1"/>
                </a:solidFill>
              </a:rPr>
              <a:t>pH – 6 ÷ 6,4;</a:t>
            </a:r>
          </a:p>
          <a:p>
            <a:r>
              <a:rPr lang="ro-RO" dirty="0">
                <a:solidFill>
                  <a:schemeClr val="tx1"/>
                </a:solidFill>
              </a:rPr>
              <a:t>Q ≥ 5000 m3/zi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433" y="5679999"/>
            <a:ext cx="8659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 1 - </a:t>
            </a:r>
            <a:r>
              <a:rPr lang="ru-RU" sz="1600" dirty="0" smtClean="0">
                <a:solidFill>
                  <a:schemeClr val="tx1"/>
                </a:solidFill>
              </a:rPr>
              <a:t>аэрационная </a:t>
            </a:r>
            <a:r>
              <a:rPr lang="ru-RU" sz="1600" dirty="0">
                <a:solidFill>
                  <a:schemeClr val="tx1"/>
                </a:solidFill>
              </a:rPr>
              <a:t>башня с </a:t>
            </a:r>
            <a:r>
              <a:rPr lang="ru-RU" sz="1600" dirty="0" smtClean="0">
                <a:solidFill>
                  <a:schemeClr val="tx1"/>
                </a:solidFill>
              </a:rPr>
              <a:t>кольцами </a:t>
            </a:r>
            <a:r>
              <a:rPr lang="ru-RU" sz="1600" dirty="0" err="1" smtClean="0">
                <a:solidFill>
                  <a:schemeClr val="tx1"/>
                </a:solidFill>
              </a:rPr>
              <a:t>Рашега</a:t>
            </a:r>
            <a:r>
              <a:rPr lang="ru-RU" sz="1600" dirty="0" smtClean="0">
                <a:solidFill>
                  <a:schemeClr val="tx1"/>
                </a:solidFill>
              </a:rPr>
              <a:t>; </a:t>
            </a:r>
            <a:r>
              <a:rPr lang="ru-RU" sz="1600" dirty="0">
                <a:solidFill>
                  <a:schemeClr val="tx1"/>
                </a:solidFill>
              </a:rPr>
              <a:t>2 - </a:t>
            </a:r>
            <a:r>
              <a:rPr lang="ru-RU" sz="1600" dirty="0" smtClean="0">
                <a:solidFill>
                  <a:schemeClr val="tx1"/>
                </a:solidFill>
              </a:rPr>
              <a:t>скорый </a:t>
            </a:r>
            <a:r>
              <a:rPr lang="ru-RU" sz="1600" dirty="0">
                <a:solidFill>
                  <a:schemeClr val="tx1"/>
                </a:solidFill>
              </a:rPr>
              <a:t>фильтр; 3 </a:t>
            </a:r>
            <a:r>
              <a:rPr lang="ru-RU" sz="1600" dirty="0" smtClean="0">
                <a:solidFill>
                  <a:schemeClr val="tx1"/>
                </a:solidFill>
              </a:rPr>
              <a:t>– резервуар чистой воды (РЧВ); </a:t>
            </a:r>
            <a:r>
              <a:rPr lang="ru-RU" sz="1600" dirty="0">
                <a:solidFill>
                  <a:schemeClr val="tx1"/>
                </a:solidFill>
              </a:rPr>
              <a:t>4 </a:t>
            </a:r>
            <a:r>
              <a:rPr lang="ru-RU" sz="1600" dirty="0" smtClean="0">
                <a:solidFill>
                  <a:schemeClr val="tx1"/>
                </a:solidFill>
              </a:rPr>
              <a:t>– подача сырой воды; </a:t>
            </a:r>
            <a:r>
              <a:rPr lang="ru-RU" sz="1600" dirty="0">
                <a:solidFill>
                  <a:schemeClr val="tx1"/>
                </a:solidFill>
              </a:rPr>
              <a:t>5 - вентилятор; 6 </a:t>
            </a:r>
            <a:r>
              <a:rPr lang="ru-RU" sz="1600" dirty="0" smtClean="0">
                <a:solidFill>
                  <a:schemeClr val="tx1"/>
                </a:solidFill>
              </a:rPr>
              <a:t>- подача </a:t>
            </a:r>
            <a:r>
              <a:rPr lang="ru-RU" sz="1600" dirty="0">
                <a:solidFill>
                  <a:schemeClr val="tx1"/>
                </a:solidFill>
              </a:rPr>
              <a:t>воды для промывки фильтра; 7 </a:t>
            </a:r>
            <a:r>
              <a:rPr lang="ru-RU" sz="1600" dirty="0" smtClean="0">
                <a:solidFill>
                  <a:schemeClr val="tx1"/>
                </a:solidFill>
              </a:rPr>
              <a:t>– отвод промывной воды; </a:t>
            </a:r>
            <a:r>
              <a:rPr lang="ru-RU" sz="1600" dirty="0">
                <a:solidFill>
                  <a:schemeClr val="tx1"/>
                </a:solidFill>
              </a:rPr>
              <a:t>8 </a:t>
            </a:r>
            <a:r>
              <a:rPr lang="ru-RU" sz="1600" dirty="0" smtClean="0">
                <a:solidFill>
                  <a:schemeClr val="tx1"/>
                </a:solidFill>
              </a:rPr>
              <a:t>– всасывающий трубопровод </a:t>
            </a:r>
            <a:r>
              <a:rPr lang="ru-RU" sz="1600" dirty="0">
                <a:solidFill>
                  <a:schemeClr val="tx1"/>
                </a:solidFill>
              </a:rPr>
              <a:t>SP-II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86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353495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1876045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962" y="2132305"/>
            <a:ext cx="2769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Показатели качества</a:t>
            </a:r>
          </a:p>
          <a:p>
            <a:r>
              <a:rPr lang="ru-RU" sz="1600" dirty="0">
                <a:solidFill>
                  <a:schemeClr val="tx1"/>
                </a:solidFill>
              </a:rPr>
              <a:t> сырой воды</a:t>
            </a:r>
          </a:p>
          <a:p>
            <a:r>
              <a:rPr lang="ro-RO" sz="1600" dirty="0" smtClean="0">
                <a:solidFill>
                  <a:schemeClr val="tx1"/>
                </a:solidFill>
              </a:rPr>
              <a:t>Fe3</a:t>
            </a:r>
            <a:r>
              <a:rPr lang="ro-RO" sz="1600" dirty="0">
                <a:solidFill>
                  <a:schemeClr val="tx1"/>
                </a:solidFill>
              </a:rPr>
              <a:t>+ , Fe2+  5 - 10mg/l ,</a:t>
            </a:r>
          </a:p>
          <a:p>
            <a:r>
              <a:rPr lang="ro-RO" sz="1600" dirty="0">
                <a:solidFill>
                  <a:schemeClr val="tx1"/>
                </a:solidFill>
              </a:rPr>
              <a:t>Fe2+ ≥ 80%</a:t>
            </a:r>
          </a:p>
          <a:p>
            <a:r>
              <a:rPr lang="ro-RO" sz="1600" dirty="0">
                <a:solidFill>
                  <a:schemeClr val="tx1"/>
                </a:solidFill>
              </a:rPr>
              <a:t>pH ≥ 6,5;</a:t>
            </a:r>
          </a:p>
          <a:p>
            <a:r>
              <a:rPr lang="ro-RO" sz="1600" dirty="0">
                <a:solidFill>
                  <a:schemeClr val="tx1"/>
                </a:solidFill>
              </a:rPr>
              <a:t>H2S ≤  3 mg/l;</a:t>
            </a:r>
          </a:p>
          <a:p>
            <a:r>
              <a:rPr lang="ro-RO" sz="1600" dirty="0">
                <a:solidFill>
                  <a:schemeClr val="tx1"/>
                </a:solidFill>
              </a:rPr>
              <a:t>CO2 ≤ 80 mg/l;</a:t>
            </a:r>
          </a:p>
          <a:p>
            <a:r>
              <a:rPr lang="ro-RO" sz="1600" dirty="0">
                <a:solidFill>
                  <a:schemeClr val="tx1"/>
                </a:solidFill>
              </a:rPr>
              <a:t>Q ≤ 3000m3/zi</a:t>
            </a:r>
            <a:r>
              <a:rPr lang="ro-RO" sz="1600" dirty="0" smtClean="0">
                <a:solidFill>
                  <a:schemeClr val="tx1"/>
                </a:solidFill>
              </a:rPr>
              <a:t>.</a:t>
            </a:r>
            <a:r>
              <a:rPr lang="ru-RU" sz="1600" dirty="0" smtClean="0">
                <a:solidFill>
                  <a:schemeClr val="tx1"/>
                </a:solidFill>
              </a:rPr>
              <a:t>   </a:t>
            </a:r>
            <a:endParaRPr lang="ro-RO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182" y="2488331"/>
            <a:ext cx="3907875" cy="42919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949" y="4057233"/>
            <a:ext cx="676387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1. </a:t>
            </a:r>
            <a:r>
              <a:rPr lang="ru-RU" sz="1600" dirty="0" smtClean="0">
                <a:solidFill>
                  <a:schemeClr val="tx1"/>
                </a:solidFill>
              </a:rPr>
              <a:t>смеситель вода-воздух </a:t>
            </a:r>
            <a:r>
              <a:rPr lang="ru-RU" sz="1600" dirty="0">
                <a:solidFill>
                  <a:schemeClr val="tx1"/>
                </a:solidFill>
              </a:rPr>
              <a:t>(сатуратор);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2 - </a:t>
            </a:r>
            <a:r>
              <a:rPr lang="ru-RU" sz="1600" dirty="0" smtClean="0">
                <a:solidFill>
                  <a:schemeClr val="tx1"/>
                </a:solidFill>
              </a:rPr>
              <a:t>напорный </a:t>
            </a:r>
            <a:r>
              <a:rPr lang="ru-RU" sz="1600" dirty="0">
                <a:solidFill>
                  <a:schemeClr val="tx1"/>
                </a:solidFill>
              </a:rPr>
              <a:t>фильтр;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4 </a:t>
            </a:r>
            <a:r>
              <a:rPr lang="ru-RU" sz="1600" dirty="0" smtClean="0">
                <a:solidFill>
                  <a:schemeClr val="tx1"/>
                </a:solidFill>
              </a:rPr>
              <a:t>– подача сырой воды;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  5 - сжатый </a:t>
            </a:r>
            <a:r>
              <a:rPr lang="ru-RU" sz="1600" dirty="0" smtClean="0">
                <a:solidFill>
                  <a:schemeClr val="tx1"/>
                </a:solidFill>
              </a:rPr>
              <a:t>воздух;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  6 </a:t>
            </a:r>
            <a:r>
              <a:rPr lang="ru-RU" sz="1600" dirty="0" smtClean="0">
                <a:solidFill>
                  <a:schemeClr val="tx1"/>
                </a:solidFill>
              </a:rPr>
              <a:t>– подача к </a:t>
            </a:r>
            <a:r>
              <a:rPr lang="ru-RU" sz="1600" dirty="0" err="1" smtClean="0">
                <a:solidFill>
                  <a:schemeClr val="tx1"/>
                </a:solidFill>
              </a:rPr>
              <a:t>паралельным</a:t>
            </a:r>
            <a:r>
              <a:rPr lang="ru-RU" sz="1600" dirty="0" smtClean="0">
                <a:solidFill>
                  <a:schemeClr val="tx1"/>
                </a:solidFill>
              </a:rPr>
              <a:t> фильтрам</a:t>
            </a:r>
            <a:r>
              <a:rPr lang="ru-RU" sz="1600" dirty="0">
                <a:solidFill>
                  <a:schemeClr val="tx1"/>
                </a:solidFill>
              </a:rPr>
              <a:t>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7 - очищенная вода;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8 - вода для </a:t>
            </a:r>
            <a:r>
              <a:rPr lang="ru-RU" sz="1600" dirty="0" smtClean="0">
                <a:solidFill>
                  <a:schemeClr val="tx1"/>
                </a:solidFill>
              </a:rPr>
              <a:t>промывки </a:t>
            </a:r>
            <a:r>
              <a:rPr lang="ru-RU" sz="1600" dirty="0">
                <a:solidFill>
                  <a:schemeClr val="tx1"/>
                </a:solidFill>
              </a:rPr>
              <a:t>фильтров;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 9 - вода, </a:t>
            </a:r>
            <a:r>
              <a:rPr lang="ru-RU" sz="1600" dirty="0" smtClean="0">
                <a:solidFill>
                  <a:schemeClr val="tx1"/>
                </a:solidFill>
              </a:rPr>
              <a:t>после </a:t>
            </a:r>
            <a:r>
              <a:rPr lang="ru-RU" sz="1600" dirty="0">
                <a:solidFill>
                  <a:schemeClr val="tx1"/>
                </a:solidFill>
              </a:rPr>
              <a:t>промывки фильтров;</a:t>
            </a:r>
          </a:p>
          <a:p>
            <a:r>
              <a:rPr lang="ru-RU" sz="1600" dirty="0">
                <a:solidFill>
                  <a:schemeClr val="tx1"/>
                </a:solidFill>
              </a:rPr>
              <a:t>10 - воздух;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</a:t>
            </a:r>
            <a:r>
              <a:rPr lang="ru-RU" sz="1600" dirty="0" smtClean="0">
                <a:solidFill>
                  <a:schemeClr val="tx1"/>
                </a:solidFill>
              </a:rPr>
              <a:t>11 </a:t>
            </a:r>
            <a:r>
              <a:rPr lang="ru-RU" sz="1600" dirty="0">
                <a:solidFill>
                  <a:schemeClr val="tx1"/>
                </a:solidFill>
              </a:rPr>
              <a:t>- линия выпуска воздуха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2079854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2181" y="2685224"/>
            <a:ext cx="65896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 Показатели качества</a:t>
            </a:r>
          </a:p>
          <a:p>
            <a:r>
              <a:rPr lang="ru-RU" sz="1800" dirty="0">
                <a:solidFill>
                  <a:schemeClr val="tx1"/>
                </a:solidFill>
              </a:rPr>
              <a:t> сырой воды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Fe3</a:t>
            </a:r>
            <a:r>
              <a:rPr lang="ro-RO" sz="1800" dirty="0">
                <a:solidFill>
                  <a:schemeClr val="tx1"/>
                </a:solidFill>
              </a:rPr>
              <a:t>+ , Fe2+  5 - 10mg/l ,</a:t>
            </a:r>
          </a:p>
          <a:p>
            <a:r>
              <a:rPr lang="ro-RO" sz="1800" dirty="0">
                <a:solidFill>
                  <a:schemeClr val="tx1"/>
                </a:solidFill>
              </a:rPr>
              <a:t>Fe2+ ≥ 80%</a:t>
            </a:r>
          </a:p>
          <a:p>
            <a:r>
              <a:rPr lang="ro-RO" sz="1800" dirty="0">
                <a:solidFill>
                  <a:schemeClr val="tx1"/>
                </a:solidFill>
              </a:rPr>
              <a:t>pH ≥ 6,5;</a:t>
            </a:r>
          </a:p>
          <a:p>
            <a:r>
              <a:rPr lang="ro-RO" sz="1800" dirty="0">
                <a:solidFill>
                  <a:schemeClr val="tx1"/>
                </a:solidFill>
              </a:rPr>
              <a:t>H2S ≤  3 mg/l;</a:t>
            </a:r>
          </a:p>
          <a:p>
            <a:r>
              <a:rPr lang="ro-RO" sz="1800" dirty="0">
                <a:solidFill>
                  <a:schemeClr val="tx1"/>
                </a:solidFill>
              </a:rPr>
              <a:t>CO2 ≤ 80 mg/l;</a:t>
            </a:r>
          </a:p>
          <a:p>
            <a:r>
              <a:rPr lang="ro-RO" sz="1800" dirty="0">
                <a:solidFill>
                  <a:schemeClr val="tx1"/>
                </a:solidFill>
              </a:rPr>
              <a:t>Q ≤ 3000m3/zi</a:t>
            </a:r>
            <a:r>
              <a:rPr lang="ro-RO" sz="1800" dirty="0" smtClean="0">
                <a:solidFill>
                  <a:schemeClr val="tx1"/>
                </a:solidFill>
              </a:rPr>
              <a:t>.</a:t>
            </a:r>
            <a:r>
              <a:rPr lang="ru-RU" sz="1800" dirty="0" smtClean="0">
                <a:solidFill>
                  <a:schemeClr val="tx1"/>
                </a:solidFill>
              </a:rPr>
              <a:t>  </a:t>
            </a:r>
            <a:endParaRPr lang="ro-RO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763" y="2433093"/>
            <a:ext cx="5718544" cy="2999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1599" y="5349895"/>
            <a:ext cx="86271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Условные обозначения: </a:t>
            </a:r>
            <a:r>
              <a:rPr lang="ru-RU" sz="1400" dirty="0" smtClean="0">
                <a:solidFill>
                  <a:schemeClr val="tx1"/>
                </a:solidFill>
              </a:rPr>
              <a:t>1-водо-воздушный </a:t>
            </a:r>
            <a:r>
              <a:rPr lang="ru-RU" sz="1400" dirty="0">
                <a:solidFill>
                  <a:schemeClr val="tx1"/>
                </a:solidFill>
              </a:rPr>
              <a:t>смеситель (сатуратор); 2 </a:t>
            </a:r>
            <a:r>
              <a:rPr lang="ru-RU" sz="1400" dirty="0" smtClean="0">
                <a:solidFill>
                  <a:schemeClr val="tx1"/>
                </a:solidFill>
              </a:rPr>
              <a:t>- напорный фильтр  </a:t>
            </a:r>
            <a:r>
              <a:rPr lang="ro-RO" sz="1400" dirty="0" smtClean="0">
                <a:solidFill>
                  <a:schemeClr val="tx1"/>
                </a:solidFill>
              </a:rPr>
              <a:t>I </a:t>
            </a:r>
            <a:r>
              <a:rPr lang="ru-RU" sz="1400" dirty="0" smtClean="0">
                <a:solidFill>
                  <a:schemeClr val="tx1"/>
                </a:solidFill>
              </a:rPr>
              <a:t>ступени; 3 </a:t>
            </a:r>
            <a:r>
              <a:rPr lang="ru-RU" sz="1400" dirty="0">
                <a:solidFill>
                  <a:schemeClr val="tx1"/>
                </a:solidFill>
              </a:rPr>
              <a:t>- напорный фильтр II ступени; 4 </a:t>
            </a:r>
            <a:r>
              <a:rPr lang="ru-RU" sz="1400" dirty="0" smtClean="0">
                <a:solidFill>
                  <a:schemeClr val="tx1"/>
                </a:solidFill>
              </a:rPr>
              <a:t>– подача сырой воды;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  5 - сжатый воздух из расширительного бака; 6 - соединение с другим параллельным фильтром; 7 - очищенная вода; 8 - вода для промывки фильтров; 9 - вода, полученная в результате промывки фильтров; 10 - воздух; 11 - линия выпуска воздуха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8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2079854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9453" y="2491803"/>
            <a:ext cx="5297883" cy="29812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113" y="3757153"/>
            <a:ext cx="6589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>
                <a:solidFill>
                  <a:schemeClr val="tx1"/>
                </a:solidFill>
              </a:rPr>
              <a:t>Fe3+ , Fe2+ - 10 ÷ 15mg/l </a:t>
            </a:r>
          </a:p>
          <a:p>
            <a:r>
              <a:rPr lang="ro-RO" sz="1800" dirty="0">
                <a:solidFill>
                  <a:schemeClr val="tx1"/>
                </a:solidFill>
              </a:rPr>
              <a:t>pH ≥ 6,4;</a:t>
            </a:r>
          </a:p>
          <a:p>
            <a:r>
              <a:rPr lang="ro-RO" sz="1800" dirty="0">
                <a:solidFill>
                  <a:schemeClr val="tx1"/>
                </a:solidFill>
              </a:rPr>
              <a:t>Indiferent de debit.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114" y="2610475"/>
            <a:ext cx="2786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Показатели качества</a:t>
            </a:r>
          </a:p>
          <a:p>
            <a:r>
              <a:rPr lang="ru-RU" sz="1800" dirty="0">
                <a:solidFill>
                  <a:schemeClr val="tx1"/>
                </a:solidFill>
              </a:rPr>
              <a:t> сырой воды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845" y="5473005"/>
            <a:ext cx="87951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Условные обозначения: 1 - </a:t>
            </a:r>
            <a:r>
              <a:rPr lang="ru-RU" sz="1400" dirty="0" err="1" smtClean="0">
                <a:solidFill>
                  <a:schemeClr val="tx1"/>
                </a:solidFill>
              </a:rPr>
              <a:t>аэрирование</a:t>
            </a:r>
            <a:r>
              <a:rPr lang="ru-RU" sz="1400" dirty="0" smtClean="0">
                <a:solidFill>
                  <a:schemeClr val="tx1"/>
                </a:solidFill>
              </a:rPr>
              <a:t>; </a:t>
            </a:r>
            <a:r>
              <a:rPr lang="ru-RU" sz="1400" dirty="0">
                <a:solidFill>
                  <a:schemeClr val="tx1"/>
                </a:solidFill>
              </a:rPr>
              <a:t>2 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фильтр  </a:t>
            </a:r>
            <a:r>
              <a:rPr lang="ro-RO" sz="1400" dirty="0">
                <a:solidFill>
                  <a:schemeClr val="tx1"/>
                </a:solidFill>
              </a:rPr>
              <a:t>I </a:t>
            </a:r>
            <a:r>
              <a:rPr lang="ru-RU" sz="1400" dirty="0">
                <a:solidFill>
                  <a:schemeClr val="tx1"/>
                </a:solidFill>
              </a:rPr>
              <a:t>ступени; 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3 </a:t>
            </a:r>
            <a:r>
              <a:rPr lang="ru-RU" sz="1400" dirty="0" smtClean="0">
                <a:solidFill>
                  <a:schemeClr val="tx1"/>
                </a:solidFill>
              </a:rPr>
              <a:t>- </a:t>
            </a:r>
            <a:r>
              <a:rPr lang="ru-RU" sz="1400" dirty="0">
                <a:solidFill>
                  <a:schemeClr val="tx1"/>
                </a:solidFill>
              </a:rPr>
              <a:t>фильтр </a:t>
            </a:r>
            <a:r>
              <a:rPr lang="ro-RO" sz="1400" dirty="0">
                <a:solidFill>
                  <a:schemeClr val="tx1"/>
                </a:solidFill>
              </a:rPr>
              <a:t> II </a:t>
            </a:r>
            <a:r>
              <a:rPr lang="ro-RO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ступени; </a:t>
            </a:r>
            <a:r>
              <a:rPr lang="ru-RU" sz="1400" dirty="0">
                <a:solidFill>
                  <a:schemeClr val="tx1"/>
                </a:solidFill>
              </a:rPr>
              <a:t>4 </a:t>
            </a:r>
            <a:r>
              <a:rPr lang="ru-RU" sz="1400" dirty="0" smtClean="0">
                <a:solidFill>
                  <a:schemeClr val="tx1"/>
                </a:solidFill>
              </a:rPr>
              <a:t>– резервуар чистой </a:t>
            </a:r>
            <a:r>
              <a:rPr lang="ru-RU" sz="1400" dirty="0">
                <a:solidFill>
                  <a:schemeClr val="tx1"/>
                </a:solidFill>
              </a:rPr>
              <a:t>воды; 5 - </a:t>
            </a:r>
            <a:r>
              <a:rPr lang="ru-RU" sz="1400" dirty="0" smtClean="0">
                <a:solidFill>
                  <a:schemeClr val="tx1"/>
                </a:solidFill>
              </a:rPr>
              <a:t>башня </a:t>
            </a:r>
            <a:r>
              <a:rPr lang="ru-RU" sz="1400" dirty="0">
                <a:solidFill>
                  <a:schemeClr val="tx1"/>
                </a:solidFill>
              </a:rPr>
              <a:t>для промывки фильтров; 6 </a:t>
            </a:r>
            <a:r>
              <a:rPr lang="ru-RU" sz="1400" dirty="0" smtClean="0">
                <a:solidFill>
                  <a:schemeClr val="tx1"/>
                </a:solidFill>
              </a:rPr>
              <a:t>– насос для промывки фильтров; </a:t>
            </a:r>
            <a:r>
              <a:rPr lang="ru-RU" sz="1400" dirty="0">
                <a:solidFill>
                  <a:schemeClr val="tx1"/>
                </a:solidFill>
              </a:rPr>
              <a:t>7 - компрессор; 8 - </a:t>
            </a:r>
            <a:r>
              <a:rPr lang="ru-RU" sz="1400" dirty="0" smtClean="0">
                <a:solidFill>
                  <a:schemeClr val="tx1"/>
                </a:solidFill>
              </a:rPr>
              <a:t>напорный </a:t>
            </a:r>
            <a:r>
              <a:rPr lang="ru-RU" sz="1400" dirty="0">
                <a:solidFill>
                  <a:schemeClr val="tx1"/>
                </a:solidFill>
              </a:rPr>
              <a:t>бак; 9, 10, 11, 12, 13 - установка обеззараживания воды; 14 - дезинфицирующее средство; 15 - отстойник; 16 - </a:t>
            </a:r>
            <a:r>
              <a:rPr lang="ru-RU" sz="1400" dirty="0" smtClean="0">
                <a:solidFill>
                  <a:schemeClr val="tx1"/>
                </a:solidFill>
              </a:rPr>
              <a:t>шламовый </a:t>
            </a:r>
            <a:r>
              <a:rPr lang="ru-RU" sz="1400" dirty="0">
                <a:solidFill>
                  <a:schemeClr val="tx1"/>
                </a:solidFill>
              </a:rPr>
              <a:t>насос; 17 - насос для </a:t>
            </a:r>
            <a:r>
              <a:rPr lang="ru-RU" sz="1400" dirty="0" smtClean="0">
                <a:solidFill>
                  <a:schemeClr val="tx1"/>
                </a:solidFill>
              </a:rPr>
              <a:t>рециркуляции </a:t>
            </a:r>
            <a:r>
              <a:rPr lang="ru-RU" sz="1400" dirty="0">
                <a:solidFill>
                  <a:schemeClr val="tx1"/>
                </a:solidFill>
              </a:rPr>
              <a:t>осветленной воды; 18 - </a:t>
            </a:r>
            <a:r>
              <a:rPr lang="ru-RU" sz="1400" dirty="0" smtClean="0">
                <a:solidFill>
                  <a:schemeClr val="tx1"/>
                </a:solidFill>
              </a:rPr>
              <a:t>гидроэлеватор; </a:t>
            </a:r>
            <a:r>
              <a:rPr lang="ru-RU" sz="1400" dirty="0">
                <a:solidFill>
                  <a:schemeClr val="tx1"/>
                </a:solidFill>
              </a:rPr>
              <a:t>19 - к </a:t>
            </a:r>
            <a:r>
              <a:rPr lang="ru-RU" sz="1400" dirty="0" smtClean="0">
                <a:solidFill>
                  <a:schemeClr val="tx1"/>
                </a:solidFill>
              </a:rPr>
              <a:t> НС II.</a:t>
            </a:r>
            <a:endParaRPr lang="ro-RO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5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35441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2182" y="2719784"/>
            <a:ext cx="2585140" cy="32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sz="1800" dirty="0">
                <a:solidFill>
                  <a:sysClr val="windowText" lastClr="000000"/>
                </a:solidFill>
                <a:latin typeface="Calibri" panose="020F0502020204030204"/>
              </a:rPr>
              <a:t>Показатели качества</a:t>
            </a:r>
          </a:p>
          <a:p>
            <a:pPr lvl="0" fontAlgn="auto">
              <a:spcAft>
                <a:spcPts val="0"/>
              </a:spcAft>
            </a:pPr>
            <a:r>
              <a:rPr lang="ru-RU" sz="1800" dirty="0">
                <a:solidFill>
                  <a:sysClr val="windowText" lastClr="000000"/>
                </a:solidFill>
                <a:latin typeface="Calibri" panose="020F0502020204030204"/>
              </a:rPr>
              <a:t> сырой воды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5990" y="1841048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423" y="2680052"/>
            <a:ext cx="5797798" cy="2895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8357" y="3527812"/>
            <a:ext cx="6559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>
                <a:solidFill>
                  <a:schemeClr val="tx1"/>
                </a:solidFill>
              </a:rPr>
              <a:t>Fe3+ , Fe2+  10 ÷ 15mg/l </a:t>
            </a:r>
          </a:p>
          <a:p>
            <a:r>
              <a:rPr lang="ro-RO" sz="1800" dirty="0">
                <a:solidFill>
                  <a:schemeClr val="tx1"/>
                </a:solidFill>
              </a:rPr>
              <a:t>pH – 6 ÷ 6,4;</a:t>
            </a:r>
          </a:p>
          <a:p>
            <a:r>
              <a:rPr lang="ro-RO" sz="1800" dirty="0">
                <a:solidFill>
                  <a:schemeClr val="tx1"/>
                </a:solidFill>
              </a:rPr>
              <a:t>Mn – 4 ÷ 5 mg/l;</a:t>
            </a:r>
          </a:p>
          <a:p>
            <a:r>
              <a:rPr lang="ro-RO" sz="1800" dirty="0">
                <a:solidFill>
                  <a:schemeClr val="tx1"/>
                </a:solidFill>
              </a:rPr>
              <a:t>Q  ≤ 5000 m3/zi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262" y="5575901"/>
            <a:ext cx="8733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 1 - контактная камера; 2 - контактная камера для нейтрализации избытка хлора; 3 - напорный фильтр; 4 </a:t>
            </a:r>
            <a:r>
              <a:rPr lang="ru-RU" sz="1600" dirty="0" smtClean="0">
                <a:solidFill>
                  <a:schemeClr val="tx1"/>
                </a:solidFill>
              </a:rPr>
              <a:t>– подача сырой воды; 5 </a:t>
            </a:r>
            <a:r>
              <a:rPr lang="ru-RU" sz="1600" dirty="0">
                <a:solidFill>
                  <a:schemeClr val="tx1"/>
                </a:solidFill>
              </a:rPr>
              <a:t>- дозирование хлора;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6 </a:t>
            </a:r>
            <a:r>
              <a:rPr lang="ru-RU" sz="1600" dirty="0">
                <a:solidFill>
                  <a:schemeClr val="tx1"/>
                </a:solidFill>
              </a:rPr>
              <a:t>- дозирование химического агента для нейтрализации избытка хлора;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7 </a:t>
            </a:r>
            <a:r>
              <a:rPr lang="ru-RU" sz="1600" dirty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tx1"/>
                </a:solidFill>
              </a:rPr>
              <a:t>трубопровод </a:t>
            </a:r>
            <a:r>
              <a:rPr lang="ru-RU" sz="1600" dirty="0">
                <a:solidFill>
                  <a:schemeClr val="tx1"/>
                </a:solidFill>
              </a:rPr>
              <a:t>очищенный </a:t>
            </a:r>
            <a:r>
              <a:rPr lang="ru-RU" sz="1600" dirty="0" smtClean="0">
                <a:solidFill>
                  <a:schemeClr val="tx1"/>
                </a:solidFill>
              </a:rPr>
              <a:t>воды; </a:t>
            </a:r>
            <a:r>
              <a:rPr lang="ru-RU" sz="1600" dirty="0">
                <a:solidFill>
                  <a:schemeClr val="tx1"/>
                </a:solidFill>
              </a:rPr>
              <a:t>8 </a:t>
            </a:r>
            <a:r>
              <a:rPr lang="ru-RU" sz="1600" dirty="0" smtClean="0">
                <a:solidFill>
                  <a:schemeClr val="tx1"/>
                </a:solidFill>
              </a:rPr>
              <a:t>– трубопровод промывной воды.</a:t>
            </a:r>
            <a:endParaRPr lang="ro-RO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153" y="2140756"/>
            <a:ext cx="86337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Удаление железа и </a:t>
            </a:r>
            <a:r>
              <a:rPr lang="ru-RU" dirty="0" smtClean="0">
                <a:solidFill>
                  <a:schemeClr val="tx1"/>
                </a:solidFill>
              </a:rPr>
              <a:t>марганца </a:t>
            </a:r>
            <a:r>
              <a:rPr lang="ru-RU" dirty="0">
                <a:solidFill>
                  <a:schemeClr val="tx1"/>
                </a:solidFill>
              </a:rPr>
              <a:t>путем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окисления хлором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2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41183" y="1386265"/>
            <a:ext cx="10141526" cy="1439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o-RO" sz="2000" b="0" kern="0" dirty="0">
                <a:solidFill>
                  <a:srgbClr val="002060"/>
                </a:solidFill>
              </a:rPr>
              <a:t/>
            </a:r>
            <a:br>
              <a:rPr lang="ro-RO" sz="2000" b="0" kern="0" dirty="0">
                <a:solidFill>
                  <a:srgbClr val="002060"/>
                </a:solidFill>
              </a:rPr>
            </a:br>
            <a:r>
              <a:rPr lang="ro-RO" sz="2900" kern="0" dirty="0"/>
              <a:t>II. CANTITĂȚILE DE APĂ SUBTERANE ALE REPUBLICA </a:t>
            </a:r>
            <a:r>
              <a:rPr lang="ro-RO" sz="2900" kern="0" dirty="0" smtClean="0"/>
              <a:t>MOLDOVA</a:t>
            </a:r>
          </a:p>
          <a:p>
            <a:pPr lvl="0" fontAlgn="auto">
              <a:spcAft>
                <a:spcPts val="0"/>
              </a:spcAft>
              <a:defRPr/>
            </a:pPr>
            <a:endParaRPr lang="ro-RO" sz="2000" kern="0" dirty="0" smtClean="0"/>
          </a:p>
          <a:p>
            <a:pPr lvl="0" fontAlgn="auto">
              <a:spcAft>
                <a:spcPts val="0"/>
              </a:spcAft>
              <a:defRPr/>
            </a:pP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6370" y="2189130"/>
            <a:ext cx="7882022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подземных вод на всей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территории республики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осущесевдяется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160-180 наблюдательных скважин.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основание мониторинга были </a:t>
            </a:r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сосеавлены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карты водоносных горизонтов. </a:t>
            </a:r>
            <a:endParaRPr lang="ro-RO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6370" y="3684286"/>
            <a:ext cx="80976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Подземный </a:t>
            </a:r>
            <a:r>
              <a:rPr lang="ru-RU" dirty="0">
                <a:solidFill>
                  <a:schemeClr val="tx1"/>
                </a:solidFill>
              </a:rPr>
              <a:t>запас </a:t>
            </a:r>
            <a:r>
              <a:rPr lang="ru-RU" dirty="0" smtClean="0">
                <a:solidFill>
                  <a:schemeClr val="tx1"/>
                </a:solidFill>
              </a:rPr>
              <a:t>составляет </a:t>
            </a:r>
            <a:r>
              <a:rPr lang="ru-RU" dirty="0">
                <a:solidFill>
                  <a:schemeClr val="tx1"/>
                </a:solidFill>
              </a:rPr>
              <a:t>более чем 1.1 миллиард кубических метров ежегодно, </a:t>
            </a:r>
            <a:r>
              <a:rPr lang="ru-RU" dirty="0" smtClean="0">
                <a:solidFill>
                  <a:schemeClr val="tx1"/>
                </a:solidFill>
              </a:rPr>
              <a:t>из которых </a:t>
            </a:r>
            <a:r>
              <a:rPr lang="ru-RU" dirty="0">
                <a:solidFill>
                  <a:schemeClr val="tx1"/>
                </a:solidFill>
              </a:rPr>
              <a:t>400 миллионов квалифицированы как источники питьевой воды. Таким образом, каждый житель Молдовы </a:t>
            </a:r>
            <a:r>
              <a:rPr lang="ru-RU" dirty="0" err="1" smtClean="0">
                <a:solidFill>
                  <a:schemeClr val="tx1"/>
                </a:solidFill>
              </a:rPr>
              <a:t>обеспечет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4,000 кубических метров водных ресурсов ежегодно.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2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25581" y="33226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990" y="1815045"/>
            <a:ext cx="84167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вод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801" y="2420005"/>
            <a:ext cx="5858764" cy="32433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412" y="2094999"/>
            <a:ext cx="8239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Удаление железа и марганца путем  </a:t>
            </a:r>
            <a:r>
              <a:rPr lang="ru-RU" sz="1800" dirty="0" smtClean="0">
                <a:solidFill>
                  <a:schemeClr val="tx1"/>
                </a:solidFill>
              </a:rPr>
              <a:t>окислением и подщелачиванием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931" y="3310875"/>
            <a:ext cx="65001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Fe3+ , Fe2+  - 4mg/l </a:t>
            </a:r>
          </a:p>
          <a:p>
            <a:r>
              <a:rPr lang="ro-RO" dirty="0">
                <a:solidFill>
                  <a:schemeClr val="tx1"/>
                </a:solidFill>
              </a:rPr>
              <a:t>pH – 10÷ 11,5;</a:t>
            </a:r>
          </a:p>
          <a:p>
            <a:r>
              <a:rPr lang="ro-RO" dirty="0">
                <a:solidFill>
                  <a:schemeClr val="tx1"/>
                </a:solidFill>
              </a:rPr>
              <a:t>Mn – 0,16 mg/l;</a:t>
            </a:r>
          </a:p>
          <a:p>
            <a:r>
              <a:rPr lang="ro-RO" dirty="0">
                <a:solidFill>
                  <a:schemeClr val="tx1"/>
                </a:solidFill>
              </a:rPr>
              <a:t>Q ≥ 5000 m3/zi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181" y="25634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Показатели качества</a:t>
            </a:r>
          </a:p>
          <a:p>
            <a:r>
              <a:rPr lang="ru-RU" sz="1800" dirty="0">
                <a:solidFill>
                  <a:schemeClr val="tx1"/>
                </a:solidFill>
              </a:rPr>
              <a:t> сырой воды</a:t>
            </a:r>
          </a:p>
        </p:txBody>
      </p:sp>
      <p:sp>
        <p:nvSpPr>
          <p:cNvPr id="7" name="Rectangle 6"/>
          <p:cNvSpPr/>
          <p:nvPr/>
        </p:nvSpPr>
        <p:spPr>
          <a:xfrm>
            <a:off x="625412" y="5680843"/>
            <a:ext cx="8239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Легенда: 1 - исходная вода; 2 - аэратор; 3 - воздуходувка; 4 - дозирование щелочного вещества и коагулянта; 5 - вертикальный отстойник; 6 - дозирование </a:t>
            </a:r>
            <a:r>
              <a:rPr lang="ru-RU" sz="1400" dirty="0" err="1" smtClean="0">
                <a:solidFill>
                  <a:schemeClr val="tx1"/>
                </a:solidFill>
              </a:rPr>
              <a:t>флокулянта</a:t>
            </a:r>
            <a:r>
              <a:rPr lang="ru-RU" sz="1400" dirty="0" smtClean="0">
                <a:solidFill>
                  <a:schemeClr val="tx1"/>
                </a:solidFill>
              </a:rPr>
              <a:t>;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7 - сброс шлама; 8 - фильтр; 9 - подача воды для промывки фильтра; 10 - дозирование хлора; 11 - дозировка кислоты; 12 - резервуар для питьевой воды (РЧВ); 13 – отвод очищенной воды.</a:t>
            </a:r>
            <a:endParaRPr lang="ro-RO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97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25581" y="343042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983" y="2080935"/>
            <a:ext cx="3369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Показатели качества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сырой воды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620" y="2473414"/>
            <a:ext cx="4541914" cy="32677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181" y="2916706"/>
            <a:ext cx="65498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>
                <a:solidFill>
                  <a:schemeClr val="tx1"/>
                </a:solidFill>
              </a:rPr>
              <a:t>Fe3+, Fe2+ ≥ 10mg/l;</a:t>
            </a:r>
          </a:p>
          <a:p>
            <a:r>
              <a:rPr lang="ro-RO" sz="1800" dirty="0">
                <a:solidFill>
                  <a:schemeClr val="tx1"/>
                </a:solidFill>
              </a:rPr>
              <a:t>Mn &gt; 3 mg/l;</a:t>
            </a:r>
          </a:p>
          <a:p>
            <a:r>
              <a:rPr lang="ro-RO" sz="1800" dirty="0">
                <a:solidFill>
                  <a:schemeClr val="tx1"/>
                </a:solidFill>
              </a:rPr>
              <a:t>pH ≥ 6,5;</a:t>
            </a:r>
          </a:p>
          <a:p>
            <a:r>
              <a:rPr lang="ro-RO" sz="1800" dirty="0">
                <a:solidFill>
                  <a:schemeClr val="tx1"/>
                </a:solidFill>
              </a:rPr>
              <a:t>Q ≤ 5000 m3/zi.</a:t>
            </a:r>
          </a:p>
          <a:p>
            <a:r>
              <a:rPr lang="ro-RO" sz="1800" dirty="0">
                <a:solidFill>
                  <a:schemeClr val="tx1"/>
                </a:solidFill>
              </a:rPr>
              <a:t> Doza necesară pentru oxidarea</a:t>
            </a:r>
          </a:p>
          <a:p>
            <a:r>
              <a:rPr lang="ro-RO" sz="1800" dirty="0">
                <a:solidFill>
                  <a:schemeClr val="tx1"/>
                </a:solidFill>
              </a:rPr>
              <a:t> a 1 mg de Fe Este </a:t>
            </a:r>
            <a:r>
              <a:rPr lang="ro-RO" sz="1800" dirty="0" err="1">
                <a:solidFill>
                  <a:schemeClr val="tx1"/>
                </a:solidFill>
              </a:rPr>
              <a:t>nevoe</a:t>
            </a:r>
            <a:r>
              <a:rPr lang="ro-RO" sz="1800" dirty="0">
                <a:solidFill>
                  <a:schemeClr val="tx1"/>
                </a:solidFill>
              </a:rPr>
              <a:t> 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de </a:t>
            </a:r>
            <a:r>
              <a:rPr lang="ro-RO" sz="1800" dirty="0">
                <a:solidFill>
                  <a:schemeClr val="tx1"/>
                </a:solidFill>
              </a:rPr>
              <a:t>0,75 – 1 mg/l.</a:t>
            </a:r>
          </a:p>
          <a:p>
            <a:r>
              <a:rPr lang="ro-RO" sz="1800" dirty="0">
                <a:solidFill>
                  <a:schemeClr val="tx1"/>
                </a:solidFill>
              </a:rPr>
              <a:t>Timpul de contact a apei cu </a:t>
            </a:r>
            <a:r>
              <a:rPr lang="ro-RO" sz="1800" dirty="0" smtClean="0">
                <a:solidFill>
                  <a:schemeClr val="tx1"/>
                </a:solidFill>
              </a:rPr>
              <a:t>ozonul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 </a:t>
            </a:r>
            <a:r>
              <a:rPr lang="ro-RO" sz="1800" dirty="0">
                <a:solidFill>
                  <a:schemeClr val="tx1"/>
                </a:solidFill>
              </a:rPr>
              <a:t>este </a:t>
            </a:r>
          </a:p>
          <a:p>
            <a:r>
              <a:rPr lang="ro-RO" sz="1800" dirty="0">
                <a:solidFill>
                  <a:schemeClr val="tx1"/>
                </a:solidFill>
              </a:rPr>
              <a:t>de 5 – 20 minute.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382" y="5704740"/>
            <a:ext cx="87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Легенда: 1 - Сырая вода;  2 - Контактная комната; 3 - Генератор озона;   4 - Насос для перекачки воды в </a:t>
            </a:r>
            <a:r>
              <a:rPr lang="ru-RU" sz="1400" dirty="0" smtClean="0">
                <a:solidFill>
                  <a:schemeClr val="tx1"/>
                </a:solidFill>
              </a:rPr>
              <a:t>напорный фильтр;  </a:t>
            </a:r>
            <a:r>
              <a:rPr lang="ru-RU" sz="1400" dirty="0">
                <a:solidFill>
                  <a:schemeClr val="tx1"/>
                </a:solidFill>
              </a:rPr>
              <a:t>5 </a:t>
            </a:r>
            <a:r>
              <a:rPr lang="ru-RU" sz="1400" dirty="0" smtClean="0">
                <a:solidFill>
                  <a:schemeClr val="tx1"/>
                </a:solidFill>
              </a:rPr>
              <a:t>– напорный </a:t>
            </a:r>
            <a:r>
              <a:rPr lang="ru-RU" sz="1400" dirty="0" err="1" smtClean="0">
                <a:solidFill>
                  <a:schemeClr val="tx1"/>
                </a:solidFill>
              </a:rPr>
              <a:t>Фильт</a:t>
            </a:r>
            <a:r>
              <a:rPr lang="ru-RU" sz="1400" dirty="0" smtClean="0">
                <a:solidFill>
                  <a:schemeClr val="tx1"/>
                </a:solidFill>
              </a:rPr>
              <a:t>;  </a:t>
            </a:r>
            <a:r>
              <a:rPr lang="ru-RU" sz="1400" dirty="0">
                <a:solidFill>
                  <a:schemeClr val="tx1"/>
                </a:solidFill>
              </a:rPr>
              <a:t>6 - </a:t>
            </a:r>
            <a:r>
              <a:rPr lang="ru-RU" sz="1400" dirty="0" smtClean="0">
                <a:solidFill>
                  <a:schemeClr val="tx1"/>
                </a:solidFill>
              </a:rPr>
              <a:t>РЧВ;  7 – насос для промывки фильтра; 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8 </a:t>
            </a:r>
            <a:r>
              <a:rPr lang="ru-RU" sz="1400" dirty="0">
                <a:solidFill>
                  <a:schemeClr val="tx1"/>
                </a:solidFill>
              </a:rPr>
              <a:t>- Резервуар для </a:t>
            </a:r>
            <a:r>
              <a:rPr lang="ru-RU" sz="1400" dirty="0" smtClean="0">
                <a:solidFill>
                  <a:schemeClr val="tx1"/>
                </a:solidFill>
              </a:rPr>
              <a:t>сбора </a:t>
            </a:r>
            <a:r>
              <a:rPr lang="ru-RU" sz="1400" dirty="0">
                <a:solidFill>
                  <a:schemeClr val="tx1"/>
                </a:solidFill>
              </a:rPr>
              <a:t>воды после </a:t>
            </a:r>
            <a:r>
              <a:rPr lang="ru-RU" sz="1400" dirty="0" smtClean="0">
                <a:solidFill>
                  <a:schemeClr val="tx1"/>
                </a:solidFill>
              </a:rPr>
              <a:t>промывки </a:t>
            </a:r>
            <a:r>
              <a:rPr lang="ru-RU" sz="1400" dirty="0">
                <a:solidFill>
                  <a:schemeClr val="tx1"/>
                </a:solidFill>
              </a:rPr>
              <a:t>фильтров;  9 </a:t>
            </a:r>
            <a:r>
              <a:rPr lang="ru-RU" sz="1400" dirty="0" smtClean="0">
                <a:solidFill>
                  <a:schemeClr val="tx1"/>
                </a:solidFill>
              </a:rPr>
              <a:t>– установка приготовления </a:t>
            </a:r>
            <a:r>
              <a:rPr lang="ru-RU" sz="1400" dirty="0" err="1" smtClean="0">
                <a:solidFill>
                  <a:schemeClr val="tx1"/>
                </a:solidFill>
              </a:rPr>
              <a:t>полиакриламида</a:t>
            </a:r>
            <a:r>
              <a:rPr lang="ru-RU" sz="1400" dirty="0" smtClean="0">
                <a:solidFill>
                  <a:schemeClr val="tx1"/>
                </a:solidFill>
              </a:rPr>
              <a:t>;  </a:t>
            </a:r>
            <a:r>
              <a:rPr lang="ru-RU" sz="1400" dirty="0">
                <a:solidFill>
                  <a:schemeClr val="tx1"/>
                </a:solidFill>
              </a:rPr>
              <a:t>10 - Рабочий </a:t>
            </a:r>
            <a:r>
              <a:rPr lang="ru-RU" sz="1400" dirty="0" smtClean="0">
                <a:solidFill>
                  <a:schemeClr val="tx1"/>
                </a:solidFill>
              </a:rPr>
              <a:t>бак </a:t>
            </a:r>
            <a:r>
              <a:rPr lang="ru-RU" sz="1400" dirty="0">
                <a:solidFill>
                  <a:schemeClr val="tx1"/>
                </a:solidFill>
              </a:rPr>
              <a:t>PAA;   11 - </a:t>
            </a:r>
            <a:r>
              <a:rPr lang="ru-RU" sz="1400" dirty="0" smtClean="0">
                <a:solidFill>
                  <a:schemeClr val="tx1"/>
                </a:solidFill>
              </a:rPr>
              <a:t>насос дозирования ПАА ;  </a:t>
            </a:r>
            <a:r>
              <a:rPr lang="ru-RU" sz="1400" dirty="0">
                <a:solidFill>
                  <a:schemeClr val="tx1"/>
                </a:solidFill>
              </a:rPr>
              <a:t>12 </a:t>
            </a:r>
            <a:r>
              <a:rPr lang="ru-RU" sz="1400" dirty="0" smtClean="0">
                <a:solidFill>
                  <a:schemeClr val="tx1"/>
                </a:solidFill>
              </a:rPr>
              <a:t>– на НС.</a:t>
            </a:r>
            <a:endParaRPr lang="ro-RO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62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156791" y="2842418"/>
            <a:ext cx="1779106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181" y="1941306"/>
            <a:ext cx="9530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</a:t>
            </a:r>
            <a:r>
              <a:rPr lang="ru-RU" dirty="0" err="1" smtClean="0">
                <a:solidFill>
                  <a:schemeClr val="tx1"/>
                </a:solidFill>
              </a:rPr>
              <a:t>ионообменом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7722" y="2295298"/>
            <a:ext cx="5102850" cy="2893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181" y="2449942"/>
            <a:ext cx="2600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Показатели качества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 сырой воды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182" y="330907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Fe3+ , Fe2+  ≤ 5 mg/l</a:t>
            </a:r>
          </a:p>
          <a:p>
            <a:r>
              <a:rPr lang="ro-RO" dirty="0">
                <a:solidFill>
                  <a:schemeClr val="tx1"/>
                </a:solidFill>
              </a:rPr>
              <a:t>Mn ≤ 3 mg/l;</a:t>
            </a:r>
          </a:p>
          <a:p>
            <a:r>
              <a:rPr lang="ro-RO" dirty="0">
                <a:solidFill>
                  <a:schemeClr val="tx1"/>
                </a:solidFill>
              </a:rPr>
              <a:t>Q ≤ 3000 m3/zi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102" y="5306952"/>
            <a:ext cx="8771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легенда: </a:t>
            </a:r>
            <a:r>
              <a:rPr lang="ru-RU" sz="1600" dirty="0">
                <a:solidFill>
                  <a:schemeClr val="tx1"/>
                </a:solidFill>
              </a:rPr>
              <a:t>1 - </a:t>
            </a:r>
            <a:r>
              <a:rPr lang="ru-RU" sz="1600" dirty="0" err="1" smtClean="0">
                <a:solidFill>
                  <a:schemeClr val="tx1"/>
                </a:solidFill>
              </a:rPr>
              <a:t>катионитовый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фильтр; 2 - </a:t>
            </a:r>
            <a:r>
              <a:rPr lang="ru-RU" sz="1600" dirty="0" smtClean="0">
                <a:solidFill>
                  <a:schemeClr val="tx1"/>
                </a:solidFill>
              </a:rPr>
              <a:t>РЧВ; </a:t>
            </a:r>
            <a:r>
              <a:rPr lang="ru-RU" sz="1600" dirty="0">
                <a:solidFill>
                  <a:schemeClr val="tx1"/>
                </a:solidFill>
              </a:rPr>
              <a:t>3 - SP-II; 4 - </a:t>
            </a:r>
            <a:r>
              <a:rPr lang="ru-RU" sz="1600" dirty="0" smtClean="0">
                <a:solidFill>
                  <a:schemeClr val="tx1"/>
                </a:solidFill>
              </a:rPr>
              <a:t>бак </a:t>
            </a:r>
            <a:r>
              <a:rPr lang="ru-RU" sz="1600" dirty="0">
                <a:solidFill>
                  <a:schemeClr val="tx1"/>
                </a:solidFill>
              </a:rPr>
              <a:t>солевого раствора;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5 </a:t>
            </a:r>
            <a:r>
              <a:rPr lang="ru-RU" sz="1600" dirty="0">
                <a:solidFill>
                  <a:schemeClr val="tx1"/>
                </a:solidFill>
              </a:rPr>
              <a:t>- Резервуар накопления воды в результате промывки </a:t>
            </a:r>
            <a:r>
              <a:rPr lang="ru-RU" sz="1600" dirty="0" smtClean="0">
                <a:solidFill>
                  <a:schemeClr val="tx1"/>
                </a:solidFill>
              </a:rPr>
              <a:t>фильтров; </a:t>
            </a:r>
            <a:r>
              <a:rPr lang="ru-RU" sz="1600" dirty="0">
                <a:solidFill>
                  <a:schemeClr val="tx1"/>
                </a:solidFill>
              </a:rPr>
              <a:t>6 -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насос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7- резервуар </a:t>
            </a:r>
            <a:r>
              <a:rPr lang="ru-RU" sz="1600" dirty="0">
                <a:solidFill>
                  <a:schemeClr val="tx1"/>
                </a:solidFill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</a:rPr>
              <a:t>хранения </a:t>
            </a:r>
            <a:r>
              <a:rPr lang="ru-RU" sz="1600" dirty="0">
                <a:solidFill>
                  <a:schemeClr val="tx1"/>
                </a:solidFill>
              </a:rPr>
              <a:t>солевого раствора; 8 - Насос для перекачки солевого раствора; 9 - </a:t>
            </a:r>
            <a:r>
              <a:rPr lang="ru-RU" sz="1600" dirty="0" smtClean="0">
                <a:solidFill>
                  <a:schemeClr val="tx1"/>
                </a:solidFill>
              </a:rPr>
              <a:t>Бак </a:t>
            </a:r>
            <a:r>
              <a:rPr lang="ru-RU" sz="1600" dirty="0">
                <a:solidFill>
                  <a:schemeClr val="tx1"/>
                </a:solidFill>
              </a:rPr>
              <a:t>для растворения соли</a:t>
            </a:r>
            <a:r>
              <a:rPr lang="ru-RU" sz="1600" dirty="0" smtClean="0">
                <a:solidFill>
                  <a:schemeClr val="tx1"/>
                </a:solidFill>
              </a:rPr>
              <a:t>;  </a:t>
            </a:r>
            <a:r>
              <a:rPr lang="ru-RU" sz="1600" dirty="0">
                <a:solidFill>
                  <a:schemeClr val="tx1"/>
                </a:solidFill>
              </a:rPr>
              <a:t>B - </a:t>
            </a:r>
            <a:r>
              <a:rPr lang="ru-RU" sz="1600" dirty="0" smtClean="0">
                <a:solidFill>
                  <a:schemeClr val="tx1"/>
                </a:solidFill>
              </a:rPr>
              <a:t>сырая </a:t>
            </a:r>
            <a:r>
              <a:rPr lang="ru-RU" sz="1600" dirty="0">
                <a:solidFill>
                  <a:schemeClr val="tx1"/>
                </a:solidFill>
              </a:rPr>
              <a:t>вода;      B1 - очищенная вода; B2 - Вода </a:t>
            </a:r>
            <a:r>
              <a:rPr lang="ru-RU" sz="1600" dirty="0" smtClean="0">
                <a:solidFill>
                  <a:schemeClr val="tx1"/>
                </a:solidFill>
              </a:rPr>
              <a:t>от промывки </a:t>
            </a:r>
            <a:r>
              <a:rPr lang="ru-RU" sz="1600" dirty="0">
                <a:solidFill>
                  <a:schemeClr val="tx1"/>
                </a:solidFill>
              </a:rPr>
              <a:t>фильтров; B3 - водопровод для </a:t>
            </a:r>
            <a:r>
              <a:rPr lang="ru-RU" sz="1600" dirty="0" err="1" smtClean="0">
                <a:solidFill>
                  <a:schemeClr val="tx1"/>
                </a:solidFill>
              </a:rPr>
              <a:t>катионитовй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массы;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 B4 – отвод промывной воды </a:t>
            </a:r>
            <a:r>
              <a:rPr lang="ru-RU" sz="1600" dirty="0">
                <a:solidFill>
                  <a:schemeClr val="tx1"/>
                </a:solidFill>
              </a:rPr>
              <a:t>C </a:t>
            </a:r>
            <a:r>
              <a:rPr lang="ru-RU" sz="1600" dirty="0" smtClean="0">
                <a:solidFill>
                  <a:schemeClr val="tx1"/>
                </a:solidFill>
              </a:rPr>
              <a:t>- солевой раствор; </a:t>
            </a:r>
            <a:r>
              <a:rPr lang="ru-RU" sz="1600" dirty="0">
                <a:solidFill>
                  <a:schemeClr val="tx1"/>
                </a:solidFill>
              </a:rPr>
              <a:t>K - </a:t>
            </a:r>
            <a:r>
              <a:rPr lang="ru-RU" sz="1600" dirty="0" smtClean="0">
                <a:solidFill>
                  <a:schemeClr val="tx1"/>
                </a:solidFill>
              </a:rPr>
              <a:t>канализация.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3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584" y="2079854"/>
            <a:ext cx="7513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 водоносном пласте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1214" y="2842418"/>
            <a:ext cx="5663675" cy="3072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181" y="3565491"/>
            <a:ext cx="2928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Fe3+ , Fe2+  - 30mg/l </a:t>
            </a:r>
          </a:p>
          <a:p>
            <a:r>
              <a:rPr lang="ro-RO" dirty="0">
                <a:solidFill>
                  <a:schemeClr val="tx1"/>
                </a:solidFill>
              </a:rPr>
              <a:t>pH – 5,8÷ 6,5;</a:t>
            </a:r>
          </a:p>
          <a:p>
            <a:r>
              <a:rPr lang="ro-RO" dirty="0">
                <a:solidFill>
                  <a:schemeClr val="tx1"/>
                </a:solidFill>
              </a:rPr>
              <a:t>Mn – 4 mg/l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640911"/>
            <a:ext cx="3369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Показатели качества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 сырой воды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015" y="5837815"/>
            <a:ext cx="8842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 1 </a:t>
            </a:r>
            <a:r>
              <a:rPr lang="ru-RU" sz="1600" dirty="0" smtClean="0">
                <a:solidFill>
                  <a:schemeClr val="tx1"/>
                </a:solidFill>
              </a:rPr>
              <a:t>– рабочая скважина; </a:t>
            </a:r>
            <a:r>
              <a:rPr lang="ru-RU" sz="1600" dirty="0">
                <a:solidFill>
                  <a:schemeClr val="tx1"/>
                </a:solidFill>
              </a:rPr>
              <a:t>2 - Скважины для дозирования смеси воды </a:t>
            </a:r>
            <a:r>
              <a:rPr lang="ru-RU" sz="1600" dirty="0" smtClean="0">
                <a:solidFill>
                  <a:schemeClr val="tx1"/>
                </a:solidFill>
              </a:rPr>
              <a:t>и воздуха  (кислорода); </a:t>
            </a:r>
            <a:r>
              <a:rPr lang="ru-RU" sz="1600" dirty="0">
                <a:solidFill>
                  <a:schemeClr val="tx1"/>
                </a:solidFill>
              </a:rPr>
              <a:t>3 - Генератор </a:t>
            </a:r>
            <a:r>
              <a:rPr lang="ru-RU" sz="1600" dirty="0" err="1" smtClean="0">
                <a:solidFill>
                  <a:schemeClr val="tx1"/>
                </a:solidFill>
              </a:rPr>
              <a:t>сьешения</a:t>
            </a:r>
            <a:r>
              <a:rPr lang="ru-RU" sz="1600" dirty="0" smtClean="0">
                <a:solidFill>
                  <a:schemeClr val="tx1"/>
                </a:solidFill>
              </a:rPr>
              <a:t> воды и воздуха;  4 – Удаление газов</a:t>
            </a:r>
            <a:r>
              <a:rPr lang="ru-RU" sz="1600" dirty="0">
                <a:solidFill>
                  <a:schemeClr val="tx1"/>
                </a:solidFill>
              </a:rPr>
              <a:t>; 5, 6 </a:t>
            </a:r>
            <a:r>
              <a:rPr lang="ru-RU" sz="1600" dirty="0" smtClean="0">
                <a:solidFill>
                  <a:schemeClr val="tx1"/>
                </a:solidFill>
              </a:rPr>
              <a:t>– зоны удаления </a:t>
            </a:r>
            <a:r>
              <a:rPr lang="ru-RU" sz="1600" dirty="0">
                <a:solidFill>
                  <a:schemeClr val="tx1"/>
                </a:solidFill>
              </a:rPr>
              <a:t>железа и </a:t>
            </a:r>
            <a:r>
              <a:rPr lang="ru-RU" sz="1600" dirty="0" smtClean="0">
                <a:solidFill>
                  <a:schemeClr val="tx1"/>
                </a:solidFill>
              </a:rPr>
              <a:t>марганца;  </a:t>
            </a:r>
            <a:r>
              <a:rPr lang="ru-RU" sz="1600" dirty="0">
                <a:solidFill>
                  <a:schemeClr val="tx1"/>
                </a:solidFill>
              </a:rPr>
              <a:t>7 - Уровень грунтовых вод.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48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584" y="2079854"/>
            <a:ext cx="7513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</a:t>
            </a:r>
            <a:endParaRPr lang="ro-RO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водоносном пласте </a:t>
            </a:r>
            <a:r>
              <a:rPr lang="ru-RU" dirty="0" err="1" smtClean="0">
                <a:solidFill>
                  <a:schemeClr val="tx1"/>
                </a:solidFill>
              </a:rPr>
              <a:t>Требужень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Шерпень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Скулень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(FERMANOX)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052" y="3187850"/>
            <a:ext cx="6380922" cy="33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1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584" y="2079854"/>
            <a:ext cx="7513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</a:t>
            </a:r>
            <a:endParaRPr lang="ro-RO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водоносном пласте </a:t>
            </a:r>
            <a:r>
              <a:rPr lang="ru-RU" dirty="0" err="1" smtClean="0">
                <a:solidFill>
                  <a:schemeClr val="tx1"/>
                </a:solidFill>
              </a:rPr>
              <a:t>Требужень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Шерпень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Скулень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(FERMANOX)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8" y="3187850"/>
            <a:ext cx="7809653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584" y="2079854"/>
            <a:ext cx="7513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</a:t>
            </a:r>
            <a:endParaRPr lang="ro-RO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водоносном пласте </a:t>
            </a:r>
            <a:r>
              <a:rPr lang="ru-RU" dirty="0" err="1" smtClean="0">
                <a:solidFill>
                  <a:schemeClr val="tx1"/>
                </a:solidFill>
              </a:rPr>
              <a:t>Требужень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Шерпень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Скулень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(FERMANOX)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096" y="3316450"/>
            <a:ext cx="718780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45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4584" y="2079854"/>
            <a:ext cx="75139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</a:t>
            </a:r>
            <a:endParaRPr lang="ro-RO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водоносном пласте </a:t>
            </a:r>
            <a:r>
              <a:rPr lang="ru-RU" dirty="0" err="1" smtClean="0">
                <a:solidFill>
                  <a:schemeClr val="tx1"/>
                </a:solidFill>
              </a:rPr>
              <a:t>Требужень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Шерпень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Скулень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(FERMANOX)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913" y="3187850"/>
            <a:ext cx="7156174" cy="33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400" kern="0" dirty="0"/>
              <a:t>V. </a:t>
            </a:r>
            <a:r>
              <a:rPr lang="ru-RU" sz="2400" kern="0" dirty="0"/>
              <a:t>Водоподготовка подземных вод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5939640"/>
            <a:ext cx="9144000" cy="63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174" y="2079854"/>
            <a:ext cx="85178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dirty="0" smtClean="0">
                <a:solidFill>
                  <a:schemeClr val="tx1"/>
                </a:solidFill>
              </a:rPr>
              <a:t>вод в рабочей скважине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978" y="2842418"/>
            <a:ext cx="7827942" cy="2993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082" y="5905678"/>
            <a:ext cx="8517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1-рабочая скважина;  2 – станция водоподготовки; 3 – очищенная вода; 4 – подача к потребителю;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81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3279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458817" y="2264343"/>
            <a:ext cx="2902226" cy="69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o-RO" sz="1800" dirty="0" smtClean="0">
                <a:solidFill>
                  <a:sysClr val="windowText" lastClr="000000"/>
                </a:solidFill>
                <a:latin typeface="Calibri" panose="020F0502020204030204"/>
              </a:rPr>
              <a:t>(</a:t>
            </a:r>
            <a:r>
              <a:rPr lang="ro-RO" sz="1800" dirty="0">
                <a:solidFill>
                  <a:sysClr val="windowText" lastClr="000000"/>
                </a:solidFill>
                <a:latin typeface="Calibri" panose="020F0502020204030204"/>
              </a:rPr>
              <a:t>BIRM, PYROLUX)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226" y="2834010"/>
            <a:ext cx="5493288" cy="3804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181" y="2542194"/>
            <a:ext cx="68469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Показатели качества</a:t>
            </a:r>
          </a:p>
          <a:p>
            <a:r>
              <a:rPr lang="ru-RU" dirty="0">
                <a:solidFill>
                  <a:schemeClr val="tx1"/>
                </a:solidFill>
              </a:rPr>
              <a:t> сырой воды</a:t>
            </a:r>
          </a:p>
          <a:p>
            <a:endParaRPr lang="ro-RO" dirty="0">
              <a:solidFill>
                <a:schemeClr val="tx1"/>
              </a:solidFill>
            </a:endParaRPr>
          </a:p>
          <a:p>
            <a:r>
              <a:rPr lang="ro-RO" dirty="0">
                <a:solidFill>
                  <a:schemeClr val="tx1"/>
                </a:solidFill>
              </a:rPr>
              <a:t>Fe3+ , Fe2+  ≤ 10mg/l</a:t>
            </a:r>
          </a:p>
          <a:p>
            <a:r>
              <a:rPr lang="ro-RO" dirty="0">
                <a:solidFill>
                  <a:schemeClr val="tx1"/>
                </a:solidFill>
              </a:rPr>
              <a:t>pH – 6,5÷ 9;</a:t>
            </a:r>
          </a:p>
          <a:p>
            <a:r>
              <a:rPr lang="ro-RO" dirty="0">
                <a:solidFill>
                  <a:schemeClr val="tx1"/>
                </a:solidFill>
              </a:rPr>
              <a:t>Mn ≤ 3mg/l;</a:t>
            </a:r>
          </a:p>
          <a:p>
            <a:r>
              <a:rPr lang="ro-RO" dirty="0">
                <a:solidFill>
                  <a:schemeClr val="tx1"/>
                </a:solidFill>
              </a:rPr>
              <a:t>Hidrocarburi – 0;</a:t>
            </a:r>
          </a:p>
          <a:p>
            <a:r>
              <a:rPr lang="ro-RO" dirty="0" err="1">
                <a:solidFill>
                  <a:schemeClr val="tx1"/>
                </a:solidFill>
              </a:rPr>
              <a:t>Polifosfați</a:t>
            </a:r>
            <a:r>
              <a:rPr lang="ro-RO" dirty="0">
                <a:solidFill>
                  <a:schemeClr val="tx1"/>
                </a:solidFill>
              </a:rPr>
              <a:t> – 0;</a:t>
            </a:r>
          </a:p>
          <a:p>
            <a:r>
              <a:rPr lang="ro-RO" dirty="0">
                <a:solidFill>
                  <a:schemeClr val="tx1"/>
                </a:solidFill>
              </a:rPr>
              <a:t>Compușii sulfului - 0</a:t>
            </a:r>
          </a:p>
        </p:txBody>
      </p:sp>
      <p:sp>
        <p:nvSpPr>
          <p:cNvPr id="4" name="Rectangle 3"/>
          <p:cNvSpPr/>
          <p:nvPr/>
        </p:nvSpPr>
        <p:spPr>
          <a:xfrm>
            <a:off x="704203" y="1958596"/>
            <a:ext cx="8343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Удаления железа и марганца из подземных </a:t>
            </a:r>
            <a:r>
              <a:rPr lang="ru-RU" sz="1800" dirty="0" smtClean="0">
                <a:solidFill>
                  <a:schemeClr val="tx1"/>
                </a:solidFill>
              </a:rPr>
              <a:t>вод </a:t>
            </a:r>
            <a:r>
              <a:rPr lang="ru-RU" sz="1800" dirty="0" err="1" smtClean="0">
                <a:solidFill>
                  <a:schemeClr val="tx1"/>
                </a:solidFill>
              </a:rPr>
              <a:t>каещдическим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                             окислением 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0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64307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>
                <a:solidFill>
                  <a:srgbClr val="002060"/>
                </a:solidFill>
              </a:rPr>
              <a:t>II. CANTITĂȚILE DE APĂ SUBTERANE ALE REPUBLICA MOLDOVA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57809" y="2473414"/>
            <a:ext cx="8382764" cy="4016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Согласно ситуации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на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01.2016 ресурсы эксплуатации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подземных вод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установлены в объеме 3462,815 m3 /d: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Одобренный Государственной Комиссией по резервированию - 2196,146 тысяч m3 /d.</a:t>
            </a:r>
          </a:p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из которых:</a:t>
            </a:r>
            <a:endParaRPr lang="ru-RU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• питьевая вода и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хозяйственное водоснабжение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использования - 2027,159 тысяч m3 /d;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•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технической воды - 148,27 тысяч m3 /d;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• Минеральные воды - 20717 тысяч m3 /d.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2887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2975" y="2875002"/>
            <a:ext cx="7191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УДАЛЕНИЕ СЕРОВОДОРОДА </a:t>
            </a:r>
            <a:r>
              <a:rPr lang="ro-RO" sz="3600" dirty="0" smtClean="0">
                <a:solidFill>
                  <a:schemeClr val="tx1"/>
                </a:solidFill>
              </a:rPr>
              <a:t>(</a:t>
            </a:r>
            <a:r>
              <a:rPr lang="ro-RO" sz="3600" dirty="0">
                <a:solidFill>
                  <a:schemeClr val="tx1"/>
                </a:solidFill>
              </a:rPr>
              <a:t>H2S) </a:t>
            </a:r>
            <a:r>
              <a:rPr lang="ru-RU" sz="3600" dirty="0" smtClean="0">
                <a:solidFill>
                  <a:schemeClr val="tx1"/>
                </a:solidFill>
              </a:rPr>
              <a:t>ИЗ ПОДЗЕМНЫХ ВОД</a:t>
            </a:r>
            <a:endParaRPr lang="ro-RO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33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9507" y="1982450"/>
            <a:ext cx="777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Me</a:t>
            </a:r>
            <a:r>
              <a:rPr lang="ru-RU" dirty="0" err="1" smtClean="0">
                <a:solidFill>
                  <a:schemeClr val="tx1"/>
                </a:solidFill>
              </a:rPr>
              <a:t>тоды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удаления сероводорода </a:t>
            </a:r>
            <a:r>
              <a:rPr lang="ru-RU" sz="1600" dirty="0">
                <a:solidFill>
                  <a:schemeClr val="tx1"/>
                </a:solidFill>
              </a:rPr>
              <a:t>ИЗ ПОДЗЕМНЫХ ВОД</a:t>
            </a:r>
            <a:endParaRPr lang="ro-RO" sz="1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2148" y="3219046"/>
            <a:ext cx="76507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Сероводород в подземных водах может быть </a:t>
            </a:r>
            <a:r>
              <a:rPr lang="ru-RU" sz="2800" dirty="0" smtClean="0">
                <a:solidFill>
                  <a:schemeClr val="tx1"/>
                </a:solidFill>
              </a:rPr>
              <a:t>удален </a:t>
            </a:r>
            <a:r>
              <a:rPr lang="ru-RU" sz="2800" dirty="0">
                <a:solidFill>
                  <a:schemeClr val="tx1"/>
                </a:solidFill>
              </a:rPr>
              <a:t>следующими методами: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физические методы;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химические методы;</a:t>
            </a:r>
          </a:p>
          <a:p>
            <a:r>
              <a:rPr lang="ru-RU" sz="2800" dirty="0">
                <a:solidFill>
                  <a:schemeClr val="tx1"/>
                </a:solidFill>
              </a:rPr>
              <a:t>- биохимические методы</a:t>
            </a:r>
            <a:endParaRPr lang="ro-R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17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564151"/>
            <a:ext cx="9144000" cy="689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Аэрация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воды в дегазирующих колоннах с помощью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колец 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Rasching</a:t>
            </a:r>
            <a:endParaRPr lang="ru-RU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или других современных наполнителей 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0226" y="2141558"/>
            <a:ext cx="5256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 физические </a:t>
            </a:r>
            <a:r>
              <a:rPr lang="ru-RU" dirty="0" smtClean="0">
                <a:solidFill>
                  <a:schemeClr val="tx1"/>
                </a:solidFill>
              </a:rPr>
              <a:t>методы удаления 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H2S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599" y="3426255"/>
            <a:ext cx="3025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H2S ≤ 5 mg/l;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при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pH – 6,5 ÷ 7,0 </a:t>
            </a:r>
            <a:r>
              <a:rPr lang="ru-RU" sz="1800" dirty="0" smtClean="0">
                <a:solidFill>
                  <a:schemeClr val="tx1"/>
                </a:solidFill>
              </a:rPr>
              <a:t>удаление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H2S </a:t>
            </a:r>
            <a:r>
              <a:rPr lang="ru-RU" sz="1800" dirty="0" smtClean="0">
                <a:solidFill>
                  <a:schemeClr val="tx1"/>
                </a:solidFill>
              </a:rPr>
              <a:t>в пределах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80 ÷ 85 </a:t>
            </a:r>
            <a:r>
              <a:rPr lang="pt-BR" sz="1800" dirty="0" smtClean="0">
                <a:solidFill>
                  <a:schemeClr val="tx1"/>
                </a:solidFill>
              </a:rPr>
              <a:t>%.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при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pH ≤ 5  H2S </a:t>
            </a:r>
            <a:r>
              <a:rPr lang="ru-RU" sz="1800" dirty="0" smtClean="0">
                <a:solidFill>
                  <a:schemeClr val="tx1"/>
                </a:solidFill>
              </a:rPr>
              <a:t>удаление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100</a:t>
            </a:r>
            <a:r>
              <a:rPr lang="pt-BR" sz="1800" dirty="0" smtClean="0">
                <a:solidFill>
                  <a:schemeClr val="tx1"/>
                </a:solidFill>
              </a:rPr>
              <a:t>%.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pt-BR" sz="1800" dirty="0">
                <a:solidFill>
                  <a:schemeClr val="tx1"/>
                </a:solidFill>
              </a:rPr>
              <a:t>2H2S + O2 = 2H2O + 2S2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975" y="55266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dirty="0" err="1">
                <a:solidFill>
                  <a:schemeClr val="tx1"/>
                </a:solidFill>
              </a:rPr>
              <a:t>Legendă</a:t>
            </a:r>
            <a:r>
              <a:rPr lang="pt-BR" sz="2000" dirty="0">
                <a:solidFill>
                  <a:schemeClr val="tx1"/>
                </a:solidFill>
              </a:rPr>
              <a:t>: </a:t>
            </a:r>
            <a:endParaRPr lang="ro-RO" sz="2000" dirty="0" smtClean="0">
              <a:solidFill>
                <a:schemeClr val="tx1"/>
              </a:solidFill>
            </a:endParaRPr>
          </a:p>
          <a:p>
            <a:r>
              <a:rPr lang="pt-BR" sz="2000" dirty="0" smtClean="0">
                <a:solidFill>
                  <a:schemeClr val="tx1"/>
                </a:solidFill>
              </a:rPr>
              <a:t>1 </a:t>
            </a:r>
            <a:r>
              <a:rPr lang="pt-BR" sz="2000" dirty="0">
                <a:solidFill>
                  <a:schemeClr val="tx1"/>
                </a:solidFill>
              </a:rPr>
              <a:t>– </a:t>
            </a:r>
            <a:r>
              <a:rPr lang="ru-RU" sz="2000" dirty="0" smtClean="0">
                <a:solidFill>
                  <a:schemeClr val="tx1"/>
                </a:solidFill>
              </a:rPr>
              <a:t>решётка</a:t>
            </a:r>
            <a:r>
              <a:rPr lang="pt-BR" sz="2000" dirty="0" smtClean="0">
                <a:solidFill>
                  <a:schemeClr val="tx1"/>
                </a:solidFill>
              </a:rPr>
              <a:t>; </a:t>
            </a:r>
            <a:r>
              <a:rPr lang="pt-BR" sz="2000" dirty="0">
                <a:solidFill>
                  <a:schemeClr val="tx1"/>
                </a:solidFill>
              </a:rPr>
              <a:t>2 – </a:t>
            </a:r>
            <a:r>
              <a:rPr lang="ru-RU" sz="2000" dirty="0" smtClean="0">
                <a:solidFill>
                  <a:schemeClr val="tx1"/>
                </a:solidFill>
              </a:rPr>
              <a:t>наполнитель</a:t>
            </a:r>
            <a:r>
              <a:rPr lang="pt-BR" sz="2000" dirty="0" smtClean="0">
                <a:solidFill>
                  <a:schemeClr val="tx1"/>
                </a:solidFill>
              </a:rPr>
              <a:t>; </a:t>
            </a:r>
            <a:endParaRPr lang="ro-RO" sz="2000" dirty="0" smtClean="0">
              <a:solidFill>
                <a:schemeClr val="tx1"/>
              </a:solidFill>
            </a:endParaRPr>
          </a:p>
          <a:p>
            <a:r>
              <a:rPr lang="pt-BR" sz="2000" dirty="0" smtClean="0">
                <a:solidFill>
                  <a:schemeClr val="tx1"/>
                </a:solidFill>
              </a:rPr>
              <a:t>3 </a:t>
            </a:r>
            <a:r>
              <a:rPr lang="pt-BR" sz="2000" dirty="0">
                <a:solidFill>
                  <a:schemeClr val="tx1"/>
                </a:solidFill>
              </a:rPr>
              <a:t>– </a:t>
            </a:r>
            <a:r>
              <a:rPr lang="ru-RU" sz="2000" dirty="0" smtClean="0">
                <a:solidFill>
                  <a:schemeClr val="tx1"/>
                </a:solidFill>
              </a:rPr>
              <a:t>система разбрызгивания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353" y="3255244"/>
            <a:ext cx="3569022" cy="31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4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9494" y="2157473"/>
            <a:ext cx="7972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Удаление </a:t>
            </a:r>
            <a:r>
              <a:rPr lang="pt-BR" dirty="0" smtClean="0">
                <a:solidFill>
                  <a:schemeClr val="tx1"/>
                </a:solidFill>
              </a:rPr>
              <a:t>H2S </a:t>
            </a:r>
            <a:r>
              <a:rPr lang="ru-RU" dirty="0" smtClean="0">
                <a:solidFill>
                  <a:schemeClr val="tx1"/>
                </a:solidFill>
              </a:rPr>
              <a:t>в термических и вакуумных дегазаторах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181" y="2958165"/>
            <a:ext cx="3952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При температуре воды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30 – </a:t>
            </a:r>
            <a:r>
              <a:rPr lang="pt-BR" sz="1800" dirty="0" smtClean="0">
                <a:solidFill>
                  <a:schemeClr val="tx1"/>
                </a:solidFill>
              </a:rPr>
              <a:t>40°C </a:t>
            </a:r>
            <a:r>
              <a:rPr lang="pt-BR" sz="1800" dirty="0">
                <a:solidFill>
                  <a:schemeClr val="tx1"/>
                </a:solidFill>
              </a:rPr>
              <a:t>– </a:t>
            </a:r>
            <a:r>
              <a:rPr lang="ru-RU" sz="1800" dirty="0" smtClean="0">
                <a:solidFill>
                  <a:schemeClr val="tx1"/>
                </a:solidFill>
              </a:rPr>
              <a:t>содержание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H2S </a:t>
            </a:r>
            <a:r>
              <a:rPr lang="ru-RU" sz="1800" dirty="0" smtClean="0">
                <a:solidFill>
                  <a:schemeClr val="tx1"/>
                </a:solidFill>
              </a:rPr>
              <a:t>в воде уменьшается в 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2 – 3 </a:t>
            </a:r>
            <a:r>
              <a:rPr lang="ru-RU" sz="1800" dirty="0" smtClean="0">
                <a:solidFill>
                  <a:schemeClr val="tx1"/>
                </a:solidFill>
              </a:rPr>
              <a:t>раза</a:t>
            </a:r>
            <a:r>
              <a:rPr lang="pt-BR" sz="1800" dirty="0" smtClean="0">
                <a:solidFill>
                  <a:schemeClr val="tx1"/>
                </a:solidFill>
              </a:rPr>
              <a:t>.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При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100 °C – </a:t>
            </a:r>
            <a:r>
              <a:rPr lang="ru-RU" sz="1800" dirty="0" smtClean="0">
                <a:solidFill>
                  <a:schemeClr val="tx1"/>
                </a:solidFill>
              </a:rPr>
              <a:t>содержание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H2S </a:t>
            </a:r>
            <a:r>
              <a:rPr lang="ru-RU" sz="1800" dirty="0" smtClean="0">
                <a:solidFill>
                  <a:schemeClr val="tx1"/>
                </a:solidFill>
              </a:rPr>
              <a:t>ровно нолю </a:t>
            </a:r>
            <a:r>
              <a:rPr lang="pt-BR" sz="1800" dirty="0" smtClean="0">
                <a:solidFill>
                  <a:schemeClr val="tx1"/>
                </a:solidFill>
              </a:rPr>
              <a:t>.</a:t>
            </a:r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807" y="2958165"/>
            <a:ext cx="3193897" cy="3643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739" y="443549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легенда:</a:t>
            </a:r>
          </a:p>
          <a:p>
            <a:r>
              <a:rPr lang="ru-RU" sz="1800" dirty="0">
                <a:solidFill>
                  <a:schemeClr val="tx1"/>
                </a:solidFill>
              </a:rPr>
              <a:t>1 - газоотводная труба;</a:t>
            </a:r>
          </a:p>
          <a:p>
            <a:r>
              <a:rPr lang="ru-RU" sz="1800" dirty="0">
                <a:solidFill>
                  <a:schemeClr val="tx1"/>
                </a:solidFill>
              </a:rPr>
              <a:t>2-сливная труба;</a:t>
            </a:r>
          </a:p>
          <a:p>
            <a:r>
              <a:rPr lang="ru-RU" sz="1800" dirty="0">
                <a:solidFill>
                  <a:schemeClr val="tx1"/>
                </a:solidFill>
              </a:rPr>
              <a:t>3 - дополнительная варочная установка;</a:t>
            </a:r>
          </a:p>
          <a:p>
            <a:r>
              <a:rPr lang="ru-RU" sz="1800" dirty="0">
                <a:solidFill>
                  <a:schemeClr val="tx1"/>
                </a:solidFill>
              </a:rPr>
              <a:t>4 - парораспределительные трубы;</a:t>
            </a:r>
          </a:p>
          <a:p>
            <a:r>
              <a:rPr lang="ru-RU" sz="1800" dirty="0">
                <a:solidFill>
                  <a:schemeClr val="tx1"/>
                </a:solidFill>
              </a:rPr>
              <a:t>5 - распылительная камера.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4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98174" y="2842418"/>
            <a:ext cx="4577533" cy="3629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sz="2900" dirty="0">
                <a:solidFill>
                  <a:sysClr val="windowText" lastClr="000000"/>
                </a:solidFill>
                <a:latin typeface="Calibri" panose="020F0502020204030204"/>
              </a:rPr>
              <a:t>В этих установках вакуум </a:t>
            </a:r>
            <a:r>
              <a:rPr lang="ru-RU" sz="2900" dirty="0" smtClean="0">
                <a:solidFill>
                  <a:sysClr val="windowText" lastClr="000000"/>
                </a:solidFill>
                <a:latin typeface="Calibri" panose="020F0502020204030204"/>
              </a:rPr>
              <a:t>создается </a:t>
            </a:r>
            <a:r>
              <a:rPr lang="ru-RU" sz="2900" dirty="0">
                <a:solidFill>
                  <a:sysClr val="windowText" lastClr="000000"/>
                </a:solidFill>
                <a:latin typeface="Calibri" panose="020F0502020204030204"/>
              </a:rPr>
              <a:t>с помощью вакуумных насосов. При </a:t>
            </a:r>
            <a:r>
              <a:rPr lang="ru-RU" sz="2900" dirty="0" err="1">
                <a:solidFill>
                  <a:sysClr val="windowText" lastClr="000000"/>
                </a:solidFill>
                <a:latin typeface="Calibri" panose="020F0502020204030204"/>
              </a:rPr>
              <a:t>вакуумировании</a:t>
            </a:r>
            <a:r>
              <a:rPr lang="ru-RU" sz="2900" dirty="0">
                <a:solidFill>
                  <a:sysClr val="windowText" lastClr="000000"/>
                </a:solidFill>
                <a:latin typeface="Calibri" panose="020F0502020204030204"/>
              </a:rPr>
              <a:t> вода </a:t>
            </a:r>
            <a:r>
              <a:rPr lang="ru-RU" sz="2900" dirty="0" smtClean="0">
                <a:solidFill>
                  <a:sysClr val="windowText" lastClr="000000"/>
                </a:solidFill>
                <a:latin typeface="Calibri" panose="020F0502020204030204"/>
              </a:rPr>
              <a:t>закипает </a:t>
            </a:r>
            <a:r>
              <a:rPr lang="ru-RU" sz="2900" dirty="0">
                <a:solidFill>
                  <a:sysClr val="windowText" lastClr="000000"/>
                </a:solidFill>
                <a:latin typeface="Calibri" panose="020F0502020204030204"/>
              </a:rPr>
              <a:t>при низких температурах, с тем же процессом, что и в термических дегазаторах.</a:t>
            </a:r>
          </a:p>
          <a:p>
            <a:pPr lvl="0" fontAlgn="auto">
              <a:spcAft>
                <a:spcPts val="0"/>
              </a:spcAft>
            </a:pPr>
            <a:endParaRPr lang="ru-RU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  легенда: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1 - труба сырой воды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2 - трубопровод для отвода газа;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3 - система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водораспределения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4 - 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решодка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;</a:t>
            </a:r>
            <a:endParaRPr lang="ru-RU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5 - водоотводная труба;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6 - пьезометры для измерения уровня воды в дегазаторе;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  7 - вакуумный насос.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0439" y="2126222"/>
            <a:ext cx="32547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Вакуумный дегазатор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385" y="2568866"/>
            <a:ext cx="3359187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84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7623" y="2445163"/>
            <a:ext cx="8728649" cy="3900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С использованием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>
                <a:solidFill>
                  <a:sysClr val="windowText" lastClr="000000"/>
                </a:solidFill>
                <a:latin typeface="Calibri" panose="020F0502020204030204"/>
              </a:rPr>
              <a:t>(Cl2),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>
                <a:solidFill>
                  <a:sysClr val="windowText" lastClr="000000"/>
                </a:solidFill>
                <a:latin typeface="Calibri" panose="020F0502020204030204"/>
              </a:rPr>
              <a:t>(ClO2),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>
                <a:solidFill>
                  <a:sysClr val="windowText" lastClr="000000"/>
                </a:solidFill>
                <a:latin typeface="Calibri" panose="020F0502020204030204"/>
              </a:rPr>
              <a:t>(O3),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t </a:t>
            </a:r>
            <a:r>
              <a:rPr lang="ro-RO" dirty="0">
                <a:solidFill>
                  <a:sysClr val="windowText" lastClr="000000"/>
                </a:solidFill>
                <a:latin typeface="Calibri" panose="020F0502020204030204"/>
              </a:rPr>
              <a:t>(Fe(OH)3),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>
                <a:solidFill>
                  <a:sysClr val="windowText" lastClr="000000"/>
                </a:solidFill>
                <a:latin typeface="Calibri" panose="020F0502020204030204"/>
              </a:rPr>
              <a:t>(KMnO4).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0197" y="2011537"/>
            <a:ext cx="6810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Химические методы удаления</a:t>
            </a: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H2S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708" y="3248133"/>
            <a:ext cx="84529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 err="1" smtClean="0">
                <a:solidFill>
                  <a:schemeClr val="tx1"/>
                </a:solidFill>
              </a:rPr>
              <a:t>процесе</a:t>
            </a:r>
            <a:r>
              <a:rPr lang="ru-RU" sz="2000" dirty="0" smtClean="0">
                <a:solidFill>
                  <a:schemeClr val="tx1"/>
                </a:solidFill>
              </a:rPr>
              <a:t> окисления происходят следующие реакции</a:t>
            </a:r>
            <a:r>
              <a:rPr lang="pt-BR" sz="2000" dirty="0" smtClean="0">
                <a:solidFill>
                  <a:schemeClr val="tx1"/>
                </a:solidFill>
              </a:rPr>
              <a:t>:</a:t>
            </a:r>
            <a:endParaRPr lang="pt-BR" sz="2000" dirty="0">
              <a:solidFill>
                <a:schemeClr val="tx1"/>
              </a:solidFill>
            </a:endParaRPr>
          </a:p>
          <a:p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H2S </a:t>
            </a:r>
            <a:r>
              <a:rPr lang="pt-BR" sz="1800" dirty="0">
                <a:solidFill>
                  <a:schemeClr val="tx1"/>
                </a:solidFill>
              </a:rPr>
              <a:t>+ Cl2 = 2HCl + S </a:t>
            </a:r>
            <a:r>
              <a:rPr lang="pt-BR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доза хлора менее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5mg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 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H2S </a:t>
            </a:r>
            <a:r>
              <a:rPr lang="pt-BR" sz="1800" dirty="0">
                <a:solidFill>
                  <a:schemeClr val="tx1"/>
                </a:solidFill>
              </a:rPr>
              <a:t>+ 4Cl2 =4H2O =  H2SO4 + 8HCl </a:t>
            </a:r>
            <a:r>
              <a:rPr lang="pt-BR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доза хлора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8,4mg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 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2KMnO4 </a:t>
            </a:r>
            <a:r>
              <a:rPr lang="pt-BR" sz="1800" dirty="0">
                <a:solidFill>
                  <a:schemeClr val="tx1"/>
                </a:solidFill>
              </a:rPr>
              <a:t>+ 3H2S = 2KOH +3S + 2MnO2 + 2H2O </a:t>
            </a:r>
            <a:endParaRPr lang="ro-RO" sz="1800" dirty="0" smtClean="0">
              <a:solidFill>
                <a:schemeClr val="tx1"/>
              </a:solidFill>
            </a:endParaRPr>
          </a:p>
          <a:p>
            <a:r>
              <a:rPr lang="pt-BR" sz="1800" dirty="0" smtClean="0">
                <a:solidFill>
                  <a:schemeClr val="tx1"/>
                </a:solidFill>
              </a:rPr>
              <a:t> (</a:t>
            </a:r>
            <a:r>
              <a:rPr lang="ru-RU" sz="1800" dirty="0" smtClean="0">
                <a:solidFill>
                  <a:schemeClr val="tx1"/>
                </a:solidFill>
              </a:rPr>
              <a:t>доза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KMnO4  </a:t>
            </a:r>
            <a:r>
              <a:rPr lang="ru-RU" sz="1800" dirty="0" smtClean="0">
                <a:solidFill>
                  <a:schemeClr val="tx1"/>
                </a:solidFill>
              </a:rPr>
              <a:t>-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3mg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8KMnO4 </a:t>
            </a:r>
            <a:r>
              <a:rPr lang="pt-BR" sz="1800" dirty="0">
                <a:solidFill>
                  <a:schemeClr val="tx1"/>
                </a:solidFill>
              </a:rPr>
              <a:t>+ 3H2S = 3K2SO4 +2KOH + 8MnO2 + 2H2O </a:t>
            </a:r>
            <a:r>
              <a:rPr lang="pt-BR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доза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KMnO4  </a:t>
            </a:r>
            <a:r>
              <a:rPr lang="ru-RU" sz="1800" dirty="0" smtClean="0">
                <a:solidFill>
                  <a:schemeClr val="tx1"/>
                </a:solidFill>
              </a:rPr>
              <a:t>-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6,2mg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H2S </a:t>
            </a:r>
            <a:r>
              <a:rPr lang="pt-BR" sz="1800" dirty="0">
                <a:solidFill>
                  <a:schemeClr val="tx1"/>
                </a:solidFill>
              </a:rPr>
              <a:t>+ O3 = 3S + 3H2O   </a:t>
            </a:r>
            <a:r>
              <a:rPr lang="pt-BR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доза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O3 </a:t>
            </a:r>
            <a:r>
              <a:rPr lang="ru-RU" sz="1800" dirty="0" smtClean="0">
                <a:solidFill>
                  <a:schemeClr val="tx1"/>
                </a:solidFill>
              </a:rPr>
              <a:t>-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1,4 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 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H2S </a:t>
            </a:r>
            <a:r>
              <a:rPr lang="pt-BR" sz="1800" dirty="0">
                <a:solidFill>
                  <a:schemeClr val="tx1"/>
                </a:solidFill>
              </a:rPr>
              <a:t>+ O3 = 3H2SO4      </a:t>
            </a:r>
            <a:r>
              <a:rPr lang="pt-BR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доза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O3 </a:t>
            </a:r>
            <a:r>
              <a:rPr lang="ru-RU" sz="1800" dirty="0" smtClean="0">
                <a:solidFill>
                  <a:schemeClr val="tx1"/>
                </a:solidFill>
              </a:rPr>
              <a:t>-</a:t>
            </a:r>
            <a:r>
              <a:rPr lang="pt-BR" sz="1800" dirty="0" smtClean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1,9 mg </a:t>
            </a:r>
            <a:r>
              <a:rPr lang="pt-BR" sz="1800" dirty="0" err="1">
                <a:solidFill>
                  <a:schemeClr val="tx1"/>
                </a:solidFill>
              </a:rPr>
              <a:t>la</a:t>
            </a:r>
            <a:r>
              <a:rPr lang="pt-BR" sz="1800" dirty="0">
                <a:solidFill>
                  <a:schemeClr val="tx1"/>
                </a:solidFill>
              </a:rPr>
              <a:t> 1 mg de H2S</a:t>
            </a:r>
            <a:r>
              <a:rPr lang="pt-BR" sz="1800" dirty="0" smtClean="0">
                <a:solidFill>
                  <a:schemeClr val="tx1"/>
                </a:solidFill>
              </a:rPr>
              <a:t>)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- </a:t>
            </a:r>
            <a:r>
              <a:rPr lang="pt-BR" sz="1800" dirty="0" smtClean="0">
                <a:solidFill>
                  <a:schemeClr val="tx1"/>
                </a:solidFill>
              </a:rPr>
              <a:t>3H2S </a:t>
            </a:r>
            <a:r>
              <a:rPr lang="pt-BR" sz="1800" dirty="0">
                <a:solidFill>
                  <a:schemeClr val="tx1"/>
                </a:solidFill>
              </a:rPr>
              <a:t>+ 2Fe(OH)3 = 2FeS + S + 6H2O  (pH ≤ 7)</a:t>
            </a:r>
          </a:p>
        </p:txBody>
      </p:sp>
    </p:spTree>
    <p:extLst>
      <p:ext uri="{BB962C8B-B14F-4D97-AF65-F5344CB8AC3E}">
        <p14:creationId xmlns:p14="http://schemas.microsoft.com/office/powerpoint/2010/main" val="2245984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3038" y="27192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5132" y="1776274"/>
            <a:ext cx="35519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ro-RO" dirty="0">
                <a:solidFill>
                  <a:schemeClr val="tx1"/>
                </a:solidFill>
              </a:rPr>
              <a:t>H2S </a:t>
            </a:r>
            <a:r>
              <a:rPr lang="ro-RO" dirty="0" smtClean="0">
                <a:solidFill>
                  <a:schemeClr val="tx1"/>
                </a:solidFill>
              </a:rPr>
              <a:t>c </a:t>
            </a:r>
            <a:r>
              <a:rPr lang="ro-RO" dirty="0">
                <a:solidFill>
                  <a:schemeClr val="tx1"/>
                </a:solidFill>
              </a:rPr>
              <a:t>Fe(OH)3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81" y="2160814"/>
            <a:ext cx="7848600" cy="30820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0881" y="5185830"/>
            <a:ext cx="861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Легенда: 1 - </a:t>
            </a:r>
            <a:r>
              <a:rPr lang="ru-RU" sz="1800" dirty="0" smtClean="0">
                <a:solidFill>
                  <a:schemeClr val="tx1"/>
                </a:solidFill>
              </a:rPr>
              <a:t>подача </a:t>
            </a:r>
            <a:r>
              <a:rPr lang="ru-RU" sz="1800" dirty="0">
                <a:solidFill>
                  <a:schemeClr val="tx1"/>
                </a:solidFill>
              </a:rPr>
              <a:t>сырой воды; 2 - </a:t>
            </a:r>
            <a:r>
              <a:rPr lang="ru-RU" sz="1800" dirty="0" smtClean="0">
                <a:solidFill>
                  <a:schemeClr val="tx1"/>
                </a:solidFill>
              </a:rPr>
              <a:t>смеситель; </a:t>
            </a:r>
            <a:r>
              <a:rPr lang="ru-RU" sz="1800" dirty="0">
                <a:solidFill>
                  <a:schemeClr val="tx1"/>
                </a:solidFill>
              </a:rPr>
              <a:t>3 </a:t>
            </a:r>
            <a:r>
              <a:rPr lang="ru-RU" sz="1800" dirty="0" smtClean="0">
                <a:solidFill>
                  <a:schemeClr val="tx1"/>
                </a:solidFill>
              </a:rPr>
              <a:t>- дозатор </a:t>
            </a:r>
            <a:r>
              <a:rPr lang="ru-RU" sz="1800" dirty="0" err="1">
                <a:solidFill>
                  <a:schemeClr val="tx1"/>
                </a:solidFill>
              </a:rPr>
              <a:t>Fe</a:t>
            </a:r>
            <a:r>
              <a:rPr lang="ru-RU" sz="1800" dirty="0">
                <a:solidFill>
                  <a:schemeClr val="tx1"/>
                </a:solidFill>
              </a:rPr>
              <a:t> Cl3 </a:t>
            </a:r>
            <a:r>
              <a:rPr lang="ru-RU" sz="1800" dirty="0" smtClean="0">
                <a:solidFill>
                  <a:schemeClr val="tx1"/>
                </a:solidFill>
              </a:rPr>
              <a:t>;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4 - </a:t>
            </a:r>
            <a:r>
              <a:rPr lang="ru-RU" sz="1800" dirty="0" smtClean="0">
                <a:solidFill>
                  <a:schemeClr val="tx1"/>
                </a:solidFill>
              </a:rPr>
              <a:t>аэратор; </a:t>
            </a:r>
            <a:r>
              <a:rPr lang="ru-RU" sz="1800" dirty="0">
                <a:solidFill>
                  <a:schemeClr val="tx1"/>
                </a:solidFill>
              </a:rPr>
              <a:t>5 - </a:t>
            </a:r>
            <a:r>
              <a:rPr lang="ru-RU" sz="1800" dirty="0" smtClean="0">
                <a:solidFill>
                  <a:schemeClr val="tx1"/>
                </a:solidFill>
              </a:rPr>
              <a:t>ОВСО; </a:t>
            </a:r>
            <a:r>
              <a:rPr lang="ru-RU" sz="1800" dirty="0">
                <a:solidFill>
                  <a:schemeClr val="tx1"/>
                </a:solidFill>
              </a:rPr>
              <a:t>6 </a:t>
            </a:r>
            <a:r>
              <a:rPr lang="ru-RU" sz="1800" dirty="0" smtClean="0">
                <a:solidFill>
                  <a:schemeClr val="tx1"/>
                </a:solidFill>
              </a:rPr>
              <a:t>– рециркуляция </a:t>
            </a:r>
            <a:r>
              <a:rPr lang="ro-RO" sz="1800" dirty="0" smtClean="0">
                <a:solidFill>
                  <a:schemeClr val="tx1"/>
                </a:solidFill>
              </a:rPr>
              <a:t>Fe(OH)3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dirty="0">
                <a:solidFill>
                  <a:schemeClr val="tx1"/>
                </a:solidFill>
              </a:rPr>
              <a:t>7 - </a:t>
            </a:r>
            <a:r>
              <a:rPr lang="ru-RU" sz="1800" dirty="0" err="1" smtClean="0">
                <a:solidFill>
                  <a:schemeClr val="tx1"/>
                </a:solidFill>
              </a:rPr>
              <a:t>хлораторная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8 </a:t>
            </a:r>
            <a:r>
              <a:rPr lang="ru-RU" sz="1800" dirty="0">
                <a:solidFill>
                  <a:schemeClr val="tx1"/>
                </a:solidFill>
              </a:rPr>
              <a:t>- фильтр; 9 </a:t>
            </a:r>
            <a:r>
              <a:rPr lang="ru-RU" sz="1800" dirty="0" smtClean="0">
                <a:solidFill>
                  <a:schemeClr val="tx1"/>
                </a:solidFill>
              </a:rPr>
              <a:t>– отвод очищенной воды; </a:t>
            </a:r>
            <a:r>
              <a:rPr lang="ru-RU" sz="1800" dirty="0">
                <a:solidFill>
                  <a:schemeClr val="tx1"/>
                </a:solidFill>
              </a:rPr>
              <a:t>10 </a:t>
            </a:r>
            <a:r>
              <a:rPr lang="ru-RU" sz="1800" dirty="0" smtClean="0">
                <a:solidFill>
                  <a:schemeClr val="tx1"/>
                </a:solidFill>
              </a:rPr>
              <a:t>– насос для рециркуляции     </a:t>
            </a:r>
            <a:r>
              <a:rPr lang="ro-RO" sz="1800" dirty="0" smtClean="0">
                <a:solidFill>
                  <a:schemeClr val="tx1"/>
                </a:solidFill>
              </a:rPr>
              <a:t>Fe(OH)3</a:t>
            </a:r>
            <a:r>
              <a:rPr lang="ru-RU" sz="1800" dirty="0" smtClean="0">
                <a:solidFill>
                  <a:schemeClr val="tx1"/>
                </a:solidFill>
              </a:rPr>
              <a:t> ; </a:t>
            </a:r>
            <a:r>
              <a:rPr lang="ru-RU" sz="1800" dirty="0">
                <a:solidFill>
                  <a:schemeClr val="tx1"/>
                </a:solidFill>
              </a:rPr>
              <a:t>11 - резервуар для </a:t>
            </a:r>
            <a:r>
              <a:rPr lang="ru-RU" sz="1800" dirty="0" smtClean="0">
                <a:solidFill>
                  <a:schemeClr val="tx1"/>
                </a:solidFill>
              </a:rPr>
              <a:t>сбора </a:t>
            </a:r>
            <a:r>
              <a:rPr lang="ru-RU" sz="1800" dirty="0" err="1">
                <a:solidFill>
                  <a:schemeClr val="tx1"/>
                </a:solidFill>
              </a:rPr>
              <a:t>Fe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(ОН)3</a:t>
            </a:r>
            <a:r>
              <a:rPr lang="ru-RU" sz="1800" dirty="0">
                <a:solidFill>
                  <a:schemeClr val="tx1"/>
                </a:solidFill>
              </a:rPr>
              <a:t>; 12 - введение сжатого воздуха.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TRATAREA APELOR 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7111" y="2079854"/>
            <a:ext cx="34413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ro-RO" dirty="0">
                <a:solidFill>
                  <a:schemeClr val="tx1"/>
                </a:solidFill>
              </a:rPr>
              <a:t>H2S </a:t>
            </a:r>
            <a:r>
              <a:rPr lang="ro-RO" dirty="0" smtClean="0">
                <a:solidFill>
                  <a:schemeClr val="tx1"/>
                </a:solidFill>
              </a:rPr>
              <a:t>c </a:t>
            </a:r>
            <a:r>
              <a:rPr lang="ro-RO" dirty="0">
                <a:solidFill>
                  <a:schemeClr val="tx1"/>
                </a:solidFill>
              </a:rPr>
              <a:t>KMnO4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700" y="2442424"/>
            <a:ext cx="6562725" cy="2643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5040" y="5188013"/>
            <a:ext cx="8265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Легенда: </a:t>
            </a:r>
            <a:r>
              <a:rPr lang="ru-RU" sz="1800" dirty="0">
                <a:solidFill>
                  <a:schemeClr val="tx1"/>
                </a:solidFill>
              </a:rPr>
              <a:t>1 - </a:t>
            </a:r>
            <a:r>
              <a:rPr lang="ru-RU" sz="1800" dirty="0" smtClean="0">
                <a:solidFill>
                  <a:schemeClr val="tx1"/>
                </a:solidFill>
              </a:rPr>
              <a:t>подача </a:t>
            </a:r>
            <a:r>
              <a:rPr lang="ru-RU" sz="1800" dirty="0">
                <a:solidFill>
                  <a:schemeClr val="tx1"/>
                </a:solidFill>
              </a:rPr>
              <a:t>сырой воды; 2, 9 </a:t>
            </a:r>
            <a:r>
              <a:rPr lang="ru-RU" sz="1800" dirty="0" smtClean="0">
                <a:solidFill>
                  <a:schemeClr val="tx1"/>
                </a:solidFill>
              </a:rPr>
              <a:t>– дозирующие насосы </a:t>
            </a:r>
            <a:r>
              <a:rPr lang="ru-RU" sz="1800" dirty="0">
                <a:solidFill>
                  <a:schemeClr val="tx1"/>
                </a:solidFill>
              </a:rPr>
              <a:t>KMnO4 </a:t>
            </a:r>
            <a:r>
              <a:rPr lang="ru-RU" sz="1800" dirty="0" smtClean="0">
                <a:solidFill>
                  <a:schemeClr val="tx1"/>
                </a:solidFill>
              </a:rPr>
              <a:t>к;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3 - кислотный </a:t>
            </a:r>
            <a:r>
              <a:rPr lang="ru-RU" sz="1800" dirty="0" smtClean="0">
                <a:solidFill>
                  <a:schemeClr val="tx1"/>
                </a:solidFill>
              </a:rPr>
              <a:t>бак, </a:t>
            </a:r>
            <a:r>
              <a:rPr lang="ru-RU" sz="1800" dirty="0">
                <a:solidFill>
                  <a:schemeClr val="tx1"/>
                </a:solidFill>
              </a:rPr>
              <a:t>4 - </a:t>
            </a:r>
            <a:r>
              <a:rPr lang="ru-RU" sz="1800" dirty="0" smtClean="0">
                <a:solidFill>
                  <a:schemeClr val="tx1"/>
                </a:solidFill>
              </a:rPr>
              <a:t>дегазатор; </a:t>
            </a:r>
            <a:r>
              <a:rPr lang="ru-RU" sz="1800" dirty="0">
                <a:solidFill>
                  <a:schemeClr val="tx1"/>
                </a:solidFill>
              </a:rPr>
              <a:t>5 - насос; 6 - H2S реактор </a:t>
            </a:r>
            <a:r>
              <a:rPr lang="ru-RU" sz="1800" dirty="0" smtClean="0">
                <a:solidFill>
                  <a:schemeClr val="tx1"/>
                </a:solidFill>
              </a:rPr>
              <a:t>окисления </a:t>
            </a:r>
            <a:r>
              <a:rPr lang="ro-RO" sz="1800" dirty="0" smtClean="0">
                <a:solidFill>
                  <a:schemeClr val="tx1"/>
                </a:solidFill>
              </a:rPr>
              <a:t>H2S 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 </a:t>
            </a:r>
            <a:r>
              <a:rPr lang="ru-RU" sz="1800" dirty="0" smtClean="0">
                <a:solidFill>
                  <a:schemeClr val="tx1"/>
                </a:solidFill>
              </a:rPr>
              <a:t>KMnO4</a:t>
            </a:r>
            <a:r>
              <a:rPr lang="ru-RU" sz="1800" dirty="0">
                <a:solidFill>
                  <a:schemeClr val="tx1"/>
                </a:solidFill>
              </a:rPr>
              <a:t>; 7 - </a:t>
            </a:r>
            <a:r>
              <a:rPr lang="ru-RU" sz="1800" dirty="0" smtClean="0">
                <a:solidFill>
                  <a:schemeClr val="tx1"/>
                </a:solidFill>
              </a:rPr>
              <a:t>скорые </a:t>
            </a:r>
            <a:r>
              <a:rPr lang="ru-RU" sz="1800" dirty="0">
                <a:solidFill>
                  <a:schemeClr val="tx1"/>
                </a:solidFill>
              </a:rPr>
              <a:t>фильтры; 8 </a:t>
            </a:r>
            <a:r>
              <a:rPr lang="ru-RU" sz="1800" dirty="0" smtClean="0">
                <a:solidFill>
                  <a:schemeClr val="tx1"/>
                </a:solidFill>
              </a:rPr>
              <a:t>– трубопровод </a:t>
            </a:r>
            <a:r>
              <a:rPr lang="ru-RU" sz="1800" dirty="0" err="1" smtClean="0">
                <a:solidFill>
                  <a:schemeClr val="tx1"/>
                </a:solidFill>
              </a:rPr>
              <a:t>очищеной</a:t>
            </a:r>
            <a:r>
              <a:rPr lang="ru-RU" sz="1800" dirty="0" smtClean="0">
                <a:solidFill>
                  <a:schemeClr val="tx1"/>
                </a:solidFill>
              </a:rPr>
              <a:t>  </a:t>
            </a:r>
            <a:r>
              <a:rPr lang="ru-RU" sz="1800" dirty="0">
                <a:solidFill>
                  <a:schemeClr val="tx1"/>
                </a:solidFill>
              </a:rPr>
              <a:t>воды; 10 </a:t>
            </a:r>
            <a:r>
              <a:rPr lang="ru-RU" sz="1800" dirty="0" smtClean="0">
                <a:solidFill>
                  <a:schemeClr val="tx1"/>
                </a:solidFill>
              </a:rPr>
              <a:t>– бак для </a:t>
            </a:r>
            <a:r>
              <a:rPr lang="ru-RU" sz="1800" dirty="0">
                <a:solidFill>
                  <a:schemeClr val="tx1"/>
                </a:solidFill>
              </a:rPr>
              <a:t>KMnO4;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3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20" y="251320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319162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7904" y="1823533"/>
            <a:ext cx="28289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ro-RO" dirty="0">
                <a:solidFill>
                  <a:schemeClr val="tx1"/>
                </a:solidFill>
              </a:rPr>
              <a:t>H2S </a:t>
            </a:r>
            <a:r>
              <a:rPr lang="ro-RO" dirty="0" smtClean="0">
                <a:solidFill>
                  <a:schemeClr val="tx1"/>
                </a:solidFill>
              </a:rPr>
              <a:t>c </a:t>
            </a:r>
            <a:r>
              <a:rPr lang="ro-RO" dirty="0">
                <a:solidFill>
                  <a:schemeClr val="tx1"/>
                </a:solidFill>
              </a:rPr>
              <a:t>O3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010" y="2154071"/>
            <a:ext cx="8193734" cy="32692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010" y="5449899"/>
            <a:ext cx="84880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Легенда: </a:t>
            </a:r>
            <a:r>
              <a:rPr lang="ru-RU" sz="1600" dirty="0" smtClean="0">
                <a:solidFill>
                  <a:schemeClr val="tx1"/>
                </a:solidFill>
              </a:rPr>
              <a:t>1 – подача сырой воды; </a:t>
            </a:r>
            <a:r>
              <a:rPr lang="ru-RU" sz="1600" dirty="0">
                <a:solidFill>
                  <a:schemeClr val="tx1"/>
                </a:solidFill>
              </a:rPr>
              <a:t>2 - промежуточный резервуар ; 3 - насос</a:t>
            </a:r>
            <a:r>
              <a:rPr lang="ru-RU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4 - </a:t>
            </a:r>
            <a:r>
              <a:rPr lang="ru-RU" sz="1600" dirty="0" smtClean="0">
                <a:solidFill>
                  <a:schemeClr val="tx1"/>
                </a:solidFill>
              </a:rPr>
              <a:t>компрессор; </a:t>
            </a:r>
            <a:r>
              <a:rPr lang="ru-RU" sz="1600" dirty="0">
                <a:solidFill>
                  <a:schemeClr val="tx1"/>
                </a:solidFill>
              </a:rPr>
              <a:t>5 - </a:t>
            </a:r>
            <a:r>
              <a:rPr lang="ru-RU" sz="1600" dirty="0" err="1">
                <a:solidFill>
                  <a:schemeClr val="tx1"/>
                </a:solidFill>
              </a:rPr>
              <a:t>ozonator</a:t>
            </a:r>
            <a:r>
              <a:rPr lang="ru-RU" sz="1600" dirty="0">
                <a:solidFill>
                  <a:schemeClr val="tx1"/>
                </a:solidFill>
              </a:rPr>
              <a:t>; 6 </a:t>
            </a:r>
            <a:r>
              <a:rPr lang="ru-RU" sz="1600" dirty="0" smtClean="0">
                <a:solidFill>
                  <a:schemeClr val="tx1"/>
                </a:solidFill>
              </a:rPr>
              <a:t>- контактный резервуар </a:t>
            </a:r>
            <a:r>
              <a:rPr lang="ru-RU" sz="1600" dirty="0">
                <a:solidFill>
                  <a:schemeClr val="tx1"/>
                </a:solidFill>
              </a:rPr>
              <a:t>; 7 </a:t>
            </a:r>
            <a:r>
              <a:rPr lang="ru-RU" sz="1600" dirty="0" smtClean="0">
                <a:solidFill>
                  <a:schemeClr val="tx1"/>
                </a:solidFill>
              </a:rPr>
              <a:t>– дозатор FeCl3 ;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8 - фильтр</a:t>
            </a:r>
            <a:r>
              <a:rPr lang="ru-RU" sz="1600" dirty="0" smtClean="0">
                <a:solidFill>
                  <a:schemeClr val="tx1"/>
                </a:solidFill>
              </a:rPr>
              <a:t>; 9 </a:t>
            </a:r>
            <a:r>
              <a:rPr lang="ru-RU" sz="1600" dirty="0">
                <a:solidFill>
                  <a:schemeClr val="tx1"/>
                </a:solidFill>
              </a:rPr>
              <a:t>– РЧВ;  </a:t>
            </a:r>
            <a:r>
              <a:rPr lang="ru-RU" sz="1600" dirty="0" smtClean="0">
                <a:solidFill>
                  <a:schemeClr val="tx1"/>
                </a:solidFill>
              </a:rPr>
              <a:t>10 – отвод </a:t>
            </a:r>
            <a:r>
              <a:rPr lang="ru-RU" sz="1600" dirty="0">
                <a:solidFill>
                  <a:schemeClr val="tx1"/>
                </a:solidFill>
              </a:rPr>
              <a:t>очищенной воды;  </a:t>
            </a:r>
            <a:r>
              <a:rPr lang="ru-RU" sz="1600" dirty="0" smtClean="0">
                <a:solidFill>
                  <a:schemeClr val="tx1"/>
                </a:solidFill>
              </a:rPr>
              <a:t>11 - Введение </a:t>
            </a:r>
            <a:r>
              <a:rPr lang="ru-RU" sz="1600" dirty="0">
                <a:solidFill>
                  <a:schemeClr val="tx1"/>
                </a:solidFill>
              </a:rPr>
              <a:t>озона </a:t>
            </a:r>
            <a:r>
              <a:rPr lang="ru-RU" sz="1600" dirty="0" smtClean="0">
                <a:solidFill>
                  <a:schemeClr val="tx1"/>
                </a:solidFill>
              </a:rPr>
              <a:t>для дезинфекции</a:t>
            </a:r>
            <a:r>
              <a:rPr lang="ru-RU" sz="1600" dirty="0">
                <a:solidFill>
                  <a:schemeClr val="tx1"/>
                </a:solidFill>
              </a:rPr>
              <a:t>; 12 - </a:t>
            </a:r>
            <a:r>
              <a:rPr lang="ru-RU" sz="1600" dirty="0" smtClean="0">
                <a:solidFill>
                  <a:schemeClr val="tx1"/>
                </a:solidFill>
              </a:rPr>
              <a:t>удаление </a:t>
            </a:r>
            <a:r>
              <a:rPr lang="ru-RU" sz="1600" dirty="0">
                <a:solidFill>
                  <a:schemeClr val="tx1"/>
                </a:solidFill>
              </a:rPr>
              <a:t>высушенного </a:t>
            </a:r>
            <a:r>
              <a:rPr lang="ru-RU" sz="1600" dirty="0" smtClean="0">
                <a:solidFill>
                  <a:schemeClr val="tx1"/>
                </a:solidFill>
              </a:rPr>
              <a:t>осадка; 13 </a:t>
            </a:r>
            <a:r>
              <a:rPr lang="ru-RU" sz="1600" dirty="0">
                <a:solidFill>
                  <a:schemeClr val="tx1"/>
                </a:solidFill>
              </a:rPr>
              <a:t>- центрифуга; 14 </a:t>
            </a:r>
            <a:r>
              <a:rPr lang="ru-RU" sz="1600" dirty="0" smtClean="0">
                <a:solidFill>
                  <a:schemeClr val="tx1"/>
                </a:solidFill>
              </a:rPr>
              <a:t>– рециркуляция промывной воды;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59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58571" y="75002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SUPRAFAŢĂ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7857"/>
          <a:stretch/>
        </p:blipFill>
        <p:spPr>
          <a:xfrm>
            <a:off x="944217" y="2413634"/>
            <a:ext cx="7382365" cy="42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4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98763" y="996623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</a:br>
            <a:r>
              <a:rPr lang="ro-RO" sz="1800" kern="0" dirty="0">
                <a:solidFill>
                  <a:srgbClr val="002060"/>
                </a:solidFill>
              </a:rPr>
              <a:t>II. CANTITĂȚILE DE APĂ SUBTERANE ALE REPUBLICA MOLDOVA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938" y="2990841"/>
            <a:ext cx="80606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Подтвержденных </a:t>
            </a:r>
            <a:r>
              <a:rPr lang="ru-RU" dirty="0" err="1" smtClean="0">
                <a:solidFill>
                  <a:schemeClr val="tx1"/>
                </a:solidFill>
              </a:rPr>
              <a:t>Научн</a:t>
            </a:r>
            <a:r>
              <a:rPr lang="ru-RU" dirty="0" smtClean="0">
                <a:solidFill>
                  <a:schemeClr val="tx1"/>
                </a:solidFill>
              </a:rPr>
              <a:t> –техническим Советом </a:t>
            </a:r>
            <a:r>
              <a:rPr lang="ru-RU" dirty="0">
                <a:solidFill>
                  <a:schemeClr val="tx1"/>
                </a:solidFill>
              </a:rPr>
              <a:t>- 1115,859 тысяч m3 /d.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Из  которых: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• питьевая вода и хозяйственное водоснабжение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запасы - 860,847 m3 /d;</a:t>
            </a:r>
          </a:p>
          <a:p>
            <a:r>
              <a:rPr lang="ru-RU" dirty="0">
                <a:solidFill>
                  <a:schemeClr val="tx1"/>
                </a:solidFill>
              </a:rPr>
              <a:t>• </a:t>
            </a:r>
            <a:r>
              <a:rPr lang="ru-RU" dirty="0" smtClean="0">
                <a:solidFill>
                  <a:schemeClr val="tx1"/>
                </a:solidFill>
              </a:rPr>
              <a:t>технической </a:t>
            </a:r>
            <a:r>
              <a:rPr lang="ru-RU" dirty="0">
                <a:solidFill>
                  <a:schemeClr val="tx1"/>
                </a:solidFill>
              </a:rPr>
              <a:t>воды - 243,589 тысяч m3 /d;</a:t>
            </a:r>
          </a:p>
          <a:p>
            <a:r>
              <a:rPr lang="ru-RU" dirty="0">
                <a:solidFill>
                  <a:schemeClr val="tx1"/>
                </a:solidFill>
              </a:rPr>
              <a:t>• минеральные воды 11.4 тысячи m3 /d.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Одобренные вероятные резервирование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77.991 тысяча m3 /d (с Региональной оценкой ) - 72.82 тысячи m3.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88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6652" y="2842418"/>
            <a:ext cx="7861852" cy="36298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Биохимический метод удаления сероводорода из подземных вод основан на активном использовании микроорганизмов, окисляющих сероводород -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сульфобактерий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, которые делятся на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  3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физиологические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группы: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-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Тиобактерии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(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Thiobacillus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Sulfolobus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и др.).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- бесцветные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сульфобактерии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(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Beggitoa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Thiothrix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,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Thiobacterium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и др.).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- фотосинтетические или окрашенные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сульфобактерии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(представители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Rhodospirillales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).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4131" y="2057444"/>
            <a:ext cx="6276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Биохимические методы удаления</a:t>
            </a:r>
            <a:r>
              <a:rPr lang="pt-BR" dirty="0" smtClean="0">
                <a:solidFill>
                  <a:schemeClr val="tx1"/>
                </a:solidFill>
              </a:rPr>
              <a:t> H2S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9949" y="2126222"/>
            <a:ext cx="9144000" cy="55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Удаление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H2S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 биохимическим методом</a:t>
            </a:r>
            <a:endParaRPr lang="ro-RO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782" y="2502886"/>
            <a:ext cx="6785436" cy="3069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814" y="5517679"/>
            <a:ext cx="8283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Легенда: 1 - </a:t>
            </a:r>
            <a:r>
              <a:rPr lang="ru-RU" sz="1800" dirty="0" smtClean="0">
                <a:solidFill>
                  <a:schemeClr val="tx1"/>
                </a:solidFill>
              </a:rPr>
              <a:t>подача </a:t>
            </a:r>
            <a:r>
              <a:rPr lang="ru-RU" sz="1800" dirty="0">
                <a:solidFill>
                  <a:schemeClr val="tx1"/>
                </a:solidFill>
              </a:rPr>
              <a:t>воды; 2 - дозатор биогенных компонентов азота и фосфора; 3 - биохимический реактор; 4 - дозировка коагулянта (Al2 (SO4) 3); 5 </a:t>
            </a:r>
            <a:r>
              <a:rPr lang="ru-RU" sz="1800" dirty="0" smtClean="0">
                <a:solidFill>
                  <a:schemeClr val="tx1"/>
                </a:solidFill>
              </a:rPr>
              <a:t>– скорый  фильтр; </a:t>
            </a:r>
            <a:r>
              <a:rPr lang="ru-RU" sz="1800" dirty="0">
                <a:solidFill>
                  <a:schemeClr val="tx1"/>
                </a:solidFill>
              </a:rPr>
              <a:t>6 - </a:t>
            </a:r>
            <a:r>
              <a:rPr lang="ru-RU" sz="1800" dirty="0" err="1" smtClean="0">
                <a:solidFill>
                  <a:schemeClr val="tx1"/>
                </a:solidFill>
              </a:rPr>
              <a:t>хлораторная</a:t>
            </a:r>
            <a:r>
              <a:rPr lang="ru-RU" sz="1800" dirty="0" smtClean="0">
                <a:solidFill>
                  <a:schemeClr val="tx1"/>
                </a:solidFill>
              </a:rPr>
              <a:t>; </a:t>
            </a:r>
            <a:r>
              <a:rPr lang="ru-RU" sz="1800" dirty="0">
                <a:solidFill>
                  <a:schemeClr val="tx1"/>
                </a:solidFill>
              </a:rPr>
              <a:t>7 - </a:t>
            </a:r>
            <a:r>
              <a:rPr lang="ru-RU" sz="1800" dirty="0" smtClean="0">
                <a:solidFill>
                  <a:schemeClr val="tx1"/>
                </a:solidFill>
              </a:rPr>
              <a:t>компрессор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  <a:endParaRPr lang="ro-RO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5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03707" y="2068464"/>
            <a:ext cx="9144000" cy="747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Удаление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H2S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 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мембраным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 методом АКВАФЛОУ 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к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ом. 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Цынцерень</a:t>
            </a:r>
            <a:endParaRPr lang="ru-RU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endParaRPr lang="ru-RU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endParaRPr lang="ru-RU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endParaRPr lang="ro-RO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36" y="2827082"/>
            <a:ext cx="7629491" cy="36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6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</a:p>
          <a:p>
            <a:pPr lvl="0" fontAlgn="auto">
              <a:spcAft>
                <a:spcPts val="0"/>
              </a:spcAft>
            </a:pP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8148" y="2079854"/>
            <a:ext cx="4576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METO</a:t>
            </a:r>
            <a:r>
              <a:rPr lang="ru-RU" dirty="0" smtClean="0">
                <a:solidFill>
                  <a:schemeClr val="tx1"/>
                </a:solidFill>
              </a:rPr>
              <a:t>ДЫ УДАЛЕНИЯ ФТОРА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endParaRPr lang="ro-RO" dirty="0"/>
          </a:p>
        </p:txBody>
      </p:sp>
      <p:sp>
        <p:nvSpPr>
          <p:cNvPr id="3" name="Rectangle 2"/>
          <p:cNvSpPr/>
          <p:nvPr/>
        </p:nvSpPr>
        <p:spPr>
          <a:xfrm>
            <a:off x="581782" y="2574875"/>
            <a:ext cx="805663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Дефторирование воды гидроксидом </a:t>
            </a:r>
            <a:r>
              <a:rPr lang="ru-RU" dirty="0" smtClean="0">
                <a:solidFill>
                  <a:schemeClr val="tx1"/>
                </a:solidFill>
              </a:rPr>
              <a:t>магния.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Этот способ предлагается для концентрации фтора до 7 мг / </a:t>
            </a:r>
            <a:r>
              <a:rPr lang="ru-RU" dirty="0" smtClean="0">
                <a:solidFill>
                  <a:schemeClr val="tx1"/>
                </a:solidFill>
              </a:rPr>
              <a:t>л и рН</a:t>
            </a:r>
            <a:r>
              <a:rPr lang="ru-RU" dirty="0">
                <a:solidFill>
                  <a:schemeClr val="tx1"/>
                </a:solidFill>
              </a:rPr>
              <a:t>&gt; 9,5.</a:t>
            </a:r>
          </a:p>
          <a:p>
            <a:r>
              <a:rPr lang="ru-RU" dirty="0">
                <a:solidFill>
                  <a:schemeClr val="tx1"/>
                </a:solidFill>
              </a:rPr>
              <a:t>Реакция между фторид-ионами и гидроксидом магния происходит согласно следующему химическому уравнению:</a:t>
            </a:r>
          </a:p>
          <a:p>
            <a:r>
              <a:rPr lang="ru-RU" dirty="0">
                <a:solidFill>
                  <a:schemeClr val="tx1"/>
                </a:solidFill>
              </a:rPr>
              <a:t>                 F- + </a:t>
            </a:r>
            <a:r>
              <a:rPr lang="ru-RU" dirty="0" err="1">
                <a:solidFill>
                  <a:schemeClr val="tx1"/>
                </a:solidFill>
              </a:rPr>
              <a:t>Mg</a:t>
            </a:r>
            <a:r>
              <a:rPr lang="ru-RU" dirty="0">
                <a:solidFill>
                  <a:schemeClr val="tx1"/>
                </a:solidFill>
              </a:rPr>
              <a:t> (OH) 2 = </a:t>
            </a:r>
            <a:r>
              <a:rPr lang="ru-RU" dirty="0" err="1">
                <a:solidFill>
                  <a:schemeClr val="tx1"/>
                </a:solidFill>
              </a:rPr>
              <a:t>MgOH</a:t>
            </a:r>
            <a:r>
              <a:rPr lang="ru-RU" dirty="0">
                <a:solidFill>
                  <a:schemeClr val="tx1"/>
                </a:solidFill>
              </a:rPr>
              <a:t> + OH-</a:t>
            </a:r>
          </a:p>
          <a:p>
            <a:r>
              <a:rPr lang="ru-RU" dirty="0">
                <a:solidFill>
                  <a:schemeClr val="tx1"/>
                </a:solidFill>
              </a:rPr>
              <a:t>Для устранения 1 мг </a:t>
            </a:r>
            <a:r>
              <a:rPr lang="ru-RU" dirty="0" smtClean="0">
                <a:solidFill>
                  <a:schemeClr val="tx1"/>
                </a:solidFill>
              </a:rPr>
              <a:t>фтора - </a:t>
            </a:r>
            <a:r>
              <a:rPr lang="ru-RU" dirty="0">
                <a:solidFill>
                  <a:schemeClr val="tx1"/>
                </a:solidFill>
              </a:rPr>
              <a:t>2 мг </a:t>
            </a:r>
            <a:r>
              <a:rPr lang="ru-RU" dirty="0" err="1">
                <a:solidFill>
                  <a:schemeClr val="tx1"/>
                </a:solidFill>
              </a:rPr>
              <a:t>экв</a:t>
            </a:r>
            <a:r>
              <a:rPr lang="ru-RU" dirty="0">
                <a:solidFill>
                  <a:schemeClr val="tx1"/>
                </a:solidFill>
              </a:rPr>
              <a:t>. гидроокиси магния</a:t>
            </a:r>
            <a:r>
              <a:rPr lang="ru-RU" dirty="0" smtClean="0">
                <a:solidFill>
                  <a:schemeClr val="tx1"/>
                </a:solidFill>
              </a:rPr>
              <a:t>.  Преимущество </a:t>
            </a:r>
            <a:r>
              <a:rPr lang="ru-RU" dirty="0">
                <a:solidFill>
                  <a:schemeClr val="tx1"/>
                </a:solidFill>
              </a:rPr>
              <a:t>в принятии этой схемы заключается в присутствии ионов </a:t>
            </a:r>
            <a:r>
              <a:rPr lang="ru-RU" dirty="0" smtClean="0">
                <a:solidFill>
                  <a:schemeClr val="tx1"/>
                </a:solidFill>
              </a:rPr>
              <a:t>магния в исходной </a:t>
            </a:r>
            <a:r>
              <a:rPr lang="ru-RU" dirty="0">
                <a:solidFill>
                  <a:schemeClr val="tx1"/>
                </a:solidFill>
              </a:rPr>
              <a:t>воде.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6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078176" y="1992380"/>
            <a:ext cx="1515042" cy="439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(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Mg(OH)2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)</a:t>
            </a:r>
            <a:endParaRPr lang="ro-RO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52" y="2508566"/>
            <a:ext cx="8218120" cy="3139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1923" y="1966287"/>
            <a:ext cx="77600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Дефторирование воды гидроксидом </a:t>
            </a:r>
            <a:r>
              <a:rPr lang="ru-RU" dirty="0" smtClean="0">
                <a:solidFill>
                  <a:schemeClr val="tx1"/>
                </a:solidFill>
              </a:rPr>
              <a:t>магния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352716" y="5648278"/>
            <a:ext cx="8557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Легенда: </a:t>
            </a:r>
            <a:r>
              <a:rPr lang="ru-RU" sz="1600" dirty="0">
                <a:solidFill>
                  <a:schemeClr val="tx1"/>
                </a:solidFill>
              </a:rPr>
              <a:t>1 - трубопровод сырой воды; 2 - дозирование реагента;</a:t>
            </a:r>
          </a:p>
          <a:p>
            <a:r>
              <a:rPr lang="ru-RU" sz="1600" dirty="0">
                <a:solidFill>
                  <a:schemeClr val="tx1"/>
                </a:solidFill>
              </a:rPr>
              <a:t>3 - </a:t>
            </a:r>
            <a:r>
              <a:rPr lang="ru-RU" sz="1600" dirty="0" smtClean="0">
                <a:solidFill>
                  <a:schemeClr val="tx1"/>
                </a:solidFill>
              </a:rPr>
              <a:t>смеситель; </a:t>
            </a:r>
            <a:r>
              <a:rPr lang="ru-RU" sz="1600" dirty="0">
                <a:solidFill>
                  <a:schemeClr val="tx1"/>
                </a:solidFill>
              </a:rPr>
              <a:t>4 - дозирование раствора магния; 5 </a:t>
            </a:r>
            <a:r>
              <a:rPr lang="ru-RU" sz="1600" dirty="0" smtClean="0">
                <a:solidFill>
                  <a:schemeClr val="tx1"/>
                </a:solidFill>
              </a:rPr>
              <a:t>- ОВО; </a:t>
            </a:r>
            <a:r>
              <a:rPr lang="ru-RU" sz="1600" dirty="0">
                <a:solidFill>
                  <a:schemeClr val="tx1"/>
                </a:solidFill>
              </a:rPr>
              <a:t>6 - </a:t>
            </a:r>
            <a:r>
              <a:rPr lang="ru-RU" sz="1600" dirty="0" smtClean="0">
                <a:solidFill>
                  <a:schemeClr val="tx1"/>
                </a:solidFill>
              </a:rPr>
              <a:t> скорый фильтр </a:t>
            </a:r>
            <a:r>
              <a:rPr lang="ru-RU" sz="1600" dirty="0" err="1" smtClean="0">
                <a:solidFill>
                  <a:schemeClr val="tx1"/>
                </a:solidFill>
              </a:rPr>
              <a:t>тия</a:t>
            </a:r>
            <a:r>
              <a:rPr lang="ru-RU" sz="1600" dirty="0">
                <a:solidFill>
                  <a:schemeClr val="tx1"/>
                </a:solidFill>
              </a:rPr>
              <a:t>; 7 - дозирование хлора; 8 - </a:t>
            </a:r>
            <a:r>
              <a:rPr lang="ru-RU" sz="1600" dirty="0" smtClean="0">
                <a:solidFill>
                  <a:schemeClr val="tx1"/>
                </a:solidFill>
              </a:rPr>
              <a:t>РЧВ; 9 – трубопровод </a:t>
            </a:r>
            <a:r>
              <a:rPr lang="ru-RU" sz="1600" dirty="0" err="1" smtClean="0">
                <a:solidFill>
                  <a:schemeClr val="tx1"/>
                </a:solidFill>
              </a:rPr>
              <a:t>очищеной</a:t>
            </a:r>
            <a:r>
              <a:rPr lang="ru-RU" sz="1600" dirty="0" smtClean="0">
                <a:solidFill>
                  <a:schemeClr val="tx1"/>
                </a:solidFill>
              </a:rPr>
              <a:t> вода I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10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2181" y="2375137"/>
            <a:ext cx="9047069" cy="825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auto">
              <a:spcAft>
                <a:spcPts val="0"/>
              </a:spcAft>
            </a:pPr>
            <a:endParaRPr lang="ro-RO" sz="18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9119" y="2045764"/>
            <a:ext cx="6353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 фтора с </a:t>
            </a:r>
            <a:r>
              <a:rPr lang="ro-RO" dirty="0" smtClean="0">
                <a:solidFill>
                  <a:schemeClr val="tx1"/>
                </a:solidFill>
              </a:rPr>
              <a:t>Al2(SO4)3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457" y="3417513"/>
            <a:ext cx="6456224" cy="2445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781" y="2340295"/>
            <a:ext cx="8504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Этот метод обладает повышенной эффективностью при рН = 4,3 ... 5; Для концентрации F ≤ 5 мг / л высота фильтрующего слоя составляет 2 м; При концентрации F </a:t>
            </a:r>
            <a:r>
              <a:rPr lang="ro-RO" sz="1600" dirty="0">
                <a:solidFill>
                  <a:schemeClr val="tx1"/>
                </a:solidFill>
              </a:rPr>
              <a:t>-</a:t>
            </a:r>
            <a:r>
              <a:rPr lang="ru-RU" sz="1600" dirty="0" smtClean="0">
                <a:solidFill>
                  <a:schemeClr val="tx1"/>
                </a:solidFill>
              </a:rPr>
              <a:t>10 </a:t>
            </a:r>
            <a:r>
              <a:rPr lang="ru-RU" sz="1600" dirty="0">
                <a:solidFill>
                  <a:schemeClr val="tx1"/>
                </a:solidFill>
              </a:rPr>
              <a:t>мг / л высота фильтрующего слоя составляет 3 метра. Для удаления 1 мг фтора используется от 25 до 30 мг Al2 (SO4) 3</a:t>
            </a:r>
            <a:endParaRPr lang="ro-RO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282" y="5779075"/>
            <a:ext cx="8543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Легенда 1 </a:t>
            </a:r>
            <a:r>
              <a:rPr lang="ru-RU" sz="1600" dirty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tx1"/>
                </a:solidFill>
              </a:rPr>
              <a:t>подача </a:t>
            </a:r>
            <a:r>
              <a:rPr lang="ru-RU" sz="1600" dirty="0">
                <a:solidFill>
                  <a:schemeClr val="tx1"/>
                </a:solidFill>
              </a:rPr>
              <a:t>воды; 3 </a:t>
            </a:r>
            <a:r>
              <a:rPr lang="ru-RU" sz="1600" dirty="0" smtClean="0">
                <a:solidFill>
                  <a:schemeClr val="tx1"/>
                </a:solidFill>
              </a:rPr>
              <a:t>- смеситель; </a:t>
            </a:r>
            <a:r>
              <a:rPr lang="ru-RU" sz="1600" dirty="0">
                <a:solidFill>
                  <a:schemeClr val="tx1"/>
                </a:solidFill>
              </a:rPr>
              <a:t>5 - </a:t>
            </a:r>
            <a:r>
              <a:rPr lang="ru-RU" sz="1600" dirty="0" smtClean="0">
                <a:solidFill>
                  <a:schemeClr val="tx1"/>
                </a:solidFill>
              </a:rPr>
              <a:t>ОВО; </a:t>
            </a:r>
            <a:r>
              <a:rPr lang="ru-RU" sz="1600" dirty="0">
                <a:solidFill>
                  <a:schemeClr val="tx1"/>
                </a:solidFill>
              </a:rPr>
              <a:t>6 </a:t>
            </a:r>
            <a:r>
              <a:rPr lang="ru-RU" sz="1600" dirty="0" smtClean="0">
                <a:solidFill>
                  <a:schemeClr val="tx1"/>
                </a:solidFill>
              </a:rPr>
              <a:t>– скорый фильтр;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7 </a:t>
            </a:r>
            <a:r>
              <a:rPr lang="ru-RU" sz="1600" dirty="0">
                <a:solidFill>
                  <a:schemeClr val="tx1"/>
                </a:solidFill>
              </a:rPr>
              <a:t>- дозирование хлора; 8 - </a:t>
            </a:r>
            <a:r>
              <a:rPr lang="ru-RU" sz="1600" dirty="0" smtClean="0">
                <a:solidFill>
                  <a:schemeClr val="tx1"/>
                </a:solidFill>
              </a:rPr>
              <a:t>РЧВ; </a:t>
            </a:r>
            <a:r>
              <a:rPr lang="ru-RU" sz="1600" dirty="0">
                <a:solidFill>
                  <a:schemeClr val="tx1"/>
                </a:solidFill>
              </a:rPr>
              <a:t>9 </a:t>
            </a:r>
            <a:r>
              <a:rPr lang="ru-RU" sz="1600" dirty="0" smtClean="0">
                <a:solidFill>
                  <a:schemeClr val="tx1"/>
                </a:solidFill>
              </a:rPr>
              <a:t>– отвод </a:t>
            </a:r>
            <a:r>
              <a:rPr lang="ru-RU" sz="1600" dirty="0" err="1" smtClean="0">
                <a:solidFill>
                  <a:schemeClr val="tx1"/>
                </a:solidFill>
              </a:rPr>
              <a:t>очищеной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водыI</a:t>
            </a:r>
            <a:r>
              <a:rPr lang="ru-RU" sz="1600" dirty="0">
                <a:solidFill>
                  <a:schemeClr val="tx1"/>
                </a:solidFill>
              </a:rPr>
              <a:t>; 10 - дозировка кислоты; 11 - дозировка Al2 (SO4) 3; 12 - дозирование щелочного раствора.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2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332269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927308"/>
            <a:ext cx="9144000" cy="462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sz="2000" dirty="0" err="1" smtClean="0">
                <a:solidFill>
                  <a:sysClr val="windowText" lastClr="000000"/>
                </a:solidFill>
                <a:latin typeface="Calibri" panose="020F0502020204030204"/>
              </a:rPr>
              <a:t>Обесфторивание</a:t>
            </a:r>
            <a:r>
              <a:rPr lang="ru-RU" sz="2000" dirty="0" smtClean="0">
                <a:solidFill>
                  <a:sysClr val="windowText" lastClr="000000"/>
                </a:solidFill>
                <a:latin typeface="Calibri" panose="020F0502020204030204"/>
              </a:rPr>
              <a:t>  методом контактно-сорбционной коагуляции (</a:t>
            </a:r>
            <a:r>
              <a:rPr lang="ro-RO" sz="2000" dirty="0" smtClean="0">
                <a:solidFill>
                  <a:sysClr val="windowText" lastClr="000000"/>
                </a:solidFill>
                <a:latin typeface="Calibri" panose="020F0502020204030204"/>
              </a:rPr>
              <a:t>AL2(SO4)3</a:t>
            </a:r>
            <a:r>
              <a:rPr lang="ru-RU" sz="2000" dirty="0" smtClean="0">
                <a:solidFill>
                  <a:sysClr val="windowText" lastClr="000000"/>
                </a:solidFill>
                <a:latin typeface="Calibri" panose="020F0502020204030204"/>
              </a:rPr>
              <a:t>)</a:t>
            </a:r>
            <a:endParaRPr lang="ro-RO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8147" y="2214129"/>
            <a:ext cx="3205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 smtClean="0">
                <a:solidFill>
                  <a:schemeClr val="tx1"/>
                </a:solidFill>
              </a:rPr>
              <a:t>C</a:t>
            </a:r>
            <a:r>
              <a:rPr lang="ru-RU" sz="1800" dirty="0" smtClean="0">
                <a:solidFill>
                  <a:schemeClr val="tx1"/>
                </a:solidFill>
              </a:rPr>
              <a:t>степень очистки до</a:t>
            </a:r>
            <a:r>
              <a:rPr lang="ro-RO" sz="1800" dirty="0" smtClean="0">
                <a:solidFill>
                  <a:schemeClr val="tx1"/>
                </a:solidFill>
              </a:rPr>
              <a:t> </a:t>
            </a:r>
            <a:r>
              <a:rPr lang="ro-RO" sz="1800" dirty="0">
                <a:solidFill>
                  <a:schemeClr val="tx1"/>
                </a:solidFill>
              </a:rPr>
              <a:t>80%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7625"/>
          <a:stretch/>
        </p:blipFill>
        <p:spPr>
          <a:xfrm>
            <a:off x="4740964" y="2660345"/>
            <a:ext cx="4317883" cy="2900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324" y="5581471"/>
            <a:ext cx="8951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>
                <a:solidFill>
                  <a:schemeClr val="tx1"/>
                </a:solidFill>
              </a:rPr>
              <a:t>Legendă: 1 – </a:t>
            </a:r>
            <a:r>
              <a:rPr lang="ru-RU" sz="1800" dirty="0" smtClean="0">
                <a:solidFill>
                  <a:schemeClr val="tx1"/>
                </a:solidFill>
              </a:rPr>
              <a:t>подача воды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r>
              <a:rPr lang="ro-RO" sz="1800" dirty="0">
                <a:solidFill>
                  <a:schemeClr val="tx1"/>
                </a:solidFill>
              </a:rPr>
              <a:t>2 – </a:t>
            </a:r>
            <a:r>
              <a:rPr lang="ru-RU" sz="1800" dirty="0" smtClean="0">
                <a:solidFill>
                  <a:schemeClr val="tx1"/>
                </a:solidFill>
              </a:rPr>
              <a:t>зарядная камера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r>
              <a:rPr lang="ro-RO" sz="1800" dirty="0">
                <a:solidFill>
                  <a:schemeClr val="tx1"/>
                </a:solidFill>
              </a:rPr>
              <a:t>3 </a:t>
            </a:r>
            <a:r>
              <a:rPr lang="ro-RO" sz="1800" dirty="0" smtClean="0">
                <a:solidFill>
                  <a:schemeClr val="tx1"/>
                </a:solidFill>
              </a:rPr>
              <a:t>–</a:t>
            </a:r>
            <a:r>
              <a:rPr lang="ru-RU" sz="1800" dirty="0" smtClean="0">
                <a:solidFill>
                  <a:schemeClr val="tx1"/>
                </a:solidFill>
              </a:rPr>
              <a:t> контактный осветлитель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r>
              <a:rPr lang="ro-RO" sz="1800" dirty="0">
                <a:solidFill>
                  <a:schemeClr val="tx1"/>
                </a:solidFill>
              </a:rPr>
              <a:t>4 – </a:t>
            </a:r>
            <a:r>
              <a:rPr lang="ru-RU" sz="1800" dirty="0" smtClean="0">
                <a:solidFill>
                  <a:schemeClr val="tx1"/>
                </a:solidFill>
              </a:rPr>
              <a:t>насос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r>
              <a:rPr lang="ro-RO" sz="1800" dirty="0">
                <a:solidFill>
                  <a:schemeClr val="tx1"/>
                </a:solidFill>
              </a:rPr>
              <a:t>5 – rezervor pentru acumularea apelor rezultate la spălarea filtrelor;  6 – </a:t>
            </a:r>
            <a:r>
              <a:rPr lang="ru-RU" sz="1800" dirty="0" smtClean="0">
                <a:solidFill>
                  <a:schemeClr val="tx1"/>
                </a:solidFill>
              </a:rPr>
              <a:t>резервуар сбора первого </a:t>
            </a:r>
            <a:r>
              <a:rPr lang="ru-RU" sz="1800" dirty="0" err="1" smtClean="0">
                <a:solidFill>
                  <a:schemeClr val="tx1"/>
                </a:solidFill>
              </a:rPr>
              <a:t>филтрата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r>
              <a:rPr lang="ro-RO" sz="1800" dirty="0">
                <a:solidFill>
                  <a:schemeClr val="tx1"/>
                </a:solidFill>
              </a:rPr>
              <a:t>7 – </a:t>
            </a:r>
            <a:r>
              <a:rPr lang="ru-RU" sz="1800" dirty="0" smtClean="0">
                <a:solidFill>
                  <a:schemeClr val="tx1"/>
                </a:solidFill>
              </a:rPr>
              <a:t>РЧВ</a:t>
            </a:r>
            <a:r>
              <a:rPr lang="ro-RO" sz="1800" dirty="0" smtClean="0">
                <a:solidFill>
                  <a:schemeClr val="tx1"/>
                </a:solidFill>
              </a:rPr>
              <a:t>;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o-RO" sz="1800" dirty="0" smtClean="0">
                <a:solidFill>
                  <a:schemeClr val="tx1"/>
                </a:solidFill>
              </a:rPr>
              <a:t>8 </a:t>
            </a:r>
            <a:r>
              <a:rPr lang="ro-RO" sz="1800" dirty="0">
                <a:solidFill>
                  <a:schemeClr val="tx1"/>
                </a:solidFill>
              </a:rPr>
              <a:t>– </a:t>
            </a:r>
            <a:r>
              <a:rPr lang="ru-RU" sz="1800" dirty="0" smtClean="0">
                <a:solidFill>
                  <a:schemeClr val="tx1"/>
                </a:solidFill>
              </a:rPr>
              <a:t>отводящий трубопровод</a:t>
            </a:r>
            <a:r>
              <a:rPr lang="ro-RO" sz="1800" dirty="0" smtClean="0">
                <a:solidFill>
                  <a:schemeClr val="tx1"/>
                </a:solidFill>
              </a:rPr>
              <a:t>.</a:t>
            </a:r>
            <a:endParaRPr lang="ro-RO" sz="1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405" y="2608320"/>
            <a:ext cx="65113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Показатели качества</a:t>
            </a:r>
          </a:p>
          <a:p>
            <a:r>
              <a:rPr lang="ru-RU" sz="1800" dirty="0">
                <a:solidFill>
                  <a:schemeClr val="tx1"/>
                </a:solidFill>
              </a:rPr>
              <a:t> сырой </a:t>
            </a:r>
            <a:r>
              <a:rPr lang="ru-RU" sz="1800" dirty="0" smtClean="0">
                <a:solidFill>
                  <a:schemeClr val="tx1"/>
                </a:solidFill>
              </a:rPr>
              <a:t>воды</a:t>
            </a:r>
            <a:endParaRPr lang="ro-RO" sz="1800" dirty="0" smtClean="0">
              <a:solidFill>
                <a:schemeClr val="tx1"/>
              </a:solidFill>
            </a:endParaRPr>
          </a:p>
          <a:p>
            <a:endParaRPr lang="ro-RO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Фтор – не более 5мг/л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Жесткость – не менее1,5 – 2,0 мг-</a:t>
            </a:r>
            <a:r>
              <a:rPr lang="ru-RU" sz="1800" dirty="0" err="1" smtClean="0">
                <a:solidFill>
                  <a:schemeClr val="tx1"/>
                </a:solidFill>
              </a:rPr>
              <a:t>экв</a:t>
            </a:r>
            <a:r>
              <a:rPr lang="ru-RU" sz="1800" dirty="0" smtClean="0">
                <a:solidFill>
                  <a:schemeClr val="tx1"/>
                </a:solidFill>
              </a:rPr>
              <a:t>/л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Щелочность – до 3-5 мг-</a:t>
            </a:r>
            <a:r>
              <a:rPr lang="ru-RU" sz="1800" dirty="0" err="1" smtClean="0">
                <a:solidFill>
                  <a:schemeClr val="tx1"/>
                </a:solidFill>
              </a:rPr>
              <a:t>экв</a:t>
            </a:r>
            <a:r>
              <a:rPr lang="ru-RU" sz="1800" dirty="0" smtClean="0">
                <a:solidFill>
                  <a:schemeClr val="tx1"/>
                </a:solidFill>
              </a:rPr>
              <a:t>/л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рН  -  7-8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Н2</a:t>
            </a:r>
            <a:r>
              <a:rPr lang="en-US" sz="1800" dirty="0" smtClean="0">
                <a:solidFill>
                  <a:schemeClr val="tx1"/>
                </a:solidFill>
              </a:rPr>
              <a:t>S – </a:t>
            </a:r>
            <a:r>
              <a:rPr lang="ru-RU" sz="1800" dirty="0" smtClean="0">
                <a:solidFill>
                  <a:schemeClr val="tx1"/>
                </a:solidFill>
              </a:rPr>
              <a:t>до 1,5 – 2,0 мг/л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Железо – до 5мг/л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25581" y="326842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842455"/>
            <a:ext cx="9144000" cy="43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Удаление фтора методом обратного осмоса</a:t>
            </a: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6243" y="2150692"/>
            <a:ext cx="6949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>
                <a:solidFill>
                  <a:schemeClr val="tx1"/>
                </a:solidFill>
              </a:rPr>
              <a:t>C</a:t>
            </a:r>
            <a:r>
              <a:rPr lang="ru-RU" sz="1600" dirty="0">
                <a:solidFill>
                  <a:schemeClr val="tx1"/>
                </a:solidFill>
              </a:rPr>
              <a:t>степень очистки </a:t>
            </a:r>
            <a:r>
              <a:rPr lang="ru-RU" sz="1600" dirty="0" smtClean="0">
                <a:solidFill>
                  <a:schemeClr val="tx1"/>
                </a:solidFill>
              </a:rPr>
              <a:t>в приделах</a:t>
            </a:r>
            <a:r>
              <a:rPr lang="ro-RO" sz="1600" dirty="0" smtClean="0">
                <a:solidFill>
                  <a:schemeClr val="tx1"/>
                </a:solidFill>
              </a:rPr>
              <a:t> </a:t>
            </a:r>
            <a:r>
              <a:rPr lang="ro-RO" sz="1600" dirty="0">
                <a:solidFill>
                  <a:schemeClr val="tx1"/>
                </a:solidFill>
              </a:rPr>
              <a:t>de 65 -95 %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1845" b="4176"/>
          <a:stretch/>
        </p:blipFill>
        <p:spPr>
          <a:xfrm>
            <a:off x="278296" y="2456423"/>
            <a:ext cx="8462276" cy="2678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385" y="5288340"/>
            <a:ext cx="8085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Условные обозначения: 1 - фильтр для предварительной фильтрации; </a:t>
            </a:r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2 </a:t>
            </a:r>
            <a:r>
              <a:rPr lang="ru-RU" sz="1600" dirty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tx1"/>
                </a:solidFill>
              </a:rPr>
              <a:t>подача </a:t>
            </a:r>
            <a:r>
              <a:rPr lang="ru-RU" sz="1600" dirty="0">
                <a:solidFill>
                  <a:schemeClr val="tx1"/>
                </a:solidFill>
              </a:rPr>
              <a:t>воды</a:t>
            </a:r>
            <a:r>
              <a:rPr lang="ru-RU" sz="1600" dirty="0" smtClean="0">
                <a:solidFill>
                  <a:schemeClr val="tx1"/>
                </a:solidFill>
              </a:rPr>
              <a:t>; 3 </a:t>
            </a:r>
            <a:r>
              <a:rPr lang="ru-RU" sz="1600" dirty="0">
                <a:solidFill>
                  <a:schemeClr val="tx1"/>
                </a:solidFill>
              </a:rPr>
              <a:t>- слив воды в канализационную сеть; 4 - </a:t>
            </a:r>
            <a:r>
              <a:rPr lang="ru-RU" sz="1600" dirty="0" smtClean="0">
                <a:solidFill>
                  <a:schemeClr val="tx1"/>
                </a:solidFill>
              </a:rPr>
              <a:t>резервуар </a:t>
            </a:r>
            <a:r>
              <a:rPr lang="ru-RU" sz="1600" dirty="0">
                <a:solidFill>
                  <a:schemeClr val="tx1"/>
                </a:solidFill>
              </a:rPr>
              <a:t>для </a:t>
            </a:r>
            <a:r>
              <a:rPr lang="ru-RU" sz="1600" dirty="0" smtClean="0">
                <a:solidFill>
                  <a:schemeClr val="tx1"/>
                </a:solidFill>
              </a:rPr>
              <a:t>отфильтрованной </a:t>
            </a:r>
            <a:r>
              <a:rPr lang="ru-RU" sz="1600" dirty="0">
                <a:solidFill>
                  <a:schemeClr val="tx1"/>
                </a:solidFill>
              </a:rPr>
              <a:t>воды</a:t>
            </a:r>
            <a:r>
              <a:rPr lang="ru-RU" sz="1600" dirty="0" smtClean="0">
                <a:solidFill>
                  <a:schemeClr val="tx1"/>
                </a:solidFill>
              </a:rPr>
              <a:t>; 5 </a:t>
            </a:r>
            <a:r>
              <a:rPr lang="ru-RU" sz="1600" dirty="0">
                <a:solidFill>
                  <a:schemeClr val="tx1"/>
                </a:solidFill>
              </a:rPr>
              <a:t>- </a:t>
            </a:r>
            <a:r>
              <a:rPr lang="ru-RU" sz="1600" dirty="0" smtClean="0">
                <a:solidFill>
                  <a:schemeClr val="tx1"/>
                </a:solidFill>
              </a:rPr>
              <a:t>насос; </a:t>
            </a:r>
            <a:r>
              <a:rPr lang="ru-RU" sz="1600" dirty="0">
                <a:solidFill>
                  <a:schemeClr val="tx1"/>
                </a:solidFill>
              </a:rPr>
              <a:t>6 - система обратного осмоса</a:t>
            </a:r>
            <a:r>
              <a:rPr lang="ru-RU" sz="1600" dirty="0" smtClean="0">
                <a:solidFill>
                  <a:schemeClr val="tx1"/>
                </a:solidFill>
              </a:rPr>
              <a:t>;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7 </a:t>
            </a:r>
            <a:r>
              <a:rPr lang="ru-RU" sz="1600" dirty="0">
                <a:solidFill>
                  <a:schemeClr val="tx1"/>
                </a:solidFill>
              </a:rPr>
              <a:t>- манометры; 8 - ротаметр; 9 - </a:t>
            </a:r>
            <a:r>
              <a:rPr lang="ru-RU" sz="1600" dirty="0" smtClean="0">
                <a:solidFill>
                  <a:schemeClr val="tx1"/>
                </a:solidFill>
              </a:rPr>
              <a:t>РЧВ; </a:t>
            </a:r>
            <a:r>
              <a:rPr lang="ru-RU" sz="1600" dirty="0">
                <a:solidFill>
                  <a:schemeClr val="tx1"/>
                </a:solidFill>
              </a:rPr>
              <a:t>10 - </a:t>
            </a:r>
            <a:r>
              <a:rPr lang="ru-RU" sz="1600" dirty="0" smtClean="0">
                <a:solidFill>
                  <a:schemeClr val="tx1"/>
                </a:solidFill>
              </a:rPr>
              <a:t>отвод </a:t>
            </a:r>
            <a:r>
              <a:rPr lang="ru-RU" sz="1600" dirty="0">
                <a:solidFill>
                  <a:schemeClr val="tx1"/>
                </a:solidFill>
              </a:rPr>
              <a:t>очищенной воды;</a:t>
            </a:r>
          </a:p>
          <a:p>
            <a:r>
              <a:rPr lang="ru-RU" sz="1600" dirty="0">
                <a:solidFill>
                  <a:schemeClr val="tx1"/>
                </a:solidFill>
              </a:rPr>
              <a:t>11 - емкость для концентрата; 12 - насос</a:t>
            </a:r>
            <a:endParaRPr lang="ro-R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44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71214" y="293241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1. Если вода из подземного источника содержит высокий уровень аммиака в воде, ее удаление будет производиться в два этапа путем аэрации и фильтрации «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Экотек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»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2. Удаление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аммония,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аммиака или аммиачного азота может быть выполнено классическим методом, включающим аэрацию с последующей фильтрацией на активированном угле.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3. Удаление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аммония фильтрацией,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пропуская воду через слои ионообменной кристаллической смолы.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4. Удаление нитратов из подземных вод с помощью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денитрификационных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биофильтров.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5. Удаление нитритов биологической денитрификацией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  <a:endParaRPr lang="ru-RU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6. Удаление аммония за счет очень эффективного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процесса  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оки</a:t>
            </a: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c</a:t>
            </a:r>
            <a:r>
              <a:rPr lang="ru-RU" dirty="0" err="1" smtClean="0">
                <a:solidFill>
                  <a:sysClr val="windowText" lastClr="000000"/>
                </a:solidFill>
                <a:latin typeface="Calibri" panose="020F0502020204030204"/>
              </a:rPr>
              <a:t>лораживанием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, 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который окисляет железо и марганец, аммиак в сырой воде.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7. Устранение аммония в подземных водах физико-химическим методом.</a:t>
            </a:r>
          </a:p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В зависимости от концентрации аммония в сырой воде выбираются доза окислителя и скорость фильтрации.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844125"/>
            <a:ext cx="75455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 </a:t>
            </a:r>
            <a:r>
              <a:rPr lang="ru-RU" dirty="0">
                <a:solidFill>
                  <a:schemeClr val="tx1"/>
                </a:solidFill>
              </a:rPr>
              <a:t>азотных </a:t>
            </a:r>
            <a:r>
              <a:rPr lang="ru-RU" dirty="0" smtClean="0">
                <a:solidFill>
                  <a:schemeClr val="tx1"/>
                </a:solidFill>
              </a:rPr>
              <a:t>соединений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9575" y="2057703"/>
            <a:ext cx="8258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781" y="2850699"/>
            <a:ext cx="6554731" cy="3719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228" y="2248488"/>
            <a:ext cx="8330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Схема утилизации аммония классическим методом, включающим аэрацию с последующей фильтрацией на активированном угле.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4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-12990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33926" y="811642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55437" y="1005745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43" y="2079240"/>
            <a:ext cx="7614564" cy="493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081" y="2842418"/>
            <a:ext cx="80504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Исходя из выше сказанного</a:t>
            </a:r>
            <a:r>
              <a:rPr lang="ro-RO" dirty="0" smtClean="0">
                <a:solidFill>
                  <a:schemeClr val="tx1"/>
                </a:solidFill>
              </a:rPr>
              <a:t>,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 Mo</a:t>
            </a:r>
            <a:r>
              <a:rPr lang="ru-RU" dirty="0" err="1" smtClean="0">
                <a:solidFill>
                  <a:schemeClr val="tx1"/>
                </a:solidFill>
              </a:rPr>
              <a:t>лдова</a:t>
            </a:r>
            <a:r>
              <a:rPr lang="ru-RU" dirty="0" smtClean="0">
                <a:solidFill>
                  <a:schemeClr val="tx1"/>
                </a:solidFill>
              </a:rPr>
              <a:t> обеспечена </a:t>
            </a:r>
            <a:r>
              <a:rPr lang="ro-RO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остаточным количеством  подземных вод  соответствующего качества, для  снабжения населения </a:t>
            </a:r>
            <a:r>
              <a:rPr lang="ru-RU" dirty="0">
                <a:solidFill>
                  <a:schemeClr val="tx1"/>
                </a:solidFill>
              </a:rPr>
              <a:t>водой. Однако, в </a:t>
            </a:r>
            <a:r>
              <a:rPr lang="ru-RU" dirty="0" smtClean="0">
                <a:solidFill>
                  <a:schemeClr val="tx1"/>
                </a:solidFill>
              </a:rPr>
              <a:t>некоторых  </a:t>
            </a:r>
            <a:r>
              <a:rPr lang="ru-RU" dirty="0">
                <a:solidFill>
                  <a:schemeClr val="tx1"/>
                </a:solidFill>
              </a:rPr>
              <a:t>случаев этот природный ресурс </a:t>
            </a:r>
            <a:r>
              <a:rPr lang="ru-RU" dirty="0" smtClean="0">
                <a:solidFill>
                  <a:schemeClr val="tx1"/>
                </a:solidFill>
              </a:rPr>
              <a:t>не </a:t>
            </a:r>
            <a:r>
              <a:rPr lang="ru-RU" dirty="0">
                <a:solidFill>
                  <a:schemeClr val="tx1"/>
                </a:solidFill>
              </a:rPr>
              <a:t>соответствует качеству. </a:t>
            </a:r>
            <a:r>
              <a:rPr lang="ru-RU" dirty="0" smtClean="0">
                <a:solidFill>
                  <a:schemeClr val="tx1"/>
                </a:solidFill>
              </a:rPr>
              <a:t>Во многих населенных пунктах использование подземных вод для </a:t>
            </a:r>
            <a:r>
              <a:rPr lang="ru-RU" dirty="0" err="1" smtClean="0">
                <a:solidFill>
                  <a:schemeClr val="tx1"/>
                </a:solidFill>
              </a:rPr>
              <a:t>хозяйствено-пиеьевых</a:t>
            </a:r>
            <a:r>
              <a:rPr lang="ru-RU" dirty="0" smtClean="0">
                <a:solidFill>
                  <a:schemeClr val="tx1"/>
                </a:solidFill>
              </a:rPr>
              <a:t> целей </a:t>
            </a:r>
            <a:r>
              <a:rPr lang="ru-RU" dirty="0" err="1" smtClean="0">
                <a:solidFill>
                  <a:schemeClr val="tx1"/>
                </a:solidFill>
              </a:rPr>
              <a:t>огрантчено</a:t>
            </a:r>
            <a:r>
              <a:rPr lang="ru-RU" dirty="0" smtClean="0">
                <a:solidFill>
                  <a:schemeClr val="tx1"/>
                </a:solidFill>
              </a:rPr>
              <a:t>. Проблема обеспечения водой </a:t>
            </a:r>
            <a:r>
              <a:rPr lang="ru-RU" dirty="0">
                <a:solidFill>
                  <a:schemeClr val="tx1"/>
                </a:solidFill>
              </a:rPr>
              <a:t>для каждого </a:t>
            </a:r>
            <a:r>
              <a:rPr lang="ru-RU" dirty="0" smtClean="0">
                <a:solidFill>
                  <a:schemeClr val="tx1"/>
                </a:solidFill>
              </a:rPr>
              <a:t>пункта </a:t>
            </a:r>
            <a:r>
              <a:rPr lang="ru-RU" dirty="0">
                <a:solidFill>
                  <a:schemeClr val="tx1"/>
                </a:solidFill>
              </a:rPr>
              <a:t>населённого   </a:t>
            </a:r>
            <a:r>
              <a:rPr lang="ru-RU" dirty="0" smtClean="0">
                <a:solidFill>
                  <a:schemeClr val="tx1"/>
                </a:solidFill>
              </a:rPr>
              <a:t>пункта  </a:t>
            </a:r>
            <a:r>
              <a:rPr lang="ru-RU" dirty="0">
                <a:solidFill>
                  <a:schemeClr val="tx1"/>
                </a:solidFill>
              </a:rPr>
              <a:t>должна решаться только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приразработки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технико-экономических </a:t>
            </a:r>
            <a:r>
              <a:rPr lang="ru-RU" dirty="0" smtClean="0">
                <a:solidFill>
                  <a:schemeClr val="tx1"/>
                </a:solidFill>
              </a:rPr>
              <a:t>обоснований. 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5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777" y="3130826"/>
            <a:ext cx="6504996" cy="3071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783" y="2157473"/>
            <a:ext cx="8110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Схема элиминации аммония через процесс фильтрации, поток воды через ионообменную смолу </a:t>
            </a:r>
            <a:r>
              <a:rPr lang="ru-RU" dirty="0" err="1">
                <a:solidFill>
                  <a:schemeClr val="tx1"/>
                </a:solidFill>
              </a:rPr>
              <a:t>Crystal-Right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96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3182" y="2041249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Схема удаления нитратов из подземных вод с помощью </a:t>
            </a:r>
            <a:r>
              <a:rPr lang="ru-RU" dirty="0" err="1">
                <a:solidFill>
                  <a:sysClr val="windowText" lastClr="000000"/>
                </a:solidFill>
                <a:latin typeface="Calibri" panose="020F0502020204030204"/>
              </a:rPr>
              <a:t>денитрификационных</a:t>
            </a: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 биофильтров.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450" y="2873051"/>
            <a:ext cx="6496050" cy="372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1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25581" y="556761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2060"/>
                </a:solidFill>
              </a:rPr>
              <a:t>Схема </a:t>
            </a:r>
            <a:r>
              <a:rPr lang="ru-RU" sz="2400" kern="0" dirty="0" smtClean="0">
                <a:solidFill>
                  <a:srgbClr val="002060"/>
                </a:solidFill>
              </a:rPr>
              <a:t>удаления </a:t>
            </a:r>
            <a:r>
              <a:rPr lang="ru-RU" sz="2400" kern="0" dirty="0">
                <a:solidFill>
                  <a:srgbClr val="002060"/>
                </a:solidFill>
              </a:rPr>
              <a:t>нитритов </a:t>
            </a:r>
            <a:r>
              <a:rPr lang="ru-RU" sz="2400" kern="0" dirty="0" smtClean="0">
                <a:solidFill>
                  <a:srgbClr val="002060"/>
                </a:solidFill>
              </a:rPr>
              <a:t>биологической</a:t>
            </a:r>
          </a:p>
          <a:p>
            <a:pPr lvl="0" fontAlgn="auto"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002060"/>
                </a:solidFill>
              </a:rPr>
              <a:t> </a:t>
            </a:r>
            <a:r>
              <a:rPr lang="ru-RU" sz="2400" kern="0" dirty="0">
                <a:solidFill>
                  <a:srgbClr val="002060"/>
                </a:solidFill>
              </a:rPr>
              <a:t>денитрификацией </a:t>
            </a:r>
            <a:r>
              <a:rPr lang="ru-RU" sz="2400" kern="0" dirty="0" smtClean="0">
                <a:solidFill>
                  <a:srgbClr val="002060"/>
                </a:solidFill>
              </a:rPr>
              <a:t>в </a:t>
            </a:r>
            <a:r>
              <a:rPr lang="ru-RU" sz="2400" kern="0" dirty="0">
                <a:solidFill>
                  <a:srgbClr val="002060"/>
                </a:solidFill>
              </a:rPr>
              <a:t>водоносном </a:t>
            </a:r>
            <a:r>
              <a:rPr lang="ru-RU" sz="2400" kern="0" dirty="0" smtClean="0">
                <a:solidFill>
                  <a:srgbClr val="002060"/>
                </a:solidFill>
              </a:rPr>
              <a:t>горизонте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-91501" y="2488331"/>
            <a:ext cx="9144000" cy="114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919" y="2646138"/>
            <a:ext cx="6212362" cy="39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0687" y="2135105"/>
            <a:ext cx="54101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Удаление бора из подземных вод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148" y="2816504"/>
            <a:ext cx="31128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err="1" smtClean="0">
                <a:solidFill>
                  <a:schemeClr val="tx1"/>
                </a:solidFill>
              </a:rPr>
              <a:t>Me</a:t>
            </a:r>
            <a:r>
              <a:rPr lang="ru-RU" dirty="0" err="1" smtClean="0">
                <a:solidFill>
                  <a:schemeClr val="tx1"/>
                </a:solidFill>
              </a:rPr>
              <a:t>тоды</a:t>
            </a:r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удаления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921" y="3410723"/>
            <a:ext cx="75945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- прямое осаждение </a:t>
            </a:r>
            <a:r>
              <a:rPr lang="ru-RU" sz="2800" dirty="0">
                <a:solidFill>
                  <a:schemeClr val="tx1"/>
                </a:solidFill>
              </a:rPr>
              <a:t>путем коагуляции;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 сорбция </a:t>
            </a:r>
            <a:r>
              <a:rPr lang="ru-RU" sz="2800" dirty="0">
                <a:solidFill>
                  <a:schemeClr val="tx1"/>
                </a:solidFill>
              </a:rPr>
              <a:t>в </a:t>
            </a:r>
            <a:r>
              <a:rPr lang="ru-RU" sz="2800" dirty="0" smtClean="0">
                <a:solidFill>
                  <a:schemeClr val="tx1"/>
                </a:solidFill>
              </a:rPr>
              <a:t>ионообменных фильтрах;</a:t>
            </a:r>
            <a:endParaRPr lang="ru-RU" sz="2800" dirty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- обратный </a:t>
            </a:r>
            <a:r>
              <a:rPr lang="ru-RU" sz="2800" dirty="0">
                <a:solidFill>
                  <a:schemeClr val="tx1"/>
                </a:solidFill>
              </a:rPr>
              <a:t>осмос.</a:t>
            </a:r>
            <a:endParaRPr lang="ro-R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3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6224" y="2126222"/>
            <a:ext cx="77914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Удаление бора </a:t>
            </a:r>
            <a:r>
              <a:rPr lang="ru-RU" dirty="0" smtClean="0">
                <a:solidFill>
                  <a:schemeClr val="tx1"/>
                </a:solidFill>
              </a:rPr>
              <a:t>на ионообменных фильтрах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2826855"/>
            <a:ext cx="5178222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9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u-RU" dirty="0">
                <a:solidFill>
                  <a:sysClr val="windowText" lastClr="000000"/>
                </a:solidFill>
                <a:latin typeface="Calibri" panose="020F0502020204030204"/>
              </a:rPr>
              <a:t>Удаление бора </a:t>
            </a:r>
            <a:r>
              <a:rPr lang="ru-RU" dirty="0" smtClean="0">
                <a:solidFill>
                  <a:sysClr val="windowText" lastClr="000000"/>
                </a:solidFill>
                <a:latin typeface="Calibri" panose="020F0502020204030204"/>
              </a:rPr>
              <a:t>обратным осмосом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201" y="2958165"/>
            <a:ext cx="4645555" cy="3718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8762" y="3213557"/>
            <a:ext cx="23464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Удаление бора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86878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r>
              <a:rPr lang="ro-RO" dirty="0" smtClean="0">
                <a:solidFill>
                  <a:sysClr val="windowText" lastClr="000000"/>
                </a:solidFill>
                <a:latin typeface="Calibri" panose="020F0502020204030204"/>
              </a:rPr>
              <a:t>.</a:t>
            </a: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50" y="2958024"/>
            <a:ext cx="7516091" cy="3522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051" y="2103610"/>
            <a:ext cx="84482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Графическое представление отношения </a:t>
            </a:r>
            <a:r>
              <a:rPr lang="ru-RU" dirty="0" smtClean="0">
                <a:solidFill>
                  <a:schemeClr val="tx1"/>
                </a:solidFill>
              </a:rPr>
              <a:t>удаленных ионов </a:t>
            </a:r>
            <a:r>
              <a:rPr lang="ru-RU" dirty="0">
                <a:solidFill>
                  <a:schemeClr val="tx1"/>
                </a:solidFill>
              </a:rPr>
              <a:t>бора </a:t>
            </a:r>
            <a:r>
              <a:rPr lang="ru-RU" dirty="0" smtClean="0">
                <a:solidFill>
                  <a:schemeClr val="tx1"/>
                </a:solidFill>
              </a:rPr>
              <a:t>селективной мембраной в </a:t>
            </a:r>
            <a:r>
              <a:rPr lang="ru-RU" dirty="0">
                <a:solidFill>
                  <a:schemeClr val="tx1"/>
                </a:solidFill>
              </a:rPr>
              <a:t>зависимости от рН воды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43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181" y="2135105"/>
            <a:ext cx="81935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Удаление жёсткости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5730" y="2135105"/>
            <a:ext cx="18917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ro-RO" dirty="0" smtClean="0">
                <a:solidFill>
                  <a:schemeClr val="tx1"/>
                </a:solidFill>
              </a:rPr>
              <a:t>duplex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662" y="2938354"/>
            <a:ext cx="5663675" cy="37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6774" y="2103610"/>
            <a:ext cx="79413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Удаление жесткости на </a:t>
            </a:r>
            <a:r>
              <a:rPr lang="ro-RO" dirty="0" smtClean="0">
                <a:solidFill>
                  <a:schemeClr val="tx1"/>
                </a:solidFill>
              </a:rPr>
              <a:t>H-cat</a:t>
            </a:r>
            <a:r>
              <a:rPr lang="ro-RO" dirty="0">
                <a:solidFill>
                  <a:schemeClr val="tx1"/>
                </a:solidFill>
              </a:rPr>
              <a:t>. și Na-cat. </a:t>
            </a:r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онообменных фильтрах соединенных последовательно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156" y="2873051"/>
            <a:ext cx="7041490" cy="37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0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418814" y="462617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auto">
              <a:spcAft>
                <a:spcPts val="0"/>
              </a:spcAft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lang="ro-RO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TRATAREA  APELOR </a:t>
            </a:r>
            <a:r>
              <a:rPr lang="ro-RO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SUBTERANE</a:t>
            </a:r>
            <a:endParaRPr kumimoji="0" lang="ro-R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" y="2488331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lang="ro-RO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0" fontAlgn="auto">
              <a:spcAft>
                <a:spcPts val="0"/>
              </a:spcAft>
            </a:pPr>
            <a:r>
              <a:rPr lang="ro-RO" sz="2800" dirty="0" smtClean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lang="ro-RO" sz="31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763" y="2915383"/>
            <a:ext cx="628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600" dirty="0" smtClean="0">
                <a:solidFill>
                  <a:schemeClr val="tx1"/>
                </a:solidFill>
              </a:rPr>
              <a:t>VĂ MULŢUMIM DE ATENŢIE</a:t>
            </a:r>
            <a:endParaRPr lang="ro-RO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1297" y="3872388"/>
            <a:ext cx="53270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S-Calos,</a:t>
            </a:r>
            <a:r>
              <a:rPr lang="ro-RO" dirty="0" smtClean="0"/>
              <a:t> </a:t>
            </a:r>
            <a:r>
              <a:rPr lang="ro-RO" dirty="0" err="1" smtClean="0">
                <a:hlinkClick r:id="rId8"/>
              </a:rPr>
              <a:t>casergiu</a:t>
            </a:r>
            <a:r>
              <a:rPr lang="en-US" dirty="0" smtClean="0">
                <a:hlinkClick r:id="rId8"/>
              </a:rPr>
              <a:t>@mail.ru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1"/>
                </a:solidFill>
              </a:rPr>
              <a:t>069108459</a:t>
            </a:r>
            <a:endParaRPr lang="ro-R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63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842418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43" y="2079240"/>
            <a:ext cx="7614564" cy="493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743" y="2749147"/>
            <a:ext cx="81353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Подтвержденные ресурсы </a:t>
            </a:r>
            <a:r>
              <a:rPr lang="ru-RU" sz="2800" dirty="0" smtClean="0">
                <a:solidFill>
                  <a:schemeClr val="tx1"/>
                </a:solidFill>
              </a:rPr>
              <a:t>подземных вод которые могут быть извлечены </a:t>
            </a:r>
            <a:r>
              <a:rPr lang="ru-RU" sz="2800" dirty="0">
                <a:solidFill>
                  <a:schemeClr val="tx1"/>
                </a:solidFill>
              </a:rPr>
              <a:t>из 16 гидрографических бассейнов и 17 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водоносных </a:t>
            </a:r>
            <a:r>
              <a:rPr lang="ru-RU" sz="2800" dirty="0" smtClean="0">
                <a:solidFill>
                  <a:schemeClr val="tx1"/>
                </a:solidFill>
              </a:rPr>
              <a:t>горизонтов, определены: </a:t>
            </a:r>
            <a:r>
              <a:rPr lang="ru-RU" sz="2800" dirty="0">
                <a:solidFill>
                  <a:schemeClr val="tx1"/>
                </a:solidFill>
              </a:rPr>
              <a:t>Питьевая вода (AP) - 2014 тысяча m3 /d (резервируют 2954 тысячи m3 /d), техническая вода </a:t>
            </a: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>
                <a:solidFill>
                  <a:schemeClr val="tx1"/>
                </a:solidFill>
              </a:rPr>
              <a:t>165 тысяч m3 /d (запас 29thousands m3 /d) и 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минеральные воды (AMC) </a:t>
            </a: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>
                <a:solidFill>
                  <a:schemeClr val="tx1"/>
                </a:solidFill>
              </a:rPr>
              <a:t>19,6 тысячам m3 /d).</a:t>
            </a:r>
            <a:endParaRPr lang="ro-RO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96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22" y="340351"/>
            <a:ext cx="180975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1" y="238290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54" y="293541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39" y="146415"/>
            <a:ext cx="756366" cy="7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35" y="100508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46645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163782" y="809809"/>
            <a:ext cx="7162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560217" y="1528366"/>
            <a:ext cx="10141526" cy="1663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Curs de instruire pentru angajații operatorilor „Apă-Canal”</a:t>
            </a:r>
            <a: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/>
            </a:r>
            <a:br>
              <a:rPr kumimoji="0" lang="ro-RO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ro-RO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642076"/>
            <a:ext cx="9144000" cy="3629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</a:pPr>
            <a:endParaRPr kumimoji="0" lang="ro-RO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64" y="2031284"/>
            <a:ext cx="7614564" cy="49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54964"/>
            <a:ext cx="8110329" cy="42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2566</TotalTime>
  <Words>4584</Words>
  <Application>Microsoft Office PowerPoint</Application>
  <PresentationFormat>On-screen Show (4:3)</PresentationFormat>
  <Paragraphs>698</Paragraphs>
  <Slides>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Arial Narrow</vt:lpstr>
      <vt:lpstr>Calibri</vt:lpstr>
      <vt:lpstr>Calibri Light</vt:lpstr>
      <vt:lpstr>Times New Roman</vt:lpstr>
      <vt:lpstr>GIZ_Banner_Kopfzeile-Ausland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Admin</cp:lastModifiedBy>
  <cp:revision>504</cp:revision>
  <cp:lastPrinted>2017-07-11T13:18:46Z</cp:lastPrinted>
  <dcterms:created xsi:type="dcterms:W3CDTF">2013-09-05T11:54:56Z</dcterms:created>
  <dcterms:modified xsi:type="dcterms:W3CDTF">2019-07-17T06:03:54Z</dcterms:modified>
</cp:coreProperties>
</file>