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1" r:id="rId1"/>
  </p:sldMasterIdLst>
  <p:notesMasterIdLst>
    <p:notesMasterId r:id="rId84"/>
  </p:notesMasterIdLst>
  <p:handoutMasterIdLst>
    <p:handoutMasterId r:id="rId85"/>
  </p:handoutMasterIdLst>
  <p:sldIdLst>
    <p:sldId id="407" r:id="rId2"/>
    <p:sldId id="417" r:id="rId3"/>
    <p:sldId id="415" r:id="rId4"/>
    <p:sldId id="416" r:id="rId5"/>
    <p:sldId id="413" r:id="rId6"/>
    <p:sldId id="410" r:id="rId7"/>
    <p:sldId id="418" r:id="rId8"/>
    <p:sldId id="419" r:id="rId9"/>
    <p:sldId id="414" r:id="rId10"/>
    <p:sldId id="409" r:id="rId11"/>
    <p:sldId id="412" r:id="rId12"/>
    <p:sldId id="411" r:id="rId13"/>
    <p:sldId id="420" r:id="rId14"/>
    <p:sldId id="431" r:id="rId15"/>
    <p:sldId id="421" r:id="rId16"/>
    <p:sldId id="430" r:id="rId17"/>
    <p:sldId id="429" r:id="rId18"/>
    <p:sldId id="427" r:id="rId19"/>
    <p:sldId id="428" r:id="rId20"/>
    <p:sldId id="426" r:id="rId21"/>
    <p:sldId id="424" r:id="rId22"/>
    <p:sldId id="432" r:id="rId23"/>
    <p:sldId id="423" r:id="rId24"/>
    <p:sldId id="436" r:id="rId25"/>
    <p:sldId id="434" r:id="rId26"/>
    <p:sldId id="422" r:id="rId27"/>
    <p:sldId id="490" r:id="rId28"/>
    <p:sldId id="435" r:id="rId29"/>
    <p:sldId id="493" r:id="rId30"/>
    <p:sldId id="523" r:id="rId31"/>
    <p:sldId id="450" r:id="rId32"/>
    <p:sldId id="449" r:id="rId33"/>
    <p:sldId id="448" r:id="rId34"/>
    <p:sldId id="446" r:id="rId35"/>
    <p:sldId id="445" r:id="rId36"/>
    <p:sldId id="444" r:id="rId37"/>
    <p:sldId id="443" r:id="rId38"/>
    <p:sldId id="442" r:id="rId39"/>
    <p:sldId id="441" r:id="rId40"/>
    <p:sldId id="440" r:id="rId41"/>
    <p:sldId id="439" r:id="rId42"/>
    <p:sldId id="438" r:id="rId43"/>
    <p:sldId id="535" r:id="rId44"/>
    <p:sldId id="437" r:id="rId45"/>
    <p:sldId id="555" r:id="rId46"/>
    <p:sldId id="556" r:id="rId47"/>
    <p:sldId id="557" r:id="rId48"/>
    <p:sldId id="558" r:id="rId49"/>
    <p:sldId id="460" r:id="rId50"/>
    <p:sldId id="459" r:id="rId51"/>
    <p:sldId id="458" r:id="rId52"/>
    <p:sldId id="457" r:id="rId53"/>
    <p:sldId id="456" r:id="rId54"/>
    <p:sldId id="455" r:id="rId55"/>
    <p:sldId id="454" r:id="rId56"/>
    <p:sldId id="453" r:id="rId57"/>
    <p:sldId id="452" r:id="rId58"/>
    <p:sldId id="451" r:id="rId59"/>
    <p:sldId id="447" r:id="rId60"/>
    <p:sldId id="491" r:id="rId61"/>
    <p:sldId id="549" r:id="rId62"/>
    <p:sldId id="466" r:id="rId63"/>
    <p:sldId id="465" r:id="rId64"/>
    <p:sldId id="552" r:id="rId65"/>
    <p:sldId id="553" r:id="rId66"/>
    <p:sldId id="462" r:id="rId67"/>
    <p:sldId id="461" r:id="rId68"/>
    <p:sldId id="468" r:id="rId69"/>
    <p:sldId id="478" r:id="rId70"/>
    <p:sldId id="477" r:id="rId71"/>
    <p:sldId id="476" r:id="rId72"/>
    <p:sldId id="475" r:id="rId73"/>
    <p:sldId id="474" r:id="rId74"/>
    <p:sldId id="473" r:id="rId75"/>
    <p:sldId id="472" r:id="rId76"/>
    <p:sldId id="471" r:id="rId77"/>
    <p:sldId id="470" r:id="rId78"/>
    <p:sldId id="469" r:id="rId79"/>
    <p:sldId id="489" r:id="rId80"/>
    <p:sldId id="488" r:id="rId81"/>
    <p:sldId id="487" r:id="rId82"/>
    <p:sldId id="559" r:id="rId83"/>
  </p:sldIdLst>
  <p:sldSz cx="9144000" cy="6858000" type="screen4x3"/>
  <p:notesSz cx="6858000" cy="9926638"/>
  <p:defaultTextStyle>
    <a:defPPr>
      <a:defRPr lang="de-DE"/>
    </a:defPPr>
    <a:lvl1pPr algn="l" rtl="0" fontAlgn="base">
      <a:spcBef>
        <a:spcPct val="0"/>
      </a:spcBef>
      <a:spcAft>
        <a:spcPct val="0"/>
      </a:spcAft>
      <a:defRPr sz="2200" b="1" kern="1200">
        <a:solidFill>
          <a:srgbClr val="999999"/>
        </a:solidFill>
        <a:latin typeface="Arial" charset="0"/>
        <a:ea typeface="+mn-ea"/>
        <a:cs typeface="Arial" charset="0"/>
      </a:defRPr>
    </a:lvl1pPr>
    <a:lvl2pPr marL="457200" algn="l" rtl="0" fontAlgn="base">
      <a:spcBef>
        <a:spcPct val="0"/>
      </a:spcBef>
      <a:spcAft>
        <a:spcPct val="0"/>
      </a:spcAft>
      <a:defRPr sz="2200" b="1" kern="1200">
        <a:solidFill>
          <a:srgbClr val="999999"/>
        </a:solidFill>
        <a:latin typeface="Arial" charset="0"/>
        <a:ea typeface="+mn-ea"/>
        <a:cs typeface="Arial" charset="0"/>
      </a:defRPr>
    </a:lvl2pPr>
    <a:lvl3pPr marL="914400" algn="l" rtl="0" fontAlgn="base">
      <a:spcBef>
        <a:spcPct val="0"/>
      </a:spcBef>
      <a:spcAft>
        <a:spcPct val="0"/>
      </a:spcAft>
      <a:defRPr sz="2200" b="1" kern="1200">
        <a:solidFill>
          <a:srgbClr val="999999"/>
        </a:solidFill>
        <a:latin typeface="Arial" charset="0"/>
        <a:ea typeface="+mn-ea"/>
        <a:cs typeface="Arial" charset="0"/>
      </a:defRPr>
    </a:lvl3pPr>
    <a:lvl4pPr marL="1371600" algn="l" rtl="0" fontAlgn="base">
      <a:spcBef>
        <a:spcPct val="0"/>
      </a:spcBef>
      <a:spcAft>
        <a:spcPct val="0"/>
      </a:spcAft>
      <a:defRPr sz="2200" b="1" kern="1200">
        <a:solidFill>
          <a:srgbClr val="999999"/>
        </a:solidFill>
        <a:latin typeface="Arial" charset="0"/>
        <a:ea typeface="+mn-ea"/>
        <a:cs typeface="Arial" charset="0"/>
      </a:defRPr>
    </a:lvl4pPr>
    <a:lvl5pPr marL="1828800" algn="l" rtl="0" fontAlgn="base">
      <a:spcBef>
        <a:spcPct val="0"/>
      </a:spcBef>
      <a:spcAft>
        <a:spcPct val="0"/>
      </a:spcAft>
      <a:defRPr sz="2200" b="1" kern="1200">
        <a:solidFill>
          <a:srgbClr val="999999"/>
        </a:solidFill>
        <a:latin typeface="Arial" charset="0"/>
        <a:ea typeface="+mn-ea"/>
        <a:cs typeface="Arial" charset="0"/>
      </a:defRPr>
    </a:lvl5pPr>
    <a:lvl6pPr marL="2286000" algn="l" defTabSz="914400" rtl="0" eaLnBrk="1" latinLnBrk="0" hangingPunct="1">
      <a:defRPr sz="2200" b="1" kern="1200">
        <a:solidFill>
          <a:srgbClr val="999999"/>
        </a:solidFill>
        <a:latin typeface="Arial" charset="0"/>
        <a:ea typeface="+mn-ea"/>
        <a:cs typeface="Arial" charset="0"/>
      </a:defRPr>
    </a:lvl6pPr>
    <a:lvl7pPr marL="2743200" algn="l" defTabSz="914400" rtl="0" eaLnBrk="1" latinLnBrk="0" hangingPunct="1">
      <a:defRPr sz="2200" b="1" kern="1200">
        <a:solidFill>
          <a:srgbClr val="999999"/>
        </a:solidFill>
        <a:latin typeface="Arial" charset="0"/>
        <a:ea typeface="+mn-ea"/>
        <a:cs typeface="Arial" charset="0"/>
      </a:defRPr>
    </a:lvl7pPr>
    <a:lvl8pPr marL="3200400" algn="l" defTabSz="914400" rtl="0" eaLnBrk="1" latinLnBrk="0" hangingPunct="1">
      <a:defRPr sz="2200" b="1" kern="1200">
        <a:solidFill>
          <a:srgbClr val="999999"/>
        </a:solidFill>
        <a:latin typeface="Arial" charset="0"/>
        <a:ea typeface="+mn-ea"/>
        <a:cs typeface="Arial" charset="0"/>
      </a:defRPr>
    </a:lvl8pPr>
    <a:lvl9pPr marL="3657600" algn="l" defTabSz="914400" rtl="0" eaLnBrk="1" latinLnBrk="0" hangingPunct="1">
      <a:defRPr sz="2200" b="1" kern="1200">
        <a:solidFill>
          <a:srgbClr val="999999"/>
        </a:solidFill>
        <a:latin typeface="Arial" charset="0"/>
        <a:ea typeface="+mn-ea"/>
        <a:cs typeface="Arial" charset="0"/>
      </a:defRPr>
    </a:lvl9pPr>
  </p:defaultTextStyle>
  <p:extLst>
    <p:ext uri="{EFAFB233-063F-42B5-8137-9DF3F51BA10A}">
      <p15:sldGuideLst xmlns:p15="http://schemas.microsoft.com/office/powerpoint/2012/main">
        <p15:guide id="1" orient="horz" pos="658">
          <p15:clr>
            <a:srgbClr val="A4A3A4"/>
          </p15:clr>
        </p15:guide>
        <p15:guide id="2" orient="horz" pos="388">
          <p15:clr>
            <a:srgbClr val="A4A3A4"/>
          </p15:clr>
        </p15:guide>
        <p15:guide id="3" pos="288">
          <p15:clr>
            <a:srgbClr val="A4A3A4"/>
          </p15:clr>
        </p15:guide>
        <p15:guide id="4" pos="1022">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a Bohantova"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6452"/>
    <a:srgbClr val="E5DBA1"/>
    <a:srgbClr val="BABA93"/>
    <a:srgbClr val="BABB93"/>
    <a:srgbClr val="DEDEAF"/>
    <a:srgbClr val="999999"/>
    <a:srgbClr val="D9D9D9"/>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88452" autoAdjust="0"/>
  </p:normalViewPr>
  <p:slideViewPr>
    <p:cSldViewPr snapToGrid="0">
      <p:cViewPr varScale="1">
        <p:scale>
          <a:sx n="60" d="100"/>
          <a:sy n="60" d="100"/>
        </p:scale>
        <p:origin x="210" y="66"/>
      </p:cViewPr>
      <p:guideLst>
        <p:guide orient="horz" pos="658"/>
        <p:guide orient="horz" pos="388"/>
        <p:guide pos="288"/>
        <p:guide pos="102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108" d="100"/>
          <a:sy n="108" d="100"/>
        </p:scale>
        <p:origin x="-4140" y="-102"/>
      </p:cViewPr>
      <p:guideLst>
        <p:guide orient="horz" pos="3126"/>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72547" cy="495300"/>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lvl1pPr eaLnBrk="0" hangingPunct="0">
              <a:defRPr sz="1200" b="0" dirty="0">
                <a:solidFill>
                  <a:schemeClr val="tx1"/>
                </a:solidFill>
                <a:latin typeface="Arial Narrow" pitchFamily="34" charset="0"/>
                <a:cs typeface="+mn-cs"/>
              </a:defRPr>
            </a:lvl1pPr>
          </a:lstStyle>
          <a:p>
            <a:pPr>
              <a:defRPr/>
            </a:pPr>
            <a:endParaRPr lang="de-DE"/>
          </a:p>
        </p:txBody>
      </p:sp>
      <p:sp>
        <p:nvSpPr>
          <p:cNvPr id="66563" name="Rectangle 3"/>
          <p:cNvSpPr>
            <a:spLocks noGrp="1" noChangeArrowheads="1"/>
          </p:cNvSpPr>
          <p:nvPr>
            <p:ph type="dt" sz="quarter" idx="1"/>
          </p:nvPr>
        </p:nvSpPr>
        <p:spPr bwMode="auto">
          <a:xfrm>
            <a:off x="3885453" y="0"/>
            <a:ext cx="2972547" cy="495300"/>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lvl1pPr algn="r" eaLnBrk="0" hangingPunct="0">
              <a:defRPr sz="1200" b="0" dirty="0">
                <a:solidFill>
                  <a:schemeClr val="tx1"/>
                </a:solidFill>
                <a:latin typeface="Arial Narrow" pitchFamily="34" charset="0"/>
                <a:cs typeface="+mn-cs"/>
              </a:defRPr>
            </a:lvl1pPr>
          </a:lstStyle>
          <a:p>
            <a:pPr>
              <a:defRPr/>
            </a:pPr>
            <a:endParaRPr lang="de-DE"/>
          </a:p>
        </p:txBody>
      </p:sp>
      <p:sp>
        <p:nvSpPr>
          <p:cNvPr id="66564" name="Rectangle 4"/>
          <p:cNvSpPr>
            <a:spLocks noGrp="1" noChangeArrowheads="1"/>
          </p:cNvSpPr>
          <p:nvPr>
            <p:ph type="ftr" sz="quarter" idx="2"/>
          </p:nvPr>
        </p:nvSpPr>
        <p:spPr bwMode="auto">
          <a:xfrm>
            <a:off x="0" y="9431338"/>
            <a:ext cx="2972547" cy="495300"/>
          </a:xfrm>
          <a:prstGeom prst="rect">
            <a:avLst/>
          </a:prstGeom>
          <a:noFill/>
          <a:ln w="9525">
            <a:noFill/>
            <a:miter lim="800000"/>
            <a:headEnd/>
            <a:tailEnd/>
          </a:ln>
          <a:effectLst/>
        </p:spPr>
        <p:txBody>
          <a:bodyPr vert="horz" wrap="square" lIns="91001" tIns="45501" rIns="91001" bIns="45501" numCol="1" anchor="b" anchorCtr="0" compatLnSpc="1">
            <a:prstTxWarp prst="textNoShape">
              <a:avLst/>
            </a:prstTxWarp>
          </a:bodyPr>
          <a:lstStyle>
            <a:lvl1pPr eaLnBrk="0" hangingPunct="0">
              <a:defRPr sz="1200" b="0" dirty="0">
                <a:solidFill>
                  <a:schemeClr val="tx1"/>
                </a:solidFill>
                <a:latin typeface="Arial Narrow" pitchFamily="34" charset="0"/>
                <a:cs typeface="+mn-cs"/>
              </a:defRPr>
            </a:lvl1pPr>
          </a:lstStyle>
          <a:p>
            <a:pPr>
              <a:defRPr/>
            </a:pPr>
            <a:endParaRPr lang="de-DE"/>
          </a:p>
        </p:txBody>
      </p:sp>
      <p:sp>
        <p:nvSpPr>
          <p:cNvPr id="66565" name="Rectangle 5"/>
          <p:cNvSpPr>
            <a:spLocks noGrp="1" noChangeArrowheads="1"/>
          </p:cNvSpPr>
          <p:nvPr>
            <p:ph type="sldNum" sz="quarter" idx="3"/>
          </p:nvPr>
        </p:nvSpPr>
        <p:spPr bwMode="auto">
          <a:xfrm>
            <a:off x="3885453" y="9431338"/>
            <a:ext cx="2972547" cy="495300"/>
          </a:xfrm>
          <a:prstGeom prst="rect">
            <a:avLst/>
          </a:prstGeom>
          <a:noFill/>
          <a:ln w="9525">
            <a:noFill/>
            <a:miter lim="800000"/>
            <a:headEnd/>
            <a:tailEnd/>
          </a:ln>
          <a:effectLst/>
        </p:spPr>
        <p:txBody>
          <a:bodyPr vert="horz" wrap="square" lIns="91001" tIns="45501" rIns="91001" bIns="45501" numCol="1" anchor="b" anchorCtr="0" compatLnSpc="1">
            <a:prstTxWarp prst="textNoShape">
              <a:avLst/>
            </a:prstTxWarp>
          </a:bodyPr>
          <a:lstStyle>
            <a:lvl1pPr algn="r" eaLnBrk="0" hangingPunct="0">
              <a:defRPr sz="1200" b="0">
                <a:solidFill>
                  <a:schemeClr val="tx1"/>
                </a:solidFill>
                <a:latin typeface="Arial Narrow" pitchFamily="34" charset="0"/>
                <a:cs typeface="+mn-cs"/>
              </a:defRPr>
            </a:lvl1pPr>
          </a:lstStyle>
          <a:p>
            <a:pPr>
              <a:defRPr/>
            </a:pPr>
            <a:fld id="{4BBF79D3-D540-4A1F-9847-1559C7AB9D71}" type="slidenum">
              <a:rPr lang="de-DE"/>
              <a:pPr>
                <a:defRPr/>
              </a:pPr>
              <a:t>‹#›</a:t>
            </a:fld>
            <a:endParaRPr lang="de-DE" dirty="0"/>
          </a:p>
        </p:txBody>
      </p:sp>
    </p:spTree>
    <p:extLst>
      <p:ext uri="{BB962C8B-B14F-4D97-AF65-F5344CB8AC3E}">
        <p14:creationId xmlns:p14="http://schemas.microsoft.com/office/powerpoint/2010/main" val="35499185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2547" cy="495300"/>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lvl1pPr eaLnBrk="0" hangingPunct="0">
              <a:defRPr sz="1200" b="0" dirty="0">
                <a:solidFill>
                  <a:schemeClr val="tx1"/>
                </a:solidFill>
                <a:latin typeface="Arial Narrow" pitchFamily="34" charset="0"/>
                <a:cs typeface="+mn-cs"/>
              </a:defRPr>
            </a:lvl1pPr>
          </a:lstStyle>
          <a:p>
            <a:pPr>
              <a:defRPr/>
            </a:pPr>
            <a:endParaRPr lang="de-DE"/>
          </a:p>
        </p:txBody>
      </p:sp>
      <p:sp>
        <p:nvSpPr>
          <p:cNvPr id="8195" name="Rectangle 3"/>
          <p:cNvSpPr>
            <a:spLocks noGrp="1" noChangeArrowheads="1"/>
          </p:cNvSpPr>
          <p:nvPr>
            <p:ph type="dt" idx="1"/>
          </p:nvPr>
        </p:nvSpPr>
        <p:spPr bwMode="auto">
          <a:xfrm>
            <a:off x="3885453" y="0"/>
            <a:ext cx="2972547" cy="495300"/>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lvl1pPr algn="r" eaLnBrk="0" hangingPunct="0">
              <a:defRPr sz="1200" b="0" dirty="0">
                <a:solidFill>
                  <a:schemeClr val="tx1"/>
                </a:solidFill>
                <a:latin typeface="Arial Narrow" pitchFamily="34" charset="0"/>
                <a:cs typeface="+mn-cs"/>
              </a:defRPr>
            </a:lvl1pPr>
          </a:lstStyle>
          <a:p>
            <a:pPr>
              <a:defRPr/>
            </a:pPr>
            <a:endParaRPr lang="de-DE"/>
          </a:p>
        </p:txBody>
      </p:sp>
      <p:sp>
        <p:nvSpPr>
          <p:cNvPr id="11268" name="Rectangle 4"/>
          <p:cNvSpPr>
            <a:spLocks noGrp="1" noRot="1" noChangeAspect="1" noChangeArrowheads="1" noTextEdit="1"/>
          </p:cNvSpPr>
          <p:nvPr>
            <p:ph type="sldImg" idx="2"/>
          </p:nvPr>
        </p:nvSpPr>
        <p:spPr bwMode="auto">
          <a:xfrm>
            <a:off x="947738" y="744538"/>
            <a:ext cx="4962525" cy="3722687"/>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508" y="4714876"/>
            <a:ext cx="5028986" cy="4467225"/>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p>
            <a:pPr lvl="0"/>
            <a:r>
              <a:rPr lang="de-DE" noProof="0" dirty="0" smtClean="0"/>
              <a:t>Klicken Sie, um die Formate des Vorlagentextes zu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p>
        </p:txBody>
      </p:sp>
      <p:sp>
        <p:nvSpPr>
          <p:cNvPr id="8198" name="Rectangle 6"/>
          <p:cNvSpPr>
            <a:spLocks noGrp="1" noChangeArrowheads="1"/>
          </p:cNvSpPr>
          <p:nvPr>
            <p:ph type="ftr" sz="quarter" idx="4"/>
          </p:nvPr>
        </p:nvSpPr>
        <p:spPr bwMode="auto">
          <a:xfrm>
            <a:off x="0" y="9431338"/>
            <a:ext cx="2972547" cy="495300"/>
          </a:xfrm>
          <a:prstGeom prst="rect">
            <a:avLst/>
          </a:prstGeom>
          <a:noFill/>
          <a:ln w="9525">
            <a:noFill/>
            <a:miter lim="800000"/>
            <a:headEnd/>
            <a:tailEnd/>
          </a:ln>
          <a:effectLst/>
        </p:spPr>
        <p:txBody>
          <a:bodyPr vert="horz" wrap="square" lIns="91001" tIns="45501" rIns="91001" bIns="45501" numCol="1" anchor="b" anchorCtr="0" compatLnSpc="1">
            <a:prstTxWarp prst="textNoShape">
              <a:avLst/>
            </a:prstTxWarp>
          </a:bodyPr>
          <a:lstStyle>
            <a:lvl1pPr eaLnBrk="0" hangingPunct="0">
              <a:defRPr sz="1200" b="0" dirty="0">
                <a:solidFill>
                  <a:schemeClr val="tx1"/>
                </a:solidFill>
                <a:latin typeface="Arial Narrow" pitchFamily="34" charset="0"/>
                <a:cs typeface="+mn-cs"/>
              </a:defRPr>
            </a:lvl1pPr>
          </a:lstStyle>
          <a:p>
            <a:pPr>
              <a:defRPr/>
            </a:pPr>
            <a:endParaRPr lang="de-DE"/>
          </a:p>
        </p:txBody>
      </p:sp>
      <p:sp>
        <p:nvSpPr>
          <p:cNvPr id="8199" name="Rectangle 7"/>
          <p:cNvSpPr>
            <a:spLocks noGrp="1" noChangeArrowheads="1"/>
          </p:cNvSpPr>
          <p:nvPr>
            <p:ph type="sldNum" sz="quarter" idx="5"/>
          </p:nvPr>
        </p:nvSpPr>
        <p:spPr bwMode="auto">
          <a:xfrm>
            <a:off x="3885453" y="9431338"/>
            <a:ext cx="2972547" cy="495300"/>
          </a:xfrm>
          <a:prstGeom prst="rect">
            <a:avLst/>
          </a:prstGeom>
          <a:noFill/>
          <a:ln w="9525">
            <a:noFill/>
            <a:miter lim="800000"/>
            <a:headEnd/>
            <a:tailEnd/>
          </a:ln>
          <a:effectLst/>
        </p:spPr>
        <p:txBody>
          <a:bodyPr vert="horz" wrap="square" lIns="91001" tIns="45501" rIns="91001" bIns="45501" numCol="1" anchor="b" anchorCtr="0" compatLnSpc="1">
            <a:prstTxWarp prst="textNoShape">
              <a:avLst/>
            </a:prstTxWarp>
          </a:bodyPr>
          <a:lstStyle>
            <a:lvl1pPr algn="r" eaLnBrk="0" hangingPunct="0">
              <a:defRPr sz="1200" b="0" smtClean="0">
                <a:solidFill>
                  <a:schemeClr val="tx1"/>
                </a:solidFill>
                <a:latin typeface="Arial Narrow" pitchFamily="34" charset="0"/>
                <a:cs typeface="+mn-cs"/>
              </a:defRPr>
            </a:lvl1pPr>
          </a:lstStyle>
          <a:p>
            <a:pPr>
              <a:defRPr/>
            </a:pPr>
            <a:fld id="{FCC8D018-2849-4367-944E-648FA90DDE54}" type="slidenum">
              <a:rPr lang="de-DE"/>
              <a:pPr>
                <a:defRPr/>
              </a:pPr>
              <a:t>‹#›</a:t>
            </a:fld>
            <a:endParaRPr lang="de-DE" dirty="0"/>
          </a:p>
        </p:txBody>
      </p:sp>
    </p:spTree>
    <p:extLst>
      <p:ext uri="{BB962C8B-B14F-4D97-AF65-F5344CB8AC3E}">
        <p14:creationId xmlns:p14="http://schemas.microsoft.com/office/powerpoint/2010/main" val="25801759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Narrow"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Narrow"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Narrow"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Narrow"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Narrow"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pPr>
              <a:defRPr/>
            </a:pPr>
            <a:fld id="{FCC8D018-2849-4367-944E-648FA90DDE54}" type="slidenum">
              <a:rPr lang="de-DE" smtClean="0"/>
              <a:pPr>
                <a:defRPr/>
              </a:pPr>
              <a:t>78</a:t>
            </a:fld>
            <a:endParaRPr lang="de-DE" dirty="0"/>
          </a:p>
        </p:txBody>
      </p:sp>
    </p:spTree>
    <p:extLst>
      <p:ext uri="{BB962C8B-B14F-4D97-AF65-F5344CB8AC3E}">
        <p14:creationId xmlns:p14="http://schemas.microsoft.com/office/powerpoint/2010/main" val="4226606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eadline, Bulletpoin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noProof="0" dirty="0" smtClean="0"/>
              <a:t>Образец заголовка</a:t>
            </a:r>
            <a:endParaRPr lang="de-DE" noProof="0" dirty="0"/>
          </a:p>
        </p:txBody>
      </p:sp>
      <p:sp>
        <p:nvSpPr>
          <p:cNvPr id="5" name="Inhaltsplatzhalter 2"/>
          <p:cNvSpPr>
            <a:spLocks noGrp="1"/>
          </p:cNvSpPr>
          <p:nvPr>
            <p:ph idx="1"/>
          </p:nvPr>
        </p:nvSpPr>
        <p:spPr>
          <a:xfrm>
            <a:off x="684000" y="2448000"/>
            <a:ext cx="7776000" cy="3816000"/>
          </a:xfrm>
        </p:spPr>
        <p:txBody>
          <a:bodyPr/>
          <a:lstStyle>
            <a:lvl1pPr>
              <a:defRPr sz="1800"/>
            </a:lvl1pPr>
            <a:lvl2pPr>
              <a:defRPr sz="1800"/>
            </a:lvl2pPr>
            <a:lvl3pPr>
              <a:defRPr sz="1800"/>
            </a:lvl3pPr>
            <a:lvl4pPr>
              <a:defRPr sz="1800"/>
            </a:lvl4pPr>
            <a:lvl5pPr>
              <a:defRPr sz="1800"/>
            </a:lvl5pPr>
          </a:lstStyle>
          <a:p>
            <a:pPr lvl="0"/>
            <a:r>
              <a:rPr lang="ru-RU" noProof="0" dirty="0" smtClean="0"/>
              <a:t>Образец текста</a:t>
            </a:r>
          </a:p>
          <a:p>
            <a:pPr lvl="1"/>
            <a:r>
              <a:rPr lang="ru-RU" noProof="0" dirty="0" smtClean="0"/>
              <a:t>Второй уровень</a:t>
            </a:r>
          </a:p>
          <a:p>
            <a:pPr lvl="2"/>
            <a:r>
              <a:rPr lang="ru-RU" noProof="0" dirty="0" smtClean="0"/>
              <a:t>Третий уровень</a:t>
            </a:r>
          </a:p>
          <a:p>
            <a:pPr lvl="3"/>
            <a:r>
              <a:rPr lang="ru-RU" noProof="0" dirty="0" smtClean="0"/>
              <a:t>Четвертый уровень</a:t>
            </a:r>
          </a:p>
        </p:txBody>
      </p:sp>
      <p:sp>
        <p:nvSpPr>
          <p:cNvPr id="4" name="Rectangle 25"/>
          <p:cNvSpPr>
            <a:spLocks noGrp="1" noChangeArrowheads="1"/>
          </p:cNvSpPr>
          <p:nvPr>
            <p:ph type="ftr" sz="quarter" idx="10"/>
          </p:nvPr>
        </p:nvSpPr>
        <p:spPr>
          <a:ln/>
        </p:spPr>
        <p:txBody>
          <a:bodyPr/>
          <a:lstStyle>
            <a:lvl1pPr>
              <a:defRPr/>
            </a:lvl1pPr>
          </a:lstStyle>
          <a:p>
            <a:pPr>
              <a:defRPr/>
            </a:pPr>
            <a:endParaRPr lang="de-DE"/>
          </a:p>
        </p:txBody>
      </p:sp>
      <p:sp>
        <p:nvSpPr>
          <p:cNvPr id="6" name="Rectangle 17"/>
          <p:cNvSpPr>
            <a:spLocks noGrp="1" noChangeArrowheads="1"/>
          </p:cNvSpPr>
          <p:nvPr>
            <p:ph type="dt" sz="half" idx="11"/>
          </p:nvPr>
        </p:nvSpPr>
        <p:spPr>
          <a:ln/>
        </p:spPr>
        <p:txBody>
          <a:bodyPr/>
          <a:lstStyle>
            <a:lvl1pPr>
              <a:defRPr/>
            </a:lvl1pPr>
          </a:lstStyle>
          <a:p>
            <a:pPr>
              <a:defRPr/>
            </a:pPr>
            <a:fld id="{0D1A5A60-FFC1-4DD6-B034-06B726499F40}" type="datetime1">
              <a:rPr lang="en-GB"/>
              <a:pPr>
                <a:defRPr/>
              </a:pPr>
              <a:t>03/07/2019</a:t>
            </a:fld>
            <a:endParaRPr lang="en-GB"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Headline, Subhead, Bulletpoin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noProof="0" dirty="0" smtClean="0"/>
              <a:t>Образец заголовка</a:t>
            </a:r>
            <a:endParaRPr lang="de-DE" noProof="0" dirty="0"/>
          </a:p>
        </p:txBody>
      </p:sp>
      <p:sp>
        <p:nvSpPr>
          <p:cNvPr id="7" name="Inhaltsplatzhalter 2"/>
          <p:cNvSpPr>
            <a:spLocks noGrp="1"/>
          </p:cNvSpPr>
          <p:nvPr>
            <p:ph idx="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dirty="0" smtClean="0"/>
              <a:t>Образец текста</a:t>
            </a:r>
          </a:p>
          <a:p>
            <a:pPr lvl="1"/>
            <a:r>
              <a:rPr lang="ru-RU" noProof="0" dirty="0" smtClean="0"/>
              <a:t>Второй уровень</a:t>
            </a:r>
          </a:p>
          <a:p>
            <a:pPr lvl="2"/>
            <a:r>
              <a:rPr lang="ru-RU" noProof="0" dirty="0" smtClean="0"/>
              <a:t>Третий уровень</a:t>
            </a:r>
          </a:p>
          <a:p>
            <a:pPr lvl="3"/>
            <a:r>
              <a:rPr lang="ru-RU" noProof="0" dirty="0" smtClean="0"/>
              <a:t>Четвертый уровень</a:t>
            </a:r>
          </a:p>
        </p:txBody>
      </p:sp>
      <p:sp>
        <p:nvSpPr>
          <p:cNvPr id="4" name="Rectangle 25"/>
          <p:cNvSpPr>
            <a:spLocks noGrp="1" noChangeArrowheads="1"/>
          </p:cNvSpPr>
          <p:nvPr>
            <p:ph type="ftr" sz="quarter" idx="10"/>
          </p:nvPr>
        </p:nvSpPr>
        <p:spPr>
          <a:ln/>
        </p:spPr>
        <p:txBody>
          <a:bodyPr/>
          <a:lstStyle>
            <a:lvl1pPr>
              <a:defRPr/>
            </a:lvl1pPr>
          </a:lstStyle>
          <a:p>
            <a:pPr>
              <a:defRPr/>
            </a:pPr>
            <a:endParaRPr lang="de-DE"/>
          </a:p>
        </p:txBody>
      </p:sp>
      <p:sp>
        <p:nvSpPr>
          <p:cNvPr id="5" name="Rectangle 17"/>
          <p:cNvSpPr>
            <a:spLocks noGrp="1" noChangeArrowheads="1"/>
          </p:cNvSpPr>
          <p:nvPr>
            <p:ph type="dt" sz="half" idx="11"/>
          </p:nvPr>
        </p:nvSpPr>
        <p:spPr>
          <a:ln/>
        </p:spPr>
        <p:txBody>
          <a:bodyPr/>
          <a:lstStyle>
            <a:lvl1pPr>
              <a:defRPr/>
            </a:lvl1pPr>
          </a:lstStyle>
          <a:p>
            <a:pPr>
              <a:defRPr/>
            </a:pPr>
            <a:fld id="{E647B01B-C2E8-4CD6-B726-44287C896096}" type="datetime1">
              <a:rPr lang="en-GB"/>
              <a:pPr>
                <a:defRPr/>
              </a:pPr>
              <a:t>03/07/2019</a:t>
            </a:fld>
            <a:endParaRPr lang="en-GB"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Headline, Subhead, Bulletpoints,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noProof="0" dirty="0" smtClean="0"/>
              <a:t>Образец заголовка</a:t>
            </a:r>
            <a:endParaRPr lang="de-DE" noProof="0" dirty="0"/>
          </a:p>
        </p:txBody>
      </p:sp>
      <p:sp>
        <p:nvSpPr>
          <p:cNvPr id="7" name="Inhaltsplatzhalter 2"/>
          <p:cNvSpPr>
            <a:spLocks noGrp="1"/>
          </p:cNvSpPr>
          <p:nvPr>
            <p:ph idx="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dirty="0" smtClean="0"/>
              <a:t>Образец текста</a:t>
            </a:r>
          </a:p>
          <a:p>
            <a:pPr lvl="1"/>
            <a:r>
              <a:rPr lang="ru-RU" noProof="0" dirty="0" smtClean="0"/>
              <a:t>Второй уровень</a:t>
            </a:r>
          </a:p>
          <a:p>
            <a:pPr lvl="2"/>
            <a:r>
              <a:rPr lang="ru-RU" noProof="0" dirty="0" smtClean="0"/>
              <a:t>Третий уровень</a:t>
            </a:r>
          </a:p>
          <a:p>
            <a:pPr lvl="3"/>
            <a:r>
              <a:rPr lang="ru-RU" noProof="0" dirty="0" smtClean="0"/>
              <a:t>Четвертый уровень</a:t>
            </a:r>
          </a:p>
        </p:txBody>
      </p:sp>
      <p:sp>
        <p:nvSpPr>
          <p:cNvPr id="6" name="Bildplatzhalter 2"/>
          <p:cNvSpPr>
            <a:spLocks noGrp="1"/>
          </p:cNvSpPr>
          <p:nvPr>
            <p:ph type="pic" idx="12"/>
          </p:nvPr>
        </p:nvSpPr>
        <p:spPr>
          <a:xfrm>
            <a:off x="6786000" y="2448001"/>
            <a:ext cx="2358000" cy="2052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dirty="0" smtClean="0"/>
              <a:t>Вставка рисунка</a:t>
            </a:r>
            <a:endParaRPr lang="en-GB" noProof="0" dirty="0" smtClean="0"/>
          </a:p>
        </p:txBody>
      </p:sp>
      <p:sp>
        <p:nvSpPr>
          <p:cNvPr id="5" name="Rectangle 25"/>
          <p:cNvSpPr>
            <a:spLocks noGrp="1" noChangeArrowheads="1"/>
          </p:cNvSpPr>
          <p:nvPr>
            <p:ph type="ftr" sz="quarter" idx="13"/>
          </p:nvPr>
        </p:nvSpPr>
        <p:spPr>
          <a:ln/>
        </p:spPr>
        <p:txBody>
          <a:bodyPr/>
          <a:lstStyle>
            <a:lvl1pPr>
              <a:defRPr/>
            </a:lvl1pPr>
          </a:lstStyle>
          <a:p>
            <a:pPr>
              <a:defRPr/>
            </a:pPr>
            <a:endParaRPr lang="de-DE"/>
          </a:p>
        </p:txBody>
      </p:sp>
      <p:sp>
        <p:nvSpPr>
          <p:cNvPr id="8" name="Rectangle 17"/>
          <p:cNvSpPr>
            <a:spLocks noGrp="1" noChangeArrowheads="1"/>
          </p:cNvSpPr>
          <p:nvPr>
            <p:ph type="dt" sz="half" idx="14"/>
          </p:nvPr>
        </p:nvSpPr>
        <p:spPr>
          <a:ln/>
        </p:spPr>
        <p:txBody>
          <a:bodyPr/>
          <a:lstStyle>
            <a:lvl1pPr>
              <a:defRPr/>
            </a:lvl1pPr>
          </a:lstStyle>
          <a:p>
            <a:pPr>
              <a:defRPr/>
            </a:pPr>
            <a:fld id="{3941188A-33A2-4652-B861-6B898985BDA5}" type="datetime1">
              <a:rPr lang="en-GB"/>
              <a:pPr>
                <a:defRPr/>
              </a:pPr>
              <a:t>03/07/2019</a:t>
            </a:fld>
            <a:endParaRPr lang="en-GB"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Headline, Subhead, Bulletpoints, großes Bild ">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noProof="0" dirty="0" smtClean="0"/>
              <a:t>Образец заголовка</a:t>
            </a:r>
            <a:endParaRPr lang="de-DE" noProof="0" dirty="0"/>
          </a:p>
        </p:txBody>
      </p:sp>
      <p:sp>
        <p:nvSpPr>
          <p:cNvPr id="7" name="Inhaltsplatzhalter 2"/>
          <p:cNvSpPr>
            <a:spLocks noGrp="1"/>
          </p:cNvSpPr>
          <p:nvPr>
            <p:ph idx="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dirty="0" smtClean="0"/>
              <a:t>Образец текста</a:t>
            </a:r>
          </a:p>
          <a:p>
            <a:pPr lvl="1"/>
            <a:r>
              <a:rPr lang="ru-RU" noProof="0" dirty="0" smtClean="0"/>
              <a:t>Второй уровень</a:t>
            </a:r>
          </a:p>
          <a:p>
            <a:pPr lvl="2"/>
            <a:r>
              <a:rPr lang="ru-RU" noProof="0" dirty="0" smtClean="0"/>
              <a:t>Третий уровень</a:t>
            </a:r>
          </a:p>
          <a:p>
            <a:pPr lvl="3"/>
            <a:r>
              <a:rPr lang="ru-RU" noProof="0" dirty="0" smtClean="0"/>
              <a:t>Четвертый уровень</a:t>
            </a:r>
          </a:p>
        </p:txBody>
      </p:sp>
      <p:sp>
        <p:nvSpPr>
          <p:cNvPr id="8" name="Bildplatzhalter 2"/>
          <p:cNvSpPr>
            <a:spLocks noGrp="1"/>
          </p:cNvSpPr>
          <p:nvPr>
            <p:ph type="pic" idx="12"/>
          </p:nvPr>
        </p:nvSpPr>
        <p:spPr>
          <a:xfrm>
            <a:off x="6786000" y="2448001"/>
            <a:ext cx="2358000" cy="3348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dirty="0" smtClean="0"/>
              <a:t>Вставка рисунка</a:t>
            </a:r>
            <a:endParaRPr lang="en-GB" noProof="0" dirty="0" smtClean="0"/>
          </a:p>
        </p:txBody>
      </p:sp>
      <p:sp>
        <p:nvSpPr>
          <p:cNvPr id="5" name="Rectangle 25"/>
          <p:cNvSpPr>
            <a:spLocks noGrp="1" noChangeArrowheads="1"/>
          </p:cNvSpPr>
          <p:nvPr>
            <p:ph type="ftr" sz="quarter" idx="13"/>
          </p:nvPr>
        </p:nvSpPr>
        <p:spPr>
          <a:ln/>
        </p:spPr>
        <p:txBody>
          <a:bodyPr/>
          <a:lstStyle>
            <a:lvl1pPr>
              <a:defRPr/>
            </a:lvl1pPr>
          </a:lstStyle>
          <a:p>
            <a:pPr>
              <a:defRPr/>
            </a:pPr>
            <a:endParaRPr lang="de-DE"/>
          </a:p>
        </p:txBody>
      </p:sp>
      <p:sp>
        <p:nvSpPr>
          <p:cNvPr id="6" name="Rectangle 17"/>
          <p:cNvSpPr>
            <a:spLocks noGrp="1" noChangeArrowheads="1"/>
          </p:cNvSpPr>
          <p:nvPr>
            <p:ph type="dt" sz="half" idx="14"/>
          </p:nvPr>
        </p:nvSpPr>
        <p:spPr>
          <a:ln/>
        </p:spPr>
        <p:txBody>
          <a:bodyPr/>
          <a:lstStyle>
            <a:lvl1pPr>
              <a:defRPr/>
            </a:lvl1pPr>
          </a:lstStyle>
          <a:p>
            <a:pPr>
              <a:defRPr/>
            </a:pPr>
            <a:fld id="{94731B3F-98C9-477F-8A19-E86B62010671}" type="datetime1">
              <a:rPr lang="en-GB"/>
              <a:pPr>
                <a:defRPr/>
              </a:pPr>
              <a:t>03/07/2019</a:t>
            </a:fld>
            <a:endParaRPr lang="en-GB"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Headline, 2 Spalten, Subheadline, Bulletpoints">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ru-RU" noProof="0" dirty="0" smtClean="0"/>
              <a:t>Образец заголовка</a:t>
            </a:r>
            <a:endParaRPr lang="de-DE" noProof="0" dirty="0"/>
          </a:p>
        </p:txBody>
      </p:sp>
      <p:sp>
        <p:nvSpPr>
          <p:cNvPr id="7" name="Inhaltsplatzhalter 2"/>
          <p:cNvSpPr>
            <a:spLocks noGrp="1"/>
          </p:cNvSpPr>
          <p:nvPr>
            <p:ph idx="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dirty="0" smtClean="0"/>
              <a:t>Образец текста</a:t>
            </a:r>
          </a:p>
          <a:p>
            <a:pPr lvl="1"/>
            <a:r>
              <a:rPr lang="ru-RU" noProof="0" dirty="0" smtClean="0"/>
              <a:t>Второй уровень</a:t>
            </a:r>
          </a:p>
          <a:p>
            <a:pPr lvl="2"/>
            <a:r>
              <a:rPr lang="ru-RU" noProof="0" dirty="0" smtClean="0"/>
              <a:t>Третий уровень</a:t>
            </a:r>
          </a:p>
          <a:p>
            <a:pPr lvl="3"/>
            <a:r>
              <a:rPr lang="ru-RU" noProof="0" dirty="0" smtClean="0"/>
              <a:t>Четвертый уровень</a:t>
            </a:r>
          </a:p>
        </p:txBody>
      </p:sp>
      <p:sp>
        <p:nvSpPr>
          <p:cNvPr id="8" name="Inhaltsplatzhalter 2"/>
          <p:cNvSpPr>
            <a:spLocks noGrp="1"/>
          </p:cNvSpPr>
          <p:nvPr>
            <p:ph idx="12"/>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dirty="0" smtClean="0"/>
              <a:t>Образец текста</a:t>
            </a:r>
          </a:p>
          <a:p>
            <a:pPr lvl="1"/>
            <a:r>
              <a:rPr lang="ru-RU" noProof="0" dirty="0" smtClean="0"/>
              <a:t>Второй уровень</a:t>
            </a:r>
          </a:p>
          <a:p>
            <a:pPr lvl="2"/>
            <a:r>
              <a:rPr lang="ru-RU" noProof="0" dirty="0" smtClean="0"/>
              <a:t>Третий уровень</a:t>
            </a:r>
          </a:p>
          <a:p>
            <a:pPr lvl="3"/>
            <a:r>
              <a:rPr lang="ru-RU" noProof="0" dirty="0" smtClean="0"/>
              <a:t>Четвертый уровень</a:t>
            </a:r>
          </a:p>
        </p:txBody>
      </p:sp>
      <p:sp>
        <p:nvSpPr>
          <p:cNvPr id="5" name="Rectangle 25"/>
          <p:cNvSpPr>
            <a:spLocks noGrp="1" noChangeArrowheads="1"/>
          </p:cNvSpPr>
          <p:nvPr>
            <p:ph type="ftr" sz="quarter" idx="13"/>
          </p:nvPr>
        </p:nvSpPr>
        <p:spPr>
          <a:ln/>
        </p:spPr>
        <p:txBody>
          <a:bodyPr/>
          <a:lstStyle>
            <a:lvl1pPr>
              <a:defRPr/>
            </a:lvl1pPr>
          </a:lstStyle>
          <a:p>
            <a:pPr>
              <a:defRPr/>
            </a:pPr>
            <a:endParaRPr lang="de-DE"/>
          </a:p>
        </p:txBody>
      </p:sp>
      <p:sp>
        <p:nvSpPr>
          <p:cNvPr id="6" name="Rectangle 17"/>
          <p:cNvSpPr>
            <a:spLocks noGrp="1" noChangeArrowheads="1"/>
          </p:cNvSpPr>
          <p:nvPr>
            <p:ph type="dt" sz="half" idx="14"/>
          </p:nvPr>
        </p:nvSpPr>
        <p:spPr>
          <a:ln/>
        </p:spPr>
        <p:txBody>
          <a:bodyPr/>
          <a:lstStyle>
            <a:lvl1pPr>
              <a:defRPr/>
            </a:lvl1pPr>
          </a:lstStyle>
          <a:p>
            <a:pPr>
              <a:defRPr/>
            </a:pPr>
            <a:fld id="{244D77F8-03E1-499A-AFE8-B8E68698775C}" type="datetime1">
              <a:rPr lang="en-GB"/>
              <a:pPr>
                <a:defRPr/>
              </a:pPr>
              <a:t>03/07/2019</a:t>
            </a:fld>
            <a:endParaRPr lang="en-GB"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eadline, 2 Spalten, Bulletpoints">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ru-RU" noProof="0" dirty="0" smtClean="0"/>
              <a:t>Образец заголовка</a:t>
            </a:r>
            <a:endParaRPr lang="de-DE" noProof="0" dirty="0"/>
          </a:p>
        </p:txBody>
      </p:sp>
      <p:sp>
        <p:nvSpPr>
          <p:cNvPr id="9" name="Inhaltsplatzhalter 2"/>
          <p:cNvSpPr>
            <a:spLocks noGrp="1"/>
          </p:cNvSpPr>
          <p:nvPr>
            <p:ph idx="1"/>
          </p:nvPr>
        </p:nvSpPr>
        <p:spPr>
          <a:xfrm>
            <a:off x="683999" y="2448000"/>
            <a:ext cx="3780000" cy="3816000"/>
          </a:xfrm>
        </p:spPr>
        <p:txBody>
          <a:bodyPr/>
          <a:lstStyle>
            <a:lvl1pPr>
              <a:defRPr sz="1800"/>
            </a:lvl1pPr>
            <a:lvl2pPr>
              <a:defRPr sz="1800"/>
            </a:lvl2pPr>
            <a:lvl3pPr>
              <a:defRPr sz="1800"/>
            </a:lvl3pPr>
            <a:lvl4pPr>
              <a:defRPr sz="1800"/>
            </a:lvl4pPr>
            <a:lvl5pPr>
              <a:defRPr sz="1800"/>
            </a:lvl5pPr>
          </a:lstStyle>
          <a:p>
            <a:pPr lvl="0"/>
            <a:r>
              <a:rPr lang="ru-RU" noProof="0" dirty="0" smtClean="0"/>
              <a:t>Образец текста</a:t>
            </a:r>
          </a:p>
          <a:p>
            <a:pPr lvl="1"/>
            <a:r>
              <a:rPr lang="ru-RU" noProof="0" dirty="0" smtClean="0"/>
              <a:t>Второй уровень</a:t>
            </a:r>
          </a:p>
          <a:p>
            <a:pPr lvl="2"/>
            <a:r>
              <a:rPr lang="ru-RU" noProof="0" dirty="0" smtClean="0"/>
              <a:t>Третий уровень</a:t>
            </a:r>
          </a:p>
        </p:txBody>
      </p:sp>
      <p:sp>
        <p:nvSpPr>
          <p:cNvPr id="10" name="Inhaltsplatzhalter 2"/>
          <p:cNvSpPr>
            <a:spLocks noGrp="1"/>
          </p:cNvSpPr>
          <p:nvPr>
            <p:ph idx="12"/>
          </p:nvPr>
        </p:nvSpPr>
        <p:spPr>
          <a:xfrm>
            <a:off x="4680000" y="2448000"/>
            <a:ext cx="3780000" cy="3816000"/>
          </a:xfrm>
        </p:spPr>
        <p:txBody>
          <a:bodyPr/>
          <a:lstStyle>
            <a:lvl1pPr>
              <a:defRPr sz="1800"/>
            </a:lvl1pPr>
            <a:lvl2pPr>
              <a:defRPr sz="1800"/>
            </a:lvl2pPr>
            <a:lvl3pPr>
              <a:defRPr sz="1800"/>
            </a:lvl3pPr>
            <a:lvl4pPr>
              <a:defRPr sz="1800"/>
            </a:lvl4pPr>
            <a:lvl5pPr>
              <a:defRPr sz="1800"/>
            </a:lvl5pPr>
          </a:lstStyle>
          <a:p>
            <a:pPr lvl="0"/>
            <a:r>
              <a:rPr lang="ru-RU" noProof="0" dirty="0" smtClean="0"/>
              <a:t>Образец текста</a:t>
            </a:r>
          </a:p>
          <a:p>
            <a:pPr lvl="1"/>
            <a:r>
              <a:rPr lang="ru-RU" noProof="0" dirty="0" smtClean="0"/>
              <a:t>Второй уровень</a:t>
            </a:r>
          </a:p>
          <a:p>
            <a:pPr lvl="2"/>
            <a:r>
              <a:rPr lang="ru-RU" noProof="0" dirty="0" smtClean="0"/>
              <a:t>Третий уровень</a:t>
            </a:r>
          </a:p>
        </p:txBody>
      </p:sp>
      <p:sp>
        <p:nvSpPr>
          <p:cNvPr id="5" name="Rectangle 25"/>
          <p:cNvSpPr>
            <a:spLocks noGrp="1" noChangeArrowheads="1"/>
          </p:cNvSpPr>
          <p:nvPr>
            <p:ph type="ftr" sz="quarter" idx="13"/>
          </p:nvPr>
        </p:nvSpPr>
        <p:spPr>
          <a:ln/>
        </p:spPr>
        <p:txBody>
          <a:bodyPr/>
          <a:lstStyle>
            <a:lvl1pPr>
              <a:defRPr/>
            </a:lvl1pPr>
          </a:lstStyle>
          <a:p>
            <a:pPr>
              <a:defRPr/>
            </a:pPr>
            <a:endParaRPr lang="de-DE"/>
          </a:p>
        </p:txBody>
      </p:sp>
      <p:sp>
        <p:nvSpPr>
          <p:cNvPr id="6" name="Rectangle 17"/>
          <p:cNvSpPr>
            <a:spLocks noGrp="1" noChangeArrowheads="1"/>
          </p:cNvSpPr>
          <p:nvPr>
            <p:ph type="dt" sz="half" idx="14"/>
          </p:nvPr>
        </p:nvSpPr>
        <p:spPr>
          <a:ln/>
        </p:spPr>
        <p:txBody>
          <a:bodyPr/>
          <a:lstStyle>
            <a:lvl1pPr>
              <a:defRPr/>
            </a:lvl1pPr>
          </a:lstStyle>
          <a:p>
            <a:pPr>
              <a:defRPr/>
            </a:pPr>
            <a:fld id="{06DD8158-1737-45DB-8ECC-2C3A89813773}" type="datetime1">
              <a:rPr lang="en-GB"/>
              <a:pPr>
                <a:defRPr/>
              </a:pPr>
              <a:t>03/07/2019</a:t>
            </a:fld>
            <a:endParaRPr lang="en-GB"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Grafik 6"/>
          <p:cNvPicPr>
            <a:picLocks noChangeAspect="1"/>
          </p:cNvPicPr>
          <p:nvPr/>
        </p:nvPicPr>
        <p:blipFill>
          <a:blip r:embed="rId8"/>
          <a:srcRect/>
          <a:stretch>
            <a:fillRect/>
          </a:stretch>
        </p:blipFill>
        <p:spPr bwMode="auto">
          <a:xfrm>
            <a:off x="0" y="1588"/>
            <a:ext cx="9144000" cy="1116012"/>
          </a:xfrm>
          <a:prstGeom prst="rect">
            <a:avLst/>
          </a:prstGeom>
          <a:noFill/>
          <a:ln w="9525">
            <a:noFill/>
            <a:miter lim="800000"/>
            <a:headEnd/>
            <a:tailEnd/>
          </a:ln>
        </p:spPr>
      </p:pic>
      <p:pic>
        <p:nvPicPr>
          <p:cNvPr id="1027" name="Grafik 8"/>
          <p:cNvPicPr>
            <a:picLocks noChangeAspect="1"/>
          </p:cNvPicPr>
          <p:nvPr/>
        </p:nvPicPr>
        <p:blipFill>
          <a:blip r:embed="rId9"/>
          <a:srcRect/>
          <a:stretch>
            <a:fillRect/>
          </a:stretch>
        </p:blipFill>
        <p:spPr bwMode="auto">
          <a:xfrm>
            <a:off x="0" y="5851525"/>
            <a:ext cx="9144000" cy="738188"/>
          </a:xfrm>
          <a:prstGeom prst="rect">
            <a:avLst/>
          </a:prstGeom>
          <a:noFill/>
          <a:ln w="9525">
            <a:noFill/>
            <a:miter lim="800000"/>
            <a:headEnd/>
            <a:tailEnd/>
          </a:ln>
        </p:spPr>
      </p:pic>
      <p:sp>
        <p:nvSpPr>
          <p:cNvPr id="1028" name="Rectangle 16"/>
          <p:cNvSpPr>
            <a:spLocks noGrp="1" noChangeArrowheads="1"/>
          </p:cNvSpPr>
          <p:nvPr>
            <p:ph type="body" idx="1"/>
          </p:nvPr>
        </p:nvSpPr>
        <p:spPr bwMode="auto">
          <a:xfrm>
            <a:off x="684213" y="2447925"/>
            <a:ext cx="7775575" cy="3816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First layer</a:t>
            </a:r>
          </a:p>
          <a:p>
            <a:pPr lvl="1"/>
            <a:r>
              <a:rPr lang="en-GB" smtClean="0"/>
              <a:t>Second layer</a:t>
            </a:r>
          </a:p>
          <a:p>
            <a:pPr lvl="2"/>
            <a:r>
              <a:rPr lang="en-GB" smtClean="0"/>
              <a:t>Third layer</a:t>
            </a:r>
          </a:p>
          <a:p>
            <a:pPr lvl="3"/>
            <a:r>
              <a:rPr lang="en-GB" smtClean="0"/>
              <a:t>Fourth layer</a:t>
            </a:r>
          </a:p>
        </p:txBody>
      </p:sp>
      <p:sp>
        <p:nvSpPr>
          <p:cNvPr id="14" name="Text Box 19"/>
          <p:cNvSpPr txBox="1">
            <a:spLocks noChangeArrowheads="1"/>
          </p:cNvSpPr>
          <p:nvPr/>
        </p:nvSpPr>
        <p:spPr bwMode="auto">
          <a:xfrm>
            <a:off x="7704138" y="6581775"/>
            <a:ext cx="927100" cy="246063"/>
          </a:xfrm>
          <a:prstGeom prst="rect">
            <a:avLst/>
          </a:prstGeom>
          <a:noFill/>
          <a:ln w="9525">
            <a:noFill/>
            <a:miter lim="800000"/>
            <a:headEnd/>
            <a:tailEnd/>
          </a:ln>
          <a:effectLst/>
        </p:spPr>
        <p:txBody>
          <a:bodyPr>
            <a:spAutoFit/>
          </a:bodyPr>
          <a:lstStyle>
            <a:defPPr>
              <a:defRPr lang="de-DE"/>
            </a:defPPr>
            <a:lvl1pPr algn="l" rtl="0" eaLnBrk="0" fontAlgn="base" hangingPunct="0">
              <a:spcBef>
                <a:spcPct val="0"/>
              </a:spcBef>
              <a:spcAft>
                <a:spcPct val="0"/>
              </a:spcAft>
              <a:defRPr sz="2200" b="1" kern="1200">
                <a:solidFill>
                  <a:srgbClr val="999999"/>
                </a:solidFill>
                <a:latin typeface="Arial"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pPr>
              <a:defRPr/>
            </a:pPr>
            <a:r>
              <a:rPr lang="en-GB" sz="1000" b="0" dirty="0" smtClean="0">
                <a:solidFill>
                  <a:srgbClr val="6E6452"/>
                </a:solidFill>
                <a:latin typeface="Arial Narrow" pitchFamily="34" charset="0"/>
              </a:rPr>
              <a:t>Page </a:t>
            </a:r>
            <a:fld id="{9BC64416-FE4D-4747-9892-1848A6515E88}" type="slidenum">
              <a:rPr lang="en-GB" sz="1000" b="0" smtClean="0">
                <a:solidFill>
                  <a:srgbClr val="6E6452"/>
                </a:solidFill>
                <a:latin typeface="Arial Narrow" pitchFamily="34" charset="0"/>
              </a:rPr>
              <a:pPr>
                <a:defRPr/>
              </a:pPr>
              <a:t>‹#›</a:t>
            </a:fld>
            <a:endParaRPr lang="en-GB" sz="1000" b="0" dirty="0">
              <a:solidFill>
                <a:srgbClr val="6E6452"/>
              </a:solidFill>
              <a:latin typeface="Arial Narrow" pitchFamily="34" charset="0"/>
            </a:endParaRPr>
          </a:p>
        </p:txBody>
      </p:sp>
      <p:sp>
        <p:nvSpPr>
          <p:cNvPr id="15" name="Rectangle 25"/>
          <p:cNvSpPr>
            <a:spLocks noGrp="1" noChangeArrowheads="1"/>
          </p:cNvSpPr>
          <p:nvPr>
            <p:ph type="ftr" sz="quarter" idx="3"/>
          </p:nvPr>
        </p:nvSpPr>
        <p:spPr bwMode="auto">
          <a:xfrm>
            <a:off x="2862263" y="6581775"/>
            <a:ext cx="3419475"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000" b="1" spc="70" baseline="0" dirty="0">
                <a:solidFill>
                  <a:srgbClr val="6E6452"/>
                </a:solidFill>
                <a:latin typeface="Arial Narrow" pitchFamily="34" charset="0"/>
                <a:cs typeface="+mn-cs"/>
              </a:defRPr>
            </a:lvl1pPr>
          </a:lstStyle>
          <a:p>
            <a:pPr>
              <a:defRPr/>
            </a:pPr>
            <a:endParaRPr lang="de-DE"/>
          </a:p>
        </p:txBody>
      </p:sp>
      <p:sp>
        <p:nvSpPr>
          <p:cNvPr id="16" name="Rectangle 17"/>
          <p:cNvSpPr>
            <a:spLocks noGrp="1" noChangeArrowheads="1"/>
          </p:cNvSpPr>
          <p:nvPr>
            <p:ph type="dt" sz="half" idx="2"/>
          </p:nvPr>
        </p:nvSpPr>
        <p:spPr bwMode="auto">
          <a:xfrm>
            <a:off x="679450" y="6581775"/>
            <a:ext cx="1295400"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000" b="0" smtClean="0">
                <a:solidFill>
                  <a:srgbClr val="6E6452"/>
                </a:solidFill>
                <a:latin typeface="Arial Narrow" pitchFamily="34" charset="0"/>
                <a:cs typeface="+mn-cs"/>
              </a:defRPr>
            </a:lvl1pPr>
          </a:lstStyle>
          <a:p>
            <a:pPr>
              <a:defRPr/>
            </a:pPr>
            <a:fld id="{6CC72D31-0A1F-4446-B251-5763FDFFC8B0}" type="datetime1">
              <a:rPr lang="en-GB"/>
              <a:pPr>
                <a:defRPr/>
              </a:pPr>
              <a:t>03/07/2019</a:t>
            </a:fld>
            <a:endParaRPr lang="en-GB" dirty="0"/>
          </a:p>
        </p:txBody>
      </p:sp>
      <p:sp>
        <p:nvSpPr>
          <p:cNvPr id="1032" name="Rectangle 15"/>
          <p:cNvSpPr>
            <a:spLocks noGrp="1" noChangeArrowheads="1"/>
          </p:cNvSpPr>
          <p:nvPr>
            <p:ph type="title"/>
          </p:nvPr>
        </p:nvSpPr>
        <p:spPr bwMode="auto">
          <a:xfrm>
            <a:off x="684213" y="1482725"/>
            <a:ext cx="7775575" cy="619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here to add title</a:t>
            </a:r>
            <a:endParaRPr lang="de-DE" smtClean="0"/>
          </a:p>
        </p:txBody>
      </p:sp>
    </p:spTree>
  </p:cSld>
  <p:clrMap bg1="lt1" tx1="dk1" bg2="lt2" tx2="dk2" accent1="accent1" accent2="accent2" accent3="accent3" accent4="accent4" accent5="accent5" accent6="accent6" hlink="hlink" folHlink="folHlink"/>
  <p:sldLayoutIdLst>
    <p:sldLayoutId id="2147483700" r:id="rId1"/>
    <p:sldLayoutId id="2147483699" r:id="rId2"/>
    <p:sldLayoutId id="2147483698" r:id="rId3"/>
    <p:sldLayoutId id="2147483697" r:id="rId4"/>
    <p:sldLayoutId id="2147483696" r:id="rId5"/>
    <p:sldLayoutId id="2147483695" r:id="rId6"/>
  </p:sldLayoutIdLst>
  <p:transition/>
  <p:timing>
    <p:tnLst>
      <p:par>
        <p:cTn id="1" dur="indefinite" restart="never" nodeType="tmRoot"/>
      </p:par>
    </p:tnLst>
  </p:timing>
  <p:hf sldNum="0" hdr="0" ftr="0" dt="0"/>
  <p:txStyles>
    <p:titleStyle>
      <a:lvl1pPr algn="l" rtl="0" fontAlgn="base">
        <a:spcBef>
          <a:spcPct val="0"/>
        </a:spcBef>
        <a:spcAft>
          <a:spcPct val="0"/>
        </a:spcAft>
        <a:defRPr sz="2400">
          <a:solidFill>
            <a:srgbClr val="6E6452"/>
          </a:solidFill>
          <a:latin typeface="+mj-lt"/>
          <a:ea typeface="+mj-ea"/>
          <a:cs typeface="+mj-cs"/>
        </a:defRPr>
      </a:lvl1pPr>
      <a:lvl2pPr algn="l" rtl="0" fontAlgn="base">
        <a:spcBef>
          <a:spcPct val="0"/>
        </a:spcBef>
        <a:spcAft>
          <a:spcPct val="0"/>
        </a:spcAft>
        <a:defRPr sz="2400">
          <a:solidFill>
            <a:srgbClr val="6E6452"/>
          </a:solidFill>
          <a:latin typeface="Arial" charset="0"/>
        </a:defRPr>
      </a:lvl2pPr>
      <a:lvl3pPr algn="l" rtl="0" fontAlgn="base">
        <a:spcBef>
          <a:spcPct val="0"/>
        </a:spcBef>
        <a:spcAft>
          <a:spcPct val="0"/>
        </a:spcAft>
        <a:defRPr sz="2400">
          <a:solidFill>
            <a:srgbClr val="6E6452"/>
          </a:solidFill>
          <a:latin typeface="Arial" charset="0"/>
        </a:defRPr>
      </a:lvl3pPr>
      <a:lvl4pPr algn="l" rtl="0" fontAlgn="base">
        <a:spcBef>
          <a:spcPct val="0"/>
        </a:spcBef>
        <a:spcAft>
          <a:spcPct val="0"/>
        </a:spcAft>
        <a:defRPr sz="2400">
          <a:solidFill>
            <a:srgbClr val="6E6452"/>
          </a:solidFill>
          <a:latin typeface="Arial" charset="0"/>
        </a:defRPr>
      </a:lvl4pPr>
      <a:lvl5pPr algn="l" rtl="0" fontAlgn="base">
        <a:spcBef>
          <a:spcPct val="0"/>
        </a:spcBef>
        <a:spcAft>
          <a:spcPct val="0"/>
        </a:spcAft>
        <a:defRPr sz="2400">
          <a:solidFill>
            <a:srgbClr val="6E6452"/>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58775" indent="-358775" algn="l" rtl="0" fontAlgn="base">
        <a:spcBef>
          <a:spcPts val="400"/>
        </a:spcBef>
        <a:spcAft>
          <a:spcPts val="800"/>
        </a:spcAft>
        <a:buClr>
          <a:srgbClr val="C80F0F"/>
        </a:buClr>
        <a:buFont typeface="Arial" charset="0"/>
        <a:buChar char="•"/>
        <a:tabLst>
          <a:tab pos="2190750" algn="l"/>
        </a:tabLst>
        <a:defRPr>
          <a:solidFill>
            <a:srgbClr val="6E6452"/>
          </a:solidFill>
          <a:latin typeface="+mn-lt"/>
          <a:ea typeface="+mn-ea"/>
          <a:cs typeface="+mn-cs"/>
        </a:defRPr>
      </a:lvl1pPr>
      <a:lvl2pPr marL="719138" indent="-358775" algn="l" rtl="0" fontAlgn="base">
        <a:spcBef>
          <a:spcPts val="400"/>
        </a:spcBef>
        <a:spcAft>
          <a:spcPts val="800"/>
        </a:spcAft>
        <a:buClr>
          <a:srgbClr val="6E6452"/>
        </a:buClr>
        <a:buFont typeface="Arial" charset="0"/>
        <a:buChar char="•"/>
        <a:tabLst>
          <a:tab pos="2190750" algn="l"/>
        </a:tabLst>
        <a:defRPr>
          <a:solidFill>
            <a:srgbClr val="6E6452"/>
          </a:solidFill>
          <a:latin typeface="+mn-lt"/>
        </a:defRPr>
      </a:lvl2pPr>
      <a:lvl3pPr marL="1079500" indent="-358775" algn="l" rtl="0" fontAlgn="base">
        <a:spcBef>
          <a:spcPts val="400"/>
        </a:spcBef>
        <a:spcAft>
          <a:spcPts val="800"/>
        </a:spcAft>
        <a:buClr>
          <a:srgbClr val="6E6452"/>
        </a:buClr>
        <a:buFont typeface="Arial" charset="0"/>
        <a:buChar char="•"/>
        <a:tabLst>
          <a:tab pos="2190750" algn="l"/>
        </a:tabLst>
        <a:defRPr>
          <a:solidFill>
            <a:srgbClr val="6E6452"/>
          </a:solidFill>
          <a:latin typeface="+mn-lt"/>
        </a:defRPr>
      </a:lvl3pPr>
      <a:lvl4pPr marL="1439863" indent="-358775" algn="l" rtl="0" fontAlgn="base">
        <a:spcBef>
          <a:spcPts val="400"/>
        </a:spcBef>
        <a:spcAft>
          <a:spcPts val="800"/>
        </a:spcAft>
        <a:buClr>
          <a:srgbClr val="6E6452"/>
        </a:buClr>
        <a:buFont typeface="Arial" charset="0"/>
        <a:buChar char="•"/>
        <a:tabLst>
          <a:tab pos="2190750" algn="l"/>
        </a:tabLst>
        <a:defRPr>
          <a:solidFill>
            <a:srgbClr val="6E6452"/>
          </a:solidFill>
          <a:latin typeface="+mn-lt"/>
        </a:defRPr>
      </a:lvl4pPr>
      <a:lvl5pPr marL="1798638" indent="-358775" algn="l" rtl="0" fontAlgn="base">
        <a:spcBef>
          <a:spcPts val="400"/>
        </a:spcBef>
        <a:spcAft>
          <a:spcPts val="800"/>
        </a:spcAft>
        <a:buClr>
          <a:srgbClr val="6E6452"/>
        </a:buClr>
        <a:buFont typeface="Arial" charset="0"/>
        <a:buChar char="•"/>
        <a:tabLst>
          <a:tab pos="2190750" algn="l"/>
        </a:tabLst>
        <a:defRPr>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0.png"/></Relationships>
</file>

<file path=ppt/slides/_rels/slide7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63.jpeg"/><Relationship Id="rId12" Type="http://schemas.openxmlformats.org/officeDocument/2006/relationships/hyperlink" Target="http://www.ifcaac.amac.md/"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67.png"/><Relationship Id="rId5" Type="http://schemas.openxmlformats.org/officeDocument/2006/relationships/image" Target="../media/image7.png"/><Relationship Id="rId10" Type="http://schemas.openxmlformats.org/officeDocument/2006/relationships/image" Target="../media/image66.jpeg"/><Relationship Id="rId4" Type="http://schemas.openxmlformats.org/officeDocument/2006/relationships/image" Target="../media/image6.png"/><Relationship Id="rId9" Type="http://schemas.openxmlformats.org/officeDocument/2006/relationships/image" Target="../media/image65.jpe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60217" y="1528366"/>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11" name="Subtitle 2"/>
          <p:cNvSpPr txBox="1">
            <a:spLocks/>
          </p:cNvSpPr>
          <p:nvPr/>
        </p:nvSpPr>
        <p:spPr>
          <a:xfrm>
            <a:off x="0" y="2507226"/>
            <a:ext cx="9144000" cy="396508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r>
              <a:rPr kumimoji="0" lang="ro-RO" sz="2400" b="0" i="0" u="none" strike="noStrike" kern="120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rPr>
              <a:t>Modulul 17:  </a:t>
            </a:r>
            <a:r>
              <a:rPr lang="ro-RO"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Managementul și exploatarea stațiilor de epurare a apelor uzate și stațiilor de tratare a apei naturale</a:t>
            </a:r>
            <a:r>
              <a:rPr lang="ro-RO"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lvl="0" fontAlgn="auto">
              <a:spcAft>
                <a:spcPts val="0"/>
              </a:spcAft>
            </a:pPr>
            <a:endParaRPr lang="ro-RO" dirty="0" smtClean="0">
              <a:latin typeface="Times New Roman" panose="02020603050405020304" pitchFamily="18" charset="0"/>
              <a:ea typeface="Calibri" panose="020F0502020204030204" pitchFamily="34" charset="0"/>
              <a:cs typeface="Times New Roman" panose="02020603050405020304" pitchFamily="18" charset="0"/>
            </a:endParaRPr>
          </a:p>
          <a:p>
            <a:pPr lvl="0" fontAlgn="auto">
              <a:spcAft>
                <a:spcPts val="0"/>
              </a:spcAft>
            </a:pPr>
            <a:r>
              <a:rPr lang="en-US" b="0" dirty="0" err="1" smtClean="0">
                <a:solidFill>
                  <a:srgbClr val="C00000"/>
                </a:solidFill>
                <a:latin typeface="Times New Roman" panose="02020603050405020304" pitchFamily="18" charset="0"/>
                <a:cs typeface="Times New Roman" panose="02020603050405020304" pitchFamily="18" charset="0"/>
              </a:rPr>
              <a:t>Sesiunea</a:t>
            </a:r>
            <a:r>
              <a:rPr lang="en-US" b="0" dirty="0" smtClean="0">
                <a:solidFill>
                  <a:srgbClr val="C00000"/>
                </a:solidFill>
                <a:latin typeface="Times New Roman" panose="02020603050405020304" pitchFamily="18" charset="0"/>
                <a:cs typeface="Times New Roman" panose="02020603050405020304" pitchFamily="18" charset="0"/>
              </a:rPr>
              <a:t> 3</a:t>
            </a:r>
            <a:r>
              <a:rPr lang="ro-RO" b="0" dirty="0" smtClean="0">
                <a:solidFill>
                  <a:sysClr val="windowText" lastClr="000000"/>
                </a:solidFill>
                <a:latin typeface="Times New Roman" panose="02020603050405020304" pitchFamily="18" charset="0"/>
                <a:cs typeface="Times New Roman" panose="02020603050405020304" pitchFamily="18" charset="0"/>
              </a:rPr>
              <a:t>: </a:t>
            </a:r>
            <a:r>
              <a:rPr lang="ro-RO" dirty="0">
                <a:latin typeface="Times New Roman" panose="02020603050405020304" pitchFamily="18" charset="0"/>
                <a:ea typeface="Calibri" panose="020F0502020204030204" pitchFamily="34" charset="0"/>
                <a:cs typeface="Times New Roman" panose="02020603050405020304" pitchFamily="18" charset="0"/>
              </a:rPr>
              <a:t>Stații de tratare a apelor </a:t>
            </a:r>
            <a:r>
              <a:rPr lang="ro-RO" dirty="0" smtClean="0">
                <a:latin typeface="Times New Roman" panose="02020603050405020304" pitchFamily="18" charset="0"/>
                <a:ea typeface="Calibri" panose="020F0502020204030204" pitchFamily="34" charset="0"/>
                <a:cs typeface="Times New Roman" panose="02020603050405020304" pitchFamily="18" charset="0"/>
              </a:rPr>
              <a:t>naturale. </a:t>
            </a:r>
          </a:p>
          <a:p>
            <a:pPr lvl="0" fontAlgn="auto">
              <a:spcAft>
                <a:spcPts val="0"/>
              </a:spcAft>
            </a:pPr>
            <a:r>
              <a:rPr lang="ro-RO" dirty="0" smtClean="0">
                <a:solidFill>
                  <a:sysClr val="windowText" lastClr="000000"/>
                </a:solidFill>
                <a:latin typeface="Times New Roman" panose="02020603050405020304" pitchFamily="18" charset="0"/>
                <a:cs typeface="Times New Roman" panose="02020603050405020304" pitchFamily="18" charset="0"/>
              </a:rPr>
              <a:t> </a:t>
            </a:r>
            <a:r>
              <a:rPr kumimoji="0" lang="ro-RO" sz="240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Formator: S. Calos</a:t>
            </a:r>
          </a:p>
          <a:p>
            <a:pPr lvl="0" fontAlgn="auto">
              <a:spcAft>
                <a:spcPts val="0"/>
              </a:spcAft>
            </a:pPr>
            <a:endParaRPr kumimoji="0" lang="ro-RO" sz="240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lvl="0" fontAlgn="auto">
              <a:spcAft>
                <a:spcPts val="0"/>
              </a:spcAft>
            </a:pPr>
            <a:r>
              <a:rPr kumimoji="0" lang="ro-RO" sz="240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02 – 03 – 04 iulie 2019,  </a:t>
            </a:r>
          </a:p>
          <a:p>
            <a:pPr lvl="0" fontAlgn="auto">
              <a:spcAft>
                <a:spcPts val="0"/>
              </a:spcAft>
            </a:pPr>
            <a:r>
              <a:rPr kumimoji="0" lang="ro-RO" sz="240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Chișinău</a:t>
            </a:r>
            <a:endParaRPr kumimoji="0" lang="ro-RO" sz="240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161678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60217" y="1528366"/>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2" name="Picture 1"/>
          <p:cNvPicPr>
            <a:picLocks noChangeAspect="1"/>
          </p:cNvPicPr>
          <p:nvPr/>
        </p:nvPicPr>
        <p:blipFill>
          <a:blip r:embed="rId8"/>
          <a:stretch>
            <a:fillRect/>
          </a:stretch>
        </p:blipFill>
        <p:spPr>
          <a:xfrm>
            <a:off x="703264" y="2023989"/>
            <a:ext cx="7614564" cy="493819"/>
          </a:xfrm>
          <a:prstGeom prst="rect">
            <a:avLst/>
          </a:prstGeom>
        </p:spPr>
      </p:pic>
      <p:pic>
        <p:nvPicPr>
          <p:cNvPr id="4" name="Picture 3"/>
          <p:cNvPicPr>
            <a:picLocks noChangeAspect="1"/>
          </p:cNvPicPr>
          <p:nvPr/>
        </p:nvPicPr>
        <p:blipFill>
          <a:blip r:embed="rId9"/>
          <a:stretch>
            <a:fillRect/>
          </a:stretch>
        </p:blipFill>
        <p:spPr>
          <a:xfrm>
            <a:off x="703264" y="2517808"/>
            <a:ext cx="7707311" cy="4063967"/>
          </a:xfrm>
          <a:prstGeom prst="rect">
            <a:avLst/>
          </a:prstGeom>
        </p:spPr>
      </p:pic>
    </p:spTree>
    <p:extLst>
      <p:ext uri="{BB962C8B-B14F-4D97-AF65-F5344CB8AC3E}">
        <p14:creationId xmlns:p14="http://schemas.microsoft.com/office/powerpoint/2010/main" val="90316836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60217" y="1528366"/>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2" name="Picture 1"/>
          <p:cNvPicPr>
            <a:picLocks noChangeAspect="1"/>
          </p:cNvPicPr>
          <p:nvPr/>
        </p:nvPicPr>
        <p:blipFill>
          <a:blip r:embed="rId8"/>
          <a:stretch>
            <a:fillRect/>
          </a:stretch>
        </p:blipFill>
        <p:spPr>
          <a:xfrm>
            <a:off x="576182" y="2060386"/>
            <a:ext cx="7614564" cy="493819"/>
          </a:xfrm>
          <a:prstGeom prst="rect">
            <a:avLst/>
          </a:prstGeom>
        </p:spPr>
      </p:pic>
      <p:sp>
        <p:nvSpPr>
          <p:cNvPr id="3" name="Rectangle 2"/>
          <p:cNvSpPr/>
          <p:nvPr/>
        </p:nvSpPr>
        <p:spPr>
          <a:xfrm>
            <a:off x="636309" y="2530875"/>
            <a:ext cx="7871382" cy="4154984"/>
          </a:xfrm>
          <a:prstGeom prst="rect">
            <a:avLst/>
          </a:prstGeom>
        </p:spPr>
        <p:txBody>
          <a:bodyPr wrap="square">
            <a:spAutoFit/>
          </a:bodyPr>
          <a:lstStyle/>
          <a:p>
            <a:r>
              <a:rPr lang="ro-RO" dirty="0">
                <a:solidFill>
                  <a:schemeClr val="tx1"/>
                </a:solidFill>
              </a:rPr>
              <a:t>Apele freatice sunt folosite intens în zonele rurale prin intermediul </a:t>
            </a:r>
            <a:r>
              <a:rPr lang="ro-RO" dirty="0" smtClean="0">
                <a:solidFill>
                  <a:schemeClr val="tx1"/>
                </a:solidFill>
              </a:rPr>
              <a:t>puțurilor săpate și </a:t>
            </a:r>
            <a:r>
              <a:rPr lang="ro-RO" dirty="0">
                <a:solidFill>
                  <a:schemeClr val="tx1"/>
                </a:solidFill>
              </a:rPr>
              <a:t>izvoarelor. În prezent în Republica Moldova sunt înregistrate cca. 136 de mii de </a:t>
            </a:r>
            <a:r>
              <a:rPr lang="ro-RO" dirty="0" smtClean="0">
                <a:solidFill>
                  <a:schemeClr val="tx1"/>
                </a:solidFill>
              </a:rPr>
              <a:t>puțuri </a:t>
            </a:r>
            <a:r>
              <a:rPr lang="ro-RO" dirty="0">
                <a:solidFill>
                  <a:schemeClr val="tx1"/>
                </a:solidFill>
              </a:rPr>
              <a:t>săpate </a:t>
            </a:r>
            <a:r>
              <a:rPr lang="ro-RO" dirty="0" err="1" smtClean="0">
                <a:solidFill>
                  <a:schemeClr val="tx1"/>
                </a:solidFill>
              </a:rPr>
              <a:t>şi</a:t>
            </a:r>
            <a:r>
              <a:rPr lang="ro-RO" dirty="0" smtClean="0">
                <a:solidFill>
                  <a:schemeClr val="tx1"/>
                </a:solidFill>
              </a:rPr>
              <a:t> </a:t>
            </a:r>
            <a:r>
              <a:rPr lang="ro-RO" dirty="0">
                <a:solidFill>
                  <a:schemeClr val="tx1"/>
                </a:solidFill>
              </a:rPr>
              <a:t>mai mult de 7 mii de izvoare. </a:t>
            </a:r>
            <a:r>
              <a:rPr lang="en-US" dirty="0" smtClean="0">
                <a:solidFill>
                  <a:schemeClr val="tx1"/>
                </a:solidFill>
              </a:rPr>
              <a:t>S</a:t>
            </a:r>
            <a:r>
              <a:rPr lang="ro-RO" dirty="0" smtClean="0">
                <a:solidFill>
                  <a:schemeClr val="tx1"/>
                </a:solidFill>
              </a:rPr>
              <a:t>-a </a:t>
            </a:r>
            <a:r>
              <a:rPr lang="ro-RO" dirty="0">
                <a:solidFill>
                  <a:schemeClr val="tx1"/>
                </a:solidFill>
              </a:rPr>
              <a:t>constatat că </a:t>
            </a:r>
            <a:r>
              <a:rPr lang="ro-RO" dirty="0" err="1">
                <a:solidFill>
                  <a:schemeClr val="tx1"/>
                </a:solidFill>
              </a:rPr>
              <a:t>ţ</a:t>
            </a:r>
            <a:r>
              <a:rPr lang="ro-RO" dirty="0" err="1" smtClean="0">
                <a:solidFill>
                  <a:schemeClr val="tx1"/>
                </a:solidFill>
              </a:rPr>
              <a:t>ara</a:t>
            </a:r>
            <a:r>
              <a:rPr lang="ro-RO" dirty="0" smtClean="0">
                <a:solidFill>
                  <a:schemeClr val="tx1"/>
                </a:solidFill>
              </a:rPr>
              <a:t> folosește </a:t>
            </a:r>
            <a:r>
              <a:rPr lang="ro-RO" dirty="0">
                <a:solidFill>
                  <a:schemeClr val="tx1"/>
                </a:solidFill>
              </a:rPr>
              <a:t>zilnic cca 50 mii m3 de apă freatică. Cu regret, în urma </a:t>
            </a:r>
            <a:r>
              <a:rPr lang="ro-RO" dirty="0" smtClean="0">
                <a:solidFill>
                  <a:schemeClr val="tx1"/>
                </a:solidFill>
              </a:rPr>
              <a:t>investigațiilor </a:t>
            </a:r>
            <a:r>
              <a:rPr lang="ro-RO" dirty="0">
                <a:solidFill>
                  <a:schemeClr val="tx1"/>
                </a:solidFill>
              </a:rPr>
              <a:t>de laborator s-a constatat că în 80 la sută din cazuri pânza freatică, de unde se alimentează </a:t>
            </a:r>
            <a:r>
              <a:rPr lang="ro-RO" dirty="0" err="1" smtClean="0">
                <a:solidFill>
                  <a:schemeClr val="tx1"/>
                </a:solidFill>
              </a:rPr>
              <a:t>puţurile</a:t>
            </a:r>
            <a:r>
              <a:rPr lang="ro-RO" dirty="0" smtClean="0">
                <a:solidFill>
                  <a:schemeClr val="tx1"/>
                </a:solidFill>
              </a:rPr>
              <a:t> și </a:t>
            </a:r>
            <a:r>
              <a:rPr lang="ro-RO" dirty="0">
                <a:solidFill>
                  <a:schemeClr val="tx1"/>
                </a:solidFill>
              </a:rPr>
              <a:t>izvoarele, este extrem de poluată cu </a:t>
            </a:r>
            <a:r>
              <a:rPr lang="ro-RO" dirty="0" smtClean="0">
                <a:solidFill>
                  <a:schemeClr val="tx1"/>
                </a:solidFill>
              </a:rPr>
              <a:t>nitrați și nitriți, compuși </a:t>
            </a:r>
            <a:r>
              <a:rPr lang="ro-RO" dirty="0">
                <a:solidFill>
                  <a:schemeClr val="tx1"/>
                </a:solidFill>
              </a:rPr>
              <a:t>ai metalelor grele, are un grad de mineralizare excesiv sau un </a:t>
            </a:r>
            <a:r>
              <a:rPr lang="ro-RO" dirty="0" smtClean="0">
                <a:solidFill>
                  <a:schemeClr val="tx1"/>
                </a:solidFill>
              </a:rPr>
              <a:t>conținut </a:t>
            </a:r>
            <a:r>
              <a:rPr lang="ro-RO" dirty="0">
                <a:solidFill>
                  <a:schemeClr val="tx1"/>
                </a:solidFill>
              </a:rPr>
              <a:t>înalt de fluor </a:t>
            </a:r>
            <a:r>
              <a:rPr lang="ro-RO" dirty="0" err="1">
                <a:solidFill>
                  <a:schemeClr val="tx1"/>
                </a:solidFill>
              </a:rPr>
              <a:t>şi</a:t>
            </a:r>
            <a:r>
              <a:rPr lang="ro-RO" dirty="0">
                <a:solidFill>
                  <a:schemeClr val="tx1"/>
                </a:solidFill>
              </a:rPr>
              <a:t> nu corespunde </a:t>
            </a:r>
            <a:r>
              <a:rPr lang="ro-RO" dirty="0" smtClean="0">
                <a:solidFill>
                  <a:schemeClr val="tx1"/>
                </a:solidFill>
              </a:rPr>
              <a:t>cerințelor </a:t>
            </a:r>
            <a:r>
              <a:rPr lang="ro-RO" dirty="0">
                <a:solidFill>
                  <a:schemeClr val="tx1"/>
                </a:solidFill>
              </a:rPr>
              <a:t>ecologice </a:t>
            </a:r>
            <a:r>
              <a:rPr lang="ro-RO" dirty="0" smtClean="0">
                <a:solidFill>
                  <a:schemeClr val="tx1"/>
                </a:solidFill>
              </a:rPr>
              <a:t>și </a:t>
            </a:r>
            <a:r>
              <a:rPr lang="ro-RO" dirty="0">
                <a:solidFill>
                  <a:schemeClr val="tx1"/>
                </a:solidFill>
              </a:rPr>
              <a:t>normelor sanitare.</a:t>
            </a:r>
          </a:p>
        </p:txBody>
      </p:sp>
    </p:spTree>
    <p:extLst>
      <p:ext uri="{BB962C8B-B14F-4D97-AF65-F5344CB8AC3E}">
        <p14:creationId xmlns:p14="http://schemas.microsoft.com/office/powerpoint/2010/main" val="89447078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60217" y="1528366"/>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ro-RO" sz="6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556181" y="3191971"/>
            <a:ext cx="7657279" cy="2123658"/>
          </a:xfrm>
          <a:prstGeom prst="rect">
            <a:avLst/>
          </a:prstGeom>
        </p:spPr>
        <p:txBody>
          <a:bodyPr wrap="square">
            <a:spAutoFit/>
          </a:bodyPr>
          <a:lstStyle/>
          <a:p>
            <a:r>
              <a:rPr lang="ro-RO" dirty="0">
                <a:solidFill>
                  <a:schemeClr val="tx1"/>
                </a:solidFill>
              </a:rPr>
              <a:t>Pe teritoriul </a:t>
            </a:r>
            <a:r>
              <a:rPr lang="ro-RO" dirty="0" err="1">
                <a:solidFill>
                  <a:schemeClr val="tx1"/>
                </a:solidFill>
              </a:rPr>
              <a:t>ţării</a:t>
            </a:r>
            <a:r>
              <a:rPr lang="ro-RO" dirty="0">
                <a:solidFill>
                  <a:schemeClr val="tx1"/>
                </a:solidFill>
              </a:rPr>
              <a:t> există circa 7 mii </a:t>
            </a:r>
            <a:r>
              <a:rPr lang="ro-RO" dirty="0" smtClean="0">
                <a:solidFill>
                  <a:schemeClr val="tx1"/>
                </a:solidFill>
              </a:rPr>
              <a:t>puțuri forate </a:t>
            </a:r>
            <a:r>
              <a:rPr lang="ro-RO" dirty="0">
                <a:solidFill>
                  <a:schemeClr val="tx1"/>
                </a:solidFill>
              </a:rPr>
              <a:t>exploatabile </a:t>
            </a:r>
            <a:r>
              <a:rPr lang="ro-RO" dirty="0" smtClean="0">
                <a:solidFill>
                  <a:schemeClr val="tx1"/>
                </a:solidFill>
              </a:rPr>
              <a:t>din  diferite </a:t>
            </a:r>
            <a:r>
              <a:rPr lang="ro-RO" dirty="0">
                <a:solidFill>
                  <a:schemeClr val="tx1"/>
                </a:solidFill>
              </a:rPr>
              <a:t>orizonturi acvifere. Multe dintre ele sunt în stare deplorabilă </a:t>
            </a:r>
            <a:r>
              <a:rPr lang="ro-RO" dirty="0" smtClean="0">
                <a:solidFill>
                  <a:schemeClr val="tx1"/>
                </a:solidFill>
              </a:rPr>
              <a:t>și </a:t>
            </a:r>
            <a:r>
              <a:rPr lang="ro-RO" dirty="0">
                <a:solidFill>
                  <a:schemeClr val="tx1"/>
                </a:solidFill>
              </a:rPr>
              <a:t>trebuie conservate întrucât reprezintă surse </a:t>
            </a:r>
            <a:r>
              <a:rPr lang="ro-RO" dirty="0" smtClean="0">
                <a:solidFill>
                  <a:schemeClr val="tx1"/>
                </a:solidFill>
              </a:rPr>
              <a:t>potențiale </a:t>
            </a:r>
            <a:r>
              <a:rPr lang="ro-RO" dirty="0">
                <a:solidFill>
                  <a:schemeClr val="tx1"/>
                </a:solidFill>
              </a:rPr>
              <a:t>de poluare a acestor orizonturi. În prezent se efectuează</a:t>
            </a:r>
            <a:r>
              <a:rPr lang="ro-RO" dirty="0"/>
              <a:t> </a:t>
            </a:r>
            <a:r>
              <a:rPr lang="ro-RO" dirty="0">
                <a:solidFill>
                  <a:schemeClr val="tx1"/>
                </a:solidFill>
              </a:rPr>
              <a:t>inventarierea sondelor de exploatare.</a:t>
            </a:r>
          </a:p>
        </p:txBody>
      </p:sp>
      <p:pic>
        <p:nvPicPr>
          <p:cNvPr id="3" name="Picture 2"/>
          <p:cNvPicPr>
            <a:picLocks noChangeAspect="1"/>
          </p:cNvPicPr>
          <p:nvPr/>
        </p:nvPicPr>
        <p:blipFill>
          <a:blip r:embed="rId8"/>
          <a:stretch>
            <a:fillRect/>
          </a:stretch>
        </p:blipFill>
        <p:spPr>
          <a:xfrm>
            <a:off x="764718" y="2193859"/>
            <a:ext cx="7614564" cy="493819"/>
          </a:xfrm>
          <a:prstGeom prst="rect">
            <a:avLst/>
          </a:prstGeom>
        </p:spPr>
      </p:pic>
    </p:spTree>
    <p:extLst>
      <p:ext uri="{BB962C8B-B14F-4D97-AF65-F5344CB8AC3E}">
        <p14:creationId xmlns:p14="http://schemas.microsoft.com/office/powerpoint/2010/main" val="45438894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239" y="27821"/>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720939"/>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2000" b="0" kern="0" dirty="0" smtClean="0">
                <a:solidFill>
                  <a:srgbClr val="002060"/>
                </a:solidFill>
              </a:rPr>
              <a:t>III</a:t>
            </a:r>
            <a:r>
              <a:rPr lang="ro-RO" sz="2000" b="0" kern="0" dirty="0">
                <a:solidFill>
                  <a:srgbClr val="002060"/>
                </a:solidFill>
              </a:rPr>
              <a:t>. CALITATEA APELOR </a:t>
            </a:r>
            <a:r>
              <a:rPr lang="ro-RO" sz="2000" b="0" kern="0" dirty="0" smtClean="0">
                <a:solidFill>
                  <a:srgbClr val="002060"/>
                </a:solidFill>
              </a:rPr>
              <a:t>SUBTERANE</a:t>
            </a:r>
            <a:endParaRPr kumimoji="0" lang="ro-RO" sz="2000" b="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4" name="Rectangle 3"/>
          <p:cNvSpPr/>
          <p:nvPr/>
        </p:nvSpPr>
        <p:spPr>
          <a:xfrm>
            <a:off x="407402" y="2317323"/>
            <a:ext cx="8306939" cy="4154984"/>
          </a:xfrm>
          <a:prstGeom prst="rect">
            <a:avLst/>
          </a:prstGeom>
        </p:spPr>
        <p:txBody>
          <a:bodyPr wrap="square">
            <a:spAutoFit/>
          </a:bodyPr>
          <a:lstStyle/>
          <a:p>
            <a:r>
              <a:rPr lang="ro-RO" dirty="0">
                <a:solidFill>
                  <a:schemeClr val="tx1"/>
                </a:solidFill>
              </a:rPr>
              <a:t>Apele freatice se află la adâncimi de 10-30 m </a:t>
            </a:r>
            <a:r>
              <a:rPr lang="ro-RO" dirty="0" err="1">
                <a:solidFill>
                  <a:schemeClr val="tx1"/>
                </a:solidFill>
              </a:rPr>
              <a:t>şi</a:t>
            </a:r>
            <a:r>
              <a:rPr lang="ro-RO" dirty="0">
                <a:solidFill>
                  <a:schemeClr val="tx1"/>
                </a:solidFill>
              </a:rPr>
              <a:t> constituie principala sursă de apă în zonele rurale, unde nu există sisteme centralizate de alimentare cu apă. Din punct de vedere calitativ, acestea nu întrunesc </a:t>
            </a:r>
            <a:r>
              <a:rPr lang="ro-RO" dirty="0" smtClean="0">
                <a:solidFill>
                  <a:schemeClr val="tx1"/>
                </a:solidFill>
              </a:rPr>
              <a:t>condițiile </a:t>
            </a:r>
            <a:r>
              <a:rPr lang="ro-RO" dirty="0">
                <a:solidFill>
                  <a:schemeClr val="tx1"/>
                </a:solidFill>
              </a:rPr>
              <a:t>de potabilitate din cauza </a:t>
            </a:r>
            <a:r>
              <a:rPr lang="ro-RO" dirty="0" smtClean="0">
                <a:solidFill>
                  <a:schemeClr val="tx1"/>
                </a:solidFill>
              </a:rPr>
              <a:t>depășirii </a:t>
            </a:r>
            <a:r>
              <a:rPr lang="ro-RO" dirty="0">
                <a:solidFill>
                  <a:schemeClr val="tx1"/>
                </a:solidFill>
              </a:rPr>
              <a:t>indicatorilor specifici </a:t>
            </a:r>
            <a:r>
              <a:rPr lang="ro-RO" dirty="0" err="1" smtClean="0">
                <a:solidFill>
                  <a:schemeClr val="tx1"/>
                </a:solidFill>
              </a:rPr>
              <a:t>fizico</a:t>
            </a:r>
            <a:r>
              <a:rPr lang="ro-RO" dirty="0" smtClean="0">
                <a:solidFill>
                  <a:schemeClr val="tx1"/>
                </a:solidFill>
              </a:rPr>
              <a:t>-chimici și microbiologi</a:t>
            </a:r>
            <a:r>
              <a:rPr lang="en-US" dirty="0" smtClean="0">
                <a:solidFill>
                  <a:schemeClr val="tx1"/>
                </a:solidFill>
              </a:rPr>
              <a:t>ci.</a:t>
            </a:r>
            <a:r>
              <a:rPr lang="ro-RO" dirty="0" smtClean="0">
                <a:solidFill>
                  <a:schemeClr val="tx1"/>
                </a:solidFill>
              </a:rPr>
              <a:t> </a:t>
            </a:r>
            <a:endParaRPr lang="en-US" dirty="0" smtClean="0">
              <a:solidFill>
                <a:schemeClr val="tx1"/>
              </a:solidFill>
            </a:endParaRPr>
          </a:p>
          <a:p>
            <a:r>
              <a:rPr lang="ro-RO" dirty="0" smtClean="0">
                <a:solidFill>
                  <a:schemeClr val="tx1"/>
                </a:solidFill>
              </a:rPr>
              <a:t>Calitatea </a:t>
            </a:r>
            <a:r>
              <a:rPr lang="ro-RO" dirty="0">
                <a:solidFill>
                  <a:schemeClr val="tx1"/>
                </a:solidFill>
              </a:rPr>
              <a:t>apelor din </a:t>
            </a:r>
            <a:r>
              <a:rPr lang="ro-RO" dirty="0" err="1" smtClean="0">
                <a:solidFill>
                  <a:schemeClr val="tx1"/>
                </a:solidFill>
              </a:rPr>
              <a:t>puţurile</a:t>
            </a:r>
            <a:r>
              <a:rPr lang="ro-RO" dirty="0" smtClean="0">
                <a:solidFill>
                  <a:schemeClr val="tx1"/>
                </a:solidFill>
              </a:rPr>
              <a:t> săpate, </a:t>
            </a:r>
            <a:r>
              <a:rPr lang="ro-RO" dirty="0">
                <a:solidFill>
                  <a:schemeClr val="tx1"/>
                </a:solidFill>
              </a:rPr>
              <a:t>care se alimentează din straturile freatice, pe întreg teritoriul </a:t>
            </a:r>
            <a:r>
              <a:rPr lang="ro-RO" dirty="0" smtClean="0">
                <a:solidFill>
                  <a:schemeClr val="tx1"/>
                </a:solidFill>
              </a:rPr>
              <a:t>tarii, </a:t>
            </a:r>
            <a:r>
              <a:rPr lang="ro-RO" dirty="0">
                <a:solidFill>
                  <a:schemeClr val="tx1"/>
                </a:solidFill>
              </a:rPr>
              <a:t>conform rezultatelor Centrului </a:t>
            </a:r>
            <a:r>
              <a:rPr lang="ro-RO" dirty="0" smtClean="0">
                <a:solidFill>
                  <a:schemeClr val="tx1"/>
                </a:solidFill>
              </a:rPr>
              <a:t>National </a:t>
            </a:r>
            <a:r>
              <a:rPr lang="ro-RO" dirty="0" err="1" smtClean="0">
                <a:solidFill>
                  <a:schemeClr val="tx1"/>
                </a:solidFill>
              </a:rPr>
              <a:t>Științifico</a:t>
            </a:r>
            <a:r>
              <a:rPr lang="ro-RO" dirty="0" smtClean="0">
                <a:solidFill>
                  <a:schemeClr val="tx1"/>
                </a:solidFill>
              </a:rPr>
              <a:t>-Practic </a:t>
            </a:r>
            <a:r>
              <a:rPr lang="ro-RO" dirty="0">
                <a:solidFill>
                  <a:schemeClr val="tx1"/>
                </a:solidFill>
              </a:rPr>
              <a:t>de Medicină Preventivă, nu corespunde standardului „Apa potabilă". In medie 87% din probele de apa din stratul freatic </a:t>
            </a:r>
            <a:r>
              <a:rPr lang="ro-RO" dirty="0" err="1">
                <a:solidFill>
                  <a:schemeClr val="tx1"/>
                </a:solidFill>
              </a:rPr>
              <a:t>conţin</a:t>
            </a:r>
            <a:r>
              <a:rPr lang="ro-RO" dirty="0">
                <a:solidFill>
                  <a:schemeClr val="tx1"/>
                </a:solidFill>
              </a:rPr>
              <a:t> </a:t>
            </a:r>
            <a:r>
              <a:rPr lang="ro-RO" dirty="0" err="1">
                <a:solidFill>
                  <a:schemeClr val="tx1"/>
                </a:solidFill>
              </a:rPr>
              <a:t>nîtrați</a:t>
            </a:r>
            <a:r>
              <a:rPr lang="ro-RO" dirty="0">
                <a:solidFill>
                  <a:schemeClr val="tx1"/>
                </a:solidFill>
              </a:rPr>
              <a:t> ce </a:t>
            </a:r>
            <a:r>
              <a:rPr lang="ro-RO" dirty="0" smtClean="0">
                <a:solidFill>
                  <a:schemeClr val="tx1"/>
                </a:solidFill>
              </a:rPr>
              <a:t>depășesc </a:t>
            </a:r>
            <a:r>
              <a:rPr lang="ro-RO" dirty="0">
                <a:solidFill>
                  <a:schemeClr val="tx1"/>
                </a:solidFill>
              </a:rPr>
              <a:t>de la câteva până la zeci de ori CMA.</a:t>
            </a:r>
          </a:p>
        </p:txBody>
      </p:sp>
    </p:spTree>
    <p:extLst>
      <p:ext uri="{BB962C8B-B14F-4D97-AF65-F5344CB8AC3E}">
        <p14:creationId xmlns:p14="http://schemas.microsoft.com/office/powerpoint/2010/main" val="323268665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III</a:t>
            </a:r>
            <a:r>
              <a:rPr lang="ro-RO" sz="1800" kern="0" dirty="0">
                <a:latin typeface="Times New Roman" panose="02020603050405020304" pitchFamily="18" charset="0"/>
                <a:cs typeface="Times New Roman" panose="02020603050405020304" pitchFamily="18" charset="0"/>
              </a:rPr>
              <a:t>. CALITATEA APELOR 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551468" y="2126222"/>
            <a:ext cx="8041064" cy="4154984"/>
          </a:xfrm>
          <a:prstGeom prst="rect">
            <a:avLst/>
          </a:prstGeom>
        </p:spPr>
        <p:txBody>
          <a:bodyPr wrap="square">
            <a:spAutoFit/>
          </a:bodyPr>
          <a:lstStyle/>
          <a:p>
            <a:r>
              <a:rPr lang="ro-RO" dirty="0">
                <a:solidFill>
                  <a:schemeClr val="tx1"/>
                </a:solidFill>
              </a:rPr>
              <a:t>Apele subterane de profunzime se caracterizează, în general, prin </a:t>
            </a:r>
            <a:r>
              <a:rPr lang="ro-RO" dirty="0" smtClean="0">
                <a:solidFill>
                  <a:schemeClr val="tx1"/>
                </a:solidFill>
              </a:rPr>
              <a:t>condiții </a:t>
            </a:r>
            <a:r>
              <a:rPr lang="ro-RO" dirty="0">
                <a:solidFill>
                  <a:schemeClr val="tx1"/>
                </a:solidFill>
              </a:rPr>
              <a:t>favorabile de formare a resurselor naturale, dar se înregistrează </a:t>
            </a:r>
            <a:r>
              <a:rPr lang="ro-RO" dirty="0" smtClean="0">
                <a:solidFill>
                  <a:schemeClr val="tx1"/>
                </a:solidFill>
              </a:rPr>
              <a:t>înrăutățirea calității </a:t>
            </a:r>
            <a:r>
              <a:rPr lang="ro-RO" dirty="0">
                <a:solidFill>
                  <a:schemeClr val="tx1"/>
                </a:solidFill>
              </a:rPr>
              <a:t>apelor subterane conform unui </a:t>
            </a:r>
            <a:r>
              <a:rPr lang="ro-RO" dirty="0" smtClean="0">
                <a:solidFill>
                  <a:schemeClr val="tx1"/>
                </a:solidFill>
              </a:rPr>
              <a:t>șir </a:t>
            </a:r>
            <a:r>
              <a:rPr lang="ro-RO" dirty="0">
                <a:solidFill>
                  <a:schemeClr val="tx1"/>
                </a:solidFill>
              </a:rPr>
              <a:t>de indici în urma </a:t>
            </a:r>
            <a:r>
              <a:rPr lang="ro-RO" dirty="0" smtClean="0">
                <a:solidFill>
                  <a:schemeClr val="tx1"/>
                </a:solidFill>
              </a:rPr>
              <a:t>acțiunii </a:t>
            </a:r>
            <a:r>
              <a:rPr lang="ro-RO" dirty="0">
                <a:solidFill>
                  <a:schemeClr val="tx1"/>
                </a:solidFill>
              </a:rPr>
              <a:t>obiectelor gospodăriei urbane, lipsei controlului necesar al exploatării acestora, lipsei zonelor amenajate de </a:t>
            </a:r>
            <a:r>
              <a:rPr lang="ro-RO" dirty="0" smtClean="0">
                <a:solidFill>
                  <a:schemeClr val="tx1"/>
                </a:solidFill>
              </a:rPr>
              <a:t>protecție </a:t>
            </a:r>
            <a:r>
              <a:rPr lang="ro-RO" dirty="0">
                <a:solidFill>
                  <a:schemeClr val="tx1"/>
                </a:solidFill>
              </a:rPr>
              <a:t>sanitară. </a:t>
            </a:r>
          </a:p>
          <a:p>
            <a:r>
              <a:rPr lang="ro-RO" dirty="0">
                <a:solidFill>
                  <a:schemeClr val="tx1"/>
                </a:solidFill>
              </a:rPr>
              <a:t>Peste 50% din </a:t>
            </a:r>
            <a:r>
              <a:rPr lang="ro-RO" dirty="0" smtClean="0">
                <a:solidFill>
                  <a:schemeClr val="tx1"/>
                </a:solidFill>
              </a:rPr>
              <a:t>puțurile forate </a:t>
            </a:r>
            <a:r>
              <a:rPr lang="ro-RO" dirty="0">
                <a:solidFill>
                  <a:schemeClr val="tx1"/>
                </a:solidFill>
              </a:rPr>
              <a:t>utilizate ca surse subterane de apă, examinate în Program, nu corespund standardelor privind calitatea apei potabile </a:t>
            </a:r>
            <a:r>
              <a:rPr lang="ro-RO" dirty="0" smtClean="0">
                <a:solidFill>
                  <a:schemeClr val="tx1"/>
                </a:solidFill>
              </a:rPr>
              <a:t>și </a:t>
            </a:r>
            <a:r>
              <a:rPr lang="ro-RO" dirty="0">
                <a:solidFill>
                  <a:schemeClr val="tx1"/>
                </a:solidFill>
              </a:rPr>
              <a:t>se caracterizează printr-un </a:t>
            </a:r>
            <a:r>
              <a:rPr lang="ro-RO" dirty="0" smtClean="0">
                <a:solidFill>
                  <a:schemeClr val="tx1"/>
                </a:solidFill>
              </a:rPr>
              <a:t>conținut </a:t>
            </a:r>
            <a:r>
              <a:rPr lang="ro-RO" dirty="0">
                <a:solidFill>
                  <a:schemeClr val="tx1"/>
                </a:solidFill>
              </a:rPr>
              <a:t>mărit de reziduu fix, duritate totală, fluor, fier, amoniac, hidrogen sulfurat, cloruri, </a:t>
            </a:r>
            <a:r>
              <a:rPr lang="ro-RO" dirty="0" err="1">
                <a:solidFill>
                  <a:schemeClr val="tx1"/>
                </a:solidFill>
              </a:rPr>
              <a:t>sulfaţi</a:t>
            </a:r>
            <a:r>
              <a:rPr lang="ro-RO" dirty="0">
                <a:solidFill>
                  <a:schemeClr val="tx1"/>
                </a:solidFill>
              </a:rPr>
              <a:t> etc.</a:t>
            </a:r>
          </a:p>
        </p:txBody>
      </p:sp>
    </p:spTree>
    <p:extLst>
      <p:ext uri="{BB962C8B-B14F-4D97-AF65-F5344CB8AC3E}">
        <p14:creationId xmlns:p14="http://schemas.microsoft.com/office/powerpoint/2010/main" val="409351166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III</a:t>
            </a:r>
            <a:r>
              <a:rPr lang="ro-RO" sz="1800" kern="0" dirty="0">
                <a:latin typeface="Times New Roman" panose="02020603050405020304" pitchFamily="18" charset="0"/>
                <a:cs typeface="Times New Roman" panose="02020603050405020304" pitchFamily="18" charset="0"/>
              </a:rPr>
              <a:t>. CALITATEA APELOR 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4" name="Rectangle 3"/>
          <p:cNvSpPr/>
          <p:nvPr/>
        </p:nvSpPr>
        <p:spPr>
          <a:xfrm>
            <a:off x="432352" y="2655878"/>
            <a:ext cx="8279296" cy="3816429"/>
          </a:xfrm>
          <a:prstGeom prst="rect">
            <a:avLst/>
          </a:prstGeom>
        </p:spPr>
        <p:txBody>
          <a:bodyPr wrap="square">
            <a:spAutoFit/>
          </a:bodyPr>
          <a:lstStyle/>
          <a:p>
            <a:r>
              <a:rPr lang="ro-RO" dirty="0">
                <a:solidFill>
                  <a:schemeClr val="tx1"/>
                </a:solidFill>
              </a:rPr>
              <a:t>Majoritatea puțurilor forate nu corespund exigențelor normativelor tehnico-sanitare de exploatare, nu se perfectează pașapoartele respective și nu se fac măsurările necesare referitor la schimbarea debitelor </a:t>
            </a:r>
            <a:r>
              <a:rPr lang="ro-RO" dirty="0" err="1">
                <a:solidFill>
                  <a:schemeClr val="tx1"/>
                </a:solidFill>
              </a:rPr>
              <a:t>şi</a:t>
            </a:r>
            <a:r>
              <a:rPr lang="ro-RO" dirty="0">
                <a:solidFill>
                  <a:schemeClr val="tx1"/>
                </a:solidFill>
              </a:rPr>
              <a:t> a nivelului static. </a:t>
            </a:r>
          </a:p>
          <a:p>
            <a:r>
              <a:rPr lang="ro-RO" dirty="0">
                <a:solidFill>
                  <a:schemeClr val="tx1"/>
                </a:solidFill>
              </a:rPr>
              <a:t>Într-un șir de </a:t>
            </a:r>
            <a:r>
              <a:rPr lang="ro-RO" dirty="0" smtClean="0">
                <a:solidFill>
                  <a:schemeClr val="tx1"/>
                </a:solidFill>
              </a:rPr>
              <a:t>puțuri </a:t>
            </a:r>
            <a:r>
              <a:rPr lang="ro-RO" dirty="0">
                <a:solidFill>
                  <a:schemeClr val="tx1"/>
                </a:solidFill>
              </a:rPr>
              <a:t>forate s-a produs colmatarea mecanică, chimică și biologică a filtrelor ori </a:t>
            </a:r>
            <a:r>
              <a:rPr lang="ro-RO" dirty="0" smtClean="0">
                <a:solidFill>
                  <a:schemeClr val="tx1"/>
                </a:solidFill>
              </a:rPr>
              <a:t>nisip</a:t>
            </a:r>
            <a:r>
              <a:rPr lang="ru-RU" dirty="0" smtClean="0">
                <a:solidFill>
                  <a:schemeClr val="tx1"/>
                </a:solidFill>
              </a:rPr>
              <a:t>а</a:t>
            </a:r>
            <a:r>
              <a:rPr lang="ro-RO" dirty="0" smtClean="0">
                <a:solidFill>
                  <a:schemeClr val="tx1"/>
                </a:solidFill>
              </a:rPr>
              <a:t>r</a:t>
            </a:r>
            <a:r>
              <a:rPr lang="ru-RU" dirty="0" smtClean="0">
                <a:solidFill>
                  <a:schemeClr val="tx1"/>
                </a:solidFill>
              </a:rPr>
              <a:t>е</a:t>
            </a:r>
            <a:r>
              <a:rPr lang="ro-RO" dirty="0" smtClean="0">
                <a:solidFill>
                  <a:schemeClr val="tx1"/>
                </a:solidFill>
              </a:rPr>
              <a:t>a </a:t>
            </a:r>
            <a:r>
              <a:rPr lang="ro-RO" dirty="0">
                <a:solidFill>
                  <a:schemeClr val="tx1"/>
                </a:solidFill>
              </a:rPr>
              <a:t>, ceea ce a condus la micșorarea debitului acestora. </a:t>
            </a:r>
          </a:p>
          <a:p>
            <a:r>
              <a:rPr lang="ro-RO" dirty="0">
                <a:solidFill>
                  <a:schemeClr val="tx1"/>
                </a:solidFill>
              </a:rPr>
              <a:t>Randamentul sistemului (</a:t>
            </a:r>
            <a:r>
              <a:rPr lang="ro-RO" dirty="0" err="1">
                <a:solidFill>
                  <a:schemeClr val="tx1"/>
                </a:solidFill>
              </a:rPr>
              <a:t>puţ</a:t>
            </a:r>
            <a:r>
              <a:rPr lang="ro-RO" dirty="0">
                <a:solidFill>
                  <a:schemeClr val="tx1"/>
                </a:solidFill>
              </a:rPr>
              <a:t> - pompă) constituie 40-50%, fapt ce generează majorarea consumului de energie electrică cu 15-20%.</a:t>
            </a:r>
          </a:p>
        </p:txBody>
      </p:sp>
    </p:spTree>
    <p:extLst>
      <p:ext uri="{BB962C8B-B14F-4D97-AF65-F5344CB8AC3E}">
        <p14:creationId xmlns:p14="http://schemas.microsoft.com/office/powerpoint/2010/main" val="155847955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III</a:t>
            </a:r>
            <a:r>
              <a:rPr lang="ro-RO" sz="1800" kern="0" dirty="0">
                <a:latin typeface="Times New Roman" panose="02020603050405020304" pitchFamily="18" charset="0"/>
                <a:cs typeface="Times New Roman" panose="02020603050405020304" pitchFamily="18" charset="0"/>
              </a:rPr>
              <a:t>. CALITATEA APELOR 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570142" y="2542194"/>
            <a:ext cx="8163613" cy="3139321"/>
          </a:xfrm>
          <a:prstGeom prst="rect">
            <a:avLst/>
          </a:prstGeom>
        </p:spPr>
        <p:txBody>
          <a:bodyPr wrap="square">
            <a:spAutoFit/>
          </a:bodyPr>
          <a:lstStyle/>
          <a:p>
            <a:r>
              <a:rPr lang="ro-RO" dirty="0">
                <a:solidFill>
                  <a:schemeClr val="tx1"/>
                </a:solidFill>
              </a:rPr>
              <a:t>În </a:t>
            </a:r>
            <a:r>
              <a:rPr lang="ro-RO" dirty="0" smtClean="0">
                <a:solidFill>
                  <a:schemeClr val="tx1"/>
                </a:solidFill>
              </a:rPr>
              <a:t>raportul </a:t>
            </a:r>
            <a:r>
              <a:rPr lang="ro-RO" dirty="0">
                <a:solidFill>
                  <a:schemeClr val="tx1"/>
                </a:solidFill>
              </a:rPr>
              <a:t>calitativ, apele subterane pe teritoriul Republicii Moldova se divizează în 3 categorii: care corespund integral HG 934 din 15.08.2007 "Apă potabilă", corespund </a:t>
            </a:r>
            <a:r>
              <a:rPr lang="ro-RO" dirty="0" smtClean="0">
                <a:solidFill>
                  <a:schemeClr val="tx1"/>
                </a:solidFill>
              </a:rPr>
              <a:t>convențional și </a:t>
            </a:r>
            <a:r>
              <a:rPr lang="ro-RO" dirty="0">
                <a:solidFill>
                  <a:schemeClr val="tx1"/>
                </a:solidFill>
              </a:rPr>
              <a:t>nu corespund </a:t>
            </a:r>
            <a:r>
              <a:rPr lang="ro-RO" dirty="0" smtClean="0">
                <a:solidFill>
                  <a:schemeClr val="tx1"/>
                </a:solidFill>
              </a:rPr>
              <a:t>cerințelor </a:t>
            </a:r>
            <a:r>
              <a:rPr lang="ro-RO" dirty="0">
                <a:solidFill>
                  <a:schemeClr val="tx1"/>
                </a:solidFill>
              </a:rPr>
              <a:t>normative. </a:t>
            </a:r>
          </a:p>
          <a:p>
            <a:r>
              <a:rPr lang="ro-RO" dirty="0">
                <a:solidFill>
                  <a:schemeClr val="tx1"/>
                </a:solidFill>
              </a:rPr>
              <a:t>Apele subterane care corespund </a:t>
            </a:r>
            <a:r>
              <a:rPr lang="ro-RO" dirty="0" smtClean="0">
                <a:solidFill>
                  <a:schemeClr val="tx1"/>
                </a:solidFill>
              </a:rPr>
              <a:t>convențional </a:t>
            </a:r>
            <a:r>
              <a:rPr lang="ro-RO" dirty="0">
                <a:solidFill>
                  <a:schemeClr val="tx1"/>
                </a:solidFill>
              </a:rPr>
              <a:t>standardului includ în </a:t>
            </a:r>
            <a:r>
              <a:rPr lang="ro-RO" dirty="0" smtClean="0">
                <a:solidFill>
                  <a:schemeClr val="tx1"/>
                </a:solidFill>
              </a:rPr>
              <a:t>conținutul </a:t>
            </a:r>
            <a:r>
              <a:rPr lang="ro-RO" dirty="0">
                <a:solidFill>
                  <a:schemeClr val="tx1"/>
                </a:solidFill>
              </a:rPr>
              <a:t>lor atare </a:t>
            </a:r>
            <a:r>
              <a:rPr lang="ro-RO" dirty="0" smtClean="0">
                <a:solidFill>
                  <a:schemeClr val="tx1"/>
                </a:solidFill>
              </a:rPr>
              <a:t>componenți </a:t>
            </a:r>
            <a:r>
              <a:rPr lang="ro-RO" dirty="0">
                <a:solidFill>
                  <a:schemeClr val="tx1"/>
                </a:solidFill>
              </a:rPr>
              <a:t>cum </a:t>
            </a:r>
            <a:r>
              <a:rPr lang="ro-RO" dirty="0" smtClean="0">
                <a:solidFill>
                  <a:schemeClr val="tx1"/>
                </a:solidFill>
              </a:rPr>
              <a:t>sânt: </a:t>
            </a:r>
            <a:r>
              <a:rPr lang="ro-RO" dirty="0">
                <a:solidFill>
                  <a:schemeClr val="tx1"/>
                </a:solidFill>
              </a:rPr>
              <a:t>reziduu fix, fier total, duritate totală, cu valori mai mari </a:t>
            </a:r>
            <a:r>
              <a:rPr lang="ro-RO" dirty="0" smtClean="0">
                <a:solidFill>
                  <a:schemeClr val="tx1"/>
                </a:solidFill>
              </a:rPr>
              <a:t>decât </a:t>
            </a:r>
            <a:r>
              <a:rPr lang="ro-RO" dirty="0">
                <a:solidFill>
                  <a:schemeClr val="tx1"/>
                </a:solidFill>
              </a:rPr>
              <a:t>normele stabilite, dar care </a:t>
            </a:r>
            <a:r>
              <a:rPr lang="ro-RO" dirty="0" smtClean="0">
                <a:solidFill>
                  <a:schemeClr val="tx1"/>
                </a:solidFill>
              </a:rPr>
              <a:t>sânt </a:t>
            </a:r>
            <a:r>
              <a:rPr lang="ro-RO" dirty="0">
                <a:solidFill>
                  <a:schemeClr val="tx1"/>
                </a:solidFill>
              </a:rPr>
              <a:t>în limitele permise de organele de supraveghere </a:t>
            </a:r>
            <a:r>
              <a:rPr lang="ro-RO" dirty="0" err="1">
                <a:solidFill>
                  <a:schemeClr val="tx1"/>
                </a:solidFill>
              </a:rPr>
              <a:t>sanitaro</a:t>
            </a:r>
            <a:r>
              <a:rPr lang="ro-RO" dirty="0">
                <a:solidFill>
                  <a:schemeClr val="tx1"/>
                </a:solidFill>
              </a:rPr>
              <a:t>-epidemiologică de stat. </a:t>
            </a:r>
          </a:p>
        </p:txBody>
      </p:sp>
    </p:spTree>
    <p:extLst>
      <p:ext uri="{BB962C8B-B14F-4D97-AF65-F5344CB8AC3E}">
        <p14:creationId xmlns:p14="http://schemas.microsoft.com/office/powerpoint/2010/main" val="94313198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III</a:t>
            </a:r>
            <a:r>
              <a:rPr lang="ro-RO" sz="1800" kern="0" dirty="0">
                <a:latin typeface="Times New Roman" panose="02020603050405020304" pitchFamily="18" charset="0"/>
                <a:cs typeface="Times New Roman" panose="02020603050405020304" pitchFamily="18" charset="0"/>
              </a:rPr>
              <a:t>. CALITATEA APELOR 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447594" y="2350549"/>
            <a:ext cx="8408710" cy="4093428"/>
          </a:xfrm>
          <a:prstGeom prst="rect">
            <a:avLst/>
          </a:prstGeom>
        </p:spPr>
        <p:txBody>
          <a:bodyPr wrap="square">
            <a:spAutoFit/>
          </a:bodyPr>
          <a:lstStyle/>
          <a:p>
            <a:r>
              <a:rPr lang="ro-RO" sz="2000" dirty="0">
                <a:solidFill>
                  <a:schemeClr val="tx1"/>
                </a:solidFill>
              </a:rPr>
              <a:t>Principalele probleme în ceea ce </a:t>
            </a:r>
            <a:r>
              <a:rPr lang="ro-RO" sz="2000" dirty="0" smtClean="0">
                <a:solidFill>
                  <a:schemeClr val="tx1"/>
                </a:solidFill>
              </a:rPr>
              <a:t>privește </a:t>
            </a:r>
            <a:r>
              <a:rPr lang="ro-RO" sz="2000" dirty="0">
                <a:solidFill>
                  <a:schemeClr val="tx1"/>
                </a:solidFill>
              </a:rPr>
              <a:t>calitatea apelor subterane </a:t>
            </a:r>
            <a:r>
              <a:rPr lang="ro-RO" sz="2000" dirty="0" err="1">
                <a:solidFill>
                  <a:schemeClr val="tx1"/>
                </a:solidFill>
              </a:rPr>
              <a:t>sînt</a:t>
            </a:r>
            <a:r>
              <a:rPr lang="ro-RO" sz="2000" dirty="0">
                <a:solidFill>
                  <a:schemeClr val="tx1"/>
                </a:solidFill>
              </a:rPr>
              <a:t> următoarele: </a:t>
            </a:r>
          </a:p>
          <a:p>
            <a:r>
              <a:rPr lang="ro-RO" sz="2000" i="1" dirty="0" err="1">
                <a:solidFill>
                  <a:srgbClr val="00B0F0"/>
                </a:solidFill>
              </a:rPr>
              <a:t>conţinutul</a:t>
            </a:r>
            <a:r>
              <a:rPr lang="ro-RO" sz="2000" i="1" dirty="0">
                <a:solidFill>
                  <a:srgbClr val="00B0F0"/>
                </a:solidFill>
              </a:rPr>
              <a:t> mărit de fluor </a:t>
            </a:r>
            <a:r>
              <a:rPr lang="ro-RO" sz="2000" dirty="0" smtClean="0">
                <a:solidFill>
                  <a:schemeClr val="tx1"/>
                </a:solidFill>
              </a:rPr>
              <a:t>(până la 16 </a:t>
            </a:r>
            <a:r>
              <a:rPr lang="ro-RO" sz="2000" dirty="0">
                <a:solidFill>
                  <a:schemeClr val="tx1"/>
                </a:solidFill>
              </a:rPr>
              <a:t>mg/l) - în raioanele Glodeni, </a:t>
            </a:r>
            <a:r>
              <a:rPr lang="ro-RO" sz="2000" dirty="0" err="1">
                <a:solidFill>
                  <a:schemeClr val="tx1"/>
                </a:solidFill>
              </a:rPr>
              <a:t>Făleşti</a:t>
            </a:r>
            <a:r>
              <a:rPr lang="ro-RO" sz="2000" dirty="0">
                <a:solidFill>
                  <a:schemeClr val="tx1"/>
                </a:solidFill>
              </a:rPr>
              <a:t>, Ungheni, </a:t>
            </a:r>
            <a:r>
              <a:rPr lang="ro-RO" sz="2000" dirty="0" err="1">
                <a:solidFill>
                  <a:schemeClr val="tx1"/>
                </a:solidFill>
              </a:rPr>
              <a:t>Călăraşi</a:t>
            </a:r>
            <a:r>
              <a:rPr lang="ro-RO" sz="2000" dirty="0">
                <a:solidFill>
                  <a:schemeClr val="tx1"/>
                </a:solidFill>
              </a:rPr>
              <a:t>, </a:t>
            </a:r>
            <a:r>
              <a:rPr lang="ro-RO" sz="2000" dirty="0" err="1">
                <a:solidFill>
                  <a:schemeClr val="tx1"/>
                </a:solidFill>
              </a:rPr>
              <a:t>Hînceşti</a:t>
            </a:r>
            <a:r>
              <a:rPr lang="ro-RO" sz="2000" dirty="0">
                <a:solidFill>
                  <a:schemeClr val="tx1"/>
                </a:solidFill>
              </a:rPr>
              <a:t>, </a:t>
            </a:r>
            <a:r>
              <a:rPr lang="ro-RO" sz="2000" dirty="0" err="1">
                <a:solidFill>
                  <a:schemeClr val="tx1"/>
                </a:solidFill>
              </a:rPr>
              <a:t>Căuşeni</a:t>
            </a:r>
            <a:r>
              <a:rPr lang="ro-RO" sz="2000" dirty="0">
                <a:solidFill>
                  <a:schemeClr val="tx1"/>
                </a:solidFill>
              </a:rPr>
              <a:t>, Criuleni, Nisporeni </a:t>
            </a:r>
            <a:r>
              <a:rPr lang="ro-RO" sz="2000" dirty="0" err="1">
                <a:solidFill>
                  <a:schemeClr val="tx1"/>
                </a:solidFill>
              </a:rPr>
              <a:t>şi</a:t>
            </a:r>
            <a:r>
              <a:rPr lang="ro-RO" sz="2000" dirty="0">
                <a:solidFill>
                  <a:schemeClr val="tx1"/>
                </a:solidFill>
              </a:rPr>
              <a:t> </a:t>
            </a:r>
            <a:r>
              <a:rPr lang="ro-RO" sz="2000" dirty="0" smtClean="0">
                <a:solidFill>
                  <a:schemeClr val="tx1"/>
                </a:solidFill>
              </a:rPr>
              <a:t>UTA Găgăuzia </a:t>
            </a:r>
            <a:r>
              <a:rPr lang="ro-RO" sz="2000" dirty="0">
                <a:solidFill>
                  <a:schemeClr val="tx1"/>
                </a:solidFill>
              </a:rPr>
              <a:t>(</a:t>
            </a:r>
            <a:r>
              <a:rPr lang="ro-RO" sz="2000" dirty="0" err="1">
                <a:solidFill>
                  <a:schemeClr val="tx1"/>
                </a:solidFill>
              </a:rPr>
              <a:t>Gagauz-Yeri</a:t>
            </a:r>
            <a:r>
              <a:rPr lang="ro-RO" sz="2000" dirty="0">
                <a:solidFill>
                  <a:schemeClr val="tx1"/>
                </a:solidFill>
              </a:rPr>
              <a:t>); </a:t>
            </a:r>
          </a:p>
          <a:p>
            <a:r>
              <a:rPr lang="ro-RO" sz="2000" i="1" dirty="0" err="1">
                <a:solidFill>
                  <a:srgbClr val="00B0F0"/>
                </a:solidFill>
              </a:rPr>
              <a:t>conţinutul</a:t>
            </a:r>
            <a:r>
              <a:rPr lang="ro-RO" sz="2000" i="1" dirty="0">
                <a:solidFill>
                  <a:srgbClr val="00B0F0"/>
                </a:solidFill>
              </a:rPr>
              <a:t> de natriu </a:t>
            </a:r>
            <a:r>
              <a:rPr lang="ro-RO" sz="2000" dirty="0">
                <a:solidFill>
                  <a:schemeClr val="tx1"/>
                </a:solidFill>
              </a:rPr>
              <a:t>(200-560 mg/l) </a:t>
            </a:r>
            <a:r>
              <a:rPr lang="ro-RO" sz="2000" dirty="0" err="1">
                <a:solidFill>
                  <a:schemeClr val="tx1"/>
                </a:solidFill>
              </a:rPr>
              <a:t>şi</a:t>
            </a:r>
            <a:r>
              <a:rPr lang="ro-RO" sz="2000" dirty="0">
                <a:solidFill>
                  <a:schemeClr val="tx1"/>
                </a:solidFill>
              </a:rPr>
              <a:t> </a:t>
            </a:r>
            <a:r>
              <a:rPr lang="ro-RO" sz="2000" i="1" dirty="0" err="1">
                <a:solidFill>
                  <a:srgbClr val="00B0F0"/>
                </a:solidFill>
              </a:rPr>
              <a:t>amiac</a:t>
            </a:r>
            <a:r>
              <a:rPr lang="ro-RO" sz="2000" i="1" dirty="0">
                <a:solidFill>
                  <a:srgbClr val="00B0F0"/>
                </a:solidFill>
              </a:rPr>
              <a:t> </a:t>
            </a:r>
            <a:r>
              <a:rPr lang="ro-RO" sz="2000" dirty="0">
                <a:solidFill>
                  <a:schemeClr val="tx1"/>
                </a:solidFill>
              </a:rPr>
              <a:t>(2-10 mg/l) - în toate zonele; </a:t>
            </a:r>
          </a:p>
          <a:p>
            <a:r>
              <a:rPr lang="ro-RO" sz="2000" i="1" dirty="0" err="1">
                <a:solidFill>
                  <a:srgbClr val="00B0F0"/>
                </a:solidFill>
              </a:rPr>
              <a:t>conţinutul</a:t>
            </a:r>
            <a:r>
              <a:rPr lang="ro-RO" sz="2000" i="1" dirty="0">
                <a:solidFill>
                  <a:srgbClr val="00B0F0"/>
                </a:solidFill>
              </a:rPr>
              <a:t> de </a:t>
            </a:r>
            <a:r>
              <a:rPr lang="ro-RO" sz="2000" i="1" dirty="0" err="1">
                <a:solidFill>
                  <a:srgbClr val="00B0F0"/>
                </a:solidFill>
              </a:rPr>
              <a:t>stronţiu</a:t>
            </a:r>
            <a:r>
              <a:rPr lang="ro-RO" sz="2000" i="1" dirty="0">
                <a:solidFill>
                  <a:srgbClr val="00B0F0"/>
                </a:solidFill>
              </a:rPr>
              <a:t> </a:t>
            </a:r>
            <a:r>
              <a:rPr lang="ro-RO" sz="2000" dirty="0">
                <a:solidFill>
                  <a:schemeClr val="tx1"/>
                </a:solidFill>
              </a:rPr>
              <a:t>(7-14 mg/l) - în </a:t>
            </a:r>
            <a:r>
              <a:rPr lang="ro-RO" sz="2000" dirty="0" err="1">
                <a:solidFill>
                  <a:schemeClr val="tx1"/>
                </a:solidFill>
              </a:rPr>
              <a:t>or.Orhei</a:t>
            </a:r>
            <a:r>
              <a:rPr lang="ro-RO" sz="2000" dirty="0">
                <a:solidFill>
                  <a:schemeClr val="tx1"/>
                </a:solidFill>
              </a:rPr>
              <a:t> </a:t>
            </a:r>
            <a:r>
              <a:rPr lang="ro-RO" sz="2000" dirty="0" err="1">
                <a:solidFill>
                  <a:schemeClr val="tx1"/>
                </a:solidFill>
              </a:rPr>
              <a:t>şi</a:t>
            </a:r>
            <a:r>
              <a:rPr lang="ro-RO" sz="2000" dirty="0">
                <a:solidFill>
                  <a:schemeClr val="tx1"/>
                </a:solidFill>
              </a:rPr>
              <a:t> </a:t>
            </a:r>
            <a:r>
              <a:rPr lang="ro-RO" sz="2000" dirty="0" err="1">
                <a:solidFill>
                  <a:schemeClr val="tx1"/>
                </a:solidFill>
              </a:rPr>
              <a:t>mun.Chişinău</a:t>
            </a:r>
            <a:r>
              <a:rPr lang="ro-RO" sz="2000" dirty="0">
                <a:solidFill>
                  <a:schemeClr val="tx1"/>
                </a:solidFill>
              </a:rPr>
              <a:t>; </a:t>
            </a:r>
          </a:p>
          <a:p>
            <a:r>
              <a:rPr lang="ro-RO" sz="2000" i="1" dirty="0" err="1">
                <a:solidFill>
                  <a:srgbClr val="00B0F0"/>
                </a:solidFill>
              </a:rPr>
              <a:t>conţinutul</a:t>
            </a:r>
            <a:r>
              <a:rPr lang="ro-RO" sz="2000" i="1" dirty="0">
                <a:solidFill>
                  <a:srgbClr val="00B0F0"/>
                </a:solidFill>
              </a:rPr>
              <a:t> de hidrogen sulfurat </a:t>
            </a:r>
            <a:r>
              <a:rPr lang="ro-RO" sz="2000" dirty="0">
                <a:solidFill>
                  <a:schemeClr val="tx1"/>
                </a:solidFill>
              </a:rPr>
              <a:t>(3-20 mg/l) - în raioanele Ungheni, </a:t>
            </a:r>
            <a:r>
              <a:rPr lang="ro-RO" sz="2000" dirty="0" err="1" smtClean="0">
                <a:solidFill>
                  <a:schemeClr val="tx1"/>
                </a:solidFill>
              </a:rPr>
              <a:t>Hînceşti</a:t>
            </a:r>
            <a:r>
              <a:rPr lang="ro-RO" sz="2000" dirty="0" smtClean="0">
                <a:solidFill>
                  <a:schemeClr val="tx1"/>
                </a:solidFill>
              </a:rPr>
              <a:t>, </a:t>
            </a:r>
            <a:r>
              <a:rPr lang="ro-RO" sz="2000" dirty="0" err="1">
                <a:solidFill>
                  <a:schemeClr val="tx1"/>
                </a:solidFill>
              </a:rPr>
              <a:t>Căuşeni</a:t>
            </a:r>
            <a:r>
              <a:rPr lang="ro-RO" sz="2000" dirty="0">
                <a:solidFill>
                  <a:schemeClr val="tx1"/>
                </a:solidFill>
              </a:rPr>
              <a:t>, </a:t>
            </a:r>
            <a:r>
              <a:rPr lang="ro-RO" sz="2000" dirty="0" err="1">
                <a:solidFill>
                  <a:schemeClr val="tx1"/>
                </a:solidFill>
              </a:rPr>
              <a:t>mun.Chişinău</a:t>
            </a:r>
            <a:r>
              <a:rPr lang="ro-RO" sz="2000" dirty="0">
                <a:solidFill>
                  <a:schemeClr val="tx1"/>
                </a:solidFill>
              </a:rPr>
              <a:t> </a:t>
            </a:r>
            <a:r>
              <a:rPr lang="ro-RO" sz="2000" dirty="0" err="1">
                <a:solidFill>
                  <a:schemeClr val="tx1"/>
                </a:solidFill>
              </a:rPr>
              <a:t>şi</a:t>
            </a:r>
            <a:r>
              <a:rPr lang="ro-RO" sz="2000" dirty="0">
                <a:solidFill>
                  <a:schemeClr val="tx1"/>
                </a:solidFill>
              </a:rPr>
              <a:t> unitatea teritorială autonomă Găgăuzia (</a:t>
            </a:r>
            <a:r>
              <a:rPr lang="ro-RO" sz="2000" dirty="0" err="1">
                <a:solidFill>
                  <a:schemeClr val="tx1"/>
                </a:solidFill>
              </a:rPr>
              <a:t>Gagauz-Yeri</a:t>
            </a:r>
            <a:r>
              <a:rPr lang="ro-RO" sz="2000" dirty="0">
                <a:solidFill>
                  <a:schemeClr val="tx1"/>
                </a:solidFill>
              </a:rPr>
              <a:t>); </a:t>
            </a:r>
          </a:p>
          <a:p>
            <a:r>
              <a:rPr lang="ro-RO" sz="2000" i="1" dirty="0" err="1">
                <a:solidFill>
                  <a:srgbClr val="00B0F0"/>
                </a:solidFill>
              </a:rPr>
              <a:t>conţinutul</a:t>
            </a:r>
            <a:r>
              <a:rPr lang="ro-RO" sz="2000" i="1" dirty="0">
                <a:solidFill>
                  <a:srgbClr val="00B0F0"/>
                </a:solidFill>
              </a:rPr>
              <a:t> de fier </a:t>
            </a:r>
            <a:r>
              <a:rPr lang="ro-RO" sz="2000" dirty="0">
                <a:solidFill>
                  <a:schemeClr val="tx1"/>
                </a:solidFill>
              </a:rPr>
              <a:t>(1-2,5 mg/l) - în </a:t>
            </a:r>
            <a:r>
              <a:rPr lang="ro-RO" sz="2000" dirty="0" err="1">
                <a:solidFill>
                  <a:schemeClr val="tx1"/>
                </a:solidFill>
              </a:rPr>
              <a:t>mun.Bălţi</a:t>
            </a:r>
            <a:r>
              <a:rPr lang="ro-RO" sz="2000" dirty="0">
                <a:solidFill>
                  <a:schemeClr val="tx1"/>
                </a:solidFill>
              </a:rPr>
              <a:t>, raioanele </a:t>
            </a:r>
            <a:r>
              <a:rPr lang="ro-RO" sz="2000" dirty="0" err="1">
                <a:solidFill>
                  <a:schemeClr val="tx1"/>
                </a:solidFill>
              </a:rPr>
              <a:t>Făleşti</a:t>
            </a:r>
            <a:r>
              <a:rPr lang="ro-RO" sz="2000" dirty="0">
                <a:solidFill>
                  <a:schemeClr val="tx1"/>
                </a:solidFill>
              </a:rPr>
              <a:t>, </a:t>
            </a:r>
            <a:r>
              <a:rPr lang="ro-RO" sz="2000" dirty="0" err="1">
                <a:solidFill>
                  <a:schemeClr val="tx1"/>
                </a:solidFill>
              </a:rPr>
              <a:t>Edineţ</a:t>
            </a:r>
            <a:r>
              <a:rPr lang="ro-RO" sz="2000" dirty="0">
                <a:solidFill>
                  <a:schemeClr val="tx1"/>
                </a:solidFill>
              </a:rPr>
              <a:t>, </a:t>
            </a:r>
            <a:r>
              <a:rPr lang="ro-RO" sz="2000" dirty="0" err="1">
                <a:solidFill>
                  <a:schemeClr val="tx1"/>
                </a:solidFill>
              </a:rPr>
              <a:t>Sîngerei</a:t>
            </a:r>
            <a:r>
              <a:rPr lang="ro-RO" sz="2000" dirty="0">
                <a:solidFill>
                  <a:schemeClr val="tx1"/>
                </a:solidFill>
              </a:rPr>
              <a:t> </a:t>
            </a:r>
            <a:r>
              <a:rPr lang="ro-RO" sz="2000" dirty="0" err="1">
                <a:solidFill>
                  <a:schemeClr val="tx1"/>
                </a:solidFill>
              </a:rPr>
              <a:t>şi</a:t>
            </a:r>
            <a:r>
              <a:rPr lang="ro-RO" sz="2000" dirty="0">
                <a:solidFill>
                  <a:schemeClr val="tx1"/>
                </a:solidFill>
              </a:rPr>
              <a:t> Cahul. </a:t>
            </a:r>
          </a:p>
        </p:txBody>
      </p:sp>
    </p:spTree>
    <p:extLst>
      <p:ext uri="{BB962C8B-B14F-4D97-AF65-F5344CB8AC3E}">
        <p14:creationId xmlns:p14="http://schemas.microsoft.com/office/powerpoint/2010/main" val="143007018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III</a:t>
            </a:r>
            <a:r>
              <a:rPr lang="ro-RO" sz="1800" kern="0" dirty="0">
                <a:latin typeface="Times New Roman" panose="02020603050405020304" pitchFamily="18" charset="0"/>
                <a:cs typeface="Times New Roman" panose="02020603050405020304" pitchFamily="18" charset="0"/>
              </a:rPr>
              <a:t>. CALITATEA APELOR 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192181" y="2350549"/>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826988" y="2542194"/>
            <a:ext cx="7836388" cy="4031873"/>
          </a:xfrm>
          <a:prstGeom prst="rect">
            <a:avLst/>
          </a:prstGeom>
        </p:spPr>
        <p:txBody>
          <a:bodyPr wrap="square">
            <a:spAutoFit/>
          </a:bodyPr>
          <a:lstStyle/>
          <a:p>
            <a:r>
              <a:rPr lang="ro-RO" sz="3200" dirty="0" smtClean="0">
                <a:solidFill>
                  <a:schemeClr val="tx1"/>
                </a:solidFill>
              </a:rPr>
              <a:t>Rețeaua </a:t>
            </a:r>
            <a:r>
              <a:rPr lang="ro-RO" sz="3200" dirty="0">
                <a:solidFill>
                  <a:schemeClr val="tx1"/>
                </a:solidFill>
              </a:rPr>
              <a:t>de supraveghere </a:t>
            </a:r>
            <a:r>
              <a:rPr lang="ro-RO" sz="3200" dirty="0" err="1">
                <a:solidFill>
                  <a:schemeClr val="tx1"/>
                </a:solidFill>
              </a:rPr>
              <a:t>şi</a:t>
            </a:r>
            <a:r>
              <a:rPr lang="ro-RO" sz="3200" dirty="0">
                <a:solidFill>
                  <a:schemeClr val="tx1"/>
                </a:solidFill>
              </a:rPr>
              <a:t> control include circa 3000 sonde arteziene </a:t>
            </a:r>
            <a:r>
              <a:rPr lang="ro-RO" sz="3200" dirty="0" smtClean="0">
                <a:solidFill>
                  <a:schemeClr val="tx1"/>
                </a:solidFill>
              </a:rPr>
              <a:t>funcționale și </a:t>
            </a:r>
            <a:r>
              <a:rPr lang="ro-RO" sz="3200" dirty="0">
                <a:solidFill>
                  <a:schemeClr val="tx1"/>
                </a:solidFill>
              </a:rPr>
              <a:t>circa 112 mii de </a:t>
            </a:r>
            <a:r>
              <a:rPr lang="ro-RO" sz="3200" dirty="0" err="1" smtClean="0">
                <a:solidFill>
                  <a:schemeClr val="tx1"/>
                </a:solidFill>
              </a:rPr>
              <a:t>puţuri</a:t>
            </a:r>
            <a:r>
              <a:rPr lang="ro-RO" sz="3200" dirty="0" smtClean="0">
                <a:solidFill>
                  <a:schemeClr val="tx1"/>
                </a:solidFill>
              </a:rPr>
              <a:t> săpate și </a:t>
            </a:r>
            <a:r>
              <a:rPr lang="ro-RO" sz="3200" dirty="0">
                <a:solidFill>
                  <a:schemeClr val="tx1"/>
                </a:solidFill>
              </a:rPr>
              <a:t>izvoare (publice </a:t>
            </a:r>
            <a:r>
              <a:rPr lang="ro-RO" sz="3200" dirty="0" err="1">
                <a:solidFill>
                  <a:schemeClr val="tx1"/>
                </a:solidFill>
              </a:rPr>
              <a:t>şi</a:t>
            </a:r>
            <a:r>
              <a:rPr lang="ro-RO" sz="3200" dirty="0">
                <a:solidFill>
                  <a:schemeClr val="tx1"/>
                </a:solidFill>
              </a:rPr>
              <a:t> individuale). Anual se cercetează 22-25 mii probe de apă la parametrii microbiologici </a:t>
            </a:r>
            <a:r>
              <a:rPr lang="ro-RO" sz="3200" dirty="0" smtClean="0">
                <a:solidFill>
                  <a:schemeClr val="tx1"/>
                </a:solidFill>
              </a:rPr>
              <a:t>și </a:t>
            </a:r>
            <a:r>
              <a:rPr lang="ro-RO" sz="3200" dirty="0">
                <a:solidFill>
                  <a:schemeClr val="tx1"/>
                </a:solidFill>
              </a:rPr>
              <a:t>18-20 mii probe la parametrii chimici</a:t>
            </a:r>
            <a:r>
              <a:rPr lang="ro-RO" dirty="0"/>
              <a:t>. </a:t>
            </a:r>
          </a:p>
        </p:txBody>
      </p:sp>
    </p:spTree>
    <p:extLst>
      <p:ext uri="{BB962C8B-B14F-4D97-AF65-F5344CB8AC3E}">
        <p14:creationId xmlns:p14="http://schemas.microsoft.com/office/powerpoint/2010/main" val="289340381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III</a:t>
            </a:r>
            <a:r>
              <a:rPr lang="ro-RO" sz="1800" kern="0" dirty="0">
                <a:latin typeface="Times New Roman" panose="02020603050405020304" pitchFamily="18" charset="0"/>
                <a:cs typeface="Times New Roman" panose="02020603050405020304" pitchFamily="18" charset="0"/>
              </a:rPr>
              <a:t>. CALITATEA APELOR 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489052" y="2157473"/>
            <a:ext cx="8325793" cy="338554"/>
          </a:xfrm>
          <a:prstGeom prst="rect">
            <a:avLst/>
          </a:prstGeom>
        </p:spPr>
        <p:txBody>
          <a:bodyPr wrap="square">
            <a:spAutoFit/>
          </a:bodyPr>
          <a:lstStyle/>
          <a:p>
            <a:r>
              <a:rPr lang="ro-RO" sz="1600" dirty="0">
                <a:solidFill>
                  <a:schemeClr val="tx1"/>
                </a:solidFill>
              </a:rPr>
              <a:t>Concentrațiile medii </a:t>
            </a:r>
            <a:r>
              <a:rPr lang="ro-RO" sz="1600" dirty="0" err="1">
                <a:solidFill>
                  <a:schemeClr val="tx1"/>
                </a:solidFill>
              </a:rPr>
              <a:t>şi</a:t>
            </a:r>
            <a:r>
              <a:rPr lang="ro-RO" sz="1600" dirty="0">
                <a:solidFill>
                  <a:schemeClr val="tx1"/>
                </a:solidFill>
              </a:rPr>
              <a:t> maxime anuale ale principalilor ioni în apele subterane</a:t>
            </a:r>
          </a:p>
        </p:txBody>
      </p:sp>
      <p:pic>
        <p:nvPicPr>
          <p:cNvPr id="3" name="Picture 2"/>
          <p:cNvPicPr>
            <a:picLocks noChangeAspect="1"/>
          </p:cNvPicPr>
          <p:nvPr/>
        </p:nvPicPr>
        <p:blipFill>
          <a:blip r:embed="rId8"/>
          <a:stretch>
            <a:fillRect/>
          </a:stretch>
        </p:blipFill>
        <p:spPr>
          <a:xfrm>
            <a:off x="185789" y="2542194"/>
            <a:ext cx="9118786" cy="4000367"/>
          </a:xfrm>
          <a:prstGeom prst="rect">
            <a:avLst/>
          </a:prstGeom>
        </p:spPr>
      </p:pic>
    </p:spTree>
    <p:extLst>
      <p:ext uri="{BB962C8B-B14F-4D97-AF65-F5344CB8AC3E}">
        <p14:creationId xmlns:p14="http://schemas.microsoft.com/office/powerpoint/2010/main" val="371239208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09047" y="1865939"/>
            <a:ext cx="7927942" cy="4583829"/>
          </a:xfrm>
          <a:prstGeom prst="rect">
            <a:avLst/>
          </a:prstGeom>
        </p:spPr>
        <p:txBody>
          <a:bodyPr vert="horz" lIns="91440" tIns="45720" rIns="91440" bIns="45720" rtlCol="0" anchor="b">
            <a:normAutofit fontScale="4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4200" b="1" i="0" u="none" strike="noStrike" kern="0" cap="none" spc="0" normalizeH="0" baseline="0" noProof="0" dirty="0" smtClean="0">
                <a:ln>
                  <a:noFill/>
                </a:ln>
                <a:solidFill>
                  <a:srgbClr val="002060"/>
                </a:solidFill>
                <a:effectLst/>
                <a:uLnTx/>
                <a:uFillTx/>
                <a:latin typeface="Arial"/>
              </a:rPr>
              <a:t>Curs de instruire pentru angajații operatorilor „Apă-Canal”</a:t>
            </a:r>
          </a:p>
          <a:p>
            <a:pPr lvl="0" fontAlgn="auto">
              <a:spcAft>
                <a:spcPts val="0"/>
              </a:spcAft>
              <a:defRPr/>
            </a:pPr>
            <a:endParaRPr lang="ro-RO" sz="4200" kern="0" dirty="0">
              <a:solidFill>
                <a:srgbClr val="002060"/>
              </a:solidFill>
              <a:latin typeface="Arial"/>
            </a:endParaRPr>
          </a:p>
          <a:p>
            <a:pPr lvl="0" fontAlgn="auto">
              <a:spcAft>
                <a:spcPts val="0"/>
              </a:spcAft>
              <a:defRPr/>
            </a:pPr>
            <a:r>
              <a:rPr kumimoji="0" lang="ro-RO" sz="4200" b="0" i="0" u="none" strike="noStrike" kern="0" cap="none" spc="0" normalizeH="0" baseline="0" noProof="0" dirty="0" smtClean="0">
                <a:ln>
                  <a:noFill/>
                </a:ln>
                <a:solidFill>
                  <a:srgbClr val="002060"/>
                </a:solidFill>
                <a:effectLst/>
                <a:uLnTx/>
                <a:uFillTx/>
                <a:latin typeface="Arial"/>
              </a:rPr>
              <a:t/>
            </a:r>
            <a:br>
              <a:rPr kumimoji="0" lang="ro-RO" sz="4200" b="0" i="0" u="none" strike="noStrike" kern="0" cap="none" spc="0" normalizeH="0" baseline="0" noProof="0" dirty="0" smtClean="0">
                <a:ln>
                  <a:noFill/>
                </a:ln>
                <a:solidFill>
                  <a:srgbClr val="002060"/>
                </a:solidFill>
                <a:effectLst/>
                <a:uLnTx/>
                <a:uFillTx/>
                <a:latin typeface="Arial"/>
              </a:rPr>
            </a:br>
            <a:r>
              <a:rPr kumimoji="0" lang="ro-RO" sz="4200" b="0" i="0" u="none" strike="noStrike" kern="0" cap="none" spc="0" normalizeH="0" baseline="0" noProof="0" dirty="0" smtClean="0">
                <a:ln>
                  <a:noFill/>
                </a:ln>
                <a:solidFill>
                  <a:srgbClr val="002060"/>
                </a:solidFill>
                <a:effectLst/>
                <a:uLnTx/>
                <a:uFillTx/>
                <a:latin typeface="Arial"/>
              </a:rPr>
              <a:t>I.</a:t>
            </a:r>
            <a:r>
              <a:rPr kumimoji="0" lang="ro-RO" sz="5100" b="0" i="0" u="none" strike="noStrike" kern="0" cap="none" spc="0" normalizeH="0" baseline="0" noProof="0" dirty="0" smtClean="0">
                <a:ln>
                  <a:noFill/>
                </a:ln>
                <a:solidFill>
                  <a:srgbClr val="002060"/>
                </a:solidFill>
                <a:effectLst/>
                <a:uLnTx/>
                <a:uFillTx/>
                <a:latin typeface="Arial"/>
              </a:rPr>
              <a:t>SURSELE DE ALIMENTARE CU APĂ</a:t>
            </a:r>
          </a:p>
          <a:p>
            <a:pPr lvl="0" fontAlgn="auto">
              <a:spcAft>
                <a:spcPts val="0"/>
              </a:spcAft>
              <a:defRPr/>
            </a:pPr>
            <a:r>
              <a:rPr kumimoji="0" lang="ro-RO" sz="5100" b="0" i="0" u="none" strike="noStrike" kern="0" cap="none" spc="0" normalizeH="0" baseline="0" noProof="0" dirty="0" smtClean="0">
                <a:ln>
                  <a:noFill/>
                </a:ln>
                <a:solidFill>
                  <a:srgbClr val="002060"/>
                </a:solidFill>
                <a:effectLst/>
                <a:uLnTx/>
                <a:uFillTx/>
                <a:latin typeface="Arial"/>
              </a:rPr>
              <a:t/>
            </a:r>
            <a:br>
              <a:rPr kumimoji="0" lang="ro-RO" sz="5100" b="0" i="0" u="none" strike="noStrike" kern="0" cap="none" spc="0" normalizeH="0" baseline="0" noProof="0" dirty="0" smtClean="0">
                <a:ln>
                  <a:noFill/>
                </a:ln>
                <a:solidFill>
                  <a:srgbClr val="002060"/>
                </a:solidFill>
                <a:effectLst/>
                <a:uLnTx/>
                <a:uFillTx/>
                <a:latin typeface="Arial"/>
              </a:rPr>
            </a:br>
            <a:r>
              <a:rPr lang="ro-RO" sz="5100" kern="0" dirty="0" smtClean="0">
                <a:solidFill>
                  <a:srgbClr val="002060"/>
                </a:solidFill>
              </a:rPr>
              <a:t>În Republica Moldova principalele surse de apă sunt fluviile Nistru (56%) </a:t>
            </a:r>
            <a:r>
              <a:rPr lang="ro-RO" sz="5100" kern="0" dirty="0" err="1" smtClean="0">
                <a:solidFill>
                  <a:srgbClr val="002060"/>
                </a:solidFill>
              </a:rPr>
              <a:t>şi</a:t>
            </a:r>
            <a:r>
              <a:rPr lang="ro-RO" sz="5100" kern="0" dirty="0" smtClean="0">
                <a:solidFill>
                  <a:srgbClr val="002060"/>
                </a:solidFill>
              </a:rPr>
              <a:t> Prut (16%). Circa 20% constituie sursele de apă subterană </a:t>
            </a:r>
            <a:r>
              <a:rPr lang="ro-RO" sz="5100" kern="0" dirty="0" err="1" smtClean="0">
                <a:solidFill>
                  <a:srgbClr val="002060"/>
                </a:solidFill>
              </a:rPr>
              <a:t>şi</a:t>
            </a:r>
            <a:r>
              <a:rPr lang="ro-RO" sz="5100" kern="0" dirty="0" smtClean="0">
                <a:solidFill>
                  <a:srgbClr val="002060"/>
                </a:solidFill>
              </a:rPr>
              <a:t> 8% </a:t>
            </a:r>
            <a:r>
              <a:rPr lang="ro-RO" sz="5100" kern="0" dirty="0" err="1" smtClean="0">
                <a:solidFill>
                  <a:srgbClr val="002060"/>
                </a:solidFill>
              </a:rPr>
              <a:t>rîurilor</a:t>
            </a:r>
            <a:r>
              <a:rPr lang="ro-RO" sz="5100" kern="0" dirty="0" smtClean="0">
                <a:solidFill>
                  <a:srgbClr val="002060"/>
                </a:solidFill>
              </a:rPr>
              <a:t> mici </a:t>
            </a:r>
            <a:r>
              <a:rPr lang="ro-RO" sz="5100" kern="0" dirty="0" err="1" smtClean="0">
                <a:solidFill>
                  <a:srgbClr val="002060"/>
                </a:solidFill>
              </a:rPr>
              <a:t>şi</a:t>
            </a:r>
            <a:r>
              <a:rPr lang="ro-RO" sz="5100" kern="0" dirty="0" smtClean="0">
                <a:solidFill>
                  <a:srgbClr val="002060"/>
                </a:solidFill>
              </a:rPr>
              <a:t> lacurilor de acumulare. Cele două </a:t>
            </a:r>
            <a:r>
              <a:rPr lang="ro-RO" sz="5100" kern="0" dirty="0" err="1" smtClean="0">
                <a:solidFill>
                  <a:srgbClr val="002060"/>
                </a:solidFill>
              </a:rPr>
              <a:t>rîuri</a:t>
            </a:r>
            <a:r>
              <a:rPr lang="ro-RO" sz="5100" kern="0" dirty="0" smtClean="0">
                <a:solidFill>
                  <a:srgbClr val="002060"/>
                </a:solidFill>
              </a:rPr>
              <a:t> mari au un rol deosebit în aprovizionarea cu apă potabilă a </a:t>
            </a:r>
            <a:r>
              <a:rPr lang="ro-RO" sz="5100" kern="0" dirty="0" err="1" smtClean="0">
                <a:solidFill>
                  <a:srgbClr val="002060"/>
                </a:solidFill>
              </a:rPr>
              <a:t>populaţiei</a:t>
            </a:r>
            <a:r>
              <a:rPr lang="ro-RO" sz="5100" kern="0" dirty="0" smtClean="0">
                <a:solidFill>
                  <a:srgbClr val="002060"/>
                </a:solidFill>
              </a:rPr>
              <a:t>. 82% din </a:t>
            </a:r>
            <a:r>
              <a:rPr lang="ro-RO" sz="5100" kern="0" dirty="0" err="1" smtClean="0">
                <a:solidFill>
                  <a:srgbClr val="002060"/>
                </a:solidFill>
              </a:rPr>
              <a:t>populaţia</a:t>
            </a:r>
            <a:r>
              <a:rPr lang="ro-RO" sz="5100" kern="0" dirty="0" smtClean="0">
                <a:solidFill>
                  <a:srgbClr val="002060"/>
                </a:solidFill>
              </a:rPr>
              <a:t> municipiului </a:t>
            </a:r>
            <a:r>
              <a:rPr lang="ro-RO" sz="5100" kern="0" dirty="0" err="1" smtClean="0">
                <a:solidFill>
                  <a:schemeClr val="accent1">
                    <a:lumMod val="50000"/>
                  </a:schemeClr>
                </a:solidFill>
              </a:rPr>
              <a:t>Chişinău</a:t>
            </a:r>
            <a:r>
              <a:rPr lang="ro-RO" sz="5100" kern="0" dirty="0" smtClean="0">
                <a:solidFill>
                  <a:schemeClr val="accent1">
                    <a:lumMod val="50000"/>
                  </a:schemeClr>
                </a:solidFill>
              </a:rPr>
              <a:t>,  </a:t>
            </a:r>
            <a:r>
              <a:rPr lang="ro-RO" sz="5100" kern="0" dirty="0" err="1" smtClean="0">
                <a:solidFill>
                  <a:schemeClr val="accent1">
                    <a:lumMod val="50000"/>
                  </a:schemeClr>
                </a:solidFill>
              </a:rPr>
              <a:t>oraşele</a:t>
            </a:r>
            <a:r>
              <a:rPr lang="ro-RO" sz="5100" kern="0" dirty="0" smtClean="0">
                <a:solidFill>
                  <a:schemeClr val="accent1">
                    <a:lumMod val="50000"/>
                  </a:schemeClr>
                </a:solidFill>
              </a:rPr>
              <a:t> Soroca </a:t>
            </a:r>
            <a:r>
              <a:rPr lang="ro-RO" sz="5100" kern="0" dirty="0" err="1" smtClean="0">
                <a:solidFill>
                  <a:schemeClr val="accent1">
                    <a:lumMod val="50000"/>
                  </a:schemeClr>
                </a:solidFill>
              </a:rPr>
              <a:t>şi</a:t>
            </a:r>
            <a:r>
              <a:rPr lang="ro-RO" sz="5100" kern="0" dirty="0" smtClean="0">
                <a:solidFill>
                  <a:schemeClr val="accent1">
                    <a:lumMod val="50000"/>
                  </a:schemeClr>
                </a:solidFill>
              </a:rPr>
              <a:t> </a:t>
            </a:r>
            <a:r>
              <a:rPr lang="ro-RO" sz="5100" kern="0" dirty="0" err="1" smtClean="0">
                <a:solidFill>
                  <a:schemeClr val="accent1">
                    <a:lumMod val="50000"/>
                  </a:schemeClr>
                </a:solidFill>
              </a:rPr>
              <a:t>Băliţ</a:t>
            </a:r>
            <a:r>
              <a:rPr lang="ro-RO" sz="5100" kern="0" dirty="0" smtClean="0">
                <a:solidFill>
                  <a:schemeClr val="accent1">
                    <a:lumMod val="50000"/>
                  </a:schemeClr>
                </a:solidFill>
              </a:rPr>
              <a:t> </a:t>
            </a:r>
            <a:r>
              <a:rPr lang="ro-RO" sz="5100" kern="0" dirty="0" smtClean="0">
                <a:solidFill>
                  <a:srgbClr val="002060"/>
                </a:solidFill>
              </a:rPr>
              <a:t>se alimentează cu apă provenită din </a:t>
            </a:r>
            <a:r>
              <a:rPr lang="ro-RO" sz="5100" kern="0" dirty="0" smtClean="0">
                <a:solidFill>
                  <a:schemeClr val="accent6">
                    <a:lumMod val="50000"/>
                  </a:schemeClr>
                </a:solidFill>
              </a:rPr>
              <a:t>r. Nistru</a:t>
            </a:r>
            <a:r>
              <a:rPr lang="ro-RO" sz="5100" kern="0" dirty="0" smtClean="0">
                <a:solidFill>
                  <a:srgbClr val="002060"/>
                </a:solidFill>
              </a:rPr>
              <a:t>.</a:t>
            </a:r>
          </a:p>
          <a:p>
            <a:pPr lvl="0" fontAlgn="auto">
              <a:spcAft>
                <a:spcPts val="0"/>
              </a:spcAft>
              <a:defRPr/>
            </a:pPr>
            <a:r>
              <a:rPr lang="ro-RO" sz="5100" kern="0" dirty="0" smtClean="0">
                <a:solidFill>
                  <a:srgbClr val="002060"/>
                </a:solidFill>
              </a:rPr>
              <a:t> </a:t>
            </a:r>
            <a:r>
              <a:rPr lang="ro-RO" sz="5100" kern="0" dirty="0">
                <a:solidFill>
                  <a:srgbClr val="002060"/>
                </a:solidFill>
              </a:rPr>
              <a:t>Pentru </a:t>
            </a:r>
            <a:r>
              <a:rPr lang="ro-RO" sz="5100" kern="0" dirty="0" err="1">
                <a:solidFill>
                  <a:srgbClr val="002060"/>
                </a:solidFill>
              </a:rPr>
              <a:t>localităţile</a:t>
            </a:r>
            <a:r>
              <a:rPr lang="ro-RO" sz="5100" kern="0" dirty="0">
                <a:solidFill>
                  <a:srgbClr val="002060"/>
                </a:solidFill>
              </a:rPr>
              <a:t> </a:t>
            </a:r>
            <a:r>
              <a:rPr lang="ro-RO" sz="5100" kern="0" dirty="0" err="1">
                <a:solidFill>
                  <a:schemeClr val="accent1">
                    <a:lumMod val="50000"/>
                  </a:schemeClr>
                </a:solidFill>
              </a:rPr>
              <a:t>Edineţ</a:t>
            </a:r>
            <a:r>
              <a:rPr lang="ro-RO" sz="5100" kern="0" dirty="0">
                <a:solidFill>
                  <a:schemeClr val="accent1">
                    <a:lumMod val="50000"/>
                  </a:schemeClr>
                </a:solidFill>
              </a:rPr>
              <a:t>, </a:t>
            </a:r>
            <a:r>
              <a:rPr lang="ro-RO" sz="5100" kern="0" dirty="0" err="1">
                <a:solidFill>
                  <a:schemeClr val="accent1">
                    <a:lumMod val="50000"/>
                  </a:schemeClr>
                </a:solidFill>
              </a:rPr>
              <a:t>Cupcin</a:t>
            </a:r>
            <a:r>
              <a:rPr lang="ro-RO" sz="5100" kern="0" dirty="0">
                <a:solidFill>
                  <a:schemeClr val="accent1">
                    <a:lumMod val="50000"/>
                  </a:schemeClr>
                </a:solidFill>
              </a:rPr>
              <a:t>, Glodeni, </a:t>
            </a:r>
            <a:r>
              <a:rPr lang="ro-RO" sz="5100" kern="0" dirty="0" err="1">
                <a:solidFill>
                  <a:schemeClr val="accent1">
                    <a:lumMod val="50000"/>
                  </a:schemeClr>
                </a:solidFill>
              </a:rPr>
              <a:t>Făleşti</a:t>
            </a:r>
            <a:r>
              <a:rPr lang="ro-RO" sz="5100" kern="0" dirty="0">
                <a:solidFill>
                  <a:schemeClr val="accent1">
                    <a:lumMod val="50000"/>
                  </a:schemeClr>
                </a:solidFill>
              </a:rPr>
              <a:t>, Ungheni, Leova, Cantemir, Cahul </a:t>
            </a:r>
            <a:r>
              <a:rPr lang="ro-RO" sz="5100" kern="0" dirty="0" smtClean="0">
                <a:solidFill>
                  <a:schemeClr val="accent1">
                    <a:lumMod val="50000"/>
                  </a:schemeClr>
                </a:solidFill>
              </a:rPr>
              <a:t> - apa</a:t>
            </a:r>
            <a:r>
              <a:rPr lang="ro-RO" sz="5100" kern="0" dirty="0" smtClean="0">
                <a:solidFill>
                  <a:srgbClr val="002060"/>
                </a:solidFill>
              </a:rPr>
              <a:t> </a:t>
            </a:r>
            <a:r>
              <a:rPr lang="ro-RO" sz="5100" kern="0" dirty="0">
                <a:solidFill>
                  <a:srgbClr val="002060"/>
                </a:solidFill>
              </a:rPr>
              <a:t>se captează </a:t>
            </a:r>
            <a:r>
              <a:rPr lang="ro-RO" sz="5100" kern="0" dirty="0" smtClean="0">
                <a:solidFill>
                  <a:srgbClr val="002060"/>
                </a:solidFill>
              </a:rPr>
              <a:t>din </a:t>
            </a:r>
            <a:r>
              <a:rPr lang="ro-RO" sz="5100" kern="0" dirty="0" smtClean="0">
                <a:solidFill>
                  <a:schemeClr val="accent6">
                    <a:lumMod val="50000"/>
                  </a:schemeClr>
                </a:solidFill>
              </a:rPr>
              <a:t>r. </a:t>
            </a:r>
            <a:r>
              <a:rPr lang="ro-RO" sz="5100" kern="0" dirty="0">
                <a:solidFill>
                  <a:schemeClr val="accent6">
                    <a:lumMod val="50000"/>
                  </a:schemeClr>
                </a:solidFill>
              </a:rPr>
              <a:t>Prut</a:t>
            </a:r>
            <a:r>
              <a:rPr lang="ro-RO" sz="5100" kern="0" dirty="0">
                <a:solidFill>
                  <a:srgbClr val="002060"/>
                </a:solidFill>
              </a:rPr>
              <a:t>.</a:t>
            </a:r>
          </a:p>
          <a:p>
            <a:pPr lvl="0" fontAlgn="auto">
              <a:spcAft>
                <a:spcPts val="0"/>
              </a:spcAft>
              <a:defRPr/>
            </a:pPr>
            <a:r>
              <a:rPr lang="ro-RO" sz="5100" kern="0" dirty="0">
                <a:solidFill>
                  <a:srgbClr val="002060"/>
                </a:solidFill>
              </a:rPr>
              <a:t>Toate </a:t>
            </a:r>
            <a:r>
              <a:rPr lang="ro-RO" sz="5100" kern="0" dirty="0" err="1">
                <a:solidFill>
                  <a:srgbClr val="002060"/>
                </a:solidFill>
              </a:rPr>
              <a:t>localităţile</a:t>
            </a:r>
            <a:r>
              <a:rPr lang="ro-RO" sz="5100" kern="0" dirty="0">
                <a:solidFill>
                  <a:srgbClr val="002060"/>
                </a:solidFill>
              </a:rPr>
              <a:t> </a:t>
            </a:r>
            <a:r>
              <a:rPr lang="ro-RO" sz="5100" kern="0" dirty="0" err="1">
                <a:solidFill>
                  <a:srgbClr val="002060"/>
                </a:solidFill>
              </a:rPr>
              <a:t>nemenţionate</a:t>
            </a:r>
            <a:r>
              <a:rPr lang="ro-RO" sz="5100" kern="0" dirty="0">
                <a:solidFill>
                  <a:srgbClr val="002060"/>
                </a:solidFill>
              </a:rPr>
              <a:t> mai sus utilizează apa din sursele subterane</a:t>
            </a:r>
            <a:r>
              <a:rPr lang="ro-RO" sz="3400" kern="0" dirty="0">
                <a:solidFill>
                  <a:srgbClr val="002060"/>
                </a:solidFill>
              </a:rPr>
              <a: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ro-RO" sz="6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Tree>
    <p:extLst>
      <p:ext uri="{BB962C8B-B14F-4D97-AF65-F5344CB8AC3E}">
        <p14:creationId xmlns:p14="http://schemas.microsoft.com/office/powerpoint/2010/main" val="215450997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III</a:t>
            </a:r>
            <a:r>
              <a:rPr lang="ro-RO" sz="1800" kern="0" dirty="0">
                <a:latin typeface="Times New Roman" panose="02020603050405020304" pitchFamily="18" charset="0"/>
                <a:cs typeface="Times New Roman" panose="02020603050405020304" pitchFamily="18" charset="0"/>
              </a:rPr>
              <a:t>. CALITATEA APELOR 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248488"/>
            <a:ext cx="9144000" cy="41929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r>
              <a:rPr lang="ro-RO" sz="2000" dirty="0">
                <a:solidFill>
                  <a:sysClr val="windowText" lastClr="000000"/>
                </a:solidFill>
                <a:latin typeface="Calibri" panose="020F0502020204030204"/>
              </a:rPr>
              <a:t>Concentrațiile medii </a:t>
            </a:r>
            <a:r>
              <a:rPr lang="ro-RO" sz="2000" dirty="0" smtClean="0">
                <a:solidFill>
                  <a:sysClr val="windowText" lastClr="000000"/>
                </a:solidFill>
                <a:latin typeface="Calibri" panose="020F0502020204030204"/>
              </a:rPr>
              <a:t>și </a:t>
            </a:r>
            <a:r>
              <a:rPr lang="ro-RO" sz="2000" dirty="0">
                <a:solidFill>
                  <a:sysClr val="windowText" lastClr="000000"/>
                </a:solidFill>
                <a:latin typeface="Calibri" panose="020F0502020204030204"/>
              </a:rPr>
              <a:t>maxime anuale ale principalilor ioni în apele subterane</a:t>
            </a:r>
          </a:p>
        </p:txBody>
      </p:sp>
      <p:pic>
        <p:nvPicPr>
          <p:cNvPr id="3" name="Picture 2"/>
          <p:cNvPicPr>
            <a:picLocks noChangeAspect="1"/>
          </p:cNvPicPr>
          <p:nvPr/>
        </p:nvPicPr>
        <p:blipFill>
          <a:blip r:embed="rId8"/>
          <a:stretch>
            <a:fillRect/>
          </a:stretch>
        </p:blipFill>
        <p:spPr>
          <a:xfrm>
            <a:off x="192181" y="2790052"/>
            <a:ext cx="8991875" cy="3459637"/>
          </a:xfrm>
          <a:prstGeom prst="rect">
            <a:avLst/>
          </a:prstGeom>
        </p:spPr>
      </p:pic>
    </p:spTree>
    <p:extLst>
      <p:ext uri="{BB962C8B-B14F-4D97-AF65-F5344CB8AC3E}">
        <p14:creationId xmlns:p14="http://schemas.microsoft.com/office/powerpoint/2010/main" val="418274045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72556"/>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III</a:t>
            </a:r>
            <a:r>
              <a:rPr lang="ro-RO" sz="1800" kern="0" dirty="0">
                <a:latin typeface="Times New Roman" panose="02020603050405020304" pitchFamily="18" charset="0"/>
                <a:cs typeface="Times New Roman" panose="02020603050405020304" pitchFamily="18" charset="0"/>
              </a:rPr>
              <a:t>. CALITATEA APELOR 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242222"/>
            <a:ext cx="9144000" cy="40040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r>
              <a:rPr lang="ro-RO" dirty="0" smtClean="0">
                <a:solidFill>
                  <a:sysClr val="windowText" lastClr="000000"/>
                </a:solidFill>
                <a:latin typeface="Calibri" panose="020F0502020204030204"/>
              </a:rPr>
              <a:t>Concentrațiile  maximale </a:t>
            </a:r>
            <a:r>
              <a:rPr lang="ro-RO" dirty="0">
                <a:solidFill>
                  <a:sysClr val="windowText" lastClr="000000"/>
                </a:solidFill>
                <a:latin typeface="Calibri" panose="020F0502020204030204"/>
              </a:rPr>
              <a:t>anuale ale </a:t>
            </a:r>
            <a:r>
              <a:rPr lang="ro-RO" dirty="0" smtClean="0">
                <a:solidFill>
                  <a:sysClr val="windowText" lastClr="000000"/>
                </a:solidFill>
                <a:latin typeface="Calibri" panose="020F0502020204030204"/>
              </a:rPr>
              <a:t>substanțelor  chimice</a:t>
            </a: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2" name="Picture 1"/>
          <p:cNvPicPr>
            <a:picLocks noChangeAspect="1"/>
          </p:cNvPicPr>
          <p:nvPr/>
        </p:nvPicPr>
        <p:blipFill>
          <a:blip r:embed="rId8"/>
          <a:stretch>
            <a:fillRect/>
          </a:stretch>
        </p:blipFill>
        <p:spPr>
          <a:xfrm>
            <a:off x="56561" y="2642625"/>
            <a:ext cx="9019636" cy="3909004"/>
          </a:xfrm>
          <a:prstGeom prst="rect">
            <a:avLst/>
          </a:prstGeom>
        </p:spPr>
      </p:pic>
    </p:spTree>
    <p:extLst>
      <p:ext uri="{BB962C8B-B14F-4D97-AF65-F5344CB8AC3E}">
        <p14:creationId xmlns:p14="http://schemas.microsoft.com/office/powerpoint/2010/main" val="370753614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III</a:t>
            </a:r>
            <a:r>
              <a:rPr lang="ro-RO" sz="1800" kern="0" dirty="0">
                <a:latin typeface="Times New Roman" panose="02020603050405020304" pitchFamily="18" charset="0"/>
                <a:cs typeface="Times New Roman" panose="02020603050405020304" pitchFamily="18" charset="0"/>
              </a:rPr>
              <a:t>. CALITATEA APELOR 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242222"/>
            <a:ext cx="9144000" cy="40040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r>
              <a:rPr lang="ro-RO" dirty="0" smtClean="0">
                <a:solidFill>
                  <a:sysClr val="windowText" lastClr="000000"/>
                </a:solidFill>
                <a:latin typeface="Calibri" panose="020F0502020204030204"/>
              </a:rPr>
              <a:t>Concentrațiile  maxim</a:t>
            </a:r>
            <a:r>
              <a:rPr lang="en-US" dirty="0" smtClean="0">
                <a:solidFill>
                  <a:sysClr val="windowText" lastClr="000000"/>
                </a:solidFill>
                <a:latin typeface="Calibri" panose="020F0502020204030204"/>
              </a:rPr>
              <a:t>al</a:t>
            </a:r>
            <a:r>
              <a:rPr lang="ro-RO" dirty="0" smtClean="0">
                <a:solidFill>
                  <a:sysClr val="windowText" lastClr="000000"/>
                </a:solidFill>
                <a:latin typeface="Calibri" panose="020F0502020204030204"/>
              </a:rPr>
              <a:t>e </a:t>
            </a:r>
            <a:r>
              <a:rPr lang="ro-RO" dirty="0">
                <a:solidFill>
                  <a:sysClr val="windowText" lastClr="000000"/>
                </a:solidFill>
                <a:latin typeface="Calibri" panose="020F0502020204030204"/>
              </a:rPr>
              <a:t>anuale ale </a:t>
            </a:r>
            <a:r>
              <a:rPr lang="ro-RO" dirty="0" smtClean="0">
                <a:solidFill>
                  <a:sysClr val="windowText" lastClr="000000"/>
                </a:solidFill>
                <a:latin typeface="Calibri" panose="020F0502020204030204"/>
              </a:rPr>
              <a:t>substanțelor</a:t>
            </a:r>
            <a:r>
              <a:rPr lang="en-US" dirty="0" smtClean="0">
                <a:solidFill>
                  <a:sysClr val="windowText" lastClr="000000"/>
                </a:solidFill>
                <a:latin typeface="Calibri" panose="020F0502020204030204"/>
              </a:rPr>
              <a:t> </a:t>
            </a:r>
            <a:r>
              <a:rPr lang="en-US" dirty="0" err="1" smtClean="0">
                <a:solidFill>
                  <a:sysClr val="windowText" lastClr="000000"/>
                </a:solidFill>
                <a:latin typeface="Calibri" panose="020F0502020204030204"/>
              </a:rPr>
              <a:t>chimice</a:t>
            </a:r>
            <a:r>
              <a:rPr lang="ro-RO" dirty="0" smtClean="0">
                <a:solidFill>
                  <a:sysClr val="windowText" lastClr="000000"/>
                </a:solidFill>
                <a:latin typeface="Calibri" panose="020F0502020204030204"/>
              </a:rPr>
              <a:t> </a:t>
            </a: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3" name="Picture 2"/>
          <p:cNvPicPr>
            <a:picLocks noChangeAspect="1"/>
          </p:cNvPicPr>
          <p:nvPr/>
        </p:nvPicPr>
        <p:blipFill>
          <a:blip r:embed="rId8"/>
          <a:stretch>
            <a:fillRect/>
          </a:stretch>
        </p:blipFill>
        <p:spPr>
          <a:xfrm>
            <a:off x="6712" y="2642625"/>
            <a:ext cx="9141994" cy="3861870"/>
          </a:xfrm>
          <a:prstGeom prst="rect">
            <a:avLst/>
          </a:prstGeom>
        </p:spPr>
      </p:pic>
    </p:spTree>
    <p:extLst>
      <p:ext uri="{BB962C8B-B14F-4D97-AF65-F5344CB8AC3E}">
        <p14:creationId xmlns:p14="http://schemas.microsoft.com/office/powerpoint/2010/main" val="292547499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III</a:t>
            </a:r>
            <a:r>
              <a:rPr lang="ro-RO" sz="1800" kern="0" dirty="0">
                <a:latin typeface="Times New Roman" panose="02020603050405020304" pitchFamily="18" charset="0"/>
                <a:cs typeface="Times New Roman" panose="02020603050405020304" pitchFamily="18" charset="0"/>
              </a:rPr>
              <a:t>. CALITATEA APELOR 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192182" y="2141558"/>
            <a:ext cx="8626594" cy="646331"/>
          </a:xfrm>
          <a:prstGeom prst="rect">
            <a:avLst/>
          </a:prstGeom>
        </p:spPr>
        <p:txBody>
          <a:bodyPr wrap="square">
            <a:spAutoFit/>
          </a:bodyPr>
          <a:lstStyle/>
          <a:p>
            <a:pPr algn="ctr"/>
            <a:r>
              <a:rPr lang="ro-RO" sz="1800" dirty="0">
                <a:solidFill>
                  <a:schemeClr val="tx1"/>
                </a:solidFill>
              </a:rPr>
              <a:t>Ponderea medie a surselor locale de apa, care nu corespund </a:t>
            </a:r>
            <a:r>
              <a:rPr lang="ro-RO" sz="1800" dirty="0" err="1">
                <a:solidFill>
                  <a:schemeClr val="tx1"/>
                </a:solidFill>
              </a:rPr>
              <a:t>cerinţelor</a:t>
            </a:r>
            <a:r>
              <a:rPr lang="ro-RO" sz="1800" dirty="0">
                <a:solidFill>
                  <a:schemeClr val="tx1"/>
                </a:solidFill>
              </a:rPr>
              <a:t> igienice (din cele cercetate în perioada a.a.2007-2009, în %)</a:t>
            </a:r>
          </a:p>
        </p:txBody>
      </p:sp>
      <p:pic>
        <p:nvPicPr>
          <p:cNvPr id="3" name="Picture 2"/>
          <p:cNvPicPr>
            <a:picLocks noChangeAspect="1"/>
          </p:cNvPicPr>
          <p:nvPr/>
        </p:nvPicPr>
        <p:blipFill>
          <a:blip r:embed="rId8"/>
          <a:stretch>
            <a:fillRect/>
          </a:stretch>
        </p:blipFill>
        <p:spPr>
          <a:xfrm>
            <a:off x="1163781" y="2889926"/>
            <a:ext cx="6865793" cy="3582381"/>
          </a:xfrm>
          <a:prstGeom prst="rect">
            <a:avLst/>
          </a:prstGeom>
        </p:spPr>
      </p:pic>
    </p:spTree>
    <p:extLst>
      <p:ext uri="{BB962C8B-B14F-4D97-AF65-F5344CB8AC3E}">
        <p14:creationId xmlns:p14="http://schemas.microsoft.com/office/powerpoint/2010/main" val="417024856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III</a:t>
            </a:r>
            <a:r>
              <a:rPr lang="ro-RO" sz="1800" kern="0" dirty="0">
                <a:latin typeface="Times New Roman" panose="02020603050405020304" pitchFamily="18" charset="0"/>
                <a:cs typeface="Times New Roman" panose="02020603050405020304" pitchFamily="18" charset="0"/>
              </a:rPr>
              <a:t>. CALITATEA APELOR 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514350" y="2488331"/>
            <a:ext cx="8115300" cy="3816429"/>
          </a:xfrm>
          <a:prstGeom prst="rect">
            <a:avLst/>
          </a:prstGeom>
        </p:spPr>
        <p:txBody>
          <a:bodyPr wrap="square">
            <a:spAutoFit/>
          </a:bodyPr>
          <a:lstStyle/>
          <a:p>
            <a:r>
              <a:rPr lang="ro-RO" dirty="0" smtClean="0">
                <a:solidFill>
                  <a:schemeClr val="tx1"/>
                </a:solidFill>
              </a:rPr>
              <a:t>Specialiștii </a:t>
            </a:r>
            <a:r>
              <a:rPr lang="ro-RO" dirty="0">
                <a:solidFill>
                  <a:schemeClr val="tx1"/>
                </a:solidFill>
              </a:rPr>
              <a:t>Centrului </a:t>
            </a:r>
            <a:r>
              <a:rPr lang="ro-RO" dirty="0" smtClean="0">
                <a:solidFill>
                  <a:schemeClr val="tx1"/>
                </a:solidFill>
              </a:rPr>
              <a:t>National </a:t>
            </a:r>
            <a:r>
              <a:rPr lang="ro-RO" dirty="0">
                <a:solidFill>
                  <a:schemeClr val="tx1"/>
                </a:solidFill>
              </a:rPr>
              <a:t>de Sănătate Publică (CNSP) califică calitatea apei în Moldova drept „stabil joasă”. Cea mai gravă </a:t>
            </a:r>
            <a:r>
              <a:rPr lang="ro-RO" dirty="0" smtClean="0">
                <a:solidFill>
                  <a:schemeClr val="tx1"/>
                </a:solidFill>
              </a:rPr>
              <a:t>situație </a:t>
            </a:r>
            <a:r>
              <a:rPr lang="ro-RO" dirty="0">
                <a:solidFill>
                  <a:schemeClr val="tx1"/>
                </a:solidFill>
              </a:rPr>
              <a:t>se atestă în </a:t>
            </a:r>
            <a:r>
              <a:rPr lang="ro-RO" dirty="0" smtClean="0">
                <a:solidFill>
                  <a:schemeClr val="tx1"/>
                </a:solidFill>
              </a:rPr>
              <a:t>localitățile </a:t>
            </a:r>
            <a:r>
              <a:rPr lang="ro-RO" dirty="0">
                <a:solidFill>
                  <a:schemeClr val="tx1"/>
                </a:solidFill>
              </a:rPr>
              <a:t>rurale, unde principala sursă de apă </a:t>
            </a:r>
            <a:r>
              <a:rPr lang="ro-RO" dirty="0" smtClean="0">
                <a:solidFill>
                  <a:schemeClr val="tx1"/>
                </a:solidFill>
              </a:rPr>
              <a:t>sânt puțurile săpate. </a:t>
            </a:r>
            <a:r>
              <a:rPr lang="ro-RO" dirty="0">
                <a:solidFill>
                  <a:schemeClr val="tx1"/>
                </a:solidFill>
              </a:rPr>
              <a:t>Potrivit CNSP, circa 61% din apeductele legate de sursele subterane de apă </a:t>
            </a:r>
            <a:r>
              <a:rPr lang="ro-RO" dirty="0" err="1">
                <a:solidFill>
                  <a:schemeClr val="tx1"/>
                </a:solidFill>
              </a:rPr>
              <a:t>şi</a:t>
            </a:r>
            <a:r>
              <a:rPr lang="ro-RO" dirty="0">
                <a:solidFill>
                  <a:schemeClr val="tx1"/>
                </a:solidFill>
              </a:rPr>
              <a:t> aproximativ 84% a apei din </a:t>
            </a:r>
            <a:r>
              <a:rPr lang="ro-RO" dirty="0" err="1" smtClean="0">
                <a:solidFill>
                  <a:schemeClr val="tx1"/>
                </a:solidFill>
              </a:rPr>
              <a:t>puţuri</a:t>
            </a:r>
            <a:r>
              <a:rPr lang="ro-RO" dirty="0" smtClean="0">
                <a:solidFill>
                  <a:schemeClr val="tx1"/>
                </a:solidFill>
              </a:rPr>
              <a:t> </a:t>
            </a:r>
            <a:r>
              <a:rPr lang="ro-RO" dirty="0">
                <a:solidFill>
                  <a:schemeClr val="tx1"/>
                </a:solidFill>
              </a:rPr>
              <a:t>nu corespund normelor sanitare privind </a:t>
            </a:r>
            <a:r>
              <a:rPr lang="ro-RO" dirty="0" smtClean="0">
                <a:solidFill>
                  <a:schemeClr val="tx1"/>
                </a:solidFill>
              </a:rPr>
              <a:t>componenta </a:t>
            </a:r>
            <a:r>
              <a:rPr lang="ro-RO" dirty="0">
                <a:solidFill>
                  <a:schemeClr val="tx1"/>
                </a:solidFill>
              </a:rPr>
              <a:t>chimică. Astfel, apa </a:t>
            </a:r>
            <a:r>
              <a:rPr lang="ro-RO" dirty="0" smtClean="0">
                <a:solidFill>
                  <a:schemeClr val="tx1"/>
                </a:solidFill>
              </a:rPr>
              <a:t>conține </a:t>
            </a:r>
            <a:r>
              <a:rPr lang="ro-RO" dirty="0">
                <a:solidFill>
                  <a:schemeClr val="tx1"/>
                </a:solidFill>
              </a:rPr>
              <a:t>o cantitate sporită de fluor, </a:t>
            </a:r>
            <a:r>
              <a:rPr lang="ro-RO" dirty="0" smtClean="0">
                <a:solidFill>
                  <a:schemeClr val="tx1"/>
                </a:solidFill>
              </a:rPr>
              <a:t>sulfați, </a:t>
            </a:r>
            <a:r>
              <a:rPr lang="ro-RO" dirty="0">
                <a:solidFill>
                  <a:schemeClr val="tx1"/>
                </a:solidFill>
              </a:rPr>
              <a:t>sulfură de hidrogen </a:t>
            </a:r>
            <a:r>
              <a:rPr lang="ro-RO" dirty="0" smtClean="0">
                <a:solidFill>
                  <a:schemeClr val="tx1"/>
                </a:solidFill>
              </a:rPr>
              <a:t>și </a:t>
            </a:r>
            <a:r>
              <a:rPr lang="ro-RO" dirty="0">
                <a:solidFill>
                  <a:schemeClr val="tx1"/>
                </a:solidFill>
              </a:rPr>
              <a:t>alte elemente chimice. Calitatea apei potabile din sursele subterane nu corespunde nici după indicii bacteriologici.</a:t>
            </a:r>
          </a:p>
        </p:txBody>
      </p:sp>
    </p:spTree>
    <p:extLst>
      <p:ext uri="{BB962C8B-B14F-4D97-AF65-F5344CB8AC3E}">
        <p14:creationId xmlns:p14="http://schemas.microsoft.com/office/powerpoint/2010/main" val="211497035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III</a:t>
            </a:r>
            <a:r>
              <a:rPr lang="ro-RO" sz="1800" kern="0" dirty="0">
                <a:latin typeface="Times New Roman" panose="02020603050405020304" pitchFamily="18" charset="0"/>
                <a:cs typeface="Times New Roman" panose="02020603050405020304" pitchFamily="18" charset="0"/>
              </a:rPr>
              <a:t>. CALITATEA APELOR 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285750" y="2248488"/>
            <a:ext cx="8572500" cy="4154984"/>
          </a:xfrm>
          <a:prstGeom prst="rect">
            <a:avLst/>
          </a:prstGeom>
        </p:spPr>
        <p:txBody>
          <a:bodyPr wrap="square">
            <a:spAutoFit/>
          </a:bodyPr>
          <a:lstStyle/>
          <a:p>
            <a:r>
              <a:rPr lang="ro-RO" dirty="0">
                <a:solidFill>
                  <a:schemeClr val="tx1"/>
                </a:solidFill>
              </a:rPr>
              <a:t>Cea mai dificilă </a:t>
            </a:r>
            <a:r>
              <a:rPr lang="ro-RO" dirty="0" err="1">
                <a:solidFill>
                  <a:schemeClr val="tx1"/>
                </a:solidFill>
              </a:rPr>
              <a:t>situaţie</a:t>
            </a:r>
            <a:r>
              <a:rPr lang="ro-RO" dirty="0">
                <a:solidFill>
                  <a:schemeClr val="tx1"/>
                </a:solidFill>
              </a:rPr>
              <a:t> s-a creat în raioanele Nisporeni, </a:t>
            </a:r>
            <a:r>
              <a:rPr lang="ro-RO" dirty="0" err="1">
                <a:solidFill>
                  <a:schemeClr val="tx1"/>
                </a:solidFill>
              </a:rPr>
              <a:t>Hînceşti</a:t>
            </a:r>
            <a:r>
              <a:rPr lang="ro-RO" dirty="0">
                <a:solidFill>
                  <a:schemeClr val="tx1"/>
                </a:solidFill>
              </a:rPr>
              <a:t>, </a:t>
            </a:r>
            <a:r>
              <a:rPr lang="ro-RO" dirty="0" err="1">
                <a:solidFill>
                  <a:schemeClr val="tx1"/>
                </a:solidFill>
              </a:rPr>
              <a:t>Făleşti</a:t>
            </a:r>
            <a:r>
              <a:rPr lang="ro-RO" dirty="0">
                <a:solidFill>
                  <a:schemeClr val="tx1"/>
                </a:solidFill>
              </a:rPr>
              <a:t>, </a:t>
            </a:r>
            <a:r>
              <a:rPr lang="ro-RO" dirty="0" err="1">
                <a:solidFill>
                  <a:schemeClr val="tx1"/>
                </a:solidFill>
              </a:rPr>
              <a:t>Teleneşti</a:t>
            </a:r>
            <a:r>
              <a:rPr lang="ro-RO" dirty="0">
                <a:solidFill>
                  <a:schemeClr val="tx1"/>
                </a:solidFill>
              </a:rPr>
              <a:t>, Taraclia, Leova, Ungheni </a:t>
            </a:r>
            <a:r>
              <a:rPr lang="ro-RO" dirty="0" err="1">
                <a:solidFill>
                  <a:schemeClr val="tx1"/>
                </a:solidFill>
              </a:rPr>
              <a:t>şi</a:t>
            </a:r>
            <a:r>
              <a:rPr lang="ro-RO" dirty="0">
                <a:solidFill>
                  <a:schemeClr val="tx1"/>
                </a:solidFill>
              </a:rPr>
              <a:t> </a:t>
            </a:r>
            <a:r>
              <a:rPr lang="ro-RO" dirty="0" err="1">
                <a:solidFill>
                  <a:schemeClr val="tx1"/>
                </a:solidFill>
              </a:rPr>
              <a:t>Ceadîr</a:t>
            </a:r>
            <a:r>
              <a:rPr lang="ro-RO" dirty="0">
                <a:solidFill>
                  <a:schemeClr val="tx1"/>
                </a:solidFill>
              </a:rPr>
              <a:t>-Lunga.</a:t>
            </a:r>
          </a:p>
          <a:p>
            <a:r>
              <a:rPr lang="ro-RO" dirty="0">
                <a:solidFill>
                  <a:schemeClr val="tx1"/>
                </a:solidFill>
              </a:rPr>
              <a:t>O </a:t>
            </a:r>
            <a:r>
              <a:rPr lang="ro-RO" dirty="0" err="1">
                <a:solidFill>
                  <a:schemeClr val="tx1"/>
                </a:solidFill>
              </a:rPr>
              <a:t>situaţie</a:t>
            </a:r>
            <a:r>
              <a:rPr lang="ro-RO" dirty="0">
                <a:solidFill>
                  <a:schemeClr val="tx1"/>
                </a:solidFill>
              </a:rPr>
              <a:t> mai bună se înregistrează în </a:t>
            </a:r>
            <a:r>
              <a:rPr lang="ro-RO" dirty="0" err="1">
                <a:solidFill>
                  <a:schemeClr val="tx1"/>
                </a:solidFill>
              </a:rPr>
              <a:t>oraşele</a:t>
            </a:r>
            <a:r>
              <a:rPr lang="ro-RO" dirty="0">
                <a:solidFill>
                  <a:schemeClr val="tx1"/>
                </a:solidFill>
              </a:rPr>
              <a:t> mari, unde, în mare parte, </a:t>
            </a:r>
            <a:r>
              <a:rPr lang="ro-RO" dirty="0" err="1">
                <a:solidFill>
                  <a:schemeClr val="tx1"/>
                </a:solidFill>
              </a:rPr>
              <a:t>sînt</a:t>
            </a:r>
            <a:r>
              <a:rPr lang="ro-RO" dirty="0">
                <a:solidFill>
                  <a:schemeClr val="tx1"/>
                </a:solidFill>
              </a:rPr>
              <a:t> folosite sursele de apă de la </a:t>
            </a:r>
            <a:r>
              <a:rPr lang="ro-RO" dirty="0" err="1">
                <a:solidFill>
                  <a:schemeClr val="tx1"/>
                </a:solidFill>
              </a:rPr>
              <a:t>suprafaţă</a:t>
            </a:r>
            <a:r>
              <a:rPr lang="ro-RO" dirty="0">
                <a:solidFill>
                  <a:schemeClr val="tx1"/>
                </a:solidFill>
              </a:rPr>
              <a:t>. În </a:t>
            </a:r>
            <a:r>
              <a:rPr lang="ro-RO" dirty="0" err="1">
                <a:solidFill>
                  <a:schemeClr val="tx1"/>
                </a:solidFill>
              </a:rPr>
              <a:t>oraşele</a:t>
            </a:r>
            <a:r>
              <a:rPr lang="ro-RO" dirty="0">
                <a:solidFill>
                  <a:schemeClr val="tx1"/>
                </a:solidFill>
              </a:rPr>
              <a:t> mari, doar circa 8% din apa potabilă, nu corespunde normelor sanitare.</a:t>
            </a:r>
          </a:p>
          <a:p>
            <a:r>
              <a:rPr lang="ro-RO" dirty="0">
                <a:solidFill>
                  <a:schemeClr val="tx1"/>
                </a:solidFill>
              </a:rPr>
              <a:t>În prezent, acces la sisteme </a:t>
            </a:r>
            <a:r>
              <a:rPr lang="ro-RO" dirty="0" err="1">
                <a:solidFill>
                  <a:schemeClr val="tx1"/>
                </a:solidFill>
              </a:rPr>
              <a:t>îmbunătăţite</a:t>
            </a:r>
            <a:r>
              <a:rPr lang="ro-RO" dirty="0">
                <a:solidFill>
                  <a:schemeClr val="tx1"/>
                </a:solidFill>
              </a:rPr>
              <a:t> de aprovizionare cu apă, are 59% din </a:t>
            </a:r>
            <a:r>
              <a:rPr lang="ro-RO" dirty="0" err="1">
                <a:solidFill>
                  <a:schemeClr val="tx1"/>
                </a:solidFill>
              </a:rPr>
              <a:t>populaţia</a:t>
            </a:r>
            <a:r>
              <a:rPr lang="ro-RO" dirty="0">
                <a:solidFill>
                  <a:schemeClr val="tx1"/>
                </a:solidFill>
              </a:rPr>
              <a:t> Moldovei. În republică </a:t>
            </a:r>
            <a:r>
              <a:rPr lang="ro-RO" dirty="0" err="1">
                <a:solidFill>
                  <a:schemeClr val="tx1"/>
                </a:solidFill>
              </a:rPr>
              <a:t>funcţionează</a:t>
            </a:r>
            <a:r>
              <a:rPr lang="ro-RO" dirty="0">
                <a:solidFill>
                  <a:schemeClr val="tx1"/>
                </a:solidFill>
              </a:rPr>
              <a:t> 53 de sisteme de aprovizionare cu apă, dintre care 42 se alimentează din surse subterane, iar 11 – din surse de la </a:t>
            </a:r>
            <a:r>
              <a:rPr lang="ro-RO" dirty="0" err="1">
                <a:solidFill>
                  <a:schemeClr val="tx1"/>
                </a:solidFill>
              </a:rPr>
              <a:t>suprafaţă</a:t>
            </a:r>
            <a:r>
              <a:rPr lang="ro-RO" dirty="0">
                <a:solidFill>
                  <a:schemeClr val="tx1"/>
                </a:solidFill>
              </a:rPr>
              <a:t>.</a:t>
            </a:r>
          </a:p>
        </p:txBody>
      </p:sp>
    </p:spTree>
    <p:extLst>
      <p:ext uri="{BB962C8B-B14F-4D97-AF65-F5344CB8AC3E}">
        <p14:creationId xmlns:p14="http://schemas.microsoft.com/office/powerpoint/2010/main" val="332100210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III</a:t>
            </a:r>
            <a:r>
              <a:rPr lang="ro-RO" sz="1800" kern="0" dirty="0">
                <a:latin typeface="Times New Roman" panose="02020603050405020304" pitchFamily="18" charset="0"/>
                <a:cs typeface="Times New Roman" panose="02020603050405020304" pitchFamily="18" charset="0"/>
              </a:rPr>
              <a:t>. CALITATEA APELOR 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443588" y="2350549"/>
            <a:ext cx="8416722" cy="3477875"/>
          </a:xfrm>
          <a:prstGeom prst="rect">
            <a:avLst/>
          </a:prstGeom>
        </p:spPr>
        <p:txBody>
          <a:bodyPr wrap="square">
            <a:spAutoFit/>
          </a:bodyPr>
          <a:lstStyle/>
          <a:p>
            <a:r>
              <a:rPr lang="ro-RO" dirty="0">
                <a:solidFill>
                  <a:schemeClr val="tx1"/>
                </a:solidFill>
              </a:rPr>
              <a:t>Prin HG Nr. 1466 din  30.12.2016 a fost aprobat „Regulament sanitar privind sistemele mici de alimentare cu apă potabilă”.   </a:t>
            </a:r>
          </a:p>
          <a:p>
            <a:r>
              <a:rPr lang="ro-RO" dirty="0">
                <a:solidFill>
                  <a:schemeClr val="tx1"/>
                </a:solidFill>
              </a:rPr>
              <a:t>În Republica Moldova se estimează că peste 80% din cele 850 de sisteme de apeducte </a:t>
            </a:r>
            <a:r>
              <a:rPr lang="ro-RO" dirty="0" smtClean="0">
                <a:solidFill>
                  <a:schemeClr val="tx1"/>
                </a:solidFill>
              </a:rPr>
              <a:t>funcționale </a:t>
            </a:r>
            <a:r>
              <a:rPr lang="ro-RO" dirty="0">
                <a:solidFill>
                  <a:schemeClr val="tx1"/>
                </a:solidFill>
              </a:rPr>
              <a:t>se încadrează în categoria sistemelor mici de aprovizionare cu apă potabilă. Menționăm că, utilizarea apei potabile nesigure conduce la </a:t>
            </a:r>
            <a:r>
              <a:rPr lang="ro-RO" dirty="0" smtClean="0">
                <a:solidFill>
                  <a:schemeClr val="tx1"/>
                </a:solidFill>
              </a:rPr>
              <a:t>apariția </a:t>
            </a:r>
            <a:r>
              <a:rPr lang="ro-RO" dirty="0">
                <a:solidFill>
                  <a:schemeClr val="tx1"/>
                </a:solidFill>
              </a:rPr>
              <a:t>unor boli </a:t>
            </a:r>
            <a:r>
              <a:rPr lang="ro-RO" dirty="0" smtClean="0">
                <a:solidFill>
                  <a:schemeClr val="tx1"/>
                </a:solidFill>
              </a:rPr>
              <a:t>infecțioase, </a:t>
            </a:r>
            <a:r>
              <a:rPr lang="ro-RO" dirty="0">
                <a:solidFill>
                  <a:schemeClr val="tx1"/>
                </a:solidFill>
              </a:rPr>
              <a:t>cum ar fi hepatita virală A, dizenteria, febra tifoidă </a:t>
            </a:r>
            <a:r>
              <a:rPr lang="ro-RO" dirty="0" err="1">
                <a:solidFill>
                  <a:schemeClr val="tx1"/>
                </a:solidFill>
              </a:rPr>
              <a:t>şi</a:t>
            </a:r>
            <a:r>
              <a:rPr lang="ro-RO" dirty="0">
                <a:solidFill>
                  <a:schemeClr val="tx1"/>
                </a:solidFill>
              </a:rPr>
              <a:t> holera, fluoroza dentară </a:t>
            </a:r>
            <a:r>
              <a:rPr lang="ro-RO" dirty="0" smtClean="0">
                <a:solidFill>
                  <a:schemeClr val="tx1"/>
                </a:solidFill>
              </a:rPr>
              <a:t>și </a:t>
            </a:r>
            <a:r>
              <a:rPr lang="ro-RO" dirty="0">
                <a:solidFill>
                  <a:schemeClr val="tx1"/>
                </a:solidFill>
              </a:rPr>
              <a:t>fluoroza oaselor, boli digestive </a:t>
            </a:r>
            <a:r>
              <a:rPr lang="ro-RO" dirty="0" smtClean="0">
                <a:solidFill>
                  <a:schemeClr val="tx1"/>
                </a:solidFill>
              </a:rPr>
              <a:t>și </a:t>
            </a:r>
            <a:r>
              <a:rPr lang="ro-RO" dirty="0">
                <a:solidFill>
                  <a:schemeClr val="tx1"/>
                </a:solidFill>
              </a:rPr>
              <a:t>renale cronice, boli cardiovasculare </a:t>
            </a:r>
            <a:r>
              <a:rPr lang="ro-RO" dirty="0" smtClean="0">
                <a:solidFill>
                  <a:schemeClr val="tx1"/>
                </a:solidFill>
              </a:rPr>
              <a:t>și </a:t>
            </a:r>
            <a:r>
              <a:rPr lang="ro-RO" dirty="0">
                <a:solidFill>
                  <a:schemeClr val="tx1"/>
                </a:solidFill>
              </a:rPr>
              <a:t>patologii ale sistemului imunitar.</a:t>
            </a:r>
          </a:p>
        </p:txBody>
      </p:sp>
    </p:spTree>
    <p:extLst>
      <p:ext uri="{BB962C8B-B14F-4D97-AF65-F5344CB8AC3E}">
        <p14:creationId xmlns:p14="http://schemas.microsoft.com/office/powerpoint/2010/main" val="228112112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58571" y="750029"/>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2000" kern="0" dirty="0" smtClean="0">
                <a:latin typeface="Times New Roman" panose="02020603050405020304" pitchFamily="18" charset="0"/>
                <a:cs typeface="Times New Roman" panose="02020603050405020304" pitchFamily="18" charset="0"/>
              </a:rPr>
              <a:t>IV</a:t>
            </a:r>
            <a:r>
              <a:rPr lang="ro-RO" sz="2000" kern="0" dirty="0">
                <a:latin typeface="Times New Roman" panose="02020603050405020304" pitchFamily="18" charset="0"/>
                <a:cs typeface="Times New Roman" panose="02020603050405020304" pitchFamily="18" charset="0"/>
              </a:rPr>
              <a:t>. TRATAREA  APELOR </a:t>
            </a:r>
            <a:r>
              <a:rPr lang="ro-RO" sz="2000" kern="0" dirty="0" smtClean="0">
                <a:latin typeface="Times New Roman" panose="02020603050405020304" pitchFamily="18" charset="0"/>
                <a:cs typeface="Times New Roman" panose="02020603050405020304" pitchFamily="18" charset="0"/>
              </a:rPr>
              <a:t>DE SUPRAFAŢĂ</a:t>
            </a:r>
          </a:p>
          <a:p>
            <a:pPr lvl="0" fontAlgn="auto">
              <a:spcAft>
                <a:spcPts val="0"/>
              </a:spcAft>
              <a:defRPr/>
            </a:pPr>
            <a:r>
              <a:rPr lang="ro-RO" sz="2000" kern="0" dirty="0" smtClean="0">
                <a:latin typeface="Times New Roman" panose="02020603050405020304" pitchFamily="18" charset="0"/>
                <a:cs typeface="Times New Roman" panose="02020603050405020304" pitchFamily="18" charset="0"/>
              </a:rPr>
              <a:t>Or. </a:t>
            </a:r>
            <a:r>
              <a:rPr lang="ro-RO" sz="2000" kern="0" dirty="0" err="1" smtClean="0">
                <a:latin typeface="Times New Roman" panose="02020603050405020304" pitchFamily="18" charset="0"/>
                <a:cs typeface="Times New Roman" panose="02020603050405020304" pitchFamily="18" charset="0"/>
              </a:rPr>
              <a:t>Chişinău,or</a:t>
            </a:r>
            <a:r>
              <a:rPr lang="ro-RO" sz="2000" kern="0" dirty="0" smtClean="0">
                <a:latin typeface="Times New Roman" panose="02020603050405020304" pitchFamily="18" charset="0"/>
                <a:cs typeface="Times New Roman" panose="02020603050405020304" pitchFamily="18" charset="0"/>
              </a:rPr>
              <a:t>. Soroca (</a:t>
            </a:r>
            <a:r>
              <a:rPr lang="ro-RO" sz="2000" kern="0" dirty="0" err="1" smtClean="0">
                <a:latin typeface="Times New Roman" panose="02020603050405020304" pitchFamily="18" charset="0"/>
                <a:cs typeface="Times New Roman" panose="02020603050405020304" pitchFamily="18" charset="0"/>
              </a:rPr>
              <a:t>Bălţ</a:t>
            </a:r>
            <a:r>
              <a:rPr lang="ro-RO" sz="2000" kern="0" dirty="0" smtClean="0">
                <a:latin typeface="Times New Roman" panose="02020603050405020304" pitchFamily="18" charset="0"/>
                <a:cs typeface="Times New Roman" panose="02020603050405020304" pitchFamily="18" charset="0"/>
              </a:rPr>
              <a:t>), </a:t>
            </a:r>
            <a:r>
              <a:rPr lang="ro-RO" sz="2000" kern="0" dirty="0" err="1" smtClean="0">
                <a:latin typeface="Times New Roman" panose="02020603050405020304" pitchFamily="18" charset="0"/>
                <a:cs typeface="Times New Roman" panose="02020603050405020304" pitchFamily="18" charset="0"/>
              </a:rPr>
              <a:t>or.Edineţ</a:t>
            </a:r>
            <a:r>
              <a:rPr lang="ro-RO" sz="2000" kern="0" dirty="0" smtClean="0">
                <a:latin typeface="Times New Roman" panose="02020603050405020304" pitchFamily="18" charset="0"/>
                <a:cs typeface="Times New Roman" panose="02020603050405020304" pitchFamily="18" charset="0"/>
              </a:rPr>
              <a:t> (</a:t>
            </a:r>
            <a:r>
              <a:rPr lang="ro-RO" sz="2000" kern="0" dirty="0" err="1" smtClean="0">
                <a:latin typeface="Times New Roman" panose="02020603050405020304" pitchFamily="18" charset="0"/>
                <a:cs typeface="Times New Roman" panose="02020603050405020304" pitchFamily="18" charset="0"/>
              </a:rPr>
              <a:t>Cupcin</a:t>
            </a:r>
            <a:r>
              <a:rPr lang="ro-RO" sz="2000" kern="0" dirty="0" smtClean="0">
                <a:latin typeface="Times New Roman" panose="02020603050405020304" pitchFamily="18" charset="0"/>
                <a:cs typeface="Times New Roman" panose="02020603050405020304" pitchFamily="18" charset="0"/>
              </a:rPr>
              <a:t>), or Cahul</a:t>
            </a: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2" name="Picture 1"/>
          <p:cNvPicPr>
            <a:picLocks noChangeAspect="1"/>
          </p:cNvPicPr>
          <p:nvPr/>
        </p:nvPicPr>
        <p:blipFill>
          <a:blip r:embed="rId8"/>
          <a:stretch>
            <a:fillRect/>
          </a:stretch>
        </p:blipFill>
        <p:spPr>
          <a:xfrm>
            <a:off x="1143000" y="2554357"/>
            <a:ext cx="6857999" cy="4005469"/>
          </a:xfrm>
          <a:prstGeom prst="rect">
            <a:avLst/>
          </a:prstGeom>
        </p:spPr>
      </p:pic>
    </p:spTree>
    <p:extLst>
      <p:ext uri="{BB962C8B-B14F-4D97-AF65-F5344CB8AC3E}">
        <p14:creationId xmlns:p14="http://schemas.microsoft.com/office/powerpoint/2010/main" val="159036364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58571" y="750029"/>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solidFill>
                  <a:srgbClr val="002060"/>
                </a:solidFill>
              </a:rPr>
              <a:t>IV</a:t>
            </a:r>
            <a:r>
              <a:rPr lang="ro-RO" sz="1800" kern="0" dirty="0">
                <a:solidFill>
                  <a:srgbClr val="002060"/>
                </a:solidFill>
              </a:rPr>
              <a:t>. TRATAREA  APELOR DE SUPRAFAŢĂ</a:t>
            </a:r>
          </a:p>
          <a:p>
            <a:pPr lvl="0" fontAlgn="auto">
              <a:spcAft>
                <a:spcPts val="0"/>
              </a:spcAft>
              <a:defRPr/>
            </a:pPr>
            <a:r>
              <a:rPr lang="en-US" sz="2000" kern="0" dirty="0" smtClean="0">
                <a:latin typeface="Times New Roman" panose="02020603050405020304" pitchFamily="18" charset="0"/>
                <a:cs typeface="Times New Roman" panose="02020603050405020304" pitchFamily="18" charset="0"/>
              </a:rPr>
              <a:t>Com</a:t>
            </a:r>
            <a:r>
              <a:rPr lang="ru-RU" sz="2000" kern="0" dirty="0" smtClean="0">
                <a:latin typeface="Times New Roman" panose="02020603050405020304" pitchFamily="18" charset="0"/>
                <a:cs typeface="Times New Roman" panose="02020603050405020304" pitchFamily="18" charset="0"/>
              </a:rPr>
              <a:t>.</a:t>
            </a:r>
            <a:r>
              <a:rPr lang="ro-RO" sz="2000" kern="0" dirty="0" smtClean="0">
                <a:latin typeface="Times New Roman" panose="02020603050405020304" pitchFamily="18" charset="0"/>
                <a:cs typeface="Times New Roman" panose="02020603050405020304" pitchFamily="18" charset="0"/>
              </a:rPr>
              <a:t> </a:t>
            </a:r>
            <a:r>
              <a:rPr lang="ro-RO" sz="2000" kern="0" dirty="0" err="1" smtClean="0">
                <a:latin typeface="Times New Roman" panose="02020603050405020304" pitchFamily="18" charset="0"/>
                <a:cs typeface="Times New Roman" panose="02020603050405020304" pitchFamily="18" charset="0"/>
              </a:rPr>
              <a:t>Ma</a:t>
            </a:r>
            <a:r>
              <a:rPr lang="en-US" sz="2000" kern="0" dirty="0" err="1" smtClean="0">
                <a:latin typeface="Times New Roman" panose="02020603050405020304" pitchFamily="18" charset="0"/>
                <a:cs typeface="Times New Roman" panose="02020603050405020304" pitchFamily="18" charset="0"/>
              </a:rPr>
              <a:t>noile</a:t>
            </a:r>
            <a:r>
              <a:rPr lang="ro-RO" sz="2000" kern="0" dirty="0" err="1" smtClean="0">
                <a:latin typeface="Times New Roman" panose="02020603050405020304" pitchFamily="18" charset="0"/>
                <a:cs typeface="Times New Roman" panose="02020603050405020304" pitchFamily="18" charset="0"/>
              </a:rPr>
              <a:t>ş</a:t>
            </a:r>
            <a:r>
              <a:rPr lang="en-US" sz="2000" kern="0" dirty="0" err="1" smtClean="0">
                <a:latin typeface="Times New Roman" panose="02020603050405020304" pitchFamily="18" charset="0"/>
                <a:cs typeface="Times New Roman" panose="02020603050405020304" pitchFamily="18" charset="0"/>
              </a:rPr>
              <a:t>ti</a:t>
            </a:r>
            <a:r>
              <a:rPr lang="ro-RO" sz="2000" kern="0" dirty="0" smtClean="0">
                <a:latin typeface="Times New Roman" panose="02020603050405020304" pitchFamily="18" charset="0"/>
                <a:cs typeface="Times New Roman" panose="02020603050405020304" pitchFamily="18" charset="0"/>
              </a:rPr>
              <a:t>, Ungheni</a:t>
            </a:r>
            <a:endParaRPr lang="ro-RO" sz="1800" kern="0" dirty="0" smtClean="0">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4" name="Picture 3"/>
          <p:cNvPicPr>
            <a:picLocks noChangeAspect="1"/>
          </p:cNvPicPr>
          <p:nvPr/>
        </p:nvPicPr>
        <p:blipFill>
          <a:blip r:embed="rId8"/>
          <a:stretch>
            <a:fillRect/>
          </a:stretch>
        </p:blipFill>
        <p:spPr>
          <a:xfrm>
            <a:off x="690065" y="2473413"/>
            <a:ext cx="7400387" cy="4166313"/>
          </a:xfrm>
          <a:prstGeom prst="rect">
            <a:avLst/>
          </a:prstGeom>
        </p:spPr>
      </p:pic>
    </p:spTree>
    <p:extLst>
      <p:ext uri="{BB962C8B-B14F-4D97-AF65-F5344CB8AC3E}">
        <p14:creationId xmlns:p14="http://schemas.microsoft.com/office/powerpoint/2010/main" val="296463863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58571" y="750029"/>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2000" kern="0" dirty="0" smtClean="0">
                <a:latin typeface="Times New Roman" panose="02020603050405020304" pitchFamily="18" charset="0"/>
                <a:cs typeface="Times New Roman" panose="02020603050405020304" pitchFamily="18" charset="0"/>
              </a:rPr>
              <a:t>IV</a:t>
            </a:r>
            <a:r>
              <a:rPr lang="ro-RO" sz="2000" kern="0" dirty="0">
                <a:latin typeface="Times New Roman" panose="02020603050405020304" pitchFamily="18" charset="0"/>
                <a:cs typeface="Times New Roman" panose="02020603050405020304" pitchFamily="18" charset="0"/>
              </a:rPr>
              <a:t>. TRATAREA  APELOR </a:t>
            </a:r>
            <a:r>
              <a:rPr lang="ro-RO" sz="2000" kern="0" dirty="0" smtClean="0">
                <a:latin typeface="Times New Roman" panose="02020603050405020304" pitchFamily="18" charset="0"/>
                <a:cs typeface="Times New Roman" panose="02020603050405020304" pitchFamily="18" charset="0"/>
              </a:rPr>
              <a:t>DE SUPRAFAŢĂ</a:t>
            </a:r>
            <a:endParaRPr lang="ru-RU" sz="2000" kern="0" dirty="0" smtClean="0">
              <a:latin typeface="Times New Roman" panose="02020603050405020304" pitchFamily="18" charset="0"/>
              <a:cs typeface="Times New Roman" panose="02020603050405020304" pitchFamily="18" charset="0"/>
            </a:endParaRPr>
          </a:p>
          <a:p>
            <a:pPr lvl="0" fontAlgn="auto">
              <a:spcAft>
                <a:spcPts val="0"/>
              </a:spcAft>
              <a:defRPr/>
            </a:pPr>
            <a:r>
              <a:rPr lang="ro-RO" sz="2000" kern="0" dirty="0" smtClean="0">
                <a:latin typeface="Times New Roman" panose="02020603050405020304" pitchFamily="18" charset="0"/>
                <a:cs typeface="Times New Roman" panose="02020603050405020304" pitchFamily="18" charset="0"/>
              </a:rPr>
              <a:t>Or. Cantemir</a:t>
            </a: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3" name="Picture 2"/>
          <p:cNvPicPr>
            <a:picLocks noChangeAspect="1"/>
          </p:cNvPicPr>
          <p:nvPr/>
        </p:nvPicPr>
        <p:blipFill>
          <a:blip r:embed="rId8"/>
          <a:stretch>
            <a:fillRect/>
          </a:stretch>
        </p:blipFill>
        <p:spPr>
          <a:xfrm>
            <a:off x="595491" y="2404782"/>
            <a:ext cx="7731091" cy="3458918"/>
          </a:xfrm>
          <a:prstGeom prst="rect">
            <a:avLst/>
          </a:prstGeom>
        </p:spPr>
      </p:pic>
    </p:spTree>
    <p:extLst>
      <p:ext uri="{BB962C8B-B14F-4D97-AF65-F5344CB8AC3E}">
        <p14:creationId xmlns:p14="http://schemas.microsoft.com/office/powerpoint/2010/main" val="237725769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98763" y="781956"/>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o-RO" sz="20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000" b="0" i="0" u="none" strike="noStrike" kern="0" cap="none" spc="0" normalizeH="0" baseline="0" noProof="0" dirty="0" smtClean="0">
                <a:ln>
                  <a:noFill/>
                </a:ln>
                <a:solidFill>
                  <a:srgbClr val="002060"/>
                </a:solidFill>
                <a:effectLst/>
                <a:uLnTx/>
                <a:uFillTx/>
                <a:latin typeface="Arial"/>
                <a:ea typeface="+mj-ea"/>
                <a:cs typeface="+mj-cs"/>
              </a:rPr>
              <a:t/>
            </a:r>
            <a:br>
              <a:rPr kumimoji="0" lang="ro-RO" sz="2000" b="0" i="0" u="none" strike="noStrike" kern="0" cap="none" spc="0" normalizeH="0" baseline="0" noProof="0" dirty="0" smtClean="0">
                <a:ln>
                  <a:noFill/>
                </a:ln>
                <a:solidFill>
                  <a:srgbClr val="002060"/>
                </a:solidFill>
                <a:effectLst/>
                <a:uLnTx/>
                <a:uFillTx/>
                <a:latin typeface="Arial"/>
                <a:ea typeface="+mj-ea"/>
                <a:cs typeface="+mj-cs"/>
              </a:rPr>
            </a:br>
            <a:r>
              <a:rPr kumimoji="0" lang="ro-RO" sz="2000" b="0" i="0" u="none" strike="noStrike" kern="0" cap="none" spc="0" normalizeH="0" baseline="0" noProof="0" dirty="0" smtClean="0">
                <a:ln>
                  <a:noFill/>
                </a:ln>
                <a:solidFill>
                  <a:srgbClr val="002060"/>
                </a:solidFill>
                <a:effectLst/>
                <a:uLnTx/>
                <a:uFillTx/>
                <a:latin typeface="Arial"/>
                <a:ea typeface="+mj-ea"/>
                <a:cs typeface="+mj-cs"/>
              </a:rPr>
              <a:t/>
            </a:r>
            <a:br>
              <a:rPr kumimoji="0" lang="ro-RO" sz="2000" b="0" i="0" u="none" strike="noStrike" kern="0" cap="none" spc="0" normalizeH="0" baseline="0" noProof="0" dirty="0" smtClean="0">
                <a:ln>
                  <a:noFill/>
                </a:ln>
                <a:solidFill>
                  <a:srgbClr val="002060"/>
                </a:solidFill>
                <a:effectLst/>
                <a:uLnTx/>
                <a:uFillTx/>
                <a:latin typeface="Arial"/>
                <a:ea typeface="+mj-ea"/>
                <a:cs typeface="+mj-cs"/>
              </a:rPr>
            </a:br>
            <a:endParaRPr kumimoji="0" lang="ro-RO" sz="2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12" name="Picture 11"/>
          <p:cNvPicPr/>
          <p:nvPr/>
        </p:nvPicPr>
        <p:blipFill>
          <a:blip r:embed="rId8">
            <a:extLst>
              <a:ext uri="{28A0092B-C50C-407E-A947-70E740481C1C}">
                <a14:useLocalDpi xmlns:a14="http://schemas.microsoft.com/office/drawing/2010/main" val="0"/>
              </a:ext>
            </a:extLst>
          </a:blip>
          <a:srcRect/>
          <a:stretch>
            <a:fillRect/>
          </a:stretch>
        </p:blipFill>
        <p:spPr bwMode="auto">
          <a:xfrm>
            <a:off x="1163782" y="2281286"/>
            <a:ext cx="6622758" cy="4527163"/>
          </a:xfrm>
          <a:prstGeom prst="rect">
            <a:avLst/>
          </a:prstGeom>
          <a:noFill/>
        </p:spPr>
      </p:pic>
    </p:spTree>
    <p:extLst>
      <p:ext uri="{BB962C8B-B14F-4D97-AF65-F5344CB8AC3E}">
        <p14:creationId xmlns:p14="http://schemas.microsoft.com/office/powerpoint/2010/main" val="378546100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58571" y="750029"/>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solidFill>
                  <a:srgbClr val="002060"/>
                </a:solidFill>
              </a:rPr>
              <a:t>IV</a:t>
            </a:r>
            <a:r>
              <a:rPr lang="ro-RO" sz="1800" kern="0" dirty="0">
                <a:solidFill>
                  <a:srgbClr val="002060"/>
                </a:solidFill>
              </a:rPr>
              <a:t>. TRATAREA  APELOR DE SUPRAFAŢĂ</a:t>
            </a:r>
            <a:endParaRPr lang="ro-RO" sz="1800" kern="0" dirty="0" smtClean="0">
              <a:latin typeface="Times New Roman" panose="02020603050405020304" pitchFamily="18" charset="0"/>
              <a:cs typeface="Times New Roman" panose="02020603050405020304" pitchFamily="18" charset="0"/>
            </a:endParaRPr>
          </a:p>
          <a:p>
            <a:pPr lvl="0" fontAlgn="auto">
              <a:spcAft>
                <a:spcPts val="0"/>
              </a:spcAft>
              <a:defRPr/>
            </a:pPr>
            <a:r>
              <a:rPr kumimoji="0" lang="ru-RU" sz="200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rPr>
              <a:t>ог</a:t>
            </a:r>
            <a:r>
              <a:rPr kumimoji="0" lang="ro-RO" sz="200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lang="ro-RO" sz="2000" kern="0" dirty="0" smtClean="0">
                <a:latin typeface="Times New Roman" panose="02020603050405020304" pitchFamily="18" charset="0"/>
                <a:cs typeface="Times New Roman" panose="02020603050405020304" pitchFamily="18" charset="0"/>
              </a:rPr>
              <a:t>Ungheni</a:t>
            </a:r>
            <a:r>
              <a:rPr kumimoji="0" lang="ro-RO" sz="200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rPr>
              <a:t>, o</a:t>
            </a:r>
            <a:r>
              <a:rPr kumimoji="0" lang="ru-RU" sz="200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rPr>
              <a:t>г</a:t>
            </a:r>
            <a:r>
              <a:rPr kumimoji="0" lang="ro-RO" sz="200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rPr>
              <a:t>.</a:t>
            </a:r>
            <a:r>
              <a:rPr kumimoji="0" lang="ru-RU" sz="200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ro-RO" sz="200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rPr>
              <a:t>leova</a:t>
            </a:r>
            <a:r>
              <a:rPr kumimoji="0" lang="ro-RO" sz="200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endParaRPr kumimoji="0" lang="ro-RO"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3" name="Picture 2"/>
          <p:cNvPicPr>
            <a:picLocks noChangeAspect="1"/>
          </p:cNvPicPr>
          <p:nvPr/>
        </p:nvPicPr>
        <p:blipFill>
          <a:blip r:embed="rId8"/>
          <a:stretch>
            <a:fillRect/>
          </a:stretch>
        </p:blipFill>
        <p:spPr>
          <a:xfrm>
            <a:off x="675860" y="2713383"/>
            <a:ext cx="7861853" cy="4058673"/>
          </a:xfrm>
          <a:prstGeom prst="rect">
            <a:avLst/>
          </a:prstGeom>
        </p:spPr>
      </p:pic>
    </p:spTree>
    <p:extLst>
      <p:ext uri="{BB962C8B-B14F-4D97-AF65-F5344CB8AC3E}">
        <p14:creationId xmlns:p14="http://schemas.microsoft.com/office/powerpoint/2010/main" val="172088836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1305990" y="2079854"/>
            <a:ext cx="8416722" cy="430887"/>
          </a:xfrm>
          <a:prstGeom prst="rect">
            <a:avLst/>
          </a:prstGeom>
        </p:spPr>
        <p:txBody>
          <a:bodyPr wrap="square">
            <a:spAutoFit/>
          </a:bodyPr>
          <a:lstStyle/>
          <a:p>
            <a:r>
              <a:rPr lang="ro-RO" dirty="0" smtClean="0">
                <a:solidFill>
                  <a:schemeClr val="tx1"/>
                </a:solidFill>
              </a:rPr>
              <a:t> </a:t>
            </a:r>
            <a:r>
              <a:rPr lang="pt-BR" dirty="0" err="1" smtClean="0">
                <a:solidFill>
                  <a:schemeClr val="tx1"/>
                </a:solidFill>
              </a:rPr>
              <a:t>Deferizarea</a:t>
            </a:r>
            <a:r>
              <a:rPr lang="pt-BR" dirty="0" smtClean="0">
                <a:solidFill>
                  <a:schemeClr val="tx1"/>
                </a:solidFill>
              </a:rPr>
              <a:t> </a:t>
            </a:r>
            <a:r>
              <a:rPr lang="pt-BR" dirty="0" err="1">
                <a:solidFill>
                  <a:schemeClr val="tx1"/>
                </a:solidFill>
              </a:rPr>
              <a:t>și</a:t>
            </a:r>
            <a:r>
              <a:rPr lang="pt-BR" dirty="0">
                <a:solidFill>
                  <a:schemeClr val="tx1"/>
                </a:solidFill>
              </a:rPr>
              <a:t> </a:t>
            </a:r>
            <a:r>
              <a:rPr lang="pt-BR" dirty="0" err="1">
                <a:solidFill>
                  <a:schemeClr val="tx1"/>
                </a:solidFill>
              </a:rPr>
              <a:t>demanganizarea</a:t>
            </a:r>
            <a:r>
              <a:rPr lang="pt-BR" dirty="0">
                <a:solidFill>
                  <a:schemeClr val="tx1"/>
                </a:solidFill>
              </a:rPr>
              <a:t> </a:t>
            </a:r>
            <a:r>
              <a:rPr lang="pt-BR" dirty="0" err="1">
                <a:solidFill>
                  <a:schemeClr val="tx1"/>
                </a:solidFill>
              </a:rPr>
              <a:t>apelor</a:t>
            </a:r>
            <a:r>
              <a:rPr lang="pt-BR" dirty="0">
                <a:solidFill>
                  <a:schemeClr val="tx1"/>
                </a:solidFill>
              </a:rPr>
              <a:t> </a:t>
            </a:r>
            <a:r>
              <a:rPr lang="pt-BR" dirty="0" err="1">
                <a:solidFill>
                  <a:schemeClr val="tx1"/>
                </a:solidFill>
              </a:rPr>
              <a:t>subterane</a:t>
            </a:r>
            <a:endParaRPr lang="ro-RO" dirty="0">
              <a:solidFill>
                <a:schemeClr val="tx1"/>
              </a:solidFill>
            </a:endParaRPr>
          </a:p>
        </p:txBody>
      </p:sp>
      <p:sp>
        <p:nvSpPr>
          <p:cNvPr id="3" name="Rectangle 2"/>
          <p:cNvSpPr/>
          <p:nvPr/>
        </p:nvSpPr>
        <p:spPr>
          <a:xfrm>
            <a:off x="1142753" y="2414398"/>
            <a:ext cx="7749972" cy="769441"/>
          </a:xfrm>
          <a:prstGeom prst="rect">
            <a:avLst/>
          </a:prstGeom>
        </p:spPr>
        <p:txBody>
          <a:bodyPr wrap="square">
            <a:spAutoFit/>
          </a:bodyPr>
          <a:lstStyle/>
          <a:p>
            <a:pPr algn="ctr"/>
            <a:r>
              <a:rPr lang="ro-RO" dirty="0">
                <a:solidFill>
                  <a:schemeClr val="tx1"/>
                </a:solidFill>
              </a:rPr>
              <a:t>Metode de eliminare a fierului și manganului din apele subterane </a:t>
            </a:r>
          </a:p>
        </p:txBody>
      </p:sp>
      <p:sp>
        <p:nvSpPr>
          <p:cNvPr id="4" name="Rectangle 3"/>
          <p:cNvSpPr/>
          <p:nvPr/>
        </p:nvSpPr>
        <p:spPr>
          <a:xfrm>
            <a:off x="585787" y="3258412"/>
            <a:ext cx="7972425" cy="2800767"/>
          </a:xfrm>
          <a:prstGeom prst="rect">
            <a:avLst/>
          </a:prstGeom>
        </p:spPr>
        <p:txBody>
          <a:bodyPr wrap="square">
            <a:spAutoFit/>
          </a:bodyPr>
          <a:lstStyle/>
          <a:p>
            <a:r>
              <a:rPr lang="ro-RO" dirty="0">
                <a:solidFill>
                  <a:schemeClr val="tx1"/>
                </a:solidFill>
              </a:rPr>
              <a:t>Eliminarea fierului și a manganului din apele subterane se efectuează cu ajutorul următoarelor metode:</a:t>
            </a:r>
          </a:p>
          <a:p>
            <a:r>
              <a:rPr lang="ro-RO" dirty="0">
                <a:solidFill>
                  <a:schemeClr val="tx1"/>
                </a:solidFill>
              </a:rPr>
              <a:t>       </a:t>
            </a:r>
            <a:r>
              <a:rPr lang="ro-RO" dirty="0" smtClean="0">
                <a:solidFill>
                  <a:schemeClr val="tx1"/>
                </a:solidFill>
              </a:rPr>
              <a:t>- </a:t>
            </a:r>
            <a:r>
              <a:rPr lang="ro-RO" dirty="0">
                <a:solidFill>
                  <a:schemeClr val="tx1"/>
                </a:solidFill>
              </a:rPr>
              <a:t>aerare și filtrare;</a:t>
            </a:r>
          </a:p>
          <a:p>
            <a:r>
              <a:rPr lang="ro-RO" dirty="0">
                <a:solidFill>
                  <a:schemeClr val="tx1"/>
                </a:solidFill>
              </a:rPr>
              <a:t>       </a:t>
            </a:r>
            <a:r>
              <a:rPr lang="ro-RO" dirty="0" smtClean="0">
                <a:solidFill>
                  <a:schemeClr val="tx1"/>
                </a:solidFill>
              </a:rPr>
              <a:t>- </a:t>
            </a:r>
            <a:r>
              <a:rPr lang="ro-RO" dirty="0">
                <a:solidFill>
                  <a:schemeClr val="tx1"/>
                </a:solidFill>
              </a:rPr>
              <a:t>filtrarea prin masă cationică;</a:t>
            </a:r>
          </a:p>
          <a:p>
            <a:r>
              <a:rPr lang="ro-RO" dirty="0">
                <a:solidFill>
                  <a:schemeClr val="tx1"/>
                </a:solidFill>
              </a:rPr>
              <a:t>       </a:t>
            </a:r>
            <a:r>
              <a:rPr lang="ro-RO" dirty="0" smtClean="0">
                <a:solidFill>
                  <a:schemeClr val="tx1"/>
                </a:solidFill>
              </a:rPr>
              <a:t>- </a:t>
            </a:r>
            <a:r>
              <a:rPr lang="ro-RO" dirty="0">
                <a:solidFill>
                  <a:schemeClr val="tx1"/>
                </a:solidFill>
              </a:rPr>
              <a:t>oxidare chimică;</a:t>
            </a:r>
          </a:p>
          <a:p>
            <a:r>
              <a:rPr lang="ro-RO" dirty="0">
                <a:solidFill>
                  <a:schemeClr val="tx1"/>
                </a:solidFill>
              </a:rPr>
              <a:t>       </a:t>
            </a:r>
            <a:r>
              <a:rPr lang="ro-RO" dirty="0" smtClean="0">
                <a:solidFill>
                  <a:schemeClr val="tx1"/>
                </a:solidFill>
              </a:rPr>
              <a:t>- </a:t>
            </a:r>
            <a:r>
              <a:rPr lang="ro-RO" dirty="0">
                <a:solidFill>
                  <a:schemeClr val="tx1"/>
                </a:solidFill>
              </a:rPr>
              <a:t>biologică ( bacterii feruginoase );  </a:t>
            </a:r>
          </a:p>
          <a:p>
            <a:r>
              <a:rPr lang="ro-RO" dirty="0">
                <a:solidFill>
                  <a:schemeClr val="tx1"/>
                </a:solidFill>
              </a:rPr>
              <a:t>       </a:t>
            </a:r>
            <a:r>
              <a:rPr lang="ro-RO" dirty="0" smtClean="0">
                <a:solidFill>
                  <a:schemeClr val="tx1"/>
                </a:solidFill>
              </a:rPr>
              <a:t>- </a:t>
            </a:r>
            <a:r>
              <a:rPr lang="ro-RO" dirty="0">
                <a:solidFill>
                  <a:schemeClr val="tx1"/>
                </a:solidFill>
              </a:rPr>
              <a:t>osmoză inversă;</a:t>
            </a:r>
          </a:p>
          <a:p>
            <a:r>
              <a:rPr lang="ro-RO" dirty="0">
                <a:solidFill>
                  <a:schemeClr val="tx1"/>
                </a:solidFill>
              </a:rPr>
              <a:t>       </a:t>
            </a:r>
            <a:r>
              <a:rPr lang="ro-RO" dirty="0" smtClean="0">
                <a:solidFill>
                  <a:schemeClr val="tx1"/>
                </a:solidFill>
              </a:rPr>
              <a:t>- </a:t>
            </a:r>
            <a:r>
              <a:rPr lang="ro-RO" dirty="0">
                <a:solidFill>
                  <a:schemeClr val="tx1"/>
                </a:solidFill>
              </a:rPr>
              <a:t>filtrarea prin oxidare catalitică (BIRM, PYROLUX).</a:t>
            </a:r>
          </a:p>
        </p:txBody>
      </p:sp>
    </p:spTree>
    <p:extLst>
      <p:ext uri="{BB962C8B-B14F-4D97-AF65-F5344CB8AC3E}">
        <p14:creationId xmlns:p14="http://schemas.microsoft.com/office/powerpoint/2010/main" val="43262435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1305990" y="2079854"/>
            <a:ext cx="8416722" cy="430887"/>
          </a:xfrm>
          <a:prstGeom prst="rect">
            <a:avLst/>
          </a:prstGeom>
        </p:spPr>
        <p:txBody>
          <a:bodyPr wrap="square">
            <a:spAutoFit/>
          </a:bodyPr>
          <a:lstStyle/>
          <a:p>
            <a:r>
              <a:rPr lang="ro-RO" dirty="0" smtClean="0">
                <a:solidFill>
                  <a:schemeClr val="tx1"/>
                </a:solidFill>
              </a:rPr>
              <a:t> </a:t>
            </a:r>
            <a:r>
              <a:rPr lang="pt-BR" dirty="0" err="1" smtClean="0">
                <a:solidFill>
                  <a:schemeClr val="tx1"/>
                </a:solidFill>
              </a:rPr>
              <a:t>Deferizarea</a:t>
            </a:r>
            <a:r>
              <a:rPr lang="pt-BR" dirty="0" smtClean="0">
                <a:solidFill>
                  <a:schemeClr val="tx1"/>
                </a:solidFill>
              </a:rPr>
              <a:t> </a:t>
            </a:r>
            <a:r>
              <a:rPr lang="pt-BR" dirty="0" err="1">
                <a:solidFill>
                  <a:schemeClr val="tx1"/>
                </a:solidFill>
              </a:rPr>
              <a:t>și</a:t>
            </a:r>
            <a:r>
              <a:rPr lang="pt-BR" dirty="0">
                <a:solidFill>
                  <a:schemeClr val="tx1"/>
                </a:solidFill>
              </a:rPr>
              <a:t> </a:t>
            </a:r>
            <a:r>
              <a:rPr lang="pt-BR" dirty="0" err="1">
                <a:solidFill>
                  <a:schemeClr val="tx1"/>
                </a:solidFill>
              </a:rPr>
              <a:t>demanganizarea</a:t>
            </a:r>
            <a:r>
              <a:rPr lang="pt-BR" dirty="0">
                <a:solidFill>
                  <a:schemeClr val="tx1"/>
                </a:solidFill>
              </a:rPr>
              <a:t> </a:t>
            </a:r>
            <a:r>
              <a:rPr lang="pt-BR" dirty="0" err="1">
                <a:solidFill>
                  <a:schemeClr val="tx1"/>
                </a:solidFill>
              </a:rPr>
              <a:t>apelor</a:t>
            </a:r>
            <a:r>
              <a:rPr lang="pt-BR" dirty="0">
                <a:solidFill>
                  <a:schemeClr val="tx1"/>
                </a:solidFill>
              </a:rPr>
              <a:t> </a:t>
            </a:r>
            <a:r>
              <a:rPr lang="pt-BR" dirty="0" err="1">
                <a:solidFill>
                  <a:schemeClr val="tx1"/>
                </a:solidFill>
              </a:rPr>
              <a:t>subterane</a:t>
            </a:r>
            <a:endParaRPr lang="ro-RO" dirty="0">
              <a:solidFill>
                <a:schemeClr val="tx1"/>
              </a:solidFill>
            </a:endParaRPr>
          </a:p>
        </p:txBody>
      </p:sp>
      <p:sp>
        <p:nvSpPr>
          <p:cNvPr id="3" name="Rectangle 2"/>
          <p:cNvSpPr/>
          <p:nvPr/>
        </p:nvSpPr>
        <p:spPr>
          <a:xfrm>
            <a:off x="1018161" y="3165233"/>
            <a:ext cx="7267575" cy="2308324"/>
          </a:xfrm>
          <a:prstGeom prst="rect">
            <a:avLst/>
          </a:prstGeom>
        </p:spPr>
        <p:txBody>
          <a:bodyPr wrap="square">
            <a:spAutoFit/>
          </a:bodyPr>
          <a:lstStyle/>
          <a:p>
            <a:r>
              <a:rPr lang="ro-RO" sz="2400" dirty="0">
                <a:solidFill>
                  <a:schemeClr val="tx1"/>
                </a:solidFill>
              </a:rPr>
              <a:t>În deferizarea și </a:t>
            </a:r>
            <a:r>
              <a:rPr lang="ro-RO" sz="2400" dirty="0" smtClean="0">
                <a:solidFill>
                  <a:schemeClr val="tx1"/>
                </a:solidFill>
              </a:rPr>
              <a:t>demagnetizarea </a:t>
            </a:r>
            <a:r>
              <a:rPr lang="ro-RO" sz="2400" dirty="0">
                <a:solidFill>
                  <a:schemeClr val="tx1"/>
                </a:solidFill>
              </a:rPr>
              <a:t>apelor intervin în principal procesele de oxidare și filtrare.</a:t>
            </a:r>
          </a:p>
          <a:p>
            <a:r>
              <a:rPr lang="ro-RO" sz="2400" dirty="0">
                <a:solidFill>
                  <a:schemeClr val="tx1"/>
                </a:solidFill>
              </a:rPr>
              <a:t>	Eliminarea fierului și a manganului din apele subterane se poate face printr-o gamă variată de scheme și instalații în funcție de concentrația de fier și mangan în apă.</a:t>
            </a:r>
          </a:p>
        </p:txBody>
      </p:sp>
    </p:spTree>
    <p:extLst>
      <p:ext uri="{BB962C8B-B14F-4D97-AF65-F5344CB8AC3E}">
        <p14:creationId xmlns:p14="http://schemas.microsoft.com/office/powerpoint/2010/main" val="312956744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1305990" y="2079854"/>
            <a:ext cx="8416722" cy="430887"/>
          </a:xfrm>
          <a:prstGeom prst="rect">
            <a:avLst/>
          </a:prstGeom>
        </p:spPr>
        <p:txBody>
          <a:bodyPr wrap="square">
            <a:spAutoFit/>
          </a:bodyPr>
          <a:lstStyle/>
          <a:p>
            <a:r>
              <a:rPr lang="ro-RO" dirty="0" smtClean="0">
                <a:solidFill>
                  <a:schemeClr val="tx1"/>
                </a:solidFill>
              </a:rPr>
              <a:t> </a:t>
            </a:r>
            <a:r>
              <a:rPr lang="pt-BR" dirty="0" err="1" smtClean="0">
                <a:solidFill>
                  <a:schemeClr val="tx1"/>
                </a:solidFill>
              </a:rPr>
              <a:t>Deferizarea</a:t>
            </a:r>
            <a:r>
              <a:rPr lang="pt-BR" dirty="0" smtClean="0">
                <a:solidFill>
                  <a:schemeClr val="tx1"/>
                </a:solidFill>
              </a:rPr>
              <a:t> </a:t>
            </a:r>
            <a:r>
              <a:rPr lang="pt-BR" dirty="0" err="1">
                <a:solidFill>
                  <a:schemeClr val="tx1"/>
                </a:solidFill>
              </a:rPr>
              <a:t>și</a:t>
            </a:r>
            <a:r>
              <a:rPr lang="pt-BR" dirty="0">
                <a:solidFill>
                  <a:schemeClr val="tx1"/>
                </a:solidFill>
              </a:rPr>
              <a:t> </a:t>
            </a:r>
            <a:r>
              <a:rPr lang="pt-BR" dirty="0" err="1">
                <a:solidFill>
                  <a:schemeClr val="tx1"/>
                </a:solidFill>
              </a:rPr>
              <a:t>demanganizarea</a:t>
            </a:r>
            <a:r>
              <a:rPr lang="pt-BR" dirty="0">
                <a:solidFill>
                  <a:schemeClr val="tx1"/>
                </a:solidFill>
              </a:rPr>
              <a:t> </a:t>
            </a:r>
            <a:r>
              <a:rPr lang="pt-BR" dirty="0" err="1">
                <a:solidFill>
                  <a:schemeClr val="tx1"/>
                </a:solidFill>
              </a:rPr>
              <a:t>apelor</a:t>
            </a:r>
            <a:r>
              <a:rPr lang="pt-BR" dirty="0">
                <a:solidFill>
                  <a:schemeClr val="tx1"/>
                </a:solidFill>
              </a:rPr>
              <a:t> </a:t>
            </a:r>
            <a:r>
              <a:rPr lang="pt-BR" dirty="0" err="1">
                <a:solidFill>
                  <a:schemeClr val="tx1"/>
                </a:solidFill>
              </a:rPr>
              <a:t>subterane</a:t>
            </a:r>
            <a:endParaRPr lang="ro-RO" dirty="0">
              <a:solidFill>
                <a:schemeClr val="tx1"/>
              </a:solidFill>
            </a:endParaRPr>
          </a:p>
        </p:txBody>
      </p:sp>
      <p:sp>
        <p:nvSpPr>
          <p:cNvPr id="3" name="Rectangle 2"/>
          <p:cNvSpPr/>
          <p:nvPr/>
        </p:nvSpPr>
        <p:spPr>
          <a:xfrm>
            <a:off x="600075" y="2536448"/>
            <a:ext cx="8763000" cy="646331"/>
          </a:xfrm>
          <a:prstGeom prst="rect">
            <a:avLst/>
          </a:prstGeom>
        </p:spPr>
        <p:txBody>
          <a:bodyPr wrap="square">
            <a:spAutoFit/>
          </a:bodyPr>
          <a:lstStyle/>
          <a:p>
            <a:r>
              <a:rPr lang="ro-RO" sz="1800" dirty="0" smtClean="0">
                <a:solidFill>
                  <a:schemeClr val="tx1"/>
                </a:solidFill>
              </a:rPr>
              <a:t>Deferizarea </a:t>
            </a:r>
            <a:r>
              <a:rPr lang="ro-RO" sz="1800" dirty="0">
                <a:solidFill>
                  <a:schemeClr val="tx1"/>
                </a:solidFill>
              </a:rPr>
              <a:t>apei prin metoda </a:t>
            </a:r>
            <a:r>
              <a:rPr lang="ro-RO" sz="1800" dirty="0" smtClean="0">
                <a:solidFill>
                  <a:schemeClr val="tx1"/>
                </a:solidFill>
              </a:rPr>
              <a:t>aerării.</a:t>
            </a:r>
            <a:br>
              <a:rPr lang="ro-RO" sz="1800" dirty="0" smtClean="0">
                <a:solidFill>
                  <a:schemeClr val="tx1"/>
                </a:solidFill>
              </a:rPr>
            </a:br>
            <a:r>
              <a:rPr lang="ro-RO" sz="1800" dirty="0" smtClean="0">
                <a:solidFill>
                  <a:schemeClr val="tx1"/>
                </a:solidFill>
              </a:rPr>
              <a:t> </a:t>
            </a:r>
            <a:r>
              <a:rPr lang="ro-RO" sz="1800" dirty="0">
                <a:solidFill>
                  <a:schemeClr val="tx1"/>
                </a:solidFill>
              </a:rPr>
              <a:t>Deferizarea prin metoda pulverizării </a:t>
            </a:r>
            <a:r>
              <a:rPr lang="ro-RO" sz="1800" dirty="0" smtClean="0">
                <a:solidFill>
                  <a:schemeClr val="tx1"/>
                </a:solidFill>
              </a:rPr>
              <a:t>apei (aerare </a:t>
            </a:r>
            <a:r>
              <a:rPr lang="ro-RO" sz="1800" dirty="0">
                <a:solidFill>
                  <a:schemeClr val="tx1"/>
                </a:solidFill>
              </a:rPr>
              <a:t>naturală)</a:t>
            </a:r>
          </a:p>
        </p:txBody>
      </p:sp>
      <p:sp>
        <p:nvSpPr>
          <p:cNvPr id="4" name="Rectangle 3"/>
          <p:cNvSpPr/>
          <p:nvPr/>
        </p:nvSpPr>
        <p:spPr>
          <a:xfrm>
            <a:off x="503858" y="3331596"/>
            <a:ext cx="4572000" cy="1754326"/>
          </a:xfrm>
          <a:prstGeom prst="rect">
            <a:avLst/>
          </a:prstGeom>
        </p:spPr>
        <p:txBody>
          <a:bodyPr>
            <a:spAutoFit/>
          </a:bodyPr>
          <a:lstStyle/>
          <a:p>
            <a:r>
              <a:rPr lang="ro-RO" sz="1800" dirty="0">
                <a:solidFill>
                  <a:schemeClr val="tx1"/>
                </a:solidFill>
              </a:rPr>
              <a:t>Indici de calitate a apei </a:t>
            </a:r>
            <a:r>
              <a:rPr lang="ro-RO" sz="1800" dirty="0" smtClean="0">
                <a:solidFill>
                  <a:schemeClr val="tx1"/>
                </a:solidFill>
              </a:rPr>
              <a:t>brute</a:t>
            </a:r>
            <a:endParaRPr lang="ro-RO" sz="1800" dirty="0">
              <a:solidFill>
                <a:schemeClr val="tx1"/>
              </a:solidFill>
            </a:endParaRPr>
          </a:p>
          <a:p>
            <a:r>
              <a:rPr lang="ro-RO" sz="1800" dirty="0">
                <a:solidFill>
                  <a:schemeClr val="tx1"/>
                </a:solidFill>
              </a:rPr>
              <a:t>Fe3+ , Fe2+ &lt;5mg/l din care Fe2+ ≥80%;</a:t>
            </a:r>
          </a:p>
          <a:p>
            <a:r>
              <a:rPr lang="ro-RO" sz="1800" dirty="0">
                <a:solidFill>
                  <a:schemeClr val="tx1"/>
                </a:solidFill>
              </a:rPr>
              <a:t>pH ≥ 6,5;</a:t>
            </a:r>
          </a:p>
          <a:p>
            <a:r>
              <a:rPr lang="ro-RO" sz="1800" dirty="0">
                <a:solidFill>
                  <a:schemeClr val="tx1"/>
                </a:solidFill>
              </a:rPr>
              <a:t>H2S ≤ 3mg/l;</a:t>
            </a:r>
          </a:p>
          <a:p>
            <a:r>
              <a:rPr lang="ro-RO" sz="1800" dirty="0">
                <a:solidFill>
                  <a:schemeClr val="tx1"/>
                </a:solidFill>
              </a:rPr>
              <a:t>HCO3-  ≤ 80mg/l;</a:t>
            </a:r>
          </a:p>
          <a:p>
            <a:r>
              <a:rPr lang="ro-RO" sz="1800" dirty="0">
                <a:solidFill>
                  <a:schemeClr val="tx1"/>
                </a:solidFill>
              </a:rPr>
              <a:t>Q ≤ 3000m3/zi</a:t>
            </a:r>
          </a:p>
        </p:txBody>
      </p:sp>
      <p:pic>
        <p:nvPicPr>
          <p:cNvPr id="5" name="Picture 4"/>
          <p:cNvPicPr>
            <a:picLocks noChangeAspect="1"/>
          </p:cNvPicPr>
          <p:nvPr/>
        </p:nvPicPr>
        <p:blipFill>
          <a:blip r:embed="rId8"/>
          <a:stretch>
            <a:fillRect/>
          </a:stretch>
        </p:blipFill>
        <p:spPr>
          <a:xfrm>
            <a:off x="5223470" y="3331596"/>
            <a:ext cx="3066572" cy="3085951"/>
          </a:xfrm>
          <a:prstGeom prst="rect">
            <a:avLst/>
          </a:prstGeom>
        </p:spPr>
      </p:pic>
      <p:sp>
        <p:nvSpPr>
          <p:cNvPr id="6" name="Rectangle 5"/>
          <p:cNvSpPr/>
          <p:nvPr/>
        </p:nvSpPr>
        <p:spPr>
          <a:xfrm>
            <a:off x="445740" y="5234739"/>
            <a:ext cx="4688236" cy="1661993"/>
          </a:xfrm>
          <a:prstGeom prst="rect">
            <a:avLst/>
          </a:prstGeom>
        </p:spPr>
        <p:txBody>
          <a:bodyPr wrap="square">
            <a:spAutoFit/>
          </a:bodyPr>
          <a:lstStyle/>
          <a:p>
            <a:r>
              <a:rPr lang="ro-RO" sz="1600" dirty="0">
                <a:solidFill>
                  <a:schemeClr val="tx1"/>
                </a:solidFill>
              </a:rPr>
              <a:t>Legendă:</a:t>
            </a:r>
          </a:p>
          <a:p>
            <a:r>
              <a:rPr lang="ro-RO" sz="1600" dirty="0">
                <a:solidFill>
                  <a:schemeClr val="tx1"/>
                </a:solidFill>
              </a:rPr>
              <a:t>1. Pulverizarea apei brute; 2. Conductele de drenaj; 3.Umplutură filtrantă; </a:t>
            </a:r>
          </a:p>
          <a:p>
            <a:r>
              <a:rPr lang="ro-RO" sz="1600" dirty="0">
                <a:solidFill>
                  <a:schemeClr val="tx1"/>
                </a:solidFill>
              </a:rPr>
              <a:t>4. Jgheab pentru evacuarea apei după spălarea filtrului.</a:t>
            </a:r>
          </a:p>
          <a:p>
            <a:endParaRPr lang="ro-RO" dirty="0"/>
          </a:p>
        </p:txBody>
      </p:sp>
    </p:spTree>
    <p:extLst>
      <p:ext uri="{BB962C8B-B14F-4D97-AF65-F5344CB8AC3E}">
        <p14:creationId xmlns:p14="http://schemas.microsoft.com/office/powerpoint/2010/main" val="2325733673"/>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800100" y="2875002"/>
            <a:ext cx="3400426" cy="2031325"/>
          </a:xfrm>
          <a:prstGeom prst="rect">
            <a:avLst/>
          </a:prstGeom>
        </p:spPr>
        <p:txBody>
          <a:bodyPr wrap="square">
            <a:spAutoFit/>
          </a:bodyPr>
          <a:lstStyle/>
          <a:p>
            <a:r>
              <a:rPr lang="ro-RO" sz="1800" dirty="0" smtClean="0">
                <a:solidFill>
                  <a:schemeClr val="tx1"/>
                </a:solidFill>
              </a:rPr>
              <a:t>Indici </a:t>
            </a:r>
            <a:r>
              <a:rPr lang="ro-RO" sz="1800" dirty="0">
                <a:solidFill>
                  <a:schemeClr val="tx1"/>
                </a:solidFill>
              </a:rPr>
              <a:t>de calitate a apei brute</a:t>
            </a:r>
          </a:p>
          <a:p>
            <a:endParaRPr lang="ro-RO" sz="1800" dirty="0">
              <a:solidFill>
                <a:schemeClr val="tx1"/>
              </a:solidFill>
            </a:endParaRPr>
          </a:p>
          <a:p>
            <a:r>
              <a:rPr lang="ro-RO" sz="1800" dirty="0">
                <a:solidFill>
                  <a:schemeClr val="tx1"/>
                </a:solidFill>
              </a:rPr>
              <a:t>Fe3+ , Fe2+  5 – 10 mg/l ;</a:t>
            </a:r>
          </a:p>
          <a:p>
            <a:r>
              <a:rPr lang="ro-RO" sz="1800" dirty="0">
                <a:solidFill>
                  <a:schemeClr val="tx1"/>
                </a:solidFill>
              </a:rPr>
              <a:t>pH ≥ 6,5;</a:t>
            </a:r>
          </a:p>
          <a:p>
            <a:r>
              <a:rPr lang="ro-RO" sz="1800" dirty="0">
                <a:solidFill>
                  <a:schemeClr val="tx1"/>
                </a:solidFill>
              </a:rPr>
              <a:t>H2S ≤ 3mg/l;</a:t>
            </a:r>
          </a:p>
          <a:p>
            <a:r>
              <a:rPr lang="ro-RO" sz="1800" dirty="0">
                <a:solidFill>
                  <a:schemeClr val="tx1"/>
                </a:solidFill>
              </a:rPr>
              <a:t>HCO3-  ≤ 80mg/l;</a:t>
            </a:r>
          </a:p>
          <a:p>
            <a:r>
              <a:rPr lang="ro-RO" sz="1800" dirty="0">
                <a:solidFill>
                  <a:schemeClr val="tx1"/>
                </a:solidFill>
              </a:rPr>
              <a:t>Q ≤ 5000m3/zi </a:t>
            </a:r>
          </a:p>
        </p:txBody>
      </p:sp>
      <p:sp>
        <p:nvSpPr>
          <p:cNvPr id="3" name="Rectangle 2"/>
          <p:cNvSpPr/>
          <p:nvPr/>
        </p:nvSpPr>
        <p:spPr>
          <a:xfrm>
            <a:off x="1560442" y="1941552"/>
            <a:ext cx="5602357" cy="769441"/>
          </a:xfrm>
          <a:prstGeom prst="rect">
            <a:avLst/>
          </a:prstGeom>
        </p:spPr>
        <p:txBody>
          <a:bodyPr wrap="square">
            <a:spAutoFit/>
          </a:bodyPr>
          <a:lstStyle/>
          <a:p>
            <a:r>
              <a:rPr lang="ro-RO" dirty="0">
                <a:solidFill>
                  <a:schemeClr val="tx1"/>
                </a:solidFill>
              </a:rPr>
              <a:t>Deferizarea prin metoda pulverizării apei </a:t>
            </a:r>
            <a:br>
              <a:rPr lang="ro-RO" dirty="0">
                <a:solidFill>
                  <a:schemeClr val="tx1"/>
                </a:solidFill>
              </a:rPr>
            </a:br>
            <a:r>
              <a:rPr lang="ro-RO" dirty="0">
                <a:solidFill>
                  <a:schemeClr val="tx1"/>
                </a:solidFill>
              </a:rPr>
              <a:t>(aerare artificială)</a:t>
            </a:r>
          </a:p>
        </p:txBody>
      </p:sp>
      <p:pic>
        <p:nvPicPr>
          <p:cNvPr id="4" name="Picture 3"/>
          <p:cNvPicPr>
            <a:picLocks noChangeAspect="1"/>
          </p:cNvPicPr>
          <p:nvPr/>
        </p:nvPicPr>
        <p:blipFill>
          <a:blip r:embed="rId8"/>
          <a:stretch>
            <a:fillRect/>
          </a:stretch>
        </p:blipFill>
        <p:spPr>
          <a:xfrm>
            <a:off x="4963168" y="2442424"/>
            <a:ext cx="3742277" cy="3234476"/>
          </a:xfrm>
          <a:prstGeom prst="rect">
            <a:avLst/>
          </a:prstGeom>
        </p:spPr>
      </p:pic>
      <p:sp>
        <p:nvSpPr>
          <p:cNvPr id="5" name="Rectangle 4"/>
          <p:cNvSpPr/>
          <p:nvPr/>
        </p:nvSpPr>
        <p:spPr>
          <a:xfrm>
            <a:off x="800100" y="5454803"/>
            <a:ext cx="7940472" cy="1200329"/>
          </a:xfrm>
          <a:prstGeom prst="rect">
            <a:avLst/>
          </a:prstGeom>
        </p:spPr>
        <p:txBody>
          <a:bodyPr wrap="square">
            <a:spAutoFit/>
          </a:bodyPr>
          <a:lstStyle/>
          <a:p>
            <a:r>
              <a:rPr lang="ro-RO" sz="1800" dirty="0">
                <a:solidFill>
                  <a:schemeClr val="tx1"/>
                </a:solidFill>
              </a:rPr>
              <a:t>Legendă:</a:t>
            </a:r>
          </a:p>
          <a:p>
            <a:r>
              <a:rPr lang="ro-RO" sz="1800" dirty="0">
                <a:solidFill>
                  <a:schemeClr val="tx1"/>
                </a:solidFill>
              </a:rPr>
              <a:t>1. Pulverizarea apei brute; 2. Conductele de drenaj; 3.Umplutură filtrantă; </a:t>
            </a:r>
            <a:r>
              <a:rPr lang="ro-RO" sz="1800" dirty="0" smtClean="0">
                <a:solidFill>
                  <a:schemeClr val="tx1"/>
                </a:solidFill>
              </a:rPr>
              <a:t>4</a:t>
            </a:r>
            <a:r>
              <a:rPr lang="ro-RO" sz="1800" dirty="0">
                <a:solidFill>
                  <a:schemeClr val="tx1"/>
                </a:solidFill>
              </a:rPr>
              <a:t>. Jgheab pentru evacuarea apei după spălarea filtrului; 5. Introducerea aerului</a:t>
            </a:r>
          </a:p>
        </p:txBody>
      </p:sp>
    </p:spTree>
    <p:extLst>
      <p:ext uri="{BB962C8B-B14F-4D97-AF65-F5344CB8AC3E}">
        <p14:creationId xmlns:p14="http://schemas.microsoft.com/office/powerpoint/2010/main" val="264408807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1341783" y="2079854"/>
            <a:ext cx="7330729" cy="430887"/>
          </a:xfrm>
          <a:prstGeom prst="rect">
            <a:avLst/>
          </a:prstGeom>
        </p:spPr>
        <p:txBody>
          <a:bodyPr wrap="square">
            <a:spAutoFit/>
          </a:bodyPr>
          <a:lstStyle/>
          <a:p>
            <a:r>
              <a:rPr lang="it-IT" dirty="0" err="1">
                <a:solidFill>
                  <a:schemeClr val="tx1"/>
                </a:solidFill>
              </a:rPr>
              <a:t>Deferizarea</a:t>
            </a:r>
            <a:r>
              <a:rPr lang="it-IT" dirty="0">
                <a:solidFill>
                  <a:schemeClr val="tx1"/>
                </a:solidFill>
              </a:rPr>
              <a:t> </a:t>
            </a:r>
            <a:r>
              <a:rPr lang="it-IT" dirty="0" err="1">
                <a:solidFill>
                  <a:schemeClr val="tx1"/>
                </a:solidFill>
              </a:rPr>
              <a:t>apei</a:t>
            </a:r>
            <a:r>
              <a:rPr lang="it-IT" dirty="0">
                <a:solidFill>
                  <a:schemeClr val="tx1"/>
                </a:solidFill>
              </a:rPr>
              <a:t> </a:t>
            </a:r>
            <a:r>
              <a:rPr lang="it-IT" dirty="0" err="1">
                <a:solidFill>
                  <a:schemeClr val="tx1"/>
                </a:solidFill>
              </a:rPr>
              <a:t>prin</a:t>
            </a:r>
            <a:r>
              <a:rPr lang="it-IT" dirty="0">
                <a:solidFill>
                  <a:schemeClr val="tx1"/>
                </a:solidFill>
              </a:rPr>
              <a:t> </a:t>
            </a:r>
            <a:r>
              <a:rPr lang="it-IT" dirty="0" err="1">
                <a:solidFill>
                  <a:schemeClr val="tx1"/>
                </a:solidFill>
              </a:rPr>
              <a:t>intermediul</a:t>
            </a:r>
            <a:r>
              <a:rPr lang="it-IT" dirty="0">
                <a:solidFill>
                  <a:schemeClr val="tx1"/>
                </a:solidFill>
              </a:rPr>
              <a:t> </a:t>
            </a:r>
            <a:r>
              <a:rPr lang="it-IT" dirty="0" err="1">
                <a:solidFill>
                  <a:schemeClr val="tx1"/>
                </a:solidFill>
              </a:rPr>
              <a:t>aerării</a:t>
            </a:r>
            <a:r>
              <a:rPr lang="it-IT" dirty="0">
                <a:solidFill>
                  <a:schemeClr val="tx1"/>
                </a:solidFill>
              </a:rPr>
              <a:t> intensive</a:t>
            </a:r>
            <a:endParaRPr lang="ro-RO" dirty="0">
              <a:solidFill>
                <a:schemeClr val="tx1"/>
              </a:solidFill>
            </a:endParaRPr>
          </a:p>
        </p:txBody>
      </p:sp>
      <p:sp>
        <p:nvSpPr>
          <p:cNvPr id="3" name="Rectangle 2"/>
          <p:cNvSpPr/>
          <p:nvPr/>
        </p:nvSpPr>
        <p:spPr>
          <a:xfrm>
            <a:off x="362155" y="2780714"/>
            <a:ext cx="3400425" cy="1477328"/>
          </a:xfrm>
          <a:prstGeom prst="rect">
            <a:avLst/>
          </a:prstGeom>
        </p:spPr>
        <p:txBody>
          <a:bodyPr wrap="square">
            <a:spAutoFit/>
          </a:bodyPr>
          <a:lstStyle/>
          <a:p>
            <a:r>
              <a:rPr lang="it-IT" sz="1800" dirty="0">
                <a:solidFill>
                  <a:schemeClr val="tx1"/>
                </a:solidFill>
              </a:rPr>
              <a:t>Indici de </a:t>
            </a:r>
            <a:r>
              <a:rPr lang="it-IT" sz="1800" dirty="0" err="1">
                <a:solidFill>
                  <a:schemeClr val="tx1"/>
                </a:solidFill>
              </a:rPr>
              <a:t>calitate</a:t>
            </a:r>
            <a:r>
              <a:rPr lang="it-IT" sz="1800" dirty="0">
                <a:solidFill>
                  <a:schemeClr val="tx1"/>
                </a:solidFill>
              </a:rPr>
              <a:t> a </a:t>
            </a:r>
            <a:r>
              <a:rPr lang="it-IT" sz="1800" dirty="0" err="1">
                <a:solidFill>
                  <a:schemeClr val="tx1"/>
                </a:solidFill>
              </a:rPr>
              <a:t>apei</a:t>
            </a:r>
            <a:r>
              <a:rPr lang="it-IT" sz="1800" dirty="0">
                <a:solidFill>
                  <a:schemeClr val="tx1"/>
                </a:solidFill>
              </a:rPr>
              <a:t> brute </a:t>
            </a:r>
          </a:p>
          <a:p>
            <a:endParaRPr lang="it-IT" sz="1800" dirty="0">
              <a:solidFill>
                <a:schemeClr val="tx1"/>
              </a:solidFill>
            </a:endParaRPr>
          </a:p>
          <a:p>
            <a:r>
              <a:rPr lang="it-IT" sz="1800" dirty="0">
                <a:solidFill>
                  <a:schemeClr val="tx1"/>
                </a:solidFill>
              </a:rPr>
              <a:t>Fe3+ , Fe2+  ≤ 7 mg/l </a:t>
            </a:r>
          </a:p>
          <a:p>
            <a:r>
              <a:rPr lang="it-IT" sz="1800" dirty="0" err="1">
                <a:solidFill>
                  <a:schemeClr val="tx1"/>
                </a:solidFill>
              </a:rPr>
              <a:t>pH</a:t>
            </a:r>
            <a:r>
              <a:rPr lang="it-IT" sz="1800" dirty="0">
                <a:solidFill>
                  <a:schemeClr val="tx1"/>
                </a:solidFill>
              </a:rPr>
              <a:t> – 6 ÷ 6,4;</a:t>
            </a:r>
          </a:p>
          <a:p>
            <a:r>
              <a:rPr lang="it-IT" sz="1800" dirty="0">
                <a:solidFill>
                  <a:schemeClr val="tx1"/>
                </a:solidFill>
              </a:rPr>
              <a:t>Q ≥ 5000 m3/zi</a:t>
            </a:r>
          </a:p>
        </p:txBody>
      </p:sp>
      <p:pic>
        <p:nvPicPr>
          <p:cNvPr id="4" name="Picture 3"/>
          <p:cNvPicPr>
            <a:picLocks noChangeAspect="1"/>
          </p:cNvPicPr>
          <p:nvPr/>
        </p:nvPicPr>
        <p:blipFill>
          <a:blip r:embed="rId8"/>
          <a:stretch>
            <a:fillRect/>
          </a:stretch>
        </p:blipFill>
        <p:spPr>
          <a:xfrm>
            <a:off x="3619686" y="2750101"/>
            <a:ext cx="5202172" cy="2714386"/>
          </a:xfrm>
          <a:prstGeom prst="rect">
            <a:avLst/>
          </a:prstGeom>
        </p:spPr>
      </p:pic>
      <p:sp>
        <p:nvSpPr>
          <p:cNvPr id="5" name="Rectangle 4"/>
          <p:cNvSpPr/>
          <p:nvPr/>
        </p:nvSpPr>
        <p:spPr>
          <a:xfrm>
            <a:off x="297161" y="5526191"/>
            <a:ext cx="8562770" cy="1200329"/>
          </a:xfrm>
          <a:prstGeom prst="rect">
            <a:avLst/>
          </a:prstGeom>
        </p:spPr>
        <p:txBody>
          <a:bodyPr wrap="square">
            <a:spAutoFit/>
          </a:bodyPr>
          <a:lstStyle/>
          <a:p>
            <a:r>
              <a:rPr lang="ro-RO" sz="1800" dirty="0">
                <a:solidFill>
                  <a:schemeClr val="tx1"/>
                </a:solidFill>
              </a:rPr>
              <a:t>Legendă: 1 – turn de degazare cu umplutura din piatră de râu; 2 – filtru rapid; 3 – rezervor de apă potabilă; 4 – conducta de la captare; 5 – ventilator;             6 – conducta de apă pentru spălarea filtrului; 7 – conducta de apă după spălarea filtrului; 8 – conducta de apă tratată spre SP-II.</a:t>
            </a:r>
          </a:p>
        </p:txBody>
      </p:sp>
    </p:spTree>
    <p:extLst>
      <p:ext uri="{BB962C8B-B14F-4D97-AF65-F5344CB8AC3E}">
        <p14:creationId xmlns:p14="http://schemas.microsoft.com/office/powerpoint/2010/main" val="288406188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71916" y="1250892"/>
            <a:ext cx="10141526" cy="6650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219662" y="1761429"/>
            <a:ext cx="12276044" cy="769441"/>
          </a:xfrm>
          <a:prstGeom prst="rect">
            <a:avLst/>
          </a:prstGeom>
        </p:spPr>
        <p:txBody>
          <a:bodyPr wrap="square">
            <a:spAutoFit/>
          </a:bodyPr>
          <a:lstStyle/>
          <a:p>
            <a:r>
              <a:rPr lang="ro-RO" dirty="0">
                <a:solidFill>
                  <a:schemeClr val="tx1"/>
                </a:solidFill>
              </a:rPr>
              <a:t>Deferizarea prin metoda aerării și filtrării în </a:t>
            </a:r>
            <a:r>
              <a:rPr lang="ro-RO" dirty="0" smtClean="0">
                <a:solidFill>
                  <a:schemeClr val="tx1"/>
                </a:solidFill>
              </a:rPr>
              <a:t>filtre  sub </a:t>
            </a:r>
            <a:r>
              <a:rPr lang="ro-RO" dirty="0">
                <a:solidFill>
                  <a:schemeClr val="tx1"/>
                </a:solidFill>
              </a:rPr>
              <a:t>presiune</a:t>
            </a:r>
            <a:br>
              <a:rPr lang="ro-RO" dirty="0">
                <a:solidFill>
                  <a:schemeClr val="tx1"/>
                </a:solidFill>
              </a:rPr>
            </a:br>
            <a:r>
              <a:rPr lang="ro-RO" dirty="0" smtClean="0">
                <a:solidFill>
                  <a:schemeClr val="tx1"/>
                </a:solidFill>
              </a:rPr>
              <a:t>Filtre </a:t>
            </a:r>
            <a:r>
              <a:rPr lang="ro-RO" dirty="0">
                <a:solidFill>
                  <a:schemeClr val="tx1"/>
                </a:solidFill>
              </a:rPr>
              <a:t>sub presiune cu o treaptă</a:t>
            </a:r>
          </a:p>
        </p:txBody>
      </p:sp>
      <p:sp>
        <p:nvSpPr>
          <p:cNvPr id="3" name="Rectangle 2"/>
          <p:cNvSpPr/>
          <p:nvPr/>
        </p:nvSpPr>
        <p:spPr>
          <a:xfrm>
            <a:off x="232131" y="2448036"/>
            <a:ext cx="6524625" cy="1569660"/>
          </a:xfrm>
          <a:prstGeom prst="rect">
            <a:avLst/>
          </a:prstGeom>
        </p:spPr>
        <p:txBody>
          <a:bodyPr wrap="square">
            <a:spAutoFit/>
          </a:bodyPr>
          <a:lstStyle/>
          <a:p>
            <a:r>
              <a:rPr lang="ro-RO" sz="1600" dirty="0">
                <a:solidFill>
                  <a:schemeClr val="tx1"/>
                </a:solidFill>
              </a:rPr>
              <a:t>Indici de calitate a apei brute </a:t>
            </a:r>
          </a:p>
          <a:p>
            <a:r>
              <a:rPr lang="ro-RO" sz="1600" dirty="0">
                <a:solidFill>
                  <a:schemeClr val="tx1"/>
                </a:solidFill>
              </a:rPr>
              <a:t>Fe3+ , Fe2+ &lt;5mg/l , Fe2+ ≥ 80%</a:t>
            </a:r>
          </a:p>
          <a:p>
            <a:r>
              <a:rPr lang="ro-RO" sz="1600" dirty="0">
                <a:solidFill>
                  <a:schemeClr val="tx1"/>
                </a:solidFill>
              </a:rPr>
              <a:t>pH ≥ 6,5;</a:t>
            </a:r>
          </a:p>
          <a:p>
            <a:r>
              <a:rPr lang="ro-RO" sz="1600" dirty="0">
                <a:solidFill>
                  <a:schemeClr val="tx1"/>
                </a:solidFill>
              </a:rPr>
              <a:t>H2S ≤  3 mg/l;</a:t>
            </a:r>
          </a:p>
          <a:p>
            <a:r>
              <a:rPr lang="ro-RO" sz="1600" dirty="0">
                <a:solidFill>
                  <a:schemeClr val="tx1"/>
                </a:solidFill>
              </a:rPr>
              <a:t>CO2 ≤ 80 mg/l;</a:t>
            </a:r>
          </a:p>
          <a:p>
            <a:r>
              <a:rPr lang="ro-RO" sz="1600" dirty="0">
                <a:solidFill>
                  <a:schemeClr val="tx1"/>
                </a:solidFill>
              </a:rPr>
              <a:t>Q ≤ 3000m3/zi.</a:t>
            </a:r>
          </a:p>
        </p:txBody>
      </p:sp>
      <p:sp>
        <p:nvSpPr>
          <p:cNvPr id="4" name="Rectangle 3"/>
          <p:cNvSpPr/>
          <p:nvPr/>
        </p:nvSpPr>
        <p:spPr>
          <a:xfrm>
            <a:off x="147385" y="3940100"/>
            <a:ext cx="9456643" cy="2800767"/>
          </a:xfrm>
          <a:prstGeom prst="rect">
            <a:avLst/>
          </a:prstGeom>
        </p:spPr>
        <p:txBody>
          <a:bodyPr wrap="square">
            <a:spAutoFit/>
          </a:bodyPr>
          <a:lstStyle/>
          <a:p>
            <a:r>
              <a:rPr lang="ro-RO" sz="1600" dirty="0">
                <a:solidFill>
                  <a:schemeClr val="tx1"/>
                </a:solidFill>
              </a:rPr>
              <a:t>Legendă:</a:t>
            </a:r>
          </a:p>
          <a:p>
            <a:r>
              <a:rPr lang="ro-RO" sz="1600" dirty="0">
                <a:solidFill>
                  <a:schemeClr val="tx1"/>
                </a:solidFill>
              </a:rPr>
              <a:t> 1.  amestecător apă aer (saturator);</a:t>
            </a:r>
          </a:p>
          <a:p>
            <a:r>
              <a:rPr lang="ro-RO" sz="1600" dirty="0">
                <a:solidFill>
                  <a:schemeClr val="tx1"/>
                </a:solidFill>
              </a:rPr>
              <a:t> 2 – filtru sub </a:t>
            </a:r>
            <a:r>
              <a:rPr lang="ro-RO" sz="1600" dirty="0" smtClean="0">
                <a:solidFill>
                  <a:schemeClr val="tx1"/>
                </a:solidFill>
              </a:rPr>
              <a:t>presiune </a:t>
            </a:r>
            <a:r>
              <a:rPr lang="ro-RO" sz="1600" dirty="0">
                <a:solidFill>
                  <a:schemeClr val="tx1"/>
                </a:solidFill>
              </a:rPr>
              <a:t>;</a:t>
            </a:r>
          </a:p>
          <a:p>
            <a:r>
              <a:rPr lang="ro-RO" sz="1600" dirty="0">
                <a:solidFill>
                  <a:schemeClr val="tx1"/>
                </a:solidFill>
              </a:rPr>
              <a:t> 4 – conducta de apă de la captare; </a:t>
            </a:r>
          </a:p>
          <a:p>
            <a:r>
              <a:rPr lang="ro-RO" sz="1600" dirty="0">
                <a:solidFill>
                  <a:schemeClr val="tx1"/>
                </a:solidFill>
              </a:rPr>
              <a:t> 5 – aer comprimat din rezervorul de expansiune;   </a:t>
            </a:r>
          </a:p>
          <a:p>
            <a:r>
              <a:rPr lang="ro-RO" sz="1600" dirty="0">
                <a:solidFill>
                  <a:schemeClr val="tx1"/>
                </a:solidFill>
              </a:rPr>
              <a:t> 6 – conectarea cu un alt filtru paralel; </a:t>
            </a:r>
          </a:p>
          <a:p>
            <a:r>
              <a:rPr lang="ro-RO" sz="1600" dirty="0">
                <a:solidFill>
                  <a:schemeClr val="tx1"/>
                </a:solidFill>
              </a:rPr>
              <a:t> 7 – apa tratată; </a:t>
            </a:r>
          </a:p>
          <a:p>
            <a:r>
              <a:rPr lang="ro-RO" sz="1600" dirty="0">
                <a:solidFill>
                  <a:schemeClr val="tx1"/>
                </a:solidFill>
              </a:rPr>
              <a:t> 8 – apă pentru spălarea filtrelor; </a:t>
            </a:r>
          </a:p>
          <a:p>
            <a:r>
              <a:rPr lang="ro-RO" sz="1600" dirty="0">
                <a:solidFill>
                  <a:schemeClr val="tx1"/>
                </a:solidFill>
              </a:rPr>
              <a:t> 9 – apa rezultată in urma spălării  filtrelor; </a:t>
            </a:r>
          </a:p>
          <a:p>
            <a:r>
              <a:rPr lang="ro-RO" sz="1600" dirty="0">
                <a:solidFill>
                  <a:schemeClr val="tx1"/>
                </a:solidFill>
              </a:rPr>
              <a:t>10 – aer; </a:t>
            </a:r>
          </a:p>
          <a:p>
            <a:r>
              <a:rPr lang="ro-RO" sz="1600" dirty="0">
                <a:solidFill>
                  <a:schemeClr val="tx1"/>
                </a:solidFill>
              </a:rPr>
              <a:t> 11 – conducta de eliminare a aerului</a:t>
            </a:r>
          </a:p>
        </p:txBody>
      </p:sp>
      <p:pic>
        <p:nvPicPr>
          <p:cNvPr id="5" name="Picture 4"/>
          <p:cNvPicPr>
            <a:picLocks noChangeAspect="1"/>
          </p:cNvPicPr>
          <p:nvPr/>
        </p:nvPicPr>
        <p:blipFill>
          <a:blip r:embed="rId8"/>
          <a:stretch>
            <a:fillRect/>
          </a:stretch>
        </p:blipFill>
        <p:spPr>
          <a:xfrm>
            <a:off x="4977239" y="2271461"/>
            <a:ext cx="3907165" cy="4291264"/>
          </a:xfrm>
          <a:prstGeom prst="rect">
            <a:avLst/>
          </a:prstGeom>
        </p:spPr>
      </p:pic>
    </p:spTree>
    <p:extLst>
      <p:ext uri="{BB962C8B-B14F-4D97-AF65-F5344CB8AC3E}">
        <p14:creationId xmlns:p14="http://schemas.microsoft.com/office/powerpoint/2010/main" val="3298397571"/>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017768"/>
            <a:ext cx="9144000" cy="4246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r>
              <a:rPr lang="ro-RO">
                <a:solidFill>
                  <a:sysClr val="windowText" lastClr="000000"/>
                </a:solidFill>
                <a:latin typeface="Calibri" panose="020F0502020204030204"/>
              </a:rPr>
              <a:t>Filtre sub presiune cu două treapte</a:t>
            </a: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192181" y="2280989"/>
            <a:ext cx="6665819" cy="2369880"/>
          </a:xfrm>
          <a:prstGeom prst="rect">
            <a:avLst/>
          </a:prstGeom>
        </p:spPr>
        <p:txBody>
          <a:bodyPr wrap="square">
            <a:spAutoFit/>
          </a:bodyPr>
          <a:lstStyle/>
          <a:p>
            <a:r>
              <a:rPr lang="ro-RO" sz="1800" dirty="0">
                <a:solidFill>
                  <a:schemeClr val="tx1"/>
                </a:solidFill>
              </a:rPr>
              <a:t>Indici de calitate a apei brute </a:t>
            </a:r>
          </a:p>
          <a:p>
            <a:r>
              <a:rPr lang="ro-RO" sz="1800" dirty="0">
                <a:solidFill>
                  <a:schemeClr val="tx1"/>
                </a:solidFill>
              </a:rPr>
              <a:t>Fe3+ , Fe2+  5 - 10mg/l ,</a:t>
            </a:r>
          </a:p>
          <a:p>
            <a:r>
              <a:rPr lang="ro-RO" sz="1800" dirty="0">
                <a:solidFill>
                  <a:schemeClr val="tx1"/>
                </a:solidFill>
              </a:rPr>
              <a:t>Fe2+ ≥ 80%</a:t>
            </a:r>
          </a:p>
          <a:p>
            <a:r>
              <a:rPr lang="ro-RO" sz="1800" dirty="0">
                <a:solidFill>
                  <a:schemeClr val="tx1"/>
                </a:solidFill>
              </a:rPr>
              <a:t>pH ≥ 6,5;</a:t>
            </a:r>
          </a:p>
          <a:p>
            <a:r>
              <a:rPr lang="ro-RO" sz="1800" dirty="0">
                <a:solidFill>
                  <a:schemeClr val="tx1"/>
                </a:solidFill>
              </a:rPr>
              <a:t>H2S ≤  3 mg/l;</a:t>
            </a:r>
          </a:p>
          <a:p>
            <a:r>
              <a:rPr lang="ro-RO" sz="1800" dirty="0">
                <a:solidFill>
                  <a:schemeClr val="tx1"/>
                </a:solidFill>
              </a:rPr>
              <a:t>CO2 ≤ 80 mg/l;</a:t>
            </a:r>
          </a:p>
          <a:p>
            <a:r>
              <a:rPr lang="ro-RO" sz="1800" dirty="0">
                <a:solidFill>
                  <a:schemeClr val="tx1"/>
                </a:solidFill>
              </a:rPr>
              <a:t>Q ≤ 3000m3/zi.</a:t>
            </a:r>
          </a:p>
          <a:p>
            <a:endParaRPr lang="ro-RO" dirty="0"/>
          </a:p>
        </p:txBody>
      </p:sp>
      <p:pic>
        <p:nvPicPr>
          <p:cNvPr id="3" name="Picture 2"/>
          <p:cNvPicPr>
            <a:picLocks noChangeAspect="1"/>
          </p:cNvPicPr>
          <p:nvPr/>
        </p:nvPicPr>
        <p:blipFill>
          <a:blip r:embed="rId8"/>
          <a:stretch>
            <a:fillRect/>
          </a:stretch>
        </p:blipFill>
        <p:spPr>
          <a:xfrm>
            <a:off x="3022028" y="2597191"/>
            <a:ext cx="5718544" cy="2999492"/>
          </a:xfrm>
          <a:prstGeom prst="rect">
            <a:avLst/>
          </a:prstGeom>
        </p:spPr>
      </p:pic>
      <p:sp>
        <p:nvSpPr>
          <p:cNvPr id="4" name="Rectangle 3"/>
          <p:cNvSpPr/>
          <p:nvPr/>
        </p:nvSpPr>
        <p:spPr>
          <a:xfrm>
            <a:off x="285577" y="5526223"/>
            <a:ext cx="8732744" cy="1323439"/>
          </a:xfrm>
          <a:prstGeom prst="rect">
            <a:avLst/>
          </a:prstGeom>
        </p:spPr>
        <p:txBody>
          <a:bodyPr wrap="square">
            <a:spAutoFit/>
          </a:bodyPr>
          <a:lstStyle/>
          <a:p>
            <a:r>
              <a:rPr lang="ro-RO" sz="1600" dirty="0">
                <a:solidFill>
                  <a:schemeClr val="tx1"/>
                </a:solidFill>
              </a:rPr>
              <a:t>Legendă: 1-  amestecător apă – aer (saturator); 2 – filtru sub presiune treapta I; </a:t>
            </a:r>
          </a:p>
          <a:p>
            <a:r>
              <a:rPr lang="ro-RO" sz="1600" dirty="0">
                <a:solidFill>
                  <a:schemeClr val="tx1"/>
                </a:solidFill>
              </a:rPr>
              <a:t>3 – filtru sub presiune treapta II; 4 – conducta de apă de la captare;</a:t>
            </a:r>
          </a:p>
          <a:p>
            <a:r>
              <a:rPr lang="ro-RO" sz="1600" dirty="0">
                <a:solidFill>
                  <a:schemeClr val="tx1"/>
                </a:solidFill>
              </a:rPr>
              <a:t> 5 – aer comprimat din rezervorul de expansiune; 6 – conectarea cu un alt filtru paralel; 7 – apa tratată; 8 – apă pentru spălarea filtrelor; 9 – apa rezultată in urma spălării filtrelor; 10 – aer; 11 – conducta de eliminare a aerului.</a:t>
            </a:r>
          </a:p>
        </p:txBody>
      </p:sp>
    </p:spTree>
    <p:extLst>
      <p:ext uri="{BB962C8B-B14F-4D97-AF65-F5344CB8AC3E}">
        <p14:creationId xmlns:p14="http://schemas.microsoft.com/office/powerpoint/2010/main" val="158679048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8"/>
            <a:ext cx="10141526" cy="14621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3" name="Rectangle 2"/>
          <p:cNvSpPr/>
          <p:nvPr/>
        </p:nvSpPr>
        <p:spPr>
          <a:xfrm>
            <a:off x="1377228" y="1805464"/>
            <a:ext cx="6735907" cy="430887"/>
          </a:xfrm>
          <a:prstGeom prst="rect">
            <a:avLst/>
          </a:prstGeom>
        </p:spPr>
        <p:txBody>
          <a:bodyPr wrap="square">
            <a:spAutoFit/>
          </a:bodyPr>
          <a:lstStyle/>
          <a:p>
            <a:r>
              <a:rPr lang="it-IT" dirty="0" err="1">
                <a:solidFill>
                  <a:schemeClr val="tx1"/>
                </a:solidFill>
              </a:rPr>
              <a:t>Deferizarea</a:t>
            </a:r>
            <a:r>
              <a:rPr lang="it-IT" dirty="0">
                <a:solidFill>
                  <a:schemeClr val="tx1"/>
                </a:solidFill>
              </a:rPr>
              <a:t> </a:t>
            </a:r>
            <a:r>
              <a:rPr lang="it-IT" dirty="0" err="1">
                <a:solidFill>
                  <a:schemeClr val="tx1"/>
                </a:solidFill>
              </a:rPr>
              <a:t>apei</a:t>
            </a:r>
            <a:r>
              <a:rPr lang="it-IT" dirty="0">
                <a:solidFill>
                  <a:schemeClr val="tx1"/>
                </a:solidFill>
              </a:rPr>
              <a:t> cu </a:t>
            </a:r>
            <a:r>
              <a:rPr lang="it-IT" dirty="0" err="1">
                <a:solidFill>
                  <a:schemeClr val="tx1"/>
                </a:solidFill>
              </a:rPr>
              <a:t>filtre</a:t>
            </a:r>
            <a:r>
              <a:rPr lang="it-IT" dirty="0">
                <a:solidFill>
                  <a:schemeClr val="tx1"/>
                </a:solidFill>
              </a:rPr>
              <a:t> </a:t>
            </a:r>
            <a:r>
              <a:rPr lang="it-IT" dirty="0" err="1">
                <a:solidFill>
                  <a:schemeClr val="tx1"/>
                </a:solidFill>
              </a:rPr>
              <a:t>deschise</a:t>
            </a:r>
            <a:r>
              <a:rPr lang="it-IT" dirty="0">
                <a:solidFill>
                  <a:schemeClr val="tx1"/>
                </a:solidFill>
              </a:rPr>
              <a:t> </a:t>
            </a:r>
            <a:r>
              <a:rPr lang="it-IT" dirty="0" err="1">
                <a:solidFill>
                  <a:schemeClr val="tx1"/>
                </a:solidFill>
              </a:rPr>
              <a:t>în</a:t>
            </a:r>
            <a:r>
              <a:rPr lang="it-IT" dirty="0">
                <a:solidFill>
                  <a:schemeClr val="tx1"/>
                </a:solidFill>
              </a:rPr>
              <a:t> </a:t>
            </a:r>
            <a:r>
              <a:rPr lang="it-IT" dirty="0" err="1">
                <a:solidFill>
                  <a:schemeClr val="tx1"/>
                </a:solidFill>
              </a:rPr>
              <a:t>două</a:t>
            </a:r>
            <a:r>
              <a:rPr lang="it-IT" dirty="0">
                <a:solidFill>
                  <a:schemeClr val="tx1"/>
                </a:solidFill>
              </a:rPr>
              <a:t> </a:t>
            </a:r>
            <a:r>
              <a:rPr lang="it-IT" dirty="0" err="1">
                <a:solidFill>
                  <a:schemeClr val="tx1"/>
                </a:solidFill>
              </a:rPr>
              <a:t>trepte</a:t>
            </a:r>
            <a:endParaRPr lang="ro-RO" dirty="0">
              <a:solidFill>
                <a:schemeClr val="tx1"/>
              </a:solidFill>
            </a:endParaRPr>
          </a:p>
        </p:txBody>
      </p:sp>
      <p:pic>
        <p:nvPicPr>
          <p:cNvPr id="4" name="Picture 3"/>
          <p:cNvPicPr>
            <a:picLocks noChangeAspect="1"/>
          </p:cNvPicPr>
          <p:nvPr/>
        </p:nvPicPr>
        <p:blipFill>
          <a:blip r:embed="rId8"/>
          <a:stretch>
            <a:fillRect/>
          </a:stretch>
        </p:blipFill>
        <p:spPr>
          <a:xfrm>
            <a:off x="3272084" y="2236351"/>
            <a:ext cx="5295901" cy="2979545"/>
          </a:xfrm>
          <a:prstGeom prst="rect">
            <a:avLst/>
          </a:prstGeom>
        </p:spPr>
      </p:pic>
      <p:sp>
        <p:nvSpPr>
          <p:cNvPr id="5" name="Rectangle 4"/>
          <p:cNvSpPr/>
          <p:nvPr/>
        </p:nvSpPr>
        <p:spPr>
          <a:xfrm>
            <a:off x="192181" y="2547948"/>
            <a:ext cx="3634035" cy="1938992"/>
          </a:xfrm>
          <a:prstGeom prst="rect">
            <a:avLst/>
          </a:prstGeom>
        </p:spPr>
        <p:txBody>
          <a:bodyPr wrap="square">
            <a:spAutoFit/>
          </a:bodyPr>
          <a:lstStyle/>
          <a:p>
            <a:r>
              <a:rPr lang="it-IT" sz="2000" dirty="0">
                <a:solidFill>
                  <a:schemeClr val="tx1"/>
                </a:solidFill>
              </a:rPr>
              <a:t>Indici de </a:t>
            </a:r>
            <a:r>
              <a:rPr lang="it-IT" sz="2000" dirty="0" err="1">
                <a:solidFill>
                  <a:schemeClr val="tx1"/>
                </a:solidFill>
              </a:rPr>
              <a:t>calitate</a:t>
            </a:r>
            <a:r>
              <a:rPr lang="it-IT" sz="2000" dirty="0">
                <a:solidFill>
                  <a:schemeClr val="tx1"/>
                </a:solidFill>
              </a:rPr>
              <a:t> a </a:t>
            </a:r>
            <a:r>
              <a:rPr lang="it-IT" sz="2000" dirty="0" err="1">
                <a:solidFill>
                  <a:schemeClr val="tx1"/>
                </a:solidFill>
              </a:rPr>
              <a:t>apei</a:t>
            </a:r>
            <a:r>
              <a:rPr lang="it-IT" sz="2000" dirty="0">
                <a:solidFill>
                  <a:schemeClr val="tx1"/>
                </a:solidFill>
              </a:rPr>
              <a:t> brute </a:t>
            </a:r>
          </a:p>
          <a:p>
            <a:endParaRPr lang="it-IT" sz="2000" dirty="0">
              <a:solidFill>
                <a:schemeClr val="tx1"/>
              </a:solidFill>
            </a:endParaRPr>
          </a:p>
          <a:p>
            <a:r>
              <a:rPr lang="it-IT" sz="2000" dirty="0">
                <a:solidFill>
                  <a:schemeClr val="tx1"/>
                </a:solidFill>
              </a:rPr>
              <a:t>Fe3+ , Fe2+ - 10 ÷ 15mg/l </a:t>
            </a:r>
          </a:p>
          <a:p>
            <a:r>
              <a:rPr lang="it-IT" sz="2000" dirty="0" err="1">
                <a:solidFill>
                  <a:schemeClr val="tx1"/>
                </a:solidFill>
              </a:rPr>
              <a:t>pH</a:t>
            </a:r>
            <a:r>
              <a:rPr lang="it-IT" sz="2000" dirty="0">
                <a:solidFill>
                  <a:schemeClr val="tx1"/>
                </a:solidFill>
              </a:rPr>
              <a:t> ≥ 6,4;</a:t>
            </a:r>
          </a:p>
          <a:p>
            <a:r>
              <a:rPr lang="it-IT" sz="2000" dirty="0" err="1">
                <a:solidFill>
                  <a:schemeClr val="tx1"/>
                </a:solidFill>
              </a:rPr>
              <a:t>Indiferent</a:t>
            </a:r>
            <a:r>
              <a:rPr lang="it-IT" sz="2000" dirty="0">
                <a:solidFill>
                  <a:schemeClr val="tx1"/>
                </a:solidFill>
              </a:rPr>
              <a:t> de </a:t>
            </a:r>
            <a:r>
              <a:rPr lang="it-IT" sz="2000" dirty="0" err="1">
                <a:solidFill>
                  <a:schemeClr val="tx1"/>
                </a:solidFill>
              </a:rPr>
              <a:t>debit</a:t>
            </a:r>
            <a:r>
              <a:rPr lang="it-IT" sz="2000" dirty="0">
                <a:solidFill>
                  <a:schemeClr val="tx1"/>
                </a:solidFill>
              </a:rPr>
              <a:t>.</a:t>
            </a:r>
          </a:p>
        </p:txBody>
      </p:sp>
      <p:sp>
        <p:nvSpPr>
          <p:cNvPr id="6" name="Rectangle 5"/>
          <p:cNvSpPr/>
          <p:nvPr/>
        </p:nvSpPr>
        <p:spPr>
          <a:xfrm>
            <a:off x="99248" y="5274191"/>
            <a:ext cx="9044752" cy="1169551"/>
          </a:xfrm>
          <a:prstGeom prst="rect">
            <a:avLst/>
          </a:prstGeom>
        </p:spPr>
        <p:txBody>
          <a:bodyPr wrap="square">
            <a:spAutoFit/>
          </a:bodyPr>
          <a:lstStyle/>
          <a:p>
            <a:r>
              <a:rPr lang="ro-RO" sz="1400" dirty="0">
                <a:solidFill>
                  <a:schemeClr val="tx1"/>
                </a:solidFill>
              </a:rPr>
              <a:t>Legendă: 1 – bazin de aerare; 2 – filtru treapta I; 3 – filtru treapta II; 4 – rezervor apă potabilă; 5 – castel de apă pentru spălarea filtrelor; 6 –pompă pentru spălarea filtrelor; 7 – compresor; 8 – rezervor de expansiune; 9, 10, 11, 12, 13 – instalație de dezinfecție a apei;  14 – deznisipator; 15 – rezervor de sedimentare; 16 – pompă pentru nămol mineral; 17 – pompă pentru pomparea apei limpezite; 18 – lift hidraulic; 19 – spre stația de pompare treapta II.</a:t>
            </a:r>
          </a:p>
        </p:txBody>
      </p:sp>
    </p:spTree>
    <p:extLst>
      <p:ext uri="{BB962C8B-B14F-4D97-AF65-F5344CB8AC3E}">
        <p14:creationId xmlns:p14="http://schemas.microsoft.com/office/powerpoint/2010/main" val="292985709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28339" y="285782"/>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611332" y="1795811"/>
            <a:ext cx="8267700" cy="1107996"/>
          </a:xfrm>
          <a:prstGeom prst="rect">
            <a:avLst/>
          </a:prstGeom>
        </p:spPr>
        <p:txBody>
          <a:bodyPr wrap="square">
            <a:spAutoFit/>
          </a:bodyPr>
          <a:lstStyle/>
          <a:p>
            <a:r>
              <a:rPr lang="ro-RO" dirty="0">
                <a:solidFill>
                  <a:schemeClr val="tx1"/>
                </a:solidFill>
              </a:rPr>
              <a:t>Deferizarea și </a:t>
            </a:r>
            <a:r>
              <a:rPr lang="ro-RO" dirty="0" err="1">
                <a:solidFill>
                  <a:schemeClr val="tx1"/>
                </a:solidFill>
              </a:rPr>
              <a:t>demanganizarea</a:t>
            </a:r>
            <a:r>
              <a:rPr lang="ro-RO" dirty="0">
                <a:solidFill>
                  <a:schemeClr val="tx1"/>
                </a:solidFill>
              </a:rPr>
              <a:t>  prin metoda oxidării chimice</a:t>
            </a:r>
            <a:br>
              <a:rPr lang="ro-RO" dirty="0">
                <a:solidFill>
                  <a:schemeClr val="tx1"/>
                </a:solidFill>
              </a:rPr>
            </a:br>
            <a:r>
              <a:rPr lang="ro-RO" dirty="0" smtClean="0">
                <a:solidFill>
                  <a:schemeClr val="tx1"/>
                </a:solidFill>
              </a:rPr>
              <a:t> </a:t>
            </a:r>
            <a:r>
              <a:rPr lang="ro-RO" dirty="0">
                <a:solidFill>
                  <a:schemeClr val="tx1"/>
                </a:solidFill>
              </a:rPr>
              <a:t>Eliminarea fierului si a magneziului concomitent prin oxidarea cu clor</a:t>
            </a:r>
          </a:p>
        </p:txBody>
      </p:sp>
      <p:pic>
        <p:nvPicPr>
          <p:cNvPr id="3" name="Picture 2"/>
          <p:cNvPicPr>
            <a:picLocks noChangeAspect="1"/>
          </p:cNvPicPr>
          <p:nvPr/>
        </p:nvPicPr>
        <p:blipFill>
          <a:blip r:embed="rId8"/>
          <a:stretch>
            <a:fillRect/>
          </a:stretch>
        </p:blipFill>
        <p:spPr>
          <a:xfrm>
            <a:off x="3343346" y="2605529"/>
            <a:ext cx="5792066" cy="2893093"/>
          </a:xfrm>
          <a:prstGeom prst="rect">
            <a:avLst/>
          </a:prstGeom>
        </p:spPr>
      </p:pic>
      <p:sp>
        <p:nvSpPr>
          <p:cNvPr id="4" name="Rectangle 3"/>
          <p:cNvSpPr/>
          <p:nvPr/>
        </p:nvSpPr>
        <p:spPr>
          <a:xfrm>
            <a:off x="354952" y="2842418"/>
            <a:ext cx="6379152" cy="1569660"/>
          </a:xfrm>
          <a:prstGeom prst="rect">
            <a:avLst/>
          </a:prstGeom>
        </p:spPr>
        <p:txBody>
          <a:bodyPr wrap="square">
            <a:spAutoFit/>
          </a:bodyPr>
          <a:lstStyle/>
          <a:p>
            <a:r>
              <a:rPr lang="it-IT" sz="1600" dirty="0">
                <a:solidFill>
                  <a:schemeClr val="tx1"/>
                </a:solidFill>
              </a:rPr>
              <a:t>Indici de </a:t>
            </a:r>
            <a:r>
              <a:rPr lang="it-IT" sz="1600" dirty="0" err="1">
                <a:solidFill>
                  <a:schemeClr val="tx1"/>
                </a:solidFill>
              </a:rPr>
              <a:t>calitate</a:t>
            </a:r>
            <a:r>
              <a:rPr lang="it-IT" sz="1600" dirty="0">
                <a:solidFill>
                  <a:schemeClr val="tx1"/>
                </a:solidFill>
              </a:rPr>
              <a:t> a </a:t>
            </a:r>
            <a:r>
              <a:rPr lang="it-IT" sz="1600" dirty="0" err="1">
                <a:solidFill>
                  <a:schemeClr val="tx1"/>
                </a:solidFill>
              </a:rPr>
              <a:t>apei</a:t>
            </a:r>
            <a:r>
              <a:rPr lang="it-IT" sz="1600" dirty="0">
                <a:solidFill>
                  <a:schemeClr val="tx1"/>
                </a:solidFill>
              </a:rPr>
              <a:t> brute </a:t>
            </a:r>
          </a:p>
          <a:p>
            <a:endParaRPr lang="it-IT" sz="1600" dirty="0">
              <a:solidFill>
                <a:schemeClr val="tx1"/>
              </a:solidFill>
            </a:endParaRPr>
          </a:p>
          <a:p>
            <a:r>
              <a:rPr lang="it-IT" sz="1600" dirty="0">
                <a:solidFill>
                  <a:schemeClr val="tx1"/>
                </a:solidFill>
              </a:rPr>
              <a:t>Fe3+ , Fe2+  10 ÷ 15mg/l </a:t>
            </a:r>
          </a:p>
          <a:p>
            <a:r>
              <a:rPr lang="it-IT" sz="1600" dirty="0" err="1">
                <a:solidFill>
                  <a:schemeClr val="tx1"/>
                </a:solidFill>
              </a:rPr>
              <a:t>pH</a:t>
            </a:r>
            <a:r>
              <a:rPr lang="it-IT" sz="1600" dirty="0">
                <a:solidFill>
                  <a:schemeClr val="tx1"/>
                </a:solidFill>
              </a:rPr>
              <a:t> – 6 ÷ 6,4;</a:t>
            </a:r>
          </a:p>
          <a:p>
            <a:r>
              <a:rPr lang="it-IT" sz="1600" dirty="0">
                <a:solidFill>
                  <a:schemeClr val="tx1"/>
                </a:solidFill>
              </a:rPr>
              <a:t>Mn – 4 ÷ 5 mg/l;</a:t>
            </a:r>
          </a:p>
          <a:p>
            <a:r>
              <a:rPr lang="it-IT" sz="1600" dirty="0">
                <a:solidFill>
                  <a:schemeClr val="tx1"/>
                </a:solidFill>
              </a:rPr>
              <a:t>Q  ≤ 5000 m3/zi</a:t>
            </a:r>
          </a:p>
        </p:txBody>
      </p:sp>
      <p:sp>
        <p:nvSpPr>
          <p:cNvPr id="5" name="Rectangle 4"/>
          <p:cNvSpPr/>
          <p:nvPr/>
        </p:nvSpPr>
        <p:spPr>
          <a:xfrm>
            <a:off x="552372" y="5493044"/>
            <a:ext cx="8385620" cy="1323439"/>
          </a:xfrm>
          <a:prstGeom prst="rect">
            <a:avLst/>
          </a:prstGeom>
        </p:spPr>
        <p:txBody>
          <a:bodyPr wrap="square">
            <a:spAutoFit/>
          </a:bodyPr>
          <a:lstStyle/>
          <a:p>
            <a:r>
              <a:rPr lang="ro-RO" sz="1600" dirty="0">
                <a:solidFill>
                  <a:schemeClr val="tx1"/>
                </a:solidFill>
              </a:rPr>
              <a:t>Legendă: 1 – camera de contact; 2 – camera de contact pentru neutralizarea excesului de clor; 3 – filtru sub presiune; 4 – conducta de apă de la captare;        </a:t>
            </a:r>
            <a:endParaRPr lang="ro-RO" sz="1600" dirty="0" smtClean="0">
              <a:solidFill>
                <a:schemeClr val="tx1"/>
              </a:solidFill>
            </a:endParaRPr>
          </a:p>
          <a:p>
            <a:r>
              <a:rPr lang="ro-RO" sz="1600" dirty="0" smtClean="0">
                <a:solidFill>
                  <a:schemeClr val="tx1"/>
                </a:solidFill>
              </a:rPr>
              <a:t>5 </a:t>
            </a:r>
            <a:r>
              <a:rPr lang="ro-RO" sz="1600" dirty="0">
                <a:solidFill>
                  <a:schemeClr val="tx1"/>
                </a:solidFill>
              </a:rPr>
              <a:t>– dozarea clorului; 6 – dozarea agentului chimic pentru neutralizarea excesului de clor; 7 – conducta de apă tratată spre RAP; 8 – conducta de apă pentru spălarea filtrelor.</a:t>
            </a:r>
          </a:p>
        </p:txBody>
      </p:sp>
    </p:spTree>
    <p:extLst>
      <p:ext uri="{BB962C8B-B14F-4D97-AF65-F5344CB8AC3E}">
        <p14:creationId xmlns:p14="http://schemas.microsoft.com/office/powerpoint/2010/main" val="168986080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41183" y="1386265"/>
            <a:ext cx="10141526" cy="1439037"/>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3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p>
          <a:p>
            <a:pPr lvl="0" fontAlgn="auto">
              <a:spcAft>
                <a:spcPts val="0"/>
              </a:spcAft>
              <a:defRPr/>
            </a:pPr>
            <a:r>
              <a:rPr lang="ro-RO" sz="2000" b="0" kern="0" dirty="0">
                <a:solidFill>
                  <a:srgbClr val="002060"/>
                </a:solidFill>
              </a:rPr>
              <a:t/>
            </a:r>
            <a:br>
              <a:rPr lang="ro-RO" sz="2000" b="0" kern="0" dirty="0">
                <a:solidFill>
                  <a:srgbClr val="002060"/>
                </a:solidFill>
              </a:rPr>
            </a:br>
            <a:r>
              <a:rPr lang="ro-RO" sz="2900" kern="0" dirty="0"/>
              <a:t>II. CANTITĂȚILE DE APĂ SUBTERANE ALE REPUBLICA </a:t>
            </a:r>
            <a:r>
              <a:rPr lang="ro-RO" sz="2900" kern="0" dirty="0" smtClean="0"/>
              <a:t>MOLDOVA</a:t>
            </a:r>
          </a:p>
          <a:p>
            <a:pPr lvl="0" fontAlgn="auto">
              <a:spcAft>
                <a:spcPts val="0"/>
              </a:spcAft>
              <a:defRPr/>
            </a:pPr>
            <a:endParaRPr lang="ro-RO" sz="2000" kern="0" dirty="0" smtClean="0"/>
          </a:p>
          <a:p>
            <a:pPr lvl="0" fontAlgn="auto">
              <a:spcAft>
                <a:spcPts val="0"/>
              </a:spcAft>
              <a:defRPr/>
            </a:pP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4" name="Rectangle 3"/>
          <p:cNvSpPr/>
          <p:nvPr/>
        </p:nvSpPr>
        <p:spPr>
          <a:xfrm>
            <a:off x="480768" y="2189130"/>
            <a:ext cx="8097624" cy="1541448"/>
          </a:xfrm>
          <a:prstGeom prst="rect">
            <a:avLst/>
          </a:prstGeom>
        </p:spPr>
        <p:txBody>
          <a:bodyPr wrap="square">
            <a:spAutoFit/>
          </a:bodyPr>
          <a:lstStyle/>
          <a:p>
            <a:pPr>
              <a:lnSpc>
                <a:spcPct val="107000"/>
              </a:lnSpc>
              <a:spcAft>
                <a:spcPts val="800"/>
              </a:spcAft>
            </a:pPr>
            <a:r>
              <a:rPr lang="ro-RO" dirty="0">
                <a:solidFill>
                  <a:schemeClr val="tx1"/>
                </a:solidFill>
                <a:latin typeface="Calibri" panose="020F0502020204030204" pitchFamily="34" charset="0"/>
                <a:ea typeface="Calibri" panose="020F0502020204030204" pitchFamily="34" charset="0"/>
                <a:cs typeface="Times New Roman" panose="02020603050405020304" pitchFamily="18" charset="0"/>
              </a:rPr>
              <a:t>Monitorizarea apelor </a:t>
            </a:r>
            <a:r>
              <a:rPr lang="ro-RO"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subterane</a:t>
            </a:r>
            <a:r>
              <a:rPr lang="ro-RO" dirty="0">
                <a:solidFill>
                  <a:schemeClr val="tx1"/>
                </a:solidFill>
                <a:latin typeface="Calibri" panose="020F0502020204030204" pitchFamily="34" charset="0"/>
                <a:ea typeface="Calibri" panose="020F0502020204030204" pitchFamily="34" charset="0"/>
                <a:cs typeface="Times New Roman" panose="02020603050405020304" pitchFamily="18" charset="0"/>
              </a:rPr>
              <a:t>, pe tot teritoriul </a:t>
            </a:r>
            <a:r>
              <a:rPr lang="ro-RO"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republicii, se efectuează prin intermediul a </a:t>
            </a:r>
            <a:r>
              <a:rPr lang="ro-RO" dirty="0">
                <a:solidFill>
                  <a:schemeClr val="tx1"/>
                </a:solidFill>
                <a:latin typeface="Calibri" panose="020F0502020204030204" pitchFamily="34" charset="0"/>
                <a:ea typeface="Calibri" panose="020F0502020204030204" pitchFamily="34" charset="0"/>
                <a:cs typeface="Times New Roman" panose="02020603050405020304" pitchFamily="18" charset="0"/>
              </a:rPr>
              <a:t>160-180 </a:t>
            </a:r>
            <a:r>
              <a:rPr lang="ro-RO" dirty="0" err="1" smtClean="0">
                <a:solidFill>
                  <a:schemeClr val="tx1"/>
                </a:solidFill>
                <a:latin typeface="Calibri" panose="020F0502020204030204" pitchFamily="34" charset="0"/>
                <a:ea typeface="Calibri" panose="020F0502020204030204" pitchFamily="34" charset="0"/>
                <a:cs typeface="Times New Roman" panose="02020603050405020304" pitchFamily="18" charset="0"/>
              </a:rPr>
              <a:t>puţuri</a:t>
            </a:r>
            <a:r>
              <a:rPr lang="ro-RO"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ro-RO" dirty="0">
                <a:solidFill>
                  <a:schemeClr val="tx1"/>
                </a:solidFill>
                <a:latin typeface="Calibri" panose="020F0502020204030204" pitchFamily="34" charset="0"/>
                <a:ea typeface="Calibri" panose="020F0502020204030204" pitchFamily="34" charset="0"/>
                <a:cs typeface="Times New Roman" panose="02020603050405020304" pitchFamily="18" charset="0"/>
              </a:rPr>
              <a:t>de </a:t>
            </a:r>
            <a:r>
              <a:rPr lang="ro-RO"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observație. În baza acestora </a:t>
            </a:r>
            <a:r>
              <a:rPr lang="ro-RO" dirty="0">
                <a:solidFill>
                  <a:schemeClr val="tx1"/>
                </a:solidFill>
                <a:latin typeface="Calibri" panose="020F0502020204030204" pitchFamily="34" charset="0"/>
                <a:ea typeface="Calibri" panose="020F0502020204030204" pitchFamily="34" charset="0"/>
                <a:cs typeface="Times New Roman" panose="02020603050405020304" pitchFamily="18" charset="0"/>
              </a:rPr>
              <a:t>a</a:t>
            </a:r>
            <a:r>
              <a:rPr lang="ro-RO"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u </a:t>
            </a:r>
            <a:r>
              <a:rPr lang="ro-RO" dirty="0">
                <a:solidFill>
                  <a:schemeClr val="tx1"/>
                </a:solidFill>
                <a:latin typeface="Calibri" panose="020F0502020204030204" pitchFamily="34" charset="0"/>
                <a:ea typeface="Calibri" panose="020F0502020204030204" pitchFamily="34" charset="0"/>
                <a:cs typeface="Times New Roman" panose="02020603050405020304" pitchFamily="18" charset="0"/>
              </a:rPr>
              <a:t>fost întocmite </a:t>
            </a:r>
            <a:r>
              <a:rPr lang="ro-RO"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hărţi</a:t>
            </a:r>
            <a:r>
              <a:rPr lang="ro-RO" dirty="0">
                <a:solidFill>
                  <a:schemeClr val="tx1"/>
                </a:solidFill>
                <a:latin typeface="Calibri" panose="020F0502020204030204" pitchFamily="34" charset="0"/>
                <a:ea typeface="Calibri" panose="020F0502020204030204" pitchFamily="34" charset="0"/>
                <a:cs typeface="Times New Roman" panose="02020603050405020304" pitchFamily="18" charset="0"/>
              </a:rPr>
              <a:t> despre starea reală </a:t>
            </a:r>
            <a:r>
              <a:rPr lang="ro-RO"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şi</a:t>
            </a:r>
            <a:r>
              <a:rPr lang="ro-RO" dirty="0">
                <a:solidFill>
                  <a:schemeClr val="tx1"/>
                </a:solidFill>
                <a:latin typeface="Calibri" panose="020F0502020204030204" pitchFamily="34" charset="0"/>
                <a:ea typeface="Calibri" panose="020F0502020204030204" pitchFamily="34" charset="0"/>
                <a:cs typeface="Times New Roman" panose="02020603050405020304" pitchFamily="18" charset="0"/>
              </a:rPr>
              <a:t> nivelul apelor subterane în </a:t>
            </a:r>
            <a:r>
              <a:rPr lang="ro-RO"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condiţii</a:t>
            </a:r>
            <a:r>
              <a:rPr lang="ro-RO" dirty="0">
                <a:solidFill>
                  <a:schemeClr val="tx1"/>
                </a:solidFill>
                <a:latin typeface="Calibri" panose="020F0502020204030204" pitchFamily="34" charset="0"/>
                <a:ea typeface="Calibri" panose="020F0502020204030204" pitchFamily="34" charset="0"/>
                <a:cs typeface="Times New Roman" panose="02020603050405020304" pitchFamily="18" charset="0"/>
              </a:rPr>
              <a:t> naturale.</a:t>
            </a:r>
            <a:endParaRPr lang="ro-RO"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80768" y="3764810"/>
            <a:ext cx="7845814" cy="1785104"/>
          </a:xfrm>
          <a:prstGeom prst="rect">
            <a:avLst/>
          </a:prstGeom>
        </p:spPr>
        <p:txBody>
          <a:bodyPr wrap="square">
            <a:spAutoFit/>
          </a:bodyPr>
          <a:lstStyle/>
          <a:p>
            <a:r>
              <a:rPr lang="ro-RO" dirty="0">
                <a:solidFill>
                  <a:schemeClr val="accent1">
                    <a:lumMod val="75000"/>
                  </a:schemeClr>
                </a:solidFill>
              </a:rPr>
              <a:t>Rezervele subterane explorate de apă ale </a:t>
            </a:r>
            <a:r>
              <a:rPr lang="ro-RO" dirty="0" smtClean="0">
                <a:solidFill>
                  <a:schemeClr val="accent1">
                    <a:lumMod val="75000"/>
                  </a:schemeClr>
                </a:solidFill>
              </a:rPr>
              <a:t>tarii </a:t>
            </a:r>
            <a:r>
              <a:rPr lang="ro-RO" dirty="0">
                <a:solidFill>
                  <a:schemeClr val="accent1">
                    <a:lumMod val="75000"/>
                  </a:schemeClr>
                </a:solidFill>
              </a:rPr>
              <a:t>constituie mai mult de 1,1 miliarde metri cubi anual, dintre care 400 milioane sunt calificate ca surse de apă potabilă. Astfel, fiecărui locuitor al Moldovei îi revin 4,000 metri cubi anual de resurse de apă.</a:t>
            </a:r>
          </a:p>
        </p:txBody>
      </p:sp>
    </p:spTree>
    <p:extLst>
      <p:ext uri="{BB962C8B-B14F-4D97-AF65-F5344CB8AC3E}">
        <p14:creationId xmlns:p14="http://schemas.microsoft.com/office/powerpoint/2010/main" val="990537009"/>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051994"/>
            <a:ext cx="9144000" cy="42465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r>
              <a:rPr lang="it-IT">
                <a:solidFill>
                  <a:sysClr val="windowText" lastClr="000000"/>
                </a:solidFill>
                <a:latin typeface="Calibri" panose="020F0502020204030204"/>
              </a:rPr>
              <a:t>Deferizarea și demanganizarea apei prin oxidare și alcalinizare. </a:t>
            </a: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391647" y="3014739"/>
            <a:ext cx="6477000" cy="2031325"/>
          </a:xfrm>
          <a:prstGeom prst="rect">
            <a:avLst/>
          </a:prstGeom>
        </p:spPr>
        <p:txBody>
          <a:bodyPr wrap="square">
            <a:spAutoFit/>
          </a:bodyPr>
          <a:lstStyle/>
          <a:p>
            <a:r>
              <a:rPr lang="it-IT" sz="1800" dirty="0">
                <a:solidFill>
                  <a:schemeClr val="tx1"/>
                </a:solidFill>
              </a:rPr>
              <a:t>Indici de </a:t>
            </a:r>
            <a:r>
              <a:rPr lang="it-IT" sz="1800" dirty="0" err="1">
                <a:solidFill>
                  <a:schemeClr val="tx1"/>
                </a:solidFill>
              </a:rPr>
              <a:t>calitate</a:t>
            </a:r>
            <a:r>
              <a:rPr lang="it-IT" sz="1800" dirty="0">
                <a:solidFill>
                  <a:schemeClr val="tx1"/>
                </a:solidFill>
              </a:rPr>
              <a:t> a </a:t>
            </a:r>
            <a:r>
              <a:rPr lang="it-IT" sz="1800" dirty="0" err="1" smtClean="0">
                <a:solidFill>
                  <a:schemeClr val="tx1"/>
                </a:solidFill>
              </a:rPr>
              <a:t>apei</a:t>
            </a:r>
            <a:endParaRPr lang="ro-RO" sz="1800" dirty="0" smtClean="0">
              <a:solidFill>
                <a:schemeClr val="tx1"/>
              </a:solidFill>
            </a:endParaRPr>
          </a:p>
          <a:p>
            <a:r>
              <a:rPr lang="it-IT" sz="1800" dirty="0" smtClean="0">
                <a:solidFill>
                  <a:schemeClr val="tx1"/>
                </a:solidFill>
              </a:rPr>
              <a:t> </a:t>
            </a:r>
            <a:r>
              <a:rPr lang="it-IT" sz="1800" dirty="0">
                <a:solidFill>
                  <a:schemeClr val="tx1"/>
                </a:solidFill>
              </a:rPr>
              <a:t>brute </a:t>
            </a:r>
          </a:p>
          <a:p>
            <a:endParaRPr lang="it-IT" sz="1800" dirty="0">
              <a:solidFill>
                <a:schemeClr val="tx1"/>
              </a:solidFill>
            </a:endParaRPr>
          </a:p>
          <a:p>
            <a:r>
              <a:rPr lang="it-IT" sz="1800" dirty="0">
                <a:solidFill>
                  <a:schemeClr val="tx1"/>
                </a:solidFill>
              </a:rPr>
              <a:t>Fe3+ , Fe2+  - 4mg/l </a:t>
            </a:r>
          </a:p>
          <a:p>
            <a:r>
              <a:rPr lang="it-IT" sz="1800" dirty="0" err="1">
                <a:solidFill>
                  <a:schemeClr val="tx1"/>
                </a:solidFill>
              </a:rPr>
              <a:t>pH</a:t>
            </a:r>
            <a:r>
              <a:rPr lang="it-IT" sz="1800" dirty="0">
                <a:solidFill>
                  <a:schemeClr val="tx1"/>
                </a:solidFill>
              </a:rPr>
              <a:t> – 10÷ 11,5;</a:t>
            </a:r>
          </a:p>
          <a:p>
            <a:r>
              <a:rPr lang="it-IT" sz="1800" dirty="0">
                <a:solidFill>
                  <a:schemeClr val="tx1"/>
                </a:solidFill>
              </a:rPr>
              <a:t>Mn – 0,16 mg/l;</a:t>
            </a:r>
          </a:p>
          <a:p>
            <a:r>
              <a:rPr lang="it-IT" sz="1800" dirty="0">
                <a:solidFill>
                  <a:schemeClr val="tx1"/>
                </a:solidFill>
              </a:rPr>
              <a:t>Q ≥ 5000 m3/zi</a:t>
            </a:r>
          </a:p>
        </p:txBody>
      </p:sp>
      <p:pic>
        <p:nvPicPr>
          <p:cNvPr id="3" name="Picture 2"/>
          <p:cNvPicPr>
            <a:picLocks noChangeAspect="1"/>
          </p:cNvPicPr>
          <p:nvPr/>
        </p:nvPicPr>
        <p:blipFill>
          <a:blip r:embed="rId8"/>
          <a:stretch>
            <a:fillRect/>
          </a:stretch>
        </p:blipFill>
        <p:spPr>
          <a:xfrm>
            <a:off x="3104953" y="2447399"/>
            <a:ext cx="5858764" cy="3237257"/>
          </a:xfrm>
          <a:prstGeom prst="rect">
            <a:avLst/>
          </a:prstGeom>
        </p:spPr>
      </p:pic>
      <p:sp>
        <p:nvSpPr>
          <p:cNvPr id="4" name="Rectangle 3"/>
          <p:cNvSpPr/>
          <p:nvPr/>
        </p:nvSpPr>
        <p:spPr>
          <a:xfrm>
            <a:off x="439882" y="5848346"/>
            <a:ext cx="8610600" cy="1292662"/>
          </a:xfrm>
          <a:prstGeom prst="rect">
            <a:avLst/>
          </a:prstGeom>
        </p:spPr>
        <p:txBody>
          <a:bodyPr wrap="square">
            <a:spAutoFit/>
          </a:bodyPr>
          <a:lstStyle/>
          <a:p>
            <a:r>
              <a:rPr lang="ro-RO" sz="1400" dirty="0">
                <a:solidFill>
                  <a:schemeClr val="tx1"/>
                </a:solidFill>
              </a:rPr>
              <a:t>Legendă: 1 – apă brută; 2 – bazin de aerare; 3 – suflantă; 4 – dozarea substanței alcaline și a coagulantului; 5 – decantor vertical; 6 – dozarea floculantului;        7 – evacuarea nămolului; </a:t>
            </a:r>
            <a:endParaRPr lang="ro-RO" sz="1400" dirty="0" smtClean="0">
              <a:solidFill>
                <a:schemeClr val="tx1"/>
              </a:solidFill>
            </a:endParaRPr>
          </a:p>
          <a:p>
            <a:r>
              <a:rPr lang="ro-RO" sz="1400" dirty="0" smtClean="0">
                <a:solidFill>
                  <a:schemeClr val="tx1"/>
                </a:solidFill>
              </a:rPr>
              <a:t>8 </a:t>
            </a:r>
            <a:r>
              <a:rPr lang="ro-RO" sz="1400" dirty="0">
                <a:solidFill>
                  <a:schemeClr val="tx1"/>
                </a:solidFill>
              </a:rPr>
              <a:t>– filtru; 9 – conducta de apă pentru spălarea filtrului; 10 – dozarea clorului; 11 – dozarea </a:t>
            </a:r>
            <a:r>
              <a:rPr lang="ro-RO" sz="1400" dirty="0" smtClean="0">
                <a:solidFill>
                  <a:schemeClr val="tx1"/>
                </a:solidFill>
              </a:rPr>
              <a:t>acidului</a:t>
            </a:r>
            <a:r>
              <a:rPr lang="ro-RO" sz="1400" dirty="0">
                <a:solidFill>
                  <a:schemeClr val="tx1"/>
                </a:solidFill>
              </a:rPr>
              <a:t>; 12 – rezervor apă potabilă (RAP); 13 – conducta de apă tratată spre SP-II.</a:t>
            </a:r>
          </a:p>
          <a:p>
            <a:endParaRPr lang="ro-RO" dirty="0"/>
          </a:p>
        </p:txBody>
      </p:sp>
    </p:spTree>
    <p:extLst>
      <p:ext uri="{BB962C8B-B14F-4D97-AF65-F5344CB8AC3E}">
        <p14:creationId xmlns:p14="http://schemas.microsoft.com/office/powerpoint/2010/main" val="257014232"/>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0868" y="34958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98763" y="305235"/>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304800" y="2202812"/>
            <a:ext cx="8334375"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fontAlgn="auto">
              <a:spcAft>
                <a:spcPts val="0"/>
              </a:spcAft>
            </a:pPr>
            <a:r>
              <a:rPr lang="ro-RO" sz="1800" dirty="0">
                <a:solidFill>
                  <a:sysClr val="windowText" lastClr="000000"/>
                </a:solidFill>
                <a:latin typeface="Calibri" panose="020F0502020204030204"/>
              </a:rPr>
              <a:t>Indicii de calitate a apei brute:</a:t>
            </a:r>
          </a:p>
          <a:p>
            <a:pPr lvl="0" algn="l" fontAlgn="auto">
              <a:spcAft>
                <a:spcPts val="0"/>
              </a:spcAft>
            </a:pPr>
            <a:r>
              <a:rPr lang="ro-RO" sz="1800" dirty="0">
                <a:solidFill>
                  <a:sysClr val="windowText" lastClr="000000"/>
                </a:solidFill>
                <a:latin typeface="Calibri" panose="020F0502020204030204"/>
              </a:rPr>
              <a:t>Fe3+, Fe2+ ≥ 10mg/l;</a:t>
            </a:r>
          </a:p>
          <a:p>
            <a:pPr lvl="0" algn="l" fontAlgn="auto">
              <a:spcAft>
                <a:spcPts val="0"/>
              </a:spcAft>
            </a:pPr>
            <a:r>
              <a:rPr lang="ro-RO" sz="1800" dirty="0">
                <a:solidFill>
                  <a:sysClr val="windowText" lastClr="000000"/>
                </a:solidFill>
                <a:latin typeface="Calibri" panose="020F0502020204030204"/>
              </a:rPr>
              <a:t>Mn &gt; 3 mg/l;</a:t>
            </a:r>
          </a:p>
          <a:p>
            <a:pPr lvl="0" algn="l" fontAlgn="auto">
              <a:spcAft>
                <a:spcPts val="0"/>
              </a:spcAft>
            </a:pPr>
            <a:r>
              <a:rPr lang="ro-RO" sz="1800" dirty="0">
                <a:solidFill>
                  <a:sysClr val="windowText" lastClr="000000"/>
                </a:solidFill>
                <a:latin typeface="Calibri" panose="020F0502020204030204"/>
              </a:rPr>
              <a:t>pH ≥ 6,5;</a:t>
            </a:r>
          </a:p>
          <a:p>
            <a:pPr lvl="0" algn="l" fontAlgn="auto">
              <a:spcAft>
                <a:spcPts val="0"/>
              </a:spcAft>
            </a:pPr>
            <a:r>
              <a:rPr lang="ro-RO" sz="1800" dirty="0">
                <a:solidFill>
                  <a:sysClr val="windowText" lastClr="000000"/>
                </a:solidFill>
                <a:latin typeface="Calibri" panose="020F0502020204030204"/>
              </a:rPr>
              <a:t>Q ≤ 5000 m3/zi.</a:t>
            </a:r>
          </a:p>
          <a:p>
            <a:pPr lvl="0" algn="l" fontAlgn="auto">
              <a:spcAft>
                <a:spcPts val="0"/>
              </a:spcAft>
            </a:pPr>
            <a:r>
              <a:rPr lang="ro-RO" sz="1800" dirty="0" smtClean="0">
                <a:solidFill>
                  <a:sysClr val="windowText" lastClr="000000"/>
                </a:solidFill>
                <a:latin typeface="Calibri" panose="020F0502020204030204"/>
              </a:rPr>
              <a:t> Doza </a:t>
            </a:r>
            <a:r>
              <a:rPr lang="ro-RO" sz="1800" dirty="0">
                <a:solidFill>
                  <a:sysClr val="windowText" lastClr="000000"/>
                </a:solidFill>
                <a:latin typeface="Calibri" panose="020F0502020204030204"/>
              </a:rPr>
              <a:t>necesară pentru </a:t>
            </a:r>
            <a:r>
              <a:rPr lang="ro-RO" sz="1800" dirty="0" smtClean="0">
                <a:solidFill>
                  <a:sysClr val="windowText" lastClr="000000"/>
                </a:solidFill>
                <a:latin typeface="Calibri" panose="020F0502020204030204"/>
              </a:rPr>
              <a:t>oxidarea</a:t>
            </a:r>
          </a:p>
          <a:p>
            <a:pPr lvl="0" algn="l" fontAlgn="auto">
              <a:spcAft>
                <a:spcPts val="0"/>
              </a:spcAft>
            </a:pPr>
            <a:r>
              <a:rPr lang="ro-RO" sz="1800" dirty="0" smtClean="0">
                <a:solidFill>
                  <a:sysClr val="windowText" lastClr="000000"/>
                </a:solidFill>
                <a:latin typeface="Calibri" panose="020F0502020204030204"/>
              </a:rPr>
              <a:t> </a:t>
            </a:r>
            <a:r>
              <a:rPr lang="ro-RO" sz="1800" dirty="0">
                <a:solidFill>
                  <a:sysClr val="windowText" lastClr="000000"/>
                </a:solidFill>
                <a:latin typeface="Calibri" panose="020F0502020204030204"/>
              </a:rPr>
              <a:t>a 1 mg de Fe </a:t>
            </a:r>
            <a:r>
              <a:rPr lang="ro-RO" sz="1800" dirty="0" smtClean="0">
                <a:solidFill>
                  <a:sysClr val="windowText" lastClr="000000"/>
                </a:solidFill>
                <a:latin typeface="Calibri" panose="020F0502020204030204"/>
              </a:rPr>
              <a:t>Este </a:t>
            </a:r>
            <a:r>
              <a:rPr lang="ro-RO" sz="1800" dirty="0" err="1" smtClean="0">
                <a:solidFill>
                  <a:sysClr val="windowText" lastClr="000000"/>
                </a:solidFill>
                <a:latin typeface="Calibri" panose="020F0502020204030204"/>
              </a:rPr>
              <a:t>nevoe</a:t>
            </a:r>
            <a:r>
              <a:rPr lang="ro-RO" sz="1800" dirty="0" smtClean="0">
                <a:solidFill>
                  <a:sysClr val="windowText" lastClr="000000"/>
                </a:solidFill>
                <a:latin typeface="Calibri" panose="020F0502020204030204"/>
              </a:rPr>
              <a:t>  </a:t>
            </a:r>
            <a:r>
              <a:rPr lang="ro-RO" sz="1800" dirty="0">
                <a:solidFill>
                  <a:sysClr val="windowText" lastClr="000000"/>
                </a:solidFill>
                <a:latin typeface="Calibri" panose="020F0502020204030204"/>
              </a:rPr>
              <a:t>de 0,75 – 1 mg/l.</a:t>
            </a:r>
          </a:p>
          <a:p>
            <a:pPr lvl="0" algn="l" fontAlgn="auto">
              <a:spcAft>
                <a:spcPts val="0"/>
              </a:spcAft>
            </a:pPr>
            <a:r>
              <a:rPr lang="ro-RO" sz="1800" dirty="0">
                <a:solidFill>
                  <a:sysClr val="windowText" lastClr="000000"/>
                </a:solidFill>
                <a:latin typeface="Calibri" panose="020F0502020204030204"/>
              </a:rPr>
              <a:t>Timpul de contact a apei cu ozonul este </a:t>
            </a:r>
            <a:endParaRPr lang="ro-RO" sz="1800" dirty="0" smtClean="0">
              <a:solidFill>
                <a:sysClr val="windowText" lastClr="000000"/>
              </a:solidFill>
              <a:latin typeface="Calibri" panose="020F0502020204030204"/>
            </a:endParaRPr>
          </a:p>
          <a:p>
            <a:pPr lvl="0" algn="l" fontAlgn="auto">
              <a:spcAft>
                <a:spcPts val="0"/>
              </a:spcAft>
            </a:pPr>
            <a:r>
              <a:rPr lang="ro-RO" sz="1800" dirty="0" smtClean="0">
                <a:solidFill>
                  <a:sysClr val="windowText" lastClr="000000"/>
                </a:solidFill>
                <a:latin typeface="Calibri" panose="020F0502020204030204"/>
              </a:rPr>
              <a:t>de </a:t>
            </a:r>
            <a:r>
              <a:rPr lang="ro-RO" sz="1800" dirty="0">
                <a:solidFill>
                  <a:sysClr val="windowText" lastClr="000000"/>
                </a:solidFill>
                <a:latin typeface="Calibri" panose="020F0502020204030204"/>
              </a:rPr>
              <a:t>5 – 20 minute.</a:t>
            </a:r>
          </a:p>
        </p:txBody>
      </p:sp>
      <p:sp>
        <p:nvSpPr>
          <p:cNvPr id="2" name="Rectangle 1"/>
          <p:cNvSpPr/>
          <p:nvPr/>
        </p:nvSpPr>
        <p:spPr>
          <a:xfrm>
            <a:off x="622546" y="1796543"/>
            <a:ext cx="8245272" cy="430887"/>
          </a:xfrm>
          <a:prstGeom prst="rect">
            <a:avLst/>
          </a:prstGeom>
        </p:spPr>
        <p:txBody>
          <a:bodyPr wrap="square">
            <a:spAutoFit/>
          </a:bodyPr>
          <a:lstStyle/>
          <a:p>
            <a:r>
              <a:rPr lang="ro-RO" dirty="0">
                <a:solidFill>
                  <a:schemeClr val="tx1"/>
                </a:solidFill>
              </a:rPr>
              <a:t>Deferizarea și </a:t>
            </a:r>
            <a:r>
              <a:rPr lang="ro-RO" dirty="0" err="1">
                <a:solidFill>
                  <a:schemeClr val="tx1"/>
                </a:solidFill>
              </a:rPr>
              <a:t>demanganizarea</a:t>
            </a:r>
            <a:r>
              <a:rPr lang="ro-RO" dirty="0">
                <a:solidFill>
                  <a:schemeClr val="tx1"/>
                </a:solidFill>
              </a:rPr>
              <a:t> apei prin oxidarea cu ozon</a:t>
            </a:r>
          </a:p>
        </p:txBody>
      </p:sp>
      <p:pic>
        <p:nvPicPr>
          <p:cNvPr id="3" name="Picture 2"/>
          <p:cNvPicPr>
            <a:picLocks noChangeAspect="1"/>
          </p:cNvPicPr>
          <p:nvPr/>
        </p:nvPicPr>
        <p:blipFill>
          <a:blip r:embed="rId8"/>
          <a:stretch>
            <a:fillRect/>
          </a:stretch>
        </p:blipFill>
        <p:spPr>
          <a:xfrm>
            <a:off x="4504093" y="2127660"/>
            <a:ext cx="4544657" cy="3268496"/>
          </a:xfrm>
          <a:prstGeom prst="rect">
            <a:avLst/>
          </a:prstGeom>
        </p:spPr>
      </p:pic>
      <p:sp>
        <p:nvSpPr>
          <p:cNvPr id="4" name="Rectangle 3"/>
          <p:cNvSpPr/>
          <p:nvPr/>
        </p:nvSpPr>
        <p:spPr>
          <a:xfrm>
            <a:off x="378100" y="5404953"/>
            <a:ext cx="8372518" cy="1323439"/>
          </a:xfrm>
          <a:prstGeom prst="rect">
            <a:avLst/>
          </a:prstGeom>
        </p:spPr>
        <p:txBody>
          <a:bodyPr wrap="square">
            <a:spAutoFit/>
          </a:bodyPr>
          <a:lstStyle/>
          <a:p>
            <a:r>
              <a:rPr lang="ro-RO" sz="1600" dirty="0">
                <a:solidFill>
                  <a:schemeClr val="tx1"/>
                </a:solidFill>
              </a:rPr>
              <a:t>Legendă:   </a:t>
            </a:r>
            <a:r>
              <a:rPr lang="ro-RO" sz="1600" dirty="0" smtClean="0">
                <a:solidFill>
                  <a:schemeClr val="tx1"/>
                </a:solidFill>
              </a:rPr>
              <a:t>1 </a:t>
            </a:r>
            <a:r>
              <a:rPr lang="ro-RO" sz="1600" dirty="0">
                <a:solidFill>
                  <a:schemeClr val="tx1"/>
                </a:solidFill>
              </a:rPr>
              <a:t>– apa brută;  </a:t>
            </a:r>
            <a:r>
              <a:rPr lang="ro-RO" sz="1600" dirty="0" smtClean="0">
                <a:solidFill>
                  <a:schemeClr val="tx1"/>
                </a:solidFill>
              </a:rPr>
              <a:t>2 </a:t>
            </a:r>
            <a:r>
              <a:rPr lang="ro-RO" sz="1600" dirty="0">
                <a:solidFill>
                  <a:schemeClr val="tx1"/>
                </a:solidFill>
              </a:rPr>
              <a:t>– camera de contact; </a:t>
            </a:r>
            <a:r>
              <a:rPr lang="ro-RO" sz="1600" dirty="0" smtClean="0">
                <a:solidFill>
                  <a:schemeClr val="tx1"/>
                </a:solidFill>
              </a:rPr>
              <a:t>3 </a:t>
            </a:r>
            <a:r>
              <a:rPr lang="ro-RO" sz="1600" dirty="0">
                <a:solidFill>
                  <a:schemeClr val="tx1"/>
                </a:solidFill>
              </a:rPr>
              <a:t>– generator de ozon;   </a:t>
            </a:r>
            <a:r>
              <a:rPr lang="ro-RO" sz="1600" dirty="0" smtClean="0">
                <a:solidFill>
                  <a:schemeClr val="tx1"/>
                </a:solidFill>
              </a:rPr>
              <a:t>4 </a:t>
            </a:r>
            <a:r>
              <a:rPr lang="ro-RO" sz="1600" dirty="0">
                <a:solidFill>
                  <a:schemeClr val="tx1"/>
                </a:solidFill>
              </a:rPr>
              <a:t>– pompă pentru pomparea apei în filtre sub presiune;  </a:t>
            </a:r>
            <a:r>
              <a:rPr lang="ro-RO" sz="1600" dirty="0" smtClean="0">
                <a:solidFill>
                  <a:schemeClr val="tx1"/>
                </a:solidFill>
              </a:rPr>
              <a:t>5 </a:t>
            </a:r>
            <a:r>
              <a:rPr lang="ro-RO" sz="1600" dirty="0">
                <a:solidFill>
                  <a:schemeClr val="tx1"/>
                </a:solidFill>
              </a:rPr>
              <a:t>– filtru sub presiune;  </a:t>
            </a:r>
            <a:r>
              <a:rPr lang="ro-RO" sz="1600" dirty="0" smtClean="0">
                <a:solidFill>
                  <a:schemeClr val="tx1"/>
                </a:solidFill>
              </a:rPr>
              <a:t>6 </a:t>
            </a:r>
            <a:r>
              <a:rPr lang="ro-RO" sz="1600" dirty="0">
                <a:solidFill>
                  <a:schemeClr val="tx1"/>
                </a:solidFill>
              </a:rPr>
              <a:t>– RAP;                                                          7 – pompă pentru spălarea filtrelor;   </a:t>
            </a:r>
            <a:r>
              <a:rPr lang="ro-RO" sz="1600" dirty="0" smtClean="0">
                <a:solidFill>
                  <a:schemeClr val="tx1"/>
                </a:solidFill>
              </a:rPr>
              <a:t> </a:t>
            </a:r>
            <a:r>
              <a:rPr lang="ro-RO" sz="1600" dirty="0">
                <a:solidFill>
                  <a:schemeClr val="tx1"/>
                </a:solidFill>
              </a:rPr>
              <a:t>8 – rezervor de decantare a apelor de după spălarea filtrelor;  </a:t>
            </a:r>
            <a:r>
              <a:rPr lang="ro-RO" sz="1600" dirty="0" smtClean="0">
                <a:solidFill>
                  <a:schemeClr val="tx1"/>
                </a:solidFill>
              </a:rPr>
              <a:t>9 </a:t>
            </a:r>
            <a:r>
              <a:rPr lang="ro-RO" sz="1600" dirty="0">
                <a:solidFill>
                  <a:schemeClr val="tx1"/>
                </a:solidFill>
              </a:rPr>
              <a:t>– bazin de dizolvare a </a:t>
            </a:r>
            <a:r>
              <a:rPr lang="ro-RO" sz="1600" dirty="0" err="1">
                <a:solidFill>
                  <a:schemeClr val="tx1"/>
                </a:solidFill>
              </a:rPr>
              <a:t>poliacrilamidei</a:t>
            </a:r>
            <a:r>
              <a:rPr lang="ro-RO" sz="1600" dirty="0">
                <a:solidFill>
                  <a:schemeClr val="tx1"/>
                </a:solidFill>
              </a:rPr>
              <a:t> (PAA);  </a:t>
            </a:r>
            <a:r>
              <a:rPr lang="ro-RO" sz="1600" dirty="0" smtClean="0">
                <a:solidFill>
                  <a:schemeClr val="tx1"/>
                </a:solidFill>
              </a:rPr>
              <a:t>10 </a:t>
            </a:r>
            <a:r>
              <a:rPr lang="ro-RO" sz="1600" dirty="0">
                <a:solidFill>
                  <a:schemeClr val="tx1"/>
                </a:solidFill>
              </a:rPr>
              <a:t>– bazin de lucru a soluției de PAA;   </a:t>
            </a:r>
            <a:r>
              <a:rPr lang="ro-RO" sz="1600" dirty="0" smtClean="0">
                <a:solidFill>
                  <a:schemeClr val="tx1"/>
                </a:solidFill>
              </a:rPr>
              <a:t>11 </a:t>
            </a:r>
            <a:r>
              <a:rPr lang="ro-RO" sz="1600" dirty="0">
                <a:solidFill>
                  <a:schemeClr val="tx1"/>
                </a:solidFill>
              </a:rPr>
              <a:t>– pompă dozatoare a PAA; </a:t>
            </a:r>
            <a:r>
              <a:rPr lang="ro-RO" sz="1600" dirty="0" smtClean="0">
                <a:solidFill>
                  <a:schemeClr val="tx1"/>
                </a:solidFill>
              </a:rPr>
              <a:t> 12 – </a:t>
            </a:r>
            <a:r>
              <a:rPr lang="ro-RO" sz="1600" dirty="0" err="1" smtClean="0">
                <a:solidFill>
                  <a:schemeClr val="tx1"/>
                </a:solidFill>
              </a:rPr>
              <a:t>coducta</a:t>
            </a:r>
            <a:r>
              <a:rPr lang="ro-RO" sz="1600" dirty="0" smtClean="0">
                <a:solidFill>
                  <a:schemeClr val="tx1"/>
                </a:solidFill>
              </a:rPr>
              <a:t> </a:t>
            </a:r>
            <a:r>
              <a:rPr lang="ro-RO" sz="1600" dirty="0">
                <a:solidFill>
                  <a:schemeClr val="tx1"/>
                </a:solidFill>
              </a:rPr>
              <a:t>spre localitate.</a:t>
            </a:r>
          </a:p>
        </p:txBody>
      </p:sp>
    </p:spTree>
    <p:extLst>
      <p:ext uri="{BB962C8B-B14F-4D97-AF65-F5344CB8AC3E}">
        <p14:creationId xmlns:p14="http://schemas.microsoft.com/office/powerpoint/2010/main" val="2741946773"/>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81402" y="330719"/>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3" name="Rectangle 2"/>
          <p:cNvSpPr/>
          <p:nvPr/>
        </p:nvSpPr>
        <p:spPr>
          <a:xfrm>
            <a:off x="666750" y="1804941"/>
            <a:ext cx="8073822" cy="769441"/>
          </a:xfrm>
          <a:prstGeom prst="rect">
            <a:avLst/>
          </a:prstGeom>
        </p:spPr>
        <p:txBody>
          <a:bodyPr wrap="square">
            <a:spAutoFit/>
          </a:bodyPr>
          <a:lstStyle/>
          <a:p>
            <a:r>
              <a:rPr lang="it-IT" dirty="0" err="1">
                <a:solidFill>
                  <a:schemeClr val="tx1"/>
                </a:solidFill>
              </a:rPr>
              <a:t>Deferizarea</a:t>
            </a:r>
            <a:r>
              <a:rPr lang="it-IT" dirty="0">
                <a:solidFill>
                  <a:schemeClr val="tx1"/>
                </a:solidFill>
              </a:rPr>
              <a:t> </a:t>
            </a:r>
            <a:r>
              <a:rPr lang="it-IT" dirty="0" err="1">
                <a:solidFill>
                  <a:schemeClr val="tx1"/>
                </a:solidFill>
              </a:rPr>
              <a:t>și</a:t>
            </a:r>
            <a:r>
              <a:rPr lang="it-IT" dirty="0">
                <a:solidFill>
                  <a:schemeClr val="tx1"/>
                </a:solidFill>
              </a:rPr>
              <a:t> </a:t>
            </a:r>
            <a:r>
              <a:rPr lang="it-IT" dirty="0" err="1">
                <a:solidFill>
                  <a:schemeClr val="tx1"/>
                </a:solidFill>
              </a:rPr>
              <a:t>demanganizarea</a:t>
            </a:r>
            <a:r>
              <a:rPr lang="it-IT" dirty="0">
                <a:solidFill>
                  <a:schemeClr val="tx1"/>
                </a:solidFill>
              </a:rPr>
              <a:t> </a:t>
            </a:r>
            <a:r>
              <a:rPr lang="it-IT" dirty="0" err="1">
                <a:solidFill>
                  <a:schemeClr val="tx1"/>
                </a:solidFill>
              </a:rPr>
              <a:t>apei</a:t>
            </a:r>
            <a:r>
              <a:rPr lang="it-IT" dirty="0">
                <a:solidFill>
                  <a:schemeClr val="tx1"/>
                </a:solidFill>
              </a:rPr>
              <a:t> </a:t>
            </a:r>
            <a:r>
              <a:rPr lang="it-IT" dirty="0" err="1">
                <a:solidFill>
                  <a:schemeClr val="tx1"/>
                </a:solidFill>
              </a:rPr>
              <a:t>în</a:t>
            </a:r>
            <a:r>
              <a:rPr lang="it-IT" dirty="0">
                <a:solidFill>
                  <a:schemeClr val="tx1"/>
                </a:solidFill>
              </a:rPr>
              <a:t> </a:t>
            </a:r>
            <a:r>
              <a:rPr lang="it-IT" dirty="0" err="1">
                <a:solidFill>
                  <a:schemeClr val="tx1"/>
                </a:solidFill>
              </a:rPr>
              <a:t>filtre</a:t>
            </a:r>
            <a:r>
              <a:rPr lang="it-IT" dirty="0">
                <a:solidFill>
                  <a:schemeClr val="tx1"/>
                </a:solidFill>
              </a:rPr>
              <a:t> cu </a:t>
            </a:r>
            <a:r>
              <a:rPr lang="it-IT" dirty="0" err="1">
                <a:solidFill>
                  <a:schemeClr val="tx1"/>
                </a:solidFill>
              </a:rPr>
              <a:t>schimbători</a:t>
            </a:r>
            <a:r>
              <a:rPr lang="it-IT" dirty="0">
                <a:solidFill>
                  <a:schemeClr val="tx1"/>
                </a:solidFill>
              </a:rPr>
              <a:t> de ioni (cationi)</a:t>
            </a:r>
            <a:endParaRPr lang="ro-RO" dirty="0">
              <a:solidFill>
                <a:schemeClr val="tx1"/>
              </a:solidFill>
            </a:endParaRPr>
          </a:p>
        </p:txBody>
      </p:sp>
      <p:pic>
        <p:nvPicPr>
          <p:cNvPr id="4" name="Picture 3"/>
          <p:cNvPicPr>
            <a:picLocks noChangeAspect="1"/>
          </p:cNvPicPr>
          <p:nvPr/>
        </p:nvPicPr>
        <p:blipFill>
          <a:blip r:embed="rId8"/>
          <a:stretch>
            <a:fillRect/>
          </a:stretch>
        </p:blipFill>
        <p:spPr>
          <a:xfrm>
            <a:off x="2908350" y="2224535"/>
            <a:ext cx="6023370" cy="3061840"/>
          </a:xfrm>
          <a:prstGeom prst="rect">
            <a:avLst/>
          </a:prstGeom>
        </p:spPr>
      </p:pic>
      <p:sp>
        <p:nvSpPr>
          <p:cNvPr id="5" name="Rectangle 4"/>
          <p:cNvSpPr/>
          <p:nvPr/>
        </p:nvSpPr>
        <p:spPr>
          <a:xfrm>
            <a:off x="192181" y="2536448"/>
            <a:ext cx="6665819" cy="2123658"/>
          </a:xfrm>
          <a:prstGeom prst="rect">
            <a:avLst/>
          </a:prstGeom>
        </p:spPr>
        <p:txBody>
          <a:bodyPr wrap="square">
            <a:spAutoFit/>
          </a:bodyPr>
          <a:lstStyle/>
          <a:p>
            <a:r>
              <a:rPr lang="it-IT" dirty="0">
                <a:solidFill>
                  <a:schemeClr val="tx1"/>
                </a:solidFill>
              </a:rPr>
              <a:t>Indici de </a:t>
            </a:r>
            <a:r>
              <a:rPr lang="it-IT" dirty="0" err="1">
                <a:solidFill>
                  <a:schemeClr val="tx1"/>
                </a:solidFill>
              </a:rPr>
              <a:t>calitate</a:t>
            </a:r>
            <a:r>
              <a:rPr lang="it-IT" dirty="0">
                <a:solidFill>
                  <a:schemeClr val="tx1"/>
                </a:solidFill>
              </a:rPr>
              <a:t> </a:t>
            </a:r>
            <a:r>
              <a:rPr lang="it-IT" dirty="0" smtClean="0">
                <a:solidFill>
                  <a:schemeClr val="tx1"/>
                </a:solidFill>
              </a:rPr>
              <a:t>a</a:t>
            </a:r>
            <a:endParaRPr lang="ro-RO" dirty="0" smtClean="0">
              <a:solidFill>
                <a:schemeClr val="tx1"/>
              </a:solidFill>
            </a:endParaRPr>
          </a:p>
          <a:p>
            <a:r>
              <a:rPr lang="it-IT" dirty="0" smtClean="0">
                <a:solidFill>
                  <a:schemeClr val="tx1"/>
                </a:solidFill>
              </a:rPr>
              <a:t> </a:t>
            </a:r>
            <a:r>
              <a:rPr lang="it-IT" dirty="0" err="1">
                <a:solidFill>
                  <a:schemeClr val="tx1"/>
                </a:solidFill>
              </a:rPr>
              <a:t>apei</a:t>
            </a:r>
            <a:r>
              <a:rPr lang="it-IT" dirty="0">
                <a:solidFill>
                  <a:schemeClr val="tx1"/>
                </a:solidFill>
              </a:rPr>
              <a:t> brute </a:t>
            </a:r>
          </a:p>
          <a:p>
            <a:endParaRPr lang="it-IT" dirty="0">
              <a:solidFill>
                <a:schemeClr val="tx1"/>
              </a:solidFill>
            </a:endParaRPr>
          </a:p>
          <a:p>
            <a:r>
              <a:rPr lang="it-IT" dirty="0">
                <a:solidFill>
                  <a:schemeClr val="tx1"/>
                </a:solidFill>
              </a:rPr>
              <a:t>Fe3+ , Fe2+  ≤ 5 mg/l</a:t>
            </a:r>
          </a:p>
          <a:p>
            <a:r>
              <a:rPr lang="it-IT" dirty="0">
                <a:solidFill>
                  <a:schemeClr val="tx1"/>
                </a:solidFill>
              </a:rPr>
              <a:t>Mn ≤ 3 mg/l;</a:t>
            </a:r>
          </a:p>
          <a:p>
            <a:r>
              <a:rPr lang="it-IT" dirty="0">
                <a:solidFill>
                  <a:schemeClr val="tx1"/>
                </a:solidFill>
              </a:rPr>
              <a:t>Q ≤ 3000 m3/zi</a:t>
            </a:r>
          </a:p>
        </p:txBody>
      </p:sp>
      <p:sp>
        <p:nvSpPr>
          <p:cNvPr id="6" name="Rectangle 5"/>
          <p:cNvSpPr/>
          <p:nvPr/>
        </p:nvSpPr>
        <p:spPr>
          <a:xfrm>
            <a:off x="375389" y="5257562"/>
            <a:ext cx="8656544" cy="1600438"/>
          </a:xfrm>
          <a:prstGeom prst="rect">
            <a:avLst/>
          </a:prstGeom>
        </p:spPr>
        <p:txBody>
          <a:bodyPr wrap="square">
            <a:spAutoFit/>
          </a:bodyPr>
          <a:lstStyle/>
          <a:p>
            <a:r>
              <a:rPr lang="ro-RO" sz="1400" dirty="0">
                <a:solidFill>
                  <a:schemeClr val="tx1"/>
                </a:solidFill>
              </a:rPr>
              <a:t>Legendă: 1 – filtru cationit; 2 – RAP; 3 – SP-II; 4 – rezervor de dozare a soluției de sare; 5 – rezervor de acumulare a apei rezultate în urma spălării filtrelor pentru afânarea masei cationice din filtre; 6 – pompă pentru afinare; 7- rezervor pentru păstrarea soluției de sare; 8 – pompă pentru pomparea soluției de sare; 9 – bazin pentru dizolvarea sării; B – apă brută;      B1 – apă tratată; B2 – apă rezultată în urma spălării filtrelor; B3 – conducta de apă pentru afânarea masei cationice;              B4 – colectarea apei rezultate în urma spălării filtrelor; C – conducta cu soluție de sare; K – conducta de canalizare.</a:t>
            </a:r>
          </a:p>
        </p:txBody>
      </p:sp>
    </p:spTree>
    <p:extLst>
      <p:ext uri="{BB962C8B-B14F-4D97-AF65-F5344CB8AC3E}">
        <p14:creationId xmlns:p14="http://schemas.microsoft.com/office/powerpoint/2010/main" val="338518396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2400" kern="0" dirty="0" smtClean="0"/>
              <a:t>V</a:t>
            </a:r>
            <a:r>
              <a:rPr lang="ro-RO" sz="2400" kern="0" dirty="0"/>
              <a:t>. </a:t>
            </a:r>
            <a:r>
              <a:rPr lang="ru-RU" sz="2400" kern="0" dirty="0"/>
              <a:t>Водоподготовка подземных вод </a:t>
            </a:r>
          </a:p>
        </p:txBody>
      </p:sp>
      <p:sp>
        <p:nvSpPr>
          <p:cNvPr id="11" name="Subtitle 2"/>
          <p:cNvSpPr txBox="1">
            <a:spLocks/>
          </p:cNvSpPr>
          <p:nvPr/>
        </p:nvSpPr>
        <p:spPr>
          <a:xfrm>
            <a:off x="2156791" y="2842418"/>
            <a:ext cx="1779106"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192181" y="1941306"/>
            <a:ext cx="9530531" cy="430887"/>
          </a:xfrm>
          <a:prstGeom prst="rect">
            <a:avLst/>
          </a:prstGeom>
        </p:spPr>
        <p:txBody>
          <a:bodyPr wrap="square">
            <a:spAutoFit/>
          </a:bodyPr>
          <a:lstStyle/>
          <a:p>
            <a:r>
              <a:rPr lang="ru-RU" dirty="0">
                <a:solidFill>
                  <a:schemeClr val="tx1"/>
                </a:solidFill>
              </a:rPr>
              <a:t>Удаления железа и марганца из подземных </a:t>
            </a:r>
            <a:r>
              <a:rPr lang="ru-RU" dirty="0" smtClean="0">
                <a:solidFill>
                  <a:schemeClr val="tx1"/>
                </a:solidFill>
              </a:rPr>
              <a:t>вод </a:t>
            </a:r>
            <a:r>
              <a:rPr lang="ru-RU" dirty="0" err="1" smtClean="0">
                <a:solidFill>
                  <a:schemeClr val="tx1"/>
                </a:solidFill>
              </a:rPr>
              <a:t>ионообменом</a:t>
            </a:r>
            <a:r>
              <a:rPr lang="ru-RU" dirty="0" smtClean="0">
                <a:solidFill>
                  <a:schemeClr val="tx1"/>
                </a:solidFill>
              </a:rPr>
              <a:t> </a:t>
            </a:r>
            <a:endParaRPr lang="ru-RU" dirty="0">
              <a:solidFill>
                <a:schemeClr val="tx1"/>
              </a:solidFill>
            </a:endParaRPr>
          </a:p>
        </p:txBody>
      </p:sp>
      <p:pic>
        <p:nvPicPr>
          <p:cNvPr id="3" name="Picture 2"/>
          <p:cNvPicPr>
            <a:picLocks noChangeAspect="1"/>
          </p:cNvPicPr>
          <p:nvPr/>
        </p:nvPicPr>
        <p:blipFill>
          <a:blip r:embed="rId8"/>
          <a:stretch>
            <a:fillRect/>
          </a:stretch>
        </p:blipFill>
        <p:spPr>
          <a:xfrm>
            <a:off x="3637722" y="2295298"/>
            <a:ext cx="5102850" cy="2893221"/>
          </a:xfrm>
          <a:prstGeom prst="rect">
            <a:avLst/>
          </a:prstGeom>
        </p:spPr>
      </p:pic>
      <p:sp>
        <p:nvSpPr>
          <p:cNvPr id="4" name="Rectangle 3"/>
          <p:cNvSpPr/>
          <p:nvPr/>
        </p:nvSpPr>
        <p:spPr>
          <a:xfrm>
            <a:off x="192181" y="2449942"/>
            <a:ext cx="2600715" cy="646331"/>
          </a:xfrm>
          <a:prstGeom prst="rect">
            <a:avLst/>
          </a:prstGeom>
        </p:spPr>
        <p:txBody>
          <a:bodyPr wrap="square">
            <a:spAutoFit/>
          </a:bodyPr>
          <a:lstStyle/>
          <a:p>
            <a:pPr algn="ctr"/>
            <a:r>
              <a:rPr lang="ru-RU" sz="1800" dirty="0" smtClean="0">
                <a:solidFill>
                  <a:schemeClr val="tx1"/>
                </a:solidFill>
              </a:rPr>
              <a:t>Показатели качества</a:t>
            </a:r>
          </a:p>
          <a:p>
            <a:pPr algn="ctr"/>
            <a:r>
              <a:rPr lang="ru-RU" sz="1800" dirty="0" smtClean="0">
                <a:solidFill>
                  <a:schemeClr val="tx1"/>
                </a:solidFill>
              </a:rPr>
              <a:t> сырой воды</a:t>
            </a:r>
            <a:endParaRPr lang="ru-RU" sz="1800" dirty="0">
              <a:solidFill>
                <a:schemeClr val="tx1"/>
              </a:solidFill>
            </a:endParaRPr>
          </a:p>
        </p:txBody>
      </p:sp>
      <p:sp>
        <p:nvSpPr>
          <p:cNvPr id="6" name="Rectangle 5"/>
          <p:cNvSpPr/>
          <p:nvPr/>
        </p:nvSpPr>
        <p:spPr>
          <a:xfrm>
            <a:off x="173182" y="3309076"/>
            <a:ext cx="4572000" cy="1107996"/>
          </a:xfrm>
          <a:prstGeom prst="rect">
            <a:avLst/>
          </a:prstGeom>
        </p:spPr>
        <p:txBody>
          <a:bodyPr>
            <a:spAutoFit/>
          </a:bodyPr>
          <a:lstStyle/>
          <a:p>
            <a:r>
              <a:rPr lang="ro-RO" dirty="0">
                <a:solidFill>
                  <a:schemeClr val="tx1"/>
                </a:solidFill>
              </a:rPr>
              <a:t>Fe3+ , Fe2+  ≤ 5 mg/l</a:t>
            </a:r>
          </a:p>
          <a:p>
            <a:r>
              <a:rPr lang="ro-RO" dirty="0">
                <a:solidFill>
                  <a:schemeClr val="tx1"/>
                </a:solidFill>
              </a:rPr>
              <a:t>Mn ≤ 3 mg/l;</a:t>
            </a:r>
          </a:p>
          <a:p>
            <a:r>
              <a:rPr lang="ro-RO" dirty="0">
                <a:solidFill>
                  <a:schemeClr val="tx1"/>
                </a:solidFill>
              </a:rPr>
              <a:t>Q ≤ 3000 m3/zi</a:t>
            </a:r>
          </a:p>
        </p:txBody>
      </p:sp>
      <p:sp>
        <p:nvSpPr>
          <p:cNvPr id="7" name="Rectangle 6"/>
          <p:cNvSpPr/>
          <p:nvPr/>
        </p:nvSpPr>
        <p:spPr>
          <a:xfrm>
            <a:off x="326102" y="5306952"/>
            <a:ext cx="8771540" cy="1569660"/>
          </a:xfrm>
          <a:prstGeom prst="rect">
            <a:avLst/>
          </a:prstGeom>
        </p:spPr>
        <p:txBody>
          <a:bodyPr wrap="square">
            <a:spAutoFit/>
          </a:bodyPr>
          <a:lstStyle/>
          <a:p>
            <a:r>
              <a:rPr lang="ru-RU" sz="1600" dirty="0" smtClean="0">
                <a:solidFill>
                  <a:schemeClr val="tx1"/>
                </a:solidFill>
              </a:rPr>
              <a:t>легенда: </a:t>
            </a:r>
            <a:r>
              <a:rPr lang="ru-RU" sz="1600" dirty="0">
                <a:solidFill>
                  <a:schemeClr val="tx1"/>
                </a:solidFill>
              </a:rPr>
              <a:t>1 - </a:t>
            </a:r>
            <a:r>
              <a:rPr lang="ru-RU" sz="1600" dirty="0" err="1" smtClean="0">
                <a:solidFill>
                  <a:schemeClr val="tx1"/>
                </a:solidFill>
              </a:rPr>
              <a:t>катионитовый</a:t>
            </a:r>
            <a:r>
              <a:rPr lang="ru-RU" sz="1600" dirty="0" smtClean="0">
                <a:solidFill>
                  <a:schemeClr val="tx1"/>
                </a:solidFill>
              </a:rPr>
              <a:t> </a:t>
            </a:r>
            <a:r>
              <a:rPr lang="ru-RU" sz="1600" dirty="0">
                <a:solidFill>
                  <a:schemeClr val="tx1"/>
                </a:solidFill>
              </a:rPr>
              <a:t>фильтр; 2 - </a:t>
            </a:r>
            <a:r>
              <a:rPr lang="ru-RU" sz="1600" dirty="0" smtClean="0">
                <a:solidFill>
                  <a:schemeClr val="tx1"/>
                </a:solidFill>
              </a:rPr>
              <a:t>РЧВ; </a:t>
            </a:r>
            <a:r>
              <a:rPr lang="ru-RU" sz="1600" dirty="0">
                <a:solidFill>
                  <a:schemeClr val="tx1"/>
                </a:solidFill>
              </a:rPr>
              <a:t>3 - SP-II; 4 - </a:t>
            </a:r>
            <a:r>
              <a:rPr lang="ru-RU" sz="1600" dirty="0" smtClean="0">
                <a:solidFill>
                  <a:schemeClr val="tx1"/>
                </a:solidFill>
              </a:rPr>
              <a:t>бак </a:t>
            </a:r>
            <a:r>
              <a:rPr lang="ru-RU" sz="1600" dirty="0">
                <a:solidFill>
                  <a:schemeClr val="tx1"/>
                </a:solidFill>
              </a:rPr>
              <a:t>солевого раствора; </a:t>
            </a:r>
            <a:endParaRPr lang="ru-RU" sz="1600" dirty="0" smtClean="0">
              <a:solidFill>
                <a:schemeClr val="tx1"/>
              </a:solidFill>
            </a:endParaRPr>
          </a:p>
          <a:p>
            <a:r>
              <a:rPr lang="ru-RU" sz="1600" dirty="0" smtClean="0">
                <a:solidFill>
                  <a:schemeClr val="tx1"/>
                </a:solidFill>
              </a:rPr>
              <a:t>5 </a:t>
            </a:r>
            <a:r>
              <a:rPr lang="ru-RU" sz="1600" dirty="0">
                <a:solidFill>
                  <a:schemeClr val="tx1"/>
                </a:solidFill>
              </a:rPr>
              <a:t>- Резервуар накопления воды в результате промывки </a:t>
            </a:r>
            <a:r>
              <a:rPr lang="ru-RU" sz="1600" dirty="0" smtClean="0">
                <a:solidFill>
                  <a:schemeClr val="tx1"/>
                </a:solidFill>
              </a:rPr>
              <a:t>фильтров; </a:t>
            </a:r>
            <a:r>
              <a:rPr lang="ru-RU" sz="1600" dirty="0">
                <a:solidFill>
                  <a:schemeClr val="tx1"/>
                </a:solidFill>
              </a:rPr>
              <a:t>6 -</a:t>
            </a:r>
            <a:r>
              <a:rPr lang="ru-RU" sz="1600" dirty="0" smtClean="0">
                <a:solidFill>
                  <a:schemeClr val="tx1"/>
                </a:solidFill>
              </a:rPr>
              <a:t> </a:t>
            </a:r>
            <a:r>
              <a:rPr lang="ru-RU" sz="1600" dirty="0">
                <a:solidFill>
                  <a:schemeClr val="tx1"/>
                </a:solidFill>
              </a:rPr>
              <a:t>насос</a:t>
            </a:r>
            <a:r>
              <a:rPr lang="ru-RU" sz="1600" dirty="0" smtClean="0">
                <a:solidFill>
                  <a:schemeClr val="tx1"/>
                </a:solidFill>
              </a:rPr>
              <a:t>;</a:t>
            </a:r>
          </a:p>
          <a:p>
            <a:r>
              <a:rPr lang="ru-RU" sz="1600" dirty="0" smtClean="0">
                <a:solidFill>
                  <a:schemeClr val="tx1"/>
                </a:solidFill>
              </a:rPr>
              <a:t> 7- резервуар </a:t>
            </a:r>
            <a:r>
              <a:rPr lang="ru-RU" sz="1600" dirty="0">
                <a:solidFill>
                  <a:schemeClr val="tx1"/>
                </a:solidFill>
              </a:rPr>
              <a:t>для </a:t>
            </a:r>
            <a:r>
              <a:rPr lang="ru-RU" sz="1600" dirty="0" smtClean="0">
                <a:solidFill>
                  <a:schemeClr val="tx1"/>
                </a:solidFill>
              </a:rPr>
              <a:t>хранения </a:t>
            </a:r>
            <a:r>
              <a:rPr lang="ru-RU" sz="1600" dirty="0">
                <a:solidFill>
                  <a:schemeClr val="tx1"/>
                </a:solidFill>
              </a:rPr>
              <a:t>солевого раствора; 8 - Насос для перекачки солевого раствора; 9 - </a:t>
            </a:r>
            <a:r>
              <a:rPr lang="ru-RU" sz="1600" dirty="0" smtClean="0">
                <a:solidFill>
                  <a:schemeClr val="tx1"/>
                </a:solidFill>
              </a:rPr>
              <a:t>Бак </a:t>
            </a:r>
            <a:r>
              <a:rPr lang="ru-RU" sz="1600" dirty="0">
                <a:solidFill>
                  <a:schemeClr val="tx1"/>
                </a:solidFill>
              </a:rPr>
              <a:t>для растворения соли</a:t>
            </a:r>
            <a:r>
              <a:rPr lang="ru-RU" sz="1600" dirty="0" smtClean="0">
                <a:solidFill>
                  <a:schemeClr val="tx1"/>
                </a:solidFill>
              </a:rPr>
              <a:t>;  </a:t>
            </a:r>
            <a:r>
              <a:rPr lang="ru-RU" sz="1600" dirty="0">
                <a:solidFill>
                  <a:schemeClr val="tx1"/>
                </a:solidFill>
              </a:rPr>
              <a:t>B - </a:t>
            </a:r>
            <a:r>
              <a:rPr lang="ru-RU" sz="1600" dirty="0" smtClean="0">
                <a:solidFill>
                  <a:schemeClr val="tx1"/>
                </a:solidFill>
              </a:rPr>
              <a:t>сырая </a:t>
            </a:r>
            <a:r>
              <a:rPr lang="ru-RU" sz="1600" dirty="0">
                <a:solidFill>
                  <a:schemeClr val="tx1"/>
                </a:solidFill>
              </a:rPr>
              <a:t>вода;      B1 - очищенная вода; B2 - Вода </a:t>
            </a:r>
            <a:r>
              <a:rPr lang="ru-RU" sz="1600" dirty="0" smtClean="0">
                <a:solidFill>
                  <a:schemeClr val="tx1"/>
                </a:solidFill>
              </a:rPr>
              <a:t>от промывки </a:t>
            </a:r>
            <a:r>
              <a:rPr lang="ru-RU" sz="1600" dirty="0">
                <a:solidFill>
                  <a:schemeClr val="tx1"/>
                </a:solidFill>
              </a:rPr>
              <a:t>фильтров; B3 - водопровод для </a:t>
            </a:r>
            <a:r>
              <a:rPr lang="ru-RU" sz="1600" dirty="0" err="1" smtClean="0">
                <a:solidFill>
                  <a:schemeClr val="tx1"/>
                </a:solidFill>
              </a:rPr>
              <a:t>катионитовй</a:t>
            </a:r>
            <a:r>
              <a:rPr lang="ru-RU" sz="1600" dirty="0" smtClean="0">
                <a:solidFill>
                  <a:schemeClr val="tx1"/>
                </a:solidFill>
              </a:rPr>
              <a:t> </a:t>
            </a:r>
            <a:r>
              <a:rPr lang="ru-RU" sz="1600" dirty="0">
                <a:solidFill>
                  <a:schemeClr val="tx1"/>
                </a:solidFill>
              </a:rPr>
              <a:t>массы; </a:t>
            </a:r>
            <a:endParaRPr lang="ru-RU" sz="1600" dirty="0" smtClean="0">
              <a:solidFill>
                <a:schemeClr val="tx1"/>
              </a:solidFill>
            </a:endParaRPr>
          </a:p>
          <a:p>
            <a:r>
              <a:rPr lang="ru-RU" sz="1600" dirty="0" smtClean="0">
                <a:solidFill>
                  <a:schemeClr val="tx1"/>
                </a:solidFill>
              </a:rPr>
              <a:t> B4 – отвод промывной воды </a:t>
            </a:r>
            <a:r>
              <a:rPr lang="ru-RU" sz="1600" dirty="0">
                <a:solidFill>
                  <a:schemeClr val="tx1"/>
                </a:solidFill>
              </a:rPr>
              <a:t>C </a:t>
            </a:r>
            <a:r>
              <a:rPr lang="ru-RU" sz="1600" dirty="0" smtClean="0">
                <a:solidFill>
                  <a:schemeClr val="tx1"/>
                </a:solidFill>
              </a:rPr>
              <a:t>- солевой раствор; </a:t>
            </a:r>
            <a:r>
              <a:rPr lang="ru-RU" sz="1600" dirty="0">
                <a:solidFill>
                  <a:schemeClr val="tx1"/>
                </a:solidFill>
              </a:rPr>
              <a:t>K - </a:t>
            </a:r>
            <a:r>
              <a:rPr lang="ru-RU" sz="1600" dirty="0" smtClean="0">
                <a:solidFill>
                  <a:schemeClr val="tx1"/>
                </a:solidFill>
              </a:rPr>
              <a:t>канализация.</a:t>
            </a:r>
            <a:endParaRPr lang="ro-RO" sz="1600" dirty="0">
              <a:solidFill>
                <a:schemeClr val="tx1"/>
              </a:solidFill>
            </a:endParaRPr>
          </a:p>
        </p:txBody>
      </p:sp>
    </p:spTree>
    <p:extLst>
      <p:ext uri="{BB962C8B-B14F-4D97-AF65-F5344CB8AC3E}">
        <p14:creationId xmlns:p14="http://schemas.microsoft.com/office/powerpoint/2010/main" val="341743171"/>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2" name="Picture 1"/>
          <p:cNvPicPr>
            <a:picLocks noChangeAspect="1"/>
          </p:cNvPicPr>
          <p:nvPr/>
        </p:nvPicPr>
        <p:blipFill>
          <a:blip r:embed="rId8"/>
          <a:stretch>
            <a:fillRect/>
          </a:stretch>
        </p:blipFill>
        <p:spPr>
          <a:xfrm>
            <a:off x="3352801" y="2736681"/>
            <a:ext cx="5665694" cy="3071970"/>
          </a:xfrm>
          <a:prstGeom prst="rect">
            <a:avLst/>
          </a:prstGeom>
        </p:spPr>
      </p:pic>
      <p:sp>
        <p:nvSpPr>
          <p:cNvPr id="3" name="Rectangle 2"/>
          <p:cNvSpPr/>
          <p:nvPr/>
        </p:nvSpPr>
        <p:spPr>
          <a:xfrm>
            <a:off x="518237" y="1988196"/>
            <a:ext cx="8714939" cy="1107996"/>
          </a:xfrm>
          <a:prstGeom prst="rect">
            <a:avLst/>
          </a:prstGeom>
        </p:spPr>
        <p:txBody>
          <a:bodyPr wrap="square">
            <a:spAutoFit/>
          </a:bodyPr>
          <a:lstStyle/>
          <a:p>
            <a:r>
              <a:rPr lang="ro-RO" dirty="0">
                <a:solidFill>
                  <a:schemeClr val="tx1"/>
                </a:solidFill>
              </a:rPr>
              <a:t>Deferizarea și </a:t>
            </a:r>
            <a:r>
              <a:rPr lang="ro-RO" dirty="0" err="1">
                <a:solidFill>
                  <a:schemeClr val="tx1"/>
                </a:solidFill>
              </a:rPr>
              <a:t>demanganizarea</a:t>
            </a:r>
            <a:r>
              <a:rPr lang="ro-RO" dirty="0">
                <a:solidFill>
                  <a:schemeClr val="tx1"/>
                </a:solidFill>
              </a:rPr>
              <a:t> apelor subterane în strat </a:t>
            </a:r>
            <a:br>
              <a:rPr lang="ro-RO" dirty="0">
                <a:solidFill>
                  <a:schemeClr val="tx1"/>
                </a:solidFill>
              </a:rPr>
            </a:br>
            <a:r>
              <a:rPr lang="ro-RO" dirty="0">
                <a:solidFill>
                  <a:schemeClr val="tx1"/>
                </a:solidFill>
              </a:rPr>
              <a:t>                           acvifer (metoda VYREDOX)</a:t>
            </a:r>
            <a:r>
              <a:rPr lang="ro-RO" dirty="0"/>
              <a:t/>
            </a:r>
            <a:br>
              <a:rPr lang="ro-RO" dirty="0"/>
            </a:br>
            <a:endParaRPr lang="ro-RO" dirty="0"/>
          </a:p>
        </p:txBody>
      </p:sp>
      <p:sp>
        <p:nvSpPr>
          <p:cNvPr id="4" name="Rectangle 3"/>
          <p:cNvSpPr/>
          <p:nvPr/>
        </p:nvSpPr>
        <p:spPr>
          <a:xfrm>
            <a:off x="152400" y="2774006"/>
            <a:ext cx="2710865" cy="2462213"/>
          </a:xfrm>
          <a:prstGeom prst="rect">
            <a:avLst/>
          </a:prstGeom>
        </p:spPr>
        <p:txBody>
          <a:bodyPr wrap="square">
            <a:spAutoFit/>
          </a:bodyPr>
          <a:lstStyle/>
          <a:p>
            <a:pPr algn="ctr"/>
            <a:r>
              <a:rPr lang="it-IT" dirty="0">
                <a:solidFill>
                  <a:schemeClr val="tx1"/>
                </a:solidFill>
              </a:rPr>
              <a:t>Indici de </a:t>
            </a:r>
            <a:r>
              <a:rPr lang="it-IT" dirty="0" err="1">
                <a:solidFill>
                  <a:schemeClr val="tx1"/>
                </a:solidFill>
              </a:rPr>
              <a:t>calitate</a:t>
            </a:r>
            <a:r>
              <a:rPr lang="it-IT" dirty="0">
                <a:solidFill>
                  <a:schemeClr val="tx1"/>
                </a:solidFill>
              </a:rPr>
              <a:t> a </a:t>
            </a:r>
            <a:r>
              <a:rPr lang="it-IT" dirty="0" err="1" smtClean="0">
                <a:solidFill>
                  <a:schemeClr val="tx1"/>
                </a:solidFill>
              </a:rPr>
              <a:t>apei</a:t>
            </a:r>
            <a:r>
              <a:rPr lang="it-IT" dirty="0" smtClean="0">
                <a:solidFill>
                  <a:schemeClr val="tx1"/>
                </a:solidFill>
              </a:rPr>
              <a:t> </a:t>
            </a:r>
            <a:r>
              <a:rPr lang="it-IT" dirty="0">
                <a:solidFill>
                  <a:schemeClr val="tx1"/>
                </a:solidFill>
              </a:rPr>
              <a:t>brute </a:t>
            </a:r>
          </a:p>
          <a:p>
            <a:endParaRPr lang="it-IT" dirty="0">
              <a:solidFill>
                <a:schemeClr val="tx1"/>
              </a:solidFill>
            </a:endParaRPr>
          </a:p>
          <a:p>
            <a:r>
              <a:rPr lang="it-IT" dirty="0">
                <a:solidFill>
                  <a:schemeClr val="tx1"/>
                </a:solidFill>
              </a:rPr>
              <a:t>Fe3+ , Fe2+  - 30mg/l </a:t>
            </a:r>
          </a:p>
          <a:p>
            <a:r>
              <a:rPr lang="it-IT" dirty="0" err="1">
                <a:solidFill>
                  <a:schemeClr val="tx1"/>
                </a:solidFill>
              </a:rPr>
              <a:t>pH</a:t>
            </a:r>
            <a:r>
              <a:rPr lang="it-IT" dirty="0">
                <a:solidFill>
                  <a:schemeClr val="tx1"/>
                </a:solidFill>
              </a:rPr>
              <a:t> – 5,8÷ 6,5;</a:t>
            </a:r>
          </a:p>
          <a:p>
            <a:r>
              <a:rPr lang="it-IT" dirty="0">
                <a:solidFill>
                  <a:schemeClr val="tx1"/>
                </a:solidFill>
              </a:rPr>
              <a:t>Mn – 4 mg/l</a:t>
            </a:r>
          </a:p>
        </p:txBody>
      </p:sp>
      <p:sp>
        <p:nvSpPr>
          <p:cNvPr id="5" name="Rectangle 4"/>
          <p:cNvSpPr/>
          <p:nvPr/>
        </p:nvSpPr>
        <p:spPr>
          <a:xfrm>
            <a:off x="277922" y="5721406"/>
            <a:ext cx="8462650" cy="1200329"/>
          </a:xfrm>
          <a:prstGeom prst="rect">
            <a:avLst/>
          </a:prstGeom>
        </p:spPr>
        <p:txBody>
          <a:bodyPr wrap="square">
            <a:spAutoFit/>
          </a:bodyPr>
          <a:lstStyle/>
          <a:p>
            <a:r>
              <a:rPr lang="ro-RO" sz="1800" dirty="0">
                <a:solidFill>
                  <a:schemeClr val="tx1"/>
                </a:solidFill>
              </a:rPr>
              <a:t>Legendă: 1 – puțul exploatat pentru pomparea apei; 2 – puțuri pentru dozarea amestecului de apă – oxigen; 3 – generator de oxigen;                          4 – eliminarea gazelor; 5, 6 – zonele de eliminare a fierului și manganului; </a:t>
            </a:r>
            <a:endParaRPr lang="ru-RU" sz="1800" dirty="0" smtClean="0">
              <a:solidFill>
                <a:schemeClr val="tx1"/>
              </a:solidFill>
            </a:endParaRPr>
          </a:p>
          <a:p>
            <a:r>
              <a:rPr lang="ro-RO" sz="1800" dirty="0" smtClean="0">
                <a:solidFill>
                  <a:schemeClr val="tx1"/>
                </a:solidFill>
              </a:rPr>
              <a:t> </a:t>
            </a:r>
            <a:r>
              <a:rPr lang="ro-RO" sz="1800" dirty="0">
                <a:solidFill>
                  <a:schemeClr val="tx1"/>
                </a:solidFill>
              </a:rPr>
              <a:t>7 – nivelul apelor subterane.</a:t>
            </a:r>
          </a:p>
        </p:txBody>
      </p:sp>
    </p:spTree>
    <p:extLst>
      <p:ext uri="{BB962C8B-B14F-4D97-AF65-F5344CB8AC3E}">
        <p14:creationId xmlns:p14="http://schemas.microsoft.com/office/powerpoint/2010/main" val="3694612636"/>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3" name="Rectangle 2"/>
          <p:cNvSpPr/>
          <p:nvPr/>
        </p:nvSpPr>
        <p:spPr>
          <a:xfrm>
            <a:off x="518237" y="1988196"/>
            <a:ext cx="8714939" cy="1107996"/>
          </a:xfrm>
          <a:prstGeom prst="rect">
            <a:avLst/>
          </a:prstGeom>
        </p:spPr>
        <p:txBody>
          <a:bodyPr wrap="square">
            <a:spAutoFit/>
          </a:bodyPr>
          <a:lstStyle/>
          <a:p>
            <a:r>
              <a:rPr lang="ro-RO" dirty="0">
                <a:solidFill>
                  <a:schemeClr val="tx1"/>
                </a:solidFill>
              </a:rPr>
              <a:t>Deferizarea și </a:t>
            </a:r>
            <a:r>
              <a:rPr lang="ro-RO" dirty="0" err="1">
                <a:solidFill>
                  <a:schemeClr val="tx1"/>
                </a:solidFill>
              </a:rPr>
              <a:t>demanganizarea</a:t>
            </a:r>
            <a:r>
              <a:rPr lang="ro-RO" dirty="0">
                <a:solidFill>
                  <a:schemeClr val="tx1"/>
                </a:solidFill>
              </a:rPr>
              <a:t> apelor subterane în strat </a:t>
            </a:r>
            <a:br>
              <a:rPr lang="ro-RO" dirty="0">
                <a:solidFill>
                  <a:schemeClr val="tx1"/>
                </a:solidFill>
              </a:rPr>
            </a:br>
            <a:r>
              <a:rPr lang="ro-RO" dirty="0" smtClean="0">
                <a:solidFill>
                  <a:schemeClr val="tx1"/>
                </a:solidFill>
              </a:rPr>
              <a:t>acvifer </a:t>
            </a:r>
            <a:r>
              <a:rPr lang="ro-RO" dirty="0">
                <a:solidFill>
                  <a:schemeClr val="tx1"/>
                </a:solidFill>
              </a:rPr>
              <a:t>(metoda </a:t>
            </a:r>
            <a:r>
              <a:rPr lang="ro-RO" dirty="0" smtClean="0">
                <a:solidFill>
                  <a:schemeClr val="tx1"/>
                </a:solidFill>
              </a:rPr>
              <a:t>FERMANOX), Trebujeni, </a:t>
            </a:r>
            <a:r>
              <a:rPr lang="ro-RO" dirty="0" err="1" smtClean="0">
                <a:solidFill>
                  <a:schemeClr val="tx1"/>
                </a:solidFill>
              </a:rPr>
              <a:t>Şerpeni</a:t>
            </a:r>
            <a:r>
              <a:rPr lang="ro-RO" dirty="0" smtClean="0">
                <a:solidFill>
                  <a:schemeClr val="tx1"/>
                </a:solidFill>
              </a:rPr>
              <a:t>, Sculeni</a:t>
            </a:r>
            <a:r>
              <a:rPr lang="ro-RO" dirty="0"/>
              <a:t/>
            </a:r>
            <a:br>
              <a:rPr lang="ro-RO" dirty="0"/>
            </a:br>
            <a:endParaRPr lang="ro-RO" dirty="0"/>
          </a:p>
        </p:txBody>
      </p:sp>
      <p:pic>
        <p:nvPicPr>
          <p:cNvPr id="8" name="Picture 7"/>
          <p:cNvPicPr>
            <a:picLocks noChangeAspect="1"/>
          </p:cNvPicPr>
          <p:nvPr/>
        </p:nvPicPr>
        <p:blipFill>
          <a:blip r:embed="rId8"/>
          <a:stretch>
            <a:fillRect/>
          </a:stretch>
        </p:blipFill>
        <p:spPr>
          <a:xfrm>
            <a:off x="1311965" y="2698995"/>
            <a:ext cx="6500192" cy="3962794"/>
          </a:xfrm>
          <a:prstGeom prst="rect">
            <a:avLst/>
          </a:prstGeom>
        </p:spPr>
      </p:pic>
    </p:spTree>
    <p:extLst>
      <p:ext uri="{BB962C8B-B14F-4D97-AF65-F5344CB8AC3E}">
        <p14:creationId xmlns:p14="http://schemas.microsoft.com/office/powerpoint/2010/main" val="3763852540"/>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3" name="Rectangle 2"/>
          <p:cNvSpPr/>
          <p:nvPr/>
        </p:nvSpPr>
        <p:spPr>
          <a:xfrm>
            <a:off x="518237" y="1988196"/>
            <a:ext cx="8714939" cy="1107996"/>
          </a:xfrm>
          <a:prstGeom prst="rect">
            <a:avLst/>
          </a:prstGeom>
        </p:spPr>
        <p:txBody>
          <a:bodyPr wrap="square">
            <a:spAutoFit/>
          </a:bodyPr>
          <a:lstStyle/>
          <a:p>
            <a:r>
              <a:rPr lang="ro-RO" dirty="0">
                <a:solidFill>
                  <a:schemeClr val="tx1"/>
                </a:solidFill>
              </a:rPr>
              <a:t>Deferizarea și </a:t>
            </a:r>
            <a:r>
              <a:rPr lang="ro-RO" dirty="0" err="1">
                <a:solidFill>
                  <a:schemeClr val="tx1"/>
                </a:solidFill>
              </a:rPr>
              <a:t>demanganizarea</a:t>
            </a:r>
            <a:r>
              <a:rPr lang="ro-RO" dirty="0">
                <a:solidFill>
                  <a:schemeClr val="tx1"/>
                </a:solidFill>
              </a:rPr>
              <a:t> apelor subterane în strat </a:t>
            </a:r>
            <a:br>
              <a:rPr lang="ro-RO" dirty="0">
                <a:solidFill>
                  <a:schemeClr val="tx1"/>
                </a:solidFill>
              </a:rPr>
            </a:br>
            <a:r>
              <a:rPr lang="ro-RO" dirty="0" smtClean="0">
                <a:solidFill>
                  <a:schemeClr val="tx1"/>
                </a:solidFill>
              </a:rPr>
              <a:t>acvifer </a:t>
            </a:r>
            <a:r>
              <a:rPr lang="ro-RO" dirty="0">
                <a:solidFill>
                  <a:schemeClr val="tx1"/>
                </a:solidFill>
              </a:rPr>
              <a:t>(metoda </a:t>
            </a:r>
            <a:r>
              <a:rPr lang="ro-RO" dirty="0" smtClean="0">
                <a:solidFill>
                  <a:schemeClr val="tx1"/>
                </a:solidFill>
              </a:rPr>
              <a:t>FERMANOX), Trebujeni, </a:t>
            </a:r>
            <a:r>
              <a:rPr lang="ro-RO" dirty="0" err="1" smtClean="0">
                <a:solidFill>
                  <a:schemeClr val="tx1"/>
                </a:solidFill>
              </a:rPr>
              <a:t>Şerpeni</a:t>
            </a:r>
            <a:r>
              <a:rPr lang="ro-RO" dirty="0" smtClean="0">
                <a:solidFill>
                  <a:schemeClr val="tx1"/>
                </a:solidFill>
              </a:rPr>
              <a:t>, Sculeni</a:t>
            </a:r>
            <a:r>
              <a:rPr lang="ro-RO" dirty="0"/>
              <a:t/>
            </a:r>
            <a:br>
              <a:rPr lang="ro-RO" dirty="0"/>
            </a:br>
            <a:endParaRPr lang="ro-RO" dirty="0"/>
          </a:p>
        </p:txBody>
      </p:sp>
      <p:pic>
        <p:nvPicPr>
          <p:cNvPr id="13" name="Picture 12"/>
          <p:cNvPicPr/>
          <p:nvPr/>
        </p:nvPicPr>
        <p:blipFill rotWithShape="1">
          <a:blip r:embed="rId8"/>
          <a:srcRect l="1283" t="18472" r="25345" b="20182"/>
          <a:stretch/>
        </p:blipFill>
        <p:spPr bwMode="auto">
          <a:xfrm>
            <a:off x="518237" y="3096191"/>
            <a:ext cx="7808345" cy="31455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38160933"/>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3" name="Rectangle 2"/>
          <p:cNvSpPr/>
          <p:nvPr/>
        </p:nvSpPr>
        <p:spPr>
          <a:xfrm>
            <a:off x="518237" y="1988196"/>
            <a:ext cx="8714939" cy="1107996"/>
          </a:xfrm>
          <a:prstGeom prst="rect">
            <a:avLst/>
          </a:prstGeom>
        </p:spPr>
        <p:txBody>
          <a:bodyPr wrap="square">
            <a:spAutoFit/>
          </a:bodyPr>
          <a:lstStyle/>
          <a:p>
            <a:r>
              <a:rPr lang="ro-RO" dirty="0">
                <a:solidFill>
                  <a:schemeClr val="tx1"/>
                </a:solidFill>
              </a:rPr>
              <a:t>Deferizarea și </a:t>
            </a:r>
            <a:r>
              <a:rPr lang="ro-RO" dirty="0" err="1">
                <a:solidFill>
                  <a:schemeClr val="tx1"/>
                </a:solidFill>
              </a:rPr>
              <a:t>demanganizarea</a:t>
            </a:r>
            <a:r>
              <a:rPr lang="ro-RO" dirty="0">
                <a:solidFill>
                  <a:schemeClr val="tx1"/>
                </a:solidFill>
              </a:rPr>
              <a:t> apelor subterane în strat </a:t>
            </a:r>
            <a:br>
              <a:rPr lang="ro-RO" dirty="0">
                <a:solidFill>
                  <a:schemeClr val="tx1"/>
                </a:solidFill>
              </a:rPr>
            </a:br>
            <a:r>
              <a:rPr lang="ro-RO" dirty="0" smtClean="0">
                <a:solidFill>
                  <a:schemeClr val="tx1"/>
                </a:solidFill>
              </a:rPr>
              <a:t>acvifer </a:t>
            </a:r>
            <a:r>
              <a:rPr lang="ro-RO" dirty="0">
                <a:solidFill>
                  <a:schemeClr val="tx1"/>
                </a:solidFill>
              </a:rPr>
              <a:t>(metoda </a:t>
            </a:r>
            <a:r>
              <a:rPr lang="ro-RO" dirty="0" smtClean="0">
                <a:solidFill>
                  <a:schemeClr val="tx1"/>
                </a:solidFill>
              </a:rPr>
              <a:t>FERMANOX), Trebujeni, </a:t>
            </a:r>
            <a:r>
              <a:rPr lang="ro-RO" dirty="0" err="1" smtClean="0">
                <a:solidFill>
                  <a:schemeClr val="tx1"/>
                </a:solidFill>
              </a:rPr>
              <a:t>Şerpeni</a:t>
            </a:r>
            <a:r>
              <a:rPr lang="ro-RO" dirty="0" smtClean="0">
                <a:solidFill>
                  <a:schemeClr val="tx1"/>
                </a:solidFill>
              </a:rPr>
              <a:t>, Sculeni</a:t>
            </a:r>
            <a:r>
              <a:rPr lang="ro-RO" dirty="0"/>
              <a:t/>
            </a:r>
            <a:br>
              <a:rPr lang="ro-RO" dirty="0"/>
            </a:br>
            <a:endParaRPr lang="ro-RO" dirty="0"/>
          </a:p>
        </p:txBody>
      </p:sp>
      <p:pic>
        <p:nvPicPr>
          <p:cNvPr id="21" name="Picture 20"/>
          <p:cNvPicPr/>
          <p:nvPr/>
        </p:nvPicPr>
        <p:blipFill rotWithShape="1">
          <a:blip r:embed="rId8"/>
          <a:srcRect l="5645" t="30559" r="24062" b="26112"/>
          <a:stretch/>
        </p:blipFill>
        <p:spPr bwMode="auto">
          <a:xfrm>
            <a:off x="1008156" y="3224792"/>
            <a:ext cx="7185992" cy="29560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12668257"/>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3" name="Rectangle 2"/>
          <p:cNvSpPr/>
          <p:nvPr/>
        </p:nvSpPr>
        <p:spPr>
          <a:xfrm>
            <a:off x="518237" y="1988196"/>
            <a:ext cx="8714939" cy="1107996"/>
          </a:xfrm>
          <a:prstGeom prst="rect">
            <a:avLst/>
          </a:prstGeom>
        </p:spPr>
        <p:txBody>
          <a:bodyPr wrap="square">
            <a:spAutoFit/>
          </a:bodyPr>
          <a:lstStyle/>
          <a:p>
            <a:r>
              <a:rPr lang="ro-RO" dirty="0">
                <a:solidFill>
                  <a:schemeClr val="tx1"/>
                </a:solidFill>
              </a:rPr>
              <a:t>Deferizarea și </a:t>
            </a:r>
            <a:r>
              <a:rPr lang="ro-RO" dirty="0" err="1">
                <a:solidFill>
                  <a:schemeClr val="tx1"/>
                </a:solidFill>
              </a:rPr>
              <a:t>demanganizarea</a:t>
            </a:r>
            <a:r>
              <a:rPr lang="ro-RO" dirty="0">
                <a:solidFill>
                  <a:schemeClr val="tx1"/>
                </a:solidFill>
              </a:rPr>
              <a:t> apelor subterane în strat </a:t>
            </a:r>
            <a:br>
              <a:rPr lang="ro-RO" dirty="0">
                <a:solidFill>
                  <a:schemeClr val="tx1"/>
                </a:solidFill>
              </a:rPr>
            </a:br>
            <a:r>
              <a:rPr lang="ro-RO" dirty="0" smtClean="0">
                <a:solidFill>
                  <a:schemeClr val="tx1"/>
                </a:solidFill>
              </a:rPr>
              <a:t>acvifer </a:t>
            </a:r>
            <a:r>
              <a:rPr lang="ro-RO" dirty="0">
                <a:solidFill>
                  <a:schemeClr val="tx1"/>
                </a:solidFill>
              </a:rPr>
              <a:t>(metoda </a:t>
            </a:r>
            <a:r>
              <a:rPr lang="ro-RO" dirty="0" smtClean="0">
                <a:solidFill>
                  <a:schemeClr val="tx1"/>
                </a:solidFill>
              </a:rPr>
              <a:t>FERMANOX), Trebujeni, </a:t>
            </a:r>
            <a:r>
              <a:rPr lang="ro-RO" dirty="0" err="1" smtClean="0">
                <a:solidFill>
                  <a:schemeClr val="tx1"/>
                </a:solidFill>
              </a:rPr>
              <a:t>Şerpeni</a:t>
            </a:r>
            <a:r>
              <a:rPr lang="ro-RO" dirty="0" smtClean="0">
                <a:solidFill>
                  <a:schemeClr val="tx1"/>
                </a:solidFill>
              </a:rPr>
              <a:t>, Sculeni</a:t>
            </a:r>
            <a:r>
              <a:rPr lang="ro-RO" dirty="0"/>
              <a:t/>
            </a:r>
            <a:br>
              <a:rPr lang="ro-RO" dirty="0"/>
            </a:br>
            <a:endParaRPr lang="ro-RO" dirty="0"/>
          </a:p>
        </p:txBody>
      </p:sp>
      <p:pic>
        <p:nvPicPr>
          <p:cNvPr id="2" name="Picture 1"/>
          <p:cNvPicPr>
            <a:picLocks noChangeAspect="1"/>
          </p:cNvPicPr>
          <p:nvPr/>
        </p:nvPicPr>
        <p:blipFill rotWithShape="1">
          <a:blip r:embed="rId8"/>
          <a:srcRect t="6935"/>
          <a:stretch/>
        </p:blipFill>
        <p:spPr>
          <a:xfrm>
            <a:off x="1699592" y="2689056"/>
            <a:ext cx="5479708" cy="4003995"/>
          </a:xfrm>
          <a:prstGeom prst="rect">
            <a:avLst/>
          </a:prstGeom>
        </p:spPr>
      </p:pic>
    </p:spTree>
    <p:extLst>
      <p:ext uri="{BB962C8B-B14F-4D97-AF65-F5344CB8AC3E}">
        <p14:creationId xmlns:p14="http://schemas.microsoft.com/office/powerpoint/2010/main" val="979325785"/>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I</a:t>
            </a:r>
            <a:endParaRPr lang="ro-RO" sz="1800" kern="0" dirty="0" smtClean="0">
              <a:latin typeface="Times New Roman" panose="02020603050405020304" pitchFamily="18" charset="0"/>
              <a:cs typeface="Times New Roman" panose="02020603050405020304" pitchFamily="18" charset="0"/>
            </a:endParaRPr>
          </a:p>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 TRATAREA </a:t>
            </a:r>
            <a:r>
              <a:rPr lang="ro-RO" sz="1800" kern="0" dirty="0">
                <a:latin typeface="Times New Roman" panose="02020603050405020304" pitchFamily="18" charset="0"/>
                <a:cs typeface="Times New Roman" panose="02020603050405020304" pitchFamily="18" charset="0"/>
              </a:rPr>
              <a:t>APELOR 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504825" y="2079854"/>
            <a:ext cx="8639175" cy="430887"/>
          </a:xfrm>
          <a:prstGeom prst="rect">
            <a:avLst/>
          </a:prstGeom>
        </p:spPr>
        <p:txBody>
          <a:bodyPr wrap="square">
            <a:spAutoFit/>
          </a:bodyPr>
          <a:lstStyle/>
          <a:p>
            <a:r>
              <a:rPr lang="ro-RO" dirty="0">
                <a:solidFill>
                  <a:schemeClr val="tx1"/>
                </a:solidFill>
              </a:rPr>
              <a:t>Dozarea directă a amestecului apă-aer in puțurile exploatate</a:t>
            </a:r>
          </a:p>
        </p:txBody>
      </p:sp>
      <p:pic>
        <p:nvPicPr>
          <p:cNvPr id="3" name="Picture 2"/>
          <p:cNvPicPr>
            <a:picLocks noChangeAspect="1"/>
          </p:cNvPicPr>
          <p:nvPr/>
        </p:nvPicPr>
        <p:blipFill>
          <a:blip r:embed="rId8"/>
          <a:stretch>
            <a:fillRect/>
          </a:stretch>
        </p:blipFill>
        <p:spPr>
          <a:xfrm>
            <a:off x="742950" y="2439746"/>
            <a:ext cx="7829549" cy="2989504"/>
          </a:xfrm>
          <a:prstGeom prst="rect">
            <a:avLst/>
          </a:prstGeom>
        </p:spPr>
      </p:pic>
      <p:sp>
        <p:nvSpPr>
          <p:cNvPr id="4" name="Rectangle 3"/>
          <p:cNvSpPr/>
          <p:nvPr/>
        </p:nvSpPr>
        <p:spPr>
          <a:xfrm>
            <a:off x="403799" y="5429250"/>
            <a:ext cx="8496300" cy="1107996"/>
          </a:xfrm>
          <a:prstGeom prst="rect">
            <a:avLst/>
          </a:prstGeom>
        </p:spPr>
        <p:txBody>
          <a:bodyPr wrap="square">
            <a:spAutoFit/>
          </a:bodyPr>
          <a:lstStyle/>
          <a:p>
            <a:r>
              <a:rPr lang="ro-RO" dirty="0">
                <a:solidFill>
                  <a:schemeClr val="tx1"/>
                </a:solidFill>
              </a:rPr>
              <a:t>Legendă: 1 -  puț de  apă ;  2 – încăpere pentru pompele de apă și oxigen; </a:t>
            </a:r>
            <a:r>
              <a:rPr lang="ro-RO" dirty="0" smtClean="0">
                <a:solidFill>
                  <a:schemeClr val="tx1"/>
                </a:solidFill>
              </a:rPr>
              <a:t>3 </a:t>
            </a:r>
            <a:r>
              <a:rPr lang="ro-RO" dirty="0">
                <a:solidFill>
                  <a:schemeClr val="tx1"/>
                </a:solidFill>
              </a:rPr>
              <a:t>– apă tratată; 4 – pompare spre consumator; </a:t>
            </a:r>
          </a:p>
          <a:p>
            <a:endParaRPr lang="ro-RO" dirty="0"/>
          </a:p>
        </p:txBody>
      </p:sp>
    </p:spTree>
    <p:extLst>
      <p:ext uri="{BB962C8B-B14F-4D97-AF65-F5344CB8AC3E}">
        <p14:creationId xmlns:p14="http://schemas.microsoft.com/office/powerpoint/2010/main" val="242106841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98763" y="64307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0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000" b="0" i="0" u="none" strike="noStrike" kern="0" cap="none" spc="0" normalizeH="0" baseline="0" noProof="0" dirty="0" smtClean="0">
                <a:ln>
                  <a:noFill/>
                </a:ln>
                <a:solidFill>
                  <a:srgbClr val="002060"/>
                </a:solidFill>
                <a:effectLst/>
                <a:uLnTx/>
                <a:uFillTx/>
                <a:latin typeface="Arial"/>
                <a:ea typeface="+mj-ea"/>
                <a:cs typeface="+mj-cs"/>
              </a:rPr>
              <a:t/>
            </a:r>
            <a:br>
              <a:rPr kumimoji="0" lang="ro-RO" sz="2000" b="0" i="0" u="none" strike="noStrike" kern="0" cap="none" spc="0" normalizeH="0" baseline="0" noProof="0" dirty="0" smtClean="0">
                <a:ln>
                  <a:noFill/>
                </a:ln>
                <a:solidFill>
                  <a:srgbClr val="002060"/>
                </a:solidFill>
                <a:effectLst/>
                <a:uLnTx/>
                <a:uFillTx/>
                <a:latin typeface="Arial"/>
                <a:ea typeface="+mj-ea"/>
                <a:cs typeface="+mj-cs"/>
              </a:rPr>
            </a:br>
            <a:r>
              <a:rPr kumimoji="0" lang="ro-RO" sz="2000" b="0" i="0" u="none" strike="noStrike" kern="0" cap="none" spc="0" normalizeH="0" baseline="0" noProof="0" dirty="0" smtClean="0">
                <a:ln>
                  <a:noFill/>
                </a:ln>
                <a:solidFill>
                  <a:srgbClr val="002060"/>
                </a:solidFill>
                <a:effectLst/>
                <a:uLnTx/>
                <a:uFillTx/>
                <a:latin typeface="Arial"/>
                <a:ea typeface="+mj-ea"/>
                <a:cs typeface="+mj-cs"/>
              </a:rPr>
              <a:t/>
            </a:r>
            <a:br>
              <a:rPr kumimoji="0" lang="ro-RO" sz="2000" b="0" i="0" u="none" strike="noStrike" kern="0" cap="none" spc="0" normalizeH="0" baseline="0" noProof="0" dirty="0" smtClean="0">
                <a:ln>
                  <a:noFill/>
                </a:ln>
                <a:solidFill>
                  <a:srgbClr val="002060"/>
                </a:solidFill>
                <a:effectLst/>
                <a:uLnTx/>
                <a:uFillTx/>
                <a:latin typeface="Arial"/>
                <a:ea typeface="+mj-ea"/>
                <a:cs typeface="+mj-cs"/>
              </a:rPr>
            </a:br>
            <a:r>
              <a:rPr lang="ro-RO" sz="1800" kern="0" dirty="0">
                <a:solidFill>
                  <a:srgbClr val="002060"/>
                </a:solidFill>
              </a:rPr>
              <a:t>II. CANTITĂȚILE DE APĂ SUBTERANE ALE REPUBLICA MOLDOVA</a:t>
            </a:r>
            <a:endParaRPr kumimoji="0" lang="ro-RO" sz="1800" i="0" u="none" strike="noStrike" kern="1200" cap="none" spc="0" normalizeH="0" baseline="0" noProof="0" dirty="0">
              <a:ln>
                <a:noFill/>
              </a:ln>
              <a:solidFill>
                <a:sysClr val="windowText" lastClr="000000"/>
              </a:solidFill>
              <a:effectLst/>
              <a:uLnTx/>
              <a:uFillTx/>
              <a:latin typeface="Calibri Light" panose="020F0302020204030204"/>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565608" y="2609408"/>
            <a:ext cx="8012784" cy="3477875"/>
          </a:xfrm>
          <a:prstGeom prst="rect">
            <a:avLst/>
          </a:prstGeom>
        </p:spPr>
        <p:txBody>
          <a:bodyPr wrap="square">
            <a:spAutoFit/>
          </a:bodyPr>
          <a:lstStyle/>
          <a:p>
            <a:r>
              <a:rPr lang="ro-RO" dirty="0">
                <a:solidFill>
                  <a:schemeClr val="tx1"/>
                </a:solidFill>
              </a:rPr>
              <a:t>Potrivit </a:t>
            </a:r>
            <a:r>
              <a:rPr lang="ro-RO" dirty="0" smtClean="0">
                <a:solidFill>
                  <a:schemeClr val="tx1"/>
                </a:solidFill>
              </a:rPr>
              <a:t>situației </a:t>
            </a:r>
            <a:r>
              <a:rPr lang="ro-RO" dirty="0">
                <a:solidFill>
                  <a:schemeClr val="tx1"/>
                </a:solidFill>
              </a:rPr>
              <a:t>din 01.01.2016 în Republica Moldova rezervele de exploatare de ape subterane </a:t>
            </a:r>
            <a:r>
              <a:rPr lang="ro-RO" dirty="0" err="1">
                <a:solidFill>
                  <a:schemeClr val="tx1"/>
                </a:solidFill>
              </a:rPr>
              <a:t>sînt</a:t>
            </a:r>
            <a:r>
              <a:rPr lang="ro-RO" dirty="0">
                <a:solidFill>
                  <a:schemeClr val="tx1"/>
                </a:solidFill>
              </a:rPr>
              <a:t> stabilite în volum de </a:t>
            </a:r>
            <a:r>
              <a:rPr lang="ro-RO" dirty="0" smtClean="0">
                <a:solidFill>
                  <a:schemeClr val="tx1"/>
                </a:solidFill>
              </a:rPr>
              <a:t>3462,815 mii </a:t>
            </a:r>
            <a:r>
              <a:rPr lang="ro-RO" dirty="0">
                <a:solidFill>
                  <a:schemeClr val="tx1"/>
                </a:solidFill>
              </a:rPr>
              <a:t>m3/d:</a:t>
            </a:r>
          </a:p>
          <a:p>
            <a:r>
              <a:rPr lang="ro-RO" dirty="0">
                <a:solidFill>
                  <a:schemeClr val="tx1"/>
                </a:solidFill>
              </a:rPr>
              <a:t>- Aprobate de </a:t>
            </a:r>
            <a:r>
              <a:rPr lang="ro-RO" dirty="0" err="1">
                <a:solidFill>
                  <a:schemeClr val="tx1"/>
                </a:solidFill>
              </a:rPr>
              <a:t>catre</a:t>
            </a:r>
            <a:r>
              <a:rPr lang="ro-RO" dirty="0">
                <a:solidFill>
                  <a:schemeClr val="tx1"/>
                </a:solidFill>
              </a:rPr>
              <a:t> Comisia de Stat pentru rezerve – 2196,146 mii m3/d.</a:t>
            </a:r>
          </a:p>
          <a:p>
            <a:r>
              <a:rPr lang="ro-RO" dirty="0">
                <a:solidFill>
                  <a:schemeClr val="tx1"/>
                </a:solidFill>
              </a:rPr>
              <a:t>Dintre care:</a:t>
            </a:r>
          </a:p>
          <a:p>
            <a:r>
              <a:rPr lang="ro-RO" dirty="0">
                <a:solidFill>
                  <a:schemeClr val="tx1"/>
                </a:solidFill>
              </a:rPr>
              <a:t>• aprovizionarea cu apa potabila si de uz </a:t>
            </a:r>
            <a:r>
              <a:rPr lang="ro-RO" dirty="0" err="1">
                <a:solidFill>
                  <a:schemeClr val="tx1"/>
                </a:solidFill>
              </a:rPr>
              <a:t>gospodaresc</a:t>
            </a:r>
            <a:r>
              <a:rPr lang="ro-RO" dirty="0">
                <a:solidFill>
                  <a:schemeClr val="tx1"/>
                </a:solidFill>
              </a:rPr>
              <a:t> – 2027,159 mii m3/d;</a:t>
            </a:r>
          </a:p>
          <a:p>
            <a:r>
              <a:rPr lang="ro-RO" dirty="0">
                <a:solidFill>
                  <a:schemeClr val="tx1"/>
                </a:solidFill>
              </a:rPr>
              <a:t>• aprovizionarea cu apa tehnica – 148,27 mii m3/d;</a:t>
            </a:r>
          </a:p>
          <a:p>
            <a:r>
              <a:rPr lang="ro-RO" dirty="0">
                <a:solidFill>
                  <a:schemeClr val="tx1"/>
                </a:solidFill>
              </a:rPr>
              <a:t>• ape minerale – 20,717 mii m3/d.</a:t>
            </a:r>
          </a:p>
        </p:txBody>
      </p:sp>
    </p:spTree>
    <p:extLst>
      <p:ext uri="{BB962C8B-B14F-4D97-AF65-F5344CB8AC3E}">
        <p14:creationId xmlns:p14="http://schemas.microsoft.com/office/powerpoint/2010/main" val="2299100452"/>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smtClean="0">
                <a:latin typeface="Times New Roman" panose="02020603050405020304" pitchFamily="18" charset="0"/>
                <a:cs typeface="Times New Roman" panose="02020603050405020304" pitchFamily="18" charset="0"/>
              </a:rPr>
              <a:t>. TRATAREA </a:t>
            </a:r>
            <a:r>
              <a:rPr lang="ro-RO" sz="1800" kern="0" dirty="0">
                <a:latin typeface="Times New Roman" panose="02020603050405020304" pitchFamily="18" charset="0"/>
                <a:cs typeface="Times New Roman" panose="02020603050405020304" pitchFamily="18" charset="0"/>
              </a:rPr>
              <a:t>APELOR 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85725" y="2142652"/>
            <a:ext cx="9144000" cy="691357"/>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r>
              <a:rPr lang="ro-RO" dirty="0">
                <a:solidFill>
                  <a:sysClr val="windowText" lastClr="000000"/>
                </a:solidFill>
                <a:latin typeface="Calibri" panose="020F0502020204030204"/>
              </a:rPr>
              <a:t>Deferizare și </a:t>
            </a:r>
            <a:r>
              <a:rPr lang="ro-RO" dirty="0" err="1">
                <a:solidFill>
                  <a:sysClr val="windowText" lastClr="000000"/>
                </a:solidFill>
                <a:latin typeface="Calibri" panose="020F0502020204030204"/>
              </a:rPr>
              <a:t>demanganizarea</a:t>
            </a:r>
            <a:r>
              <a:rPr lang="ro-RO" dirty="0">
                <a:solidFill>
                  <a:sysClr val="windowText" lastClr="000000"/>
                </a:solidFill>
                <a:latin typeface="Calibri" panose="020F0502020204030204"/>
              </a:rPr>
              <a:t>  prin filtrare cu oxidare catalitică </a:t>
            </a:r>
            <a:endParaRPr lang="ro-RO" dirty="0" smtClean="0">
              <a:solidFill>
                <a:sysClr val="windowText" lastClr="000000"/>
              </a:solidFill>
              <a:latin typeface="Calibri" panose="020F0502020204030204"/>
            </a:endParaRPr>
          </a:p>
          <a:p>
            <a:pPr lvl="0" fontAlgn="auto">
              <a:spcAft>
                <a:spcPts val="0"/>
              </a:spcAft>
            </a:pPr>
            <a:r>
              <a:rPr lang="ro-RO" dirty="0" smtClean="0">
                <a:solidFill>
                  <a:sysClr val="windowText" lastClr="000000"/>
                </a:solidFill>
                <a:latin typeface="Calibri" panose="020F0502020204030204"/>
              </a:rPr>
              <a:t>(</a:t>
            </a:r>
            <a:r>
              <a:rPr lang="ro-RO" dirty="0">
                <a:solidFill>
                  <a:sysClr val="windowText" lastClr="000000"/>
                </a:solidFill>
                <a:latin typeface="Calibri" panose="020F0502020204030204"/>
              </a:rPr>
              <a:t>BIRM, PYROLUX)</a:t>
            </a: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2" name="Picture 1"/>
          <p:cNvPicPr>
            <a:picLocks noChangeAspect="1"/>
          </p:cNvPicPr>
          <p:nvPr/>
        </p:nvPicPr>
        <p:blipFill>
          <a:blip r:embed="rId8"/>
          <a:stretch>
            <a:fillRect/>
          </a:stretch>
        </p:blipFill>
        <p:spPr>
          <a:xfrm>
            <a:off x="3324226" y="2834010"/>
            <a:ext cx="5493288" cy="3804916"/>
          </a:xfrm>
          <a:prstGeom prst="rect">
            <a:avLst/>
          </a:prstGeom>
        </p:spPr>
      </p:pic>
      <p:sp>
        <p:nvSpPr>
          <p:cNvPr id="3" name="Rectangle 2"/>
          <p:cNvSpPr/>
          <p:nvPr/>
        </p:nvSpPr>
        <p:spPr>
          <a:xfrm>
            <a:off x="304800" y="2488330"/>
            <a:ext cx="6553200" cy="3139321"/>
          </a:xfrm>
          <a:prstGeom prst="rect">
            <a:avLst/>
          </a:prstGeom>
        </p:spPr>
        <p:txBody>
          <a:bodyPr wrap="square">
            <a:spAutoFit/>
          </a:bodyPr>
          <a:lstStyle/>
          <a:p>
            <a:r>
              <a:rPr lang="ro-RO" dirty="0">
                <a:solidFill>
                  <a:schemeClr val="tx1"/>
                </a:solidFill>
              </a:rPr>
              <a:t>Indici de calitate a </a:t>
            </a:r>
            <a:endParaRPr lang="ro-RO" dirty="0" smtClean="0">
              <a:solidFill>
                <a:schemeClr val="tx1"/>
              </a:solidFill>
            </a:endParaRPr>
          </a:p>
          <a:p>
            <a:r>
              <a:rPr lang="ro-RO" dirty="0" smtClean="0">
                <a:solidFill>
                  <a:schemeClr val="tx1"/>
                </a:solidFill>
              </a:rPr>
              <a:t>apei </a:t>
            </a:r>
            <a:r>
              <a:rPr lang="ro-RO" dirty="0">
                <a:solidFill>
                  <a:schemeClr val="tx1"/>
                </a:solidFill>
              </a:rPr>
              <a:t>brute </a:t>
            </a:r>
          </a:p>
          <a:p>
            <a:endParaRPr lang="ro-RO" dirty="0">
              <a:solidFill>
                <a:schemeClr val="tx1"/>
              </a:solidFill>
            </a:endParaRPr>
          </a:p>
          <a:p>
            <a:r>
              <a:rPr lang="ro-RO" dirty="0">
                <a:solidFill>
                  <a:schemeClr val="tx1"/>
                </a:solidFill>
              </a:rPr>
              <a:t>Fe3+ , Fe2+  ≤ 10mg/l</a:t>
            </a:r>
          </a:p>
          <a:p>
            <a:r>
              <a:rPr lang="ro-RO" dirty="0">
                <a:solidFill>
                  <a:schemeClr val="tx1"/>
                </a:solidFill>
              </a:rPr>
              <a:t>pH – 6,5÷ 9;</a:t>
            </a:r>
          </a:p>
          <a:p>
            <a:r>
              <a:rPr lang="ro-RO" dirty="0">
                <a:solidFill>
                  <a:schemeClr val="tx1"/>
                </a:solidFill>
              </a:rPr>
              <a:t>Mn ≤ 3mg/l;</a:t>
            </a:r>
          </a:p>
          <a:p>
            <a:r>
              <a:rPr lang="ro-RO" dirty="0">
                <a:solidFill>
                  <a:schemeClr val="tx1"/>
                </a:solidFill>
              </a:rPr>
              <a:t>Hidrocarburi – 0;</a:t>
            </a:r>
          </a:p>
          <a:p>
            <a:r>
              <a:rPr lang="ro-RO" dirty="0" err="1">
                <a:solidFill>
                  <a:schemeClr val="tx1"/>
                </a:solidFill>
              </a:rPr>
              <a:t>Polifosfați</a:t>
            </a:r>
            <a:r>
              <a:rPr lang="ro-RO" dirty="0">
                <a:solidFill>
                  <a:schemeClr val="tx1"/>
                </a:solidFill>
              </a:rPr>
              <a:t> – 0;</a:t>
            </a:r>
          </a:p>
          <a:p>
            <a:r>
              <a:rPr lang="ro-RO" dirty="0">
                <a:solidFill>
                  <a:schemeClr val="tx1"/>
                </a:solidFill>
              </a:rPr>
              <a:t>Compușii sulfului - 0</a:t>
            </a:r>
          </a:p>
        </p:txBody>
      </p:sp>
    </p:spTree>
    <p:extLst>
      <p:ext uri="{BB962C8B-B14F-4D97-AF65-F5344CB8AC3E}">
        <p14:creationId xmlns:p14="http://schemas.microsoft.com/office/powerpoint/2010/main" val="112041928"/>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smtClean="0">
                <a:latin typeface="Times New Roman" panose="02020603050405020304" pitchFamily="18" charset="0"/>
                <a:cs typeface="Times New Roman" panose="02020603050405020304" pitchFamily="18" charset="0"/>
              </a:rPr>
              <a:t>. TRATAREA </a:t>
            </a:r>
            <a:r>
              <a:rPr lang="ro-RO" sz="1800" kern="0" dirty="0">
                <a:latin typeface="Times New Roman" panose="02020603050405020304" pitchFamily="18" charset="0"/>
                <a:cs typeface="Times New Roman" panose="02020603050405020304" pitchFamily="18" charset="0"/>
              </a:rPr>
              <a:t>APELOR 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942975" y="2875002"/>
            <a:ext cx="7191375" cy="1754326"/>
          </a:xfrm>
          <a:prstGeom prst="rect">
            <a:avLst/>
          </a:prstGeom>
        </p:spPr>
        <p:txBody>
          <a:bodyPr wrap="square">
            <a:spAutoFit/>
          </a:bodyPr>
          <a:lstStyle/>
          <a:p>
            <a:pPr algn="ctr"/>
            <a:r>
              <a:rPr lang="ro-RO" sz="3600" dirty="0">
                <a:solidFill>
                  <a:schemeClr val="tx1"/>
                </a:solidFill>
              </a:rPr>
              <a:t>ELIMINAREA HIDROGENULUI SULFURAT (H2S) DIN APELE  SUBTERANE</a:t>
            </a:r>
          </a:p>
        </p:txBody>
      </p:sp>
    </p:spTree>
    <p:extLst>
      <p:ext uri="{BB962C8B-B14F-4D97-AF65-F5344CB8AC3E}">
        <p14:creationId xmlns:p14="http://schemas.microsoft.com/office/powerpoint/2010/main" val="2961462600"/>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smtClean="0">
                <a:latin typeface="Times New Roman" panose="02020603050405020304" pitchFamily="18" charset="0"/>
                <a:cs typeface="Times New Roman" panose="02020603050405020304" pitchFamily="18" charset="0"/>
              </a:rPr>
              <a:t>. TRATAREA </a:t>
            </a:r>
            <a:r>
              <a:rPr lang="ro-RO" sz="1800" kern="0" dirty="0">
                <a:latin typeface="Times New Roman" panose="02020603050405020304" pitchFamily="18" charset="0"/>
                <a:cs typeface="Times New Roman" panose="02020603050405020304" pitchFamily="18" charset="0"/>
              </a:rPr>
              <a:t>APELOR 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989507" y="1982450"/>
            <a:ext cx="7772400" cy="769441"/>
          </a:xfrm>
          <a:prstGeom prst="rect">
            <a:avLst/>
          </a:prstGeom>
        </p:spPr>
        <p:txBody>
          <a:bodyPr wrap="square">
            <a:spAutoFit/>
          </a:bodyPr>
          <a:lstStyle/>
          <a:p>
            <a:pPr algn="ctr"/>
            <a:r>
              <a:rPr lang="it-IT" dirty="0" err="1">
                <a:solidFill>
                  <a:schemeClr val="tx1"/>
                </a:solidFill>
              </a:rPr>
              <a:t>Metode</a:t>
            </a:r>
            <a:r>
              <a:rPr lang="it-IT" dirty="0">
                <a:solidFill>
                  <a:schemeClr val="tx1"/>
                </a:solidFill>
              </a:rPr>
              <a:t> de eliminare a </a:t>
            </a:r>
            <a:r>
              <a:rPr lang="it-IT" dirty="0" err="1">
                <a:solidFill>
                  <a:schemeClr val="tx1"/>
                </a:solidFill>
              </a:rPr>
              <a:t>hidrogenului</a:t>
            </a:r>
            <a:r>
              <a:rPr lang="it-IT" dirty="0">
                <a:solidFill>
                  <a:schemeClr val="tx1"/>
                </a:solidFill>
              </a:rPr>
              <a:t> </a:t>
            </a:r>
            <a:r>
              <a:rPr lang="it-IT" dirty="0" err="1">
                <a:solidFill>
                  <a:schemeClr val="tx1"/>
                </a:solidFill>
              </a:rPr>
              <a:t>sulfurat</a:t>
            </a:r>
            <a:r>
              <a:rPr lang="it-IT" dirty="0">
                <a:solidFill>
                  <a:schemeClr val="tx1"/>
                </a:solidFill>
              </a:rPr>
              <a:t/>
            </a:r>
            <a:br>
              <a:rPr lang="it-IT" dirty="0">
                <a:solidFill>
                  <a:schemeClr val="tx1"/>
                </a:solidFill>
              </a:rPr>
            </a:br>
            <a:r>
              <a:rPr lang="it-IT" dirty="0">
                <a:solidFill>
                  <a:schemeClr val="tx1"/>
                </a:solidFill>
              </a:rPr>
              <a:t> </a:t>
            </a:r>
            <a:r>
              <a:rPr lang="it-IT" dirty="0" err="1">
                <a:solidFill>
                  <a:schemeClr val="tx1"/>
                </a:solidFill>
              </a:rPr>
              <a:t>din</a:t>
            </a:r>
            <a:r>
              <a:rPr lang="it-IT" dirty="0">
                <a:solidFill>
                  <a:schemeClr val="tx1"/>
                </a:solidFill>
              </a:rPr>
              <a:t> </a:t>
            </a:r>
            <a:r>
              <a:rPr lang="it-IT" dirty="0" err="1">
                <a:solidFill>
                  <a:schemeClr val="tx1"/>
                </a:solidFill>
              </a:rPr>
              <a:t>apele</a:t>
            </a:r>
            <a:r>
              <a:rPr lang="it-IT" dirty="0">
                <a:solidFill>
                  <a:schemeClr val="tx1"/>
                </a:solidFill>
              </a:rPr>
              <a:t> </a:t>
            </a:r>
            <a:r>
              <a:rPr lang="it-IT" dirty="0" err="1">
                <a:solidFill>
                  <a:schemeClr val="tx1"/>
                </a:solidFill>
              </a:rPr>
              <a:t>subterane</a:t>
            </a:r>
            <a:endParaRPr lang="ro-RO" dirty="0">
              <a:solidFill>
                <a:schemeClr val="tx1"/>
              </a:solidFill>
            </a:endParaRPr>
          </a:p>
        </p:txBody>
      </p:sp>
      <p:sp>
        <p:nvSpPr>
          <p:cNvPr id="3" name="Rectangle 2"/>
          <p:cNvSpPr/>
          <p:nvPr/>
        </p:nvSpPr>
        <p:spPr>
          <a:xfrm>
            <a:off x="916132" y="3219046"/>
            <a:ext cx="7410450" cy="1785104"/>
          </a:xfrm>
          <a:prstGeom prst="rect">
            <a:avLst/>
          </a:prstGeom>
        </p:spPr>
        <p:txBody>
          <a:bodyPr wrap="square">
            <a:spAutoFit/>
          </a:bodyPr>
          <a:lstStyle/>
          <a:p>
            <a:r>
              <a:rPr lang="ro-RO" dirty="0">
                <a:solidFill>
                  <a:schemeClr val="tx1"/>
                </a:solidFill>
              </a:rPr>
              <a:t>Hidrogenul sulfurat din apele subterane poate fi eliminat prin următoarele metode:</a:t>
            </a:r>
          </a:p>
          <a:p>
            <a:r>
              <a:rPr lang="ro-RO" dirty="0" smtClean="0">
                <a:solidFill>
                  <a:schemeClr val="tx1"/>
                </a:solidFill>
              </a:rPr>
              <a:t>- </a:t>
            </a:r>
            <a:r>
              <a:rPr lang="ro-RO" dirty="0">
                <a:solidFill>
                  <a:schemeClr val="tx1"/>
                </a:solidFill>
              </a:rPr>
              <a:t>metode fizice;</a:t>
            </a:r>
          </a:p>
          <a:p>
            <a:r>
              <a:rPr lang="ro-RO" dirty="0" smtClean="0">
                <a:solidFill>
                  <a:schemeClr val="tx1"/>
                </a:solidFill>
              </a:rPr>
              <a:t>- metode </a:t>
            </a:r>
            <a:r>
              <a:rPr lang="ro-RO" dirty="0">
                <a:solidFill>
                  <a:schemeClr val="tx1"/>
                </a:solidFill>
              </a:rPr>
              <a:t>chimice;</a:t>
            </a:r>
          </a:p>
          <a:p>
            <a:r>
              <a:rPr lang="ro-RO" dirty="0" smtClean="0">
                <a:solidFill>
                  <a:schemeClr val="tx1"/>
                </a:solidFill>
              </a:rPr>
              <a:t>- </a:t>
            </a:r>
            <a:r>
              <a:rPr lang="ro-RO" dirty="0">
                <a:solidFill>
                  <a:schemeClr val="tx1"/>
                </a:solidFill>
              </a:rPr>
              <a:t>metode biochimice</a:t>
            </a:r>
          </a:p>
        </p:txBody>
      </p:sp>
    </p:spTree>
    <p:extLst>
      <p:ext uri="{BB962C8B-B14F-4D97-AF65-F5344CB8AC3E}">
        <p14:creationId xmlns:p14="http://schemas.microsoft.com/office/powerpoint/2010/main" val="1484616940"/>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smtClean="0">
                <a:latin typeface="Times New Roman" panose="02020603050405020304" pitchFamily="18" charset="0"/>
                <a:cs typeface="Times New Roman" panose="02020603050405020304" pitchFamily="18" charset="0"/>
              </a:rPr>
              <a:t>. TRATAREA </a:t>
            </a:r>
            <a:r>
              <a:rPr lang="ro-RO" sz="1800" kern="0" dirty="0">
                <a:latin typeface="Times New Roman" panose="02020603050405020304" pitchFamily="18" charset="0"/>
                <a:cs typeface="Times New Roman" panose="02020603050405020304" pitchFamily="18" charset="0"/>
              </a:rPr>
              <a:t>APELOR 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1800225" y="2141558"/>
            <a:ext cx="7343775" cy="430887"/>
          </a:xfrm>
          <a:prstGeom prst="rect">
            <a:avLst/>
          </a:prstGeom>
        </p:spPr>
        <p:txBody>
          <a:bodyPr wrap="square">
            <a:spAutoFit/>
          </a:bodyPr>
          <a:lstStyle/>
          <a:p>
            <a:r>
              <a:rPr lang="pt-BR" dirty="0" err="1">
                <a:solidFill>
                  <a:schemeClr val="tx1"/>
                </a:solidFill>
              </a:rPr>
              <a:t>Metode</a:t>
            </a:r>
            <a:r>
              <a:rPr lang="pt-BR" dirty="0">
                <a:solidFill>
                  <a:schemeClr val="tx1"/>
                </a:solidFill>
              </a:rPr>
              <a:t> </a:t>
            </a:r>
            <a:r>
              <a:rPr lang="pt-BR" dirty="0" err="1">
                <a:solidFill>
                  <a:schemeClr val="tx1"/>
                </a:solidFill>
              </a:rPr>
              <a:t>fizice</a:t>
            </a:r>
            <a:r>
              <a:rPr lang="pt-BR" dirty="0">
                <a:solidFill>
                  <a:schemeClr val="tx1"/>
                </a:solidFill>
              </a:rPr>
              <a:t> </a:t>
            </a:r>
            <a:r>
              <a:rPr lang="pt-BR" dirty="0" err="1">
                <a:solidFill>
                  <a:schemeClr val="tx1"/>
                </a:solidFill>
              </a:rPr>
              <a:t>pentru</a:t>
            </a:r>
            <a:r>
              <a:rPr lang="pt-BR" dirty="0">
                <a:solidFill>
                  <a:schemeClr val="tx1"/>
                </a:solidFill>
              </a:rPr>
              <a:t> </a:t>
            </a:r>
            <a:r>
              <a:rPr lang="pt-BR" dirty="0" err="1">
                <a:solidFill>
                  <a:schemeClr val="tx1"/>
                </a:solidFill>
              </a:rPr>
              <a:t>eliminarea</a:t>
            </a:r>
            <a:r>
              <a:rPr lang="pt-BR" dirty="0">
                <a:solidFill>
                  <a:schemeClr val="tx1"/>
                </a:solidFill>
              </a:rPr>
              <a:t> H2S</a:t>
            </a:r>
            <a:endParaRPr lang="ro-RO" dirty="0">
              <a:solidFill>
                <a:schemeClr val="tx1"/>
              </a:solidFill>
            </a:endParaRPr>
          </a:p>
        </p:txBody>
      </p:sp>
      <p:sp>
        <p:nvSpPr>
          <p:cNvPr id="3" name="Rectangle 2"/>
          <p:cNvSpPr/>
          <p:nvPr/>
        </p:nvSpPr>
        <p:spPr>
          <a:xfrm>
            <a:off x="708599" y="2587781"/>
            <a:ext cx="7886700" cy="769441"/>
          </a:xfrm>
          <a:prstGeom prst="rect">
            <a:avLst/>
          </a:prstGeom>
        </p:spPr>
        <p:txBody>
          <a:bodyPr wrap="square">
            <a:spAutoFit/>
          </a:bodyPr>
          <a:lstStyle/>
          <a:p>
            <a:pPr algn="ctr"/>
            <a:r>
              <a:rPr lang="ro-RO" dirty="0">
                <a:solidFill>
                  <a:schemeClr val="tx1"/>
                </a:solidFill>
              </a:rPr>
              <a:t>Aerarea apei în turnuri de degazare cu umplutură din inele </a:t>
            </a:r>
            <a:r>
              <a:rPr lang="ro-RO" dirty="0" err="1" smtClean="0">
                <a:solidFill>
                  <a:schemeClr val="tx1"/>
                </a:solidFill>
              </a:rPr>
              <a:t>Rasching</a:t>
            </a:r>
            <a:r>
              <a:rPr lang="ro-RO" dirty="0" smtClean="0">
                <a:solidFill>
                  <a:schemeClr val="tx1"/>
                </a:solidFill>
              </a:rPr>
              <a:t>, sau altă umplutură cu </a:t>
            </a:r>
            <a:r>
              <a:rPr lang="ro-RO" dirty="0" err="1" smtClean="0">
                <a:solidFill>
                  <a:schemeClr val="tx1"/>
                </a:solidFill>
              </a:rPr>
              <a:t>suprafaţă</a:t>
            </a:r>
            <a:r>
              <a:rPr lang="ro-RO" dirty="0" smtClean="0">
                <a:solidFill>
                  <a:schemeClr val="tx1"/>
                </a:solidFill>
              </a:rPr>
              <a:t> avansată</a:t>
            </a:r>
            <a:endParaRPr lang="ro-RO" dirty="0">
              <a:solidFill>
                <a:schemeClr val="tx1"/>
              </a:solidFill>
            </a:endParaRPr>
          </a:p>
        </p:txBody>
      </p:sp>
      <p:sp>
        <p:nvSpPr>
          <p:cNvPr id="4" name="Rectangle 3"/>
          <p:cNvSpPr/>
          <p:nvPr/>
        </p:nvSpPr>
        <p:spPr>
          <a:xfrm>
            <a:off x="708599" y="3426255"/>
            <a:ext cx="3025202" cy="2031325"/>
          </a:xfrm>
          <a:prstGeom prst="rect">
            <a:avLst/>
          </a:prstGeom>
        </p:spPr>
        <p:txBody>
          <a:bodyPr wrap="square">
            <a:spAutoFit/>
          </a:bodyPr>
          <a:lstStyle/>
          <a:p>
            <a:r>
              <a:rPr lang="pt-BR" sz="1800" dirty="0">
                <a:solidFill>
                  <a:schemeClr val="tx1"/>
                </a:solidFill>
              </a:rPr>
              <a:t>H2S ≤ 5 mg/l;</a:t>
            </a:r>
          </a:p>
          <a:p>
            <a:r>
              <a:rPr lang="pt-BR" sz="1800" dirty="0" err="1">
                <a:solidFill>
                  <a:schemeClr val="tx1"/>
                </a:solidFill>
              </a:rPr>
              <a:t>Pentru</a:t>
            </a:r>
            <a:r>
              <a:rPr lang="pt-BR" sz="1800" dirty="0">
                <a:solidFill>
                  <a:schemeClr val="tx1"/>
                </a:solidFill>
              </a:rPr>
              <a:t> pH – 6,5 ÷ 7,0 </a:t>
            </a:r>
            <a:r>
              <a:rPr lang="pt-BR" sz="1800" dirty="0" err="1">
                <a:solidFill>
                  <a:schemeClr val="tx1"/>
                </a:solidFill>
              </a:rPr>
              <a:t>eliminarea</a:t>
            </a:r>
            <a:r>
              <a:rPr lang="pt-BR" sz="1800" dirty="0">
                <a:solidFill>
                  <a:schemeClr val="tx1"/>
                </a:solidFill>
              </a:rPr>
              <a:t> H2S are </a:t>
            </a:r>
            <a:r>
              <a:rPr lang="pt-BR" sz="1800" dirty="0" err="1">
                <a:solidFill>
                  <a:schemeClr val="tx1"/>
                </a:solidFill>
              </a:rPr>
              <a:t>loc</a:t>
            </a:r>
            <a:r>
              <a:rPr lang="pt-BR" sz="1800" dirty="0">
                <a:solidFill>
                  <a:schemeClr val="tx1"/>
                </a:solidFill>
              </a:rPr>
              <a:t> </a:t>
            </a:r>
            <a:r>
              <a:rPr lang="pt-BR" sz="1800" dirty="0" err="1">
                <a:solidFill>
                  <a:schemeClr val="tx1"/>
                </a:solidFill>
              </a:rPr>
              <a:t>în</a:t>
            </a:r>
            <a:r>
              <a:rPr lang="pt-BR" sz="1800" dirty="0">
                <a:solidFill>
                  <a:schemeClr val="tx1"/>
                </a:solidFill>
              </a:rPr>
              <a:t> </a:t>
            </a:r>
            <a:r>
              <a:rPr lang="pt-BR" sz="1800" dirty="0" err="1">
                <a:solidFill>
                  <a:schemeClr val="tx1"/>
                </a:solidFill>
              </a:rPr>
              <a:t>proporție</a:t>
            </a:r>
            <a:r>
              <a:rPr lang="pt-BR" sz="1800" dirty="0">
                <a:solidFill>
                  <a:schemeClr val="tx1"/>
                </a:solidFill>
              </a:rPr>
              <a:t> de 80 ÷ 85 </a:t>
            </a:r>
            <a:r>
              <a:rPr lang="pt-BR" sz="1800" dirty="0" smtClean="0">
                <a:solidFill>
                  <a:schemeClr val="tx1"/>
                </a:solidFill>
              </a:rPr>
              <a:t>%.</a:t>
            </a:r>
            <a:endParaRPr lang="pt-BR" sz="1800" dirty="0">
              <a:solidFill>
                <a:schemeClr val="tx1"/>
              </a:solidFill>
            </a:endParaRPr>
          </a:p>
          <a:p>
            <a:r>
              <a:rPr lang="pt-BR" sz="1800" dirty="0" err="1">
                <a:solidFill>
                  <a:schemeClr val="tx1"/>
                </a:solidFill>
              </a:rPr>
              <a:t>Pentru</a:t>
            </a:r>
            <a:r>
              <a:rPr lang="pt-BR" sz="1800" dirty="0">
                <a:solidFill>
                  <a:schemeClr val="tx1"/>
                </a:solidFill>
              </a:rPr>
              <a:t> pH ≤ 5  H2S se </a:t>
            </a:r>
            <a:r>
              <a:rPr lang="pt-BR" sz="1800" dirty="0" err="1">
                <a:solidFill>
                  <a:schemeClr val="tx1"/>
                </a:solidFill>
              </a:rPr>
              <a:t>elimină</a:t>
            </a:r>
            <a:r>
              <a:rPr lang="pt-BR" sz="1800" dirty="0">
                <a:solidFill>
                  <a:schemeClr val="tx1"/>
                </a:solidFill>
              </a:rPr>
              <a:t> 100</a:t>
            </a:r>
            <a:r>
              <a:rPr lang="pt-BR" sz="1800" dirty="0" smtClean="0">
                <a:solidFill>
                  <a:schemeClr val="tx1"/>
                </a:solidFill>
              </a:rPr>
              <a:t>%.</a:t>
            </a:r>
            <a:endParaRPr lang="pt-BR" sz="1800" dirty="0">
              <a:solidFill>
                <a:schemeClr val="tx1"/>
              </a:solidFill>
            </a:endParaRPr>
          </a:p>
          <a:p>
            <a:r>
              <a:rPr lang="pt-BR" sz="1800" dirty="0">
                <a:solidFill>
                  <a:schemeClr val="tx1"/>
                </a:solidFill>
              </a:rPr>
              <a:t>2H2S + O2 = 2H2O + 2S2</a:t>
            </a:r>
          </a:p>
        </p:txBody>
      </p:sp>
      <p:pic>
        <p:nvPicPr>
          <p:cNvPr id="5" name="Picture 4"/>
          <p:cNvPicPr>
            <a:picLocks noChangeAspect="1"/>
          </p:cNvPicPr>
          <p:nvPr/>
        </p:nvPicPr>
        <p:blipFill>
          <a:blip r:embed="rId8"/>
          <a:stretch>
            <a:fillRect/>
          </a:stretch>
        </p:blipFill>
        <p:spPr>
          <a:xfrm>
            <a:off x="4714875" y="3288641"/>
            <a:ext cx="3858961" cy="3359187"/>
          </a:xfrm>
          <a:prstGeom prst="rect">
            <a:avLst/>
          </a:prstGeom>
        </p:spPr>
      </p:pic>
      <p:sp>
        <p:nvSpPr>
          <p:cNvPr id="6" name="Rectangle 5"/>
          <p:cNvSpPr/>
          <p:nvPr/>
        </p:nvSpPr>
        <p:spPr>
          <a:xfrm>
            <a:off x="561975" y="5526613"/>
            <a:ext cx="4572000" cy="1015663"/>
          </a:xfrm>
          <a:prstGeom prst="rect">
            <a:avLst/>
          </a:prstGeom>
        </p:spPr>
        <p:txBody>
          <a:bodyPr>
            <a:spAutoFit/>
          </a:bodyPr>
          <a:lstStyle/>
          <a:p>
            <a:r>
              <a:rPr lang="pt-BR" sz="2000" dirty="0" err="1">
                <a:solidFill>
                  <a:schemeClr val="tx1"/>
                </a:solidFill>
              </a:rPr>
              <a:t>Legendă</a:t>
            </a:r>
            <a:r>
              <a:rPr lang="pt-BR" sz="2000" dirty="0">
                <a:solidFill>
                  <a:schemeClr val="tx1"/>
                </a:solidFill>
              </a:rPr>
              <a:t>: </a:t>
            </a:r>
            <a:endParaRPr lang="ro-RO" sz="2000" dirty="0" smtClean="0">
              <a:solidFill>
                <a:schemeClr val="tx1"/>
              </a:solidFill>
            </a:endParaRPr>
          </a:p>
          <a:p>
            <a:r>
              <a:rPr lang="pt-BR" sz="2000" dirty="0" smtClean="0">
                <a:solidFill>
                  <a:schemeClr val="tx1"/>
                </a:solidFill>
              </a:rPr>
              <a:t>1 </a:t>
            </a:r>
            <a:r>
              <a:rPr lang="pt-BR" sz="2000" dirty="0">
                <a:solidFill>
                  <a:schemeClr val="tx1"/>
                </a:solidFill>
              </a:rPr>
              <a:t>– </a:t>
            </a:r>
            <a:r>
              <a:rPr lang="pt-BR" sz="2000" dirty="0" err="1">
                <a:solidFill>
                  <a:schemeClr val="tx1"/>
                </a:solidFill>
              </a:rPr>
              <a:t>grătar</a:t>
            </a:r>
            <a:r>
              <a:rPr lang="pt-BR" sz="2000" dirty="0">
                <a:solidFill>
                  <a:schemeClr val="tx1"/>
                </a:solidFill>
              </a:rPr>
              <a:t>; 2 – </a:t>
            </a:r>
            <a:r>
              <a:rPr lang="pt-BR" sz="2000" dirty="0" err="1">
                <a:solidFill>
                  <a:schemeClr val="tx1"/>
                </a:solidFill>
              </a:rPr>
              <a:t>strat</a:t>
            </a:r>
            <a:r>
              <a:rPr lang="pt-BR" sz="2000" dirty="0">
                <a:solidFill>
                  <a:schemeClr val="tx1"/>
                </a:solidFill>
              </a:rPr>
              <a:t> de </a:t>
            </a:r>
            <a:r>
              <a:rPr lang="pt-BR" sz="2000" dirty="0" err="1">
                <a:solidFill>
                  <a:schemeClr val="tx1"/>
                </a:solidFill>
              </a:rPr>
              <a:t>umplutură</a:t>
            </a:r>
            <a:r>
              <a:rPr lang="pt-BR" sz="2000" dirty="0">
                <a:solidFill>
                  <a:schemeClr val="tx1"/>
                </a:solidFill>
              </a:rPr>
              <a:t>; </a:t>
            </a:r>
            <a:endParaRPr lang="ro-RO" sz="2000" dirty="0" smtClean="0">
              <a:solidFill>
                <a:schemeClr val="tx1"/>
              </a:solidFill>
            </a:endParaRPr>
          </a:p>
          <a:p>
            <a:r>
              <a:rPr lang="pt-BR" sz="2000" dirty="0" smtClean="0">
                <a:solidFill>
                  <a:schemeClr val="tx1"/>
                </a:solidFill>
              </a:rPr>
              <a:t>3 </a:t>
            </a:r>
            <a:r>
              <a:rPr lang="pt-BR" sz="2000" dirty="0">
                <a:solidFill>
                  <a:schemeClr val="tx1"/>
                </a:solidFill>
              </a:rPr>
              <a:t>– </a:t>
            </a:r>
            <a:r>
              <a:rPr lang="pt-BR" sz="2000" dirty="0" err="1">
                <a:solidFill>
                  <a:schemeClr val="tx1"/>
                </a:solidFill>
              </a:rPr>
              <a:t>sistem</a:t>
            </a:r>
            <a:r>
              <a:rPr lang="pt-BR" sz="2000" dirty="0">
                <a:solidFill>
                  <a:schemeClr val="tx1"/>
                </a:solidFill>
              </a:rPr>
              <a:t> de </a:t>
            </a:r>
            <a:r>
              <a:rPr lang="pt-BR" sz="2000" dirty="0" err="1">
                <a:solidFill>
                  <a:schemeClr val="tx1"/>
                </a:solidFill>
              </a:rPr>
              <a:t>distribuție</a:t>
            </a:r>
            <a:r>
              <a:rPr lang="pt-BR" sz="2000" dirty="0">
                <a:solidFill>
                  <a:schemeClr val="tx1"/>
                </a:solidFill>
              </a:rPr>
              <a:t> a </a:t>
            </a:r>
            <a:r>
              <a:rPr lang="pt-BR" sz="2000" dirty="0" err="1">
                <a:solidFill>
                  <a:schemeClr val="tx1"/>
                </a:solidFill>
              </a:rPr>
              <a:t>apei</a:t>
            </a:r>
            <a:endParaRPr lang="pt-BR" sz="2000" dirty="0">
              <a:solidFill>
                <a:schemeClr val="tx1"/>
              </a:solidFill>
            </a:endParaRPr>
          </a:p>
        </p:txBody>
      </p:sp>
    </p:spTree>
    <p:extLst>
      <p:ext uri="{BB962C8B-B14F-4D97-AF65-F5344CB8AC3E}">
        <p14:creationId xmlns:p14="http://schemas.microsoft.com/office/powerpoint/2010/main" val="1470721598"/>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smtClean="0">
                <a:latin typeface="Times New Roman" panose="02020603050405020304" pitchFamily="18" charset="0"/>
                <a:cs typeface="Times New Roman" panose="02020603050405020304" pitchFamily="18" charset="0"/>
              </a:rPr>
              <a:t>. TRATAREA </a:t>
            </a:r>
            <a:r>
              <a:rPr lang="ro-RO" sz="1800" kern="0" dirty="0">
                <a:latin typeface="Times New Roman" panose="02020603050405020304" pitchFamily="18" charset="0"/>
                <a:cs typeface="Times New Roman" panose="02020603050405020304" pitchFamily="18" charset="0"/>
              </a:rPr>
              <a:t>APELOR 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889494" y="2157473"/>
            <a:ext cx="7972425" cy="769441"/>
          </a:xfrm>
          <a:prstGeom prst="rect">
            <a:avLst/>
          </a:prstGeom>
        </p:spPr>
        <p:txBody>
          <a:bodyPr wrap="square">
            <a:spAutoFit/>
          </a:bodyPr>
          <a:lstStyle/>
          <a:p>
            <a:pPr algn="ctr"/>
            <a:r>
              <a:rPr lang="pt-BR" dirty="0" err="1">
                <a:solidFill>
                  <a:schemeClr val="tx1"/>
                </a:solidFill>
              </a:rPr>
              <a:t>Eliminarea</a:t>
            </a:r>
            <a:r>
              <a:rPr lang="pt-BR" dirty="0">
                <a:solidFill>
                  <a:schemeClr val="tx1"/>
                </a:solidFill>
              </a:rPr>
              <a:t> H2S cu </a:t>
            </a:r>
            <a:r>
              <a:rPr lang="pt-BR" dirty="0" err="1">
                <a:solidFill>
                  <a:schemeClr val="tx1"/>
                </a:solidFill>
              </a:rPr>
              <a:t>ajutorul</a:t>
            </a:r>
            <a:r>
              <a:rPr lang="pt-BR" dirty="0">
                <a:solidFill>
                  <a:schemeClr val="tx1"/>
                </a:solidFill>
              </a:rPr>
              <a:t> </a:t>
            </a:r>
            <a:r>
              <a:rPr lang="pt-BR" dirty="0" err="1">
                <a:solidFill>
                  <a:schemeClr val="tx1"/>
                </a:solidFill>
              </a:rPr>
              <a:t>degazatoarelor</a:t>
            </a:r>
            <a:r>
              <a:rPr lang="pt-BR" dirty="0">
                <a:solidFill>
                  <a:schemeClr val="tx1"/>
                </a:solidFill>
              </a:rPr>
              <a:t> </a:t>
            </a:r>
            <a:r>
              <a:rPr lang="pt-BR" dirty="0" err="1">
                <a:solidFill>
                  <a:schemeClr val="tx1"/>
                </a:solidFill>
              </a:rPr>
              <a:t>termice</a:t>
            </a:r>
            <a:r>
              <a:rPr lang="pt-BR" dirty="0">
                <a:solidFill>
                  <a:schemeClr val="tx1"/>
                </a:solidFill>
              </a:rPr>
              <a:t> </a:t>
            </a:r>
            <a:r>
              <a:rPr lang="pt-BR" dirty="0" err="1">
                <a:solidFill>
                  <a:schemeClr val="tx1"/>
                </a:solidFill>
              </a:rPr>
              <a:t>și</a:t>
            </a:r>
            <a:r>
              <a:rPr lang="pt-BR" dirty="0">
                <a:solidFill>
                  <a:schemeClr val="tx1"/>
                </a:solidFill>
              </a:rPr>
              <a:t> a </a:t>
            </a:r>
            <a:r>
              <a:rPr lang="pt-BR" dirty="0" err="1">
                <a:solidFill>
                  <a:schemeClr val="tx1"/>
                </a:solidFill>
              </a:rPr>
              <a:t>degazatoarelor</a:t>
            </a:r>
            <a:r>
              <a:rPr lang="pt-BR" dirty="0">
                <a:solidFill>
                  <a:schemeClr val="tx1"/>
                </a:solidFill>
              </a:rPr>
              <a:t> cu </a:t>
            </a:r>
            <a:r>
              <a:rPr lang="pt-BR" dirty="0" err="1">
                <a:solidFill>
                  <a:schemeClr val="tx1"/>
                </a:solidFill>
              </a:rPr>
              <a:t>vacuum</a:t>
            </a:r>
            <a:endParaRPr lang="ro-RO" dirty="0">
              <a:solidFill>
                <a:schemeClr val="tx1"/>
              </a:solidFill>
            </a:endParaRPr>
          </a:p>
        </p:txBody>
      </p:sp>
      <p:sp>
        <p:nvSpPr>
          <p:cNvPr id="3" name="Rectangle 2"/>
          <p:cNvSpPr/>
          <p:nvPr/>
        </p:nvSpPr>
        <p:spPr>
          <a:xfrm>
            <a:off x="192181" y="2958165"/>
            <a:ext cx="3770219" cy="1477328"/>
          </a:xfrm>
          <a:prstGeom prst="rect">
            <a:avLst/>
          </a:prstGeom>
        </p:spPr>
        <p:txBody>
          <a:bodyPr wrap="square">
            <a:spAutoFit/>
          </a:bodyPr>
          <a:lstStyle/>
          <a:p>
            <a:r>
              <a:rPr lang="pt-BR" sz="1800" dirty="0" err="1">
                <a:solidFill>
                  <a:schemeClr val="tx1"/>
                </a:solidFill>
              </a:rPr>
              <a:t>Pentru</a:t>
            </a:r>
            <a:r>
              <a:rPr lang="pt-BR" sz="1800" dirty="0">
                <a:solidFill>
                  <a:schemeClr val="tx1"/>
                </a:solidFill>
              </a:rPr>
              <a:t> temperatura </a:t>
            </a:r>
            <a:r>
              <a:rPr lang="pt-BR" sz="1800" dirty="0" err="1">
                <a:solidFill>
                  <a:schemeClr val="tx1"/>
                </a:solidFill>
              </a:rPr>
              <a:t>apei</a:t>
            </a:r>
            <a:r>
              <a:rPr lang="pt-BR" sz="1800" dirty="0">
                <a:solidFill>
                  <a:schemeClr val="tx1"/>
                </a:solidFill>
              </a:rPr>
              <a:t> de 30 – 40 °C – </a:t>
            </a:r>
            <a:r>
              <a:rPr lang="pt-BR" sz="1800" dirty="0" err="1">
                <a:solidFill>
                  <a:schemeClr val="tx1"/>
                </a:solidFill>
              </a:rPr>
              <a:t>gradul</a:t>
            </a:r>
            <a:r>
              <a:rPr lang="pt-BR" sz="1800" dirty="0">
                <a:solidFill>
                  <a:schemeClr val="tx1"/>
                </a:solidFill>
              </a:rPr>
              <a:t> de </a:t>
            </a:r>
            <a:r>
              <a:rPr lang="pt-BR" sz="1800" dirty="0" err="1">
                <a:solidFill>
                  <a:schemeClr val="tx1"/>
                </a:solidFill>
              </a:rPr>
              <a:t>saturație</a:t>
            </a:r>
            <a:r>
              <a:rPr lang="pt-BR" sz="1800" dirty="0">
                <a:solidFill>
                  <a:schemeClr val="tx1"/>
                </a:solidFill>
              </a:rPr>
              <a:t> a </a:t>
            </a:r>
            <a:r>
              <a:rPr lang="pt-BR" sz="1800" dirty="0" err="1">
                <a:solidFill>
                  <a:schemeClr val="tx1"/>
                </a:solidFill>
              </a:rPr>
              <a:t>apei</a:t>
            </a:r>
            <a:r>
              <a:rPr lang="pt-BR" sz="1800" dirty="0">
                <a:solidFill>
                  <a:schemeClr val="tx1"/>
                </a:solidFill>
              </a:rPr>
              <a:t> cu H2S se </a:t>
            </a:r>
            <a:r>
              <a:rPr lang="pt-BR" sz="1800" dirty="0" err="1">
                <a:solidFill>
                  <a:schemeClr val="tx1"/>
                </a:solidFill>
              </a:rPr>
              <a:t>reduce</a:t>
            </a:r>
            <a:r>
              <a:rPr lang="pt-BR" sz="1800" dirty="0">
                <a:solidFill>
                  <a:schemeClr val="tx1"/>
                </a:solidFill>
              </a:rPr>
              <a:t> de 2 – 3 </a:t>
            </a:r>
            <a:r>
              <a:rPr lang="pt-BR" sz="1800" dirty="0" err="1">
                <a:solidFill>
                  <a:schemeClr val="tx1"/>
                </a:solidFill>
              </a:rPr>
              <a:t>ori</a:t>
            </a:r>
            <a:r>
              <a:rPr lang="pt-BR" sz="1800" dirty="0">
                <a:solidFill>
                  <a:schemeClr val="tx1"/>
                </a:solidFill>
              </a:rPr>
              <a:t>.</a:t>
            </a:r>
          </a:p>
          <a:p>
            <a:r>
              <a:rPr lang="pt-BR" sz="1800" dirty="0">
                <a:solidFill>
                  <a:schemeClr val="tx1"/>
                </a:solidFill>
              </a:rPr>
              <a:t>Temperatura </a:t>
            </a:r>
            <a:r>
              <a:rPr lang="pt-BR" sz="1800" dirty="0" err="1">
                <a:solidFill>
                  <a:schemeClr val="tx1"/>
                </a:solidFill>
              </a:rPr>
              <a:t>apei</a:t>
            </a:r>
            <a:r>
              <a:rPr lang="pt-BR" sz="1800" dirty="0">
                <a:solidFill>
                  <a:schemeClr val="tx1"/>
                </a:solidFill>
              </a:rPr>
              <a:t> de 100 °C – </a:t>
            </a:r>
            <a:r>
              <a:rPr lang="pt-BR" sz="1800" dirty="0" err="1">
                <a:solidFill>
                  <a:schemeClr val="tx1"/>
                </a:solidFill>
              </a:rPr>
              <a:t>solubilitatea</a:t>
            </a:r>
            <a:r>
              <a:rPr lang="pt-BR" sz="1800" dirty="0">
                <a:solidFill>
                  <a:schemeClr val="tx1"/>
                </a:solidFill>
              </a:rPr>
              <a:t> H2S </a:t>
            </a:r>
            <a:r>
              <a:rPr lang="pt-BR" sz="1800" dirty="0" err="1">
                <a:solidFill>
                  <a:schemeClr val="tx1"/>
                </a:solidFill>
              </a:rPr>
              <a:t>scade</a:t>
            </a:r>
            <a:r>
              <a:rPr lang="pt-BR" sz="1800" dirty="0">
                <a:solidFill>
                  <a:schemeClr val="tx1"/>
                </a:solidFill>
              </a:rPr>
              <a:t> </a:t>
            </a:r>
            <a:r>
              <a:rPr lang="pt-BR" sz="1800" dirty="0" err="1">
                <a:solidFill>
                  <a:schemeClr val="tx1"/>
                </a:solidFill>
              </a:rPr>
              <a:t>la</a:t>
            </a:r>
            <a:r>
              <a:rPr lang="pt-BR" sz="1800" dirty="0">
                <a:solidFill>
                  <a:schemeClr val="tx1"/>
                </a:solidFill>
              </a:rPr>
              <a:t> zero.</a:t>
            </a:r>
          </a:p>
        </p:txBody>
      </p:sp>
      <p:pic>
        <p:nvPicPr>
          <p:cNvPr id="4" name="Picture 3"/>
          <p:cNvPicPr>
            <a:picLocks noChangeAspect="1"/>
          </p:cNvPicPr>
          <p:nvPr/>
        </p:nvPicPr>
        <p:blipFill>
          <a:blip r:embed="rId8"/>
          <a:stretch>
            <a:fillRect/>
          </a:stretch>
        </p:blipFill>
        <p:spPr>
          <a:xfrm>
            <a:off x="5159807" y="2958165"/>
            <a:ext cx="3193897" cy="3643338"/>
          </a:xfrm>
          <a:prstGeom prst="rect">
            <a:avLst/>
          </a:prstGeom>
        </p:spPr>
      </p:pic>
      <p:sp>
        <p:nvSpPr>
          <p:cNvPr id="5" name="Rectangle 4"/>
          <p:cNvSpPr/>
          <p:nvPr/>
        </p:nvSpPr>
        <p:spPr>
          <a:xfrm>
            <a:off x="387218" y="4466744"/>
            <a:ext cx="4572000" cy="1754326"/>
          </a:xfrm>
          <a:prstGeom prst="rect">
            <a:avLst/>
          </a:prstGeom>
        </p:spPr>
        <p:txBody>
          <a:bodyPr>
            <a:spAutoFit/>
          </a:bodyPr>
          <a:lstStyle/>
          <a:p>
            <a:r>
              <a:rPr lang="ro-RO" sz="1800" dirty="0">
                <a:solidFill>
                  <a:schemeClr val="tx1"/>
                </a:solidFill>
              </a:rPr>
              <a:t>Legendă: </a:t>
            </a:r>
          </a:p>
          <a:p>
            <a:r>
              <a:rPr lang="ro-RO" sz="1800" dirty="0">
                <a:solidFill>
                  <a:schemeClr val="tx1"/>
                </a:solidFill>
              </a:rPr>
              <a:t>1 - conducta de evacuare a gazului;  </a:t>
            </a:r>
          </a:p>
          <a:p>
            <a:r>
              <a:rPr lang="ro-RO" sz="1800" dirty="0">
                <a:solidFill>
                  <a:schemeClr val="tx1"/>
                </a:solidFill>
              </a:rPr>
              <a:t>2 –conducta de golire; </a:t>
            </a:r>
          </a:p>
          <a:p>
            <a:r>
              <a:rPr lang="ro-RO" sz="1800" dirty="0" smtClean="0">
                <a:solidFill>
                  <a:schemeClr val="tx1"/>
                </a:solidFill>
              </a:rPr>
              <a:t>3 </a:t>
            </a:r>
            <a:r>
              <a:rPr lang="ro-RO" sz="1800" dirty="0">
                <a:solidFill>
                  <a:schemeClr val="tx1"/>
                </a:solidFill>
              </a:rPr>
              <a:t>– instalație de fierbere suplimentară; </a:t>
            </a:r>
          </a:p>
          <a:p>
            <a:r>
              <a:rPr lang="ro-RO" sz="1800" dirty="0">
                <a:solidFill>
                  <a:schemeClr val="tx1"/>
                </a:solidFill>
              </a:rPr>
              <a:t>4 - conducte de distribuție a aburului;</a:t>
            </a:r>
          </a:p>
          <a:p>
            <a:r>
              <a:rPr lang="ro-RO" sz="1800" dirty="0">
                <a:solidFill>
                  <a:schemeClr val="tx1"/>
                </a:solidFill>
              </a:rPr>
              <a:t>5 - camera de pulverizare.</a:t>
            </a:r>
          </a:p>
        </p:txBody>
      </p:sp>
    </p:spTree>
    <p:extLst>
      <p:ext uri="{BB962C8B-B14F-4D97-AF65-F5344CB8AC3E}">
        <p14:creationId xmlns:p14="http://schemas.microsoft.com/office/powerpoint/2010/main" val="162526951"/>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smtClean="0">
                <a:latin typeface="Times New Roman" panose="02020603050405020304" pitchFamily="18" charset="0"/>
                <a:cs typeface="Times New Roman" panose="02020603050405020304" pitchFamily="18" charset="0"/>
              </a:rPr>
              <a:t>. TRATAREA </a:t>
            </a:r>
            <a:r>
              <a:rPr lang="ro-RO" sz="1800" kern="0" dirty="0">
                <a:latin typeface="Times New Roman" panose="02020603050405020304" pitchFamily="18" charset="0"/>
                <a:cs typeface="Times New Roman" panose="02020603050405020304" pitchFamily="18" charset="0"/>
              </a:rPr>
              <a:t>APELOR 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2920439" y="2126222"/>
            <a:ext cx="2853666" cy="430887"/>
          </a:xfrm>
          <a:prstGeom prst="rect">
            <a:avLst/>
          </a:prstGeom>
        </p:spPr>
        <p:txBody>
          <a:bodyPr wrap="none">
            <a:spAutoFit/>
          </a:bodyPr>
          <a:lstStyle/>
          <a:p>
            <a:r>
              <a:rPr lang="ro-RO" dirty="0">
                <a:solidFill>
                  <a:schemeClr val="tx1"/>
                </a:solidFill>
              </a:rPr>
              <a:t>Degazor cu vacuum</a:t>
            </a:r>
          </a:p>
        </p:txBody>
      </p:sp>
      <p:sp>
        <p:nvSpPr>
          <p:cNvPr id="3" name="Rectangle 2"/>
          <p:cNvSpPr/>
          <p:nvPr/>
        </p:nvSpPr>
        <p:spPr>
          <a:xfrm>
            <a:off x="352425" y="2518028"/>
            <a:ext cx="4906038" cy="4247317"/>
          </a:xfrm>
          <a:prstGeom prst="rect">
            <a:avLst/>
          </a:prstGeom>
        </p:spPr>
        <p:txBody>
          <a:bodyPr wrap="square">
            <a:spAutoFit/>
          </a:bodyPr>
          <a:lstStyle/>
          <a:p>
            <a:r>
              <a:rPr lang="ro-RO" sz="1800" dirty="0">
                <a:solidFill>
                  <a:schemeClr val="tx1"/>
                </a:solidFill>
              </a:rPr>
              <a:t>În aceste instalații are loc reducerea presiunii cu ajutorul  pompelor de vacuum. La formarea vacuumului apa fierbe la temperaturi joase, având loc același proces ca și în degazatoarele termice.</a:t>
            </a:r>
          </a:p>
          <a:p>
            <a:endParaRPr lang="ro-RO" sz="1800" dirty="0">
              <a:solidFill>
                <a:schemeClr val="tx1"/>
              </a:solidFill>
            </a:endParaRPr>
          </a:p>
          <a:p>
            <a:r>
              <a:rPr lang="ro-RO" sz="1800" dirty="0">
                <a:solidFill>
                  <a:schemeClr val="tx1"/>
                </a:solidFill>
              </a:rPr>
              <a:t> Legendă: </a:t>
            </a:r>
          </a:p>
          <a:p>
            <a:r>
              <a:rPr lang="ro-RO" sz="1800" dirty="0">
                <a:solidFill>
                  <a:schemeClr val="tx1"/>
                </a:solidFill>
              </a:rPr>
              <a:t>1 – conducta de apă brută</a:t>
            </a:r>
          </a:p>
          <a:p>
            <a:r>
              <a:rPr lang="ro-RO" sz="1800" dirty="0">
                <a:solidFill>
                  <a:schemeClr val="tx1"/>
                </a:solidFill>
              </a:rPr>
              <a:t>2 – conducta pentru evacuarea gazelor;</a:t>
            </a:r>
          </a:p>
          <a:p>
            <a:r>
              <a:rPr lang="ro-RO" sz="1800" dirty="0">
                <a:solidFill>
                  <a:schemeClr val="tx1"/>
                </a:solidFill>
              </a:rPr>
              <a:t>3 – sistem de distribuție a apei;</a:t>
            </a:r>
          </a:p>
          <a:p>
            <a:r>
              <a:rPr lang="ro-RO" sz="1800" dirty="0">
                <a:solidFill>
                  <a:schemeClr val="tx1"/>
                </a:solidFill>
              </a:rPr>
              <a:t>4 – grătar (suport pentru umplutură);</a:t>
            </a:r>
          </a:p>
          <a:p>
            <a:r>
              <a:rPr lang="ro-RO" sz="1800" dirty="0">
                <a:solidFill>
                  <a:schemeClr val="tx1"/>
                </a:solidFill>
              </a:rPr>
              <a:t>5 – conducta de evacuare a apei;</a:t>
            </a:r>
          </a:p>
          <a:p>
            <a:r>
              <a:rPr lang="ro-RO" sz="1800" dirty="0">
                <a:solidFill>
                  <a:schemeClr val="tx1"/>
                </a:solidFill>
              </a:rPr>
              <a:t>6 – piezometre pentru măsurarea   nivelului apei în degazor;</a:t>
            </a:r>
          </a:p>
          <a:p>
            <a:r>
              <a:rPr lang="ro-RO" sz="1800" dirty="0">
                <a:solidFill>
                  <a:schemeClr val="tx1"/>
                </a:solidFill>
              </a:rPr>
              <a:t> 7 – </a:t>
            </a:r>
            <a:r>
              <a:rPr lang="ro-RO" sz="1800" dirty="0" err="1">
                <a:solidFill>
                  <a:schemeClr val="tx1"/>
                </a:solidFill>
              </a:rPr>
              <a:t>popmpa</a:t>
            </a:r>
            <a:r>
              <a:rPr lang="ro-RO" sz="1800" dirty="0">
                <a:solidFill>
                  <a:schemeClr val="tx1"/>
                </a:solidFill>
              </a:rPr>
              <a:t> de vacuum.</a:t>
            </a:r>
          </a:p>
        </p:txBody>
      </p:sp>
      <p:pic>
        <p:nvPicPr>
          <p:cNvPr id="4" name="Picture 3"/>
          <p:cNvPicPr>
            <a:picLocks noChangeAspect="1"/>
          </p:cNvPicPr>
          <p:nvPr/>
        </p:nvPicPr>
        <p:blipFill>
          <a:blip r:embed="rId8"/>
          <a:stretch>
            <a:fillRect/>
          </a:stretch>
        </p:blipFill>
        <p:spPr>
          <a:xfrm>
            <a:off x="5381385" y="2568866"/>
            <a:ext cx="3359187" cy="4145639"/>
          </a:xfrm>
          <a:prstGeom prst="rect">
            <a:avLst/>
          </a:prstGeom>
        </p:spPr>
      </p:pic>
    </p:spTree>
    <p:extLst>
      <p:ext uri="{BB962C8B-B14F-4D97-AF65-F5344CB8AC3E}">
        <p14:creationId xmlns:p14="http://schemas.microsoft.com/office/powerpoint/2010/main" val="2938411943"/>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smtClean="0">
                <a:latin typeface="Times New Roman" panose="02020603050405020304" pitchFamily="18" charset="0"/>
                <a:cs typeface="Times New Roman" panose="02020603050405020304" pitchFamily="18" charset="0"/>
              </a:rPr>
              <a:t>. TRATAREA </a:t>
            </a:r>
            <a:r>
              <a:rPr lang="ro-RO" sz="1800" kern="0" dirty="0">
                <a:latin typeface="Times New Roman" panose="02020603050405020304" pitchFamily="18" charset="0"/>
                <a:cs typeface="Times New Roman" panose="02020603050405020304" pitchFamily="18" charset="0"/>
              </a:rPr>
              <a:t>APELOR 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287623" y="2344908"/>
            <a:ext cx="8728649" cy="10909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r>
              <a:rPr lang="ro-RO" dirty="0">
                <a:solidFill>
                  <a:sysClr val="windowText" lastClr="000000"/>
                </a:solidFill>
                <a:latin typeface="Calibri" panose="020F0502020204030204"/>
              </a:rPr>
              <a:t>În calitate de oxidanți pot fi folosiți clorul (Cl2), dioxidul de clor (ClO2), ozonul (O3), hidroxidul de fier trivalent (Fe(OH)3), permanganatul de potasiu (KMnO4). </a:t>
            </a:r>
          </a:p>
        </p:txBody>
      </p:sp>
      <p:sp>
        <p:nvSpPr>
          <p:cNvPr id="2" name="Rectangle 1"/>
          <p:cNvSpPr/>
          <p:nvPr/>
        </p:nvSpPr>
        <p:spPr>
          <a:xfrm>
            <a:off x="1930197" y="2011537"/>
            <a:ext cx="6810375" cy="430887"/>
          </a:xfrm>
          <a:prstGeom prst="rect">
            <a:avLst/>
          </a:prstGeom>
        </p:spPr>
        <p:txBody>
          <a:bodyPr wrap="square">
            <a:spAutoFit/>
          </a:bodyPr>
          <a:lstStyle/>
          <a:p>
            <a:r>
              <a:rPr lang="pt-BR" dirty="0" err="1">
                <a:solidFill>
                  <a:schemeClr val="tx1"/>
                </a:solidFill>
              </a:rPr>
              <a:t>Metode</a:t>
            </a:r>
            <a:r>
              <a:rPr lang="pt-BR" dirty="0">
                <a:solidFill>
                  <a:schemeClr val="tx1"/>
                </a:solidFill>
              </a:rPr>
              <a:t> </a:t>
            </a:r>
            <a:r>
              <a:rPr lang="pt-BR" dirty="0" err="1">
                <a:solidFill>
                  <a:schemeClr val="tx1"/>
                </a:solidFill>
              </a:rPr>
              <a:t>chimice</a:t>
            </a:r>
            <a:r>
              <a:rPr lang="pt-BR" dirty="0">
                <a:solidFill>
                  <a:schemeClr val="tx1"/>
                </a:solidFill>
              </a:rPr>
              <a:t> </a:t>
            </a:r>
            <a:r>
              <a:rPr lang="pt-BR" dirty="0" err="1">
                <a:solidFill>
                  <a:schemeClr val="tx1"/>
                </a:solidFill>
              </a:rPr>
              <a:t>pentru</a:t>
            </a:r>
            <a:r>
              <a:rPr lang="pt-BR" dirty="0">
                <a:solidFill>
                  <a:schemeClr val="tx1"/>
                </a:solidFill>
              </a:rPr>
              <a:t> </a:t>
            </a:r>
            <a:r>
              <a:rPr lang="pt-BR" dirty="0" err="1">
                <a:solidFill>
                  <a:schemeClr val="tx1"/>
                </a:solidFill>
              </a:rPr>
              <a:t>eliminarea</a:t>
            </a:r>
            <a:r>
              <a:rPr lang="pt-BR" dirty="0">
                <a:solidFill>
                  <a:schemeClr val="tx1"/>
                </a:solidFill>
              </a:rPr>
              <a:t> H2S</a:t>
            </a:r>
            <a:endParaRPr lang="ro-RO" dirty="0">
              <a:solidFill>
                <a:schemeClr val="tx1"/>
              </a:solidFill>
            </a:endParaRPr>
          </a:p>
        </p:txBody>
      </p:sp>
      <p:sp>
        <p:nvSpPr>
          <p:cNvPr id="3" name="Rectangle 2"/>
          <p:cNvSpPr/>
          <p:nvPr/>
        </p:nvSpPr>
        <p:spPr>
          <a:xfrm>
            <a:off x="425473" y="3435829"/>
            <a:ext cx="8452948" cy="3170099"/>
          </a:xfrm>
          <a:prstGeom prst="rect">
            <a:avLst/>
          </a:prstGeom>
        </p:spPr>
        <p:txBody>
          <a:bodyPr wrap="square">
            <a:spAutoFit/>
          </a:bodyPr>
          <a:lstStyle/>
          <a:p>
            <a:r>
              <a:rPr lang="pt-BR" sz="2000" dirty="0" err="1">
                <a:solidFill>
                  <a:schemeClr val="tx1"/>
                </a:solidFill>
              </a:rPr>
              <a:t>În</a:t>
            </a:r>
            <a:r>
              <a:rPr lang="pt-BR" sz="2000" dirty="0">
                <a:solidFill>
                  <a:schemeClr val="tx1"/>
                </a:solidFill>
              </a:rPr>
              <a:t> </a:t>
            </a:r>
            <a:r>
              <a:rPr lang="pt-BR" sz="2000" dirty="0" err="1">
                <a:solidFill>
                  <a:schemeClr val="tx1"/>
                </a:solidFill>
              </a:rPr>
              <a:t>procesul</a:t>
            </a:r>
            <a:r>
              <a:rPr lang="pt-BR" sz="2000" dirty="0">
                <a:solidFill>
                  <a:schemeClr val="tx1"/>
                </a:solidFill>
              </a:rPr>
              <a:t> de </a:t>
            </a:r>
            <a:r>
              <a:rPr lang="pt-BR" sz="2000" dirty="0" err="1">
                <a:solidFill>
                  <a:schemeClr val="tx1"/>
                </a:solidFill>
              </a:rPr>
              <a:t>oxidare</a:t>
            </a:r>
            <a:r>
              <a:rPr lang="pt-BR" sz="2000" dirty="0">
                <a:solidFill>
                  <a:schemeClr val="tx1"/>
                </a:solidFill>
              </a:rPr>
              <a:t> </a:t>
            </a:r>
            <a:r>
              <a:rPr lang="pt-BR" sz="2000" dirty="0" err="1">
                <a:solidFill>
                  <a:schemeClr val="tx1"/>
                </a:solidFill>
              </a:rPr>
              <a:t>au</a:t>
            </a:r>
            <a:r>
              <a:rPr lang="pt-BR" sz="2000" dirty="0">
                <a:solidFill>
                  <a:schemeClr val="tx1"/>
                </a:solidFill>
              </a:rPr>
              <a:t> </a:t>
            </a:r>
            <a:r>
              <a:rPr lang="pt-BR" sz="2000" dirty="0" err="1">
                <a:solidFill>
                  <a:schemeClr val="tx1"/>
                </a:solidFill>
              </a:rPr>
              <a:t>loc</a:t>
            </a:r>
            <a:r>
              <a:rPr lang="pt-BR" sz="2000" dirty="0">
                <a:solidFill>
                  <a:schemeClr val="tx1"/>
                </a:solidFill>
              </a:rPr>
              <a:t> </a:t>
            </a:r>
            <a:r>
              <a:rPr lang="pt-BR" sz="2000" dirty="0" err="1">
                <a:solidFill>
                  <a:schemeClr val="tx1"/>
                </a:solidFill>
              </a:rPr>
              <a:t>următoarele</a:t>
            </a:r>
            <a:r>
              <a:rPr lang="pt-BR" sz="2000" dirty="0">
                <a:solidFill>
                  <a:schemeClr val="tx1"/>
                </a:solidFill>
              </a:rPr>
              <a:t> </a:t>
            </a:r>
            <a:r>
              <a:rPr lang="pt-BR" sz="2000" dirty="0" err="1">
                <a:solidFill>
                  <a:schemeClr val="tx1"/>
                </a:solidFill>
              </a:rPr>
              <a:t>reacții</a:t>
            </a:r>
            <a:r>
              <a:rPr lang="pt-BR" sz="2000" dirty="0">
                <a:solidFill>
                  <a:schemeClr val="tx1"/>
                </a:solidFill>
              </a:rPr>
              <a:t> </a:t>
            </a:r>
            <a:r>
              <a:rPr lang="pt-BR" sz="2000" dirty="0" err="1">
                <a:solidFill>
                  <a:schemeClr val="tx1"/>
                </a:solidFill>
              </a:rPr>
              <a:t>chimice</a:t>
            </a:r>
            <a:r>
              <a:rPr lang="pt-BR" sz="2000" dirty="0">
                <a:solidFill>
                  <a:schemeClr val="tx1"/>
                </a:solidFill>
              </a:rPr>
              <a:t>:</a:t>
            </a:r>
          </a:p>
          <a:p>
            <a:endParaRPr lang="pt-BR" sz="1800" dirty="0">
              <a:solidFill>
                <a:schemeClr val="tx1"/>
              </a:solidFill>
            </a:endParaRPr>
          </a:p>
          <a:p>
            <a:r>
              <a:rPr lang="ro-RO" sz="1800" dirty="0" smtClean="0">
                <a:solidFill>
                  <a:schemeClr val="tx1"/>
                </a:solidFill>
              </a:rPr>
              <a:t>- </a:t>
            </a:r>
            <a:r>
              <a:rPr lang="pt-BR" sz="1800" dirty="0" smtClean="0">
                <a:solidFill>
                  <a:schemeClr val="tx1"/>
                </a:solidFill>
              </a:rPr>
              <a:t>H2S </a:t>
            </a:r>
            <a:r>
              <a:rPr lang="pt-BR" sz="1800" dirty="0">
                <a:solidFill>
                  <a:schemeClr val="tx1"/>
                </a:solidFill>
              </a:rPr>
              <a:t>+ Cl2 = 2HCl + S (</a:t>
            </a:r>
            <a:r>
              <a:rPr lang="pt-BR" sz="1800" dirty="0" err="1">
                <a:solidFill>
                  <a:schemeClr val="tx1"/>
                </a:solidFill>
              </a:rPr>
              <a:t>doza</a:t>
            </a:r>
            <a:r>
              <a:rPr lang="pt-BR" sz="1800" dirty="0">
                <a:solidFill>
                  <a:schemeClr val="tx1"/>
                </a:solidFill>
              </a:rPr>
              <a:t> de </a:t>
            </a:r>
            <a:r>
              <a:rPr lang="pt-BR" sz="1800" dirty="0" err="1">
                <a:solidFill>
                  <a:schemeClr val="tx1"/>
                </a:solidFill>
              </a:rPr>
              <a:t>clor</a:t>
            </a:r>
            <a:r>
              <a:rPr lang="pt-BR" sz="1800" dirty="0">
                <a:solidFill>
                  <a:schemeClr val="tx1"/>
                </a:solidFill>
              </a:rPr>
              <a:t> </a:t>
            </a:r>
            <a:r>
              <a:rPr lang="pt-BR" sz="1800" dirty="0" err="1">
                <a:solidFill>
                  <a:schemeClr val="tx1"/>
                </a:solidFill>
              </a:rPr>
              <a:t>mai</a:t>
            </a:r>
            <a:r>
              <a:rPr lang="pt-BR" sz="1800" dirty="0">
                <a:solidFill>
                  <a:schemeClr val="tx1"/>
                </a:solidFill>
              </a:rPr>
              <a:t> mica de 5mg </a:t>
            </a:r>
            <a:r>
              <a:rPr lang="pt-BR" sz="1800" dirty="0" err="1">
                <a:solidFill>
                  <a:schemeClr val="tx1"/>
                </a:solidFill>
              </a:rPr>
              <a:t>la</a:t>
            </a:r>
            <a:r>
              <a:rPr lang="pt-BR" sz="1800" dirty="0">
                <a:solidFill>
                  <a:schemeClr val="tx1"/>
                </a:solidFill>
              </a:rPr>
              <a:t> 1 mg de H2S</a:t>
            </a:r>
            <a:r>
              <a:rPr lang="pt-BR" sz="1800" dirty="0" smtClean="0">
                <a:solidFill>
                  <a:schemeClr val="tx1"/>
                </a:solidFill>
              </a:rPr>
              <a:t>)</a:t>
            </a:r>
            <a:endParaRPr lang="pt-BR" sz="1800" dirty="0">
              <a:solidFill>
                <a:schemeClr val="tx1"/>
              </a:solidFill>
            </a:endParaRPr>
          </a:p>
          <a:p>
            <a:r>
              <a:rPr lang="ro-RO" sz="1800" dirty="0" smtClean="0">
                <a:solidFill>
                  <a:schemeClr val="tx1"/>
                </a:solidFill>
              </a:rPr>
              <a:t>- </a:t>
            </a:r>
            <a:r>
              <a:rPr lang="pt-BR" sz="1800" dirty="0" smtClean="0">
                <a:solidFill>
                  <a:schemeClr val="tx1"/>
                </a:solidFill>
              </a:rPr>
              <a:t>H2S </a:t>
            </a:r>
            <a:r>
              <a:rPr lang="pt-BR" sz="1800" dirty="0">
                <a:solidFill>
                  <a:schemeClr val="tx1"/>
                </a:solidFill>
              </a:rPr>
              <a:t>+ 4Cl2 =4H2O =  H2SO4 + 8HCl (</a:t>
            </a:r>
            <a:r>
              <a:rPr lang="pt-BR" sz="1800" dirty="0" err="1">
                <a:solidFill>
                  <a:schemeClr val="tx1"/>
                </a:solidFill>
              </a:rPr>
              <a:t>doza</a:t>
            </a:r>
            <a:r>
              <a:rPr lang="pt-BR" sz="1800" dirty="0">
                <a:solidFill>
                  <a:schemeClr val="tx1"/>
                </a:solidFill>
              </a:rPr>
              <a:t> de </a:t>
            </a:r>
            <a:r>
              <a:rPr lang="pt-BR" sz="1800" dirty="0" err="1">
                <a:solidFill>
                  <a:schemeClr val="tx1"/>
                </a:solidFill>
              </a:rPr>
              <a:t>clor</a:t>
            </a:r>
            <a:r>
              <a:rPr lang="pt-BR" sz="1800" dirty="0">
                <a:solidFill>
                  <a:schemeClr val="tx1"/>
                </a:solidFill>
              </a:rPr>
              <a:t> de 8,4mg </a:t>
            </a:r>
            <a:r>
              <a:rPr lang="pt-BR" sz="1800" dirty="0" err="1">
                <a:solidFill>
                  <a:schemeClr val="tx1"/>
                </a:solidFill>
              </a:rPr>
              <a:t>la</a:t>
            </a:r>
            <a:r>
              <a:rPr lang="pt-BR" sz="1800" dirty="0">
                <a:solidFill>
                  <a:schemeClr val="tx1"/>
                </a:solidFill>
              </a:rPr>
              <a:t> 1 mg de H2S</a:t>
            </a:r>
            <a:r>
              <a:rPr lang="pt-BR" sz="1800" dirty="0" smtClean="0">
                <a:solidFill>
                  <a:schemeClr val="tx1"/>
                </a:solidFill>
              </a:rPr>
              <a:t>)</a:t>
            </a:r>
            <a:endParaRPr lang="pt-BR" sz="1800" dirty="0">
              <a:solidFill>
                <a:schemeClr val="tx1"/>
              </a:solidFill>
            </a:endParaRPr>
          </a:p>
          <a:p>
            <a:r>
              <a:rPr lang="ro-RO" sz="1800" dirty="0" smtClean="0">
                <a:solidFill>
                  <a:schemeClr val="tx1"/>
                </a:solidFill>
              </a:rPr>
              <a:t>- </a:t>
            </a:r>
            <a:r>
              <a:rPr lang="pt-BR" sz="1800" dirty="0" smtClean="0">
                <a:solidFill>
                  <a:schemeClr val="tx1"/>
                </a:solidFill>
              </a:rPr>
              <a:t>2KMnO4 </a:t>
            </a:r>
            <a:r>
              <a:rPr lang="pt-BR" sz="1800" dirty="0">
                <a:solidFill>
                  <a:schemeClr val="tx1"/>
                </a:solidFill>
              </a:rPr>
              <a:t>+ 3H2S = 2KOH +3S + 2MnO2 + 2H2O </a:t>
            </a:r>
            <a:endParaRPr lang="ro-RO" sz="1800" dirty="0" smtClean="0">
              <a:solidFill>
                <a:schemeClr val="tx1"/>
              </a:solidFill>
            </a:endParaRPr>
          </a:p>
          <a:p>
            <a:r>
              <a:rPr lang="pt-BR" sz="1800" dirty="0" smtClean="0">
                <a:solidFill>
                  <a:schemeClr val="tx1"/>
                </a:solidFill>
              </a:rPr>
              <a:t> </a:t>
            </a:r>
            <a:r>
              <a:rPr lang="pt-BR" sz="1800" dirty="0">
                <a:solidFill>
                  <a:schemeClr val="tx1"/>
                </a:solidFill>
              </a:rPr>
              <a:t>(</a:t>
            </a:r>
            <a:r>
              <a:rPr lang="pt-BR" sz="1800" dirty="0" err="1">
                <a:solidFill>
                  <a:schemeClr val="tx1"/>
                </a:solidFill>
              </a:rPr>
              <a:t>doza</a:t>
            </a:r>
            <a:r>
              <a:rPr lang="pt-BR" sz="1800" dirty="0">
                <a:solidFill>
                  <a:schemeClr val="tx1"/>
                </a:solidFill>
              </a:rPr>
              <a:t> de KMnO4  de 3mg </a:t>
            </a:r>
            <a:r>
              <a:rPr lang="pt-BR" sz="1800" dirty="0" err="1">
                <a:solidFill>
                  <a:schemeClr val="tx1"/>
                </a:solidFill>
              </a:rPr>
              <a:t>la</a:t>
            </a:r>
            <a:r>
              <a:rPr lang="pt-BR" sz="1800" dirty="0">
                <a:solidFill>
                  <a:schemeClr val="tx1"/>
                </a:solidFill>
              </a:rPr>
              <a:t> 1mg de H2S</a:t>
            </a:r>
            <a:r>
              <a:rPr lang="pt-BR" sz="1800" dirty="0" smtClean="0">
                <a:solidFill>
                  <a:schemeClr val="tx1"/>
                </a:solidFill>
              </a:rPr>
              <a:t>)</a:t>
            </a:r>
            <a:endParaRPr lang="pt-BR" sz="1800" dirty="0">
              <a:solidFill>
                <a:schemeClr val="tx1"/>
              </a:solidFill>
            </a:endParaRPr>
          </a:p>
          <a:p>
            <a:r>
              <a:rPr lang="ro-RO" sz="1800" dirty="0" smtClean="0">
                <a:solidFill>
                  <a:schemeClr val="tx1"/>
                </a:solidFill>
              </a:rPr>
              <a:t>- </a:t>
            </a:r>
            <a:r>
              <a:rPr lang="pt-BR" sz="1800" dirty="0" smtClean="0">
                <a:solidFill>
                  <a:schemeClr val="tx1"/>
                </a:solidFill>
              </a:rPr>
              <a:t>8KMnO4 </a:t>
            </a:r>
            <a:r>
              <a:rPr lang="pt-BR" sz="1800" dirty="0">
                <a:solidFill>
                  <a:schemeClr val="tx1"/>
                </a:solidFill>
              </a:rPr>
              <a:t>+ 3H2S = 3K2SO4 +2KOH + 8MnO2 + 2H2O (</a:t>
            </a:r>
            <a:r>
              <a:rPr lang="pt-BR" sz="1800" dirty="0" err="1">
                <a:solidFill>
                  <a:schemeClr val="tx1"/>
                </a:solidFill>
              </a:rPr>
              <a:t>doza</a:t>
            </a:r>
            <a:r>
              <a:rPr lang="pt-BR" sz="1800" dirty="0">
                <a:solidFill>
                  <a:schemeClr val="tx1"/>
                </a:solidFill>
              </a:rPr>
              <a:t> de KMnO4  de 6,2mg </a:t>
            </a:r>
            <a:r>
              <a:rPr lang="pt-BR" sz="1800" dirty="0" err="1">
                <a:solidFill>
                  <a:schemeClr val="tx1"/>
                </a:solidFill>
              </a:rPr>
              <a:t>la</a:t>
            </a:r>
            <a:r>
              <a:rPr lang="pt-BR" sz="1800" dirty="0">
                <a:solidFill>
                  <a:schemeClr val="tx1"/>
                </a:solidFill>
              </a:rPr>
              <a:t> 1mg de H2S</a:t>
            </a:r>
            <a:r>
              <a:rPr lang="pt-BR" sz="1800" dirty="0" smtClean="0">
                <a:solidFill>
                  <a:schemeClr val="tx1"/>
                </a:solidFill>
              </a:rPr>
              <a:t>)</a:t>
            </a:r>
            <a:endParaRPr lang="pt-BR" sz="1800" dirty="0">
              <a:solidFill>
                <a:schemeClr val="tx1"/>
              </a:solidFill>
            </a:endParaRPr>
          </a:p>
          <a:p>
            <a:r>
              <a:rPr lang="ro-RO" sz="1800" dirty="0" smtClean="0">
                <a:solidFill>
                  <a:schemeClr val="tx1"/>
                </a:solidFill>
              </a:rPr>
              <a:t>- </a:t>
            </a:r>
            <a:r>
              <a:rPr lang="pt-BR" sz="1800" dirty="0" smtClean="0">
                <a:solidFill>
                  <a:schemeClr val="tx1"/>
                </a:solidFill>
              </a:rPr>
              <a:t>H2S </a:t>
            </a:r>
            <a:r>
              <a:rPr lang="pt-BR" sz="1800" dirty="0">
                <a:solidFill>
                  <a:schemeClr val="tx1"/>
                </a:solidFill>
              </a:rPr>
              <a:t>+ O3 = 3S + 3H2O   (</a:t>
            </a:r>
            <a:r>
              <a:rPr lang="pt-BR" sz="1800" dirty="0" err="1">
                <a:solidFill>
                  <a:schemeClr val="tx1"/>
                </a:solidFill>
              </a:rPr>
              <a:t>doza</a:t>
            </a:r>
            <a:r>
              <a:rPr lang="pt-BR" sz="1800" dirty="0">
                <a:solidFill>
                  <a:schemeClr val="tx1"/>
                </a:solidFill>
              </a:rPr>
              <a:t> de O3 de 1,4 mg </a:t>
            </a:r>
            <a:r>
              <a:rPr lang="pt-BR" sz="1800" dirty="0" err="1">
                <a:solidFill>
                  <a:schemeClr val="tx1"/>
                </a:solidFill>
              </a:rPr>
              <a:t>la</a:t>
            </a:r>
            <a:r>
              <a:rPr lang="pt-BR" sz="1800" dirty="0">
                <a:solidFill>
                  <a:schemeClr val="tx1"/>
                </a:solidFill>
              </a:rPr>
              <a:t> 1 mg de H2S</a:t>
            </a:r>
            <a:r>
              <a:rPr lang="pt-BR" sz="1800" dirty="0" smtClean="0">
                <a:solidFill>
                  <a:schemeClr val="tx1"/>
                </a:solidFill>
              </a:rPr>
              <a:t>)</a:t>
            </a:r>
            <a:endParaRPr lang="pt-BR" sz="1800" dirty="0">
              <a:solidFill>
                <a:schemeClr val="tx1"/>
              </a:solidFill>
            </a:endParaRPr>
          </a:p>
          <a:p>
            <a:r>
              <a:rPr lang="ro-RO" sz="1800" dirty="0" smtClean="0">
                <a:solidFill>
                  <a:schemeClr val="tx1"/>
                </a:solidFill>
              </a:rPr>
              <a:t>- </a:t>
            </a:r>
            <a:r>
              <a:rPr lang="pt-BR" sz="1800" dirty="0" smtClean="0">
                <a:solidFill>
                  <a:schemeClr val="tx1"/>
                </a:solidFill>
              </a:rPr>
              <a:t>H2S </a:t>
            </a:r>
            <a:r>
              <a:rPr lang="pt-BR" sz="1800" dirty="0">
                <a:solidFill>
                  <a:schemeClr val="tx1"/>
                </a:solidFill>
              </a:rPr>
              <a:t>+ O3 = 3H2SO4      (</a:t>
            </a:r>
            <a:r>
              <a:rPr lang="pt-BR" sz="1800" dirty="0" err="1">
                <a:solidFill>
                  <a:schemeClr val="tx1"/>
                </a:solidFill>
              </a:rPr>
              <a:t>doza</a:t>
            </a:r>
            <a:r>
              <a:rPr lang="pt-BR" sz="1800" dirty="0">
                <a:solidFill>
                  <a:schemeClr val="tx1"/>
                </a:solidFill>
              </a:rPr>
              <a:t> de O3 de 1,9 mg </a:t>
            </a:r>
            <a:r>
              <a:rPr lang="pt-BR" sz="1800" dirty="0" err="1">
                <a:solidFill>
                  <a:schemeClr val="tx1"/>
                </a:solidFill>
              </a:rPr>
              <a:t>la</a:t>
            </a:r>
            <a:r>
              <a:rPr lang="pt-BR" sz="1800" dirty="0">
                <a:solidFill>
                  <a:schemeClr val="tx1"/>
                </a:solidFill>
              </a:rPr>
              <a:t> 1 mg de H2S</a:t>
            </a:r>
            <a:r>
              <a:rPr lang="pt-BR" sz="1800" dirty="0" smtClean="0">
                <a:solidFill>
                  <a:schemeClr val="tx1"/>
                </a:solidFill>
              </a:rPr>
              <a:t>)</a:t>
            </a:r>
            <a:endParaRPr lang="pt-BR" sz="1800" dirty="0">
              <a:solidFill>
                <a:schemeClr val="tx1"/>
              </a:solidFill>
            </a:endParaRPr>
          </a:p>
          <a:p>
            <a:r>
              <a:rPr lang="ro-RO" sz="1800" dirty="0" smtClean="0">
                <a:solidFill>
                  <a:schemeClr val="tx1"/>
                </a:solidFill>
              </a:rPr>
              <a:t>- </a:t>
            </a:r>
            <a:r>
              <a:rPr lang="pt-BR" sz="1800" dirty="0" smtClean="0">
                <a:solidFill>
                  <a:schemeClr val="tx1"/>
                </a:solidFill>
              </a:rPr>
              <a:t>3H2S </a:t>
            </a:r>
            <a:r>
              <a:rPr lang="pt-BR" sz="1800" dirty="0">
                <a:solidFill>
                  <a:schemeClr val="tx1"/>
                </a:solidFill>
              </a:rPr>
              <a:t>+ 2Fe(OH)3 = 2FeS + S + 6H2O  (pH ≤ 7)</a:t>
            </a:r>
          </a:p>
        </p:txBody>
      </p:sp>
    </p:spTree>
    <p:extLst>
      <p:ext uri="{BB962C8B-B14F-4D97-AF65-F5344CB8AC3E}">
        <p14:creationId xmlns:p14="http://schemas.microsoft.com/office/powerpoint/2010/main" val="835810831"/>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3038" y="27192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smtClean="0">
                <a:latin typeface="Times New Roman" panose="02020603050405020304" pitchFamily="18" charset="0"/>
                <a:cs typeface="Times New Roman" panose="02020603050405020304" pitchFamily="18" charset="0"/>
              </a:rPr>
              <a:t>. TRATAREA </a:t>
            </a:r>
            <a:r>
              <a:rPr lang="ro-RO" sz="1800" kern="0" dirty="0">
                <a:latin typeface="Times New Roman" panose="02020603050405020304" pitchFamily="18" charset="0"/>
                <a:cs typeface="Times New Roman" panose="02020603050405020304" pitchFamily="18" charset="0"/>
              </a:rPr>
              <a:t>APELOR 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3" name="Rectangle 2"/>
          <p:cNvSpPr/>
          <p:nvPr/>
        </p:nvSpPr>
        <p:spPr>
          <a:xfrm>
            <a:off x="2345132" y="1776274"/>
            <a:ext cx="3825086" cy="430887"/>
          </a:xfrm>
          <a:prstGeom prst="rect">
            <a:avLst/>
          </a:prstGeom>
        </p:spPr>
        <p:txBody>
          <a:bodyPr wrap="none">
            <a:spAutoFit/>
          </a:bodyPr>
          <a:lstStyle/>
          <a:p>
            <a:r>
              <a:rPr lang="ro-RO" dirty="0">
                <a:solidFill>
                  <a:schemeClr val="tx1"/>
                </a:solidFill>
              </a:rPr>
              <a:t>Eliminarea H2S cu Fe(OH)3</a:t>
            </a:r>
          </a:p>
        </p:txBody>
      </p:sp>
      <p:pic>
        <p:nvPicPr>
          <p:cNvPr id="4" name="Picture 3"/>
          <p:cNvPicPr>
            <a:picLocks noChangeAspect="1"/>
          </p:cNvPicPr>
          <p:nvPr/>
        </p:nvPicPr>
        <p:blipFill>
          <a:blip r:embed="rId8"/>
          <a:stretch>
            <a:fillRect/>
          </a:stretch>
        </p:blipFill>
        <p:spPr>
          <a:xfrm>
            <a:off x="820881" y="2160814"/>
            <a:ext cx="7848600" cy="3082076"/>
          </a:xfrm>
          <a:prstGeom prst="rect">
            <a:avLst/>
          </a:prstGeom>
        </p:spPr>
      </p:pic>
      <p:sp>
        <p:nvSpPr>
          <p:cNvPr id="5" name="Rectangle 4"/>
          <p:cNvSpPr/>
          <p:nvPr/>
        </p:nvSpPr>
        <p:spPr>
          <a:xfrm>
            <a:off x="435118" y="5242890"/>
            <a:ext cx="8620125" cy="1477328"/>
          </a:xfrm>
          <a:prstGeom prst="rect">
            <a:avLst/>
          </a:prstGeom>
        </p:spPr>
        <p:txBody>
          <a:bodyPr wrap="square">
            <a:spAutoFit/>
          </a:bodyPr>
          <a:lstStyle/>
          <a:p>
            <a:r>
              <a:rPr lang="ro-RO" sz="1800" dirty="0">
                <a:solidFill>
                  <a:schemeClr val="tx1"/>
                </a:solidFill>
              </a:rPr>
              <a:t>Legendă: 1 - intrarea apei brute; 2 – </a:t>
            </a:r>
            <a:r>
              <a:rPr lang="ro-RO" sz="1800" dirty="0" err="1">
                <a:solidFill>
                  <a:schemeClr val="tx1"/>
                </a:solidFill>
              </a:rPr>
              <a:t>amestecator</a:t>
            </a:r>
            <a:r>
              <a:rPr lang="ro-RO" sz="1800" dirty="0">
                <a:solidFill>
                  <a:schemeClr val="tx1"/>
                </a:solidFill>
              </a:rPr>
              <a:t>; 3 – dozator Fe Cl3; </a:t>
            </a:r>
            <a:endParaRPr lang="ro-RO" sz="1800" dirty="0" smtClean="0">
              <a:solidFill>
                <a:schemeClr val="tx1"/>
              </a:solidFill>
            </a:endParaRPr>
          </a:p>
          <a:p>
            <a:r>
              <a:rPr lang="ro-RO" sz="1800" dirty="0" smtClean="0">
                <a:solidFill>
                  <a:schemeClr val="tx1"/>
                </a:solidFill>
              </a:rPr>
              <a:t>4 </a:t>
            </a:r>
            <a:r>
              <a:rPr lang="ro-RO" sz="1800" dirty="0">
                <a:solidFill>
                  <a:schemeClr val="tx1"/>
                </a:solidFill>
              </a:rPr>
              <a:t>– aerator; </a:t>
            </a:r>
            <a:r>
              <a:rPr lang="ro-RO" sz="1800" dirty="0" smtClean="0">
                <a:solidFill>
                  <a:schemeClr val="tx1"/>
                </a:solidFill>
              </a:rPr>
              <a:t>5 </a:t>
            </a:r>
            <a:r>
              <a:rPr lang="ro-RO" sz="1800" dirty="0">
                <a:solidFill>
                  <a:schemeClr val="tx1"/>
                </a:solidFill>
              </a:rPr>
              <a:t>– decantor </a:t>
            </a:r>
            <a:r>
              <a:rPr lang="ro-RO" sz="1800" dirty="0" err="1">
                <a:solidFill>
                  <a:schemeClr val="tx1"/>
                </a:solidFill>
              </a:rPr>
              <a:t>suspensional</a:t>
            </a:r>
            <a:r>
              <a:rPr lang="ro-RO" sz="1800" dirty="0">
                <a:solidFill>
                  <a:schemeClr val="tx1"/>
                </a:solidFill>
              </a:rPr>
              <a:t>; 6 – recircularea Fe (OH)3; 7 – stația de clor; 8 – filtru; </a:t>
            </a:r>
            <a:r>
              <a:rPr lang="ro-RO" sz="1800" dirty="0" smtClean="0">
                <a:solidFill>
                  <a:schemeClr val="tx1"/>
                </a:solidFill>
              </a:rPr>
              <a:t>9 </a:t>
            </a:r>
            <a:r>
              <a:rPr lang="ro-RO" sz="1800" dirty="0">
                <a:solidFill>
                  <a:schemeClr val="tx1"/>
                </a:solidFill>
              </a:rPr>
              <a:t>- evacuarea apei tratate ; 10 – pompă pentru recircularea Fe (OH)3; 11 – rezervor pentru acumularea de Fe (OH)3; 12 – introducerea aerului comprimat.</a:t>
            </a:r>
          </a:p>
        </p:txBody>
      </p:sp>
    </p:spTree>
    <p:extLst>
      <p:ext uri="{BB962C8B-B14F-4D97-AF65-F5344CB8AC3E}">
        <p14:creationId xmlns:p14="http://schemas.microsoft.com/office/powerpoint/2010/main" val="3199384720"/>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smtClean="0">
                <a:latin typeface="Times New Roman" panose="02020603050405020304" pitchFamily="18" charset="0"/>
                <a:cs typeface="Times New Roman" panose="02020603050405020304" pitchFamily="18" charset="0"/>
              </a:rPr>
              <a:t>. TRATAREA APELOR 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2467111" y="2079854"/>
            <a:ext cx="3714478" cy="430887"/>
          </a:xfrm>
          <a:prstGeom prst="rect">
            <a:avLst/>
          </a:prstGeom>
        </p:spPr>
        <p:txBody>
          <a:bodyPr wrap="none">
            <a:spAutoFit/>
          </a:bodyPr>
          <a:lstStyle/>
          <a:p>
            <a:r>
              <a:rPr lang="ro-RO" dirty="0">
                <a:solidFill>
                  <a:schemeClr val="tx1"/>
                </a:solidFill>
              </a:rPr>
              <a:t>Eliminarea H2S cu KMnO4</a:t>
            </a:r>
          </a:p>
        </p:txBody>
      </p:sp>
      <p:pic>
        <p:nvPicPr>
          <p:cNvPr id="3" name="Picture 2"/>
          <p:cNvPicPr>
            <a:picLocks noChangeAspect="1"/>
          </p:cNvPicPr>
          <p:nvPr/>
        </p:nvPicPr>
        <p:blipFill>
          <a:blip r:embed="rId8"/>
          <a:stretch>
            <a:fillRect/>
          </a:stretch>
        </p:blipFill>
        <p:spPr>
          <a:xfrm>
            <a:off x="1409700" y="2442424"/>
            <a:ext cx="6562725" cy="2643926"/>
          </a:xfrm>
          <a:prstGeom prst="rect">
            <a:avLst/>
          </a:prstGeom>
        </p:spPr>
      </p:pic>
      <p:sp>
        <p:nvSpPr>
          <p:cNvPr id="4" name="Rectangle 3"/>
          <p:cNvSpPr/>
          <p:nvPr/>
        </p:nvSpPr>
        <p:spPr>
          <a:xfrm>
            <a:off x="482397" y="5271978"/>
            <a:ext cx="8258175" cy="1200329"/>
          </a:xfrm>
          <a:prstGeom prst="rect">
            <a:avLst/>
          </a:prstGeom>
        </p:spPr>
        <p:txBody>
          <a:bodyPr wrap="square">
            <a:spAutoFit/>
          </a:bodyPr>
          <a:lstStyle/>
          <a:p>
            <a:r>
              <a:rPr lang="ro-RO" sz="1800" dirty="0">
                <a:solidFill>
                  <a:schemeClr val="tx1"/>
                </a:solidFill>
              </a:rPr>
              <a:t>Legendă: 1 – aducțiunea apei brute; 2, 9 – pompe dozatoare de KMnO4; </a:t>
            </a:r>
          </a:p>
          <a:p>
            <a:r>
              <a:rPr lang="ro-RO" sz="1800" dirty="0">
                <a:solidFill>
                  <a:schemeClr val="tx1"/>
                </a:solidFill>
              </a:rPr>
              <a:t>3 – recipient cu </a:t>
            </a:r>
            <a:r>
              <a:rPr lang="ro-RO" sz="1800" dirty="0" err="1">
                <a:solidFill>
                  <a:schemeClr val="tx1"/>
                </a:solidFill>
              </a:rPr>
              <a:t>soluţie</a:t>
            </a:r>
            <a:r>
              <a:rPr lang="ro-RO" sz="1800" dirty="0">
                <a:solidFill>
                  <a:schemeClr val="tx1"/>
                </a:solidFill>
              </a:rPr>
              <a:t> de acid; 4 – degazator; 5 – pompă; 6 – reactor de oxidare a H2S cu </a:t>
            </a:r>
            <a:r>
              <a:rPr lang="ro-RO" sz="1800" dirty="0" err="1">
                <a:solidFill>
                  <a:schemeClr val="tx1"/>
                </a:solidFill>
              </a:rPr>
              <a:t>soluţia</a:t>
            </a:r>
            <a:r>
              <a:rPr lang="ro-RO" sz="1800" dirty="0">
                <a:solidFill>
                  <a:schemeClr val="tx1"/>
                </a:solidFill>
              </a:rPr>
              <a:t>  de KMnO4; 7 – filtre rapide;  8- Conducta de apă tratată; 10 – recipient cu </a:t>
            </a:r>
            <a:r>
              <a:rPr lang="ro-RO" sz="1800" dirty="0" err="1">
                <a:solidFill>
                  <a:schemeClr val="tx1"/>
                </a:solidFill>
              </a:rPr>
              <a:t>soluţie</a:t>
            </a:r>
            <a:r>
              <a:rPr lang="ro-RO" sz="1800" dirty="0">
                <a:solidFill>
                  <a:schemeClr val="tx1"/>
                </a:solidFill>
              </a:rPr>
              <a:t> de KMnO4; </a:t>
            </a:r>
          </a:p>
        </p:txBody>
      </p:sp>
    </p:spTree>
    <p:extLst>
      <p:ext uri="{BB962C8B-B14F-4D97-AF65-F5344CB8AC3E}">
        <p14:creationId xmlns:p14="http://schemas.microsoft.com/office/powerpoint/2010/main" val="139999009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7420" y="251320"/>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319162"/>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4" name="Rectangle 3"/>
          <p:cNvSpPr/>
          <p:nvPr/>
        </p:nvSpPr>
        <p:spPr>
          <a:xfrm>
            <a:off x="2817904" y="1823533"/>
            <a:ext cx="3102131" cy="430887"/>
          </a:xfrm>
          <a:prstGeom prst="rect">
            <a:avLst/>
          </a:prstGeom>
        </p:spPr>
        <p:txBody>
          <a:bodyPr wrap="none">
            <a:spAutoFit/>
          </a:bodyPr>
          <a:lstStyle/>
          <a:p>
            <a:r>
              <a:rPr lang="ro-RO" dirty="0">
                <a:solidFill>
                  <a:schemeClr val="tx1"/>
                </a:solidFill>
              </a:rPr>
              <a:t>Eliminarea H2S cu O3</a:t>
            </a:r>
          </a:p>
        </p:txBody>
      </p:sp>
      <p:pic>
        <p:nvPicPr>
          <p:cNvPr id="5" name="Picture 4"/>
          <p:cNvPicPr>
            <a:picLocks noChangeAspect="1"/>
          </p:cNvPicPr>
          <p:nvPr/>
        </p:nvPicPr>
        <p:blipFill>
          <a:blip r:embed="rId8"/>
          <a:stretch>
            <a:fillRect/>
          </a:stretch>
        </p:blipFill>
        <p:spPr>
          <a:xfrm>
            <a:off x="475133" y="2154071"/>
            <a:ext cx="8193734" cy="3269201"/>
          </a:xfrm>
          <a:prstGeom prst="rect">
            <a:avLst/>
          </a:prstGeom>
        </p:spPr>
      </p:pic>
      <p:sp>
        <p:nvSpPr>
          <p:cNvPr id="6" name="Rectangle 5"/>
          <p:cNvSpPr/>
          <p:nvPr/>
        </p:nvSpPr>
        <p:spPr>
          <a:xfrm>
            <a:off x="192181" y="5425866"/>
            <a:ext cx="8951819" cy="1477328"/>
          </a:xfrm>
          <a:prstGeom prst="rect">
            <a:avLst/>
          </a:prstGeom>
        </p:spPr>
        <p:txBody>
          <a:bodyPr wrap="square">
            <a:spAutoFit/>
          </a:bodyPr>
          <a:lstStyle/>
          <a:p>
            <a:r>
              <a:rPr lang="ro-RO" sz="1800" dirty="0">
                <a:solidFill>
                  <a:schemeClr val="tx1"/>
                </a:solidFill>
              </a:rPr>
              <a:t>Legendă:1 - intrarea apei brute; 2 - rezervor intermediar; </a:t>
            </a:r>
            <a:r>
              <a:rPr lang="ro-RO" sz="1800" dirty="0" smtClean="0">
                <a:solidFill>
                  <a:schemeClr val="tx1"/>
                </a:solidFill>
              </a:rPr>
              <a:t>3 </a:t>
            </a:r>
            <a:r>
              <a:rPr lang="ro-RO" sz="1800" dirty="0">
                <a:solidFill>
                  <a:schemeClr val="tx1"/>
                </a:solidFill>
              </a:rPr>
              <a:t>– pompă; 4 – pompă de aer; 5 – ozonator; 6 – rezervor de contact; 7 – dozator FeCl3; </a:t>
            </a:r>
            <a:r>
              <a:rPr lang="ro-RO" sz="1800" dirty="0" smtClean="0">
                <a:solidFill>
                  <a:schemeClr val="tx1"/>
                </a:solidFill>
              </a:rPr>
              <a:t>8 </a:t>
            </a:r>
            <a:r>
              <a:rPr lang="ro-RO" sz="1800" dirty="0">
                <a:solidFill>
                  <a:schemeClr val="tx1"/>
                </a:solidFill>
              </a:rPr>
              <a:t>– filtru</a:t>
            </a:r>
            <a:r>
              <a:rPr lang="ro-RO" sz="1800" dirty="0" smtClean="0">
                <a:solidFill>
                  <a:schemeClr val="tx1"/>
                </a:solidFill>
              </a:rPr>
              <a:t>;</a:t>
            </a:r>
          </a:p>
          <a:p>
            <a:r>
              <a:rPr lang="ro-RO" sz="1800" dirty="0" smtClean="0">
                <a:solidFill>
                  <a:schemeClr val="tx1"/>
                </a:solidFill>
              </a:rPr>
              <a:t> </a:t>
            </a:r>
            <a:r>
              <a:rPr lang="ro-RO" sz="1800" dirty="0">
                <a:solidFill>
                  <a:schemeClr val="tx1"/>
                </a:solidFill>
              </a:rPr>
              <a:t>9 – rezervor de apă potabilă; 10 - evacuarea apei tratate ;11 – introducerea ozonului pentru dezinfectare; 12 – evacuarea nămolului deshidratat</a:t>
            </a:r>
            <a:r>
              <a:rPr lang="ro-RO" sz="1800" dirty="0" smtClean="0">
                <a:solidFill>
                  <a:schemeClr val="tx1"/>
                </a:solidFill>
              </a:rPr>
              <a:t>;</a:t>
            </a:r>
          </a:p>
          <a:p>
            <a:r>
              <a:rPr lang="ro-RO" sz="1800" dirty="0" smtClean="0">
                <a:solidFill>
                  <a:schemeClr val="tx1"/>
                </a:solidFill>
              </a:rPr>
              <a:t> </a:t>
            </a:r>
            <a:r>
              <a:rPr lang="ro-RO" sz="1800" dirty="0">
                <a:solidFill>
                  <a:schemeClr val="tx1"/>
                </a:solidFill>
              </a:rPr>
              <a:t>13 – centrifugă; </a:t>
            </a:r>
            <a:r>
              <a:rPr lang="ro-RO" sz="1800" dirty="0" smtClean="0">
                <a:solidFill>
                  <a:schemeClr val="tx1"/>
                </a:solidFill>
              </a:rPr>
              <a:t>14 </a:t>
            </a:r>
            <a:r>
              <a:rPr lang="ro-RO" sz="1800" dirty="0">
                <a:solidFill>
                  <a:schemeClr val="tx1"/>
                </a:solidFill>
              </a:rPr>
              <a:t>– recircularea apei după spălare;</a:t>
            </a:r>
          </a:p>
        </p:txBody>
      </p:sp>
    </p:spTree>
    <p:extLst>
      <p:ext uri="{BB962C8B-B14F-4D97-AF65-F5344CB8AC3E}">
        <p14:creationId xmlns:p14="http://schemas.microsoft.com/office/powerpoint/2010/main" val="110576471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98763" y="1865939"/>
            <a:ext cx="10141526" cy="7942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0" i="0" u="none" strike="noStrike" kern="0" cap="none" spc="0" normalizeH="0" baseline="0" noProof="0" dirty="0" smtClean="0">
                <a:ln>
                  <a:noFill/>
                </a:ln>
                <a:solidFill>
                  <a:srgbClr val="002060"/>
                </a:solidFill>
                <a:effectLst/>
                <a:uLnTx/>
                <a:uFillTx/>
                <a:latin typeface="Arial"/>
              </a:rPr>
              <a:t/>
            </a:r>
            <a:br>
              <a:rPr kumimoji="0" lang="ro-RO" sz="2400" b="0" i="0" u="none" strike="noStrike" kern="0" cap="none" spc="0" normalizeH="0" baseline="0" noProof="0" dirty="0" smtClean="0">
                <a:ln>
                  <a:noFill/>
                </a:ln>
                <a:solidFill>
                  <a:srgbClr val="002060"/>
                </a:solidFill>
                <a:effectLst/>
                <a:uLnTx/>
                <a:uFillTx/>
                <a:latin typeface="Arial"/>
              </a:rPr>
            </a:br>
            <a:r>
              <a:rPr lang="ro-RO" sz="1800" kern="0" dirty="0">
                <a:solidFill>
                  <a:srgbClr val="002060"/>
                </a:solidFill>
              </a:rPr>
              <a:t>II. CANTITĂȚILE DE APĂ SUBTERANE ALE REPUBLICA MOLDOVA</a:t>
            </a:r>
            <a:endParaRPr kumimoji="0" lang="ro-RO" sz="1800" i="0" u="none" strike="noStrike" kern="1200" cap="none" spc="0" normalizeH="0" baseline="0" noProof="0" dirty="0">
              <a:ln>
                <a:noFill/>
              </a:ln>
              <a:solidFill>
                <a:sysClr val="windowText" lastClr="000000"/>
              </a:solidFill>
              <a:effectLst/>
              <a:uLnTx/>
              <a:uFillTx/>
              <a:latin typeface="Calibri Light" panose="020F0302020204030204"/>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841034" y="3087701"/>
            <a:ext cx="8069345" cy="3139321"/>
          </a:xfrm>
          <a:prstGeom prst="rect">
            <a:avLst/>
          </a:prstGeom>
        </p:spPr>
        <p:txBody>
          <a:bodyPr wrap="square">
            <a:spAutoFit/>
          </a:bodyPr>
          <a:lstStyle/>
          <a:p>
            <a:r>
              <a:rPr lang="ro-RO" dirty="0">
                <a:solidFill>
                  <a:schemeClr val="tx1"/>
                </a:solidFill>
              </a:rPr>
              <a:t>- Aprobate la </a:t>
            </a:r>
            <a:r>
              <a:rPr lang="ro-RO" dirty="0" err="1">
                <a:solidFill>
                  <a:schemeClr val="tx1"/>
                </a:solidFill>
              </a:rPr>
              <a:t>sedinta</a:t>
            </a:r>
            <a:r>
              <a:rPr lang="ro-RO" dirty="0">
                <a:solidFill>
                  <a:schemeClr val="tx1"/>
                </a:solidFill>
              </a:rPr>
              <a:t> Consiliului </a:t>
            </a:r>
            <a:r>
              <a:rPr lang="ro-RO" dirty="0" err="1">
                <a:solidFill>
                  <a:schemeClr val="tx1"/>
                </a:solidFill>
              </a:rPr>
              <a:t>tehnico-stiintific</a:t>
            </a:r>
            <a:r>
              <a:rPr lang="ro-RO" dirty="0">
                <a:solidFill>
                  <a:schemeClr val="tx1"/>
                </a:solidFill>
              </a:rPr>
              <a:t> – 1115,859 mii m3/d.</a:t>
            </a:r>
          </a:p>
          <a:p>
            <a:r>
              <a:rPr lang="ro-RO" dirty="0">
                <a:solidFill>
                  <a:schemeClr val="tx1"/>
                </a:solidFill>
              </a:rPr>
              <a:t>Dintre care:</a:t>
            </a:r>
          </a:p>
          <a:p>
            <a:r>
              <a:rPr lang="ro-RO" dirty="0">
                <a:solidFill>
                  <a:schemeClr val="tx1"/>
                </a:solidFill>
              </a:rPr>
              <a:t>• aprovizionarea cu apa potabila si de uz </a:t>
            </a:r>
            <a:r>
              <a:rPr lang="ro-RO" dirty="0" err="1">
                <a:solidFill>
                  <a:schemeClr val="tx1"/>
                </a:solidFill>
              </a:rPr>
              <a:t>gospodaresc</a:t>
            </a:r>
            <a:r>
              <a:rPr lang="ro-RO" dirty="0">
                <a:solidFill>
                  <a:schemeClr val="tx1"/>
                </a:solidFill>
              </a:rPr>
              <a:t> – 860,847 mii m3/d;</a:t>
            </a:r>
          </a:p>
          <a:p>
            <a:r>
              <a:rPr lang="ro-RO" dirty="0">
                <a:solidFill>
                  <a:schemeClr val="tx1"/>
                </a:solidFill>
              </a:rPr>
              <a:t>• aprovizionarea cu apa tehnica – 243,589 mii m3/d;</a:t>
            </a:r>
          </a:p>
          <a:p>
            <a:r>
              <a:rPr lang="ro-RO" dirty="0">
                <a:solidFill>
                  <a:schemeClr val="tx1"/>
                </a:solidFill>
              </a:rPr>
              <a:t>• ape minerale – 11,4 mii m3/d.</a:t>
            </a:r>
          </a:p>
          <a:p>
            <a:r>
              <a:rPr lang="ro-RO" dirty="0">
                <a:solidFill>
                  <a:schemeClr val="tx1"/>
                </a:solidFill>
              </a:rPr>
              <a:t>-. Rezerve probabile – 77,991 mii </a:t>
            </a:r>
            <a:r>
              <a:rPr lang="ro-RO" dirty="0" smtClean="0">
                <a:solidFill>
                  <a:schemeClr val="tx1"/>
                </a:solidFill>
              </a:rPr>
              <a:t>m3/d</a:t>
            </a:r>
            <a:r>
              <a:rPr lang="ro-RO" dirty="0">
                <a:solidFill>
                  <a:schemeClr val="tx1"/>
                </a:solidFill>
              </a:rPr>
              <a:t>, aprobate (cu estimare regionala) – 72,82 mii m3 .</a:t>
            </a:r>
          </a:p>
        </p:txBody>
      </p:sp>
    </p:spTree>
    <p:extLst>
      <p:ext uri="{BB962C8B-B14F-4D97-AF65-F5344CB8AC3E}">
        <p14:creationId xmlns:p14="http://schemas.microsoft.com/office/powerpoint/2010/main" val="757592823"/>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58571" y="750029"/>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2000" kern="0" dirty="0" smtClean="0">
                <a:latin typeface="Times New Roman" panose="02020603050405020304" pitchFamily="18" charset="0"/>
                <a:cs typeface="Times New Roman" panose="02020603050405020304" pitchFamily="18" charset="0"/>
              </a:rPr>
              <a:t>V</a:t>
            </a:r>
            <a:r>
              <a:rPr lang="ro-RO" sz="2000" kern="0" dirty="0">
                <a:latin typeface="Times New Roman" panose="02020603050405020304" pitchFamily="18" charset="0"/>
                <a:cs typeface="Times New Roman" panose="02020603050405020304" pitchFamily="18" charset="0"/>
              </a:rPr>
              <a:t>. TRATAREA  APELOR </a:t>
            </a:r>
            <a:r>
              <a:rPr lang="ro-RO" sz="2000" kern="0" dirty="0" smtClean="0">
                <a:latin typeface="Times New Roman" panose="02020603050405020304" pitchFamily="18" charset="0"/>
                <a:cs typeface="Times New Roman" panose="02020603050405020304" pitchFamily="18" charset="0"/>
              </a:rPr>
              <a:t>DE SUPRAFAŢĂ</a:t>
            </a: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2" name="Picture 1"/>
          <p:cNvPicPr>
            <a:picLocks noChangeAspect="1"/>
          </p:cNvPicPr>
          <p:nvPr/>
        </p:nvPicPr>
        <p:blipFill rotWithShape="1">
          <a:blip r:embed="rId8"/>
          <a:srcRect t="7857"/>
          <a:stretch/>
        </p:blipFill>
        <p:spPr>
          <a:xfrm>
            <a:off x="944217" y="2413634"/>
            <a:ext cx="7382365" cy="4213158"/>
          </a:xfrm>
          <a:prstGeom prst="rect">
            <a:avLst/>
          </a:prstGeom>
        </p:spPr>
      </p:pic>
    </p:spTree>
    <p:extLst>
      <p:ext uri="{BB962C8B-B14F-4D97-AF65-F5344CB8AC3E}">
        <p14:creationId xmlns:p14="http://schemas.microsoft.com/office/powerpoint/2010/main" val="3813325062"/>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1824131" y="2057444"/>
            <a:ext cx="6276975" cy="430887"/>
          </a:xfrm>
          <a:prstGeom prst="rect">
            <a:avLst/>
          </a:prstGeom>
        </p:spPr>
        <p:txBody>
          <a:bodyPr wrap="square">
            <a:spAutoFit/>
          </a:bodyPr>
          <a:lstStyle/>
          <a:p>
            <a:r>
              <a:rPr lang="ru-RU" dirty="0" err="1" smtClean="0">
                <a:solidFill>
                  <a:schemeClr val="tx1"/>
                </a:solidFill>
              </a:rPr>
              <a:t>Ме</a:t>
            </a:r>
            <a:r>
              <a:rPr lang="ro-RO" dirty="0" err="1" smtClean="0">
                <a:solidFill>
                  <a:schemeClr val="tx1"/>
                </a:solidFill>
              </a:rPr>
              <a:t>todt</a:t>
            </a:r>
            <a:r>
              <a:rPr lang="ro-RO" dirty="0" smtClean="0">
                <a:solidFill>
                  <a:schemeClr val="tx1"/>
                </a:solidFill>
              </a:rPr>
              <a:t> biochimice de eliminare a</a:t>
            </a:r>
            <a:r>
              <a:rPr lang="pt-BR" dirty="0" smtClean="0">
                <a:solidFill>
                  <a:schemeClr val="tx1"/>
                </a:solidFill>
              </a:rPr>
              <a:t> H2S</a:t>
            </a:r>
            <a:endParaRPr lang="ro-RO" dirty="0">
              <a:solidFill>
                <a:schemeClr val="tx1"/>
              </a:solidFill>
            </a:endParaRPr>
          </a:p>
        </p:txBody>
      </p:sp>
      <p:sp>
        <p:nvSpPr>
          <p:cNvPr id="3" name="Rectangle 2"/>
          <p:cNvSpPr/>
          <p:nvPr/>
        </p:nvSpPr>
        <p:spPr>
          <a:xfrm>
            <a:off x="460637" y="2758304"/>
            <a:ext cx="8382624" cy="3477875"/>
          </a:xfrm>
          <a:prstGeom prst="rect">
            <a:avLst/>
          </a:prstGeom>
        </p:spPr>
        <p:txBody>
          <a:bodyPr wrap="square">
            <a:spAutoFit/>
          </a:bodyPr>
          <a:lstStyle/>
          <a:p>
            <a:r>
              <a:rPr lang="ro-RO" dirty="0" smtClean="0">
                <a:solidFill>
                  <a:schemeClr val="tx1"/>
                </a:solidFill>
              </a:rPr>
              <a:t>Metoda biochimică de eliminare a hidrogenului sulfurat din apele subterane se bazează pe utilizarea activă a microorganismelor care oxidează hidrogenul sulfurat – </a:t>
            </a:r>
            <a:r>
              <a:rPr lang="ro-RO" dirty="0" err="1" smtClean="0">
                <a:solidFill>
                  <a:schemeClr val="tx1"/>
                </a:solidFill>
              </a:rPr>
              <a:t>sulfobacteriile</a:t>
            </a:r>
            <a:r>
              <a:rPr lang="ro-RO" dirty="0" smtClean="0">
                <a:solidFill>
                  <a:schemeClr val="tx1"/>
                </a:solidFill>
              </a:rPr>
              <a:t>, acestea </a:t>
            </a:r>
            <a:r>
              <a:rPr lang="ro-RO" dirty="0" err="1" smtClean="0">
                <a:solidFill>
                  <a:schemeClr val="tx1"/>
                </a:solidFill>
              </a:rPr>
              <a:t>divizîndu</a:t>
            </a:r>
            <a:r>
              <a:rPr lang="ro-RO" dirty="0" smtClean="0">
                <a:solidFill>
                  <a:schemeClr val="tx1"/>
                </a:solidFill>
              </a:rPr>
              <a:t>-se în</a:t>
            </a:r>
          </a:p>
          <a:p>
            <a:r>
              <a:rPr lang="ro-RO" dirty="0" smtClean="0">
                <a:solidFill>
                  <a:schemeClr val="tx1"/>
                </a:solidFill>
              </a:rPr>
              <a:t> 3 grupuri fiziologice:</a:t>
            </a:r>
          </a:p>
          <a:p>
            <a:r>
              <a:rPr lang="ro-RO" dirty="0" smtClean="0">
                <a:solidFill>
                  <a:schemeClr val="tx1"/>
                </a:solidFill>
              </a:rPr>
              <a:t>- </a:t>
            </a:r>
            <a:r>
              <a:rPr lang="ro-RO" dirty="0" err="1" smtClean="0">
                <a:solidFill>
                  <a:schemeClr val="tx1"/>
                </a:solidFill>
              </a:rPr>
              <a:t>Tiobacteriile</a:t>
            </a:r>
            <a:r>
              <a:rPr lang="ro-RO" dirty="0" smtClean="0">
                <a:solidFill>
                  <a:schemeClr val="tx1"/>
                </a:solidFill>
              </a:rPr>
              <a:t> (</a:t>
            </a:r>
            <a:r>
              <a:rPr lang="ro-RO" dirty="0" err="1" smtClean="0">
                <a:solidFill>
                  <a:schemeClr val="tx1"/>
                </a:solidFill>
              </a:rPr>
              <a:t>Thiobacillus</a:t>
            </a:r>
            <a:r>
              <a:rPr lang="ro-RO" dirty="0" smtClean="0">
                <a:solidFill>
                  <a:schemeClr val="tx1"/>
                </a:solidFill>
              </a:rPr>
              <a:t>, </a:t>
            </a:r>
            <a:r>
              <a:rPr lang="ro-RO" dirty="0" err="1" smtClean="0">
                <a:solidFill>
                  <a:schemeClr val="tx1"/>
                </a:solidFill>
              </a:rPr>
              <a:t>Sulfolobus</a:t>
            </a:r>
            <a:r>
              <a:rPr lang="ro-RO" dirty="0" smtClean="0">
                <a:solidFill>
                  <a:schemeClr val="tx1"/>
                </a:solidFill>
              </a:rPr>
              <a:t>, etc.).</a:t>
            </a:r>
          </a:p>
          <a:p>
            <a:r>
              <a:rPr lang="ro-RO" dirty="0" smtClean="0">
                <a:solidFill>
                  <a:schemeClr val="tx1"/>
                </a:solidFill>
              </a:rPr>
              <a:t>- </a:t>
            </a:r>
            <a:r>
              <a:rPr lang="ro-RO" dirty="0" err="1" smtClean="0">
                <a:solidFill>
                  <a:schemeClr val="tx1"/>
                </a:solidFill>
              </a:rPr>
              <a:t>Sulfobacteriile</a:t>
            </a:r>
            <a:r>
              <a:rPr lang="ro-RO" dirty="0" smtClean="0">
                <a:solidFill>
                  <a:schemeClr val="tx1"/>
                </a:solidFill>
              </a:rPr>
              <a:t> incolore (</a:t>
            </a:r>
            <a:r>
              <a:rPr lang="ro-RO" dirty="0" err="1" smtClean="0">
                <a:solidFill>
                  <a:schemeClr val="tx1"/>
                </a:solidFill>
              </a:rPr>
              <a:t>Beggitoa</a:t>
            </a:r>
            <a:r>
              <a:rPr lang="ro-RO" dirty="0" smtClean="0">
                <a:solidFill>
                  <a:schemeClr val="tx1"/>
                </a:solidFill>
              </a:rPr>
              <a:t>, </a:t>
            </a:r>
            <a:r>
              <a:rPr lang="ro-RO" dirty="0" err="1" smtClean="0">
                <a:solidFill>
                  <a:schemeClr val="tx1"/>
                </a:solidFill>
              </a:rPr>
              <a:t>Thiothrix</a:t>
            </a:r>
            <a:r>
              <a:rPr lang="ro-RO" dirty="0" smtClean="0">
                <a:solidFill>
                  <a:schemeClr val="tx1"/>
                </a:solidFill>
              </a:rPr>
              <a:t>, </a:t>
            </a:r>
            <a:r>
              <a:rPr lang="ro-RO" dirty="0" err="1" smtClean="0">
                <a:solidFill>
                  <a:schemeClr val="tx1"/>
                </a:solidFill>
              </a:rPr>
              <a:t>Thiobacterium</a:t>
            </a:r>
            <a:r>
              <a:rPr lang="ro-RO" dirty="0" smtClean="0">
                <a:solidFill>
                  <a:schemeClr val="tx1"/>
                </a:solidFill>
              </a:rPr>
              <a:t>, etc.).</a:t>
            </a:r>
          </a:p>
          <a:p>
            <a:r>
              <a:rPr lang="ro-RO" dirty="0" smtClean="0">
                <a:solidFill>
                  <a:schemeClr val="tx1"/>
                </a:solidFill>
              </a:rPr>
              <a:t>- </a:t>
            </a:r>
            <a:r>
              <a:rPr lang="ro-RO" dirty="0" err="1" smtClean="0">
                <a:solidFill>
                  <a:schemeClr val="tx1"/>
                </a:solidFill>
              </a:rPr>
              <a:t>Sulfobacteriile</a:t>
            </a:r>
            <a:r>
              <a:rPr lang="ro-RO" dirty="0" smtClean="0">
                <a:solidFill>
                  <a:schemeClr val="tx1"/>
                </a:solidFill>
              </a:rPr>
              <a:t> fotosintetizante sau colorate (</a:t>
            </a:r>
            <a:r>
              <a:rPr lang="ro-RO" dirty="0" err="1" smtClean="0">
                <a:solidFill>
                  <a:schemeClr val="tx1"/>
                </a:solidFill>
              </a:rPr>
              <a:t>reprezentanţi</a:t>
            </a:r>
            <a:r>
              <a:rPr lang="ro-RO" dirty="0" smtClean="0">
                <a:solidFill>
                  <a:schemeClr val="tx1"/>
                </a:solidFill>
              </a:rPr>
              <a:t> ale </a:t>
            </a:r>
            <a:r>
              <a:rPr lang="ro-RO" dirty="0" err="1" smtClean="0">
                <a:solidFill>
                  <a:schemeClr val="tx1"/>
                </a:solidFill>
              </a:rPr>
              <a:t>Rhodospirillales</a:t>
            </a:r>
            <a:r>
              <a:rPr lang="ro-RO" dirty="0" smtClean="0">
                <a:solidFill>
                  <a:schemeClr val="tx1"/>
                </a:solidFill>
              </a:rPr>
              <a:t>).</a:t>
            </a:r>
            <a:endParaRPr lang="ro-RO" dirty="0">
              <a:solidFill>
                <a:schemeClr val="tx1"/>
              </a:solidFill>
            </a:endParaRPr>
          </a:p>
        </p:txBody>
      </p:sp>
    </p:spTree>
    <p:extLst>
      <p:ext uri="{BB962C8B-B14F-4D97-AF65-F5344CB8AC3E}">
        <p14:creationId xmlns:p14="http://schemas.microsoft.com/office/powerpoint/2010/main" val="3923664435"/>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79949" y="2126222"/>
            <a:ext cx="9144000" cy="5598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r>
              <a:rPr lang="ro-RO">
                <a:solidFill>
                  <a:sysClr val="windowText" lastClr="000000"/>
                </a:solidFill>
                <a:latin typeface="Calibri" panose="020F0502020204030204"/>
              </a:rPr>
              <a:t>Eliminarea H2S din apele subterane prin metoda biochimică</a:t>
            </a:r>
            <a:endParaRPr lang="ro-RO" dirty="0">
              <a:solidFill>
                <a:sysClr val="windowText" lastClr="000000"/>
              </a:solidFill>
              <a:latin typeface="Calibri" panose="020F0502020204030204"/>
            </a:endParaRPr>
          </a:p>
        </p:txBody>
      </p:sp>
      <p:pic>
        <p:nvPicPr>
          <p:cNvPr id="2" name="Picture 1"/>
          <p:cNvPicPr>
            <a:picLocks noChangeAspect="1"/>
          </p:cNvPicPr>
          <p:nvPr/>
        </p:nvPicPr>
        <p:blipFill>
          <a:blip r:embed="rId8"/>
          <a:stretch>
            <a:fillRect/>
          </a:stretch>
        </p:blipFill>
        <p:spPr>
          <a:xfrm>
            <a:off x="1163782" y="2502886"/>
            <a:ext cx="6785436" cy="3069239"/>
          </a:xfrm>
          <a:prstGeom prst="rect">
            <a:avLst/>
          </a:prstGeom>
        </p:spPr>
      </p:pic>
      <p:sp>
        <p:nvSpPr>
          <p:cNvPr id="3" name="Rectangle 2"/>
          <p:cNvSpPr/>
          <p:nvPr/>
        </p:nvSpPr>
        <p:spPr>
          <a:xfrm>
            <a:off x="477982" y="5668625"/>
            <a:ext cx="8534400" cy="923330"/>
          </a:xfrm>
          <a:prstGeom prst="rect">
            <a:avLst/>
          </a:prstGeom>
        </p:spPr>
        <p:txBody>
          <a:bodyPr wrap="square">
            <a:spAutoFit/>
          </a:bodyPr>
          <a:lstStyle/>
          <a:p>
            <a:r>
              <a:rPr lang="ro-RO" sz="1800" dirty="0">
                <a:solidFill>
                  <a:schemeClr val="tx1"/>
                </a:solidFill>
              </a:rPr>
              <a:t>Legendă: 1 – captarea apei; 2 – dozator de componente </a:t>
            </a:r>
            <a:r>
              <a:rPr lang="ro-RO" sz="1800" dirty="0" err="1">
                <a:solidFill>
                  <a:schemeClr val="tx1"/>
                </a:solidFill>
              </a:rPr>
              <a:t>biogenice</a:t>
            </a:r>
            <a:r>
              <a:rPr lang="ro-RO" sz="1800" dirty="0">
                <a:solidFill>
                  <a:schemeClr val="tx1"/>
                </a:solidFill>
              </a:rPr>
              <a:t> de azot și fosfor; 3 – reactor biochimic; 4 – dozator de coagulant (Al2(SO4)3); 5 – filtru rapid deschis; 6 – stația de clor; 7 – compresor de aer.</a:t>
            </a:r>
          </a:p>
        </p:txBody>
      </p:sp>
    </p:spTree>
    <p:extLst>
      <p:ext uri="{BB962C8B-B14F-4D97-AF65-F5344CB8AC3E}">
        <p14:creationId xmlns:p14="http://schemas.microsoft.com/office/powerpoint/2010/main" val="986926442"/>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38100" y="2488331"/>
            <a:ext cx="9144000" cy="3629889"/>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r>
              <a:rPr lang="ro-RO" dirty="0" smtClean="0">
                <a:solidFill>
                  <a:sysClr val="windowText" lastClr="000000"/>
                </a:solidFill>
                <a:latin typeface="Calibri" panose="020F0502020204030204"/>
              </a:rPr>
              <a:t>.</a:t>
            </a:r>
          </a:p>
          <a:p>
            <a:pPr lvl="0" fontAlgn="auto">
              <a:spcAft>
                <a:spcPts val="0"/>
              </a:spcAft>
            </a:pPr>
            <a:r>
              <a:rPr lang="ro-RO" sz="2800" dirty="0" smtClean="0">
                <a:solidFill>
                  <a:sysClr val="windowText" lastClr="000000"/>
                </a:solidFill>
                <a:latin typeface="Calibri" panose="020F0502020204030204"/>
              </a:rPr>
              <a:t> </a:t>
            </a:r>
            <a:r>
              <a:rPr lang="ro-RO" sz="4600" dirty="0" err="1">
                <a:solidFill>
                  <a:sysClr val="windowText" lastClr="000000"/>
                </a:solidFill>
                <a:latin typeface="Calibri" panose="020F0502020204030204"/>
              </a:rPr>
              <a:t>Defluorizarea</a:t>
            </a:r>
            <a:r>
              <a:rPr lang="ro-RO" sz="4600" dirty="0">
                <a:solidFill>
                  <a:sysClr val="windowText" lastClr="000000"/>
                </a:solidFill>
                <a:latin typeface="Calibri" panose="020F0502020204030204"/>
              </a:rPr>
              <a:t> apei cu hidroxid de </a:t>
            </a:r>
            <a:r>
              <a:rPr lang="ro-RO" sz="4600" dirty="0" smtClean="0">
                <a:solidFill>
                  <a:sysClr val="windowText" lastClr="000000"/>
                </a:solidFill>
                <a:latin typeface="Calibri" panose="020F0502020204030204"/>
              </a:rPr>
              <a:t>magneziu</a:t>
            </a:r>
          </a:p>
          <a:p>
            <a:pPr lvl="0" fontAlgn="auto">
              <a:spcAft>
                <a:spcPts val="0"/>
              </a:spcAft>
            </a:pPr>
            <a:r>
              <a:rPr lang="ro-RO" sz="3100" dirty="0" smtClean="0">
                <a:solidFill>
                  <a:sysClr val="windowText" lastClr="000000"/>
                </a:solidFill>
                <a:latin typeface="Calibri" panose="020F0502020204030204"/>
              </a:rPr>
              <a:t>Aceasta </a:t>
            </a:r>
            <a:r>
              <a:rPr lang="ro-RO" sz="3100" dirty="0">
                <a:solidFill>
                  <a:sysClr val="windowText" lastClr="000000"/>
                </a:solidFill>
                <a:latin typeface="Calibri" panose="020F0502020204030204"/>
              </a:rPr>
              <a:t>metodă se propune pentru concentrația fluorului până la 7 mg/l, </a:t>
            </a:r>
            <a:endParaRPr lang="ro-RO" sz="3100" dirty="0" smtClean="0">
              <a:solidFill>
                <a:sysClr val="windowText" lastClr="000000"/>
              </a:solidFill>
              <a:latin typeface="Calibri" panose="020F0502020204030204"/>
            </a:endParaRPr>
          </a:p>
          <a:p>
            <a:pPr lvl="0" fontAlgn="auto">
              <a:spcAft>
                <a:spcPts val="0"/>
              </a:spcAft>
            </a:pPr>
            <a:r>
              <a:rPr lang="ro-RO" sz="3100" dirty="0" smtClean="0">
                <a:solidFill>
                  <a:sysClr val="windowText" lastClr="000000"/>
                </a:solidFill>
                <a:latin typeface="Calibri" panose="020F0502020204030204"/>
              </a:rPr>
              <a:t>pH </a:t>
            </a:r>
            <a:r>
              <a:rPr lang="ro-RO" sz="3100" dirty="0">
                <a:solidFill>
                  <a:sysClr val="windowText" lastClr="000000"/>
                </a:solidFill>
                <a:latin typeface="Calibri" panose="020F0502020204030204"/>
              </a:rPr>
              <a:t>&gt;9,5.</a:t>
            </a:r>
          </a:p>
          <a:p>
            <a:pPr lvl="0" fontAlgn="auto">
              <a:spcAft>
                <a:spcPts val="0"/>
              </a:spcAft>
            </a:pPr>
            <a:r>
              <a:rPr lang="ro-RO" sz="3100" dirty="0">
                <a:solidFill>
                  <a:sysClr val="windowText" lastClr="000000"/>
                </a:solidFill>
                <a:latin typeface="Calibri" panose="020F0502020204030204"/>
              </a:rPr>
              <a:t>Reacția dintre ionii de fluor și </a:t>
            </a:r>
            <a:r>
              <a:rPr lang="ro-RO" sz="3100" dirty="0" err="1">
                <a:solidFill>
                  <a:sysClr val="windowText" lastClr="000000"/>
                </a:solidFill>
                <a:latin typeface="Calibri" panose="020F0502020204030204"/>
              </a:rPr>
              <a:t>hidrohidul</a:t>
            </a:r>
            <a:r>
              <a:rPr lang="ro-RO" sz="3100" dirty="0">
                <a:solidFill>
                  <a:sysClr val="windowText" lastClr="000000"/>
                </a:solidFill>
                <a:latin typeface="Calibri" panose="020F0502020204030204"/>
              </a:rPr>
              <a:t> de magneziu are loc după următoarea ecuație chimică:</a:t>
            </a:r>
          </a:p>
          <a:p>
            <a:pPr lvl="0" fontAlgn="auto">
              <a:spcAft>
                <a:spcPts val="0"/>
              </a:spcAft>
            </a:pPr>
            <a:r>
              <a:rPr lang="ro-RO" sz="3100" dirty="0">
                <a:solidFill>
                  <a:sysClr val="windowText" lastClr="000000"/>
                </a:solidFill>
                <a:latin typeface="Calibri" panose="020F0502020204030204"/>
              </a:rPr>
              <a:t>                F- + Mg(OH)2 = </a:t>
            </a:r>
            <a:r>
              <a:rPr lang="ro-RO" sz="3100" dirty="0" err="1">
                <a:solidFill>
                  <a:sysClr val="windowText" lastClr="000000"/>
                </a:solidFill>
                <a:latin typeface="Calibri" panose="020F0502020204030204"/>
              </a:rPr>
              <a:t>MgOHF</a:t>
            </a:r>
            <a:r>
              <a:rPr lang="ro-RO" sz="3100" dirty="0">
                <a:solidFill>
                  <a:sysClr val="windowText" lastClr="000000"/>
                </a:solidFill>
                <a:latin typeface="Calibri" panose="020F0502020204030204"/>
              </a:rPr>
              <a:t> + OH-</a:t>
            </a:r>
          </a:p>
          <a:p>
            <a:pPr lvl="0" fontAlgn="auto">
              <a:spcAft>
                <a:spcPts val="0"/>
              </a:spcAft>
            </a:pPr>
            <a:r>
              <a:rPr lang="ro-RO" sz="3100" dirty="0">
                <a:solidFill>
                  <a:sysClr val="windowText" lastClr="000000"/>
                </a:solidFill>
                <a:latin typeface="Calibri" panose="020F0502020204030204"/>
              </a:rPr>
              <a:t>Pentru eliminarea a 1 mg de fluor se consuma 2mg </a:t>
            </a:r>
            <a:r>
              <a:rPr lang="ro-RO" sz="3100" dirty="0" err="1">
                <a:solidFill>
                  <a:sysClr val="windowText" lastClr="000000"/>
                </a:solidFill>
                <a:latin typeface="Calibri" panose="020F0502020204030204"/>
              </a:rPr>
              <a:t>echiv</a:t>
            </a:r>
            <a:r>
              <a:rPr lang="ro-RO" sz="3100" dirty="0">
                <a:solidFill>
                  <a:sysClr val="windowText" lastClr="000000"/>
                </a:solidFill>
                <a:latin typeface="Calibri" panose="020F0502020204030204"/>
              </a:rPr>
              <a:t>. de </a:t>
            </a:r>
            <a:r>
              <a:rPr lang="ro-RO" sz="3100" dirty="0" err="1">
                <a:solidFill>
                  <a:sysClr val="windowText" lastClr="000000"/>
                </a:solidFill>
                <a:latin typeface="Calibri" panose="020F0502020204030204"/>
              </a:rPr>
              <a:t>hidrohid</a:t>
            </a:r>
            <a:r>
              <a:rPr lang="ro-RO" sz="3100" dirty="0">
                <a:solidFill>
                  <a:sysClr val="windowText" lastClr="000000"/>
                </a:solidFill>
                <a:latin typeface="Calibri" panose="020F0502020204030204"/>
              </a:rPr>
              <a:t> de magneziu.</a:t>
            </a:r>
          </a:p>
          <a:p>
            <a:pPr lvl="0" fontAlgn="auto">
              <a:spcAft>
                <a:spcPts val="0"/>
              </a:spcAft>
            </a:pPr>
            <a:r>
              <a:rPr lang="ro-RO" sz="3100" dirty="0">
                <a:solidFill>
                  <a:sysClr val="windowText" lastClr="000000"/>
                </a:solidFill>
                <a:latin typeface="Calibri" panose="020F0502020204030204"/>
              </a:rPr>
              <a:t>Un avantaj în adoptarea acestei scheme este prezența ionilor de magneziu in apa captată.</a:t>
            </a:r>
          </a:p>
          <a:p>
            <a:pPr lvl="0" fontAlgn="auto">
              <a:spcAft>
                <a:spcPts val="0"/>
              </a:spcAft>
            </a:pPr>
            <a:endParaRPr lang="ro-RO" sz="3100" dirty="0">
              <a:solidFill>
                <a:sysClr val="windowText" lastClr="000000"/>
              </a:solidFill>
              <a:latin typeface="Calibri" panose="020F0502020204030204"/>
            </a:endParaRPr>
          </a:p>
        </p:txBody>
      </p:sp>
      <p:sp>
        <p:nvSpPr>
          <p:cNvPr id="2" name="Rectangle 1"/>
          <p:cNvSpPr/>
          <p:nvPr/>
        </p:nvSpPr>
        <p:spPr>
          <a:xfrm>
            <a:off x="1485900" y="2135105"/>
            <a:ext cx="8077200" cy="430887"/>
          </a:xfrm>
          <a:prstGeom prst="rect">
            <a:avLst/>
          </a:prstGeom>
        </p:spPr>
        <p:txBody>
          <a:bodyPr wrap="square">
            <a:spAutoFit/>
          </a:bodyPr>
          <a:lstStyle/>
          <a:p>
            <a:r>
              <a:rPr lang="ro-RO" dirty="0">
                <a:solidFill>
                  <a:schemeClr val="tx1"/>
                </a:solidFill>
              </a:rPr>
              <a:t>METODE DE ELIMINARE A FLUORULUI </a:t>
            </a:r>
            <a:endParaRPr lang="ro-RO" dirty="0"/>
          </a:p>
        </p:txBody>
      </p:sp>
    </p:spTree>
    <p:extLst>
      <p:ext uri="{BB962C8B-B14F-4D97-AF65-F5344CB8AC3E}">
        <p14:creationId xmlns:p14="http://schemas.microsoft.com/office/powerpoint/2010/main" val="3591262804"/>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2126222"/>
            <a:ext cx="9144000" cy="113132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r>
              <a:rPr lang="ro-RO" dirty="0" smtClean="0">
                <a:solidFill>
                  <a:sysClr val="windowText" lastClr="000000"/>
                </a:solidFill>
                <a:latin typeface="Calibri" panose="020F0502020204030204"/>
              </a:rPr>
              <a:t>Schema </a:t>
            </a:r>
            <a:r>
              <a:rPr lang="ro-RO" dirty="0">
                <a:solidFill>
                  <a:sysClr val="windowText" lastClr="000000"/>
                </a:solidFill>
                <a:latin typeface="Calibri" panose="020F0502020204030204"/>
              </a:rPr>
              <a:t>tehnologică de eliminare a fluorului cu ajutorul Mg(OH)2</a:t>
            </a:r>
          </a:p>
        </p:txBody>
      </p:sp>
      <p:pic>
        <p:nvPicPr>
          <p:cNvPr id="2" name="Picture 1"/>
          <p:cNvPicPr>
            <a:picLocks noChangeAspect="1"/>
          </p:cNvPicPr>
          <p:nvPr/>
        </p:nvPicPr>
        <p:blipFill>
          <a:blip r:embed="rId8"/>
          <a:stretch>
            <a:fillRect/>
          </a:stretch>
        </p:blipFill>
        <p:spPr>
          <a:xfrm>
            <a:off x="458176" y="2473414"/>
            <a:ext cx="8218120" cy="3139712"/>
          </a:xfrm>
          <a:prstGeom prst="rect">
            <a:avLst/>
          </a:prstGeom>
        </p:spPr>
      </p:pic>
      <p:sp>
        <p:nvSpPr>
          <p:cNvPr id="3" name="Rectangle 2"/>
          <p:cNvSpPr/>
          <p:nvPr/>
        </p:nvSpPr>
        <p:spPr>
          <a:xfrm>
            <a:off x="444644" y="5613126"/>
            <a:ext cx="8908906" cy="1200329"/>
          </a:xfrm>
          <a:prstGeom prst="rect">
            <a:avLst/>
          </a:prstGeom>
        </p:spPr>
        <p:txBody>
          <a:bodyPr wrap="square">
            <a:spAutoFit/>
          </a:bodyPr>
          <a:lstStyle/>
          <a:p>
            <a:r>
              <a:rPr lang="ro-RO" sz="1800" dirty="0">
                <a:solidFill>
                  <a:schemeClr val="tx1"/>
                </a:solidFill>
              </a:rPr>
              <a:t>Legendă: 1 – conducta de apă brută; 2 – dozarea </a:t>
            </a:r>
            <a:r>
              <a:rPr lang="ro-RO" sz="1800" dirty="0" err="1">
                <a:solidFill>
                  <a:schemeClr val="tx1"/>
                </a:solidFill>
              </a:rPr>
              <a:t>reagentului</a:t>
            </a:r>
            <a:r>
              <a:rPr lang="ro-RO" sz="1800" dirty="0">
                <a:solidFill>
                  <a:schemeClr val="tx1"/>
                </a:solidFill>
              </a:rPr>
              <a:t>; </a:t>
            </a:r>
            <a:endParaRPr lang="ro-RO" sz="1800" dirty="0" smtClean="0">
              <a:solidFill>
                <a:schemeClr val="tx1"/>
              </a:solidFill>
            </a:endParaRPr>
          </a:p>
          <a:p>
            <a:r>
              <a:rPr lang="ro-RO" sz="1800" dirty="0" smtClean="0">
                <a:solidFill>
                  <a:schemeClr val="tx1"/>
                </a:solidFill>
              </a:rPr>
              <a:t>3 </a:t>
            </a:r>
            <a:r>
              <a:rPr lang="ro-RO" sz="1800" dirty="0">
                <a:solidFill>
                  <a:schemeClr val="tx1"/>
                </a:solidFill>
              </a:rPr>
              <a:t>– amestecător</a:t>
            </a:r>
            <a:r>
              <a:rPr lang="ro-RO" sz="1800" dirty="0" smtClean="0">
                <a:solidFill>
                  <a:schemeClr val="tx1"/>
                </a:solidFill>
              </a:rPr>
              <a:t>;  </a:t>
            </a:r>
            <a:r>
              <a:rPr lang="ro-RO" sz="1800" dirty="0">
                <a:solidFill>
                  <a:schemeClr val="tx1"/>
                </a:solidFill>
              </a:rPr>
              <a:t>4 – dozarea soluției de magneziu; 5 – decantor </a:t>
            </a:r>
            <a:r>
              <a:rPr lang="ro-RO" sz="1800" dirty="0" err="1">
                <a:solidFill>
                  <a:schemeClr val="tx1"/>
                </a:solidFill>
              </a:rPr>
              <a:t>suspensional</a:t>
            </a:r>
            <a:r>
              <a:rPr lang="ro-RO" sz="1800" dirty="0">
                <a:solidFill>
                  <a:schemeClr val="tx1"/>
                </a:solidFill>
              </a:rPr>
              <a:t>; 6 – filtru rapid deschis</a:t>
            </a:r>
            <a:r>
              <a:rPr lang="ro-RO" sz="1800" dirty="0" smtClean="0">
                <a:solidFill>
                  <a:schemeClr val="tx1"/>
                </a:solidFill>
              </a:rPr>
              <a:t>;  </a:t>
            </a:r>
            <a:r>
              <a:rPr lang="ro-RO" sz="1800" dirty="0">
                <a:solidFill>
                  <a:schemeClr val="tx1"/>
                </a:solidFill>
              </a:rPr>
              <a:t>7 – dozarea clorului; 8 – rezervor apă potabilă; </a:t>
            </a:r>
            <a:endParaRPr lang="ro-RO" sz="1800" dirty="0" smtClean="0">
              <a:solidFill>
                <a:schemeClr val="tx1"/>
              </a:solidFill>
            </a:endParaRPr>
          </a:p>
          <a:p>
            <a:r>
              <a:rPr lang="ro-RO" sz="1800" dirty="0" smtClean="0">
                <a:solidFill>
                  <a:schemeClr val="tx1"/>
                </a:solidFill>
              </a:rPr>
              <a:t>9 </a:t>
            </a:r>
            <a:r>
              <a:rPr lang="ro-RO" sz="1800" dirty="0">
                <a:solidFill>
                  <a:schemeClr val="tx1"/>
                </a:solidFill>
              </a:rPr>
              <a:t>– conducta de apă potabilă spre SP-II.</a:t>
            </a:r>
          </a:p>
        </p:txBody>
      </p:sp>
    </p:spTree>
    <p:extLst>
      <p:ext uri="{BB962C8B-B14F-4D97-AF65-F5344CB8AC3E}">
        <p14:creationId xmlns:p14="http://schemas.microsoft.com/office/powerpoint/2010/main" val="316509118"/>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192181" y="2375137"/>
            <a:ext cx="9047069" cy="82526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fontAlgn="auto">
              <a:spcAft>
                <a:spcPts val="0"/>
              </a:spcAft>
            </a:pPr>
            <a:r>
              <a:rPr lang="ro-RO" sz="1800" dirty="0" smtClean="0">
                <a:solidFill>
                  <a:sysClr val="windowText" lastClr="000000"/>
                </a:solidFill>
                <a:latin typeface="Calibri" panose="020F0502020204030204"/>
              </a:rPr>
              <a:t>Aceasta metoda are o eficiență sporită la un pH = 4,3…5; Pentru concentrația F ≤ 5mg/l înălțimea stratului filtrant este de 2 m; La concentrația F de 10 mg/l înălțimea stratului filtrant este de 3m. Pentru eliminarea a 1 mg de fluor se utilizează 25…30 mg de Al2(SO4)3</a:t>
            </a:r>
            <a:endParaRPr lang="ro-RO" sz="1800" dirty="0">
              <a:solidFill>
                <a:sysClr val="windowText" lastClr="000000"/>
              </a:solidFill>
              <a:latin typeface="Calibri" panose="020F0502020204030204"/>
            </a:endParaRPr>
          </a:p>
        </p:txBody>
      </p:sp>
      <p:sp>
        <p:nvSpPr>
          <p:cNvPr id="2" name="Rectangle 1"/>
          <p:cNvSpPr/>
          <p:nvPr/>
        </p:nvSpPr>
        <p:spPr>
          <a:xfrm>
            <a:off x="1699119" y="2045764"/>
            <a:ext cx="6353175" cy="430887"/>
          </a:xfrm>
          <a:prstGeom prst="rect">
            <a:avLst/>
          </a:prstGeom>
        </p:spPr>
        <p:txBody>
          <a:bodyPr wrap="square">
            <a:spAutoFit/>
          </a:bodyPr>
          <a:lstStyle/>
          <a:p>
            <a:r>
              <a:rPr lang="ro-RO" dirty="0" smtClean="0">
                <a:solidFill>
                  <a:schemeClr val="tx1"/>
                </a:solidFill>
              </a:rPr>
              <a:t>Eliminarea fluorului </a:t>
            </a:r>
            <a:r>
              <a:rPr lang="ru-RU" dirty="0" smtClean="0">
                <a:solidFill>
                  <a:schemeClr val="tx1"/>
                </a:solidFill>
              </a:rPr>
              <a:t>с</a:t>
            </a:r>
            <a:r>
              <a:rPr lang="ro-RO" dirty="0" smtClean="0">
                <a:solidFill>
                  <a:schemeClr val="tx1"/>
                </a:solidFill>
              </a:rPr>
              <a:t>u </a:t>
            </a:r>
            <a:r>
              <a:rPr lang="ru-RU" dirty="0" smtClean="0">
                <a:solidFill>
                  <a:schemeClr val="tx1"/>
                </a:solidFill>
              </a:rPr>
              <a:t> </a:t>
            </a:r>
            <a:r>
              <a:rPr lang="ro-RO" dirty="0" smtClean="0">
                <a:solidFill>
                  <a:schemeClr val="tx1"/>
                </a:solidFill>
              </a:rPr>
              <a:t>Al2(SO4)3</a:t>
            </a:r>
            <a:r>
              <a:rPr lang="ru-RU" dirty="0" smtClean="0">
                <a:solidFill>
                  <a:schemeClr val="tx1"/>
                </a:solidFill>
              </a:rPr>
              <a:t>  </a:t>
            </a:r>
            <a:endParaRPr lang="ro-RO" dirty="0">
              <a:solidFill>
                <a:schemeClr val="tx1"/>
              </a:solidFill>
            </a:endParaRPr>
          </a:p>
        </p:txBody>
      </p:sp>
      <p:pic>
        <p:nvPicPr>
          <p:cNvPr id="5" name="Picture 4"/>
          <p:cNvPicPr>
            <a:picLocks noChangeAspect="1"/>
          </p:cNvPicPr>
          <p:nvPr/>
        </p:nvPicPr>
        <p:blipFill>
          <a:blip r:embed="rId8"/>
          <a:stretch>
            <a:fillRect/>
          </a:stretch>
        </p:blipFill>
        <p:spPr>
          <a:xfrm>
            <a:off x="1277213" y="3135741"/>
            <a:ext cx="6456224" cy="2445909"/>
          </a:xfrm>
          <a:prstGeom prst="rect">
            <a:avLst/>
          </a:prstGeom>
        </p:spPr>
      </p:pic>
      <p:sp>
        <p:nvSpPr>
          <p:cNvPr id="7" name="Rectangle 6"/>
          <p:cNvSpPr/>
          <p:nvPr/>
        </p:nvSpPr>
        <p:spPr>
          <a:xfrm>
            <a:off x="539002" y="5581650"/>
            <a:ext cx="8353425" cy="1200329"/>
          </a:xfrm>
          <a:prstGeom prst="rect">
            <a:avLst/>
          </a:prstGeom>
        </p:spPr>
        <p:txBody>
          <a:bodyPr wrap="square">
            <a:spAutoFit/>
          </a:bodyPr>
          <a:lstStyle/>
          <a:p>
            <a:r>
              <a:rPr lang="ro-RO" sz="1800" dirty="0">
                <a:solidFill>
                  <a:schemeClr val="tx1"/>
                </a:solidFill>
              </a:rPr>
              <a:t>Legendă: 1 – conductă apă brută; 3 – amestecător; 5 – decantor </a:t>
            </a:r>
            <a:r>
              <a:rPr lang="ro-RO" sz="1800" dirty="0" err="1">
                <a:solidFill>
                  <a:schemeClr val="tx1"/>
                </a:solidFill>
              </a:rPr>
              <a:t>suspensional</a:t>
            </a:r>
            <a:r>
              <a:rPr lang="ro-RO" sz="1800" dirty="0">
                <a:solidFill>
                  <a:schemeClr val="tx1"/>
                </a:solidFill>
              </a:rPr>
              <a:t>; 6 – filtru rapid deschis; 7 – dozarea clorului; 8 – rezervor de apă potabilă; 9 – conducta de apă tratată spre SP-II; 10 – dozarea acidului; 11 – dozarea  Al2(SO4)3; 12 – dozarea soluției alcaline.</a:t>
            </a:r>
          </a:p>
        </p:txBody>
      </p:sp>
    </p:spTree>
    <p:extLst>
      <p:ext uri="{BB962C8B-B14F-4D97-AF65-F5344CB8AC3E}">
        <p14:creationId xmlns:p14="http://schemas.microsoft.com/office/powerpoint/2010/main" val="1982212223"/>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332269"/>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1927308"/>
            <a:ext cx="9144000" cy="462757"/>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r>
              <a:rPr lang="ro-RO" dirty="0">
                <a:solidFill>
                  <a:sysClr val="windowText" lastClr="000000"/>
                </a:solidFill>
                <a:latin typeface="Calibri" panose="020F0502020204030204"/>
              </a:rPr>
              <a:t>Eliminarea fluorului cu ajutorul oxidului activ de </a:t>
            </a:r>
            <a:r>
              <a:rPr lang="ro-RO" dirty="0" smtClean="0">
                <a:solidFill>
                  <a:sysClr val="windowText" lastClr="000000"/>
                </a:solidFill>
                <a:latin typeface="Calibri" panose="020F0502020204030204"/>
              </a:rPr>
              <a:t>aluminiu prin coagulare de contact</a:t>
            </a:r>
            <a:endParaRPr lang="ro-RO" dirty="0">
              <a:solidFill>
                <a:sysClr val="windowText" lastClr="000000"/>
              </a:solidFill>
              <a:latin typeface="Calibri" panose="020F0502020204030204"/>
            </a:endParaRPr>
          </a:p>
        </p:txBody>
      </p:sp>
      <p:sp>
        <p:nvSpPr>
          <p:cNvPr id="2" name="Rectangle 1"/>
          <p:cNvSpPr/>
          <p:nvPr/>
        </p:nvSpPr>
        <p:spPr>
          <a:xfrm>
            <a:off x="346649" y="2214129"/>
            <a:ext cx="8610600" cy="369332"/>
          </a:xfrm>
          <a:prstGeom prst="rect">
            <a:avLst/>
          </a:prstGeom>
        </p:spPr>
        <p:txBody>
          <a:bodyPr wrap="square">
            <a:spAutoFit/>
          </a:bodyPr>
          <a:lstStyle/>
          <a:p>
            <a:r>
              <a:rPr lang="ro-RO" sz="1800" dirty="0">
                <a:solidFill>
                  <a:schemeClr val="tx1"/>
                </a:solidFill>
              </a:rPr>
              <a:t>Prin utilizarea acestei metode eliminarea fluorului are loc în proporție de 80%</a:t>
            </a:r>
          </a:p>
        </p:txBody>
      </p:sp>
      <p:pic>
        <p:nvPicPr>
          <p:cNvPr id="3" name="Picture 2"/>
          <p:cNvPicPr>
            <a:picLocks noChangeAspect="1"/>
          </p:cNvPicPr>
          <p:nvPr/>
        </p:nvPicPr>
        <p:blipFill rotWithShape="1">
          <a:blip r:embed="rId8"/>
          <a:srcRect t="7625"/>
          <a:stretch/>
        </p:blipFill>
        <p:spPr>
          <a:xfrm>
            <a:off x="3776871" y="2628762"/>
            <a:ext cx="4963702" cy="2900323"/>
          </a:xfrm>
          <a:prstGeom prst="rect">
            <a:avLst/>
          </a:prstGeom>
        </p:spPr>
      </p:pic>
      <p:sp>
        <p:nvSpPr>
          <p:cNvPr id="4" name="Rectangle 3"/>
          <p:cNvSpPr/>
          <p:nvPr/>
        </p:nvSpPr>
        <p:spPr>
          <a:xfrm>
            <a:off x="192324" y="5581471"/>
            <a:ext cx="8951676" cy="1200329"/>
          </a:xfrm>
          <a:prstGeom prst="rect">
            <a:avLst/>
          </a:prstGeom>
        </p:spPr>
        <p:txBody>
          <a:bodyPr wrap="square">
            <a:spAutoFit/>
          </a:bodyPr>
          <a:lstStyle/>
          <a:p>
            <a:r>
              <a:rPr lang="ro-RO" sz="1800" dirty="0">
                <a:solidFill>
                  <a:schemeClr val="tx1"/>
                </a:solidFill>
              </a:rPr>
              <a:t>Legendă: 1 – aducțiune apă brută; 2 – rezervor intermediar; 3 – filtru </a:t>
            </a:r>
            <a:r>
              <a:rPr lang="ro-RO" sz="1800" dirty="0" smtClean="0">
                <a:solidFill>
                  <a:schemeClr val="tx1"/>
                </a:solidFill>
              </a:rPr>
              <a:t>de c</a:t>
            </a:r>
            <a:r>
              <a:rPr lang="ru-RU" sz="1800" dirty="0" smtClean="0">
                <a:solidFill>
                  <a:schemeClr val="tx1"/>
                </a:solidFill>
              </a:rPr>
              <a:t>о</a:t>
            </a:r>
            <a:r>
              <a:rPr lang="ro-RO" sz="1800" dirty="0" err="1" smtClean="0">
                <a:solidFill>
                  <a:schemeClr val="tx1"/>
                </a:solidFill>
              </a:rPr>
              <a:t>ntact</a:t>
            </a:r>
            <a:r>
              <a:rPr lang="ro-RO" sz="1800" dirty="0" smtClean="0">
                <a:solidFill>
                  <a:schemeClr val="tx1"/>
                </a:solidFill>
              </a:rPr>
              <a:t>; </a:t>
            </a:r>
            <a:r>
              <a:rPr lang="ro-RO" sz="1800" dirty="0">
                <a:solidFill>
                  <a:schemeClr val="tx1"/>
                </a:solidFill>
              </a:rPr>
              <a:t>4 – pompă pentru spălarea filtrelor; 5 – rezervor pentru acumularea apelor rezultate la spălarea filtrelor;  6 – bazin pentru păstrarea soluției de regenerare; 7 – rezervor de apă potabilă; 8 – conductă de apă  tratată </a:t>
            </a:r>
            <a:r>
              <a:rPr lang="ro-RO" sz="1800" dirty="0" smtClean="0">
                <a:solidFill>
                  <a:schemeClr val="tx1"/>
                </a:solidFill>
              </a:rPr>
              <a:t>.</a:t>
            </a:r>
            <a:endParaRPr lang="ro-RO" sz="1800" dirty="0">
              <a:solidFill>
                <a:schemeClr val="tx1"/>
              </a:solidFill>
            </a:endParaRPr>
          </a:p>
        </p:txBody>
      </p:sp>
      <p:sp>
        <p:nvSpPr>
          <p:cNvPr id="5" name="Rectangle 4"/>
          <p:cNvSpPr/>
          <p:nvPr/>
        </p:nvSpPr>
        <p:spPr>
          <a:xfrm>
            <a:off x="346649" y="3309356"/>
            <a:ext cx="6424831" cy="1569660"/>
          </a:xfrm>
          <a:prstGeom prst="rect">
            <a:avLst/>
          </a:prstGeom>
        </p:spPr>
        <p:txBody>
          <a:bodyPr wrap="square">
            <a:spAutoFit/>
          </a:bodyPr>
          <a:lstStyle/>
          <a:p>
            <a:r>
              <a:rPr lang="ro-RO" sz="1600" dirty="0" smtClean="0">
                <a:solidFill>
                  <a:schemeClr val="tx1"/>
                </a:solidFill>
              </a:rPr>
              <a:t>Fluor</a:t>
            </a:r>
            <a:r>
              <a:rPr lang="ru-RU" sz="1600" dirty="0" smtClean="0">
                <a:solidFill>
                  <a:schemeClr val="tx1"/>
                </a:solidFill>
              </a:rPr>
              <a:t> </a:t>
            </a:r>
            <a:r>
              <a:rPr lang="ru-RU" sz="1600" dirty="0">
                <a:solidFill>
                  <a:schemeClr val="tx1"/>
                </a:solidFill>
              </a:rPr>
              <a:t>– </a:t>
            </a:r>
            <a:r>
              <a:rPr lang="ro-RO" sz="1600" dirty="0" smtClean="0">
                <a:solidFill>
                  <a:schemeClr val="tx1"/>
                </a:solidFill>
              </a:rPr>
              <a:t>până la</a:t>
            </a:r>
            <a:r>
              <a:rPr lang="ru-RU" sz="1600" dirty="0" smtClean="0">
                <a:solidFill>
                  <a:schemeClr val="tx1"/>
                </a:solidFill>
              </a:rPr>
              <a:t> 5м</a:t>
            </a:r>
            <a:r>
              <a:rPr lang="ro-RO" sz="1600" dirty="0" smtClean="0">
                <a:solidFill>
                  <a:schemeClr val="tx1"/>
                </a:solidFill>
              </a:rPr>
              <a:t>g</a:t>
            </a:r>
            <a:r>
              <a:rPr lang="ru-RU" sz="1600" dirty="0" smtClean="0">
                <a:solidFill>
                  <a:schemeClr val="tx1"/>
                </a:solidFill>
              </a:rPr>
              <a:t>/</a:t>
            </a:r>
            <a:r>
              <a:rPr lang="ro-RO" sz="1600" dirty="0" smtClean="0">
                <a:solidFill>
                  <a:schemeClr val="tx1"/>
                </a:solidFill>
              </a:rPr>
              <a:t>l</a:t>
            </a:r>
            <a:endParaRPr lang="ru-RU" sz="1600" dirty="0">
              <a:solidFill>
                <a:schemeClr val="tx1"/>
              </a:solidFill>
            </a:endParaRPr>
          </a:p>
          <a:p>
            <a:r>
              <a:rPr lang="ro-RO" sz="1600" dirty="0" smtClean="0">
                <a:solidFill>
                  <a:schemeClr val="tx1"/>
                </a:solidFill>
              </a:rPr>
              <a:t>Duritate</a:t>
            </a:r>
            <a:r>
              <a:rPr lang="ru-RU" sz="1600" dirty="0" smtClean="0">
                <a:solidFill>
                  <a:schemeClr val="tx1"/>
                </a:solidFill>
              </a:rPr>
              <a:t> </a:t>
            </a:r>
            <a:r>
              <a:rPr lang="ru-RU" sz="1600" dirty="0">
                <a:solidFill>
                  <a:schemeClr val="tx1"/>
                </a:solidFill>
              </a:rPr>
              <a:t>– </a:t>
            </a:r>
            <a:r>
              <a:rPr lang="ro-RO" sz="1600" dirty="0" smtClean="0">
                <a:solidFill>
                  <a:schemeClr val="tx1"/>
                </a:solidFill>
              </a:rPr>
              <a:t>de la </a:t>
            </a:r>
            <a:r>
              <a:rPr lang="ru-RU" sz="1600" dirty="0" smtClean="0">
                <a:solidFill>
                  <a:schemeClr val="tx1"/>
                </a:solidFill>
              </a:rPr>
              <a:t>1,5 </a:t>
            </a:r>
            <a:r>
              <a:rPr lang="ru-RU" sz="1600" dirty="0">
                <a:solidFill>
                  <a:schemeClr val="tx1"/>
                </a:solidFill>
              </a:rPr>
              <a:t>– 2,0 </a:t>
            </a:r>
            <a:r>
              <a:rPr lang="ru-RU" sz="1600" dirty="0" smtClean="0">
                <a:solidFill>
                  <a:schemeClr val="tx1"/>
                </a:solidFill>
              </a:rPr>
              <a:t>мг-</a:t>
            </a:r>
            <a:r>
              <a:rPr lang="ru-RU" sz="1600" dirty="0" err="1" smtClean="0">
                <a:solidFill>
                  <a:schemeClr val="tx1"/>
                </a:solidFill>
              </a:rPr>
              <a:t>экв</a:t>
            </a:r>
            <a:r>
              <a:rPr lang="ru-RU" sz="1600" dirty="0" smtClean="0">
                <a:solidFill>
                  <a:schemeClr val="tx1"/>
                </a:solidFill>
              </a:rPr>
              <a:t>/</a:t>
            </a:r>
            <a:r>
              <a:rPr lang="ro-RO" sz="1600" dirty="0" smtClean="0">
                <a:solidFill>
                  <a:schemeClr val="tx1"/>
                </a:solidFill>
              </a:rPr>
              <a:t>l</a:t>
            </a:r>
            <a:endParaRPr lang="ru-RU" sz="1600" dirty="0">
              <a:solidFill>
                <a:schemeClr val="tx1"/>
              </a:solidFill>
            </a:endParaRPr>
          </a:p>
          <a:p>
            <a:r>
              <a:rPr lang="ro-RO" sz="1600" dirty="0" smtClean="0">
                <a:solidFill>
                  <a:schemeClr val="tx1"/>
                </a:solidFill>
              </a:rPr>
              <a:t>Alcalinitate</a:t>
            </a:r>
            <a:r>
              <a:rPr lang="ru-RU" sz="1600" dirty="0" smtClean="0">
                <a:solidFill>
                  <a:schemeClr val="tx1"/>
                </a:solidFill>
              </a:rPr>
              <a:t> </a:t>
            </a:r>
            <a:r>
              <a:rPr lang="ru-RU" sz="1600" dirty="0">
                <a:solidFill>
                  <a:schemeClr val="tx1"/>
                </a:solidFill>
              </a:rPr>
              <a:t>– </a:t>
            </a:r>
            <a:r>
              <a:rPr lang="ro-RO" sz="1600" dirty="0" smtClean="0">
                <a:solidFill>
                  <a:schemeClr val="tx1"/>
                </a:solidFill>
              </a:rPr>
              <a:t>până la</a:t>
            </a:r>
            <a:r>
              <a:rPr lang="ru-RU" sz="1600" dirty="0" smtClean="0">
                <a:solidFill>
                  <a:schemeClr val="tx1"/>
                </a:solidFill>
              </a:rPr>
              <a:t> </a:t>
            </a:r>
            <a:r>
              <a:rPr lang="ru-RU" sz="1600" dirty="0">
                <a:solidFill>
                  <a:schemeClr val="tx1"/>
                </a:solidFill>
              </a:rPr>
              <a:t>3-5 </a:t>
            </a:r>
            <a:r>
              <a:rPr lang="ru-RU" sz="1600" dirty="0" smtClean="0">
                <a:solidFill>
                  <a:schemeClr val="tx1"/>
                </a:solidFill>
              </a:rPr>
              <a:t>м</a:t>
            </a:r>
            <a:r>
              <a:rPr lang="ro-RO" sz="1600" dirty="0" smtClean="0">
                <a:solidFill>
                  <a:schemeClr val="tx1"/>
                </a:solidFill>
              </a:rPr>
              <a:t>g</a:t>
            </a:r>
            <a:r>
              <a:rPr lang="ru-RU" sz="1600" dirty="0" smtClean="0">
                <a:solidFill>
                  <a:schemeClr val="tx1"/>
                </a:solidFill>
              </a:rPr>
              <a:t>-</a:t>
            </a:r>
            <a:r>
              <a:rPr lang="ro-RO" sz="1600" dirty="0" err="1" smtClean="0">
                <a:solidFill>
                  <a:schemeClr val="tx1"/>
                </a:solidFill>
              </a:rPr>
              <a:t>ecv</a:t>
            </a:r>
            <a:r>
              <a:rPr lang="ru-RU" sz="1600" dirty="0" smtClean="0">
                <a:solidFill>
                  <a:schemeClr val="tx1"/>
                </a:solidFill>
              </a:rPr>
              <a:t>/</a:t>
            </a:r>
            <a:r>
              <a:rPr lang="ro-RO" sz="1600" dirty="0" smtClean="0">
                <a:solidFill>
                  <a:schemeClr val="tx1"/>
                </a:solidFill>
              </a:rPr>
              <a:t>l</a:t>
            </a:r>
            <a:endParaRPr lang="ru-RU" sz="1600" dirty="0">
              <a:solidFill>
                <a:schemeClr val="tx1"/>
              </a:solidFill>
            </a:endParaRPr>
          </a:p>
          <a:p>
            <a:r>
              <a:rPr lang="ru-RU" sz="1600" dirty="0">
                <a:solidFill>
                  <a:schemeClr val="tx1"/>
                </a:solidFill>
              </a:rPr>
              <a:t>рН  -  7-8</a:t>
            </a:r>
          </a:p>
          <a:p>
            <a:r>
              <a:rPr lang="ru-RU" sz="1600" dirty="0">
                <a:solidFill>
                  <a:schemeClr val="tx1"/>
                </a:solidFill>
              </a:rPr>
              <a:t>Н2S – </a:t>
            </a:r>
            <a:r>
              <a:rPr lang="ro-RO" sz="1600" dirty="0">
                <a:solidFill>
                  <a:schemeClr val="tx1"/>
                </a:solidFill>
              </a:rPr>
              <a:t>până la </a:t>
            </a:r>
            <a:r>
              <a:rPr lang="ru-RU" sz="1600" dirty="0" smtClean="0">
                <a:solidFill>
                  <a:schemeClr val="tx1"/>
                </a:solidFill>
              </a:rPr>
              <a:t> </a:t>
            </a:r>
            <a:r>
              <a:rPr lang="ru-RU" sz="1600" dirty="0">
                <a:solidFill>
                  <a:schemeClr val="tx1"/>
                </a:solidFill>
              </a:rPr>
              <a:t>1,5 – 2,0 </a:t>
            </a:r>
            <a:r>
              <a:rPr lang="ru-RU" sz="1600" dirty="0" smtClean="0">
                <a:solidFill>
                  <a:schemeClr val="tx1"/>
                </a:solidFill>
              </a:rPr>
              <a:t>м</a:t>
            </a:r>
            <a:r>
              <a:rPr lang="ro-RO" sz="1600" dirty="0" smtClean="0">
                <a:solidFill>
                  <a:schemeClr val="tx1"/>
                </a:solidFill>
              </a:rPr>
              <a:t>g</a:t>
            </a:r>
            <a:r>
              <a:rPr lang="ru-RU" sz="1600" dirty="0" smtClean="0">
                <a:solidFill>
                  <a:schemeClr val="tx1"/>
                </a:solidFill>
              </a:rPr>
              <a:t>/</a:t>
            </a:r>
            <a:r>
              <a:rPr lang="ro-RO" sz="1600" dirty="0" smtClean="0">
                <a:solidFill>
                  <a:schemeClr val="tx1"/>
                </a:solidFill>
              </a:rPr>
              <a:t>l</a:t>
            </a:r>
            <a:endParaRPr lang="ru-RU" sz="1600" dirty="0">
              <a:solidFill>
                <a:schemeClr val="tx1"/>
              </a:solidFill>
            </a:endParaRPr>
          </a:p>
          <a:p>
            <a:r>
              <a:rPr lang="ru-RU" sz="1600" dirty="0">
                <a:solidFill>
                  <a:schemeClr val="tx1"/>
                </a:solidFill>
              </a:rPr>
              <a:t>Железо – </a:t>
            </a:r>
            <a:r>
              <a:rPr lang="ro-RO" sz="1600" dirty="0">
                <a:solidFill>
                  <a:schemeClr val="tx1"/>
                </a:solidFill>
              </a:rPr>
              <a:t>până la </a:t>
            </a:r>
            <a:r>
              <a:rPr lang="ru-RU" sz="1600" dirty="0" smtClean="0">
                <a:solidFill>
                  <a:schemeClr val="tx1"/>
                </a:solidFill>
              </a:rPr>
              <a:t> 5м</a:t>
            </a:r>
            <a:r>
              <a:rPr lang="ro-RO" sz="1600" dirty="0" smtClean="0">
                <a:solidFill>
                  <a:schemeClr val="tx1"/>
                </a:solidFill>
              </a:rPr>
              <a:t>g</a:t>
            </a:r>
            <a:r>
              <a:rPr lang="ru-RU" sz="1600" dirty="0" smtClean="0">
                <a:solidFill>
                  <a:schemeClr val="tx1"/>
                </a:solidFill>
              </a:rPr>
              <a:t>/</a:t>
            </a:r>
            <a:r>
              <a:rPr lang="ro-RO" sz="1600" dirty="0" smtClean="0">
                <a:solidFill>
                  <a:schemeClr val="tx1"/>
                </a:solidFill>
              </a:rPr>
              <a:t>l</a:t>
            </a:r>
            <a:endParaRPr lang="ru-RU" sz="1600" dirty="0">
              <a:solidFill>
                <a:schemeClr val="tx1"/>
              </a:solidFill>
            </a:endParaRPr>
          </a:p>
        </p:txBody>
      </p:sp>
    </p:spTree>
    <p:extLst>
      <p:ext uri="{BB962C8B-B14F-4D97-AF65-F5344CB8AC3E}">
        <p14:creationId xmlns:p14="http://schemas.microsoft.com/office/powerpoint/2010/main" val="2382571785"/>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25581" y="326842"/>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0" y="1842455"/>
            <a:ext cx="9144000" cy="43418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r>
              <a:rPr lang="it-IT" dirty="0" err="1">
                <a:solidFill>
                  <a:sysClr val="windowText" lastClr="000000"/>
                </a:solidFill>
                <a:latin typeface="Calibri" panose="020F0502020204030204"/>
              </a:rPr>
              <a:t>Eliminarea</a:t>
            </a:r>
            <a:r>
              <a:rPr lang="it-IT" dirty="0">
                <a:solidFill>
                  <a:sysClr val="windowText" lastClr="000000"/>
                </a:solidFill>
                <a:latin typeface="Calibri" panose="020F0502020204030204"/>
              </a:rPr>
              <a:t> </a:t>
            </a:r>
            <a:r>
              <a:rPr lang="it-IT" dirty="0" err="1">
                <a:solidFill>
                  <a:sysClr val="windowText" lastClr="000000"/>
                </a:solidFill>
                <a:latin typeface="Calibri" panose="020F0502020204030204"/>
              </a:rPr>
              <a:t>fluorului</a:t>
            </a:r>
            <a:r>
              <a:rPr lang="it-IT" dirty="0">
                <a:solidFill>
                  <a:sysClr val="windowText" lastClr="000000"/>
                </a:solidFill>
                <a:latin typeface="Calibri" panose="020F0502020204030204"/>
              </a:rPr>
              <a:t> </a:t>
            </a:r>
            <a:r>
              <a:rPr lang="it-IT" dirty="0" err="1">
                <a:solidFill>
                  <a:sysClr val="windowText" lastClr="000000"/>
                </a:solidFill>
                <a:latin typeface="Calibri" panose="020F0502020204030204"/>
              </a:rPr>
              <a:t>prin</a:t>
            </a:r>
            <a:r>
              <a:rPr lang="it-IT" dirty="0">
                <a:solidFill>
                  <a:sysClr val="windowText" lastClr="000000"/>
                </a:solidFill>
                <a:latin typeface="Calibri" panose="020F0502020204030204"/>
              </a:rPr>
              <a:t> </a:t>
            </a:r>
            <a:r>
              <a:rPr lang="it-IT" dirty="0" err="1">
                <a:solidFill>
                  <a:sysClr val="windowText" lastClr="000000"/>
                </a:solidFill>
                <a:latin typeface="Calibri" panose="020F0502020204030204"/>
              </a:rPr>
              <a:t>metoda</a:t>
            </a:r>
            <a:r>
              <a:rPr lang="it-IT" dirty="0">
                <a:solidFill>
                  <a:sysClr val="windowText" lastClr="000000"/>
                </a:solidFill>
                <a:latin typeface="Calibri" panose="020F0502020204030204"/>
              </a:rPr>
              <a:t> </a:t>
            </a:r>
            <a:r>
              <a:rPr lang="it-IT" dirty="0" err="1">
                <a:solidFill>
                  <a:sysClr val="windowText" lastClr="000000"/>
                </a:solidFill>
                <a:latin typeface="Calibri" panose="020F0502020204030204"/>
              </a:rPr>
              <a:t>osmozei</a:t>
            </a:r>
            <a:r>
              <a:rPr lang="it-IT" dirty="0">
                <a:solidFill>
                  <a:sysClr val="windowText" lastClr="000000"/>
                </a:solidFill>
                <a:latin typeface="Calibri" panose="020F0502020204030204"/>
              </a:rPr>
              <a:t> inverse</a:t>
            </a: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556119" y="2150692"/>
            <a:ext cx="8639175" cy="338554"/>
          </a:xfrm>
          <a:prstGeom prst="rect">
            <a:avLst/>
          </a:prstGeom>
        </p:spPr>
        <p:txBody>
          <a:bodyPr wrap="square">
            <a:spAutoFit/>
          </a:bodyPr>
          <a:lstStyle/>
          <a:p>
            <a:r>
              <a:rPr lang="ro-RO" sz="1600" dirty="0">
                <a:solidFill>
                  <a:schemeClr val="tx1"/>
                </a:solidFill>
              </a:rPr>
              <a:t>Prin utilizarea acestei metode eliminarea fluorului are loc în proporție de 65 -95 %</a:t>
            </a:r>
          </a:p>
        </p:txBody>
      </p:sp>
      <p:pic>
        <p:nvPicPr>
          <p:cNvPr id="3" name="Picture 2"/>
          <p:cNvPicPr>
            <a:picLocks noChangeAspect="1"/>
          </p:cNvPicPr>
          <p:nvPr/>
        </p:nvPicPr>
        <p:blipFill rotWithShape="1">
          <a:blip r:embed="rId8"/>
          <a:srcRect t="1845" b="4176"/>
          <a:stretch/>
        </p:blipFill>
        <p:spPr>
          <a:xfrm>
            <a:off x="1263639" y="2456423"/>
            <a:ext cx="6572058" cy="2678673"/>
          </a:xfrm>
          <a:prstGeom prst="rect">
            <a:avLst/>
          </a:prstGeom>
        </p:spPr>
      </p:pic>
      <p:sp>
        <p:nvSpPr>
          <p:cNvPr id="4" name="Rectangle 3"/>
          <p:cNvSpPr/>
          <p:nvPr/>
        </p:nvSpPr>
        <p:spPr>
          <a:xfrm>
            <a:off x="373795" y="5257664"/>
            <a:ext cx="9636979" cy="1477328"/>
          </a:xfrm>
          <a:prstGeom prst="rect">
            <a:avLst/>
          </a:prstGeom>
        </p:spPr>
        <p:txBody>
          <a:bodyPr wrap="square">
            <a:spAutoFit/>
          </a:bodyPr>
          <a:lstStyle/>
          <a:p>
            <a:r>
              <a:rPr lang="ro-RO" sz="1800" dirty="0">
                <a:solidFill>
                  <a:schemeClr val="tx1"/>
                </a:solidFill>
              </a:rPr>
              <a:t>Legendă: 1 – filtru pentru filtrare preliminară; 2 – conducta de apă brută; </a:t>
            </a:r>
          </a:p>
          <a:p>
            <a:r>
              <a:rPr lang="ro-RO" sz="1800" dirty="0">
                <a:solidFill>
                  <a:schemeClr val="tx1"/>
                </a:solidFill>
              </a:rPr>
              <a:t>3 - evacuarea apei în rețeaua de canalizare; 4 – rezervor cu apa filtrată</a:t>
            </a:r>
            <a:r>
              <a:rPr lang="ro-RO" sz="1800" dirty="0" smtClean="0">
                <a:solidFill>
                  <a:schemeClr val="tx1"/>
                </a:solidFill>
              </a:rPr>
              <a:t>;</a:t>
            </a:r>
          </a:p>
          <a:p>
            <a:r>
              <a:rPr lang="ro-RO" sz="1800" dirty="0" smtClean="0">
                <a:solidFill>
                  <a:schemeClr val="tx1"/>
                </a:solidFill>
              </a:rPr>
              <a:t>5 </a:t>
            </a:r>
            <a:r>
              <a:rPr lang="ro-RO" sz="1800" dirty="0">
                <a:solidFill>
                  <a:schemeClr val="tx1"/>
                </a:solidFill>
              </a:rPr>
              <a:t>– pompă de mare presiune; 6 – instalația de osmoză inversă; </a:t>
            </a:r>
            <a:endParaRPr lang="ro-RO" sz="1800" dirty="0" smtClean="0">
              <a:solidFill>
                <a:schemeClr val="tx1"/>
              </a:solidFill>
            </a:endParaRPr>
          </a:p>
          <a:p>
            <a:r>
              <a:rPr lang="ro-RO" sz="1800" dirty="0" smtClean="0">
                <a:solidFill>
                  <a:schemeClr val="tx1"/>
                </a:solidFill>
              </a:rPr>
              <a:t>7 </a:t>
            </a:r>
            <a:r>
              <a:rPr lang="ro-RO" sz="1800" dirty="0">
                <a:solidFill>
                  <a:schemeClr val="tx1"/>
                </a:solidFill>
              </a:rPr>
              <a:t>– manometre; 8 – rotametru; 9 – RAP; 10 – conductă apă tratată; </a:t>
            </a:r>
            <a:endParaRPr lang="ro-RO" sz="1800" dirty="0" smtClean="0">
              <a:solidFill>
                <a:schemeClr val="tx1"/>
              </a:solidFill>
            </a:endParaRPr>
          </a:p>
          <a:p>
            <a:r>
              <a:rPr lang="ro-RO" sz="1800" dirty="0" smtClean="0">
                <a:solidFill>
                  <a:schemeClr val="tx1"/>
                </a:solidFill>
              </a:rPr>
              <a:t>11 </a:t>
            </a:r>
            <a:r>
              <a:rPr lang="ro-RO" sz="1800" dirty="0">
                <a:solidFill>
                  <a:schemeClr val="tx1"/>
                </a:solidFill>
              </a:rPr>
              <a:t>– rezervor cu concentrat; 12 - pompă</a:t>
            </a:r>
          </a:p>
        </p:txBody>
      </p:sp>
    </p:spTree>
    <p:extLst>
      <p:ext uri="{BB962C8B-B14F-4D97-AF65-F5344CB8AC3E}">
        <p14:creationId xmlns:p14="http://schemas.microsoft.com/office/powerpoint/2010/main" val="786395530"/>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71214" y="293241"/>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38100" y="2488331"/>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r>
              <a:rPr lang="ro-RO" dirty="0" smtClean="0">
                <a:solidFill>
                  <a:sysClr val="windowText" lastClr="000000"/>
                </a:solidFill>
                <a:latin typeface="Calibri" panose="020F0502020204030204"/>
              </a:rPr>
              <a:t>.</a:t>
            </a:r>
          </a:p>
          <a:p>
            <a:pPr lvl="0" fontAlgn="auto">
              <a:spcAft>
                <a:spcPts val="0"/>
              </a:spcAft>
            </a:pPr>
            <a:r>
              <a:rPr lang="ro-RO" sz="2800" dirty="0" smtClean="0">
                <a:solidFill>
                  <a:sysClr val="windowText" lastClr="000000"/>
                </a:solidFill>
                <a:latin typeface="Calibri" panose="020F0502020204030204"/>
              </a:rPr>
              <a:t> </a:t>
            </a:r>
            <a:endParaRPr lang="ro-RO" sz="3100" dirty="0">
              <a:solidFill>
                <a:sysClr val="windowText" lastClr="000000"/>
              </a:solidFill>
              <a:latin typeface="Calibri" panose="020F0502020204030204"/>
            </a:endParaRPr>
          </a:p>
        </p:txBody>
      </p:sp>
      <p:sp>
        <p:nvSpPr>
          <p:cNvPr id="3" name="Rectangle 2"/>
          <p:cNvSpPr/>
          <p:nvPr/>
        </p:nvSpPr>
        <p:spPr>
          <a:xfrm>
            <a:off x="2314575" y="1844125"/>
            <a:ext cx="7545532" cy="430887"/>
          </a:xfrm>
          <a:prstGeom prst="rect">
            <a:avLst/>
          </a:prstGeom>
        </p:spPr>
        <p:txBody>
          <a:bodyPr wrap="square">
            <a:spAutoFit/>
          </a:bodyPr>
          <a:lstStyle/>
          <a:p>
            <a:r>
              <a:rPr lang="ro-RO" dirty="0">
                <a:solidFill>
                  <a:schemeClr val="tx1"/>
                </a:solidFill>
              </a:rPr>
              <a:t>Eliminarea compușilor de </a:t>
            </a:r>
            <a:r>
              <a:rPr lang="ro-RO" dirty="0" smtClean="0">
                <a:solidFill>
                  <a:schemeClr val="tx1"/>
                </a:solidFill>
              </a:rPr>
              <a:t>azot</a:t>
            </a:r>
            <a:endParaRPr lang="ro-RO" dirty="0">
              <a:solidFill>
                <a:schemeClr val="tx1"/>
              </a:solidFill>
            </a:endParaRPr>
          </a:p>
        </p:txBody>
      </p:sp>
      <p:sp>
        <p:nvSpPr>
          <p:cNvPr id="4" name="Rectangle 3"/>
          <p:cNvSpPr/>
          <p:nvPr/>
        </p:nvSpPr>
        <p:spPr>
          <a:xfrm>
            <a:off x="328612" y="2277626"/>
            <a:ext cx="8562975" cy="4585871"/>
          </a:xfrm>
          <a:prstGeom prst="rect">
            <a:avLst/>
          </a:prstGeom>
        </p:spPr>
        <p:txBody>
          <a:bodyPr wrap="square">
            <a:spAutoFit/>
          </a:bodyPr>
          <a:lstStyle/>
          <a:p>
            <a:r>
              <a:rPr lang="ro-RO" sz="1800" dirty="0" smtClean="0"/>
              <a:t>1. </a:t>
            </a:r>
            <a:r>
              <a:rPr lang="ro-RO" sz="1800" dirty="0" smtClean="0">
                <a:solidFill>
                  <a:schemeClr val="tx1"/>
                </a:solidFill>
              </a:rPr>
              <a:t>Dacă </a:t>
            </a:r>
            <a:r>
              <a:rPr lang="ro-RO" sz="1800" dirty="0">
                <a:solidFill>
                  <a:schemeClr val="tx1"/>
                </a:solidFill>
              </a:rPr>
              <a:t>apa din sursa subterană conține un  nivel  ridicat al  amoniului în apă,  eliminarea  acestuia  se va realiza în două trepte prin aerare și filtrare “</a:t>
            </a:r>
            <a:r>
              <a:rPr lang="ro-RO" sz="1800" dirty="0" err="1">
                <a:solidFill>
                  <a:schemeClr val="tx1"/>
                </a:solidFill>
              </a:rPr>
              <a:t>Ecotec</a:t>
            </a:r>
            <a:r>
              <a:rPr lang="ro-RO" sz="1800" dirty="0">
                <a:solidFill>
                  <a:schemeClr val="tx1"/>
                </a:solidFill>
              </a:rPr>
              <a:t>”</a:t>
            </a:r>
          </a:p>
          <a:p>
            <a:r>
              <a:rPr lang="ro-RO" sz="1800" dirty="0">
                <a:solidFill>
                  <a:schemeClr val="tx1"/>
                </a:solidFill>
              </a:rPr>
              <a:t>2. Eliminarea amoniului, amoniacului sau azotului amoniacal se poate face prin metoda clasica care cuprinde aerarea urmata de filtrare cu </a:t>
            </a:r>
            <a:r>
              <a:rPr lang="ro-RO" sz="1800" dirty="0" err="1">
                <a:solidFill>
                  <a:schemeClr val="tx1"/>
                </a:solidFill>
              </a:rPr>
              <a:t>carbune</a:t>
            </a:r>
            <a:r>
              <a:rPr lang="ro-RO" sz="1800" dirty="0">
                <a:solidFill>
                  <a:schemeClr val="tx1"/>
                </a:solidFill>
              </a:rPr>
              <a:t> activ.</a:t>
            </a:r>
          </a:p>
          <a:p>
            <a:r>
              <a:rPr lang="ro-RO" sz="1800" dirty="0">
                <a:solidFill>
                  <a:schemeClr val="tx1"/>
                </a:solidFill>
              </a:rPr>
              <a:t>3. Eliminarea amoniului prin procesul de filtrare, trecerea apei prin straturi de </a:t>
            </a:r>
            <a:r>
              <a:rPr lang="ro-RO" sz="1800" dirty="0" err="1">
                <a:solidFill>
                  <a:schemeClr val="tx1"/>
                </a:solidFill>
              </a:rPr>
              <a:t>rasini</a:t>
            </a:r>
            <a:r>
              <a:rPr lang="ro-RO" sz="1800" dirty="0">
                <a:solidFill>
                  <a:schemeClr val="tx1"/>
                </a:solidFill>
              </a:rPr>
              <a:t> tip Crystal-</a:t>
            </a:r>
            <a:r>
              <a:rPr lang="ro-RO" sz="1800" dirty="0" err="1">
                <a:solidFill>
                  <a:schemeClr val="tx1"/>
                </a:solidFill>
              </a:rPr>
              <a:t>Right</a:t>
            </a:r>
            <a:r>
              <a:rPr lang="ro-RO" sz="1800" dirty="0">
                <a:solidFill>
                  <a:schemeClr val="tx1"/>
                </a:solidFill>
              </a:rPr>
              <a:t> (mase  </a:t>
            </a:r>
            <a:r>
              <a:rPr lang="ro-RO" sz="1800" dirty="0" err="1">
                <a:solidFill>
                  <a:schemeClr val="tx1"/>
                </a:solidFill>
              </a:rPr>
              <a:t>anionice</a:t>
            </a:r>
            <a:r>
              <a:rPr lang="ro-RO" sz="1800" dirty="0">
                <a:solidFill>
                  <a:schemeClr val="tx1"/>
                </a:solidFill>
              </a:rPr>
              <a:t>) de schimb de ioni.</a:t>
            </a:r>
          </a:p>
          <a:p>
            <a:r>
              <a:rPr lang="ro-RO" sz="1800" dirty="0">
                <a:solidFill>
                  <a:schemeClr val="tx1"/>
                </a:solidFill>
              </a:rPr>
              <a:t>4.  Eliminarea nitraților din apele subterane cu biofiltre de denitrificare.</a:t>
            </a:r>
          </a:p>
          <a:p>
            <a:r>
              <a:rPr lang="ro-RO" sz="1800" dirty="0">
                <a:solidFill>
                  <a:schemeClr val="tx1"/>
                </a:solidFill>
              </a:rPr>
              <a:t>5. Eliminarea nitriților prin denitrificarea biologica in </a:t>
            </a:r>
            <a:r>
              <a:rPr lang="ro-RO" sz="1800" dirty="0" err="1">
                <a:solidFill>
                  <a:schemeClr val="tx1"/>
                </a:solidFill>
              </a:rPr>
              <a:t>situ</a:t>
            </a:r>
            <a:r>
              <a:rPr lang="ro-RO" sz="1800" dirty="0">
                <a:solidFill>
                  <a:schemeClr val="tx1"/>
                </a:solidFill>
              </a:rPr>
              <a:t>.</a:t>
            </a:r>
          </a:p>
          <a:p>
            <a:r>
              <a:rPr lang="ro-RO" sz="1800" dirty="0">
                <a:solidFill>
                  <a:schemeClr val="tx1"/>
                </a:solidFill>
              </a:rPr>
              <a:t>6. Eliminarea amoniului prin procesul de oxigenare foarte eficient care oxidează fierul și manganul, amoniul in apa brută. </a:t>
            </a:r>
          </a:p>
          <a:p>
            <a:r>
              <a:rPr lang="ro-RO" sz="1800" dirty="0">
                <a:solidFill>
                  <a:schemeClr val="tx1"/>
                </a:solidFill>
              </a:rPr>
              <a:t>7. </a:t>
            </a:r>
            <a:r>
              <a:rPr lang="ro-RO" sz="1800" dirty="0" err="1">
                <a:solidFill>
                  <a:schemeClr val="tx1"/>
                </a:solidFill>
              </a:rPr>
              <a:t>Eliminrea</a:t>
            </a:r>
            <a:r>
              <a:rPr lang="ro-RO" sz="1800" dirty="0">
                <a:solidFill>
                  <a:schemeClr val="tx1"/>
                </a:solidFill>
              </a:rPr>
              <a:t> amoniului din apele subterane prin metoda </a:t>
            </a:r>
            <a:r>
              <a:rPr lang="ro-RO" sz="1800" dirty="0" err="1">
                <a:solidFill>
                  <a:schemeClr val="tx1"/>
                </a:solidFill>
              </a:rPr>
              <a:t>fizico</a:t>
            </a:r>
            <a:r>
              <a:rPr lang="ro-RO" sz="1800" dirty="0">
                <a:solidFill>
                  <a:schemeClr val="tx1"/>
                </a:solidFill>
              </a:rPr>
              <a:t>-  chimică.</a:t>
            </a:r>
          </a:p>
          <a:p>
            <a:r>
              <a:rPr lang="ro-RO" sz="1800" dirty="0">
                <a:solidFill>
                  <a:schemeClr val="tx1"/>
                </a:solidFill>
              </a:rPr>
              <a:t>În funcție de concentrația amoniului în apa brută se alege doza de oxidant și viteza de filtrare.</a:t>
            </a:r>
          </a:p>
          <a:p>
            <a:endParaRPr lang="ro-RO" dirty="0"/>
          </a:p>
        </p:txBody>
      </p:sp>
    </p:spTree>
    <p:extLst>
      <p:ext uri="{BB962C8B-B14F-4D97-AF65-F5344CB8AC3E}">
        <p14:creationId xmlns:p14="http://schemas.microsoft.com/office/powerpoint/2010/main" val="922378849"/>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38100" y="2488331"/>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r>
              <a:rPr lang="ro-RO" dirty="0" smtClean="0">
                <a:solidFill>
                  <a:sysClr val="windowText" lastClr="000000"/>
                </a:solidFill>
                <a:latin typeface="Calibri" panose="020F0502020204030204"/>
              </a:rPr>
              <a:t>.</a:t>
            </a:r>
          </a:p>
          <a:p>
            <a:pPr lvl="0" fontAlgn="auto">
              <a:spcAft>
                <a:spcPts val="0"/>
              </a:spcAft>
            </a:pPr>
            <a:r>
              <a:rPr lang="ro-RO" sz="2800" dirty="0" smtClean="0">
                <a:solidFill>
                  <a:sysClr val="windowText" lastClr="000000"/>
                </a:solidFill>
                <a:latin typeface="Calibri" panose="020F0502020204030204"/>
              </a:rPr>
              <a:t> </a:t>
            </a:r>
            <a:endParaRPr lang="ro-RO" sz="3100" dirty="0">
              <a:solidFill>
                <a:sysClr val="windowText" lastClr="000000"/>
              </a:solidFill>
              <a:latin typeface="Calibri" panose="020F0502020204030204"/>
            </a:endParaRPr>
          </a:p>
        </p:txBody>
      </p:sp>
      <p:sp>
        <p:nvSpPr>
          <p:cNvPr id="2" name="Rectangle 1"/>
          <p:cNvSpPr/>
          <p:nvPr/>
        </p:nvSpPr>
        <p:spPr>
          <a:xfrm>
            <a:off x="192181" y="2028617"/>
            <a:ext cx="8685119" cy="1046440"/>
          </a:xfrm>
          <a:prstGeom prst="rect">
            <a:avLst/>
          </a:prstGeom>
        </p:spPr>
        <p:txBody>
          <a:bodyPr wrap="square">
            <a:spAutoFit/>
          </a:bodyPr>
          <a:lstStyle/>
          <a:p>
            <a:r>
              <a:rPr lang="ro-RO" dirty="0"/>
              <a:t>. </a:t>
            </a:r>
            <a:r>
              <a:rPr lang="ro-RO" sz="2000" dirty="0">
                <a:solidFill>
                  <a:schemeClr val="tx1"/>
                </a:solidFill>
              </a:rPr>
              <a:t>Schema de eliminare a amoniului in doua trepte prin instalația </a:t>
            </a:r>
          </a:p>
          <a:p>
            <a:r>
              <a:rPr lang="ro-RO" sz="2000" dirty="0">
                <a:solidFill>
                  <a:schemeClr val="tx1"/>
                </a:solidFill>
              </a:rPr>
              <a:t>,, </a:t>
            </a:r>
            <a:r>
              <a:rPr lang="ro-RO" sz="2000" dirty="0" err="1">
                <a:solidFill>
                  <a:schemeClr val="tx1"/>
                </a:solidFill>
              </a:rPr>
              <a:t>Ecoteh</a:t>
            </a:r>
            <a:r>
              <a:rPr lang="ro-RO" sz="2000" dirty="0">
                <a:solidFill>
                  <a:schemeClr val="tx1"/>
                </a:solidFill>
              </a:rPr>
              <a:t>,, (oxidarea cu clor, filtrarea masei în suspensie, eliminarea clorului rezidual și compușii clorului, eliminarea nitraților)</a:t>
            </a:r>
          </a:p>
        </p:txBody>
      </p:sp>
      <p:pic>
        <p:nvPicPr>
          <p:cNvPr id="3" name="Picture 2"/>
          <p:cNvPicPr>
            <a:picLocks noChangeAspect="1"/>
          </p:cNvPicPr>
          <p:nvPr/>
        </p:nvPicPr>
        <p:blipFill>
          <a:blip r:embed="rId8"/>
          <a:stretch>
            <a:fillRect/>
          </a:stretch>
        </p:blipFill>
        <p:spPr>
          <a:xfrm>
            <a:off x="761999" y="3000887"/>
            <a:ext cx="7362825" cy="3817786"/>
          </a:xfrm>
          <a:prstGeom prst="rect">
            <a:avLst/>
          </a:prstGeom>
        </p:spPr>
      </p:pic>
    </p:spTree>
    <p:extLst>
      <p:ext uri="{BB962C8B-B14F-4D97-AF65-F5344CB8AC3E}">
        <p14:creationId xmlns:p14="http://schemas.microsoft.com/office/powerpoint/2010/main" val="195766483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12990"/>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33926" y="811642"/>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55437" y="1005745"/>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2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2" name="Picture 1"/>
          <p:cNvPicPr>
            <a:picLocks noChangeAspect="1"/>
          </p:cNvPicPr>
          <p:nvPr/>
        </p:nvPicPr>
        <p:blipFill>
          <a:blip r:embed="rId8"/>
          <a:stretch>
            <a:fillRect/>
          </a:stretch>
        </p:blipFill>
        <p:spPr>
          <a:xfrm>
            <a:off x="632743" y="2079240"/>
            <a:ext cx="7614564" cy="493819"/>
          </a:xfrm>
          <a:prstGeom prst="rect">
            <a:avLst/>
          </a:prstGeom>
        </p:spPr>
      </p:pic>
      <p:sp>
        <p:nvSpPr>
          <p:cNvPr id="3" name="Rectangle 2"/>
          <p:cNvSpPr/>
          <p:nvPr/>
        </p:nvSpPr>
        <p:spPr>
          <a:xfrm>
            <a:off x="690081" y="2842418"/>
            <a:ext cx="8050491" cy="3477875"/>
          </a:xfrm>
          <a:prstGeom prst="rect">
            <a:avLst/>
          </a:prstGeom>
        </p:spPr>
        <p:txBody>
          <a:bodyPr wrap="square">
            <a:spAutoFit/>
          </a:bodyPr>
          <a:lstStyle/>
          <a:p>
            <a:r>
              <a:rPr lang="ro-RO" dirty="0" err="1">
                <a:solidFill>
                  <a:schemeClr val="tx1"/>
                </a:solidFill>
              </a:rPr>
              <a:t>Reiesind</a:t>
            </a:r>
            <a:r>
              <a:rPr lang="ro-RO" dirty="0">
                <a:solidFill>
                  <a:schemeClr val="tx1"/>
                </a:solidFill>
              </a:rPr>
              <a:t> din cele </a:t>
            </a:r>
            <a:r>
              <a:rPr lang="ro-RO" dirty="0" err="1">
                <a:solidFill>
                  <a:schemeClr val="tx1"/>
                </a:solidFill>
              </a:rPr>
              <a:t>mentionate</a:t>
            </a:r>
            <a:r>
              <a:rPr lang="ro-RO" dirty="0">
                <a:solidFill>
                  <a:schemeClr val="tx1"/>
                </a:solidFill>
              </a:rPr>
              <a:t>, Republica Moldova are suficiente rezerve de ape subterane, </a:t>
            </a:r>
            <a:r>
              <a:rPr lang="ro-RO" dirty="0" smtClean="0">
                <a:solidFill>
                  <a:schemeClr val="tx1"/>
                </a:solidFill>
              </a:rPr>
              <a:t>ce corespund </a:t>
            </a:r>
            <a:r>
              <a:rPr lang="ro-RO" dirty="0" err="1">
                <a:solidFill>
                  <a:schemeClr val="tx1"/>
                </a:solidFill>
              </a:rPr>
              <a:t>calitatii</a:t>
            </a:r>
            <a:r>
              <a:rPr lang="ro-RO" dirty="0">
                <a:solidFill>
                  <a:schemeClr val="tx1"/>
                </a:solidFill>
              </a:rPr>
              <a:t> pentru aprovizionarea cu apa </a:t>
            </a:r>
            <a:r>
              <a:rPr lang="ro-RO" dirty="0" smtClean="0">
                <a:solidFill>
                  <a:schemeClr val="tx1"/>
                </a:solidFill>
              </a:rPr>
              <a:t>a </a:t>
            </a:r>
            <a:r>
              <a:rPr lang="ro-RO" dirty="0" err="1">
                <a:solidFill>
                  <a:schemeClr val="tx1"/>
                </a:solidFill>
              </a:rPr>
              <a:t>populatiei</a:t>
            </a:r>
            <a:r>
              <a:rPr lang="ro-RO" dirty="0">
                <a:solidFill>
                  <a:schemeClr val="tx1"/>
                </a:solidFill>
              </a:rPr>
              <a:t> . </a:t>
            </a:r>
            <a:r>
              <a:rPr lang="ro-RO" dirty="0" err="1">
                <a:solidFill>
                  <a:schemeClr val="tx1"/>
                </a:solidFill>
              </a:rPr>
              <a:t>Însa</a:t>
            </a:r>
            <a:r>
              <a:rPr lang="ro-RO" dirty="0">
                <a:solidFill>
                  <a:schemeClr val="tx1"/>
                </a:solidFill>
              </a:rPr>
              <a:t> în unele cazuri aceasta resursa naturala este </a:t>
            </a:r>
            <a:r>
              <a:rPr lang="ro-RO" dirty="0" smtClean="0">
                <a:solidFill>
                  <a:schemeClr val="tx1"/>
                </a:solidFill>
              </a:rPr>
              <a:t>totuși </a:t>
            </a:r>
            <a:r>
              <a:rPr lang="ro-RO" dirty="0">
                <a:solidFill>
                  <a:schemeClr val="tx1"/>
                </a:solidFill>
              </a:rPr>
              <a:t>limitata pentru utilizare în </a:t>
            </a:r>
            <a:r>
              <a:rPr lang="ro-RO" dirty="0" smtClean="0">
                <a:solidFill>
                  <a:schemeClr val="tx1"/>
                </a:solidFill>
              </a:rPr>
              <a:t>localitățile </a:t>
            </a:r>
            <a:r>
              <a:rPr lang="ro-RO" dirty="0">
                <a:solidFill>
                  <a:schemeClr val="tx1"/>
                </a:solidFill>
              </a:rPr>
              <a:t>unde </a:t>
            </a:r>
            <a:r>
              <a:rPr lang="ro-RO" dirty="0" smtClean="0">
                <a:solidFill>
                  <a:schemeClr val="tx1"/>
                </a:solidFill>
              </a:rPr>
              <a:t>apa </a:t>
            </a:r>
            <a:r>
              <a:rPr lang="ro-RO" dirty="0">
                <a:solidFill>
                  <a:schemeClr val="tx1"/>
                </a:solidFill>
              </a:rPr>
              <a:t>nu corespunde </a:t>
            </a:r>
            <a:r>
              <a:rPr lang="ro-RO" dirty="0" smtClean="0">
                <a:solidFill>
                  <a:schemeClr val="tx1"/>
                </a:solidFill>
              </a:rPr>
              <a:t> calității. În </a:t>
            </a:r>
            <a:r>
              <a:rPr lang="ro-RO" dirty="0">
                <a:solidFill>
                  <a:schemeClr val="tx1"/>
                </a:solidFill>
              </a:rPr>
              <a:t>unele </a:t>
            </a:r>
            <a:r>
              <a:rPr lang="ro-RO" dirty="0" err="1">
                <a:solidFill>
                  <a:schemeClr val="tx1"/>
                </a:solidFill>
              </a:rPr>
              <a:t>localitati</a:t>
            </a:r>
            <a:r>
              <a:rPr lang="ro-RO" dirty="0">
                <a:solidFill>
                  <a:schemeClr val="tx1"/>
                </a:solidFill>
              </a:rPr>
              <a:t> apele de calitate potabila din aceste surse pot fi </a:t>
            </a:r>
            <a:r>
              <a:rPr lang="ro-RO" dirty="0" err="1">
                <a:solidFill>
                  <a:schemeClr val="tx1"/>
                </a:solidFill>
              </a:rPr>
              <a:t>obtinute</a:t>
            </a:r>
            <a:r>
              <a:rPr lang="ro-RO" dirty="0">
                <a:solidFill>
                  <a:schemeClr val="tx1"/>
                </a:solidFill>
              </a:rPr>
              <a:t> numai prin amestecul lor din diverse orizonturi acvifere. </a:t>
            </a:r>
            <a:r>
              <a:rPr lang="ro-RO" dirty="0" smtClean="0">
                <a:solidFill>
                  <a:schemeClr val="tx1"/>
                </a:solidFill>
              </a:rPr>
              <a:t>Problema asigurării </a:t>
            </a:r>
            <a:r>
              <a:rPr lang="ro-RO" dirty="0">
                <a:solidFill>
                  <a:schemeClr val="tx1"/>
                </a:solidFill>
              </a:rPr>
              <a:t>cu apa a </a:t>
            </a:r>
            <a:r>
              <a:rPr lang="ro-RO" dirty="0" smtClean="0">
                <a:solidFill>
                  <a:schemeClr val="tx1"/>
                </a:solidFill>
              </a:rPr>
              <a:t>fiecărei localități, urmează </a:t>
            </a:r>
            <a:r>
              <a:rPr lang="ro-RO" dirty="0">
                <a:solidFill>
                  <a:schemeClr val="tx1"/>
                </a:solidFill>
              </a:rPr>
              <a:t>a fi </a:t>
            </a:r>
            <a:r>
              <a:rPr lang="ro-RO" dirty="0" smtClean="0">
                <a:solidFill>
                  <a:schemeClr val="tx1"/>
                </a:solidFill>
              </a:rPr>
              <a:t>soluționata </a:t>
            </a:r>
            <a:r>
              <a:rPr lang="ro-RO" dirty="0">
                <a:solidFill>
                  <a:schemeClr val="tx1"/>
                </a:solidFill>
              </a:rPr>
              <a:t>numai prin elaborarea studiilor de fezabilitate </a:t>
            </a:r>
            <a:r>
              <a:rPr lang="ro-RO" dirty="0" smtClean="0">
                <a:solidFill>
                  <a:schemeClr val="tx1"/>
                </a:solidFill>
              </a:rPr>
              <a:t>ținând </a:t>
            </a:r>
            <a:r>
              <a:rPr lang="ro-RO" dirty="0">
                <a:solidFill>
                  <a:schemeClr val="tx1"/>
                </a:solidFill>
              </a:rPr>
              <a:t>cont si de </a:t>
            </a:r>
            <a:r>
              <a:rPr lang="ro-RO" dirty="0" err="1">
                <a:solidFill>
                  <a:schemeClr val="tx1"/>
                </a:solidFill>
              </a:rPr>
              <a:t>de</a:t>
            </a:r>
            <a:r>
              <a:rPr lang="ro-RO" dirty="0">
                <a:solidFill>
                  <a:schemeClr val="tx1"/>
                </a:solidFill>
              </a:rPr>
              <a:t> alternative.</a:t>
            </a:r>
          </a:p>
        </p:txBody>
      </p:sp>
    </p:spTree>
    <p:extLst>
      <p:ext uri="{BB962C8B-B14F-4D97-AF65-F5344CB8AC3E}">
        <p14:creationId xmlns:p14="http://schemas.microsoft.com/office/powerpoint/2010/main" val="3769900935"/>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38100" y="2488331"/>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solidFill>
                <a:sysClr val="windowText" lastClr="000000"/>
              </a:solidFill>
              <a:latin typeface="Calibri" panose="020F0502020204030204"/>
            </a:endParaRPr>
          </a:p>
          <a:p>
            <a:pPr lvl="0" fontAlgn="auto">
              <a:spcAft>
                <a:spcPts val="0"/>
              </a:spcAft>
            </a:pPr>
            <a:r>
              <a:rPr lang="ro-RO" sz="2800" dirty="0" smtClean="0">
                <a:solidFill>
                  <a:sysClr val="windowText" lastClr="000000"/>
                </a:solidFill>
                <a:latin typeface="Calibri" panose="020F0502020204030204"/>
              </a:rPr>
              <a:t> </a:t>
            </a:r>
            <a:endParaRPr lang="ro-RO" sz="3100" dirty="0">
              <a:solidFill>
                <a:sysClr val="windowText" lastClr="000000"/>
              </a:solidFill>
              <a:latin typeface="Calibri" panose="020F0502020204030204"/>
            </a:endParaRPr>
          </a:p>
        </p:txBody>
      </p:sp>
      <p:sp>
        <p:nvSpPr>
          <p:cNvPr id="2" name="Rectangle 1"/>
          <p:cNvSpPr/>
          <p:nvPr/>
        </p:nvSpPr>
        <p:spPr>
          <a:xfrm>
            <a:off x="409575" y="2057703"/>
            <a:ext cx="8258175" cy="769441"/>
          </a:xfrm>
          <a:prstGeom prst="rect">
            <a:avLst/>
          </a:prstGeom>
        </p:spPr>
        <p:txBody>
          <a:bodyPr wrap="square">
            <a:spAutoFit/>
          </a:bodyPr>
          <a:lstStyle/>
          <a:p>
            <a:r>
              <a:rPr lang="ro-RO" dirty="0" smtClean="0"/>
              <a:t> </a:t>
            </a:r>
            <a:r>
              <a:rPr lang="ro-RO" dirty="0">
                <a:solidFill>
                  <a:schemeClr val="tx1"/>
                </a:solidFill>
              </a:rPr>
              <a:t>Schema de eliminarea a amoniului prin metoda clasica care cuprinde aerarea urmata de filtrare cu </a:t>
            </a:r>
            <a:r>
              <a:rPr lang="ro-RO" dirty="0" err="1">
                <a:solidFill>
                  <a:schemeClr val="tx1"/>
                </a:solidFill>
              </a:rPr>
              <a:t>carbune</a:t>
            </a:r>
            <a:r>
              <a:rPr lang="ro-RO" dirty="0">
                <a:solidFill>
                  <a:schemeClr val="tx1"/>
                </a:solidFill>
              </a:rPr>
              <a:t> activ.</a:t>
            </a:r>
          </a:p>
        </p:txBody>
      </p:sp>
      <p:pic>
        <p:nvPicPr>
          <p:cNvPr id="3" name="Picture 2"/>
          <p:cNvPicPr>
            <a:picLocks noChangeAspect="1"/>
          </p:cNvPicPr>
          <p:nvPr/>
        </p:nvPicPr>
        <p:blipFill>
          <a:blip r:embed="rId8"/>
          <a:stretch>
            <a:fillRect/>
          </a:stretch>
        </p:blipFill>
        <p:spPr>
          <a:xfrm>
            <a:off x="962024" y="2827144"/>
            <a:ext cx="6943725" cy="3596952"/>
          </a:xfrm>
          <a:prstGeom prst="rect">
            <a:avLst/>
          </a:prstGeom>
        </p:spPr>
      </p:pic>
    </p:spTree>
    <p:extLst>
      <p:ext uri="{BB962C8B-B14F-4D97-AF65-F5344CB8AC3E}">
        <p14:creationId xmlns:p14="http://schemas.microsoft.com/office/powerpoint/2010/main" val="2666069374"/>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38100" y="2488331"/>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solidFill>
                <a:sysClr val="windowText" lastClr="000000"/>
              </a:solidFill>
              <a:latin typeface="Calibri" panose="020F0502020204030204"/>
            </a:endParaRPr>
          </a:p>
          <a:p>
            <a:pPr lvl="0" fontAlgn="auto">
              <a:spcAft>
                <a:spcPts val="0"/>
              </a:spcAft>
            </a:pPr>
            <a:r>
              <a:rPr lang="ro-RO" sz="2800" dirty="0" smtClean="0">
                <a:solidFill>
                  <a:sysClr val="windowText" lastClr="000000"/>
                </a:solidFill>
                <a:latin typeface="Calibri" panose="020F0502020204030204"/>
              </a:rPr>
              <a:t> </a:t>
            </a:r>
            <a:endParaRPr lang="ro-RO" sz="3100" dirty="0">
              <a:solidFill>
                <a:sysClr val="windowText" lastClr="000000"/>
              </a:solidFill>
              <a:latin typeface="Calibri" panose="020F0502020204030204"/>
            </a:endParaRPr>
          </a:p>
        </p:txBody>
      </p:sp>
      <p:sp>
        <p:nvSpPr>
          <p:cNvPr id="2" name="Rectangle 1"/>
          <p:cNvSpPr/>
          <p:nvPr/>
        </p:nvSpPr>
        <p:spPr>
          <a:xfrm>
            <a:off x="853872" y="1941780"/>
            <a:ext cx="7886700" cy="1107996"/>
          </a:xfrm>
          <a:prstGeom prst="rect">
            <a:avLst/>
          </a:prstGeom>
        </p:spPr>
        <p:txBody>
          <a:bodyPr wrap="square">
            <a:spAutoFit/>
          </a:bodyPr>
          <a:lstStyle/>
          <a:p>
            <a:r>
              <a:rPr lang="ro-RO" dirty="0" smtClean="0">
                <a:solidFill>
                  <a:schemeClr val="tx1"/>
                </a:solidFill>
              </a:rPr>
              <a:t>Schema de eliminarea amoniului prin procesul de filtrare, trecerea apei prin straturi de rășini tip Crystal-</a:t>
            </a:r>
            <a:r>
              <a:rPr lang="ro-RO" dirty="0" err="1" smtClean="0">
                <a:solidFill>
                  <a:schemeClr val="tx1"/>
                </a:solidFill>
              </a:rPr>
              <a:t>Right</a:t>
            </a:r>
            <a:r>
              <a:rPr lang="ro-RO" dirty="0" smtClean="0">
                <a:solidFill>
                  <a:schemeClr val="tx1"/>
                </a:solidFill>
              </a:rPr>
              <a:t> </a:t>
            </a:r>
            <a:br>
              <a:rPr lang="ro-RO" dirty="0" smtClean="0">
                <a:solidFill>
                  <a:schemeClr val="tx1"/>
                </a:solidFill>
              </a:rPr>
            </a:br>
            <a:r>
              <a:rPr lang="ro-RO" dirty="0" smtClean="0">
                <a:solidFill>
                  <a:schemeClr val="tx1"/>
                </a:solidFill>
              </a:rPr>
              <a:t>                     (mase  </a:t>
            </a:r>
            <a:r>
              <a:rPr lang="ro-RO" dirty="0" err="1" smtClean="0">
                <a:solidFill>
                  <a:schemeClr val="tx1"/>
                </a:solidFill>
              </a:rPr>
              <a:t>anionice</a:t>
            </a:r>
            <a:r>
              <a:rPr lang="ro-RO" dirty="0" smtClean="0">
                <a:solidFill>
                  <a:schemeClr val="tx1"/>
                </a:solidFill>
              </a:rPr>
              <a:t>) de schimb de ioni.</a:t>
            </a:r>
            <a:endParaRPr lang="ro-RO" dirty="0">
              <a:solidFill>
                <a:schemeClr val="tx1"/>
              </a:solidFill>
            </a:endParaRPr>
          </a:p>
        </p:txBody>
      </p:sp>
      <p:pic>
        <p:nvPicPr>
          <p:cNvPr id="3" name="Picture 2"/>
          <p:cNvPicPr>
            <a:picLocks noChangeAspect="1"/>
          </p:cNvPicPr>
          <p:nvPr/>
        </p:nvPicPr>
        <p:blipFill>
          <a:blip r:embed="rId8"/>
          <a:stretch>
            <a:fillRect/>
          </a:stretch>
        </p:blipFill>
        <p:spPr>
          <a:xfrm>
            <a:off x="1233777" y="2921169"/>
            <a:ext cx="6504996" cy="3932261"/>
          </a:xfrm>
          <a:prstGeom prst="rect">
            <a:avLst/>
          </a:prstGeom>
        </p:spPr>
      </p:pic>
    </p:spTree>
    <p:extLst>
      <p:ext uri="{BB962C8B-B14F-4D97-AF65-F5344CB8AC3E}">
        <p14:creationId xmlns:p14="http://schemas.microsoft.com/office/powerpoint/2010/main" val="4105500028"/>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38100" y="2488331"/>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solidFill>
                <a:sysClr val="windowText" lastClr="000000"/>
              </a:solidFill>
              <a:latin typeface="Calibri" panose="020F0502020204030204"/>
            </a:endParaRPr>
          </a:p>
          <a:p>
            <a:pPr lvl="0" fontAlgn="auto">
              <a:spcAft>
                <a:spcPts val="0"/>
              </a:spcAft>
            </a:pPr>
            <a:r>
              <a:rPr lang="ro-RO" sz="2800" dirty="0" smtClean="0">
                <a:solidFill>
                  <a:sysClr val="windowText" lastClr="000000"/>
                </a:solidFill>
                <a:latin typeface="Calibri" panose="020F0502020204030204"/>
              </a:rPr>
              <a:t> </a:t>
            </a:r>
            <a:endParaRPr lang="ro-RO" sz="3100" dirty="0">
              <a:solidFill>
                <a:sysClr val="windowText" lastClr="000000"/>
              </a:solidFill>
              <a:latin typeface="Calibri" panose="020F0502020204030204"/>
            </a:endParaRPr>
          </a:p>
        </p:txBody>
      </p:sp>
      <p:sp>
        <p:nvSpPr>
          <p:cNvPr id="2" name="Rectangle 1"/>
          <p:cNvSpPr/>
          <p:nvPr/>
        </p:nvSpPr>
        <p:spPr>
          <a:xfrm>
            <a:off x="589208" y="2103610"/>
            <a:ext cx="8311947" cy="769441"/>
          </a:xfrm>
          <a:prstGeom prst="rect">
            <a:avLst/>
          </a:prstGeom>
        </p:spPr>
        <p:txBody>
          <a:bodyPr wrap="square">
            <a:spAutoFit/>
          </a:bodyPr>
          <a:lstStyle/>
          <a:p>
            <a:pPr algn="ctr"/>
            <a:r>
              <a:rPr lang="ro-RO" dirty="0">
                <a:solidFill>
                  <a:schemeClr val="tx1"/>
                </a:solidFill>
              </a:rPr>
              <a:t>Schema de eliminarea nitraților din apele subterane cu biofiltre de denitrificare.</a:t>
            </a:r>
          </a:p>
        </p:txBody>
      </p:sp>
      <p:pic>
        <p:nvPicPr>
          <p:cNvPr id="3" name="Picture 2"/>
          <p:cNvPicPr>
            <a:picLocks noChangeAspect="1"/>
          </p:cNvPicPr>
          <p:nvPr/>
        </p:nvPicPr>
        <p:blipFill>
          <a:blip r:embed="rId8"/>
          <a:stretch>
            <a:fillRect/>
          </a:stretch>
        </p:blipFill>
        <p:spPr>
          <a:xfrm>
            <a:off x="1314450" y="2873051"/>
            <a:ext cx="6496050" cy="3726184"/>
          </a:xfrm>
          <a:prstGeom prst="rect">
            <a:avLst/>
          </a:prstGeom>
        </p:spPr>
      </p:pic>
    </p:spTree>
    <p:extLst>
      <p:ext uri="{BB962C8B-B14F-4D97-AF65-F5344CB8AC3E}">
        <p14:creationId xmlns:p14="http://schemas.microsoft.com/office/powerpoint/2010/main" val="3819578509"/>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25581" y="331350"/>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91501" y="2488331"/>
            <a:ext cx="9144000" cy="114441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solidFill>
                <a:sysClr val="windowText" lastClr="000000"/>
              </a:solidFill>
              <a:latin typeface="Calibri" panose="020F0502020204030204"/>
            </a:endParaRPr>
          </a:p>
          <a:p>
            <a:pPr lvl="0" fontAlgn="auto">
              <a:spcAft>
                <a:spcPts val="0"/>
              </a:spcAft>
            </a:pPr>
            <a:r>
              <a:rPr lang="ro-RO" sz="2800" dirty="0" smtClean="0">
                <a:solidFill>
                  <a:sysClr val="windowText" lastClr="000000"/>
                </a:solidFill>
                <a:latin typeface="Calibri" panose="020F0502020204030204"/>
              </a:rPr>
              <a:t> </a:t>
            </a:r>
            <a:endParaRPr lang="ro-RO" sz="3100" dirty="0">
              <a:solidFill>
                <a:sysClr val="windowText" lastClr="000000"/>
              </a:solidFill>
              <a:latin typeface="Calibri" panose="020F0502020204030204"/>
            </a:endParaRPr>
          </a:p>
        </p:txBody>
      </p:sp>
      <p:sp>
        <p:nvSpPr>
          <p:cNvPr id="3" name="Rectangle 2"/>
          <p:cNvSpPr/>
          <p:nvPr/>
        </p:nvSpPr>
        <p:spPr>
          <a:xfrm>
            <a:off x="1008156" y="1876697"/>
            <a:ext cx="7972425" cy="769441"/>
          </a:xfrm>
          <a:prstGeom prst="rect">
            <a:avLst/>
          </a:prstGeom>
        </p:spPr>
        <p:txBody>
          <a:bodyPr wrap="square">
            <a:spAutoFit/>
          </a:bodyPr>
          <a:lstStyle/>
          <a:p>
            <a:pPr algn="ctr"/>
            <a:r>
              <a:rPr lang="ro-RO" dirty="0">
                <a:solidFill>
                  <a:schemeClr val="tx1"/>
                </a:solidFill>
              </a:rPr>
              <a:t>Schema de eliminarea a nitriților prin denitrificarea biologică in </a:t>
            </a:r>
            <a:r>
              <a:rPr lang="ro-RO" dirty="0" err="1">
                <a:solidFill>
                  <a:schemeClr val="tx1"/>
                </a:solidFill>
              </a:rPr>
              <a:t>situ</a:t>
            </a:r>
            <a:r>
              <a:rPr lang="ro-RO" dirty="0">
                <a:solidFill>
                  <a:schemeClr val="tx1"/>
                </a:solidFill>
              </a:rPr>
              <a:t> (în strat acvifer)</a:t>
            </a:r>
          </a:p>
        </p:txBody>
      </p:sp>
      <p:pic>
        <p:nvPicPr>
          <p:cNvPr id="4" name="Picture 3"/>
          <p:cNvPicPr>
            <a:picLocks noChangeAspect="1"/>
          </p:cNvPicPr>
          <p:nvPr/>
        </p:nvPicPr>
        <p:blipFill>
          <a:blip r:embed="rId8"/>
          <a:stretch>
            <a:fillRect/>
          </a:stretch>
        </p:blipFill>
        <p:spPr>
          <a:xfrm>
            <a:off x="1503919" y="2646138"/>
            <a:ext cx="6212362" cy="3938800"/>
          </a:xfrm>
          <a:prstGeom prst="rect">
            <a:avLst/>
          </a:prstGeom>
        </p:spPr>
      </p:pic>
    </p:spTree>
    <p:extLst>
      <p:ext uri="{BB962C8B-B14F-4D97-AF65-F5344CB8AC3E}">
        <p14:creationId xmlns:p14="http://schemas.microsoft.com/office/powerpoint/2010/main" val="3305678612"/>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38100" y="2488331"/>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r>
              <a:rPr lang="ro-RO" dirty="0" smtClean="0">
                <a:solidFill>
                  <a:sysClr val="windowText" lastClr="000000"/>
                </a:solidFill>
                <a:latin typeface="Calibri" panose="020F0502020204030204"/>
              </a:rPr>
              <a:t>.</a:t>
            </a:r>
          </a:p>
          <a:p>
            <a:pPr lvl="0" fontAlgn="auto">
              <a:spcAft>
                <a:spcPts val="0"/>
              </a:spcAft>
            </a:pPr>
            <a:r>
              <a:rPr lang="ro-RO" sz="2800" dirty="0" smtClean="0">
                <a:solidFill>
                  <a:sysClr val="windowText" lastClr="000000"/>
                </a:solidFill>
                <a:latin typeface="Calibri" panose="020F0502020204030204"/>
              </a:rPr>
              <a:t> </a:t>
            </a:r>
            <a:endParaRPr lang="ro-RO" sz="3100" dirty="0">
              <a:solidFill>
                <a:sysClr val="windowText" lastClr="000000"/>
              </a:solidFill>
              <a:latin typeface="Calibri" panose="020F0502020204030204"/>
            </a:endParaRPr>
          </a:p>
        </p:txBody>
      </p:sp>
      <p:sp>
        <p:nvSpPr>
          <p:cNvPr id="2" name="Rectangle 1"/>
          <p:cNvSpPr/>
          <p:nvPr/>
        </p:nvSpPr>
        <p:spPr>
          <a:xfrm>
            <a:off x="1765045" y="2011537"/>
            <a:ext cx="8178597" cy="430887"/>
          </a:xfrm>
          <a:prstGeom prst="rect">
            <a:avLst/>
          </a:prstGeom>
        </p:spPr>
        <p:txBody>
          <a:bodyPr wrap="square">
            <a:spAutoFit/>
          </a:bodyPr>
          <a:lstStyle/>
          <a:p>
            <a:r>
              <a:rPr lang="it-IT" dirty="0" err="1">
                <a:solidFill>
                  <a:schemeClr val="tx1"/>
                </a:solidFill>
              </a:rPr>
              <a:t>Eliminarea</a:t>
            </a:r>
            <a:r>
              <a:rPr lang="it-IT" dirty="0">
                <a:solidFill>
                  <a:schemeClr val="tx1"/>
                </a:solidFill>
              </a:rPr>
              <a:t> </a:t>
            </a:r>
            <a:r>
              <a:rPr lang="it-IT" dirty="0" err="1">
                <a:solidFill>
                  <a:schemeClr val="tx1"/>
                </a:solidFill>
              </a:rPr>
              <a:t>borului</a:t>
            </a:r>
            <a:r>
              <a:rPr lang="it-IT" dirty="0">
                <a:solidFill>
                  <a:schemeClr val="tx1"/>
                </a:solidFill>
              </a:rPr>
              <a:t> </a:t>
            </a:r>
            <a:r>
              <a:rPr lang="it-IT" dirty="0" err="1">
                <a:solidFill>
                  <a:schemeClr val="tx1"/>
                </a:solidFill>
              </a:rPr>
              <a:t>din</a:t>
            </a:r>
            <a:r>
              <a:rPr lang="it-IT" dirty="0">
                <a:solidFill>
                  <a:schemeClr val="tx1"/>
                </a:solidFill>
              </a:rPr>
              <a:t> </a:t>
            </a:r>
            <a:r>
              <a:rPr lang="it-IT" dirty="0" err="1" smtClean="0">
                <a:solidFill>
                  <a:schemeClr val="tx1"/>
                </a:solidFill>
              </a:rPr>
              <a:t>apele</a:t>
            </a:r>
            <a:r>
              <a:rPr lang="ro-RO" dirty="0" smtClean="0">
                <a:solidFill>
                  <a:schemeClr val="tx1"/>
                </a:solidFill>
              </a:rPr>
              <a:t> </a:t>
            </a:r>
            <a:r>
              <a:rPr lang="it-IT" dirty="0" err="1" smtClean="0">
                <a:solidFill>
                  <a:schemeClr val="tx1"/>
                </a:solidFill>
              </a:rPr>
              <a:t>subterane</a:t>
            </a:r>
            <a:endParaRPr lang="ro-RO" dirty="0">
              <a:solidFill>
                <a:schemeClr val="tx1"/>
              </a:solidFill>
            </a:endParaRPr>
          </a:p>
        </p:txBody>
      </p:sp>
      <p:sp>
        <p:nvSpPr>
          <p:cNvPr id="3" name="Rectangle 2"/>
          <p:cNvSpPr/>
          <p:nvPr/>
        </p:nvSpPr>
        <p:spPr>
          <a:xfrm>
            <a:off x="1270494" y="3879473"/>
            <a:ext cx="7210425" cy="1107996"/>
          </a:xfrm>
          <a:prstGeom prst="rect">
            <a:avLst/>
          </a:prstGeom>
        </p:spPr>
        <p:txBody>
          <a:bodyPr wrap="square">
            <a:spAutoFit/>
          </a:bodyPr>
          <a:lstStyle/>
          <a:p>
            <a:r>
              <a:rPr lang="ro-RO" dirty="0">
                <a:solidFill>
                  <a:schemeClr val="tx1"/>
                </a:solidFill>
              </a:rPr>
              <a:t>Decantare directă și decantare cu coagulare;</a:t>
            </a:r>
          </a:p>
          <a:p>
            <a:r>
              <a:rPr lang="ro-RO" dirty="0">
                <a:solidFill>
                  <a:schemeClr val="tx1"/>
                </a:solidFill>
              </a:rPr>
              <a:t>Sorbție în filtre cu schimbători de ioni;</a:t>
            </a:r>
          </a:p>
          <a:p>
            <a:r>
              <a:rPr lang="ro-RO" dirty="0">
                <a:solidFill>
                  <a:schemeClr val="tx1"/>
                </a:solidFill>
              </a:rPr>
              <a:t>Osmoză inversă.</a:t>
            </a:r>
          </a:p>
        </p:txBody>
      </p:sp>
      <p:sp>
        <p:nvSpPr>
          <p:cNvPr id="4" name="Rectangle 3"/>
          <p:cNvSpPr/>
          <p:nvPr/>
        </p:nvSpPr>
        <p:spPr>
          <a:xfrm>
            <a:off x="1141064" y="2685562"/>
            <a:ext cx="7753350" cy="430887"/>
          </a:xfrm>
          <a:prstGeom prst="rect">
            <a:avLst/>
          </a:prstGeom>
        </p:spPr>
        <p:txBody>
          <a:bodyPr wrap="square">
            <a:spAutoFit/>
          </a:bodyPr>
          <a:lstStyle/>
          <a:p>
            <a:r>
              <a:rPr lang="ro-RO" dirty="0">
                <a:solidFill>
                  <a:schemeClr val="tx1"/>
                </a:solidFill>
              </a:rPr>
              <a:t>Metode de eliminare a borului din apele subterane</a:t>
            </a:r>
          </a:p>
        </p:txBody>
      </p:sp>
    </p:spTree>
    <p:extLst>
      <p:ext uri="{BB962C8B-B14F-4D97-AF65-F5344CB8AC3E}">
        <p14:creationId xmlns:p14="http://schemas.microsoft.com/office/powerpoint/2010/main" val="4011643969"/>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38100" y="2488331"/>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r>
              <a:rPr lang="ro-RO" dirty="0" smtClean="0">
                <a:solidFill>
                  <a:sysClr val="windowText" lastClr="000000"/>
                </a:solidFill>
                <a:latin typeface="Calibri" panose="020F0502020204030204"/>
              </a:rPr>
              <a:t>.</a:t>
            </a:r>
          </a:p>
          <a:p>
            <a:pPr lvl="0" fontAlgn="auto">
              <a:spcAft>
                <a:spcPts val="0"/>
              </a:spcAft>
            </a:pPr>
            <a:r>
              <a:rPr lang="ro-RO" sz="2800" dirty="0" smtClean="0">
                <a:solidFill>
                  <a:sysClr val="windowText" lastClr="000000"/>
                </a:solidFill>
                <a:latin typeface="Calibri" panose="020F0502020204030204"/>
              </a:rPr>
              <a:t> </a:t>
            </a:r>
            <a:endParaRPr lang="ro-RO" sz="3100" dirty="0">
              <a:solidFill>
                <a:sysClr val="windowText" lastClr="000000"/>
              </a:solidFill>
              <a:latin typeface="Calibri" panose="020F0502020204030204"/>
            </a:endParaRPr>
          </a:p>
        </p:txBody>
      </p:sp>
      <p:sp>
        <p:nvSpPr>
          <p:cNvPr id="2" name="Rectangle 1"/>
          <p:cNvSpPr/>
          <p:nvPr/>
        </p:nvSpPr>
        <p:spPr>
          <a:xfrm>
            <a:off x="756224" y="2126222"/>
            <a:ext cx="7791450" cy="769441"/>
          </a:xfrm>
          <a:prstGeom prst="rect">
            <a:avLst/>
          </a:prstGeom>
        </p:spPr>
        <p:txBody>
          <a:bodyPr wrap="square">
            <a:spAutoFit/>
          </a:bodyPr>
          <a:lstStyle/>
          <a:p>
            <a:pPr algn="ctr"/>
            <a:r>
              <a:rPr lang="ro-RO" dirty="0">
                <a:solidFill>
                  <a:schemeClr val="tx1"/>
                </a:solidFill>
              </a:rPr>
              <a:t>Eliminarea borului din apele subterane prin procesul de sorbție în filtre cu schimbători de ioni</a:t>
            </a:r>
          </a:p>
        </p:txBody>
      </p:sp>
      <p:pic>
        <p:nvPicPr>
          <p:cNvPr id="3" name="Picture 2"/>
          <p:cNvPicPr>
            <a:picLocks noChangeAspect="1"/>
          </p:cNvPicPr>
          <p:nvPr/>
        </p:nvPicPr>
        <p:blipFill>
          <a:blip r:embed="rId8"/>
          <a:stretch>
            <a:fillRect/>
          </a:stretch>
        </p:blipFill>
        <p:spPr>
          <a:xfrm>
            <a:off x="1752600" y="2826855"/>
            <a:ext cx="5178222" cy="3999323"/>
          </a:xfrm>
          <a:prstGeom prst="rect">
            <a:avLst/>
          </a:prstGeom>
        </p:spPr>
      </p:pic>
    </p:spTree>
    <p:extLst>
      <p:ext uri="{BB962C8B-B14F-4D97-AF65-F5344CB8AC3E}">
        <p14:creationId xmlns:p14="http://schemas.microsoft.com/office/powerpoint/2010/main" val="3434439918"/>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38100" y="2488331"/>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r>
              <a:rPr lang="ro-RO" dirty="0" smtClean="0">
                <a:solidFill>
                  <a:sysClr val="windowText" lastClr="000000"/>
                </a:solidFill>
                <a:latin typeface="Calibri" panose="020F0502020204030204"/>
              </a:rPr>
              <a:t>.</a:t>
            </a:r>
          </a:p>
          <a:p>
            <a:pPr lvl="0" fontAlgn="auto">
              <a:spcAft>
                <a:spcPts val="0"/>
              </a:spcAft>
            </a:pPr>
            <a:r>
              <a:rPr lang="ro-RO" sz="2800" dirty="0" smtClean="0">
                <a:solidFill>
                  <a:sysClr val="windowText" lastClr="000000"/>
                </a:solidFill>
                <a:latin typeface="Calibri" panose="020F0502020204030204"/>
              </a:rPr>
              <a:t> </a:t>
            </a:r>
            <a:endParaRPr lang="ro-RO" sz="3100" dirty="0">
              <a:solidFill>
                <a:sysClr val="windowText" lastClr="000000"/>
              </a:solidFill>
              <a:latin typeface="Calibri" panose="020F0502020204030204"/>
            </a:endParaRPr>
          </a:p>
        </p:txBody>
      </p:sp>
      <p:sp>
        <p:nvSpPr>
          <p:cNvPr id="2" name="Rectangle 1"/>
          <p:cNvSpPr/>
          <p:nvPr/>
        </p:nvSpPr>
        <p:spPr>
          <a:xfrm>
            <a:off x="799086" y="2157473"/>
            <a:ext cx="7705725" cy="769441"/>
          </a:xfrm>
          <a:prstGeom prst="rect">
            <a:avLst/>
          </a:prstGeom>
        </p:spPr>
        <p:txBody>
          <a:bodyPr wrap="square">
            <a:spAutoFit/>
          </a:bodyPr>
          <a:lstStyle/>
          <a:p>
            <a:pPr algn="ctr"/>
            <a:r>
              <a:rPr lang="it-IT" dirty="0" err="1">
                <a:solidFill>
                  <a:schemeClr val="tx1"/>
                </a:solidFill>
              </a:rPr>
              <a:t>Eliminarea</a:t>
            </a:r>
            <a:r>
              <a:rPr lang="it-IT" dirty="0">
                <a:solidFill>
                  <a:schemeClr val="tx1"/>
                </a:solidFill>
              </a:rPr>
              <a:t> </a:t>
            </a:r>
            <a:r>
              <a:rPr lang="it-IT" dirty="0" err="1">
                <a:solidFill>
                  <a:schemeClr val="tx1"/>
                </a:solidFill>
              </a:rPr>
              <a:t>borului</a:t>
            </a:r>
            <a:r>
              <a:rPr lang="it-IT" dirty="0">
                <a:solidFill>
                  <a:schemeClr val="tx1"/>
                </a:solidFill>
              </a:rPr>
              <a:t> </a:t>
            </a:r>
            <a:r>
              <a:rPr lang="it-IT" dirty="0" err="1">
                <a:solidFill>
                  <a:schemeClr val="tx1"/>
                </a:solidFill>
              </a:rPr>
              <a:t>din</a:t>
            </a:r>
            <a:r>
              <a:rPr lang="it-IT" dirty="0">
                <a:solidFill>
                  <a:schemeClr val="tx1"/>
                </a:solidFill>
              </a:rPr>
              <a:t> </a:t>
            </a:r>
            <a:r>
              <a:rPr lang="it-IT" dirty="0" err="1">
                <a:solidFill>
                  <a:schemeClr val="tx1"/>
                </a:solidFill>
              </a:rPr>
              <a:t>apele</a:t>
            </a:r>
            <a:r>
              <a:rPr lang="it-IT" dirty="0">
                <a:solidFill>
                  <a:schemeClr val="tx1"/>
                </a:solidFill>
              </a:rPr>
              <a:t> </a:t>
            </a:r>
            <a:r>
              <a:rPr lang="it-IT" dirty="0" err="1">
                <a:solidFill>
                  <a:schemeClr val="tx1"/>
                </a:solidFill>
              </a:rPr>
              <a:t>subterane</a:t>
            </a:r>
            <a:r>
              <a:rPr lang="it-IT" dirty="0">
                <a:solidFill>
                  <a:schemeClr val="tx1"/>
                </a:solidFill>
              </a:rPr>
              <a:t> </a:t>
            </a:r>
            <a:r>
              <a:rPr lang="it-IT" dirty="0" err="1">
                <a:solidFill>
                  <a:schemeClr val="tx1"/>
                </a:solidFill>
              </a:rPr>
              <a:t>prin</a:t>
            </a:r>
            <a:r>
              <a:rPr lang="it-IT" dirty="0">
                <a:solidFill>
                  <a:schemeClr val="tx1"/>
                </a:solidFill>
              </a:rPr>
              <a:t> </a:t>
            </a:r>
            <a:r>
              <a:rPr lang="it-IT" dirty="0" err="1">
                <a:solidFill>
                  <a:schemeClr val="tx1"/>
                </a:solidFill>
              </a:rPr>
              <a:t>procesul</a:t>
            </a:r>
            <a:r>
              <a:rPr lang="it-IT" dirty="0">
                <a:solidFill>
                  <a:schemeClr val="tx1"/>
                </a:solidFill>
              </a:rPr>
              <a:t> de </a:t>
            </a:r>
            <a:r>
              <a:rPr lang="it-IT" dirty="0" err="1">
                <a:solidFill>
                  <a:schemeClr val="tx1"/>
                </a:solidFill>
              </a:rPr>
              <a:t>osmoză</a:t>
            </a:r>
            <a:r>
              <a:rPr lang="it-IT" dirty="0">
                <a:solidFill>
                  <a:schemeClr val="tx1"/>
                </a:solidFill>
              </a:rPr>
              <a:t> inversa</a:t>
            </a:r>
            <a:endParaRPr lang="ro-RO" dirty="0">
              <a:solidFill>
                <a:schemeClr val="tx1"/>
              </a:solidFill>
            </a:endParaRPr>
          </a:p>
        </p:txBody>
      </p:sp>
      <p:pic>
        <p:nvPicPr>
          <p:cNvPr id="3" name="Picture 2"/>
          <p:cNvPicPr>
            <a:picLocks noChangeAspect="1"/>
          </p:cNvPicPr>
          <p:nvPr/>
        </p:nvPicPr>
        <p:blipFill>
          <a:blip r:embed="rId8"/>
          <a:stretch>
            <a:fillRect/>
          </a:stretch>
        </p:blipFill>
        <p:spPr>
          <a:xfrm>
            <a:off x="2111201" y="2958165"/>
            <a:ext cx="4645555" cy="3718882"/>
          </a:xfrm>
          <a:prstGeom prst="rect">
            <a:avLst/>
          </a:prstGeom>
        </p:spPr>
      </p:pic>
    </p:spTree>
    <p:extLst>
      <p:ext uri="{BB962C8B-B14F-4D97-AF65-F5344CB8AC3E}">
        <p14:creationId xmlns:p14="http://schemas.microsoft.com/office/powerpoint/2010/main" val="2498183683"/>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38100" y="2488331"/>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r>
              <a:rPr lang="ro-RO" dirty="0" smtClean="0">
                <a:solidFill>
                  <a:sysClr val="windowText" lastClr="000000"/>
                </a:solidFill>
                <a:latin typeface="Calibri" panose="020F0502020204030204"/>
              </a:rPr>
              <a:t>.</a:t>
            </a:r>
          </a:p>
          <a:p>
            <a:pPr lvl="0" fontAlgn="auto">
              <a:spcAft>
                <a:spcPts val="0"/>
              </a:spcAft>
            </a:pPr>
            <a:r>
              <a:rPr lang="ro-RO" sz="2800" dirty="0" smtClean="0">
                <a:solidFill>
                  <a:sysClr val="windowText" lastClr="000000"/>
                </a:solidFill>
                <a:latin typeface="Calibri" panose="020F0502020204030204"/>
              </a:rPr>
              <a:t> </a:t>
            </a:r>
            <a:endParaRPr lang="ro-RO" sz="3100" dirty="0">
              <a:solidFill>
                <a:sysClr val="windowText" lastClr="000000"/>
              </a:solidFill>
              <a:latin typeface="Calibri" panose="020F0502020204030204"/>
            </a:endParaRPr>
          </a:p>
        </p:txBody>
      </p:sp>
      <p:sp>
        <p:nvSpPr>
          <p:cNvPr id="2" name="Rectangle 1"/>
          <p:cNvSpPr/>
          <p:nvPr/>
        </p:nvSpPr>
        <p:spPr>
          <a:xfrm>
            <a:off x="808759" y="2126222"/>
            <a:ext cx="7602682" cy="769441"/>
          </a:xfrm>
          <a:prstGeom prst="rect">
            <a:avLst/>
          </a:prstGeom>
        </p:spPr>
        <p:txBody>
          <a:bodyPr wrap="square">
            <a:spAutoFit/>
          </a:bodyPr>
          <a:lstStyle/>
          <a:p>
            <a:pPr algn="ctr"/>
            <a:r>
              <a:rPr lang="ro-RO" dirty="0">
                <a:solidFill>
                  <a:schemeClr val="tx1"/>
                </a:solidFill>
              </a:rPr>
              <a:t>Reprezentarea grafică a raportului dintre ionii de bor </a:t>
            </a:r>
            <a:r>
              <a:rPr lang="ro-RO" dirty="0" err="1" smtClean="0">
                <a:solidFill>
                  <a:schemeClr val="tx1"/>
                </a:solidFill>
              </a:rPr>
              <a:t>reţinuţi</a:t>
            </a:r>
            <a:r>
              <a:rPr lang="ro-RO" dirty="0" smtClean="0">
                <a:solidFill>
                  <a:schemeClr val="tx1"/>
                </a:solidFill>
              </a:rPr>
              <a:t> și </a:t>
            </a:r>
            <a:r>
              <a:rPr lang="ro-RO" dirty="0">
                <a:solidFill>
                  <a:schemeClr val="tx1"/>
                </a:solidFill>
              </a:rPr>
              <a:t>membrana selectivă în funcție de pH–</a:t>
            </a:r>
            <a:r>
              <a:rPr lang="ro-RO" dirty="0" err="1">
                <a:solidFill>
                  <a:schemeClr val="tx1"/>
                </a:solidFill>
              </a:rPr>
              <a:t>ul</a:t>
            </a:r>
            <a:r>
              <a:rPr lang="ro-RO" dirty="0">
                <a:solidFill>
                  <a:schemeClr val="tx1"/>
                </a:solidFill>
              </a:rPr>
              <a:t> apei</a:t>
            </a:r>
          </a:p>
        </p:txBody>
      </p:sp>
      <p:pic>
        <p:nvPicPr>
          <p:cNvPr id="3" name="Picture 2"/>
          <p:cNvPicPr>
            <a:picLocks noChangeAspect="1"/>
          </p:cNvPicPr>
          <p:nvPr/>
        </p:nvPicPr>
        <p:blipFill>
          <a:blip r:embed="rId8"/>
          <a:stretch>
            <a:fillRect/>
          </a:stretch>
        </p:blipFill>
        <p:spPr>
          <a:xfrm>
            <a:off x="895350" y="2958024"/>
            <a:ext cx="7516091" cy="3522305"/>
          </a:xfrm>
          <a:prstGeom prst="rect">
            <a:avLst/>
          </a:prstGeom>
        </p:spPr>
      </p:pic>
    </p:spTree>
    <p:extLst>
      <p:ext uri="{BB962C8B-B14F-4D97-AF65-F5344CB8AC3E}">
        <p14:creationId xmlns:p14="http://schemas.microsoft.com/office/powerpoint/2010/main" val="3614508984"/>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38100" y="2488331"/>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solidFill>
                <a:sysClr val="windowText" lastClr="000000"/>
              </a:solidFill>
              <a:latin typeface="Calibri" panose="020F0502020204030204"/>
            </a:endParaRPr>
          </a:p>
          <a:p>
            <a:pPr lvl="0" fontAlgn="auto">
              <a:spcAft>
                <a:spcPts val="0"/>
              </a:spcAft>
            </a:pPr>
            <a:r>
              <a:rPr lang="ro-RO" sz="2800" dirty="0" smtClean="0">
                <a:solidFill>
                  <a:sysClr val="windowText" lastClr="000000"/>
                </a:solidFill>
                <a:latin typeface="Calibri" panose="020F0502020204030204"/>
              </a:rPr>
              <a:t> </a:t>
            </a:r>
            <a:endParaRPr lang="ro-RO" sz="3100" dirty="0">
              <a:solidFill>
                <a:sysClr val="windowText" lastClr="000000"/>
              </a:solidFill>
              <a:latin typeface="Calibri" panose="020F0502020204030204"/>
            </a:endParaRPr>
          </a:p>
        </p:txBody>
      </p:sp>
      <p:sp>
        <p:nvSpPr>
          <p:cNvPr id="2" name="Rectangle 1"/>
          <p:cNvSpPr/>
          <p:nvPr/>
        </p:nvSpPr>
        <p:spPr>
          <a:xfrm>
            <a:off x="918149" y="2135105"/>
            <a:ext cx="7467600" cy="430887"/>
          </a:xfrm>
          <a:prstGeom prst="rect">
            <a:avLst/>
          </a:prstGeom>
        </p:spPr>
        <p:txBody>
          <a:bodyPr wrap="square">
            <a:spAutoFit/>
          </a:bodyPr>
          <a:lstStyle/>
          <a:p>
            <a:pPr algn="ctr"/>
            <a:r>
              <a:rPr lang="ro-RO" dirty="0">
                <a:solidFill>
                  <a:schemeClr val="tx1"/>
                </a:solidFill>
              </a:rPr>
              <a:t>Dedurizarea apei subterane</a:t>
            </a:r>
          </a:p>
        </p:txBody>
      </p:sp>
      <p:sp>
        <p:nvSpPr>
          <p:cNvPr id="3" name="Rectangle 2"/>
          <p:cNvSpPr/>
          <p:nvPr/>
        </p:nvSpPr>
        <p:spPr>
          <a:xfrm>
            <a:off x="3279618" y="2497899"/>
            <a:ext cx="2744662" cy="430887"/>
          </a:xfrm>
          <a:prstGeom prst="rect">
            <a:avLst/>
          </a:prstGeom>
        </p:spPr>
        <p:txBody>
          <a:bodyPr wrap="none">
            <a:spAutoFit/>
          </a:bodyPr>
          <a:lstStyle/>
          <a:p>
            <a:r>
              <a:rPr lang="ro-RO" dirty="0">
                <a:solidFill>
                  <a:schemeClr val="tx1"/>
                </a:solidFill>
              </a:rPr>
              <a:t>Dedurizator duplex</a:t>
            </a:r>
          </a:p>
        </p:txBody>
      </p:sp>
      <p:pic>
        <p:nvPicPr>
          <p:cNvPr id="4" name="Picture 3"/>
          <p:cNvPicPr>
            <a:picLocks noChangeAspect="1"/>
          </p:cNvPicPr>
          <p:nvPr/>
        </p:nvPicPr>
        <p:blipFill>
          <a:blip r:embed="rId9"/>
          <a:stretch>
            <a:fillRect/>
          </a:stretch>
        </p:blipFill>
        <p:spPr>
          <a:xfrm>
            <a:off x="1549662" y="2938354"/>
            <a:ext cx="5663675" cy="3750681"/>
          </a:xfrm>
          <a:prstGeom prst="rect">
            <a:avLst/>
          </a:prstGeom>
        </p:spPr>
      </p:pic>
    </p:spTree>
    <p:extLst>
      <p:ext uri="{BB962C8B-B14F-4D97-AF65-F5344CB8AC3E}">
        <p14:creationId xmlns:p14="http://schemas.microsoft.com/office/powerpoint/2010/main" val="438352301"/>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IV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38100" y="2488331"/>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solidFill>
                <a:sysClr val="windowText" lastClr="000000"/>
              </a:solidFill>
              <a:latin typeface="Calibri" panose="020F0502020204030204"/>
            </a:endParaRPr>
          </a:p>
          <a:p>
            <a:pPr lvl="0" fontAlgn="auto">
              <a:spcAft>
                <a:spcPts val="0"/>
              </a:spcAft>
            </a:pPr>
            <a:r>
              <a:rPr lang="ro-RO" sz="2800" dirty="0" smtClean="0">
                <a:solidFill>
                  <a:sysClr val="windowText" lastClr="000000"/>
                </a:solidFill>
                <a:latin typeface="Calibri" panose="020F0502020204030204"/>
              </a:rPr>
              <a:t> </a:t>
            </a:r>
            <a:endParaRPr lang="ro-RO" sz="3100" dirty="0">
              <a:solidFill>
                <a:sysClr val="windowText" lastClr="000000"/>
              </a:solidFill>
              <a:latin typeface="Calibri" panose="020F0502020204030204"/>
            </a:endParaRPr>
          </a:p>
        </p:txBody>
      </p:sp>
      <p:sp>
        <p:nvSpPr>
          <p:cNvPr id="2" name="Rectangle 1"/>
          <p:cNvSpPr/>
          <p:nvPr/>
        </p:nvSpPr>
        <p:spPr>
          <a:xfrm>
            <a:off x="526774" y="2103610"/>
            <a:ext cx="7941365" cy="769441"/>
          </a:xfrm>
          <a:prstGeom prst="rect">
            <a:avLst/>
          </a:prstGeom>
        </p:spPr>
        <p:txBody>
          <a:bodyPr wrap="square">
            <a:spAutoFit/>
          </a:bodyPr>
          <a:lstStyle/>
          <a:p>
            <a:pPr algn="ctr"/>
            <a:r>
              <a:rPr lang="ro-RO" dirty="0">
                <a:solidFill>
                  <a:schemeClr val="tx1"/>
                </a:solidFill>
              </a:rPr>
              <a:t>Dedurizarea apei în filtre cu schimbători de cationi, H-cat. și Na-cat. montați în serie</a:t>
            </a:r>
          </a:p>
        </p:txBody>
      </p:sp>
      <p:pic>
        <p:nvPicPr>
          <p:cNvPr id="3" name="Picture 2"/>
          <p:cNvPicPr>
            <a:picLocks noChangeAspect="1"/>
          </p:cNvPicPr>
          <p:nvPr/>
        </p:nvPicPr>
        <p:blipFill>
          <a:blip r:embed="rId8"/>
          <a:stretch>
            <a:fillRect/>
          </a:stretch>
        </p:blipFill>
        <p:spPr>
          <a:xfrm>
            <a:off x="1008156" y="2873051"/>
            <a:ext cx="7041490" cy="3737596"/>
          </a:xfrm>
          <a:prstGeom prst="rect">
            <a:avLst/>
          </a:prstGeom>
        </p:spPr>
      </p:pic>
    </p:spTree>
    <p:extLst>
      <p:ext uri="{BB962C8B-B14F-4D97-AF65-F5344CB8AC3E}">
        <p14:creationId xmlns:p14="http://schemas.microsoft.com/office/powerpoint/2010/main" val="170342367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60217" y="1528366"/>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2" name="Picture 1"/>
          <p:cNvPicPr>
            <a:picLocks noChangeAspect="1"/>
          </p:cNvPicPr>
          <p:nvPr/>
        </p:nvPicPr>
        <p:blipFill>
          <a:blip r:embed="rId8"/>
          <a:stretch>
            <a:fillRect/>
          </a:stretch>
        </p:blipFill>
        <p:spPr>
          <a:xfrm>
            <a:off x="632743" y="2079240"/>
            <a:ext cx="7614564" cy="493819"/>
          </a:xfrm>
          <a:prstGeom prst="rect">
            <a:avLst/>
          </a:prstGeom>
        </p:spPr>
      </p:pic>
      <p:sp>
        <p:nvSpPr>
          <p:cNvPr id="3" name="Rectangle 2"/>
          <p:cNvSpPr/>
          <p:nvPr/>
        </p:nvSpPr>
        <p:spPr>
          <a:xfrm>
            <a:off x="605240" y="3105639"/>
            <a:ext cx="8135332" cy="2800767"/>
          </a:xfrm>
          <a:prstGeom prst="rect">
            <a:avLst/>
          </a:prstGeom>
        </p:spPr>
        <p:txBody>
          <a:bodyPr wrap="square">
            <a:spAutoFit/>
          </a:bodyPr>
          <a:lstStyle/>
          <a:p>
            <a:r>
              <a:rPr lang="ro-RO" dirty="0">
                <a:solidFill>
                  <a:schemeClr val="tx1"/>
                </a:solidFill>
              </a:rPr>
              <a:t>Rezerve confirmate de ape subterane după modul de utilizare, pe sectoare de gospodărire a apelor </a:t>
            </a:r>
            <a:r>
              <a:rPr lang="ro-RO" dirty="0" smtClean="0">
                <a:solidFill>
                  <a:schemeClr val="tx1"/>
                </a:solidFill>
              </a:rPr>
              <a:t>pot fi extrase din cele 16 </a:t>
            </a:r>
            <a:r>
              <a:rPr lang="ro-RO" dirty="0">
                <a:solidFill>
                  <a:schemeClr val="tx1"/>
                </a:solidFill>
              </a:rPr>
              <a:t>bazine hidrografice </a:t>
            </a:r>
            <a:r>
              <a:rPr lang="ro-RO" dirty="0" smtClean="0">
                <a:solidFill>
                  <a:schemeClr val="tx1"/>
                </a:solidFill>
              </a:rPr>
              <a:t>și </a:t>
            </a:r>
            <a:r>
              <a:rPr lang="ro-RO" dirty="0">
                <a:solidFill>
                  <a:schemeClr val="tx1"/>
                </a:solidFill>
              </a:rPr>
              <a:t>17 orizonturi </a:t>
            </a:r>
            <a:r>
              <a:rPr lang="ro-RO" dirty="0" smtClean="0">
                <a:solidFill>
                  <a:schemeClr val="tx1"/>
                </a:solidFill>
              </a:rPr>
              <a:t>și </a:t>
            </a:r>
            <a:r>
              <a:rPr lang="ro-RO" dirty="0">
                <a:solidFill>
                  <a:schemeClr val="tx1"/>
                </a:solidFill>
              </a:rPr>
              <a:t>complexe acvifere. Apele subterane se prezintă după modul de </a:t>
            </a:r>
            <a:r>
              <a:rPr lang="ro-RO" dirty="0" smtClean="0">
                <a:solidFill>
                  <a:schemeClr val="tx1"/>
                </a:solidFill>
              </a:rPr>
              <a:t>utilizare a bazinelor: </a:t>
            </a:r>
            <a:r>
              <a:rPr lang="ro-RO" dirty="0">
                <a:solidFill>
                  <a:schemeClr val="tx1"/>
                </a:solidFill>
              </a:rPr>
              <a:t>ape potabile (AP) – 2014 mii </a:t>
            </a:r>
            <a:r>
              <a:rPr lang="ro-RO" dirty="0" smtClean="0">
                <a:solidFill>
                  <a:schemeClr val="tx1"/>
                </a:solidFill>
              </a:rPr>
              <a:t>m3/d </a:t>
            </a:r>
            <a:r>
              <a:rPr lang="ro-RO" dirty="0">
                <a:solidFill>
                  <a:schemeClr val="tx1"/>
                </a:solidFill>
              </a:rPr>
              <a:t>( rezervă 2954 mii </a:t>
            </a:r>
            <a:r>
              <a:rPr lang="ro-RO" dirty="0" smtClean="0">
                <a:solidFill>
                  <a:schemeClr val="tx1"/>
                </a:solidFill>
              </a:rPr>
              <a:t>m3/d </a:t>
            </a:r>
            <a:r>
              <a:rPr lang="ro-RO" dirty="0">
                <a:solidFill>
                  <a:schemeClr val="tx1"/>
                </a:solidFill>
              </a:rPr>
              <a:t>), ape tehnice de </a:t>
            </a:r>
            <a:r>
              <a:rPr lang="ro-RO" dirty="0" err="1">
                <a:solidFill>
                  <a:schemeClr val="tx1"/>
                </a:solidFill>
              </a:rPr>
              <a:t>producţie</a:t>
            </a:r>
            <a:r>
              <a:rPr lang="ro-RO" dirty="0">
                <a:solidFill>
                  <a:schemeClr val="tx1"/>
                </a:solidFill>
              </a:rPr>
              <a:t> (ATP) -165 mii </a:t>
            </a:r>
            <a:r>
              <a:rPr lang="ro-RO" dirty="0" smtClean="0">
                <a:solidFill>
                  <a:schemeClr val="tx1"/>
                </a:solidFill>
              </a:rPr>
              <a:t>m3/d  </a:t>
            </a:r>
            <a:r>
              <a:rPr lang="ro-RO" dirty="0">
                <a:solidFill>
                  <a:schemeClr val="tx1"/>
                </a:solidFill>
              </a:rPr>
              <a:t>( rezervă 395 mii </a:t>
            </a:r>
            <a:r>
              <a:rPr lang="ro-RO" dirty="0" smtClean="0">
                <a:solidFill>
                  <a:schemeClr val="tx1"/>
                </a:solidFill>
              </a:rPr>
              <a:t>m3/d </a:t>
            </a:r>
            <a:r>
              <a:rPr lang="ro-RO" dirty="0">
                <a:solidFill>
                  <a:schemeClr val="tx1"/>
                </a:solidFill>
              </a:rPr>
              <a:t>) </a:t>
            </a:r>
            <a:r>
              <a:rPr lang="ro-RO" dirty="0" err="1">
                <a:solidFill>
                  <a:schemeClr val="tx1"/>
                </a:solidFill>
              </a:rPr>
              <a:t>şi</a:t>
            </a:r>
            <a:r>
              <a:rPr lang="ro-RO" dirty="0">
                <a:solidFill>
                  <a:schemeClr val="tx1"/>
                </a:solidFill>
              </a:rPr>
              <a:t> ape minerale curative (AMC) – 19,6 mii </a:t>
            </a:r>
            <a:r>
              <a:rPr lang="ro-RO" dirty="0" smtClean="0">
                <a:solidFill>
                  <a:schemeClr val="tx1"/>
                </a:solidFill>
              </a:rPr>
              <a:t>m3/d </a:t>
            </a:r>
            <a:r>
              <a:rPr lang="ro-RO" dirty="0">
                <a:solidFill>
                  <a:schemeClr val="tx1"/>
                </a:solidFill>
              </a:rPr>
              <a:t>(rezervă 31,3 mii m3/d ).</a:t>
            </a:r>
          </a:p>
        </p:txBody>
      </p:sp>
    </p:spTree>
    <p:extLst>
      <p:ext uri="{BB962C8B-B14F-4D97-AF65-F5344CB8AC3E}">
        <p14:creationId xmlns:p14="http://schemas.microsoft.com/office/powerpoint/2010/main" val="2352734999"/>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18814" y="462617"/>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lang="ro-RO" sz="1800" kern="0" dirty="0" smtClean="0">
                <a:latin typeface="Times New Roman" panose="02020603050405020304" pitchFamily="18" charset="0"/>
                <a:cs typeface="Times New Roman" panose="02020603050405020304" pitchFamily="18" charset="0"/>
              </a:rPr>
              <a:t>IV</a:t>
            </a:r>
            <a:r>
              <a:rPr lang="ro-RO" sz="1800" kern="0" dirty="0">
                <a:latin typeface="Times New Roman" panose="02020603050405020304" pitchFamily="18" charset="0"/>
                <a:cs typeface="Times New Roman" panose="02020603050405020304" pitchFamily="18" charset="0"/>
              </a:rPr>
              <a:t>. TRATAREA  APELOR </a:t>
            </a:r>
            <a:r>
              <a:rPr lang="ro-RO" sz="1800" kern="0" dirty="0" smtClean="0">
                <a:latin typeface="Times New Roman" panose="02020603050405020304" pitchFamily="18" charset="0"/>
                <a:cs typeface="Times New Roman" panose="02020603050405020304" pitchFamily="18" charset="0"/>
              </a:rPr>
              <a:t>SUBTERANE</a:t>
            </a:r>
            <a:endParaRPr kumimoji="0" lang="ro-RO" sz="1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Subtitle 2"/>
          <p:cNvSpPr txBox="1">
            <a:spLocks/>
          </p:cNvSpPr>
          <p:nvPr/>
        </p:nvSpPr>
        <p:spPr>
          <a:xfrm>
            <a:off x="38100" y="2488331"/>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solidFill>
                <a:sysClr val="windowText" lastClr="000000"/>
              </a:solidFill>
              <a:latin typeface="Calibri" panose="020F0502020204030204"/>
            </a:endParaRPr>
          </a:p>
          <a:p>
            <a:pPr lvl="0" fontAlgn="auto">
              <a:spcAft>
                <a:spcPts val="0"/>
              </a:spcAft>
            </a:pPr>
            <a:r>
              <a:rPr lang="ro-RO" sz="2800" dirty="0" smtClean="0">
                <a:solidFill>
                  <a:sysClr val="windowText" lastClr="000000"/>
                </a:solidFill>
                <a:latin typeface="Calibri" panose="020F0502020204030204"/>
              </a:rPr>
              <a:t> </a:t>
            </a:r>
            <a:endParaRPr lang="ro-RO" sz="3100" dirty="0">
              <a:solidFill>
                <a:sysClr val="windowText" lastClr="000000"/>
              </a:solidFill>
              <a:latin typeface="Calibri" panose="020F0502020204030204"/>
            </a:endParaRPr>
          </a:p>
        </p:txBody>
      </p:sp>
      <p:sp>
        <p:nvSpPr>
          <p:cNvPr id="2" name="Rectangle 1"/>
          <p:cNvSpPr/>
          <p:nvPr/>
        </p:nvSpPr>
        <p:spPr>
          <a:xfrm>
            <a:off x="546652" y="2126222"/>
            <a:ext cx="8193920" cy="769441"/>
          </a:xfrm>
          <a:prstGeom prst="rect">
            <a:avLst/>
          </a:prstGeom>
        </p:spPr>
        <p:txBody>
          <a:bodyPr wrap="square">
            <a:spAutoFit/>
          </a:bodyPr>
          <a:lstStyle/>
          <a:p>
            <a:pPr algn="ctr"/>
            <a:r>
              <a:rPr lang="ro-RO" dirty="0">
                <a:solidFill>
                  <a:schemeClr val="tx1"/>
                </a:solidFill>
              </a:rPr>
              <a:t>Dedurizarea apei în filtre cu schimbători de cationi, H-cat. și Na-cat. montați în paralel</a:t>
            </a:r>
          </a:p>
        </p:txBody>
      </p:sp>
      <p:pic>
        <p:nvPicPr>
          <p:cNvPr id="3" name="Picture 2"/>
          <p:cNvPicPr>
            <a:picLocks noChangeAspect="1"/>
          </p:cNvPicPr>
          <p:nvPr/>
        </p:nvPicPr>
        <p:blipFill>
          <a:blip r:embed="rId8"/>
          <a:stretch>
            <a:fillRect/>
          </a:stretch>
        </p:blipFill>
        <p:spPr>
          <a:xfrm>
            <a:off x="824156" y="2958024"/>
            <a:ext cx="7571888" cy="3551496"/>
          </a:xfrm>
          <a:prstGeom prst="rect">
            <a:avLst/>
          </a:prstGeom>
        </p:spPr>
      </p:pic>
    </p:spTree>
    <p:extLst>
      <p:ext uri="{BB962C8B-B14F-4D97-AF65-F5344CB8AC3E}">
        <p14:creationId xmlns:p14="http://schemas.microsoft.com/office/powerpoint/2010/main" val="4057235305"/>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1" name="Subtitle 2"/>
          <p:cNvSpPr txBox="1">
            <a:spLocks/>
          </p:cNvSpPr>
          <p:nvPr/>
        </p:nvSpPr>
        <p:spPr>
          <a:xfrm>
            <a:off x="38100" y="2488331"/>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solidFill>
                <a:sysClr val="windowText" lastClr="000000"/>
              </a:solidFill>
              <a:latin typeface="Calibri" panose="020F0502020204030204"/>
            </a:endParaRPr>
          </a:p>
          <a:p>
            <a:pPr lvl="0" fontAlgn="auto">
              <a:spcAft>
                <a:spcPts val="0"/>
              </a:spcAft>
            </a:pPr>
            <a:r>
              <a:rPr lang="ro-RO" sz="2800" dirty="0" smtClean="0">
                <a:solidFill>
                  <a:sysClr val="windowText" lastClr="000000"/>
                </a:solidFill>
                <a:latin typeface="Calibri" panose="020F0502020204030204"/>
              </a:rPr>
              <a:t> </a:t>
            </a:r>
            <a:endParaRPr lang="ro-RO" sz="3100" dirty="0">
              <a:solidFill>
                <a:sysClr val="windowText" lastClr="000000"/>
              </a:solidFill>
              <a:latin typeface="Calibri" panose="020F0502020204030204"/>
            </a:endParaRPr>
          </a:p>
        </p:txBody>
      </p:sp>
    </p:spTree>
    <p:extLst>
      <p:ext uri="{BB962C8B-B14F-4D97-AF65-F5344CB8AC3E}">
        <p14:creationId xmlns:p14="http://schemas.microsoft.com/office/powerpoint/2010/main" val="1897763977"/>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ro-RO" dirty="0" smtClean="0"/>
              <a:t>Margareta Vîrcolici</a:t>
            </a:r>
            <a:endParaRPr lang="de-DE" dirty="0"/>
          </a:p>
        </p:txBody>
      </p:sp>
      <p:sp>
        <p:nvSpPr>
          <p:cNvPr id="4" name="Date Placeholder 3"/>
          <p:cNvSpPr>
            <a:spLocks noGrp="1"/>
          </p:cNvSpPr>
          <p:nvPr>
            <p:ph type="dt" sz="half" idx="11"/>
          </p:nvPr>
        </p:nvSpPr>
        <p:spPr/>
        <p:txBody>
          <a:bodyPr/>
          <a:lstStyle/>
          <a:p>
            <a:fld id="{0F9A5078-6F60-49E2-B50D-11C30D454C38}" type="datetime1">
              <a:rPr lang="en-GB" noProof="0" smtClean="0"/>
              <a:pPr/>
              <a:t>03/07/2019</a:t>
            </a:fld>
            <a:endParaRPr lang="en-GB" noProof="0" dirty="0"/>
          </a:p>
        </p:txBody>
      </p:sp>
      <p:pic>
        <p:nvPicPr>
          <p:cNvPr id="8" name="Picture 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8565" y="337831"/>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escription: C:\Users\Stela\Desktop\Logou nou UTM\Logo_inscript_horizontal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410" y="364946"/>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768" y="231642"/>
            <a:ext cx="858817" cy="8588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fcaac_logo0200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6384" y="200049"/>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2" y="8376"/>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a:off x="1163782" y="1040180"/>
            <a:ext cx="71628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b="0" i="0" u="none" strike="noStrike" cap="none" normalizeH="0" baseline="0" dirty="0" smtClean="0">
                <a:ln>
                  <a:noFill/>
                </a:ln>
                <a:solidFill>
                  <a:srgbClr val="A6A6A6"/>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b="0" i="0" u="none" strike="noStrike" cap="none" normalizeH="0" baseline="0" dirty="0" smtClean="0">
              <a:ln>
                <a:noFill/>
              </a:ln>
              <a:solidFill>
                <a:schemeClr val="tx1"/>
              </a:solidFill>
              <a:effectLst/>
              <a:latin typeface="Arial" panose="020B0604020202020204" pitchFamily="34" charset="0"/>
            </a:endParaRPr>
          </a:p>
        </p:txBody>
      </p:sp>
      <p:sp>
        <p:nvSpPr>
          <p:cNvPr id="15" name="Datumsplatzhalter 3"/>
          <p:cNvSpPr txBox="1">
            <a:spLocks/>
          </p:cNvSpPr>
          <p:nvPr/>
        </p:nvSpPr>
        <p:spPr bwMode="auto">
          <a:xfrm>
            <a:off x="679450" y="6581775"/>
            <a:ext cx="1295400"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defPPr>
              <a:defRPr lang="de-DE"/>
            </a:defPPr>
            <a:lvl1pPr algn="l" rtl="0" eaLnBrk="0" fontAlgn="base" hangingPunct="0">
              <a:spcBef>
                <a:spcPct val="0"/>
              </a:spcBef>
              <a:spcAft>
                <a:spcPct val="0"/>
              </a:spcAft>
              <a:defRPr sz="1000" b="0" kern="1200">
                <a:solidFill>
                  <a:srgbClr val="6E6452"/>
                </a:solidFill>
                <a:latin typeface="Arial Narrow" pitchFamily="34"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fld id="{1A768533-9F5A-4A96-B8F6-9A95114E0856}" type="datetime1">
              <a:rPr lang="en-GB" smtClean="0">
                <a:cs typeface="Arial" charset="0"/>
              </a:rPr>
              <a:pPr/>
              <a:t>03/07/2019</a:t>
            </a:fld>
            <a:endParaRPr lang="de-DE">
              <a:cs typeface="Arial" charset="0"/>
            </a:endParaRPr>
          </a:p>
        </p:txBody>
      </p:sp>
      <p:sp>
        <p:nvSpPr>
          <p:cNvPr id="16" name="Inhaltsplatzhalter 8"/>
          <p:cNvSpPr txBox="1">
            <a:spLocks/>
          </p:cNvSpPr>
          <p:nvPr/>
        </p:nvSpPr>
        <p:spPr>
          <a:xfrm>
            <a:off x="2433908" y="1620411"/>
            <a:ext cx="6262254" cy="2074863"/>
          </a:xfrm>
          <a:prstGeom prst="rect">
            <a:avLst/>
          </a:prstGeom>
        </p:spPr>
        <p:txBody>
          <a:bodyPr/>
          <a:lstStyle/>
          <a:p>
            <a:pPr algn="ctr">
              <a:spcAft>
                <a:spcPts val="600"/>
              </a:spcAft>
            </a:pPr>
            <a:endParaRPr lang="en-US" sz="2000" dirty="0">
              <a:solidFill>
                <a:srgbClr val="534B3E"/>
              </a:solidFill>
            </a:endParaRPr>
          </a:p>
          <a:p>
            <a:pPr algn="ctr">
              <a:spcAft>
                <a:spcPts val="600"/>
              </a:spcAft>
            </a:pPr>
            <a:endParaRPr lang="en-US" sz="2000" dirty="0">
              <a:solidFill>
                <a:srgbClr val="534B3E"/>
              </a:solidFill>
            </a:endParaRPr>
          </a:p>
          <a:p>
            <a:pPr>
              <a:spcAft>
                <a:spcPts val="300"/>
              </a:spcAft>
            </a:pPr>
            <a:r>
              <a:rPr lang="ro-RO" sz="2800" dirty="0" smtClean="0">
                <a:solidFill>
                  <a:srgbClr val="534B3E"/>
                </a:solidFill>
              </a:rPr>
              <a:t>Vă mulțumim pentru atenție</a:t>
            </a:r>
            <a:endParaRPr lang="en-GB" sz="2800" dirty="0">
              <a:solidFill>
                <a:srgbClr val="534B3E"/>
              </a:solidFill>
            </a:endParaRPr>
          </a:p>
          <a:p>
            <a:endParaRPr lang="en-GB" sz="1000" dirty="0">
              <a:solidFill>
                <a:srgbClr val="534B3E"/>
              </a:solidFill>
            </a:endParaRPr>
          </a:p>
        </p:txBody>
      </p:sp>
      <p:sp>
        <p:nvSpPr>
          <p:cNvPr id="17" name="Textfeld 9"/>
          <p:cNvSpPr txBox="1">
            <a:spLocks noChangeArrowheads="1"/>
          </p:cNvSpPr>
          <p:nvPr/>
        </p:nvSpPr>
        <p:spPr bwMode="auto">
          <a:xfrm>
            <a:off x="427153" y="5399463"/>
            <a:ext cx="1371600" cy="215900"/>
          </a:xfrm>
          <a:prstGeom prst="rect">
            <a:avLst/>
          </a:prstGeom>
          <a:noFill/>
          <a:ln>
            <a:noFill/>
          </a:ln>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r>
              <a:rPr lang="ro-RO" sz="800" b="0" dirty="0" smtClean="0">
                <a:solidFill>
                  <a:schemeClr val="tx2">
                    <a:lumMod val="75000"/>
                  </a:schemeClr>
                </a:solidFill>
              </a:rPr>
              <a:t>Proiect co-finanțat de</a:t>
            </a:r>
            <a:endParaRPr lang="en-GB" sz="800" b="0" dirty="0">
              <a:solidFill>
                <a:schemeClr val="tx2">
                  <a:lumMod val="75000"/>
                </a:schemeClr>
              </a:solidFill>
            </a:endParaRPr>
          </a:p>
        </p:txBody>
      </p:sp>
      <p:pic>
        <p:nvPicPr>
          <p:cNvPr id="18" name="Picture 11" descr="F:\Branding\EU\jaune.jpg"/>
          <p:cNvPicPr>
            <a:picLocks noChangeAspect="1" noChangeArrowheads="1"/>
          </p:cNvPicPr>
          <p:nvPr/>
        </p:nvPicPr>
        <p:blipFill>
          <a:blip r:embed="rId7"/>
          <a:srcRect/>
          <a:stretch>
            <a:fillRect/>
          </a:stretch>
        </p:blipFill>
        <p:spPr bwMode="auto">
          <a:xfrm>
            <a:off x="491056" y="5624205"/>
            <a:ext cx="1365250" cy="927100"/>
          </a:xfrm>
          <a:prstGeom prst="rect">
            <a:avLst/>
          </a:prstGeom>
          <a:noFill/>
          <a:ln w="9525">
            <a:noFill/>
            <a:miter lim="800000"/>
            <a:headEnd/>
            <a:tailEnd/>
          </a:ln>
        </p:spPr>
      </p:pic>
      <p:pic>
        <p:nvPicPr>
          <p:cNvPr id="19" name="Picture 11" descr="H:\bn4.jpg"/>
          <p:cNvPicPr>
            <a:picLocks noChangeAspect="1" noChangeArrowheads="1"/>
          </p:cNvPicPr>
          <p:nvPr/>
        </p:nvPicPr>
        <p:blipFill>
          <a:blip r:embed="rId8"/>
          <a:srcRect/>
          <a:stretch>
            <a:fillRect/>
          </a:stretch>
        </p:blipFill>
        <p:spPr bwMode="auto">
          <a:xfrm>
            <a:off x="2046511" y="5590073"/>
            <a:ext cx="1016000" cy="1025525"/>
          </a:xfrm>
          <a:prstGeom prst="rect">
            <a:avLst/>
          </a:prstGeom>
          <a:noFill/>
          <a:ln w="9525">
            <a:noFill/>
            <a:miter lim="800000"/>
            <a:headEnd/>
            <a:tailEnd/>
          </a:ln>
        </p:spPr>
      </p:pic>
      <p:pic>
        <p:nvPicPr>
          <p:cNvPr id="20" name="Picture 1"/>
          <p:cNvPicPr>
            <a:picLocks noChangeAspect="1"/>
          </p:cNvPicPr>
          <p:nvPr/>
        </p:nvPicPr>
        <p:blipFill>
          <a:blip r:embed="rId9"/>
          <a:srcRect/>
          <a:stretch>
            <a:fillRect/>
          </a:stretch>
        </p:blipFill>
        <p:spPr bwMode="auto">
          <a:xfrm>
            <a:off x="5258991" y="5624205"/>
            <a:ext cx="1639887" cy="957262"/>
          </a:xfrm>
          <a:prstGeom prst="rect">
            <a:avLst/>
          </a:prstGeom>
          <a:noFill/>
          <a:ln w="9525">
            <a:noFill/>
            <a:miter lim="800000"/>
            <a:headEnd/>
            <a:tailEnd/>
          </a:ln>
        </p:spPr>
      </p:pic>
      <p:sp>
        <p:nvSpPr>
          <p:cNvPr id="21" name="Textfeld 9"/>
          <p:cNvSpPr txBox="1">
            <a:spLocks noChangeArrowheads="1"/>
          </p:cNvSpPr>
          <p:nvPr/>
        </p:nvSpPr>
        <p:spPr bwMode="auto">
          <a:xfrm>
            <a:off x="6898878" y="5383151"/>
            <a:ext cx="1147762" cy="214313"/>
          </a:xfrm>
          <a:prstGeom prst="rect">
            <a:avLst/>
          </a:prstGeom>
          <a:noFill/>
          <a:ln>
            <a:noFill/>
          </a:ln>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r>
              <a:rPr lang="ro-RO" sz="800" b="0" dirty="0" smtClean="0">
                <a:solidFill>
                  <a:schemeClr val="tx2">
                    <a:lumMod val="75000"/>
                  </a:schemeClr>
                </a:solidFill>
              </a:rPr>
              <a:t>In cooperare cu</a:t>
            </a:r>
            <a:endParaRPr lang="ro-RO" sz="800" b="0" dirty="0">
              <a:solidFill>
                <a:schemeClr val="tx2">
                  <a:lumMod val="75000"/>
                </a:schemeClr>
              </a:solidFill>
            </a:endParaRPr>
          </a:p>
        </p:txBody>
      </p:sp>
      <p:pic>
        <p:nvPicPr>
          <p:cNvPr id="22" name="Picture 21"/>
          <p:cNvPicPr/>
          <p:nvPr/>
        </p:nvPicPr>
        <p:blipFill>
          <a:blip r:embed="rId10" cstate="print">
            <a:extLst>
              <a:ext uri="{28A0092B-C50C-407E-A947-70E740481C1C}">
                <a14:useLocalDpi xmlns:a14="http://schemas.microsoft.com/office/drawing/2010/main" val="0"/>
              </a:ext>
            </a:extLst>
          </a:blip>
          <a:stretch>
            <a:fillRect/>
          </a:stretch>
        </p:blipFill>
        <p:spPr>
          <a:xfrm>
            <a:off x="7752045" y="5540701"/>
            <a:ext cx="1071880" cy="1071880"/>
          </a:xfrm>
          <a:prstGeom prst="rect">
            <a:avLst/>
          </a:prstGeom>
        </p:spPr>
      </p:pic>
      <p:pic>
        <p:nvPicPr>
          <p:cNvPr id="23" name="Picture 22" descr="D:\Users\Desktop\logotype.pn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52716" y="5818037"/>
            <a:ext cx="1958975" cy="569595"/>
          </a:xfrm>
          <a:prstGeom prst="rect">
            <a:avLst/>
          </a:prstGeom>
          <a:noFill/>
          <a:ln>
            <a:noFill/>
          </a:ln>
        </p:spPr>
      </p:pic>
      <p:sp>
        <p:nvSpPr>
          <p:cNvPr id="24" name="CasetăText 1"/>
          <p:cNvSpPr txBox="1"/>
          <p:nvPr/>
        </p:nvSpPr>
        <p:spPr>
          <a:xfrm>
            <a:off x="1856306" y="3145976"/>
            <a:ext cx="5361912" cy="1723549"/>
          </a:xfrm>
          <a:prstGeom prst="rect">
            <a:avLst/>
          </a:prstGeom>
          <a:noFill/>
        </p:spPr>
        <p:txBody>
          <a:bodyPr wrap="square" rtlCol="0">
            <a:spAutoFit/>
          </a:bodyPr>
          <a:lstStyle/>
          <a:p>
            <a:pPr algn="ctr"/>
            <a:r>
              <a:rPr lang="ro-RO" sz="1400" b="0" u="sng" dirty="0" smtClean="0">
                <a:solidFill>
                  <a:schemeClr val="bg2">
                    <a:lumMod val="25000"/>
                  </a:schemeClr>
                </a:solidFill>
                <a:latin typeface="+mn-lt"/>
                <a:hlinkClick r:id="rId12"/>
              </a:rPr>
              <a:t>www.ifcaac.amac.md</a:t>
            </a:r>
            <a:r>
              <a:rPr lang="ro-RO" sz="1400" b="0" dirty="0" smtClean="0">
                <a:solidFill>
                  <a:schemeClr val="bg2">
                    <a:lumMod val="25000"/>
                  </a:schemeClr>
                </a:solidFill>
                <a:latin typeface="+mn-lt"/>
              </a:rPr>
              <a:t> </a:t>
            </a:r>
            <a:endParaRPr lang="ro-RO" sz="1400" b="0" dirty="0">
              <a:solidFill>
                <a:schemeClr val="bg2">
                  <a:lumMod val="25000"/>
                </a:schemeClr>
              </a:solidFill>
              <a:latin typeface="+mn-lt"/>
            </a:endParaRPr>
          </a:p>
          <a:p>
            <a:pPr algn="ctr"/>
            <a:r>
              <a:rPr lang="ro-RO" sz="1400" b="0" u="sng" dirty="0" smtClean="0">
                <a:solidFill>
                  <a:schemeClr val="bg2">
                    <a:lumMod val="25000"/>
                  </a:schemeClr>
                </a:solidFill>
                <a:latin typeface="+mn-lt"/>
              </a:rPr>
              <a:t>ifcaac@fua.utm.md</a:t>
            </a:r>
            <a:r>
              <a:rPr lang="ro-RO" sz="1400" b="0" dirty="0" smtClean="0">
                <a:solidFill>
                  <a:schemeClr val="bg2">
                    <a:lumMod val="25000"/>
                  </a:schemeClr>
                </a:solidFill>
                <a:latin typeface="+mn-lt"/>
              </a:rPr>
              <a:t> </a:t>
            </a:r>
            <a:endParaRPr lang="ro-RO" sz="1400" b="0" dirty="0">
              <a:solidFill>
                <a:schemeClr val="bg2">
                  <a:lumMod val="25000"/>
                </a:schemeClr>
              </a:solidFill>
              <a:latin typeface="+mn-lt"/>
            </a:endParaRPr>
          </a:p>
          <a:p>
            <a:pPr algn="ctr"/>
            <a:r>
              <a:rPr lang="ro-RO" sz="1400" b="0" dirty="0" smtClean="0">
                <a:solidFill>
                  <a:schemeClr val="bg2">
                    <a:lumMod val="25000"/>
                  </a:schemeClr>
                </a:solidFill>
                <a:latin typeface="+mn-lt"/>
              </a:rPr>
              <a:t>telefon</a:t>
            </a:r>
            <a:r>
              <a:rPr lang="ro-RO" sz="1400" b="0" dirty="0">
                <a:solidFill>
                  <a:schemeClr val="bg2">
                    <a:lumMod val="25000"/>
                  </a:schemeClr>
                </a:solidFill>
                <a:latin typeface="+mn-lt"/>
              </a:rPr>
              <a:t>: (022) 77-38 22</a:t>
            </a:r>
          </a:p>
          <a:p>
            <a:pPr algn="ctr"/>
            <a:r>
              <a:rPr lang="ro-RO" sz="1400" b="0" dirty="0">
                <a:solidFill>
                  <a:schemeClr val="bg2">
                    <a:lumMod val="25000"/>
                  </a:schemeClr>
                </a:solidFill>
                <a:latin typeface="+mn-lt"/>
              </a:rPr>
              <a:t> </a:t>
            </a:r>
          </a:p>
          <a:p>
            <a:pPr algn="ctr"/>
            <a:r>
              <a:rPr lang="ro-RO" sz="1400" b="0" u="sng" dirty="0">
                <a:solidFill>
                  <a:srgbClr val="7030A0"/>
                </a:solidFill>
                <a:latin typeface="+mn-lt"/>
              </a:rPr>
              <a:t>www.amac.md</a:t>
            </a:r>
            <a:r>
              <a:rPr lang="ro-RO" sz="1400" b="0" dirty="0">
                <a:solidFill>
                  <a:srgbClr val="7030A0"/>
                </a:solidFill>
                <a:latin typeface="+mn-lt"/>
              </a:rPr>
              <a:t> </a:t>
            </a:r>
            <a:endParaRPr lang="ro-RO" sz="1400" b="0" dirty="0">
              <a:solidFill>
                <a:schemeClr val="bg2">
                  <a:lumMod val="25000"/>
                </a:schemeClr>
              </a:solidFill>
              <a:latin typeface="+mn-lt"/>
            </a:endParaRPr>
          </a:p>
          <a:p>
            <a:pPr algn="ctr"/>
            <a:r>
              <a:rPr lang="ro-RO" sz="1400" b="0" u="sng" dirty="0" smtClean="0">
                <a:solidFill>
                  <a:schemeClr val="bg2">
                    <a:lumMod val="25000"/>
                  </a:schemeClr>
                </a:solidFill>
                <a:latin typeface="+mn-lt"/>
              </a:rPr>
              <a:t>apacanal@yandex.ru</a:t>
            </a:r>
            <a:r>
              <a:rPr lang="ro-RO" sz="1400" b="0" dirty="0" smtClean="0">
                <a:solidFill>
                  <a:schemeClr val="bg2">
                    <a:lumMod val="25000"/>
                  </a:schemeClr>
                </a:solidFill>
                <a:latin typeface="+mn-lt"/>
              </a:rPr>
              <a:t>  </a:t>
            </a:r>
            <a:endParaRPr lang="ro-RO" sz="1400" b="0" dirty="0">
              <a:solidFill>
                <a:schemeClr val="bg2">
                  <a:lumMod val="25000"/>
                </a:schemeClr>
              </a:solidFill>
              <a:latin typeface="+mn-lt"/>
            </a:endParaRPr>
          </a:p>
          <a:p>
            <a:pPr algn="ctr"/>
            <a:r>
              <a:rPr lang="ro-RO" sz="1400" b="0" dirty="0" smtClean="0">
                <a:solidFill>
                  <a:schemeClr val="bg2">
                    <a:lumMod val="25000"/>
                  </a:schemeClr>
                </a:solidFill>
                <a:latin typeface="+mn-lt"/>
              </a:rPr>
              <a:t>telefon</a:t>
            </a:r>
            <a:r>
              <a:rPr lang="ro-RO" sz="1400" b="0" dirty="0">
                <a:solidFill>
                  <a:schemeClr val="bg2">
                    <a:lumMod val="25000"/>
                  </a:schemeClr>
                </a:solidFill>
                <a:latin typeface="+mn-lt"/>
              </a:rPr>
              <a:t>: (022) 28-84-33</a:t>
            </a:r>
          </a:p>
          <a:p>
            <a:pPr algn="ctr"/>
            <a:endParaRPr lang="ro-RO" sz="800" b="0" dirty="0">
              <a:solidFill>
                <a:schemeClr val="bg2">
                  <a:lumMod val="25000"/>
                </a:schemeClr>
              </a:solidFill>
              <a:latin typeface="+mn-lt"/>
            </a:endParaRPr>
          </a:p>
        </p:txBody>
      </p:sp>
      <p:pic>
        <p:nvPicPr>
          <p:cNvPr id="25"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5620" y="388477"/>
            <a:ext cx="1809750" cy="54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84493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60217" y="1528366"/>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o-RO" sz="2000" b="0" i="0" u="none" strike="noStrike" kern="0" cap="none" spc="0" normalizeH="0" baseline="0" noProof="0" dirty="0" smtClean="0">
                <a:ln>
                  <a:noFill/>
                </a:ln>
                <a:solidFill>
                  <a:srgbClr val="002060"/>
                </a:solidFill>
                <a:effectLst/>
                <a:uLnTx/>
                <a:uFillTx/>
                <a:latin typeface="Arial"/>
                <a:ea typeface="+mj-ea"/>
                <a:cs typeface="+mj-cs"/>
              </a:rPr>
              <a:t/>
            </a:r>
            <a:br>
              <a:rPr kumimoji="0" lang="ro-RO" sz="20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11" name="Subtitle 2"/>
          <p:cNvSpPr txBox="1">
            <a:spLocks/>
          </p:cNvSpPr>
          <p:nvPr/>
        </p:nvSpPr>
        <p:spPr>
          <a:xfrm>
            <a:off x="0" y="2642076"/>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2" name="Picture 1"/>
          <p:cNvPicPr>
            <a:picLocks noChangeAspect="1"/>
          </p:cNvPicPr>
          <p:nvPr/>
        </p:nvPicPr>
        <p:blipFill>
          <a:blip r:embed="rId8"/>
          <a:stretch>
            <a:fillRect/>
          </a:stretch>
        </p:blipFill>
        <p:spPr>
          <a:xfrm>
            <a:off x="703264" y="2031284"/>
            <a:ext cx="7614564" cy="493819"/>
          </a:xfrm>
          <a:prstGeom prst="rect">
            <a:avLst/>
          </a:prstGeom>
        </p:spPr>
      </p:pic>
      <p:pic>
        <p:nvPicPr>
          <p:cNvPr id="3" name="Picture 2"/>
          <p:cNvPicPr>
            <a:picLocks noChangeAspect="1"/>
          </p:cNvPicPr>
          <p:nvPr/>
        </p:nvPicPr>
        <p:blipFill rotWithShape="1">
          <a:blip r:embed="rId9"/>
          <a:srcRect t="8677" b="7457"/>
          <a:stretch/>
        </p:blipFill>
        <p:spPr>
          <a:xfrm>
            <a:off x="311085" y="2408130"/>
            <a:ext cx="8257880" cy="2884603"/>
          </a:xfrm>
          <a:prstGeom prst="rect">
            <a:avLst/>
          </a:prstGeom>
        </p:spPr>
      </p:pic>
      <p:sp>
        <p:nvSpPr>
          <p:cNvPr id="4" name="Rectangle 3"/>
          <p:cNvSpPr/>
          <p:nvPr/>
        </p:nvSpPr>
        <p:spPr>
          <a:xfrm>
            <a:off x="785047" y="5361750"/>
            <a:ext cx="7699077" cy="984885"/>
          </a:xfrm>
          <a:prstGeom prst="rect">
            <a:avLst/>
          </a:prstGeom>
        </p:spPr>
        <p:txBody>
          <a:bodyPr wrap="square">
            <a:spAutoFit/>
          </a:bodyPr>
          <a:lstStyle/>
          <a:p>
            <a:r>
              <a:rPr lang="ro-RO" sz="1600" dirty="0">
                <a:solidFill>
                  <a:schemeClr val="tx1"/>
                </a:solidFill>
              </a:rPr>
              <a:t>Surse subterane de alimentare cu apă</a:t>
            </a:r>
          </a:p>
          <a:p>
            <a:r>
              <a:rPr lang="ro-RO" sz="1400" dirty="0">
                <a:solidFill>
                  <a:schemeClr val="tx1"/>
                </a:solidFill>
              </a:rPr>
              <a:t>1 – straturi </a:t>
            </a:r>
            <a:r>
              <a:rPr lang="ro-RO" sz="1400" dirty="0" err="1" smtClean="0">
                <a:solidFill>
                  <a:schemeClr val="tx1"/>
                </a:solidFill>
              </a:rPr>
              <a:t>impermiabile</a:t>
            </a:r>
            <a:r>
              <a:rPr lang="ro-RO" sz="1400" dirty="0">
                <a:solidFill>
                  <a:schemeClr val="tx1"/>
                </a:solidFill>
              </a:rPr>
              <a:t>;  2,3 – ape freatice;   4 – strat acvifer cu nivel liber;   5 – strat acvifer sub presiune;   6 – </a:t>
            </a:r>
            <a:r>
              <a:rPr lang="ro-RO" sz="1400" dirty="0" err="1">
                <a:solidFill>
                  <a:schemeClr val="tx1"/>
                </a:solidFill>
              </a:rPr>
              <a:t>puţ</a:t>
            </a:r>
            <a:r>
              <a:rPr lang="ro-RO" sz="1400" dirty="0">
                <a:solidFill>
                  <a:schemeClr val="tx1"/>
                </a:solidFill>
              </a:rPr>
              <a:t> săpat;     7 – </a:t>
            </a:r>
            <a:r>
              <a:rPr lang="ro-RO" sz="1400" dirty="0" err="1">
                <a:solidFill>
                  <a:schemeClr val="tx1"/>
                </a:solidFill>
              </a:rPr>
              <a:t>puţ</a:t>
            </a:r>
            <a:r>
              <a:rPr lang="ro-RO" sz="1400" dirty="0">
                <a:solidFill>
                  <a:schemeClr val="tx1"/>
                </a:solidFill>
              </a:rPr>
              <a:t> forat;   8 – </a:t>
            </a:r>
            <a:r>
              <a:rPr lang="ro-RO" sz="1400" dirty="0" err="1">
                <a:solidFill>
                  <a:schemeClr val="tx1"/>
                </a:solidFill>
              </a:rPr>
              <a:t>puţ</a:t>
            </a:r>
            <a:r>
              <a:rPr lang="ro-RO" sz="1400" dirty="0">
                <a:solidFill>
                  <a:schemeClr val="tx1"/>
                </a:solidFill>
              </a:rPr>
              <a:t> forat în stratul acvifer cu nivel liber; </a:t>
            </a:r>
            <a:r>
              <a:rPr lang="ro-RO" sz="1400" dirty="0" smtClean="0">
                <a:solidFill>
                  <a:schemeClr val="tx1"/>
                </a:solidFill>
              </a:rPr>
              <a:t>  </a:t>
            </a:r>
            <a:r>
              <a:rPr lang="ro-RO" sz="1400" dirty="0">
                <a:solidFill>
                  <a:schemeClr val="tx1"/>
                </a:solidFill>
              </a:rPr>
              <a:t>9 - </a:t>
            </a:r>
            <a:r>
              <a:rPr lang="ro-RO" sz="1400" dirty="0" err="1">
                <a:solidFill>
                  <a:schemeClr val="tx1"/>
                </a:solidFill>
              </a:rPr>
              <a:t>puţ</a:t>
            </a:r>
            <a:r>
              <a:rPr lang="ro-RO" sz="1400" dirty="0">
                <a:solidFill>
                  <a:schemeClr val="tx1"/>
                </a:solidFill>
              </a:rPr>
              <a:t> forat în stratul acvifer sub presiune.    </a:t>
            </a:r>
          </a:p>
        </p:txBody>
      </p:sp>
    </p:spTree>
    <p:extLst>
      <p:ext uri="{BB962C8B-B14F-4D97-AF65-F5344CB8AC3E}">
        <p14:creationId xmlns:p14="http://schemas.microsoft.com/office/powerpoint/2010/main" val="406642152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GIZ_Banner_Kopfzeile-Ausland (3)">
  <a:themeElements>
    <a:clrScheme name="GIZ">
      <a:dk1>
        <a:srgbClr val="000000"/>
      </a:dk1>
      <a:lt1>
        <a:srgbClr val="FFFFFF"/>
      </a:lt1>
      <a:dk2>
        <a:srgbClr val="6E6452"/>
      </a:dk2>
      <a:lt2>
        <a:srgbClr val="D2CDC8"/>
      </a:lt2>
      <a:accent1>
        <a:srgbClr val="C80F0F"/>
      </a:accent1>
      <a:accent2>
        <a:srgbClr val="4B859F"/>
      </a:accent2>
      <a:accent3>
        <a:srgbClr val="B498BA"/>
      </a:accent3>
      <a:accent4>
        <a:srgbClr val="F3BF49"/>
      </a:accent4>
      <a:accent5>
        <a:srgbClr val="94B322"/>
      </a:accent5>
      <a:accent6>
        <a:srgbClr val="B4E3ED"/>
      </a:accent6>
      <a:hlink>
        <a:srgbClr val="0000FF"/>
      </a:hlink>
      <a:folHlink>
        <a:srgbClr val="800080"/>
      </a:folHlink>
    </a:clrScheme>
    <a:fontScheme name="GIZ Schrift">
      <a:majorFont>
        <a:latin typeface="Arial"/>
        <a:ea typeface=""/>
        <a:cs typeface=""/>
      </a:majorFont>
      <a:minorFont>
        <a:latin typeface="Arial"/>
        <a:ea typeface=""/>
        <a:cs typeface=""/>
      </a:minorFont>
    </a:fontScheme>
    <a:fmtScheme name="GTZ">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GIZ_Banner_Kopfzeile-Ausland (3)</Template>
  <TotalTime>2593</TotalTime>
  <Words>5331</Words>
  <Application>Microsoft Office PowerPoint</Application>
  <PresentationFormat>On-screen Show (4:3)</PresentationFormat>
  <Paragraphs>708</Paragraphs>
  <Slides>82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82</vt:i4>
      </vt:variant>
    </vt:vector>
  </HeadingPairs>
  <TitlesOfParts>
    <vt:vector size="88" baseType="lpstr">
      <vt:lpstr>Arial</vt:lpstr>
      <vt:lpstr>Arial Narrow</vt:lpstr>
      <vt:lpstr>Calibri</vt:lpstr>
      <vt:lpstr>Calibri Light</vt:lpstr>
      <vt:lpstr>Times New Roman</vt:lpstr>
      <vt:lpstr>GIZ_Banner_Kopfzeile-Ausland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GIZ-Design</dc:creator>
  <cp:keywords>GIZ-Leerfolie</cp:keywords>
  <cp:lastModifiedBy>Admin</cp:lastModifiedBy>
  <cp:revision>507</cp:revision>
  <cp:lastPrinted>2017-07-11T13:18:46Z</cp:lastPrinted>
  <dcterms:created xsi:type="dcterms:W3CDTF">2013-09-05T11:54:56Z</dcterms:created>
  <dcterms:modified xsi:type="dcterms:W3CDTF">2019-07-03T12:27:07Z</dcterms:modified>
</cp:coreProperties>
</file>