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26"/>
  </p:notesMasterIdLst>
  <p:handoutMasterIdLst>
    <p:handoutMasterId r:id="rId27"/>
  </p:handoutMasterIdLst>
  <p:sldIdLst>
    <p:sldId id="280" r:id="rId2"/>
    <p:sldId id="295" r:id="rId3"/>
    <p:sldId id="397" r:id="rId4"/>
    <p:sldId id="392" r:id="rId5"/>
    <p:sldId id="398" r:id="rId6"/>
    <p:sldId id="393" r:id="rId7"/>
    <p:sldId id="394" r:id="rId8"/>
    <p:sldId id="395" r:id="rId9"/>
    <p:sldId id="399" r:id="rId10"/>
    <p:sldId id="400" r:id="rId11"/>
    <p:sldId id="396" r:id="rId12"/>
    <p:sldId id="402" r:id="rId13"/>
    <p:sldId id="296" r:id="rId14"/>
    <p:sldId id="301" r:id="rId15"/>
    <p:sldId id="391" r:id="rId16"/>
    <p:sldId id="403" r:id="rId17"/>
    <p:sldId id="404" r:id="rId18"/>
    <p:sldId id="406" r:id="rId19"/>
    <p:sldId id="405" r:id="rId20"/>
    <p:sldId id="408" r:id="rId21"/>
    <p:sldId id="409" r:id="rId22"/>
    <p:sldId id="410" r:id="rId23"/>
    <p:sldId id="411" r:id="rId24"/>
    <p:sldId id="299" r:id="rId25"/>
  </p:sldIdLst>
  <p:sldSz cx="9144000" cy="6858000" type="screen4x3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ohantova" initials="L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6C4"/>
    <a:srgbClr val="3333CC"/>
    <a:srgbClr val="000F2E"/>
    <a:srgbClr val="6E6452"/>
    <a:srgbClr val="E5DBA1"/>
    <a:srgbClr val="BABA93"/>
    <a:srgbClr val="BABB93"/>
    <a:srgbClr val="DEDEAF"/>
    <a:srgbClr val="99999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5730" autoAdjust="0"/>
  </p:normalViewPr>
  <p:slideViewPr>
    <p:cSldViewPr snapToGrid="0">
      <p:cViewPr varScale="1">
        <p:scale>
          <a:sx n="81" d="100"/>
          <a:sy n="81" d="100"/>
        </p:scale>
        <p:origin x="90" y="480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696"/>
            <a:ext cx="4939560" cy="443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Click on symbol 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Click on symbol 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04/07/2019</a:t>
            </a:fld>
            <a:endParaRPr lang="en-GB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04/07/2019</a:t>
            </a:fld>
            <a:endParaRPr lang="en-GB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b="0" noProof="0" dirty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327115CA-E6A4-425F-BB4F-A64D48743A27}" type="slidenum">
              <a:rPr lang="en-GB" sz="1000" b="0" noProof="0" smtClean="0">
                <a:solidFill>
                  <a:srgbClr val="6E6452"/>
                </a:solidFill>
                <a:latin typeface="Arial Narrow" pitchFamily="34" charset="0"/>
              </a:rPr>
              <a:pPr/>
              <a:t>‹#›</a:t>
            </a:fld>
            <a:endParaRPr lang="en-GB" sz="10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add title</a:t>
            </a:r>
            <a:endParaRPr lang="de-DE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12" Type="http://schemas.openxmlformats.org/officeDocument/2006/relationships/hyperlink" Target="http://www.ifcaac.amac.m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34.jpe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>
                <a:solidFill>
                  <a:srgbClr val="002060"/>
                </a:solidFill>
              </a:rPr>
              <a:t>Curs de instruire pentru angajații operatorilor „Apă-Canal”</a:t>
            </a:r>
            <a:br>
              <a:rPr lang="ro-RO" dirty="0">
                <a:solidFill>
                  <a:srgbClr val="002060"/>
                </a:solidFill>
              </a:rPr>
            </a:br>
            <a:br>
              <a:rPr lang="ro-RO" dirty="0">
                <a:solidFill>
                  <a:srgbClr val="002060"/>
                </a:solidFill>
              </a:rPr>
            </a:br>
            <a:r>
              <a:rPr lang="ro-RO" b="1" dirty="0">
                <a:solidFill>
                  <a:srgbClr val="FF0000"/>
                </a:solidFill>
              </a:rPr>
              <a:t>Modulul 17: 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x-none" b="1" dirty="0">
                <a:solidFill>
                  <a:srgbClr val="002060"/>
                </a:solidFill>
              </a:rPr>
              <a:t>Managementul și exploatarea stațiilor de epurare a apelor uzate și stațiilor de tratare a apei naturale</a:t>
            </a:r>
            <a:br>
              <a:rPr lang="x-none" b="1" dirty="0"/>
            </a:br>
            <a:br>
              <a:rPr lang="x-none" b="1" dirty="0"/>
            </a:br>
            <a:r>
              <a:rPr lang="ro-RO" altLang="en-US" sz="2000" b="1" dirty="0">
                <a:solidFill>
                  <a:srgbClr val="FF0000"/>
                </a:solidFill>
              </a:rPr>
              <a:t>Sesiunea 5</a:t>
            </a:r>
            <a:r>
              <a:rPr lang="en-US" altLang="en-US" b="1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o-RO" dirty="0">
                <a:solidFill>
                  <a:srgbClr val="002060"/>
                </a:solidFill>
              </a:rPr>
              <a:t>Controlul de laborator și tehnologic-operațional al stațiilor de tratare a apelor naturale și a stațiilor de epurare a apelor uzate</a:t>
            </a:r>
            <a:br>
              <a:rPr lang="ro-RO" dirty="0">
                <a:solidFill>
                  <a:srgbClr val="002060"/>
                </a:solidFill>
              </a:rPr>
            </a:b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800" b="1" i="1" dirty="0">
                <a:solidFill>
                  <a:srgbClr val="002060"/>
                </a:solidFill>
              </a:rPr>
              <a:t>Expert,  Rusnac Arcadie</a:t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>SA ”Apă – Canal Chișinău”</a:t>
            </a:r>
            <a:br>
              <a:rPr lang="ro-RO" sz="1800" b="1" i="1" dirty="0">
                <a:solidFill>
                  <a:srgbClr val="002060"/>
                </a:solidFill>
              </a:rPr>
            </a:b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>2 – 3 – 4 iu</a:t>
            </a:r>
            <a:r>
              <a:rPr lang="en-US" sz="1600" b="1" dirty="0">
                <a:solidFill>
                  <a:srgbClr val="002060"/>
                </a:solidFill>
              </a:rPr>
              <a:t>l</a:t>
            </a:r>
            <a:r>
              <a:rPr lang="ro-RO" sz="1600" b="1" dirty="0">
                <a:solidFill>
                  <a:srgbClr val="002060"/>
                </a:solidFill>
              </a:rPr>
              <a:t>ie 2019,  Chișinău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9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43482-4D61-4D25-B636-4ECD43071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5296"/>
            <a:ext cx="9037122" cy="57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78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2EE59-4EC1-4282-AEE3-74261BFEC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2" y="1014412"/>
            <a:ext cx="9116295" cy="56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43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3CD6AE-D159-4EB2-A225-E7735A31B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84" y="1532623"/>
            <a:ext cx="8609611" cy="33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821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A52CB8-CFE7-4E3C-8857-BB97A99DC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84537"/>
            <a:ext cx="9144000" cy="57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10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00D25-DE1A-4477-832D-30421C7D4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3200"/>
            <a:ext cx="9144000" cy="37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14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AE31F6B-DAB1-4ECA-8ABF-527889467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827907" y="30778"/>
            <a:ext cx="5315198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60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1BC3F59-0C23-4B17-A278-AB854E119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645802" y="200048"/>
            <a:ext cx="5847528" cy="66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88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0A17BA2-1AF9-4B87-852B-3A8979349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98816" y="30778"/>
            <a:ext cx="4936619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62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64C4A35-FD86-4DA0-87F0-1E8D790D7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12970" y="200049"/>
            <a:ext cx="5263487" cy="66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045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B9639D9E-0CBB-4331-BABD-50CE8951B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402143" y="0"/>
            <a:ext cx="4521171" cy="6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83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86CAD2-6347-433A-9FB4-31F793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10" y="1649368"/>
            <a:ext cx="8407730" cy="4614632"/>
          </a:xfrm>
        </p:spPr>
        <p:txBody>
          <a:bodyPr/>
          <a:lstStyle/>
          <a:p>
            <a:r>
              <a:rPr lang="ro-RO" dirty="0">
                <a:solidFill>
                  <a:schemeClr val="tx1"/>
                </a:solidFill>
              </a:rPr>
              <a:t>Controlul calității apei potabile se efectuează orar, pe tot parcursul procesului tehnologic de tratare a apei, în strictă conformitate cu graficele de control, coordonate cu Centrul de Sănătate Publică din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prin intermediul a două laboratoare de apă potabilă, acreditate în conformitate cu prevederile Standardului </a:t>
            </a:r>
            <a:r>
              <a:rPr lang="ro-RO" dirty="0" err="1">
                <a:solidFill>
                  <a:schemeClr val="tx1"/>
                </a:solidFill>
              </a:rPr>
              <a:t>Internaţional</a:t>
            </a:r>
            <a:r>
              <a:rPr lang="ro-RO" dirty="0">
                <a:solidFill>
                  <a:schemeClr val="tx1"/>
                </a:solidFill>
              </a:rPr>
              <a:t> SM SR ISO/CEL 17025.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o-RO" dirty="0">
                <a:solidFill>
                  <a:schemeClr val="tx1"/>
                </a:solidFill>
              </a:rPr>
              <a:t>Controlul calității apelor uzate la intrare în </a:t>
            </a:r>
            <a:r>
              <a:rPr lang="ro-RO" dirty="0" err="1">
                <a:solidFill>
                  <a:schemeClr val="tx1"/>
                </a:solidFill>
              </a:rPr>
              <a:t>staţiile</a:t>
            </a:r>
            <a:r>
              <a:rPr lang="ro-RO" dirty="0">
                <a:solidFill>
                  <a:schemeClr val="tx1"/>
                </a:solidFill>
              </a:rPr>
              <a:t> de epurare, a apelor uzate epurate la deversare în emisare, precum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calitatea apelor în emisare se realizează prin intermediul Laboratoarelor acreditate din gestiunea întreprinderii, acreditate în conformitate cu prevederile Standardului </a:t>
            </a:r>
            <a:r>
              <a:rPr lang="ro-RO" dirty="0" err="1">
                <a:solidFill>
                  <a:schemeClr val="tx1"/>
                </a:solidFill>
              </a:rPr>
              <a:t>Internaţional</a:t>
            </a:r>
            <a:r>
              <a:rPr lang="ro-RO" dirty="0">
                <a:solidFill>
                  <a:schemeClr val="tx1"/>
                </a:solidFill>
              </a:rPr>
              <a:t> SM SR ISO/CEL 17025. </a:t>
            </a:r>
          </a:p>
          <a:p>
            <a:endParaRPr lang="ro-RO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0750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E6B21687-A4BA-40AA-B83E-C221C8F99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74556" y="30778"/>
            <a:ext cx="4853756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33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75BE737-332B-426D-9615-28BF037A4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11601" y="364946"/>
            <a:ext cx="4976087" cy="60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02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16B541-588B-4F12-B074-692539B9A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63782" y="1792164"/>
            <a:ext cx="5581402" cy="16368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0CCFF-1B1A-4C68-A2E9-99084E278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401" y="3429001"/>
            <a:ext cx="6866698" cy="12127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70BB3E-016A-4C3E-89AA-B97368099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718" y="4667566"/>
            <a:ext cx="6578928" cy="11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7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o-RO" sz="1600" b="1" dirty="0">
                <a:solidFill>
                  <a:srgbClr val="002060"/>
                </a:solidFill>
              </a:rPr>
            </a:b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24D58-0F2E-4E17-B287-DC0DACBC8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91" y="1625784"/>
            <a:ext cx="8051470" cy="24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883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o-RO" dirty="0"/>
              <a:t>Margareta Vîrcolici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atumsplatzhalter 3"/>
          <p:cNvSpPr txBox="1">
            <a:spLocks/>
          </p:cNvSpPr>
          <p:nvPr/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A768533-9F5A-4A96-B8F6-9A95114E0856}" type="datetime1">
              <a:rPr lang="en-GB" smtClean="0">
                <a:cs typeface="Arial" charset="0"/>
              </a:rPr>
              <a:pPr/>
              <a:t>04/07/2019</a:t>
            </a:fld>
            <a:endParaRPr lang="de-DE">
              <a:cs typeface="Arial" charset="0"/>
            </a:endParaRPr>
          </a:p>
        </p:txBody>
      </p:sp>
      <p:sp>
        <p:nvSpPr>
          <p:cNvPr id="16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1" descr="F:\Branding\EU\jau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:\bn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>
                <a:solidFill>
                  <a:schemeClr val="tx2">
                    <a:lumMod val="75000"/>
                  </a:schemeClr>
                </a:solidFill>
              </a:rPr>
              <a:t>In cooperare cu</a:t>
            </a: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23" name="Picture 22" descr="D:\Users\Desktop\logotyp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  <a:hlinkClick r:id="rId12"/>
              </a:rPr>
              <a:t>www.ifcaac.amac.md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 dirty="0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 dirty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3734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357178-12A5-4DEC-BA3F-0704A3EB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423645"/>
            <a:ext cx="8288977" cy="18658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8D5ABA-F05F-43FC-B80B-8FC31FEC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87" y="3289464"/>
            <a:ext cx="8265226" cy="2974535"/>
          </a:xfrm>
        </p:spPr>
        <p:txBody>
          <a:bodyPr/>
          <a:lstStyle/>
          <a:p>
            <a:pPr marL="0" indent="0">
              <a:buNone/>
            </a:pPr>
            <a:r>
              <a:rPr lang="ro-RO" dirty="0">
                <a:solidFill>
                  <a:schemeClr val="tx1"/>
                </a:solidFill>
              </a:rPr>
              <a:t>Drept urmare, </a:t>
            </a:r>
            <a:r>
              <a:rPr lang="en-US" dirty="0">
                <a:solidFill>
                  <a:schemeClr val="tx1"/>
                </a:solidFill>
              </a:rPr>
              <a:t>S.A. </a:t>
            </a:r>
            <a:r>
              <a:rPr lang="ro-RO" dirty="0">
                <a:solidFill>
                  <a:schemeClr val="tx1"/>
                </a:solidFill>
              </a:rPr>
              <a:t>„Apă-canal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” remite spre coordonare </a:t>
            </a:r>
            <a:r>
              <a:rPr lang="ro-RO" dirty="0" err="1">
                <a:solidFill>
                  <a:schemeClr val="tx1"/>
                </a:solidFill>
              </a:rPr>
              <a:t>Agenţiei</a:t>
            </a:r>
            <a:r>
              <a:rPr lang="ro-RO" dirty="0">
                <a:solidFill>
                  <a:schemeClr val="tx1"/>
                </a:solidFill>
              </a:rPr>
              <a:t> de mediu, graficele privind  prelevarea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efectuarea </a:t>
            </a:r>
            <a:r>
              <a:rPr lang="ro-RO" dirty="0" err="1">
                <a:solidFill>
                  <a:schemeClr val="tx1"/>
                </a:solidFill>
              </a:rPr>
              <a:t>investigaliilor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fizico</a:t>
            </a:r>
            <a:r>
              <a:rPr lang="ro-RO" dirty="0">
                <a:solidFill>
                  <a:schemeClr val="tx1"/>
                </a:solidFill>
              </a:rPr>
              <a:t>-chimice, bacteriologice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helmintologice</a:t>
            </a:r>
            <a:r>
              <a:rPr lang="ro-RO" dirty="0">
                <a:solidFill>
                  <a:schemeClr val="tx1"/>
                </a:solidFill>
              </a:rPr>
              <a:t> a mostrelor de ape uzate, ape epurate, de </a:t>
            </a:r>
            <a:r>
              <a:rPr lang="ro-RO" dirty="0" err="1">
                <a:solidFill>
                  <a:schemeClr val="tx1"/>
                </a:solidFill>
              </a:rPr>
              <a:t>suprafaţă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a nămolurilor  de  la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a apei din or. Vadul lui Vodă,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</a:t>
            </a:r>
            <a:r>
              <a:rPr lang="ro-RO" dirty="0" err="1">
                <a:solidFill>
                  <a:schemeClr val="tx1"/>
                </a:solidFill>
              </a:rPr>
              <a:t>Coloniţa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o-RO" dirty="0" err="1">
                <a:solidFill>
                  <a:schemeClr val="tx1"/>
                </a:solidFill>
              </a:rPr>
              <a:t>Goianul</a:t>
            </a:r>
            <a:r>
              <a:rPr lang="ro-RO" dirty="0">
                <a:solidFill>
                  <a:schemeClr val="tx1"/>
                </a:solidFill>
              </a:rPr>
              <a:t> Nou, </a:t>
            </a:r>
            <a:r>
              <a:rPr lang="ro-RO" dirty="0" err="1">
                <a:solidFill>
                  <a:schemeClr val="tx1"/>
                </a:solidFill>
              </a:rPr>
              <a:t>Cruzeşi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Budeşti</a:t>
            </a:r>
            <a:r>
              <a:rPr lang="ro-RO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199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D2A7B4-915F-4C9A-B1B6-4B888CB5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649368"/>
            <a:ext cx="8265226" cy="461463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În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conformitate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cu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prevederile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pct</a:t>
            </a:r>
            <a:r>
              <a:rPr lang="ru-RU" dirty="0">
                <a:solidFill>
                  <a:schemeClr val="tx1"/>
                </a:solidFill>
              </a:rPr>
              <a:t>. 15-16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Anexa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nr</a:t>
            </a:r>
            <a:r>
              <a:rPr lang="ru-RU" dirty="0">
                <a:solidFill>
                  <a:schemeClr val="tx1"/>
                </a:solidFill>
              </a:rPr>
              <a:t>. 2 „</a:t>
            </a:r>
            <a:r>
              <a:rPr lang="ru-RU" dirty="0" err="1">
                <a:solidFill>
                  <a:schemeClr val="tx1"/>
                </a:solidFill>
              </a:rPr>
              <a:t>Norme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sanitare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privind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calitatea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apei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potabile</a:t>
            </a:r>
            <a:r>
              <a:rPr lang="ru-RU" dirty="0">
                <a:solidFill>
                  <a:schemeClr val="tx1"/>
                </a:solidFill>
              </a:rPr>
              <a:t>” </a:t>
            </a:r>
            <a:r>
              <a:rPr lang="ru-RU" dirty="0" err="1">
                <a:solidFill>
                  <a:schemeClr val="tx1"/>
                </a:solidFill>
              </a:rPr>
              <a:t>la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Hotărârea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Guvernului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nr</a:t>
            </a:r>
            <a:r>
              <a:rPr lang="ru-RU" dirty="0">
                <a:solidFill>
                  <a:schemeClr val="tx1"/>
                </a:solidFill>
              </a:rPr>
              <a:t>. 934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15.08.2007, </a:t>
            </a:r>
            <a:r>
              <a:rPr lang="ro-RO" dirty="0">
                <a:solidFill>
                  <a:schemeClr val="tx1"/>
                </a:solidFill>
              </a:rPr>
              <a:t>S.A. „Apă-canal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” transmite către Centrul de Sănătate Publică din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Program</a:t>
            </a:r>
            <a:r>
              <a:rPr lang="ro-RO" dirty="0">
                <a:solidFill>
                  <a:schemeClr val="tx1"/>
                </a:solidFill>
              </a:rPr>
              <a:t>ele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privind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frecvenţa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prelevare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şi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efectuare</a:t>
            </a:r>
            <a:r>
              <a:rPr lang="ru-RU" dirty="0">
                <a:solidFill>
                  <a:schemeClr val="tx1"/>
                </a:solidFill>
              </a:rPr>
              <a:t> a </a:t>
            </a:r>
            <a:r>
              <a:rPr lang="ru-RU" dirty="0" err="1">
                <a:solidFill>
                  <a:schemeClr val="tx1"/>
                </a:solidFill>
              </a:rPr>
              <a:t>investigaţiilor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laborator</a:t>
            </a:r>
            <a:r>
              <a:rPr lang="ru-RU" dirty="0">
                <a:solidFill>
                  <a:schemeClr val="tx1"/>
                </a:solidFill>
              </a:rPr>
              <a:t> a </a:t>
            </a:r>
            <a:r>
              <a:rPr lang="ru-RU" dirty="0" err="1">
                <a:solidFill>
                  <a:schemeClr val="tx1"/>
                </a:solidFill>
              </a:rPr>
              <a:t>apei</a:t>
            </a: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dirty="0" err="1">
                <a:solidFill>
                  <a:schemeClr val="tx1"/>
                </a:solidFill>
              </a:rPr>
              <a:t>brute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fluviul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Nistru</a:t>
            </a:r>
            <a:r>
              <a:rPr lang="ro-RO" dirty="0">
                <a:solidFill>
                  <a:schemeClr val="tx1"/>
                </a:solidFill>
              </a:rPr>
              <a:t>, a apei tratate, a apei din rezervoarele de apă potabilă, a apei din fântânile cu </a:t>
            </a:r>
            <a:r>
              <a:rPr lang="ro-RO" dirty="0" err="1">
                <a:solidFill>
                  <a:schemeClr val="tx1"/>
                </a:solidFill>
              </a:rPr>
              <a:t>iyvor</a:t>
            </a:r>
            <a:r>
              <a:rPr lang="ro-RO" dirty="0">
                <a:solidFill>
                  <a:schemeClr val="tx1"/>
                </a:solidFill>
              </a:rPr>
              <a:t> local, a apei din </a:t>
            </a:r>
            <a:r>
              <a:rPr lang="ro-RO" dirty="0" err="1">
                <a:solidFill>
                  <a:schemeClr val="tx1"/>
                </a:solidFill>
              </a:rPr>
              <a:t>fîntînile</a:t>
            </a:r>
            <a:r>
              <a:rPr lang="ro-RO" dirty="0">
                <a:solidFill>
                  <a:schemeClr val="tx1"/>
                </a:solidFill>
              </a:rPr>
              <a:t> arteziene, etc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66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4434073-E4E5-4D6A-BDCD-7EEF46E8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309607"/>
          </a:xfrm>
        </p:spPr>
        <p:txBody>
          <a:bodyPr/>
          <a:lstStyle/>
          <a:p>
            <a:r>
              <a:rPr lang="ro-RO" sz="1800" dirty="0">
                <a:solidFill>
                  <a:schemeClr val="tx1"/>
                </a:solidFill>
              </a:rPr>
              <a:t>Exemple de Programe de prelevare a </a:t>
            </a:r>
            <a:r>
              <a:rPr lang="ro-RO" sz="1800" dirty="0" err="1">
                <a:solidFill>
                  <a:schemeClr val="tx1"/>
                </a:solidFill>
              </a:rPr>
              <a:t>aprobelor</a:t>
            </a:r>
            <a:r>
              <a:rPr lang="ro-RO" sz="1800" dirty="0">
                <a:solidFill>
                  <a:schemeClr val="tx1"/>
                </a:solidFill>
              </a:rPr>
              <a:t> de apă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26667"/>
          <a:stretch/>
        </p:blipFill>
        <p:spPr>
          <a:xfrm>
            <a:off x="1974555" y="1845307"/>
            <a:ext cx="4849683" cy="47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56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E764E4-2287-45E3-A7CD-E911DE73D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5384" y="0"/>
            <a:ext cx="517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68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3605E4-DEC6-4B95-B62E-8B3648C27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5" y="1133703"/>
            <a:ext cx="7859204" cy="45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742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B570EB-7B06-4697-A544-42F257321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566" y="1036770"/>
            <a:ext cx="5063722" cy="57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818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04/07/2019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8A5322-59CE-45F7-B3BD-276D49115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7" y="1153516"/>
            <a:ext cx="7515225" cy="4985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922E9-6E70-4519-AD93-0BCE61155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27" y="6043919"/>
            <a:ext cx="67913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988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2146</TotalTime>
  <Words>367</Words>
  <Application>Microsoft Office PowerPoint</Application>
  <PresentationFormat>Экран (4:3)</PresentationFormat>
  <Paragraphs>112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Arial Narrow</vt:lpstr>
      <vt:lpstr>Times New Roman</vt:lpstr>
      <vt:lpstr>GIZ_Banner_Kopfzeile-Ausland (3)</vt:lpstr>
      <vt:lpstr>Curs de instruire pentru angajații operatorilor „Apă-Canal”  Modulul 17:  Managementul și exploatarea stațiilor de epurare a apelor uzate și stațiilor de tratare a apei naturale  Sesiunea 5:  Controlul de laborator și tehnologic-operațional al stațiilor de tratare a apelor naturale și a stațiilor de epurare a apelor uzate  Expert,  Rusnac Arcadie SA ”Apă – Canal Chișinău”  2 – 3 – 4 iulie 2019,  Chișinău</vt:lpstr>
      <vt:lpstr>Презентация PowerPoint</vt:lpstr>
      <vt:lpstr>Презентация PowerPoint</vt:lpstr>
      <vt:lpstr>Презентация PowerPoint</vt:lpstr>
      <vt:lpstr>Exemple de Programe de prelevare a aprobelor de apă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Jicul Aurica Alexandru</cp:lastModifiedBy>
  <cp:revision>325</cp:revision>
  <cp:lastPrinted>2017-06-05T10:38:21Z</cp:lastPrinted>
  <dcterms:created xsi:type="dcterms:W3CDTF">2013-09-05T11:54:56Z</dcterms:created>
  <dcterms:modified xsi:type="dcterms:W3CDTF">2019-07-04T08:37:06Z</dcterms:modified>
</cp:coreProperties>
</file>