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73"/>
  </p:notesMasterIdLst>
  <p:handoutMasterIdLst>
    <p:handoutMasterId r:id="rId74"/>
  </p:handoutMasterIdLst>
  <p:sldIdLst>
    <p:sldId id="407" r:id="rId2"/>
    <p:sldId id="408" r:id="rId3"/>
    <p:sldId id="409" r:id="rId4"/>
    <p:sldId id="411" r:id="rId5"/>
    <p:sldId id="412" r:id="rId6"/>
    <p:sldId id="413" r:id="rId7"/>
    <p:sldId id="414" r:id="rId8"/>
    <p:sldId id="415" r:id="rId9"/>
    <p:sldId id="416" r:id="rId10"/>
    <p:sldId id="417" r:id="rId11"/>
    <p:sldId id="418" r:id="rId12"/>
    <p:sldId id="421" r:id="rId13"/>
    <p:sldId id="419" r:id="rId14"/>
    <p:sldId id="420" r:id="rId15"/>
    <p:sldId id="423" r:id="rId16"/>
    <p:sldId id="424"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52" r:id="rId36"/>
    <p:sldId id="443" r:id="rId37"/>
    <p:sldId id="444" r:id="rId38"/>
    <p:sldId id="445" r:id="rId39"/>
    <p:sldId id="446" r:id="rId40"/>
    <p:sldId id="447" r:id="rId41"/>
    <p:sldId id="448" r:id="rId42"/>
    <p:sldId id="449" r:id="rId43"/>
    <p:sldId id="450" r:id="rId44"/>
    <p:sldId id="469" r:id="rId45"/>
    <p:sldId id="451" r:id="rId46"/>
    <p:sldId id="453" r:id="rId47"/>
    <p:sldId id="454" r:id="rId48"/>
    <p:sldId id="455" r:id="rId49"/>
    <p:sldId id="456" r:id="rId50"/>
    <p:sldId id="457" r:id="rId51"/>
    <p:sldId id="458" r:id="rId52"/>
    <p:sldId id="459" r:id="rId53"/>
    <p:sldId id="460" r:id="rId54"/>
    <p:sldId id="461" r:id="rId55"/>
    <p:sldId id="462" r:id="rId56"/>
    <p:sldId id="463" r:id="rId57"/>
    <p:sldId id="464" r:id="rId58"/>
    <p:sldId id="465" r:id="rId59"/>
    <p:sldId id="476" r:id="rId60"/>
    <p:sldId id="478" r:id="rId61"/>
    <p:sldId id="477" r:id="rId62"/>
    <p:sldId id="466" r:id="rId63"/>
    <p:sldId id="467" r:id="rId64"/>
    <p:sldId id="468" r:id="rId65"/>
    <p:sldId id="470" r:id="rId66"/>
    <p:sldId id="473" r:id="rId67"/>
    <p:sldId id="472" r:id="rId68"/>
    <p:sldId id="471" r:id="rId69"/>
    <p:sldId id="474" r:id="rId70"/>
    <p:sldId id="475" r:id="rId71"/>
    <p:sldId id="410" r:id="rId72"/>
  </p:sldIdLst>
  <p:sldSz cx="9144000" cy="6858000" type="screen4x3"/>
  <p:notesSz cx="6858000" cy="9926638"/>
  <p:defaultTextStyle>
    <a:defPPr>
      <a:defRPr lang="de-DE"/>
    </a:defPPr>
    <a:lvl1pPr algn="l" rtl="0" fontAlgn="base">
      <a:spcBef>
        <a:spcPct val="0"/>
      </a:spcBef>
      <a:spcAft>
        <a:spcPct val="0"/>
      </a:spcAft>
      <a:defRPr sz="2200" b="1" kern="1200">
        <a:solidFill>
          <a:srgbClr val="999999"/>
        </a:solidFill>
        <a:latin typeface="Arial" charset="0"/>
        <a:ea typeface="+mn-ea"/>
        <a:cs typeface="Arial" charset="0"/>
      </a:defRPr>
    </a:lvl1pPr>
    <a:lvl2pPr marL="457200" algn="l" rtl="0" fontAlgn="base">
      <a:spcBef>
        <a:spcPct val="0"/>
      </a:spcBef>
      <a:spcAft>
        <a:spcPct val="0"/>
      </a:spcAft>
      <a:defRPr sz="2200" b="1" kern="1200">
        <a:solidFill>
          <a:srgbClr val="999999"/>
        </a:solidFill>
        <a:latin typeface="Arial" charset="0"/>
        <a:ea typeface="+mn-ea"/>
        <a:cs typeface="Arial" charset="0"/>
      </a:defRPr>
    </a:lvl2pPr>
    <a:lvl3pPr marL="914400" algn="l" rtl="0" fontAlgn="base">
      <a:spcBef>
        <a:spcPct val="0"/>
      </a:spcBef>
      <a:spcAft>
        <a:spcPct val="0"/>
      </a:spcAft>
      <a:defRPr sz="2200" b="1" kern="1200">
        <a:solidFill>
          <a:srgbClr val="999999"/>
        </a:solidFill>
        <a:latin typeface="Arial" charset="0"/>
        <a:ea typeface="+mn-ea"/>
        <a:cs typeface="Arial" charset="0"/>
      </a:defRPr>
    </a:lvl3pPr>
    <a:lvl4pPr marL="1371600" algn="l" rtl="0" fontAlgn="base">
      <a:spcBef>
        <a:spcPct val="0"/>
      </a:spcBef>
      <a:spcAft>
        <a:spcPct val="0"/>
      </a:spcAft>
      <a:defRPr sz="2200" b="1" kern="1200">
        <a:solidFill>
          <a:srgbClr val="999999"/>
        </a:solidFill>
        <a:latin typeface="Arial" charset="0"/>
        <a:ea typeface="+mn-ea"/>
        <a:cs typeface="Arial" charset="0"/>
      </a:defRPr>
    </a:lvl4pPr>
    <a:lvl5pPr marL="1828800" algn="l" rtl="0" fontAlgn="base">
      <a:spcBef>
        <a:spcPct val="0"/>
      </a:spcBef>
      <a:spcAft>
        <a:spcPct val="0"/>
      </a:spcAft>
      <a:defRPr sz="2200" b="1" kern="1200">
        <a:solidFill>
          <a:srgbClr val="999999"/>
        </a:solidFill>
        <a:latin typeface="Arial" charset="0"/>
        <a:ea typeface="+mn-ea"/>
        <a:cs typeface="Arial" charset="0"/>
      </a:defRPr>
    </a:lvl5pPr>
    <a:lvl6pPr marL="2286000" algn="l" defTabSz="914400" rtl="0" eaLnBrk="1" latinLnBrk="0" hangingPunct="1">
      <a:defRPr sz="2200" b="1" kern="1200">
        <a:solidFill>
          <a:srgbClr val="999999"/>
        </a:solidFill>
        <a:latin typeface="Arial" charset="0"/>
        <a:ea typeface="+mn-ea"/>
        <a:cs typeface="Arial" charset="0"/>
      </a:defRPr>
    </a:lvl6pPr>
    <a:lvl7pPr marL="2743200" algn="l" defTabSz="914400" rtl="0" eaLnBrk="1" latinLnBrk="0" hangingPunct="1">
      <a:defRPr sz="2200" b="1" kern="1200">
        <a:solidFill>
          <a:srgbClr val="999999"/>
        </a:solidFill>
        <a:latin typeface="Arial" charset="0"/>
        <a:ea typeface="+mn-ea"/>
        <a:cs typeface="Arial" charset="0"/>
      </a:defRPr>
    </a:lvl7pPr>
    <a:lvl8pPr marL="3200400" algn="l" defTabSz="914400" rtl="0" eaLnBrk="1" latinLnBrk="0" hangingPunct="1">
      <a:defRPr sz="2200" b="1" kern="1200">
        <a:solidFill>
          <a:srgbClr val="999999"/>
        </a:solidFill>
        <a:latin typeface="Arial" charset="0"/>
        <a:ea typeface="+mn-ea"/>
        <a:cs typeface="Arial" charset="0"/>
      </a:defRPr>
    </a:lvl8pPr>
    <a:lvl9pPr marL="3657600" algn="l" defTabSz="914400" rtl="0" eaLnBrk="1" latinLnBrk="0" hangingPunct="1">
      <a:defRPr sz="2200" b="1" kern="1200">
        <a:solidFill>
          <a:srgbClr val="999999"/>
        </a:solidFill>
        <a:latin typeface="Arial" charset="0"/>
        <a:ea typeface="+mn-ea"/>
        <a:cs typeface="Arial" charset="0"/>
      </a:defRPr>
    </a:lvl9pPr>
  </p:defaultTextStyle>
  <p:extLst>
    <p:ext uri="{EFAFB233-063F-42B5-8137-9DF3F51BA10A}">
      <p15:sldGuideLst xmlns:p15="http://schemas.microsoft.com/office/powerpoint/2012/main">
        <p15:guide id="1" orient="horz" pos="658">
          <p15:clr>
            <a:srgbClr val="A4A3A4"/>
          </p15:clr>
        </p15:guide>
        <p15:guide id="2" orient="horz" pos="388">
          <p15:clr>
            <a:srgbClr val="A4A3A4"/>
          </p15:clr>
        </p15:guide>
        <p15:guide id="3" pos="288">
          <p15:clr>
            <a:srgbClr val="A4A3A4"/>
          </p15:clr>
        </p15:guide>
        <p15:guide id="4" pos="1022">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Bohantova"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452"/>
    <a:srgbClr val="E5DBA1"/>
    <a:srgbClr val="BABA93"/>
    <a:srgbClr val="BABB93"/>
    <a:srgbClr val="DEDEAF"/>
    <a:srgbClr val="999999"/>
    <a:srgbClr val="D9D9D9"/>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8452" autoAdjust="0"/>
  </p:normalViewPr>
  <p:slideViewPr>
    <p:cSldViewPr snapToGrid="0">
      <p:cViewPr varScale="1">
        <p:scale>
          <a:sx n="77" d="100"/>
          <a:sy n="77" d="100"/>
        </p:scale>
        <p:origin x="1714" y="72"/>
      </p:cViewPr>
      <p:guideLst>
        <p:guide orient="horz" pos="658"/>
        <p:guide orient="horz" pos="388"/>
        <p:guide pos="288"/>
        <p:guide pos="10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8" d="100"/>
          <a:sy n="108" d="100"/>
        </p:scale>
        <p:origin x="-4140" y="-102"/>
      </p:cViewPr>
      <p:guideLst>
        <p:guide orient="horz" pos="3126"/>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66563" name="Rectangle 3"/>
          <p:cNvSpPr>
            <a:spLocks noGrp="1" noChangeArrowheads="1"/>
          </p:cNvSpPr>
          <p:nvPr>
            <p:ph type="dt" sz="quarter" idx="1"/>
          </p:nvPr>
        </p:nvSpPr>
        <p:spPr bwMode="auto">
          <a:xfrm>
            <a:off x="3885453"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dirty="0">
                <a:solidFill>
                  <a:schemeClr val="tx1"/>
                </a:solidFill>
                <a:latin typeface="Arial Narrow" pitchFamily="34" charset="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85453"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a:solidFill>
                  <a:schemeClr val="tx1"/>
                </a:solidFill>
                <a:latin typeface="Arial Narrow" pitchFamily="34" charset="0"/>
                <a:cs typeface="+mn-cs"/>
              </a:defRPr>
            </a:lvl1pPr>
          </a:lstStyle>
          <a:p>
            <a:pPr>
              <a:defRPr/>
            </a:pPr>
            <a:fld id="{4BBF79D3-D540-4A1F-9847-1559C7AB9D71}" type="slidenum">
              <a:rPr lang="de-DE"/>
              <a:pPr>
                <a:defRPr/>
              </a:pPr>
              <a:t>‹#›</a:t>
            </a:fld>
            <a:endParaRPr lang="de-DE" dirty="0"/>
          </a:p>
        </p:txBody>
      </p:sp>
    </p:spTree>
    <p:extLst>
      <p:ext uri="{BB962C8B-B14F-4D97-AF65-F5344CB8AC3E}">
        <p14:creationId xmlns:p14="http://schemas.microsoft.com/office/powerpoint/2010/main" val="3549918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8195" name="Rectangle 3"/>
          <p:cNvSpPr>
            <a:spLocks noGrp="1" noChangeArrowheads="1"/>
          </p:cNvSpPr>
          <p:nvPr>
            <p:ph type="dt" idx="1"/>
          </p:nvPr>
        </p:nvSpPr>
        <p:spPr bwMode="auto">
          <a:xfrm>
            <a:off x="3885453"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dirty="0">
                <a:solidFill>
                  <a:schemeClr val="tx1"/>
                </a:solidFill>
                <a:latin typeface="Arial Narrow" pitchFamily="34" charset="0"/>
                <a:cs typeface="+mn-cs"/>
              </a:defRPr>
            </a:lvl1pPr>
          </a:lstStyle>
          <a:p>
            <a:pPr>
              <a:defRPr/>
            </a:pPr>
            <a:endParaRPr lang="de-DE"/>
          </a:p>
        </p:txBody>
      </p:sp>
      <p:sp>
        <p:nvSpPr>
          <p:cNvPr id="11268" name="Rectangle 4"/>
          <p:cNvSpPr>
            <a:spLocks noGrp="1" noRot="1" noChangeAspect="1" noChangeArrowheads="1" noTextEdit="1"/>
          </p:cNvSpPr>
          <p:nvPr>
            <p:ph type="sldImg" idx="2"/>
          </p:nvPr>
        </p:nvSpPr>
        <p:spPr bwMode="auto">
          <a:xfrm>
            <a:off x="947738" y="744538"/>
            <a:ext cx="4962525" cy="372268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508" y="4714876"/>
            <a:ext cx="5028986" cy="4467225"/>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p>
            <a:pPr lvl="0"/>
            <a:r>
              <a:rPr lang="de-DE" noProof="0" dirty="0" smtClean="0"/>
              <a:t>Klicken Sie, um die Formate des Vorlagentextes zu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8198" name="Rectangle 6"/>
          <p:cNvSpPr>
            <a:spLocks noGrp="1" noChangeArrowheads="1"/>
          </p:cNvSpPr>
          <p:nvPr>
            <p:ph type="ftr" sz="quarter" idx="4"/>
          </p:nvPr>
        </p:nvSpPr>
        <p:spPr bwMode="auto">
          <a:xfrm>
            <a:off x="0"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5453"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smtClean="0">
                <a:solidFill>
                  <a:schemeClr val="tx1"/>
                </a:solidFill>
                <a:latin typeface="Arial Narrow" pitchFamily="34" charset="0"/>
                <a:cs typeface="+mn-cs"/>
              </a:defRPr>
            </a:lvl1pPr>
          </a:lstStyle>
          <a:p>
            <a:pPr>
              <a:defRPr/>
            </a:pPr>
            <a:fld id="{FCC8D018-2849-4367-944E-648FA90DDE54}" type="slidenum">
              <a:rPr lang="de-DE"/>
              <a:pPr>
                <a:defRPr/>
              </a:pPr>
              <a:t>‹#›</a:t>
            </a:fld>
            <a:endParaRPr lang="de-DE" dirty="0"/>
          </a:p>
        </p:txBody>
      </p:sp>
    </p:spTree>
    <p:extLst>
      <p:ext uri="{BB962C8B-B14F-4D97-AF65-F5344CB8AC3E}">
        <p14:creationId xmlns:p14="http://schemas.microsoft.com/office/powerpoint/2010/main" val="25801759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smtClean="0"/>
              <a:t>Образец заголовка</a:t>
            </a:r>
            <a:endParaRPr lang="de-DE" noProof="0" dirty="0"/>
          </a:p>
        </p:txBody>
      </p:sp>
      <p:sp>
        <p:nvSpPr>
          <p:cNvPr id="5" name="Inhaltsplatzhalter 2"/>
          <p:cNvSpPr>
            <a:spLocks noGrp="1"/>
          </p:cNvSpPr>
          <p:nvPr>
            <p:ph idx="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6" name="Rectangle 17"/>
          <p:cNvSpPr>
            <a:spLocks noGrp="1" noChangeArrowheads="1"/>
          </p:cNvSpPr>
          <p:nvPr>
            <p:ph type="dt" sz="half" idx="11"/>
          </p:nvPr>
        </p:nvSpPr>
        <p:spPr>
          <a:ln/>
        </p:spPr>
        <p:txBody>
          <a:bodyPr/>
          <a:lstStyle>
            <a:lvl1pPr>
              <a:defRPr/>
            </a:lvl1pPr>
          </a:lstStyle>
          <a:p>
            <a:pPr>
              <a:defRPr/>
            </a:pPr>
            <a:fld id="{0D1A5A60-FFC1-4DD6-B034-06B726499F40}" type="datetime1">
              <a:rPr lang="en-GB"/>
              <a:pPr>
                <a:defRPr/>
              </a:pPr>
              <a:t>03/07/2019</a:t>
            </a:fld>
            <a:endParaRPr lang="en-GB"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smtClean="0"/>
              <a:t>Образец заголовка</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5" name="Rectangle 17"/>
          <p:cNvSpPr>
            <a:spLocks noGrp="1" noChangeArrowheads="1"/>
          </p:cNvSpPr>
          <p:nvPr>
            <p:ph type="dt" sz="half" idx="11"/>
          </p:nvPr>
        </p:nvSpPr>
        <p:spPr>
          <a:ln/>
        </p:spPr>
        <p:txBody>
          <a:bodyPr/>
          <a:lstStyle>
            <a:lvl1pPr>
              <a:defRPr/>
            </a:lvl1pPr>
          </a:lstStyle>
          <a:p>
            <a:pPr>
              <a:defRPr/>
            </a:pPr>
            <a:fld id="{E647B01B-C2E8-4CD6-B726-44287C896096}" type="datetime1">
              <a:rPr lang="en-GB"/>
              <a:pPr>
                <a:defRPr/>
              </a:pPr>
              <a:t>03/07/2019</a:t>
            </a:fld>
            <a:endParaRPr lang="en-GB"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smtClean="0"/>
              <a:t>Образец заголовка</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6" name="Bildplatzhalter 2"/>
          <p:cNvSpPr>
            <a:spLocks noGrp="1"/>
          </p:cNvSpPr>
          <p:nvPr>
            <p:ph type="pic" idx="12"/>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GB" noProof="0" dirty="0" smtClean="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8" name="Rectangle 17"/>
          <p:cNvSpPr>
            <a:spLocks noGrp="1" noChangeArrowheads="1"/>
          </p:cNvSpPr>
          <p:nvPr>
            <p:ph type="dt" sz="half" idx="14"/>
          </p:nvPr>
        </p:nvSpPr>
        <p:spPr>
          <a:ln/>
        </p:spPr>
        <p:txBody>
          <a:bodyPr/>
          <a:lstStyle>
            <a:lvl1pPr>
              <a:defRPr/>
            </a:lvl1pPr>
          </a:lstStyle>
          <a:p>
            <a:pPr>
              <a:defRPr/>
            </a:pPr>
            <a:fld id="{3941188A-33A2-4652-B861-6B898985BDA5}" type="datetime1">
              <a:rPr lang="en-GB"/>
              <a:pPr>
                <a:defRPr/>
              </a:pPr>
              <a:t>03/07/2019</a:t>
            </a:fld>
            <a:endParaRPr lang="en-GB"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smtClean="0"/>
              <a:t>Образец заголовка</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8" name="Bildplatzhalter 2"/>
          <p:cNvSpPr>
            <a:spLocks noGrp="1"/>
          </p:cNvSpPr>
          <p:nvPr>
            <p:ph type="pic" idx="12"/>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GB" noProof="0" dirty="0" smtClean="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94731B3F-98C9-477F-8A19-E86B62010671}" type="datetime1">
              <a:rPr lang="en-GB"/>
              <a:pPr>
                <a:defRPr/>
              </a:pPr>
              <a:t>03/07/2019</a:t>
            </a:fld>
            <a:endParaRPr lang="en-GB"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ru-RU" noProof="0" dirty="0" smtClean="0"/>
              <a:t>Образец заголовка</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244D77F8-03E1-499A-AFE8-B8E68698775C}" type="datetime1">
              <a:rPr lang="en-GB"/>
              <a:pPr>
                <a:defRPr/>
              </a:pPr>
              <a:t>03/07/2019</a:t>
            </a:fld>
            <a:endParaRPr lang="en-GB"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ru-RU" noProof="0" dirty="0" smtClean="0"/>
              <a:t>Образец заголовка</a:t>
            </a:r>
            <a:endParaRPr lang="de-DE" noProof="0" dirty="0"/>
          </a:p>
        </p:txBody>
      </p:sp>
      <p:sp>
        <p:nvSpPr>
          <p:cNvPr id="9" name="Inhaltsplatzhalter 2"/>
          <p:cNvSpPr>
            <a:spLocks noGrp="1"/>
          </p:cNvSpPr>
          <p:nvPr>
            <p:ph idx="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p:txBody>
      </p:sp>
      <p:sp>
        <p:nvSpPr>
          <p:cNvPr id="10" name="Inhaltsplatzhalter 2"/>
          <p:cNvSpPr>
            <a:spLocks noGrp="1"/>
          </p:cNvSpPr>
          <p:nvPr>
            <p:ph idx="12"/>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06DD8158-1737-45DB-8ECC-2C3A89813773}" type="datetime1">
              <a:rPr lang="en-GB"/>
              <a:pPr>
                <a:defRPr/>
              </a:pPr>
              <a:t>03/07/2019</a:t>
            </a:fld>
            <a:endParaRPr lang="en-GB"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p:nvPicPr>
        <p:blipFill>
          <a:blip r:embed="rId8"/>
          <a:srcRect/>
          <a:stretch>
            <a:fillRect/>
          </a:stretch>
        </p:blipFill>
        <p:spPr bwMode="auto">
          <a:xfrm>
            <a:off x="0" y="1588"/>
            <a:ext cx="9144000" cy="1116012"/>
          </a:xfrm>
          <a:prstGeom prst="rect">
            <a:avLst/>
          </a:prstGeom>
          <a:noFill/>
          <a:ln w="9525">
            <a:noFill/>
            <a:miter lim="800000"/>
            <a:headEnd/>
            <a:tailEnd/>
          </a:ln>
        </p:spPr>
      </p:pic>
      <p:pic>
        <p:nvPicPr>
          <p:cNvPr id="1027" name="Grafik 8"/>
          <p:cNvPicPr>
            <a:picLocks noChangeAspect="1"/>
          </p:cNvPicPr>
          <p:nvPr/>
        </p:nvPicPr>
        <p:blipFill>
          <a:blip r:embed="rId9"/>
          <a:srcRect/>
          <a:stretch>
            <a:fillRect/>
          </a:stretch>
        </p:blipFill>
        <p:spPr bwMode="auto">
          <a:xfrm>
            <a:off x="0" y="5851525"/>
            <a:ext cx="9144000" cy="738188"/>
          </a:xfrm>
          <a:prstGeom prst="rect">
            <a:avLst/>
          </a:prstGeom>
          <a:noFill/>
          <a:ln w="9525">
            <a:noFill/>
            <a:miter lim="800000"/>
            <a:headEnd/>
            <a:tailEnd/>
          </a:ln>
        </p:spPr>
      </p:pic>
      <p:sp>
        <p:nvSpPr>
          <p:cNvPr id="1028" name="Rectangle 16"/>
          <p:cNvSpPr>
            <a:spLocks noGrp="1" noChangeArrowheads="1"/>
          </p:cNvSpPr>
          <p:nvPr>
            <p:ph type="body" idx="1"/>
          </p:nvPr>
        </p:nvSpPr>
        <p:spPr bwMode="auto">
          <a:xfrm>
            <a:off x="684213" y="2447925"/>
            <a:ext cx="7775575" cy="381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layer</a:t>
            </a:r>
          </a:p>
          <a:p>
            <a:pPr lvl="1"/>
            <a:r>
              <a:rPr lang="en-GB" smtClean="0"/>
              <a:t>Second layer</a:t>
            </a:r>
          </a:p>
          <a:p>
            <a:pPr lvl="2"/>
            <a:r>
              <a:rPr lang="en-GB" smtClean="0"/>
              <a:t>Third layer</a:t>
            </a:r>
          </a:p>
          <a:p>
            <a:pPr lvl="3"/>
            <a:r>
              <a:rPr lang="en-GB" smtClean="0"/>
              <a:t>Fourth layer</a:t>
            </a:r>
          </a:p>
        </p:txBody>
      </p:sp>
      <p:sp>
        <p:nvSpPr>
          <p:cNvPr id="14" name="Text Box 19"/>
          <p:cNvSpPr txBox="1">
            <a:spLocks noChangeArrowheads="1"/>
          </p:cNvSpPr>
          <p:nvPr/>
        </p:nvSpPr>
        <p:spPr bwMode="auto">
          <a:xfrm>
            <a:off x="7704138" y="6581775"/>
            <a:ext cx="927100" cy="246063"/>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defRPr/>
            </a:pPr>
            <a:r>
              <a:rPr lang="en-GB" sz="1000" b="0" dirty="0" smtClean="0">
                <a:solidFill>
                  <a:srgbClr val="6E6452"/>
                </a:solidFill>
                <a:latin typeface="Arial Narrow" pitchFamily="34" charset="0"/>
              </a:rPr>
              <a:t>Page </a:t>
            </a:r>
            <a:fld id="{9BC64416-FE4D-4747-9892-1848A6515E88}" type="slidenum">
              <a:rPr lang="en-GB" sz="1000" b="0" smtClean="0">
                <a:solidFill>
                  <a:srgbClr val="6E6452"/>
                </a:solidFill>
                <a:latin typeface="Arial Narrow" pitchFamily="34" charset="0"/>
              </a:rPr>
              <a:pPr>
                <a:defRPr/>
              </a:pPr>
              <a:t>‹#›</a:t>
            </a:fld>
            <a:endParaRPr lang="en-GB" sz="1000" b="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263" y="6581775"/>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1" spc="70" baseline="0" dirty="0">
                <a:solidFill>
                  <a:srgbClr val="6E6452"/>
                </a:solidFill>
                <a:latin typeface="Arial Narrow" pitchFamily="34" charset="0"/>
                <a:cs typeface="+mn-cs"/>
              </a:defRPr>
            </a:lvl1pPr>
          </a:lstStyle>
          <a:p>
            <a:pPr>
              <a:defRPr/>
            </a:pPr>
            <a:endParaRPr lang="de-DE"/>
          </a:p>
        </p:txBody>
      </p:sp>
      <p:sp>
        <p:nvSpPr>
          <p:cNvPr id="16" name="Rectangle 17"/>
          <p:cNvSpPr>
            <a:spLocks noGrp="1" noChangeArrowheads="1"/>
          </p:cNvSpPr>
          <p:nvPr>
            <p:ph type="dt" sz="half" idx="2"/>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smtClean="0">
                <a:solidFill>
                  <a:srgbClr val="6E6452"/>
                </a:solidFill>
                <a:latin typeface="Arial Narrow" pitchFamily="34" charset="0"/>
                <a:cs typeface="+mn-cs"/>
              </a:defRPr>
            </a:lvl1pPr>
          </a:lstStyle>
          <a:p>
            <a:pPr>
              <a:defRPr/>
            </a:pPr>
            <a:fld id="{6CC72D31-0A1F-4446-B251-5763FDFFC8B0}" type="datetime1">
              <a:rPr lang="en-GB"/>
              <a:pPr>
                <a:defRPr/>
              </a:pPr>
              <a:t>03/07/2019</a:t>
            </a:fld>
            <a:endParaRPr lang="en-GB" dirty="0"/>
          </a:p>
        </p:txBody>
      </p:sp>
      <p:sp>
        <p:nvSpPr>
          <p:cNvPr id="1032" name="Rectangle 15"/>
          <p:cNvSpPr>
            <a:spLocks noGrp="1" noChangeArrowheads="1"/>
          </p:cNvSpPr>
          <p:nvPr>
            <p:ph type="title"/>
          </p:nvPr>
        </p:nvSpPr>
        <p:spPr bwMode="auto">
          <a:xfrm>
            <a:off x="684213" y="1482725"/>
            <a:ext cx="7775575"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here to add title</a:t>
            </a:r>
            <a:endParaRPr lang="de-DE" smtClean="0"/>
          </a:p>
        </p:txBody>
      </p:sp>
    </p:spTree>
  </p:cSld>
  <p:clrMap bg1="lt1" tx1="dk1" bg2="lt2" tx2="dk2" accent1="accent1" accent2="accent2" accent3="accent3" accent4="accent4" accent5="accent5" accent6="accent6" hlink="hlink" folHlink="folHlink"/>
  <p:sldLayoutIdLst>
    <p:sldLayoutId id="2147483700" r:id="rId1"/>
    <p:sldLayoutId id="2147483699" r:id="rId2"/>
    <p:sldLayoutId id="2147483698" r:id="rId3"/>
    <p:sldLayoutId id="2147483697" r:id="rId4"/>
    <p:sldLayoutId id="2147483696" r:id="rId5"/>
    <p:sldLayoutId id="2147483695" r:id="rId6"/>
  </p:sldLayoutIdLst>
  <p:transition/>
  <p:timing>
    <p:tnLst>
      <p:par>
        <p:cTn id="1" dur="indefinite" restart="never" nodeType="tmRoot"/>
      </p:par>
    </p:tnLst>
  </p:timing>
  <p:hf sldNum="0" hdr="0" ftr="0" dt="0"/>
  <p:txStyles>
    <p:titleStyle>
      <a:lvl1pPr algn="l" rtl="0" fontAlgn="base">
        <a:spcBef>
          <a:spcPct val="0"/>
        </a:spcBef>
        <a:spcAft>
          <a:spcPct val="0"/>
        </a:spcAft>
        <a:defRPr sz="2400">
          <a:solidFill>
            <a:srgbClr val="6E6452"/>
          </a:solidFill>
          <a:latin typeface="+mj-lt"/>
          <a:ea typeface="+mj-ea"/>
          <a:cs typeface="+mj-cs"/>
        </a:defRPr>
      </a:lvl1pPr>
      <a:lvl2pPr algn="l" rtl="0" fontAlgn="base">
        <a:spcBef>
          <a:spcPct val="0"/>
        </a:spcBef>
        <a:spcAft>
          <a:spcPct val="0"/>
        </a:spcAft>
        <a:defRPr sz="2400">
          <a:solidFill>
            <a:srgbClr val="6E6452"/>
          </a:solidFill>
          <a:latin typeface="Arial" charset="0"/>
        </a:defRPr>
      </a:lvl2pPr>
      <a:lvl3pPr algn="l" rtl="0" fontAlgn="base">
        <a:spcBef>
          <a:spcPct val="0"/>
        </a:spcBef>
        <a:spcAft>
          <a:spcPct val="0"/>
        </a:spcAft>
        <a:defRPr sz="2400">
          <a:solidFill>
            <a:srgbClr val="6E6452"/>
          </a:solidFill>
          <a:latin typeface="Arial" charset="0"/>
        </a:defRPr>
      </a:lvl3pPr>
      <a:lvl4pPr algn="l" rtl="0" fontAlgn="base">
        <a:spcBef>
          <a:spcPct val="0"/>
        </a:spcBef>
        <a:spcAft>
          <a:spcPct val="0"/>
        </a:spcAft>
        <a:defRPr sz="2400">
          <a:solidFill>
            <a:srgbClr val="6E6452"/>
          </a:solidFill>
          <a:latin typeface="Arial" charset="0"/>
        </a:defRPr>
      </a:lvl4pPr>
      <a:lvl5pPr algn="l" rtl="0" fontAlgn="base">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fontAlgn="base">
        <a:spcBef>
          <a:spcPts val="400"/>
        </a:spcBef>
        <a:spcAft>
          <a:spcPts val="800"/>
        </a:spcAft>
        <a:buClr>
          <a:srgbClr val="C80F0F"/>
        </a:buClr>
        <a:buFont typeface="Arial" charset="0"/>
        <a:buChar char="•"/>
        <a:tabLst>
          <a:tab pos="2190750" algn="l"/>
        </a:tabLst>
        <a:defRPr>
          <a:solidFill>
            <a:srgbClr val="6E6452"/>
          </a:solidFill>
          <a:latin typeface="+mn-lt"/>
          <a:ea typeface="+mn-ea"/>
          <a:cs typeface="+mn-cs"/>
        </a:defRPr>
      </a:lvl1pPr>
      <a:lvl2pPr marL="7191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2pPr>
      <a:lvl3pPr marL="1079500"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3pPr>
      <a:lvl4pPr marL="1439863"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4pPr>
      <a:lvl5pPr marL="17986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8" Type="http://schemas.openxmlformats.org/officeDocument/2006/relationships/hyperlink" Target="mailto:casergiu@mail.ru" TargetMode="Externa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r>
              <a:rPr kumimoji="0" lang="ro-RO"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Modulul 17:  </a:t>
            </a:r>
            <a:r>
              <a:rPr lang="ro-RO" dirty="0">
                <a:latin typeface="Times New Roman" panose="02020603050405020304" pitchFamily="18" charset="0"/>
                <a:ea typeface="Calibri" panose="020F0502020204030204" pitchFamily="34" charset="0"/>
              </a:rPr>
              <a:t>,, Managementul și exploatarea stațiilor de epurare a apelor uzate și stațiilor de tratare a apei naturale</a:t>
            </a:r>
            <a:r>
              <a:rPr lang="ro-RO" dirty="0" smtClean="0">
                <a:latin typeface="Times New Roman" panose="02020603050405020304" pitchFamily="18" charset="0"/>
                <a:ea typeface="Calibri" panose="020F0502020204030204" pitchFamily="34" charset="0"/>
              </a:rPr>
              <a:t>,,.</a:t>
            </a:r>
          </a:p>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Dezinfectarea apei potabile și a apelor uzate. Întreținerea și dezinfectarea </a:t>
            </a:r>
            <a:r>
              <a:rPr lang="ro-RO" dirty="0" smtClean="0">
                <a:latin typeface="Calibri" panose="020F0502020204030204"/>
              </a:rPr>
              <a:t>instalațiilor.</a:t>
            </a:r>
            <a:r>
              <a:rPr lang="ro-RO" dirty="0" smtClean="0">
                <a:latin typeface="Times New Roman" panose="02020603050405020304" pitchFamily="18" charset="0"/>
                <a:ea typeface="Calibri" panose="020F0502020204030204" pitchFamily="34" charset="0"/>
              </a:rPr>
              <a:t> </a:t>
            </a:r>
          </a:p>
          <a:p>
            <a:pPr lvl="0" fontAlgn="auto">
              <a:spcAft>
                <a:spcPts val="0"/>
              </a:spcAft>
            </a:pPr>
            <a:r>
              <a:rPr lang="ro-RO" dirty="0" smtClean="0">
                <a:solidFill>
                  <a:sysClr val="windowText" lastClr="000000"/>
                </a:solidFill>
                <a:latin typeface="Calibri" panose="020F0502020204030204"/>
              </a:rPr>
              <a:t> </a:t>
            </a:r>
            <a:r>
              <a:rPr kumimoji="0" lang="ro-RO" sz="2400" i="0" u="none" strike="noStrike" kern="1200" cap="none" spc="0" normalizeH="0" baseline="0" noProof="0" dirty="0" smtClean="0">
                <a:ln>
                  <a:noFill/>
                </a:ln>
                <a:solidFill>
                  <a:sysClr val="windowText" lastClr="000000"/>
                </a:solidFill>
                <a:effectLst/>
                <a:uLnTx/>
                <a:uFillTx/>
                <a:latin typeface="Calibri" panose="020F0502020204030204"/>
              </a:rPr>
              <a:t>Formator: S. Calos</a:t>
            </a:r>
          </a:p>
          <a:p>
            <a:pPr lvl="0" fontAlgn="auto">
              <a:spcAft>
                <a:spcPts val="0"/>
              </a:spcAft>
            </a:pPr>
            <a:endParaRPr kumimoji="0" lang="ro-RO" sz="2400" i="0" u="none" strike="noStrike" kern="1200" cap="none" spc="0" normalizeH="0" baseline="0" noProof="0" dirty="0" smtClean="0">
              <a:ln>
                <a:noFill/>
              </a:ln>
              <a:solidFill>
                <a:sysClr val="windowText" lastClr="000000"/>
              </a:solidFill>
              <a:effectLst/>
              <a:uLnTx/>
              <a:uFillTx/>
              <a:latin typeface="Calibri" panose="020F0502020204030204"/>
            </a:endParaRPr>
          </a:p>
          <a:p>
            <a:pPr lvl="0" fontAlgn="auto">
              <a:spcAft>
                <a:spcPts val="0"/>
              </a:spcAft>
            </a:pPr>
            <a:r>
              <a:rPr kumimoji="0" lang="ro-RO" sz="2400" i="0" u="none" strike="noStrike" kern="1200" cap="none" spc="0" normalizeH="0" baseline="0" noProof="0" dirty="0" smtClean="0">
                <a:ln>
                  <a:noFill/>
                </a:ln>
                <a:solidFill>
                  <a:sysClr val="windowText" lastClr="000000"/>
                </a:solidFill>
                <a:effectLst/>
                <a:uLnTx/>
                <a:uFillTx/>
                <a:latin typeface="Calibri" panose="020F0502020204030204"/>
              </a:rPr>
              <a:t>02 – 03 – 04 iulie 2019,  </a:t>
            </a:r>
          </a:p>
          <a:p>
            <a:pPr lvl="0" fontAlgn="auto">
              <a:spcAft>
                <a:spcPts val="0"/>
              </a:spcAft>
            </a:pPr>
            <a:r>
              <a:rPr kumimoji="0" lang="ro-RO" sz="2400" i="0" u="none" strike="noStrike" kern="1200" cap="none" spc="0" normalizeH="0" baseline="0" noProof="0" dirty="0" smtClean="0">
                <a:ln>
                  <a:noFill/>
                </a:ln>
                <a:solidFill>
                  <a:sysClr val="windowText" lastClr="000000"/>
                </a:solidFill>
                <a:effectLst/>
                <a:uLnTx/>
                <a:uFillTx/>
                <a:latin typeface="Calibri" panose="020F0502020204030204"/>
              </a:rPr>
              <a:t>Chișinău</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36161678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76270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dirty="0"/>
              <a:t>Principiile de baza ale </a:t>
            </a:r>
            <a:r>
              <a:rPr lang="ro-RO" sz="2400" kern="0" dirty="0" err="1"/>
              <a:t>coagularii</a:t>
            </a: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5" name="Rectangle 4"/>
          <p:cNvSpPr/>
          <p:nvPr/>
        </p:nvSpPr>
        <p:spPr>
          <a:xfrm>
            <a:off x="515692" y="2344639"/>
            <a:ext cx="8120269" cy="430887"/>
          </a:xfrm>
          <a:prstGeom prst="rect">
            <a:avLst/>
          </a:prstGeom>
        </p:spPr>
        <p:txBody>
          <a:bodyPr wrap="square">
            <a:spAutoFit/>
          </a:bodyPr>
          <a:lstStyle/>
          <a:p>
            <a:r>
              <a:rPr lang="ro-RO" dirty="0" smtClean="0"/>
              <a:t>                             </a:t>
            </a:r>
            <a:r>
              <a:rPr lang="ro-RO" dirty="0" smtClean="0">
                <a:solidFill>
                  <a:schemeClr val="tx1"/>
                </a:solidFill>
              </a:rPr>
              <a:t>Mecanismul coagulării</a:t>
            </a:r>
          </a:p>
        </p:txBody>
      </p:sp>
      <p:pic>
        <p:nvPicPr>
          <p:cNvPr id="4" name="Picture 3"/>
          <p:cNvPicPr>
            <a:picLocks noChangeAspect="1"/>
          </p:cNvPicPr>
          <p:nvPr/>
        </p:nvPicPr>
        <p:blipFill rotWithShape="1">
          <a:blip r:embed="rId8"/>
          <a:srcRect t="3559"/>
          <a:stretch/>
        </p:blipFill>
        <p:spPr>
          <a:xfrm>
            <a:off x="1003852" y="2729240"/>
            <a:ext cx="6917434" cy="3077606"/>
          </a:xfrm>
          <a:prstGeom prst="rect">
            <a:avLst/>
          </a:prstGeom>
        </p:spPr>
      </p:pic>
      <p:sp>
        <p:nvSpPr>
          <p:cNvPr id="6" name="Rectangle 5"/>
          <p:cNvSpPr/>
          <p:nvPr/>
        </p:nvSpPr>
        <p:spPr>
          <a:xfrm>
            <a:off x="454535" y="5874436"/>
            <a:ext cx="8507705" cy="830997"/>
          </a:xfrm>
          <a:prstGeom prst="rect">
            <a:avLst/>
          </a:prstGeom>
        </p:spPr>
        <p:txBody>
          <a:bodyPr wrap="square">
            <a:spAutoFit/>
          </a:bodyPr>
          <a:lstStyle/>
          <a:p>
            <a:r>
              <a:rPr lang="ro-RO" sz="1600" dirty="0">
                <a:solidFill>
                  <a:schemeClr val="tx1"/>
                </a:solidFill>
              </a:rPr>
              <a:t>Pentru mecanismul </a:t>
            </a:r>
            <a:r>
              <a:rPr lang="ro-RO" sz="1600" dirty="0" smtClean="0">
                <a:solidFill>
                  <a:schemeClr val="tx1"/>
                </a:solidFill>
              </a:rPr>
              <a:t>coagulării, </a:t>
            </a:r>
            <a:r>
              <a:rPr lang="ro-RO" sz="1600" dirty="0">
                <a:solidFill>
                  <a:schemeClr val="tx1"/>
                </a:solidFill>
              </a:rPr>
              <a:t>sarcina cationica este mai importanta </a:t>
            </a:r>
            <a:r>
              <a:rPr lang="ro-RO" sz="1600" dirty="0" err="1">
                <a:solidFill>
                  <a:schemeClr val="tx1"/>
                </a:solidFill>
              </a:rPr>
              <a:t>decat</a:t>
            </a:r>
            <a:r>
              <a:rPr lang="ro-RO" sz="1600" dirty="0">
                <a:solidFill>
                  <a:schemeClr val="tx1"/>
                </a:solidFill>
              </a:rPr>
              <a:t> </a:t>
            </a:r>
            <a:r>
              <a:rPr lang="ro-RO" sz="1600" dirty="0" smtClean="0">
                <a:solidFill>
                  <a:schemeClr val="tx1"/>
                </a:solidFill>
              </a:rPr>
              <a:t>greutatea moleculara</a:t>
            </a:r>
            <a:r>
              <a:rPr lang="ro-RO" sz="1600" dirty="0">
                <a:solidFill>
                  <a:schemeClr val="tx1"/>
                </a:solidFill>
              </a:rPr>
              <a:t>. De fapt, sarcina cationica </a:t>
            </a:r>
            <a:r>
              <a:rPr lang="ro-RO" sz="1600" dirty="0" smtClean="0">
                <a:solidFill>
                  <a:schemeClr val="tx1"/>
                </a:solidFill>
              </a:rPr>
              <a:t>favorizează </a:t>
            </a:r>
            <a:r>
              <a:rPr lang="ro-RO" sz="1600" dirty="0">
                <a:solidFill>
                  <a:schemeClr val="tx1"/>
                </a:solidFill>
              </a:rPr>
              <a:t>destabilizarea si agregarea coloizilor </a:t>
            </a:r>
            <a:r>
              <a:rPr lang="ro-RO" sz="1600" dirty="0" smtClean="0">
                <a:solidFill>
                  <a:schemeClr val="tx1"/>
                </a:solidFill>
              </a:rPr>
              <a:t>in suspensie </a:t>
            </a:r>
            <a:r>
              <a:rPr lang="ro-RO" sz="1600" dirty="0">
                <a:solidFill>
                  <a:schemeClr val="tx1"/>
                </a:solidFill>
              </a:rPr>
              <a:t>prin neutralizarea sarcinilor de la </a:t>
            </a:r>
            <a:r>
              <a:rPr lang="ro-RO" sz="1600" dirty="0" smtClean="0">
                <a:solidFill>
                  <a:schemeClr val="tx1"/>
                </a:solidFill>
              </a:rPr>
              <a:t>suprafața </a:t>
            </a:r>
            <a:r>
              <a:rPr lang="ro-RO" sz="1600" dirty="0">
                <a:solidFill>
                  <a:schemeClr val="tx1"/>
                </a:solidFill>
              </a:rPr>
              <a:t>acestora.</a:t>
            </a:r>
          </a:p>
        </p:txBody>
      </p:sp>
    </p:spTree>
    <p:extLst>
      <p:ext uri="{BB962C8B-B14F-4D97-AF65-F5344CB8AC3E}">
        <p14:creationId xmlns:p14="http://schemas.microsoft.com/office/powerpoint/2010/main" val="401198932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794711"/>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dirty="0"/>
              <a:t>Principiile de baza ale </a:t>
            </a:r>
            <a:r>
              <a:rPr lang="ro-RO" sz="2400" kern="0" dirty="0" err="1"/>
              <a:t>coagularii</a:t>
            </a: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5" name="Rectangle 4"/>
          <p:cNvSpPr/>
          <p:nvPr/>
        </p:nvSpPr>
        <p:spPr>
          <a:xfrm>
            <a:off x="515692" y="2344639"/>
            <a:ext cx="8120269" cy="430887"/>
          </a:xfrm>
          <a:prstGeom prst="rect">
            <a:avLst/>
          </a:prstGeom>
        </p:spPr>
        <p:txBody>
          <a:bodyPr wrap="square">
            <a:spAutoFit/>
          </a:bodyPr>
          <a:lstStyle/>
          <a:p>
            <a:r>
              <a:rPr lang="ro-RO" dirty="0" smtClean="0"/>
              <a:t>                             </a:t>
            </a:r>
            <a:r>
              <a:rPr lang="ro-RO" dirty="0" smtClean="0">
                <a:solidFill>
                  <a:schemeClr val="tx1"/>
                </a:solidFill>
              </a:rPr>
              <a:t>Mecanismul coagulării</a:t>
            </a:r>
          </a:p>
        </p:txBody>
      </p:sp>
      <p:sp>
        <p:nvSpPr>
          <p:cNvPr id="6" name="Rectangle 5"/>
          <p:cNvSpPr/>
          <p:nvPr/>
        </p:nvSpPr>
        <p:spPr>
          <a:xfrm>
            <a:off x="515692" y="2733794"/>
            <a:ext cx="8355441" cy="4124206"/>
          </a:xfrm>
          <a:prstGeom prst="rect">
            <a:avLst/>
          </a:prstGeom>
        </p:spPr>
        <p:txBody>
          <a:bodyPr wrap="square">
            <a:spAutoFit/>
          </a:bodyPr>
          <a:lstStyle/>
          <a:p>
            <a:r>
              <a:rPr lang="ro-RO" sz="2000" dirty="0" smtClean="0">
                <a:solidFill>
                  <a:schemeClr val="tx1"/>
                </a:solidFill>
              </a:rPr>
              <a:t>                           Principiile </a:t>
            </a:r>
            <a:r>
              <a:rPr lang="ro-RO" sz="2000" dirty="0">
                <a:solidFill>
                  <a:schemeClr val="tx1"/>
                </a:solidFill>
              </a:rPr>
              <a:t>de baza ale </a:t>
            </a:r>
            <a:r>
              <a:rPr lang="ro-RO" sz="2000" dirty="0" err="1">
                <a:solidFill>
                  <a:schemeClr val="tx1"/>
                </a:solidFill>
              </a:rPr>
              <a:t>flocularii</a:t>
            </a:r>
            <a:endParaRPr lang="ro-RO" sz="2000" dirty="0">
              <a:solidFill>
                <a:schemeClr val="tx1"/>
              </a:solidFill>
            </a:endParaRPr>
          </a:p>
          <a:p>
            <a:r>
              <a:rPr lang="ro-RO" sz="2000" dirty="0" smtClean="0">
                <a:solidFill>
                  <a:schemeClr val="tx1"/>
                </a:solidFill>
              </a:rPr>
              <a:t>După </a:t>
            </a:r>
            <a:r>
              <a:rPr lang="ro-RO" sz="2000" dirty="0">
                <a:solidFill>
                  <a:schemeClr val="tx1"/>
                </a:solidFill>
              </a:rPr>
              <a:t>ce suspensia coloidala a fost destabilizata cu </a:t>
            </a:r>
            <a:r>
              <a:rPr lang="ro-RO" sz="2000" dirty="0" smtClean="0">
                <a:solidFill>
                  <a:schemeClr val="tx1"/>
                </a:solidFill>
              </a:rPr>
              <a:t>coagulanți, </a:t>
            </a:r>
            <a:r>
              <a:rPr lang="ro-RO" sz="2000" dirty="0">
                <a:solidFill>
                  <a:schemeClr val="tx1"/>
                </a:solidFill>
              </a:rPr>
              <a:t>se </a:t>
            </a:r>
            <a:r>
              <a:rPr lang="ro-RO" sz="2000" dirty="0" smtClean="0">
                <a:solidFill>
                  <a:schemeClr val="tx1"/>
                </a:solidFill>
              </a:rPr>
              <a:t>utilizează frecvent floculanți </a:t>
            </a:r>
            <a:r>
              <a:rPr lang="ro-RO" sz="2000" dirty="0">
                <a:solidFill>
                  <a:schemeClr val="tx1"/>
                </a:solidFill>
              </a:rPr>
              <a:t>sub forma de polimeri, pentru </a:t>
            </a:r>
            <a:r>
              <a:rPr lang="ro-RO" sz="2000" dirty="0" smtClean="0">
                <a:solidFill>
                  <a:schemeClr val="tx1"/>
                </a:solidFill>
              </a:rPr>
              <a:t>îmbunătățirea </a:t>
            </a:r>
            <a:r>
              <a:rPr lang="ro-RO" sz="2000" dirty="0">
                <a:solidFill>
                  <a:schemeClr val="tx1"/>
                </a:solidFill>
              </a:rPr>
              <a:t>performantelor procesului de limpezire.</a:t>
            </a:r>
          </a:p>
          <a:p>
            <a:r>
              <a:rPr lang="ro-RO" sz="2000" dirty="0" smtClean="0">
                <a:solidFill>
                  <a:schemeClr val="tx1"/>
                </a:solidFill>
              </a:rPr>
              <a:t>                           Particulele destabilizate.</a:t>
            </a:r>
            <a:endParaRPr lang="ro-RO" sz="2000" dirty="0">
              <a:solidFill>
                <a:schemeClr val="tx1"/>
              </a:solidFill>
            </a:endParaRPr>
          </a:p>
          <a:p>
            <a:r>
              <a:rPr lang="ro-RO" sz="2000" dirty="0">
                <a:solidFill>
                  <a:schemeClr val="tx1"/>
                </a:solidFill>
              </a:rPr>
              <a:t>Varietatea originilor particulelor destabilizate depinde in mare </a:t>
            </a:r>
            <a:r>
              <a:rPr lang="ro-RO" sz="2000" dirty="0" smtClean="0">
                <a:solidFill>
                  <a:schemeClr val="tx1"/>
                </a:solidFill>
              </a:rPr>
              <a:t>măsura </a:t>
            </a:r>
            <a:r>
              <a:rPr lang="ro-RO" sz="2000" dirty="0">
                <a:solidFill>
                  <a:schemeClr val="tx1"/>
                </a:solidFill>
              </a:rPr>
              <a:t>de sursa de apa </a:t>
            </a:r>
            <a:r>
              <a:rPr lang="ro-RO" sz="2000" dirty="0" smtClean="0">
                <a:solidFill>
                  <a:schemeClr val="tx1"/>
                </a:solidFill>
              </a:rPr>
              <a:t>care trebuie </a:t>
            </a:r>
            <a:r>
              <a:rPr lang="ro-RO" sz="2000" dirty="0">
                <a:solidFill>
                  <a:schemeClr val="tx1"/>
                </a:solidFill>
              </a:rPr>
              <a:t>tratata.</a:t>
            </a:r>
          </a:p>
          <a:p>
            <a:r>
              <a:rPr lang="ro-RO" sz="2000" dirty="0">
                <a:solidFill>
                  <a:schemeClr val="tx1"/>
                </a:solidFill>
              </a:rPr>
              <a:t>Sarcina </a:t>
            </a:r>
            <a:r>
              <a:rPr lang="ro-RO" sz="2000" dirty="0" smtClean="0">
                <a:solidFill>
                  <a:schemeClr val="tx1"/>
                </a:solidFill>
              </a:rPr>
              <a:t>floculanților </a:t>
            </a:r>
            <a:r>
              <a:rPr lang="ro-RO" sz="2000" dirty="0">
                <a:solidFill>
                  <a:schemeClr val="tx1"/>
                </a:solidFill>
              </a:rPr>
              <a:t>(+ sau -) este selectata in </a:t>
            </a:r>
            <a:r>
              <a:rPr lang="ro-RO" sz="2000" dirty="0" smtClean="0">
                <a:solidFill>
                  <a:schemeClr val="tx1"/>
                </a:solidFill>
              </a:rPr>
              <a:t>funcție </a:t>
            </a:r>
            <a:r>
              <a:rPr lang="ro-RO" sz="2000" dirty="0">
                <a:solidFill>
                  <a:schemeClr val="tx1"/>
                </a:solidFill>
              </a:rPr>
              <a:t>de natura particulelor.</a:t>
            </a:r>
          </a:p>
          <a:p>
            <a:r>
              <a:rPr lang="ro-RO" sz="2000" dirty="0">
                <a:solidFill>
                  <a:schemeClr val="tx1"/>
                </a:solidFill>
              </a:rPr>
              <a:t>In general se folosesc :</a:t>
            </a:r>
          </a:p>
          <a:p>
            <a:r>
              <a:rPr lang="ro-RO" sz="2000" dirty="0">
                <a:solidFill>
                  <a:schemeClr val="tx1"/>
                </a:solidFill>
              </a:rPr>
              <a:t>- </a:t>
            </a:r>
            <a:r>
              <a:rPr lang="ro-RO" sz="2000" dirty="0" smtClean="0">
                <a:solidFill>
                  <a:schemeClr val="tx1"/>
                </a:solidFill>
              </a:rPr>
              <a:t>floculanți aniconici </a:t>
            </a:r>
            <a:r>
              <a:rPr lang="ro-RO" sz="2000" dirty="0">
                <a:solidFill>
                  <a:schemeClr val="tx1"/>
                </a:solidFill>
              </a:rPr>
              <a:t>pentru particulele minerale</a:t>
            </a:r>
          </a:p>
          <a:p>
            <a:r>
              <a:rPr lang="ro-RO" sz="2000" dirty="0">
                <a:solidFill>
                  <a:schemeClr val="tx1"/>
                </a:solidFill>
              </a:rPr>
              <a:t>- </a:t>
            </a:r>
            <a:r>
              <a:rPr lang="ro-RO" sz="2000" dirty="0" smtClean="0">
                <a:solidFill>
                  <a:schemeClr val="tx1"/>
                </a:solidFill>
              </a:rPr>
              <a:t>floculanți </a:t>
            </a:r>
            <a:r>
              <a:rPr lang="ro-RO" sz="2000" dirty="0">
                <a:solidFill>
                  <a:schemeClr val="tx1"/>
                </a:solidFill>
              </a:rPr>
              <a:t>cationici pentru particulele organice</a:t>
            </a:r>
          </a:p>
          <a:p>
            <a:endParaRPr lang="ro-RO" dirty="0"/>
          </a:p>
        </p:txBody>
      </p:sp>
    </p:spTree>
    <p:extLst>
      <p:ext uri="{BB962C8B-B14F-4D97-AF65-F5344CB8AC3E}">
        <p14:creationId xmlns:p14="http://schemas.microsoft.com/office/powerpoint/2010/main" val="386068269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794711"/>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dirty="0"/>
              <a:t>Principiile de baza ale </a:t>
            </a:r>
            <a:r>
              <a:rPr lang="ro-RO" sz="2400" kern="0" dirty="0" err="1" smtClean="0"/>
              <a:t>flocularii</a:t>
            </a: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5" name="Rectangle 4"/>
          <p:cNvSpPr/>
          <p:nvPr/>
        </p:nvSpPr>
        <p:spPr>
          <a:xfrm>
            <a:off x="515692" y="2344639"/>
            <a:ext cx="8120269" cy="430887"/>
          </a:xfrm>
          <a:prstGeom prst="rect">
            <a:avLst/>
          </a:prstGeom>
        </p:spPr>
        <p:txBody>
          <a:bodyPr wrap="square">
            <a:spAutoFit/>
          </a:bodyPr>
          <a:lstStyle/>
          <a:p>
            <a:r>
              <a:rPr lang="ro-RO" dirty="0" smtClean="0"/>
              <a:t>                             </a:t>
            </a:r>
            <a:r>
              <a:rPr lang="ro-RO" dirty="0" smtClean="0">
                <a:solidFill>
                  <a:schemeClr val="tx1"/>
                </a:solidFill>
              </a:rPr>
              <a:t>Mecanismul floculării</a:t>
            </a: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8" name="Rectangle 7"/>
          <p:cNvSpPr/>
          <p:nvPr/>
        </p:nvSpPr>
        <p:spPr>
          <a:xfrm>
            <a:off x="482797" y="4929452"/>
            <a:ext cx="8524769" cy="1754326"/>
          </a:xfrm>
          <a:prstGeom prst="rect">
            <a:avLst/>
          </a:prstGeom>
        </p:spPr>
        <p:txBody>
          <a:bodyPr wrap="square">
            <a:spAutoFit/>
          </a:bodyPr>
          <a:lstStyle/>
          <a:p>
            <a:r>
              <a:rPr lang="ro-RO" sz="1800" dirty="0">
                <a:solidFill>
                  <a:schemeClr val="tx1"/>
                </a:solidFill>
              </a:rPr>
              <a:t>Datorita </a:t>
            </a:r>
            <a:r>
              <a:rPr lang="ro-RO" sz="1800" dirty="0" smtClean="0">
                <a:solidFill>
                  <a:schemeClr val="tx1"/>
                </a:solidFill>
              </a:rPr>
              <a:t>greutăților </a:t>
            </a:r>
            <a:r>
              <a:rPr lang="ro-RO" sz="1800" dirty="0">
                <a:solidFill>
                  <a:schemeClr val="tx1"/>
                </a:solidFill>
              </a:rPr>
              <a:t>lor moleculare foarte ridicate </a:t>
            </a:r>
            <a:r>
              <a:rPr lang="ro-RO" sz="1800" dirty="0" smtClean="0">
                <a:solidFill>
                  <a:schemeClr val="tx1"/>
                </a:solidFill>
              </a:rPr>
              <a:t>(lanțuri </a:t>
            </a:r>
            <a:r>
              <a:rPr lang="ro-RO" sz="1800" dirty="0">
                <a:solidFill>
                  <a:schemeClr val="tx1"/>
                </a:solidFill>
              </a:rPr>
              <a:t>lungi ale monomerilor) si sarcinii </a:t>
            </a:r>
            <a:r>
              <a:rPr lang="ro-RO" sz="1800" dirty="0" smtClean="0">
                <a:solidFill>
                  <a:schemeClr val="tx1"/>
                </a:solidFill>
              </a:rPr>
              <a:t>lor ionice</a:t>
            </a:r>
            <a:r>
              <a:rPr lang="ro-RO" sz="1800" dirty="0">
                <a:solidFill>
                  <a:schemeClr val="tx1"/>
                </a:solidFill>
              </a:rPr>
              <a:t>, </a:t>
            </a:r>
            <a:r>
              <a:rPr lang="ro-RO" sz="1800" dirty="0" smtClean="0">
                <a:solidFill>
                  <a:schemeClr val="tx1"/>
                </a:solidFill>
              </a:rPr>
              <a:t>floculanții </a:t>
            </a:r>
            <a:r>
              <a:rPr lang="ro-RO" sz="1800" dirty="0">
                <a:solidFill>
                  <a:schemeClr val="tx1"/>
                </a:solidFill>
              </a:rPr>
              <a:t>vor forma </a:t>
            </a:r>
            <a:r>
              <a:rPr lang="ro-RO" sz="1800" dirty="0" err="1">
                <a:solidFill>
                  <a:schemeClr val="tx1"/>
                </a:solidFill>
              </a:rPr>
              <a:t>punti</a:t>
            </a:r>
            <a:r>
              <a:rPr lang="ro-RO" sz="1800" dirty="0">
                <a:solidFill>
                  <a:schemeClr val="tx1"/>
                </a:solidFill>
              </a:rPr>
              <a:t> de </a:t>
            </a:r>
            <a:r>
              <a:rPr lang="ro-RO" sz="1800" dirty="0" smtClean="0">
                <a:solidFill>
                  <a:schemeClr val="tx1"/>
                </a:solidFill>
              </a:rPr>
              <a:t>legătura </a:t>
            </a:r>
            <a:r>
              <a:rPr lang="ro-RO" sz="1800" dirty="0">
                <a:solidFill>
                  <a:schemeClr val="tx1"/>
                </a:solidFill>
              </a:rPr>
              <a:t>cu particulele destabilizate. Ca urmare, </a:t>
            </a:r>
            <a:r>
              <a:rPr lang="ro-RO" sz="1800" dirty="0" smtClean="0">
                <a:solidFill>
                  <a:schemeClr val="tx1"/>
                </a:solidFill>
              </a:rPr>
              <a:t>se </a:t>
            </a:r>
            <a:r>
              <a:rPr lang="ro-RO" sz="1800" dirty="0" err="1" smtClean="0">
                <a:solidFill>
                  <a:schemeClr val="tx1"/>
                </a:solidFill>
              </a:rPr>
              <a:t>formeaza</a:t>
            </a:r>
            <a:r>
              <a:rPr lang="ro-RO" sz="1800" dirty="0" smtClean="0">
                <a:solidFill>
                  <a:schemeClr val="tx1"/>
                </a:solidFill>
              </a:rPr>
              <a:t> </a:t>
            </a:r>
            <a:r>
              <a:rPr lang="ro-RO" sz="1800" dirty="0">
                <a:solidFill>
                  <a:schemeClr val="tx1"/>
                </a:solidFill>
              </a:rPr>
              <a:t>particule mari in suspensie in apa – </a:t>
            </a:r>
            <a:r>
              <a:rPr lang="ro-RO" sz="1800" dirty="0" smtClean="0">
                <a:solidFill>
                  <a:schemeClr val="tx1"/>
                </a:solidFill>
              </a:rPr>
              <a:t>flacoanele. </a:t>
            </a:r>
            <a:r>
              <a:rPr lang="ro-RO" sz="1800" dirty="0">
                <a:solidFill>
                  <a:schemeClr val="tx1"/>
                </a:solidFill>
              </a:rPr>
              <a:t>Procesul de formare a acestora </a:t>
            </a:r>
            <a:r>
              <a:rPr lang="ro-RO" sz="1800" dirty="0" smtClean="0">
                <a:solidFill>
                  <a:schemeClr val="tx1"/>
                </a:solidFill>
              </a:rPr>
              <a:t>se numește </a:t>
            </a:r>
            <a:r>
              <a:rPr lang="ro-RO" sz="1800" dirty="0">
                <a:solidFill>
                  <a:schemeClr val="tx1"/>
                </a:solidFill>
              </a:rPr>
              <a:t>floculare</a:t>
            </a:r>
            <a:r>
              <a:rPr lang="ro-RO" sz="1800" dirty="0" smtClean="0">
                <a:solidFill>
                  <a:schemeClr val="tx1"/>
                </a:solidFill>
              </a:rPr>
              <a:t>. Forțele </a:t>
            </a:r>
            <a:r>
              <a:rPr lang="ro-RO" sz="1800" dirty="0">
                <a:solidFill>
                  <a:schemeClr val="tx1"/>
                </a:solidFill>
              </a:rPr>
              <a:t>implicate in procesul de legare dintre particule si polimer sunt in special ionice </a:t>
            </a:r>
            <a:r>
              <a:rPr lang="ro-RO" sz="1800" dirty="0" smtClean="0">
                <a:solidFill>
                  <a:schemeClr val="tx1"/>
                </a:solidFill>
              </a:rPr>
              <a:t>si legături </a:t>
            </a:r>
            <a:r>
              <a:rPr lang="ro-RO" sz="1800" dirty="0">
                <a:solidFill>
                  <a:schemeClr val="tx1"/>
                </a:solidFill>
              </a:rPr>
              <a:t>de hidrogen.</a:t>
            </a:r>
          </a:p>
        </p:txBody>
      </p:sp>
      <p:pic>
        <p:nvPicPr>
          <p:cNvPr id="9" name="Picture 8"/>
          <p:cNvPicPr>
            <a:picLocks noChangeAspect="1"/>
          </p:cNvPicPr>
          <p:nvPr/>
        </p:nvPicPr>
        <p:blipFill>
          <a:blip r:embed="rId8"/>
          <a:stretch>
            <a:fillRect/>
          </a:stretch>
        </p:blipFill>
        <p:spPr>
          <a:xfrm>
            <a:off x="1381539" y="2715525"/>
            <a:ext cx="6132444" cy="2348167"/>
          </a:xfrm>
          <a:prstGeom prst="rect">
            <a:avLst/>
          </a:prstGeom>
        </p:spPr>
      </p:pic>
    </p:spTree>
    <p:extLst>
      <p:ext uri="{BB962C8B-B14F-4D97-AF65-F5344CB8AC3E}">
        <p14:creationId xmlns:p14="http://schemas.microsoft.com/office/powerpoint/2010/main" val="3033889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794711"/>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dirty="0"/>
              <a:t>Principiile de baza ale </a:t>
            </a:r>
            <a:r>
              <a:rPr lang="ro-RO" sz="2400" kern="0" dirty="0" err="1" smtClean="0"/>
              <a:t>flocularii</a:t>
            </a: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5" name="Rectangle 4"/>
          <p:cNvSpPr/>
          <p:nvPr/>
        </p:nvSpPr>
        <p:spPr>
          <a:xfrm>
            <a:off x="515692" y="2344639"/>
            <a:ext cx="8120269" cy="430887"/>
          </a:xfrm>
          <a:prstGeom prst="rect">
            <a:avLst/>
          </a:prstGeom>
        </p:spPr>
        <p:txBody>
          <a:bodyPr wrap="square">
            <a:spAutoFit/>
          </a:bodyPr>
          <a:lstStyle/>
          <a:p>
            <a:r>
              <a:rPr lang="ro-RO" dirty="0" smtClean="0"/>
              <a:t>                             </a:t>
            </a:r>
            <a:r>
              <a:rPr lang="ro-RO" dirty="0" smtClean="0">
                <a:solidFill>
                  <a:schemeClr val="tx1"/>
                </a:solidFill>
              </a:rPr>
              <a:t>Mecanismul floculării</a:t>
            </a: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9" name="Rectangle 8"/>
          <p:cNvSpPr/>
          <p:nvPr/>
        </p:nvSpPr>
        <p:spPr>
          <a:xfrm>
            <a:off x="5237922" y="2676306"/>
            <a:ext cx="3432150" cy="3816429"/>
          </a:xfrm>
          <a:prstGeom prst="rect">
            <a:avLst/>
          </a:prstGeom>
        </p:spPr>
        <p:txBody>
          <a:bodyPr wrap="square">
            <a:spAutoFit/>
          </a:bodyPr>
          <a:lstStyle/>
          <a:p>
            <a:r>
              <a:rPr lang="ro-RO" dirty="0">
                <a:solidFill>
                  <a:schemeClr val="tx1"/>
                </a:solidFill>
              </a:rPr>
              <a:t>In timpul procesului de coagulare / floculare, cantitatea de coagulant organic sau mineral </a:t>
            </a:r>
            <a:r>
              <a:rPr lang="ro-RO" dirty="0" smtClean="0">
                <a:solidFill>
                  <a:schemeClr val="tx1"/>
                </a:solidFill>
              </a:rPr>
              <a:t>este limitata </a:t>
            </a:r>
            <a:r>
              <a:rPr lang="ro-RO" dirty="0">
                <a:solidFill>
                  <a:schemeClr val="tx1"/>
                </a:solidFill>
              </a:rPr>
              <a:t>la necesarul pentru destabilizarea coloizilor si nu este necesara o doza in </a:t>
            </a:r>
            <a:r>
              <a:rPr lang="ro-RO" dirty="0" smtClean="0">
                <a:solidFill>
                  <a:schemeClr val="tx1"/>
                </a:solidFill>
              </a:rPr>
              <a:t>exces pentru </a:t>
            </a:r>
            <a:r>
              <a:rPr lang="ro-RO" dirty="0">
                <a:solidFill>
                  <a:schemeClr val="tx1"/>
                </a:solidFill>
              </a:rPr>
              <a:t>a produce suspensia care va sedimenta.</a:t>
            </a:r>
          </a:p>
        </p:txBody>
      </p:sp>
      <p:pic>
        <p:nvPicPr>
          <p:cNvPr id="12" name="Picture 11"/>
          <p:cNvPicPr>
            <a:picLocks noChangeAspect="1"/>
          </p:cNvPicPr>
          <p:nvPr/>
        </p:nvPicPr>
        <p:blipFill>
          <a:blip r:embed="rId8"/>
          <a:stretch>
            <a:fillRect/>
          </a:stretch>
        </p:blipFill>
        <p:spPr>
          <a:xfrm>
            <a:off x="765313" y="2727203"/>
            <a:ext cx="3876261" cy="3806244"/>
          </a:xfrm>
          <a:prstGeom prst="rect">
            <a:avLst/>
          </a:prstGeom>
        </p:spPr>
      </p:pic>
    </p:spTree>
    <p:extLst>
      <p:ext uri="{BB962C8B-B14F-4D97-AF65-F5344CB8AC3E}">
        <p14:creationId xmlns:p14="http://schemas.microsoft.com/office/powerpoint/2010/main" val="322374931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24539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476506" y="2184289"/>
            <a:ext cx="8433811" cy="4154984"/>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p>
          <a:p>
            <a:r>
              <a:rPr lang="ro-RO" dirty="0">
                <a:solidFill>
                  <a:schemeClr val="tx1"/>
                </a:solidFill>
              </a:rPr>
              <a:t>Scopul acestor teste de laborator este de a defini </a:t>
            </a:r>
            <a:r>
              <a:rPr lang="ro-RO" dirty="0" smtClean="0">
                <a:solidFill>
                  <a:schemeClr val="tx1"/>
                </a:solidFill>
              </a:rPr>
              <a:t>condițiile </a:t>
            </a:r>
            <a:r>
              <a:rPr lang="ro-RO" dirty="0">
                <a:solidFill>
                  <a:schemeClr val="tx1"/>
                </a:solidFill>
              </a:rPr>
              <a:t>in care coagulantul </a:t>
            </a:r>
            <a:r>
              <a:rPr lang="ro-RO" dirty="0" smtClean="0">
                <a:solidFill>
                  <a:schemeClr val="tx1"/>
                </a:solidFill>
              </a:rPr>
              <a:t>va produce </a:t>
            </a:r>
            <a:r>
              <a:rPr lang="ro-RO" dirty="0">
                <a:solidFill>
                  <a:schemeClr val="tx1"/>
                </a:solidFill>
              </a:rPr>
              <a:t>o limpezire </a:t>
            </a:r>
            <a:r>
              <a:rPr lang="ro-RO" dirty="0" smtClean="0">
                <a:solidFill>
                  <a:schemeClr val="tx1"/>
                </a:solidFill>
              </a:rPr>
              <a:t>corespunzătoare </a:t>
            </a:r>
            <a:r>
              <a:rPr lang="ro-RO" dirty="0">
                <a:solidFill>
                  <a:schemeClr val="tx1"/>
                </a:solidFill>
              </a:rPr>
              <a:t>si o </a:t>
            </a:r>
            <a:r>
              <a:rPr lang="ro-RO" dirty="0" smtClean="0">
                <a:solidFill>
                  <a:schemeClr val="tx1"/>
                </a:solidFill>
              </a:rPr>
              <a:t>         buna </a:t>
            </a:r>
            <a:r>
              <a:rPr lang="ro-RO" dirty="0">
                <a:solidFill>
                  <a:schemeClr val="tx1"/>
                </a:solidFill>
              </a:rPr>
              <a:t>sedimentare.</a:t>
            </a:r>
          </a:p>
          <a:p>
            <a:r>
              <a:rPr lang="ro-RO" dirty="0" smtClean="0">
                <a:solidFill>
                  <a:schemeClr val="tx1"/>
                </a:solidFill>
              </a:rPr>
              <a:t>                    Teste </a:t>
            </a:r>
            <a:r>
              <a:rPr lang="ro-RO" dirty="0">
                <a:solidFill>
                  <a:schemeClr val="tx1"/>
                </a:solidFill>
              </a:rPr>
              <a:t>de coagulare si floculare</a:t>
            </a:r>
          </a:p>
          <a:p>
            <a:r>
              <a:rPr lang="ro-RO" dirty="0" smtClean="0">
                <a:solidFill>
                  <a:schemeClr val="tx1"/>
                </a:solidFill>
              </a:rPr>
              <a:t>                             Metoda </a:t>
            </a:r>
            <a:r>
              <a:rPr lang="ro-RO" dirty="0">
                <a:solidFill>
                  <a:schemeClr val="tx1"/>
                </a:solidFill>
              </a:rPr>
              <a:t>Jar-Test</a:t>
            </a:r>
          </a:p>
          <a:p>
            <a:r>
              <a:rPr lang="ro-RO" dirty="0">
                <a:solidFill>
                  <a:schemeClr val="tx1"/>
                </a:solidFill>
              </a:rPr>
              <a:t>Aceasta metoda standard </a:t>
            </a:r>
            <a:r>
              <a:rPr lang="ro-RO" dirty="0" smtClean="0">
                <a:solidFill>
                  <a:schemeClr val="tx1"/>
                </a:solidFill>
              </a:rPr>
              <a:t>controlează </a:t>
            </a:r>
            <a:r>
              <a:rPr lang="ro-RO" dirty="0">
                <a:solidFill>
                  <a:schemeClr val="tx1"/>
                </a:solidFill>
              </a:rPr>
              <a:t>si compara, pentru mai multe probe, </a:t>
            </a:r>
            <a:r>
              <a:rPr lang="ro-RO" dirty="0" smtClean="0">
                <a:solidFill>
                  <a:schemeClr val="tx1"/>
                </a:solidFill>
              </a:rPr>
              <a:t>performantele limpezirii </a:t>
            </a:r>
            <a:r>
              <a:rPr lang="ro-RO" dirty="0">
                <a:solidFill>
                  <a:schemeClr val="tx1"/>
                </a:solidFill>
              </a:rPr>
              <a:t>si sedimentarii :</a:t>
            </a:r>
          </a:p>
          <a:p>
            <a:r>
              <a:rPr lang="ro-RO" dirty="0">
                <a:solidFill>
                  <a:schemeClr val="tx1"/>
                </a:solidFill>
              </a:rPr>
              <a:t>- a reactivilor </a:t>
            </a:r>
            <a:r>
              <a:rPr lang="ro-RO" dirty="0" smtClean="0">
                <a:solidFill>
                  <a:schemeClr val="tx1"/>
                </a:solidFill>
              </a:rPr>
              <a:t>utilizați </a:t>
            </a:r>
            <a:r>
              <a:rPr lang="ro-RO" dirty="0">
                <a:solidFill>
                  <a:schemeClr val="tx1"/>
                </a:solidFill>
              </a:rPr>
              <a:t>(tip, doza, </a:t>
            </a:r>
            <a:r>
              <a:rPr lang="ro-RO" dirty="0" smtClean="0">
                <a:solidFill>
                  <a:schemeClr val="tx1"/>
                </a:solidFill>
              </a:rPr>
              <a:t>concentrație, </a:t>
            </a:r>
            <a:r>
              <a:rPr lang="ro-RO">
                <a:solidFill>
                  <a:schemeClr val="tx1"/>
                </a:solidFill>
              </a:rPr>
              <a:t>ordinea </a:t>
            </a:r>
            <a:r>
              <a:rPr lang="ro-RO" smtClean="0">
                <a:solidFill>
                  <a:schemeClr val="tx1"/>
                </a:solidFill>
              </a:rPr>
              <a:t>adăugării)</a:t>
            </a:r>
            <a:endParaRPr lang="ro-RO" dirty="0">
              <a:solidFill>
                <a:schemeClr val="tx1"/>
              </a:solidFill>
            </a:endParaRPr>
          </a:p>
          <a:p>
            <a:r>
              <a:rPr lang="ro-RO" dirty="0">
                <a:solidFill>
                  <a:schemeClr val="tx1"/>
                </a:solidFill>
              </a:rPr>
              <a:t>- a diferitelor </a:t>
            </a:r>
            <a:r>
              <a:rPr lang="ro-RO" dirty="0" smtClean="0">
                <a:solidFill>
                  <a:schemeClr val="tx1"/>
                </a:solidFill>
              </a:rPr>
              <a:t>condiții </a:t>
            </a:r>
            <a:r>
              <a:rPr lang="ro-RO" dirty="0">
                <a:solidFill>
                  <a:schemeClr val="tx1"/>
                </a:solidFill>
              </a:rPr>
              <a:t>de operare (intensitatea si durata </a:t>
            </a:r>
            <a:r>
              <a:rPr lang="ro-RO" dirty="0" smtClean="0">
                <a:solidFill>
                  <a:schemeClr val="tx1"/>
                </a:solidFill>
              </a:rPr>
              <a:t>agitării)</a:t>
            </a:r>
            <a:endParaRPr lang="ro-RO" dirty="0">
              <a:solidFill>
                <a:schemeClr val="tx1"/>
              </a:solidFill>
            </a:endParaRPr>
          </a:p>
        </p:txBody>
      </p:sp>
    </p:spTree>
    <p:extLst>
      <p:ext uri="{BB962C8B-B14F-4D97-AF65-F5344CB8AC3E}">
        <p14:creationId xmlns:p14="http://schemas.microsoft.com/office/powerpoint/2010/main" val="336744515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a:t>
            </a:r>
            <a:endParaRPr lang="ro-RO" dirty="0">
              <a:solidFill>
                <a:schemeClr val="tx1"/>
              </a:solidFill>
            </a:endParaRPr>
          </a:p>
        </p:txBody>
      </p:sp>
      <p:pic>
        <p:nvPicPr>
          <p:cNvPr id="21" name="Picture 20"/>
          <p:cNvPicPr/>
          <p:nvPr/>
        </p:nvPicPr>
        <p:blipFill rotWithShape="1">
          <a:blip r:embed="rId8"/>
          <a:srcRect l="12643" t="34474" r="39191" b="10805"/>
          <a:stretch/>
        </p:blipFill>
        <p:spPr bwMode="auto">
          <a:xfrm>
            <a:off x="974035" y="2764278"/>
            <a:ext cx="7036904" cy="3725974"/>
          </a:xfrm>
          <a:prstGeom prst="rect">
            <a:avLst/>
          </a:prstGeom>
          <a:ln>
            <a:noFill/>
          </a:ln>
          <a:extLst>
            <a:ext uri="{53640926-AAD7-44D8-BBD7-CCE9431645EC}">
              <a14:shadowObscured xmlns:a14="http://schemas.microsoft.com/office/drawing/2010/main"/>
            </a:ext>
          </a:extLst>
        </p:spPr>
      </p:pic>
      <p:pic>
        <p:nvPicPr>
          <p:cNvPr id="9" name="Picture 8"/>
          <p:cNvPicPr>
            <a:picLocks noChangeAspect="1"/>
          </p:cNvPicPr>
          <p:nvPr/>
        </p:nvPicPr>
        <p:blipFill>
          <a:blip r:embed="rId9"/>
          <a:stretch>
            <a:fillRect/>
          </a:stretch>
        </p:blipFill>
        <p:spPr>
          <a:xfrm>
            <a:off x="1849591" y="2537296"/>
            <a:ext cx="5243014" cy="274344"/>
          </a:xfrm>
          <a:prstGeom prst="rect">
            <a:avLst/>
          </a:prstGeom>
        </p:spPr>
      </p:pic>
    </p:spTree>
    <p:extLst>
      <p:ext uri="{BB962C8B-B14F-4D97-AF65-F5344CB8AC3E}">
        <p14:creationId xmlns:p14="http://schemas.microsoft.com/office/powerpoint/2010/main" val="395675321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a:t>
            </a:r>
            <a:endParaRPr lang="ro-RO" dirty="0">
              <a:solidFill>
                <a:schemeClr val="tx1"/>
              </a:solidFill>
            </a:endParaRPr>
          </a:p>
        </p:txBody>
      </p:sp>
      <p:pic>
        <p:nvPicPr>
          <p:cNvPr id="5" name="Picture 4"/>
          <p:cNvPicPr>
            <a:picLocks noChangeAspect="1"/>
          </p:cNvPicPr>
          <p:nvPr/>
        </p:nvPicPr>
        <p:blipFill>
          <a:blip r:embed="rId8"/>
          <a:stretch>
            <a:fillRect/>
          </a:stretch>
        </p:blipFill>
        <p:spPr>
          <a:xfrm>
            <a:off x="1601126" y="2729441"/>
            <a:ext cx="5941747" cy="3758027"/>
          </a:xfrm>
          <a:prstGeom prst="rect">
            <a:avLst/>
          </a:prstGeom>
        </p:spPr>
      </p:pic>
      <p:pic>
        <p:nvPicPr>
          <p:cNvPr id="7" name="Picture 6"/>
          <p:cNvPicPr>
            <a:picLocks noChangeAspect="1"/>
          </p:cNvPicPr>
          <p:nvPr/>
        </p:nvPicPr>
        <p:blipFill>
          <a:blip r:embed="rId9"/>
          <a:stretch>
            <a:fillRect/>
          </a:stretch>
        </p:blipFill>
        <p:spPr>
          <a:xfrm>
            <a:off x="1928191" y="2469934"/>
            <a:ext cx="4711147" cy="519015"/>
          </a:xfrm>
          <a:prstGeom prst="rect">
            <a:avLst/>
          </a:prstGeom>
        </p:spPr>
      </p:pic>
    </p:spTree>
    <p:extLst>
      <p:ext uri="{BB962C8B-B14F-4D97-AF65-F5344CB8AC3E}">
        <p14:creationId xmlns:p14="http://schemas.microsoft.com/office/powerpoint/2010/main" val="116701767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a:t>
            </a:r>
            <a:endParaRPr lang="ro-RO" dirty="0">
              <a:solidFill>
                <a:schemeClr val="tx1"/>
              </a:solidFill>
            </a:endParaRPr>
          </a:p>
        </p:txBody>
      </p:sp>
      <p:sp>
        <p:nvSpPr>
          <p:cNvPr id="8" name="Rectangle 7"/>
          <p:cNvSpPr/>
          <p:nvPr/>
        </p:nvSpPr>
        <p:spPr>
          <a:xfrm>
            <a:off x="346364" y="2509023"/>
            <a:ext cx="8524769" cy="3477875"/>
          </a:xfrm>
          <a:prstGeom prst="rect">
            <a:avLst/>
          </a:prstGeom>
        </p:spPr>
        <p:txBody>
          <a:bodyPr wrap="square">
            <a:spAutoFit/>
          </a:bodyPr>
          <a:lstStyle/>
          <a:p>
            <a:r>
              <a:rPr lang="ro-RO" dirty="0">
                <a:solidFill>
                  <a:schemeClr val="tx1"/>
                </a:solidFill>
              </a:rPr>
              <a:t>Aceste doua proceduri sunt doar </a:t>
            </a:r>
            <a:r>
              <a:rPr lang="ro-RO" dirty="0" smtClean="0">
                <a:solidFill>
                  <a:schemeClr val="tx1"/>
                </a:solidFill>
              </a:rPr>
              <a:t>niște </a:t>
            </a:r>
            <a:r>
              <a:rPr lang="ro-RO" dirty="0">
                <a:solidFill>
                  <a:schemeClr val="tx1"/>
                </a:solidFill>
              </a:rPr>
              <a:t>exemple care trebuie adaptate </a:t>
            </a:r>
            <a:r>
              <a:rPr lang="ro-RO" dirty="0" smtClean="0">
                <a:solidFill>
                  <a:schemeClr val="tx1"/>
                </a:solidFill>
              </a:rPr>
              <a:t>condițiilor </a:t>
            </a:r>
            <a:r>
              <a:rPr lang="ro-RO" dirty="0">
                <a:solidFill>
                  <a:schemeClr val="tx1"/>
                </a:solidFill>
              </a:rPr>
              <a:t>specifice din</a:t>
            </a:r>
          </a:p>
          <a:p>
            <a:r>
              <a:rPr lang="ro-RO" dirty="0">
                <a:solidFill>
                  <a:schemeClr val="tx1"/>
                </a:solidFill>
              </a:rPr>
              <a:t>platformele industriale de tratare.</a:t>
            </a:r>
          </a:p>
          <a:p>
            <a:r>
              <a:rPr lang="ro-RO" dirty="0">
                <a:solidFill>
                  <a:schemeClr val="tx1"/>
                </a:solidFill>
              </a:rPr>
              <a:t>Metoda Jar-Test trebuie sa </a:t>
            </a:r>
            <a:r>
              <a:rPr lang="ro-RO" dirty="0" smtClean="0">
                <a:solidFill>
                  <a:schemeClr val="tx1"/>
                </a:solidFill>
              </a:rPr>
              <a:t>reproducă </a:t>
            </a:r>
            <a:r>
              <a:rPr lang="ro-RO" dirty="0">
                <a:solidFill>
                  <a:schemeClr val="tx1"/>
                </a:solidFill>
              </a:rPr>
              <a:t>in laborator </a:t>
            </a:r>
            <a:r>
              <a:rPr lang="ro-RO" dirty="0" err="1">
                <a:solidFill>
                  <a:schemeClr val="tx1"/>
                </a:solidFill>
              </a:rPr>
              <a:t>conditii</a:t>
            </a:r>
            <a:r>
              <a:rPr lang="ro-RO" dirty="0">
                <a:solidFill>
                  <a:schemeClr val="tx1"/>
                </a:solidFill>
              </a:rPr>
              <a:t> similare celor specifice </a:t>
            </a:r>
            <a:r>
              <a:rPr lang="ro-RO" dirty="0" smtClean="0">
                <a:solidFill>
                  <a:schemeClr val="tx1"/>
                </a:solidFill>
              </a:rPr>
              <a:t>diferitelor uzine  </a:t>
            </a:r>
            <a:r>
              <a:rPr lang="ro-RO" dirty="0">
                <a:solidFill>
                  <a:schemeClr val="tx1"/>
                </a:solidFill>
              </a:rPr>
              <a:t>de tratare.</a:t>
            </a:r>
          </a:p>
          <a:p>
            <a:r>
              <a:rPr lang="ro-RO" dirty="0">
                <a:solidFill>
                  <a:schemeClr val="tx1"/>
                </a:solidFill>
              </a:rPr>
              <a:t>In </a:t>
            </a:r>
            <a:r>
              <a:rPr lang="ro-RO" dirty="0" smtClean="0">
                <a:solidFill>
                  <a:schemeClr val="tx1"/>
                </a:solidFill>
              </a:rPr>
              <a:t>consecința, </a:t>
            </a:r>
            <a:r>
              <a:rPr lang="ro-RO" dirty="0">
                <a:solidFill>
                  <a:schemeClr val="tx1"/>
                </a:solidFill>
              </a:rPr>
              <a:t>prin folosirea </a:t>
            </a:r>
            <a:r>
              <a:rPr lang="ro-RO" dirty="0" smtClean="0">
                <a:solidFill>
                  <a:schemeClr val="tx1"/>
                </a:solidFill>
              </a:rPr>
              <a:t>diferiților </a:t>
            </a:r>
            <a:r>
              <a:rPr lang="ro-RO" dirty="0">
                <a:solidFill>
                  <a:schemeClr val="tx1"/>
                </a:solidFill>
              </a:rPr>
              <a:t>timpi de agitare, a </a:t>
            </a:r>
            <a:r>
              <a:rPr lang="ro-RO" dirty="0" smtClean="0">
                <a:solidFill>
                  <a:schemeClr val="tx1"/>
                </a:solidFill>
              </a:rPr>
              <a:t>intensității agitării </a:t>
            </a:r>
            <a:r>
              <a:rPr lang="ro-RO" dirty="0">
                <a:solidFill>
                  <a:schemeClr val="tx1"/>
                </a:solidFill>
              </a:rPr>
              <a:t>(rapida sau lenta),</a:t>
            </a:r>
          </a:p>
          <a:p>
            <a:r>
              <a:rPr lang="ro-RO" dirty="0">
                <a:solidFill>
                  <a:schemeClr val="tx1"/>
                </a:solidFill>
              </a:rPr>
              <a:t>a </a:t>
            </a:r>
            <a:r>
              <a:rPr lang="ro-RO" dirty="0" err="1">
                <a:solidFill>
                  <a:schemeClr val="tx1"/>
                </a:solidFill>
              </a:rPr>
              <a:t>diferitilor</a:t>
            </a:r>
            <a:r>
              <a:rPr lang="ro-RO" dirty="0">
                <a:solidFill>
                  <a:schemeClr val="tx1"/>
                </a:solidFill>
              </a:rPr>
              <a:t> timpi de sedimentare, Metoda Jar-Test poate stabili cu precizie dozele </a:t>
            </a:r>
            <a:r>
              <a:rPr lang="ro-RO" dirty="0" smtClean="0">
                <a:solidFill>
                  <a:schemeClr val="tx1"/>
                </a:solidFill>
              </a:rPr>
              <a:t>de coagulant </a:t>
            </a:r>
            <a:r>
              <a:rPr lang="ro-RO" dirty="0">
                <a:solidFill>
                  <a:schemeClr val="tx1"/>
                </a:solidFill>
              </a:rPr>
              <a:t>sau floculant, necesare pentru a se </a:t>
            </a:r>
            <a:r>
              <a:rPr lang="ro-RO" dirty="0" err="1">
                <a:solidFill>
                  <a:schemeClr val="tx1"/>
                </a:solidFill>
              </a:rPr>
              <a:t>obtine</a:t>
            </a:r>
            <a:r>
              <a:rPr lang="ro-RO" dirty="0">
                <a:solidFill>
                  <a:schemeClr val="tx1"/>
                </a:solidFill>
              </a:rPr>
              <a:t> o calitate </a:t>
            </a:r>
            <a:r>
              <a:rPr lang="ro-RO" dirty="0" smtClean="0">
                <a:solidFill>
                  <a:schemeClr val="tx1"/>
                </a:solidFill>
              </a:rPr>
              <a:t>corespunzătoare </a:t>
            </a:r>
            <a:r>
              <a:rPr lang="ro-RO" dirty="0">
                <a:solidFill>
                  <a:schemeClr val="tx1"/>
                </a:solidFill>
              </a:rPr>
              <a:t>a apei.</a:t>
            </a:r>
          </a:p>
        </p:txBody>
      </p:sp>
    </p:spTree>
    <p:extLst>
      <p:ext uri="{BB962C8B-B14F-4D97-AF65-F5344CB8AC3E}">
        <p14:creationId xmlns:p14="http://schemas.microsoft.com/office/powerpoint/2010/main" val="248621263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769441"/>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 </a:t>
            </a:r>
          </a:p>
          <a:p>
            <a:r>
              <a:rPr lang="ro-RO" dirty="0">
                <a:solidFill>
                  <a:schemeClr val="tx1"/>
                </a:solidFill>
              </a:rPr>
              <a:t> </a:t>
            </a:r>
            <a:r>
              <a:rPr lang="ro-RO" dirty="0" smtClean="0">
                <a:solidFill>
                  <a:schemeClr val="tx1"/>
                </a:solidFill>
              </a:rPr>
              <a:t>                          ETAPELE DE COAGULARE</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pic>
        <p:nvPicPr>
          <p:cNvPr id="5" name="Picture 4"/>
          <p:cNvPicPr>
            <a:picLocks noChangeAspect="1"/>
          </p:cNvPicPr>
          <p:nvPr/>
        </p:nvPicPr>
        <p:blipFill>
          <a:blip r:embed="rId8"/>
          <a:stretch>
            <a:fillRect/>
          </a:stretch>
        </p:blipFill>
        <p:spPr>
          <a:xfrm>
            <a:off x="1289427" y="2676306"/>
            <a:ext cx="6432644" cy="3497430"/>
          </a:xfrm>
          <a:prstGeom prst="rect">
            <a:avLst/>
          </a:prstGeom>
        </p:spPr>
      </p:pic>
    </p:spTree>
    <p:extLst>
      <p:ext uri="{BB962C8B-B14F-4D97-AF65-F5344CB8AC3E}">
        <p14:creationId xmlns:p14="http://schemas.microsoft.com/office/powerpoint/2010/main" val="153413461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769441"/>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 </a:t>
            </a:r>
          </a:p>
          <a:p>
            <a:r>
              <a:rPr lang="ro-RO" dirty="0">
                <a:solidFill>
                  <a:schemeClr val="tx1"/>
                </a:solidFill>
              </a:rPr>
              <a:t> </a:t>
            </a:r>
            <a:r>
              <a:rPr lang="ro-RO" dirty="0" smtClean="0">
                <a:solidFill>
                  <a:schemeClr val="tx1"/>
                </a:solidFill>
              </a:rPr>
              <a:t>             INSTALAŢII PENTRU EFECTUAREA JAR TEST</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pic>
        <p:nvPicPr>
          <p:cNvPr id="7" name="Picture 6"/>
          <p:cNvPicPr>
            <a:picLocks noChangeAspect="1"/>
          </p:cNvPicPr>
          <p:nvPr/>
        </p:nvPicPr>
        <p:blipFill>
          <a:blip r:embed="rId8"/>
          <a:stretch>
            <a:fillRect/>
          </a:stretch>
        </p:blipFill>
        <p:spPr>
          <a:xfrm>
            <a:off x="804200" y="2900977"/>
            <a:ext cx="7087470" cy="3747745"/>
          </a:xfrm>
          <a:prstGeom prst="rect">
            <a:avLst/>
          </a:prstGeom>
        </p:spPr>
      </p:pic>
    </p:spTree>
    <p:extLst>
      <p:ext uri="{BB962C8B-B14F-4D97-AF65-F5344CB8AC3E}">
        <p14:creationId xmlns:p14="http://schemas.microsoft.com/office/powerpoint/2010/main" val="240863187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61454" y="1857121"/>
            <a:ext cx="9144000" cy="8960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lang="ro-RO" dirty="0" smtClean="0">
              <a:latin typeface="Times New Roman" panose="02020603050405020304" pitchFamily="18" charset="0"/>
              <a:ea typeface="Calibri" panose="020F0502020204030204" pitchFamily="34" charset="0"/>
            </a:endParaRPr>
          </a:p>
        </p:txBody>
      </p:sp>
      <p:pic>
        <p:nvPicPr>
          <p:cNvPr id="2" name="Picture 1"/>
          <p:cNvPicPr>
            <a:picLocks noChangeAspect="1"/>
          </p:cNvPicPr>
          <p:nvPr/>
        </p:nvPicPr>
        <p:blipFill>
          <a:blip r:embed="rId8"/>
          <a:stretch>
            <a:fillRect/>
          </a:stretch>
        </p:blipFill>
        <p:spPr>
          <a:xfrm>
            <a:off x="576887" y="2950511"/>
            <a:ext cx="7770681" cy="2744611"/>
          </a:xfrm>
          <a:prstGeom prst="rect">
            <a:avLst/>
          </a:prstGeom>
        </p:spPr>
      </p:pic>
      <p:sp>
        <p:nvSpPr>
          <p:cNvPr id="3" name="Rectangle 2"/>
          <p:cNvSpPr/>
          <p:nvPr/>
        </p:nvSpPr>
        <p:spPr>
          <a:xfrm>
            <a:off x="1122369" y="5892495"/>
            <a:ext cx="7245626" cy="430887"/>
          </a:xfrm>
          <a:prstGeom prst="rect">
            <a:avLst/>
          </a:prstGeom>
        </p:spPr>
        <p:txBody>
          <a:bodyPr wrap="square">
            <a:spAutoFit/>
          </a:bodyPr>
          <a:lstStyle/>
          <a:p>
            <a:r>
              <a:rPr lang="it-IT" dirty="0">
                <a:solidFill>
                  <a:schemeClr val="tx1"/>
                </a:solidFill>
              </a:rPr>
              <a:t>Schema </a:t>
            </a:r>
            <a:r>
              <a:rPr lang="it-IT" dirty="0" err="1">
                <a:solidFill>
                  <a:schemeClr val="tx1"/>
                </a:solidFill>
              </a:rPr>
              <a:t>generală</a:t>
            </a:r>
            <a:r>
              <a:rPr lang="it-IT" dirty="0">
                <a:solidFill>
                  <a:schemeClr val="tx1"/>
                </a:solidFill>
              </a:rPr>
              <a:t> a </a:t>
            </a:r>
            <a:r>
              <a:rPr lang="it-IT" dirty="0" err="1">
                <a:solidFill>
                  <a:schemeClr val="tx1"/>
                </a:solidFill>
              </a:rPr>
              <a:t>unei</a:t>
            </a:r>
            <a:r>
              <a:rPr lang="it-IT" dirty="0">
                <a:solidFill>
                  <a:schemeClr val="tx1"/>
                </a:solidFill>
              </a:rPr>
              <a:t> </a:t>
            </a:r>
            <a:r>
              <a:rPr lang="it-IT" dirty="0" err="1">
                <a:solidFill>
                  <a:schemeClr val="tx1"/>
                </a:solidFill>
              </a:rPr>
              <a:t>staţii</a:t>
            </a:r>
            <a:r>
              <a:rPr lang="it-IT" dirty="0">
                <a:solidFill>
                  <a:schemeClr val="tx1"/>
                </a:solidFill>
              </a:rPr>
              <a:t> de </a:t>
            </a:r>
            <a:r>
              <a:rPr lang="it-IT" dirty="0" err="1">
                <a:solidFill>
                  <a:schemeClr val="tx1"/>
                </a:solidFill>
              </a:rPr>
              <a:t>tratare</a:t>
            </a:r>
            <a:r>
              <a:rPr lang="it-IT" dirty="0">
                <a:solidFill>
                  <a:schemeClr val="tx1"/>
                </a:solidFill>
              </a:rPr>
              <a:t> a </a:t>
            </a:r>
            <a:r>
              <a:rPr lang="it-IT" dirty="0" err="1">
                <a:solidFill>
                  <a:schemeClr val="tx1"/>
                </a:solidFill>
              </a:rPr>
              <a:t>apei</a:t>
            </a:r>
            <a:r>
              <a:rPr lang="it-IT" dirty="0">
                <a:solidFill>
                  <a:schemeClr val="tx1"/>
                </a:solidFill>
              </a:rPr>
              <a:t> </a:t>
            </a:r>
            <a:endParaRPr lang="ro-RO" dirty="0">
              <a:solidFill>
                <a:schemeClr val="tx1"/>
              </a:solidFill>
            </a:endParaRPr>
          </a:p>
        </p:txBody>
      </p:sp>
    </p:spTree>
    <p:extLst>
      <p:ext uri="{BB962C8B-B14F-4D97-AF65-F5344CB8AC3E}">
        <p14:creationId xmlns:p14="http://schemas.microsoft.com/office/powerpoint/2010/main" val="312314018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769441"/>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 </a:t>
            </a:r>
          </a:p>
          <a:p>
            <a:r>
              <a:rPr lang="ro-RO" dirty="0">
                <a:solidFill>
                  <a:schemeClr val="tx1"/>
                </a:solidFill>
              </a:rPr>
              <a:t> </a:t>
            </a:r>
            <a:r>
              <a:rPr lang="ro-RO" dirty="0" smtClean="0">
                <a:solidFill>
                  <a:schemeClr val="tx1"/>
                </a:solidFill>
              </a:rPr>
              <a:t>                          REZULTATELE OBŞINUTE</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pic>
        <p:nvPicPr>
          <p:cNvPr id="7" name="Picture 6"/>
          <p:cNvPicPr>
            <a:picLocks noChangeAspect="1"/>
          </p:cNvPicPr>
          <p:nvPr/>
        </p:nvPicPr>
        <p:blipFill>
          <a:blip r:embed="rId8"/>
          <a:stretch>
            <a:fillRect/>
          </a:stretch>
        </p:blipFill>
        <p:spPr>
          <a:xfrm>
            <a:off x="1247849" y="2806628"/>
            <a:ext cx="6872421" cy="3487497"/>
          </a:xfrm>
          <a:prstGeom prst="rect">
            <a:avLst/>
          </a:prstGeom>
        </p:spPr>
      </p:pic>
    </p:spTree>
    <p:extLst>
      <p:ext uri="{BB962C8B-B14F-4D97-AF65-F5344CB8AC3E}">
        <p14:creationId xmlns:p14="http://schemas.microsoft.com/office/powerpoint/2010/main" val="45816222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769441"/>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 </a:t>
            </a:r>
          </a:p>
          <a:p>
            <a:r>
              <a:rPr lang="ro-RO" dirty="0">
                <a:solidFill>
                  <a:schemeClr val="tx1"/>
                </a:solidFill>
              </a:rPr>
              <a:t> </a:t>
            </a:r>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5" name="Rectangle 4"/>
          <p:cNvSpPr/>
          <p:nvPr/>
        </p:nvSpPr>
        <p:spPr>
          <a:xfrm>
            <a:off x="747064" y="2485772"/>
            <a:ext cx="7891669" cy="4093428"/>
          </a:xfrm>
          <a:prstGeom prst="rect">
            <a:avLst/>
          </a:prstGeom>
        </p:spPr>
        <p:txBody>
          <a:bodyPr wrap="square">
            <a:spAutoFit/>
          </a:bodyPr>
          <a:lstStyle/>
          <a:p>
            <a:r>
              <a:rPr lang="ro-RO" sz="2000" i="1" dirty="0" smtClean="0">
                <a:solidFill>
                  <a:srgbClr val="000080"/>
                </a:solidFill>
                <a:latin typeface="Arial" panose="020B0604020202020204" pitchFamily="34" charset="0"/>
              </a:rPr>
              <a:t>                          </a:t>
            </a:r>
            <a:r>
              <a:rPr lang="ro-RO" sz="2000" i="1" dirty="0" smtClean="0">
                <a:solidFill>
                  <a:srgbClr val="FF0000"/>
                </a:solidFill>
                <a:latin typeface="Arial" panose="020B0604020202020204" pitchFamily="34" charset="0"/>
              </a:rPr>
              <a:t>COAGULANTI </a:t>
            </a:r>
            <a:r>
              <a:rPr lang="ro-RO" sz="2000" i="1" dirty="0">
                <a:solidFill>
                  <a:srgbClr val="FF0000"/>
                </a:solidFill>
                <a:latin typeface="Arial" panose="020B0604020202020204" pitchFamily="34" charset="0"/>
              </a:rPr>
              <a:t>ORGANICI</a:t>
            </a:r>
          </a:p>
          <a:p>
            <a:r>
              <a:rPr lang="ro-RO" sz="2000" b="0" dirty="0" smtClean="0">
                <a:solidFill>
                  <a:srgbClr val="FF0000"/>
                </a:solidFill>
                <a:latin typeface="Arial" panose="020B0604020202020204" pitchFamily="34" charset="0"/>
              </a:rPr>
              <a:t>                                 Seria </a:t>
            </a:r>
            <a:r>
              <a:rPr lang="ro-RO" sz="2000" i="1" dirty="0">
                <a:solidFill>
                  <a:srgbClr val="FF0000"/>
                </a:solidFill>
                <a:latin typeface="Arial" panose="020B0604020202020204" pitchFamily="34" charset="0"/>
              </a:rPr>
              <a:t>FLOQUATTM</a:t>
            </a:r>
          </a:p>
          <a:p>
            <a:r>
              <a:rPr lang="it-IT" sz="2000" dirty="0" smtClean="0">
                <a:solidFill>
                  <a:srgbClr val="3366FF"/>
                </a:solidFill>
                <a:latin typeface="Arial" panose="020B0604020202020204" pitchFamily="34" charset="0"/>
              </a:rPr>
              <a:t>Flocculanti </a:t>
            </a:r>
            <a:r>
              <a:rPr lang="it-IT" sz="2000" dirty="0">
                <a:solidFill>
                  <a:srgbClr val="3366FF"/>
                </a:solidFill>
                <a:latin typeface="Arial" panose="020B0604020202020204" pitchFamily="34" charset="0"/>
              </a:rPr>
              <a:t>polimeri organici </a:t>
            </a:r>
            <a:r>
              <a:rPr lang="it-IT" sz="2000" dirty="0" err="1" smtClean="0">
                <a:solidFill>
                  <a:srgbClr val="3366FF"/>
                </a:solidFill>
                <a:latin typeface="Arial" panose="020B0604020202020204" pitchFamily="34" charset="0"/>
              </a:rPr>
              <a:t>au</a:t>
            </a:r>
            <a:r>
              <a:rPr lang="ro-RO" sz="2000" dirty="0" smtClean="0">
                <a:solidFill>
                  <a:srgbClr val="3366FF"/>
                </a:solidFill>
                <a:latin typeface="Arial" panose="020B0604020202020204" pitchFamily="34" charset="0"/>
              </a:rPr>
              <a:t> </a:t>
            </a:r>
            <a:r>
              <a:rPr lang="it-IT" sz="2000" dirty="0" smtClean="0">
                <a:solidFill>
                  <a:srgbClr val="3366FF"/>
                </a:solidFill>
                <a:latin typeface="Arial" panose="020B0604020202020204" pitchFamily="34" charset="0"/>
              </a:rPr>
              <a:t> </a:t>
            </a:r>
            <a:r>
              <a:rPr lang="it-IT" sz="2000" dirty="0" err="1">
                <a:solidFill>
                  <a:srgbClr val="3366FF"/>
                </a:solidFill>
                <a:latin typeface="Arial" panose="020B0604020202020204" pitchFamily="34" charset="0"/>
              </a:rPr>
              <a:t>fost</a:t>
            </a:r>
            <a:r>
              <a:rPr lang="it-IT" sz="2000" dirty="0">
                <a:solidFill>
                  <a:srgbClr val="3366FF"/>
                </a:solidFill>
                <a:latin typeface="Arial" panose="020B0604020202020204" pitchFamily="34" charset="0"/>
              </a:rPr>
              <a:t> </a:t>
            </a:r>
            <a:r>
              <a:rPr lang="it-IT" sz="2000" dirty="0" err="1" smtClean="0">
                <a:solidFill>
                  <a:srgbClr val="3366FF"/>
                </a:solidFill>
                <a:latin typeface="Arial" panose="020B0604020202020204" pitchFamily="34" charset="0"/>
              </a:rPr>
              <a:t>utiliza</a:t>
            </a:r>
            <a:r>
              <a:rPr lang="ro-RO" sz="2000" dirty="0" err="1" smtClean="0">
                <a:solidFill>
                  <a:srgbClr val="3366FF"/>
                </a:solidFill>
                <a:latin typeface="Arial" panose="020B0604020202020204" pitchFamily="34" charset="0"/>
              </a:rPr>
              <a:t>ţ</a:t>
            </a:r>
            <a:r>
              <a:rPr lang="it-IT" sz="2000" dirty="0" smtClean="0">
                <a:solidFill>
                  <a:srgbClr val="3366FF"/>
                </a:solidFill>
                <a:latin typeface="Arial" panose="020B0604020202020204" pitchFamily="34" charset="0"/>
              </a:rPr>
              <a:t>i </a:t>
            </a:r>
            <a:r>
              <a:rPr lang="it-IT" sz="2000" dirty="0">
                <a:solidFill>
                  <a:srgbClr val="3366FF"/>
                </a:solidFill>
                <a:latin typeface="Arial" panose="020B0604020202020204" pitchFamily="34" charset="0"/>
              </a:rPr>
              <a:t>la </a:t>
            </a:r>
            <a:r>
              <a:rPr lang="it-IT" sz="2000" dirty="0" smtClean="0">
                <a:solidFill>
                  <a:srgbClr val="3366FF"/>
                </a:solidFill>
                <a:latin typeface="Arial" panose="020B0604020202020204" pitchFamily="34" charset="0"/>
              </a:rPr>
              <a:t>purificare </a:t>
            </a:r>
            <a:r>
              <a:rPr lang="it-IT" sz="2000" dirty="0" err="1" smtClean="0">
                <a:solidFill>
                  <a:srgbClr val="3366FF"/>
                </a:solidFill>
                <a:latin typeface="Arial" panose="020B0604020202020204" pitchFamily="34" charset="0"/>
              </a:rPr>
              <a:t>apei</a:t>
            </a:r>
            <a:r>
              <a:rPr lang="ro-RO" sz="2000" dirty="0" smtClean="0">
                <a:solidFill>
                  <a:srgbClr val="3366FF"/>
                </a:solidFill>
                <a:latin typeface="Arial" panose="020B0604020202020204" pitchFamily="34" charset="0"/>
              </a:rPr>
              <a:t> </a:t>
            </a:r>
            <a:r>
              <a:rPr lang="it-IT" sz="2000" dirty="0" smtClean="0">
                <a:solidFill>
                  <a:srgbClr val="3366FF"/>
                </a:solidFill>
                <a:latin typeface="Arial" panose="020B0604020202020204" pitchFamily="34" charset="0"/>
              </a:rPr>
              <a:t> </a:t>
            </a:r>
            <a:r>
              <a:rPr lang="it-IT" sz="2000" dirty="0" err="1">
                <a:solidFill>
                  <a:srgbClr val="3366FF"/>
                </a:solidFill>
                <a:latin typeface="Arial" panose="020B0604020202020204" pitchFamily="34" charset="0"/>
              </a:rPr>
              <a:t>pentru</a:t>
            </a:r>
            <a:r>
              <a:rPr lang="it-IT" sz="2000" dirty="0">
                <a:solidFill>
                  <a:srgbClr val="3366FF"/>
                </a:solidFill>
                <a:latin typeface="Arial" panose="020B0604020202020204" pitchFamily="34" charset="0"/>
              </a:rPr>
              <a:t> </a:t>
            </a:r>
            <a:r>
              <a:rPr lang="it-IT" sz="2000" dirty="0" smtClean="0">
                <a:solidFill>
                  <a:srgbClr val="3366FF"/>
                </a:solidFill>
                <a:latin typeface="Arial" panose="020B0604020202020204" pitchFamily="34" charset="0"/>
              </a:rPr>
              <a:t>c</a:t>
            </a:r>
            <a:r>
              <a:rPr lang="ro-RO" sz="2000" dirty="0" smtClean="0">
                <a:solidFill>
                  <a:srgbClr val="3366FF"/>
                </a:solidFill>
                <a:latin typeface="Arial" panose="020B0604020202020204" pitchFamily="34" charset="0"/>
              </a:rPr>
              <a:t>â</a:t>
            </a:r>
            <a:r>
              <a:rPr lang="it-IT" sz="2000" dirty="0" err="1" smtClean="0">
                <a:solidFill>
                  <a:srgbClr val="3366FF"/>
                </a:solidFill>
                <a:latin typeface="Arial" panose="020B0604020202020204" pitchFamily="34" charset="0"/>
              </a:rPr>
              <a:t>teva</a:t>
            </a:r>
            <a:r>
              <a:rPr lang="it-IT" sz="2000" dirty="0" smtClean="0">
                <a:solidFill>
                  <a:srgbClr val="3366FF"/>
                </a:solidFill>
                <a:latin typeface="Arial" panose="020B0604020202020204" pitchFamily="34" charset="0"/>
              </a:rPr>
              <a:t> </a:t>
            </a:r>
            <a:r>
              <a:rPr lang="it-IT" sz="2000" dirty="0">
                <a:solidFill>
                  <a:srgbClr val="3366FF"/>
                </a:solidFill>
                <a:latin typeface="Arial" panose="020B0604020202020204" pitchFamily="34" charset="0"/>
              </a:rPr>
              <a:t>decade</a:t>
            </a:r>
            <a:r>
              <a:rPr lang="it-IT" sz="2000" dirty="0" smtClean="0">
                <a:solidFill>
                  <a:srgbClr val="3366FF"/>
                </a:solidFill>
                <a:latin typeface="Arial" panose="020B0604020202020204" pitchFamily="34" charset="0"/>
              </a:rPr>
              <a:t>,</a:t>
            </a:r>
            <a:r>
              <a:rPr lang="ro-RO" sz="2000" dirty="0" smtClean="0">
                <a:solidFill>
                  <a:srgbClr val="3366FF"/>
                </a:solidFill>
                <a:latin typeface="Arial" panose="020B0604020202020204" pitchFamily="34" charset="0"/>
              </a:rPr>
              <a:t> ca adjuvanți </a:t>
            </a:r>
            <a:r>
              <a:rPr lang="ro-RO" sz="2000" dirty="0">
                <a:solidFill>
                  <a:srgbClr val="3366FF"/>
                </a:solidFill>
                <a:latin typeface="Arial" panose="020B0604020202020204" pitchFamily="34" charset="0"/>
              </a:rPr>
              <a:t>de coagulare la </a:t>
            </a:r>
            <a:r>
              <a:rPr lang="ro-RO" sz="2000" dirty="0" smtClean="0">
                <a:solidFill>
                  <a:srgbClr val="3366FF"/>
                </a:solidFill>
                <a:latin typeface="Arial" panose="020B0604020202020204" pitchFamily="34" charset="0"/>
              </a:rPr>
              <a:t>creșterea </a:t>
            </a:r>
            <a:r>
              <a:rPr lang="ro-RO" sz="2000" dirty="0">
                <a:solidFill>
                  <a:srgbClr val="3366FF"/>
                </a:solidFill>
                <a:latin typeface="Arial" panose="020B0604020202020204" pitchFamily="34" charset="0"/>
              </a:rPr>
              <a:t>flocoanelor, </a:t>
            </a:r>
            <a:r>
              <a:rPr lang="ro-RO" sz="2000" dirty="0" smtClean="0">
                <a:solidFill>
                  <a:srgbClr val="3366FF"/>
                </a:solidFill>
                <a:latin typeface="Arial" panose="020B0604020202020204" pitchFamily="34" charset="0"/>
              </a:rPr>
              <a:t>după adăugarea </a:t>
            </a:r>
            <a:r>
              <a:rPr lang="ro-RO" sz="2000" dirty="0">
                <a:solidFill>
                  <a:srgbClr val="3366FF"/>
                </a:solidFill>
                <a:latin typeface="Arial" panose="020B0604020202020204" pitchFamily="34" charset="0"/>
              </a:rPr>
              <a:t>de </a:t>
            </a:r>
            <a:r>
              <a:rPr lang="ro-RO" sz="2000" dirty="0" smtClean="0">
                <a:solidFill>
                  <a:srgbClr val="3366FF"/>
                </a:solidFill>
                <a:latin typeface="Arial" panose="020B0604020202020204" pitchFamily="34" charset="0"/>
              </a:rPr>
              <a:t>coagulanți </a:t>
            </a:r>
            <a:r>
              <a:rPr lang="it-IT" sz="2000" dirty="0" smtClean="0">
                <a:solidFill>
                  <a:srgbClr val="3366FF"/>
                </a:solidFill>
                <a:latin typeface="Arial" panose="020B0604020202020204" pitchFamily="34" charset="0"/>
              </a:rPr>
              <a:t>anorganici (s</a:t>
            </a:r>
            <a:r>
              <a:rPr lang="ro-RO" sz="2000" dirty="0" smtClean="0">
                <a:solidFill>
                  <a:srgbClr val="3366FF"/>
                </a:solidFill>
                <a:latin typeface="Arial" panose="020B0604020202020204" pitchFamily="34" charset="0"/>
              </a:rPr>
              <a:t>â</a:t>
            </a:r>
            <a:r>
              <a:rPr lang="it-IT" sz="2000" dirty="0" err="1" smtClean="0">
                <a:solidFill>
                  <a:srgbClr val="3366FF"/>
                </a:solidFill>
                <a:latin typeface="Arial" panose="020B0604020202020204" pitchFamily="34" charset="0"/>
              </a:rPr>
              <a:t>ruri</a:t>
            </a:r>
            <a:r>
              <a:rPr lang="it-IT" sz="2000" dirty="0" smtClean="0">
                <a:solidFill>
                  <a:srgbClr val="3366FF"/>
                </a:solidFill>
                <a:latin typeface="Arial" panose="020B0604020202020204" pitchFamily="34" charset="0"/>
              </a:rPr>
              <a:t> </a:t>
            </a:r>
            <a:r>
              <a:rPr lang="it-IT" sz="2000" dirty="0">
                <a:solidFill>
                  <a:srgbClr val="3366FF"/>
                </a:solidFill>
                <a:latin typeface="Arial" panose="020B0604020202020204" pitchFamily="34" charset="0"/>
              </a:rPr>
              <a:t>de </a:t>
            </a:r>
            <a:r>
              <a:rPr lang="it-IT" sz="2000" dirty="0" err="1">
                <a:solidFill>
                  <a:srgbClr val="3366FF"/>
                </a:solidFill>
                <a:latin typeface="Arial" panose="020B0604020202020204" pitchFamily="34" charset="0"/>
              </a:rPr>
              <a:t>aluminiu</a:t>
            </a:r>
            <a:r>
              <a:rPr lang="it-IT" sz="2000" dirty="0">
                <a:solidFill>
                  <a:srgbClr val="3366FF"/>
                </a:solidFill>
                <a:latin typeface="Arial" panose="020B0604020202020204" pitchFamily="34" charset="0"/>
              </a:rPr>
              <a:t> si </a:t>
            </a:r>
            <a:r>
              <a:rPr lang="it-IT" sz="2000" dirty="0" err="1">
                <a:solidFill>
                  <a:srgbClr val="3366FF"/>
                </a:solidFill>
                <a:latin typeface="Arial" panose="020B0604020202020204" pitchFamily="34" charset="0"/>
              </a:rPr>
              <a:t>fier</a:t>
            </a:r>
            <a:r>
              <a:rPr lang="it-IT" sz="2000" dirty="0">
                <a:solidFill>
                  <a:srgbClr val="3366FF"/>
                </a:solidFill>
                <a:latin typeface="Arial" panose="020B0604020202020204" pitchFamily="34" charset="0"/>
              </a:rPr>
              <a:t>).</a:t>
            </a:r>
          </a:p>
          <a:p>
            <a:r>
              <a:rPr lang="it-IT" sz="2000" dirty="0" smtClean="0">
                <a:solidFill>
                  <a:srgbClr val="3366FF"/>
                </a:solidFill>
                <a:latin typeface="Arial" panose="020B0604020202020204" pitchFamily="34" charset="0"/>
              </a:rPr>
              <a:t>In </a:t>
            </a:r>
            <a:r>
              <a:rPr lang="it-IT" sz="2000" dirty="0" err="1">
                <a:solidFill>
                  <a:srgbClr val="3366FF"/>
                </a:solidFill>
                <a:latin typeface="Arial" panose="020B0604020202020204" pitchFamily="34" charset="0"/>
              </a:rPr>
              <a:t>prezent</a:t>
            </a:r>
            <a:r>
              <a:rPr lang="it-IT" sz="2000" dirty="0">
                <a:solidFill>
                  <a:srgbClr val="3366FF"/>
                </a:solidFill>
                <a:latin typeface="Arial" panose="020B0604020202020204" pitchFamily="34" charset="0"/>
              </a:rPr>
              <a:t>, se </a:t>
            </a:r>
            <a:r>
              <a:rPr lang="it-IT" sz="2000" dirty="0" err="1" smtClean="0">
                <a:solidFill>
                  <a:srgbClr val="3366FF"/>
                </a:solidFill>
                <a:latin typeface="Arial" panose="020B0604020202020204" pitchFamily="34" charset="0"/>
              </a:rPr>
              <a:t>testeaz</a:t>
            </a:r>
            <a:r>
              <a:rPr lang="ro-RO" sz="2000" dirty="0" smtClean="0">
                <a:solidFill>
                  <a:srgbClr val="3366FF"/>
                </a:solidFill>
                <a:latin typeface="Arial" panose="020B0604020202020204" pitchFamily="34" charset="0"/>
              </a:rPr>
              <a:t>â</a:t>
            </a:r>
            <a:r>
              <a:rPr lang="it-IT" sz="2000" dirty="0" smtClean="0">
                <a:solidFill>
                  <a:srgbClr val="3366FF"/>
                </a:solidFill>
                <a:latin typeface="Arial" panose="020B0604020202020204" pitchFamily="34" charset="0"/>
              </a:rPr>
              <a:t> </a:t>
            </a:r>
            <a:r>
              <a:rPr lang="it-IT" sz="2000" dirty="0" err="1">
                <a:solidFill>
                  <a:srgbClr val="3366FF"/>
                </a:solidFill>
                <a:latin typeface="Arial" panose="020B0604020202020204" pitchFamily="34" charset="0"/>
              </a:rPr>
              <a:t>inlocuirea</a:t>
            </a:r>
            <a:r>
              <a:rPr lang="it-IT" sz="2000" dirty="0">
                <a:solidFill>
                  <a:srgbClr val="3366FF"/>
                </a:solidFill>
                <a:latin typeface="Arial" panose="020B0604020202020204" pitchFamily="34" charset="0"/>
              </a:rPr>
              <a:t> </a:t>
            </a:r>
            <a:r>
              <a:rPr lang="it-IT" sz="2000" dirty="0" smtClean="0">
                <a:solidFill>
                  <a:srgbClr val="3366FF"/>
                </a:solidFill>
                <a:latin typeface="Arial" panose="020B0604020202020204" pitchFamily="34" charset="0"/>
              </a:rPr>
              <a:t>par</a:t>
            </a:r>
            <a:r>
              <a:rPr lang="ro-RO" sz="2000" dirty="0" err="1" smtClean="0">
                <a:solidFill>
                  <a:srgbClr val="3366FF"/>
                </a:solidFill>
                <a:latin typeface="Arial" panose="020B0604020202020204" pitchFamily="34" charset="0"/>
              </a:rPr>
              <a:t>ţ</a:t>
            </a:r>
            <a:r>
              <a:rPr lang="it-IT" sz="2000" dirty="0" err="1" smtClean="0">
                <a:solidFill>
                  <a:srgbClr val="3366FF"/>
                </a:solidFill>
                <a:latin typeface="Arial" panose="020B0604020202020204" pitchFamily="34" charset="0"/>
              </a:rPr>
              <a:t>iala</a:t>
            </a:r>
            <a:r>
              <a:rPr lang="it-IT" sz="2000" dirty="0" smtClean="0">
                <a:solidFill>
                  <a:srgbClr val="3366FF"/>
                </a:solidFill>
                <a:latin typeface="Arial" panose="020B0604020202020204" pitchFamily="34" charset="0"/>
              </a:rPr>
              <a:t> </a:t>
            </a:r>
            <a:r>
              <a:rPr lang="it-IT" sz="2000" dirty="0" err="1">
                <a:solidFill>
                  <a:srgbClr val="3366FF"/>
                </a:solidFill>
                <a:latin typeface="Arial" panose="020B0604020202020204" pitchFamily="34" charset="0"/>
              </a:rPr>
              <a:t>sau</a:t>
            </a:r>
            <a:r>
              <a:rPr lang="it-IT" sz="2000" dirty="0">
                <a:solidFill>
                  <a:srgbClr val="3366FF"/>
                </a:solidFill>
                <a:latin typeface="Arial" panose="020B0604020202020204" pitchFamily="34" charset="0"/>
              </a:rPr>
              <a:t> </a:t>
            </a:r>
            <a:r>
              <a:rPr lang="it-IT" sz="2000" dirty="0" err="1" smtClean="0">
                <a:solidFill>
                  <a:srgbClr val="3366FF"/>
                </a:solidFill>
                <a:latin typeface="Arial" panose="020B0604020202020204" pitchFamily="34" charset="0"/>
              </a:rPr>
              <a:t>total</a:t>
            </a:r>
            <a:r>
              <a:rPr lang="ro-RO" sz="2000" dirty="0" smtClean="0">
                <a:solidFill>
                  <a:srgbClr val="3366FF"/>
                </a:solidFill>
                <a:latin typeface="Arial" panose="020B0604020202020204" pitchFamily="34" charset="0"/>
              </a:rPr>
              <a:t>â</a:t>
            </a:r>
            <a:r>
              <a:rPr lang="it-IT" sz="2000" dirty="0" smtClean="0">
                <a:solidFill>
                  <a:srgbClr val="3366FF"/>
                </a:solidFill>
                <a:latin typeface="Arial" panose="020B0604020202020204" pitchFamily="34" charset="0"/>
              </a:rPr>
              <a:t> </a:t>
            </a:r>
            <a:r>
              <a:rPr lang="it-IT" sz="2000" dirty="0">
                <a:solidFill>
                  <a:srgbClr val="3366FF"/>
                </a:solidFill>
                <a:latin typeface="Arial" panose="020B0604020202020204" pitchFamily="34" charset="0"/>
              </a:rPr>
              <a:t>a </a:t>
            </a:r>
            <a:r>
              <a:rPr lang="it-IT" sz="2000" dirty="0" err="1" smtClean="0">
                <a:solidFill>
                  <a:srgbClr val="3366FF"/>
                </a:solidFill>
                <a:latin typeface="Arial" panose="020B0604020202020204" pitchFamily="34" charset="0"/>
              </a:rPr>
              <a:t>coagulan</a:t>
            </a:r>
            <a:r>
              <a:rPr lang="ro-RO" sz="2000" dirty="0" err="1" smtClean="0">
                <a:solidFill>
                  <a:srgbClr val="3366FF"/>
                </a:solidFill>
                <a:latin typeface="Arial" panose="020B0604020202020204" pitchFamily="34" charset="0"/>
              </a:rPr>
              <a:t>ţ</a:t>
            </a:r>
            <a:r>
              <a:rPr lang="it-IT" sz="2000" dirty="0" err="1" smtClean="0">
                <a:solidFill>
                  <a:srgbClr val="3366FF"/>
                </a:solidFill>
                <a:latin typeface="Arial" panose="020B0604020202020204" pitchFamily="34" charset="0"/>
              </a:rPr>
              <a:t>ilor</a:t>
            </a:r>
            <a:r>
              <a:rPr lang="it-IT" sz="2000" dirty="0" smtClean="0">
                <a:solidFill>
                  <a:srgbClr val="3366FF"/>
                </a:solidFill>
                <a:latin typeface="Arial" panose="020B0604020202020204" pitchFamily="34" charset="0"/>
              </a:rPr>
              <a:t> </a:t>
            </a:r>
            <a:r>
              <a:rPr lang="it-IT" sz="2000" dirty="0">
                <a:solidFill>
                  <a:srgbClr val="3366FF"/>
                </a:solidFill>
                <a:latin typeface="Arial" panose="020B0604020202020204" pitchFamily="34" charset="0"/>
              </a:rPr>
              <a:t>anorganici </a:t>
            </a:r>
            <a:r>
              <a:rPr lang="it-IT" sz="2000" dirty="0" smtClean="0">
                <a:solidFill>
                  <a:srgbClr val="3366FF"/>
                </a:solidFill>
                <a:latin typeface="Arial" panose="020B0604020202020204" pitchFamily="34" charset="0"/>
              </a:rPr>
              <a:t>cu</a:t>
            </a:r>
            <a:r>
              <a:rPr lang="ro-RO" sz="2000" dirty="0" smtClean="0">
                <a:solidFill>
                  <a:srgbClr val="3366FF"/>
                </a:solidFill>
                <a:latin typeface="Arial" panose="020B0604020202020204" pitchFamily="34" charset="0"/>
              </a:rPr>
              <a:t> </a:t>
            </a:r>
            <a:r>
              <a:rPr lang="it-IT" sz="2000" dirty="0" err="1" smtClean="0">
                <a:solidFill>
                  <a:srgbClr val="3366FF"/>
                </a:solidFill>
                <a:latin typeface="Arial" panose="020B0604020202020204" pitchFamily="34" charset="0"/>
              </a:rPr>
              <a:t>polielectroli</a:t>
            </a:r>
            <a:r>
              <a:rPr lang="ro-RO" sz="2000" dirty="0" err="1" smtClean="0">
                <a:solidFill>
                  <a:srgbClr val="3366FF"/>
                </a:solidFill>
                <a:latin typeface="Arial" panose="020B0604020202020204" pitchFamily="34" charset="0"/>
              </a:rPr>
              <a:t>ţ</a:t>
            </a:r>
            <a:r>
              <a:rPr lang="it-IT" sz="2000" dirty="0" smtClean="0">
                <a:solidFill>
                  <a:srgbClr val="3366FF"/>
                </a:solidFill>
                <a:latin typeface="Arial" panose="020B0604020202020204" pitchFamily="34" charset="0"/>
              </a:rPr>
              <a:t>i </a:t>
            </a:r>
            <a:r>
              <a:rPr lang="it-IT" sz="2000" dirty="0">
                <a:solidFill>
                  <a:srgbClr val="3366FF"/>
                </a:solidFill>
                <a:latin typeface="Arial" panose="020B0604020202020204" pitchFamily="34" charset="0"/>
              </a:rPr>
              <a:t>cationici, care </a:t>
            </a:r>
            <a:r>
              <a:rPr lang="it-IT" sz="2000" dirty="0" err="1">
                <a:solidFill>
                  <a:srgbClr val="3366FF"/>
                </a:solidFill>
                <a:latin typeface="Arial" panose="020B0604020202020204" pitchFamily="34" charset="0"/>
              </a:rPr>
              <a:t>pot</a:t>
            </a:r>
            <a:r>
              <a:rPr lang="it-IT" sz="2000" dirty="0">
                <a:solidFill>
                  <a:srgbClr val="3366FF"/>
                </a:solidFill>
                <a:latin typeface="Arial" panose="020B0604020202020204" pitchFamily="34" charset="0"/>
              </a:rPr>
              <a:t> </a:t>
            </a:r>
            <a:r>
              <a:rPr lang="it-IT" sz="2000" dirty="0" err="1" smtClean="0">
                <a:solidFill>
                  <a:srgbClr val="3366FF"/>
                </a:solidFill>
                <a:latin typeface="Arial" panose="020B0604020202020204" pitchFamily="34" charset="0"/>
              </a:rPr>
              <a:t>imbunat</a:t>
            </a:r>
            <a:r>
              <a:rPr lang="ro-RO" sz="2000" dirty="0" err="1" smtClean="0">
                <a:solidFill>
                  <a:srgbClr val="3366FF"/>
                </a:solidFill>
                <a:latin typeface="Arial" panose="020B0604020202020204" pitchFamily="34" charset="0"/>
              </a:rPr>
              <a:t>âţ</a:t>
            </a:r>
            <a:r>
              <a:rPr lang="it-IT" sz="2000" dirty="0" smtClean="0">
                <a:solidFill>
                  <a:srgbClr val="3366FF"/>
                </a:solidFill>
                <a:latin typeface="Arial" panose="020B0604020202020204" pitchFamily="34" charset="0"/>
              </a:rPr>
              <a:t>i </a:t>
            </a:r>
            <a:r>
              <a:rPr lang="it-IT" sz="2000" dirty="0" err="1">
                <a:solidFill>
                  <a:srgbClr val="3366FF"/>
                </a:solidFill>
                <a:latin typeface="Arial" panose="020B0604020202020204" pitchFamily="34" charset="0"/>
              </a:rPr>
              <a:t>procesele</a:t>
            </a:r>
            <a:r>
              <a:rPr lang="it-IT" sz="2000" dirty="0">
                <a:solidFill>
                  <a:srgbClr val="3366FF"/>
                </a:solidFill>
                <a:latin typeface="Arial" panose="020B0604020202020204" pitchFamily="34" charset="0"/>
              </a:rPr>
              <a:t> de </a:t>
            </a:r>
            <a:r>
              <a:rPr lang="it-IT" sz="2000" dirty="0" err="1">
                <a:solidFill>
                  <a:srgbClr val="3366FF"/>
                </a:solidFill>
                <a:latin typeface="Arial" panose="020B0604020202020204" pitchFamily="34" charset="0"/>
              </a:rPr>
              <a:t>tratare</a:t>
            </a:r>
            <a:r>
              <a:rPr lang="it-IT" sz="2000" dirty="0">
                <a:solidFill>
                  <a:srgbClr val="3366FF"/>
                </a:solidFill>
                <a:latin typeface="Arial" panose="020B0604020202020204" pitchFamily="34" charset="0"/>
              </a:rPr>
              <a:t> </a:t>
            </a:r>
            <a:r>
              <a:rPr lang="it-IT" sz="2000" dirty="0" err="1">
                <a:solidFill>
                  <a:srgbClr val="3366FF"/>
                </a:solidFill>
                <a:latin typeface="Arial" panose="020B0604020202020204" pitchFamily="34" charset="0"/>
              </a:rPr>
              <a:t>ale</a:t>
            </a:r>
            <a:r>
              <a:rPr lang="it-IT" sz="2000" dirty="0">
                <a:solidFill>
                  <a:srgbClr val="3366FF"/>
                </a:solidFill>
                <a:latin typeface="Arial" panose="020B0604020202020204" pitchFamily="34" charset="0"/>
              </a:rPr>
              <a:t> </a:t>
            </a:r>
            <a:r>
              <a:rPr lang="it-IT" sz="2000" dirty="0" err="1">
                <a:solidFill>
                  <a:srgbClr val="3366FF"/>
                </a:solidFill>
                <a:latin typeface="Arial" panose="020B0604020202020204" pitchFamily="34" charset="0"/>
              </a:rPr>
              <a:t>apei</a:t>
            </a:r>
            <a:r>
              <a:rPr lang="it-IT" sz="2000" dirty="0">
                <a:solidFill>
                  <a:srgbClr val="3366FF"/>
                </a:solidFill>
                <a:latin typeface="Arial" panose="020B0604020202020204" pitchFamily="34" charset="0"/>
              </a:rPr>
              <a:t> potabile.</a:t>
            </a:r>
          </a:p>
          <a:p>
            <a:r>
              <a:rPr lang="ro-RO" sz="2000" dirty="0">
                <a:solidFill>
                  <a:srgbClr val="3366FF"/>
                </a:solidFill>
                <a:latin typeface="Arial" panose="020B0604020202020204" pitchFamily="34" charset="0"/>
              </a:rPr>
              <a:t>Domeniile de aplicare pentru </a:t>
            </a:r>
            <a:r>
              <a:rPr lang="ro-RO" sz="2000" dirty="0" err="1" smtClean="0">
                <a:solidFill>
                  <a:srgbClr val="3366FF"/>
                </a:solidFill>
                <a:latin typeface="Arial" panose="020B0604020202020204" pitchFamily="34" charset="0"/>
              </a:rPr>
              <a:t>coagulanţii</a:t>
            </a:r>
            <a:r>
              <a:rPr lang="ro-RO" sz="2000" dirty="0" smtClean="0">
                <a:solidFill>
                  <a:srgbClr val="3366FF"/>
                </a:solidFill>
                <a:latin typeface="Arial" panose="020B0604020202020204" pitchFamily="34" charset="0"/>
              </a:rPr>
              <a:t> </a:t>
            </a:r>
            <a:r>
              <a:rPr lang="ro-RO" sz="2000" dirty="0">
                <a:solidFill>
                  <a:srgbClr val="3366FF"/>
                </a:solidFill>
                <a:latin typeface="Arial" panose="020B0604020202020204" pitchFamily="34" charset="0"/>
              </a:rPr>
              <a:t>organici includ :</a:t>
            </a:r>
          </a:p>
          <a:p>
            <a:r>
              <a:rPr lang="ro-RO" sz="2000" dirty="0">
                <a:solidFill>
                  <a:srgbClr val="3366FF"/>
                </a:solidFill>
                <a:latin typeface="Arial" panose="020B0604020202020204" pitchFamily="34" charset="0"/>
              </a:rPr>
              <a:t>- limpezirea prin sedimentare</a:t>
            </a:r>
          </a:p>
          <a:p>
            <a:r>
              <a:rPr lang="ro-RO" sz="2000" dirty="0">
                <a:solidFill>
                  <a:srgbClr val="3366FF"/>
                </a:solidFill>
                <a:latin typeface="Arial" panose="020B0604020202020204" pitchFamily="34" charset="0"/>
              </a:rPr>
              <a:t>- limpezirea prin </a:t>
            </a:r>
            <a:r>
              <a:rPr lang="ro-RO" sz="2000" dirty="0" err="1" smtClean="0">
                <a:solidFill>
                  <a:srgbClr val="3366FF"/>
                </a:solidFill>
                <a:latin typeface="Arial" panose="020B0604020202020204" pitchFamily="34" charset="0"/>
              </a:rPr>
              <a:t>flotaţie</a:t>
            </a:r>
            <a:endParaRPr lang="ro-RO" sz="2000" dirty="0">
              <a:solidFill>
                <a:srgbClr val="3366FF"/>
              </a:solidFill>
              <a:latin typeface="Arial" panose="020B0604020202020204" pitchFamily="34" charset="0"/>
            </a:endParaRPr>
          </a:p>
          <a:p>
            <a:r>
              <a:rPr lang="ro-RO" sz="2000" dirty="0">
                <a:solidFill>
                  <a:srgbClr val="3366FF"/>
                </a:solidFill>
                <a:latin typeface="Arial" panose="020B0604020202020204" pitchFamily="34" charset="0"/>
              </a:rPr>
              <a:t>- limpezirea prin filtrare </a:t>
            </a:r>
            <a:r>
              <a:rPr lang="ro-RO" sz="2000" dirty="0" smtClean="0">
                <a:solidFill>
                  <a:srgbClr val="3366FF"/>
                </a:solidFill>
                <a:latin typeface="Arial" panose="020B0604020202020204" pitchFamily="34" charset="0"/>
              </a:rPr>
              <a:t>directa              </a:t>
            </a:r>
            <a:endParaRPr lang="ro-RO" sz="2000" dirty="0"/>
          </a:p>
        </p:txBody>
      </p:sp>
    </p:spTree>
    <p:extLst>
      <p:ext uri="{BB962C8B-B14F-4D97-AF65-F5344CB8AC3E}">
        <p14:creationId xmlns:p14="http://schemas.microsoft.com/office/powerpoint/2010/main" val="213703133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769441"/>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 </a:t>
            </a:r>
          </a:p>
          <a:p>
            <a:r>
              <a:rPr lang="ro-RO" dirty="0">
                <a:solidFill>
                  <a:schemeClr val="tx1"/>
                </a:solidFill>
              </a:rPr>
              <a:t> </a:t>
            </a:r>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584634" y="2485772"/>
            <a:ext cx="8310575" cy="4093428"/>
          </a:xfrm>
          <a:prstGeom prst="rect">
            <a:avLst/>
          </a:prstGeom>
        </p:spPr>
        <p:txBody>
          <a:bodyPr wrap="square">
            <a:spAutoFit/>
          </a:bodyPr>
          <a:lstStyle/>
          <a:p>
            <a:r>
              <a:rPr lang="ro-RO" sz="2000" dirty="0">
                <a:solidFill>
                  <a:schemeClr val="accent2">
                    <a:lumMod val="50000"/>
                  </a:schemeClr>
                </a:solidFill>
              </a:rPr>
              <a:t>Avantajele </a:t>
            </a:r>
            <a:r>
              <a:rPr lang="ro-RO" sz="2000" dirty="0" smtClean="0">
                <a:solidFill>
                  <a:schemeClr val="accent2">
                    <a:lumMod val="50000"/>
                  </a:schemeClr>
                </a:solidFill>
              </a:rPr>
              <a:t>coagulării </a:t>
            </a:r>
            <a:r>
              <a:rPr lang="ro-RO" sz="2000" dirty="0">
                <a:solidFill>
                  <a:schemeClr val="accent2">
                    <a:lumMod val="50000"/>
                  </a:schemeClr>
                </a:solidFill>
              </a:rPr>
              <a:t>cu produse organice</a:t>
            </a:r>
          </a:p>
          <a:p>
            <a:r>
              <a:rPr lang="ro-RO" sz="2000" dirty="0">
                <a:solidFill>
                  <a:schemeClr val="accent2">
                    <a:lumMod val="50000"/>
                  </a:schemeClr>
                </a:solidFill>
              </a:rPr>
              <a:t>Optimizarea proceselor de tratare</a:t>
            </a:r>
          </a:p>
          <a:p>
            <a:r>
              <a:rPr lang="ro-RO" sz="2000" dirty="0">
                <a:solidFill>
                  <a:schemeClr val="accent2">
                    <a:lumMod val="50000"/>
                  </a:schemeClr>
                </a:solidFill>
              </a:rPr>
              <a:t>· </a:t>
            </a:r>
            <a:r>
              <a:rPr lang="ro-RO" sz="2000" dirty="0" smtClean="0">
                <a:solidFill>
                  <a:schemeClr val="accent2">
                    <a:lumMod val="50000"/>
                  </a:schemeClr>
                </a:solidFill>
              </a:rPr>
              <a:t>Creșterea </a:t>
            </a:r>
            <a:r>
              <a:rPr lang="ro-RO" sz="2000" dirty="0">
                <a:solidFill>
                  <a:schemeClr val="accent2">
                    <a:lumMod val="50000"/>
                  </a:schemeClr>
                </a:solidFill>
              </a:rPr>
              <a:t>vitezei de separare a fazelor solid - lichid</a:t>
            </a:r>
          </a:p>
          <a:p>
            <a:r>
              <a:rPr lang="ro-RO" sz="2000" dirty="0">
                <a:solidFill>
                  <a:schemeClr val="accent2">
                    <a:lumMod val="50000"/>
                  </a:schemeClr>
                </a:solidFill>
              </a:rPr>
              <a:t>· Reducerea consumului de reactiv, comparativ cu </a:t>
            </a:r>
            <a:r>
              <a:rPr lang="ro-RO" sz="2000" dirty="0" err="1">
                <a:solidFill>
                  <a:schemeClr val="accent2">
                    <a:lumMod val="50000"/>
                  </a:schemeClr>
                </a:solidFill>
              </a:rPr>
              <a:t>sarurile</a:t>
            </a:r>
            <a:r>
              <a:rPr lang="ro-RO" sz="2000" dirty="0">
                <a:solidFill>
                  <a:schemeClr val="accent2">
                    <a:lumMod val="50000"/>
                  </a:schemeClr>
                </a:solidFill>
              </a:rPr>
              <a:t> anorganice</a:t>
            </a:r>
          </a:p>
          <a:p>
            <a:r>
              <a:rPr lang="ro-RO" sz="2000" dirty="0">
                <a:solidFill>
                  <a:schemeClr val="accent2">
                    <a:lumMod val="50000"/>
                  </a:schemeClr>
                </a:solidFill>
              </a:rPr>
              <a:t>· Reducerea volumului de </a:t>
            </a:r>
            <a:r>
              <a:rPr lang="ro-RO" sz="2000" dirty="0" err="1">
                <a:solidFill>
                  <a:schemeClr val="accent2">
                    <a:lumMod val="50000"/>
                  </a:schemeClr>
                </a:solidFill>
              </a:rPr>
              <a:t>namol</a:t>
            </a:r>
            <a:r>
              <a:rPr lang="ro-RO" sz="2000" dirty="0">
                <a:solidFill>
                  <a:schemeClr val="accent2">
                    <a:lumMod val="50000"/>
                  </a:schemeClr>
                </a:solidFill>
              </a:rPr>
              <a:t> produs (nu se mai </a:t>
            </a:r>
            <a:r>
              <a:rPr lang="ro-RO" sz="2000" dirty="0" err="1">
                <a:solidFill>
                  <a:schemeClr val="accent2">
                    <a:lumMod val="50000"/>
                  </a:schemeClr>
                </a:solidFill>
              </a:rPr>
              <a:t>formeaza</a:t>
            </a:r>
            <a:r>
              <a:rPr lang="ro-RO" sz="2000" dirty="0">
                <a:solidFill>
                  <a:schemeClr val="accent2">
                    <a:lumMod val="50000"/>
                  </a:schemeClr>
                </a:solidFill>
              </a:rPr>
              <a:t> </a:t>
            </a:r>
            <a:r>
              <a:rPr lang="ro-RO" sz="2000" dirty="0" smtClean="0">
                <a:solidFill>
                  <a:schemeClr val="accent2">
                    <a:lumMod val="50000"/>
                  </a:schemeClr>
                </a:solidFill>
              </a:rPr>
              <a:t>      precipitate </a:t>
            </a:r>
            <a:r>
              <a:rPr lang="ro-RO" sz="2000" dirty="0">
                <a:solidFill>
                  <a:schemeClr val="accent2">
                    <a:lumMod val="50000"/>
                  </a:schemeClr>
                </a:solidFill>
              </a:rPr>
              <a:t>de </a:t>
            </a:r>
            <a:r>
              <a:rPr lang="ro-RO" sz="2000" dirty="0" smtClean="0">
                <a:solidFill>
                  <a:schemeClr val="accent2">
                    <a:lumMod val="50000"/>
                  </a:schemeClr>
                </a:solidFill>
              </a:rPr>
              <a:t>hidroxizi metalici</a:t>
            </a:r>
            <a:r>
              <a:rPr lang="ro-RO" sz="2000" dirty="0">
                <a:solidFill>
                  <a:schemeClr val="accent2">
                    <a:lumMod val="50000"/>
                  </a:schemeClr>
                </a:solidFill>
              </a:rPr>
              <a:t>)</a:t>
            </a:r>
          </a:p>
          <a:p>
            <a:r>
              <a:rPr lang="ro-RO" sz="2000" dirty="0">
                <a:solidFill>
                  <a:schemeClr val="accent2">
                    <a:lumMod val="50000"/>
                  </a:schemeClr>
                </a:solidFill>
              </a:rPr>
              <a:t>· </a:t>
            </a:r>
            <a:r>
              <a:rPr lang="ro-RO" sz="2000" dirty="0" smtClean="0">
                <a:solidFill>
                  <a:schemeClr val="accent2">
                    <a:lumMod val="50000"/>
                  </a:schemeClr>
                </a:solidFill>
              </a:rPr>
              <a:t>Obținerea </a:t>
            </a:r>
            <a:r>
              <a:rPr lang="ro-RO" sz="2000" dirty="0">
                <a:solidFill>
                  <a:schemeClr val="accent2">
                    <a:lumMod val="50000"/>
                  </a:schemeClr>
                </a:solidFill>
              </a:rPr>
              <a:t>unor cicluri de </a:t>
            </a:r>
            <a:r>
              <a:rPr lang="ro-RO" sz="2000" dirty="0" smtClean="0">
                <a:solidFill>
                  <a:schemeClr val="accent2">
                    <a:lumMod val="50000"/>
                  </a:schemeClr>
                </a:solidFill>
              </a:rPr>
              <a:t>funcționare </a:t>
            </a:r>
            <a:r>
              <a:rPr lang="ro-RO" sz="2000" dirty="0">
                <a:solidFill>
                  <a:schemeClr val="accent2">
                    <a:lumMod val="50000"/>
                  </a:schemeClr>
                </a:solidFill>
              </a:rPr>
              <a:t>extensiva a filtrelor in procesul de </a:t>
            </a:r>
            <a:r>
              <a:rPr lang="ro-RO" sz="2000" dirty="0" smtClean="0">
                <a:solidFill>
                  <a:schemeClr val="accent2">
                    <a:lumMod val="50000"/>
                  </a:schemeClr>
                </a:solidFill>
              </a:rPr>
              <a:t>filtrare directa</a:t>
            </a:r>
            <a:endParaRPr lang="ro-RO" sz="2000" dirty="0">
              <a:solidFill>
                <a:schemeClr val="accent2">
                  <a:lumMod val="50000"/>
                </a:schemeClr>
              </a:solidFill>
            </a:endParaRPr>
          </a:p>
          <a:p>
            <a:r>
              <a:rPr lang="ro-RO" sz="2000" dirty="0">
                <a:solidFill>
                  <a:schemeClr val="accent2">
                    <a:lumMod val="50000"/>
                  </a:schemeClr>
                </a:solidFill>
              </a:rPr>
              <a:t>· Diminuarea dependentei procesului de valoarea pH</a:t>
            </a:r>
          </a:p>
          <a:p>
            <a:r>
              <a:rPr lang="ro-RO" sz="2000" dirty="0">
                <a:solidFill>
                  <a:schemeClr val="accent2">
                    <a:lumMod val="50000"/>
                  </a:schemeClr>
                </a:solidFill>
              </a:rPr>
              <a:t>· Reducerea consumului de </a:t>
            </a:r>
            <a:r>
              <a:rPr lang="ro-RO" sz="2000" dirty="0" smtClean="0">
                <a:solidFill>
                  <a:schemeClr val="accent2">
                    <a:lumMod val="50000"/>
                  </a:schemeClr>
                </a:solidFill>
              </a:rPr>
              <a:t>alți agenți </a:t>
            </a:r>
            <a:r>
              <a:rPr lang="ro-RO" sz="2000" dirty="0">
                <a:solidFill>
                  <a:schemeClr val="accent2">
                    <a:lumMod val="50000"/>
                  </a:schemeClr>
                </a:solidFill>
              </a:rPr>
              <a:t>chimici pentru tratare</a:t>
            </a:r>
          </a:p>
          <a:p>
            <a:r>
              <a:rPr lang="ro-RO" sz="2000" dirty="0">
                <a:solidFill>
                  <a:schemeClr val="accent2">
                    <a:lumMod val="50000"/>
                  </a:schemeClr>
                </a:solidFill>
              </a:rPr>
              <a:t>· </a:t>
            </a:r>
            <a:r>
              <a:rPr lang="ro-RO" sz="2000" dirty="0" smtClean="0">
                <a:solidFill>
                  <a:schemeClr val="accent2">
                    <a:lumMod val="50000"/>
                  </a:schemeClr>
                </a:solidFill>
              </a:rPr>
              <a:t>Scăderea conținutului </a:t>
            </a:r>
            <a:r>
              <a:rPr lang="ro-RO" sz="2000" dirty="0">
                <a:solidFill>
                  <a:schemeClr val="accent2">
                    <a:lumMod val="50000"/>
                  </a:schemeClr>
                </a:solidFill>
              </a:rPr>
              <a:t>de </a:t>
            </a:r>
            <a:r>
              <a:rPr lang="ro-RO" sz="2000" dirty="0" smtClean="0">
                <a:solidFill>
                  <a:schemeClr val="accent2">
                    <a:lumMod val="50000"/>
                  </a:schemeClr>
                </a:solidFill>
              </a:rPr>
              <a:t>săruri </a:t>
            </a:r>
            <a:r>
              <a:rPr lang="ro-RO" sz="2000" dirty="0">
                <a:solidFill>
                  <a:schemeClr val="accent2">
                    <a:lumMod val="50000"/>
                  </a:schemeClr>
                </a:solidFill>
              </a:rPr>
              <a:t>dizolvate in apa tratata</a:t>
            </a:r>
          </a:p>
          <a:p>
            <a:r>
              <a:rPr lang="ro-RO" sz="2000" dirty="0">
                <a:solidFill>
                  <a:schemeClr val="accent2">
                    <a:lumMod val="50000"/>
                  </a:schemeClr>
                </a:solidFill>
              </a:rPr>
              <a:t>· Eliminarea algelor monocelulare</a:t>
            </a:r>
          </a:p>
        </p:txBody>
      </p:sp>
    </p:spTree>
    <p:extLst>
      <p:ext uri="{BB962C8B-B14F-4D97-AF65-F5344CB8AC3E}">
        <p14:creationId xmlns:p14="http://schemas.microsoft.com/office/powerpoint/2010/main" val="383481783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769441"/>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 </a:t>
            </a:r>
          </a:p>
          <a:p>
            <a:r>
              <a:rPr lang="ro-RO" dirty="0">
                <a:solidFill>
                  <a:schemeClr val="tx1"/>
                </a:solidFill>
              </a:rPr>
              <a:t> </a:t>
            </a:r>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5" name="Rectangle 4"/>
          <p:cNvSpPr/>
          <p:nvPr/>
        </p:nvSpPr>
        <p:spPr>
          <a:xfrm>
            <a:off x="381886" y="2308968"/>
            <a:ext cx="8401533" cy="4493538"/>
          </a:xfrm>
          <a:prstGeom prst="rect">
            <a:avLst/>
          </a:prstGeom>
        </p:spPr>
        <p:txBody>
          <a:bodyPr wrap="square">
            <a:spAutoFit/>
          </a:bodyPr>
          <a:lstStyle/>
          <a:p>
            <a:r>
              <a:rPr lang="ro-RO" dirty="0">
                <a:solidFill>
                  <a:schemeClr val="accent2">
                    <a:lumMod val="50000"/>
                  </a:schemeClr>
                </a:solidFill>
              </a:rPr>
              <a:t>In tratarea apelor se </a:t>
            </a:r>
            <a:r>
              <a:rPr lang="ro-RO" dirty="0" smtClean="0">
                <a:solidFill>
                  <a:schemeClr val="accent2">
                    <a:lumMod val="50000"/>
                  </a:schemeClr>
                </a:solidFill>
              </a:rPr>
              <a:t>utilizează </a:t>
            </a:r>
            <a:r>
              <a:rPr lang="ro-RO" dirty="0">
                <a:solidFill>
                  <a:schemeClr val="accent2">
                    <a:lumMod val="50000"/>
                  </a:schemeClr>
                </a:solidFill>
              </a:rPr>
              <a:t>in special doua tipuri </a:t>
            </a:r>
            <a:r>
              <a:rPr lang="ro-RO" dirty="0" smtClean="0">
                <a:solidFill>
                  <a:schemeClr val="accent2">
                    <a:lumMod val="50000"/>
                  </a:schemeClr>
                </a:solidFill>
              </a:rPr>
              <a:t>de</a:t>
            </a:r>
          </a:p>
          <a:p>
            <a:r>
              <a:rPr lang="ro-RO" dirty="0" smtClean="0">
                <a:solidFill>
                  <a:schemeClr val="accent2">
                    <a:lumMod val="50000"/>
                  </a:schemeClr>
                </a:solidFill>
              </a:rPr>
              <a:t> </a:t>
            </a:r>
            <a:r>
              <a:rPr lang="ro-RO" dirty="0" err="1" smtClean="0">
                <a:solidFill>
                  <a:schemeClr val="accent2">
                    <a:lumMod val="50000"/>
                  </a:schemeClr>
                </a:solidFill>
              </a:rPr>
              <a:t>polielectroliți</a:t>
            </a:r>
            <a:r>
              <a:rPr lang="ro-RO" dirty="0" smtClean="0">
                <a:solidFill>
                  <a:schemeClr val="accent2">
                    <a:lumMod val="50000"/>
                  </a:schemeClr>
                </a:solidFill>
              </a:rPr>
              <a:t> </a:t>
            </a:r>
            <a:r>
              <a:rPr lang="ro-RO" dirty="0">
                <a:solidFill>
                  <a:schemeClr val="accent2">
                    <a:lumMod val="50000"/>
                  </a:schemeClr>
                </a:solidFill>
              </a:rPr>
              <a:t>cationici :</a:t>
            </a:r>
          </a:p>
          <a:p>
            <a:r>
              <a:rPr lang="ro-RO" dirty="0">
                <a:solidFill>
                  <a:schemeClr val="accent2">
                    <a:lumMod val="50000"/>
                  </a:schemeClr>
                </a:solidFill>
              </a:rPr>
              <a:t>· </a:t>
            </a:r>
            <a:r>
              <a:rPr lang="ro-RO" dirty="0" err="1">
                <a:solidFill>
                  <a:schemeClr val="accent1"/>
                </a:solidFill>
              </a:rPr>
              <a:t>poliAMINE</a:t>
            </a:r>
            <a:endParaRPr lang="ro-RO" dirty="0">
              <a:solidFill>
                <a:schemeClr val="accent1"/>
              </a:solidFill>
            </a:endParaRPr>
          </a:p>
          <a:p>
            <a:r>
              <a:rPr lang="ro-RO" dirty="0">
                <a:solidFill>
                  <a:schemeClr val="accent2">
                    <a:lumMod val="50000"/>
                  </a:schemeClr>
                </a:solidFill>
              </a:rPr>
              <a:t>· </a:t>
            </a:r>
            <a:r>
              <a:rPr lang="ro-RO" dirty="0" err="1">
                <a:solidFill>
                  <a:schemeClr val="accent1"/>
                </a:solidFill>
              </a:rPr>
              <a:t>poliDADMAC</a:t>
            </a:r>
            <a:r>
              <a:rPr lang="ro-RO" dirty="0">
                <a:solidFill>
                  <a:schemeClr val="accent1"/>
                </a:solidFill>
              </a:rPr>
              <a:t> </a:t>
            </a:r>
            <a:r>
              <a:rPr lang="ro-RO" dirty="0">
                <a:solidFill>
                  <a:schemeClr val="accent2">
                    <a:lumMod val="50000"/>
                  </a:schemeClr>
                </a:solidFill>
              </a:rPr>
              <a:t>(policlorura de </a:t>
            </a:r>
            <a:r>
              <a:rPr lang="ro-RO" dirty="0" err="1" smtClean="0">
                <a:solidFill>
                  <a:schemeClr val="accent2">
                    <a:lumMod val="50000"/>
                  </a:schemeClr>
                </a:solidFill>
              </a:rPr>
              <a:t>dialil</a:t>
            </a:r>
            <a:r>
              <a:rPr lang="ro-RO" dirty="0" smtClean="0">
                <a:solidFill>
                  <a:schemeClr val="accent2">
                    <a:lumMod val="50000"/>
                  </a:schemeClr>
                </a:solidFill>
              </a:rPr>
              <a:t> di metil </a:t>
            </a:r>
            <a:r>
              <a:rPr lang="ro-RO" dirty="0">
                <a:solidFill>
                  <a:schemeClr val="accent2">
                    <a:lumMod val="50000"/>
                  </a:schemeClr>
                </a:solidFill>
              </a:rPr>
              <a:t>amoniu)</a:t>
            </a:r>
          </a:p>
          <a:p>
            <a:r>
              <a:rPr lang="ro-RO" dirty="0" smtClean="0">
                <a:solidFill>
                  <a:schemeClr val="accent2">
                    <a:lumMod val="50000"/>
                  </a:schemeClr>
                </a:solidFill>
              </a:rPr>
              <a:t>Coagulanții </a:t>
            </a:r>
            <a:r>
              <a:rPr lang="ro-RO" dirty="0">
                <a:solidFill>
                  <a:schemeClr val="accent2">
                    <a:lumMod val="50000"/>
                  </a:schemeClr>
                </a:solidFill>
              </a:rPr>
              <a:t>trebuie sa furnizeze o sarcina cationica foarte mare, pentru a neutraliza sarcinile</a:t>
            </a:r>
          </a:p>
          <a:p>
            <a:r>
              <a:rPr lang="ro-RO" dirty="0">
                <a:solidFill>
                  <a:schemeClr val="accent2">
                    <a:lumMod val="50000"/>
                  </a:schemeClr>
                </a:solidFill>
              </a:rPr>
              <a:t>negative ale particulelor coloidale si a se </a:t>
            </a:r>
            <a:r>
              <a:rPr lang="ro-RO" dirty="0" err="1">
                <a:solidFill>
                  <a:schemeClr val="accent2">
                    <a:lumMod val="50000"/>
                  </a:schemeClr>
                </a:solidFill>
              </a:rPr>
              <a:t>initia</a:t>
            </a:r>
            <a:r>
              <a:rPr lang="ro-RO" dirty="0">
                <a:solidFill>
                  <a:schemeClr val="accent2">
                    <a:lumMod val="50000"/>
                  </a:schemeClr>
                </a:solidFill>
              </a:rPr>
              <a:t> formarea flocoanelor.</a:t>
            </a:r>
          </a:p>
          <a:p>
            <a:r>
              <a:rPr lang="ro-RO" dirty="0">
                <a:solidFill>
                  <a:schemeClr val="accent2">
                    <a:lumMod val="50000"/>
                  </a:schemeClr>
                </a:solidFill>
              </a:rPr>
              <a:t>Greutatea moleculara trebuie sa fie foarte </a:t>
            </a:r>
            <a:r>
              <a:rPr lang="ro-RO" dirty="0" err="1">
                <a:solidFill>
                  <a:schemeClr val="accent2">
                    <a:lumMod val="50000"/>
                  </a:schemeClr>
                </a:solidFill>
              </a:rPr>
              <a:t>scazuta</a:t>
            </a:r>
            <a:r>
              <a:rPr lang="ro-RO" dirty="0">
                <a:solidFill>
                  <a:schemeClr val="accent2">
                    <a:lumMod val="50000"/>
                  </a:schemeClr>
                </a:solidFill>
              </a:rPr>
              <a:t>, pentru a asigura o buna </a:t>
            </a:r>
            <a:r>
              <a:rPr lang="ro-RO" dirty="0" smtClean="0">
                <a:solidFill>
                  <a:schemeClr val="accent2">
                    <a:lumMod val="50000"/>
                  </a:schemeClr>
                </a:solidFill>
              </a:rPr>
              <a:t>distribuție </a:t>
            </a:r>
            <a:r>
              <a:rPr lang="ro-RO" dirty="0">
                <a:solidFill>
                  <a:schemeClr val="accent2">
                    <a:lumMod val="50000"/>
                  </a:schemeClr>
                </a:solidFill>
              </a:rPr>
              <a:t>a</a:t>
            </a:r>
          </a:p>
          <a:p>
            <a:r>
              <a:rPr lang="ro-RO" dirty="0">
                <a:solidFill>
                  <a:schemeClr val="accent2">
                    <a:lumMod val="50000"/>
                  </a:schemeClr>
                </a:solidFill>
              </a:rPr>
              <a:t>sarcinilor electrice in jurul particulelor. Datorita </a:t>
            </a:r>
            <a:r>
              <a:rPr lang="ro-RO" dirty="0" err="1">
                <a:solidFill>
                  <a:schemeClr val="accent2">
                    <a:lumMod val="50000"/>
                  </a:schemeClr>
                </a:solidFill>
              </a:rPr>
              <a:t>vascozitatii</a:t>
            </a:r>
            <a:r>
              <a:rPr lang="ro-RO" dirty="0">
                <a:solidFill>
                  <a:schemeClr val="accent2">
                    <a:lumMod val="50000"/>
                  </a:schemeClr>
                </a:solidFill>
              </a:rPr>
              <a:t> lor reduse, </a:t>
            </a:r>
            <a:r>
              <a:rPr lang="ro-RO" dirty="0" smtClean="0">
                <a:solidFill>
                  <a:schemeClr val="accent2">
                    <a:lumMod val="50000"/>
                  </a:schemeClr>
                </a:solidFill>
              </a:rPr>
              <a:t>coagulanții </a:t>
            </a:r>
            <a:r>
              <a:rPr lang="ro-RO" dirty="0">
                <a:solidFill>
                  <a:schemeClr val="accent2">
                    <a:lumMod val="50000"/>
                  </a:schemeClr>
                </a:solidFill>
              </a:rPr>
              <a:t>pot fi </a:t>
            </a:r>
            <a:r>
              <a:rPr lang="ro-RO" dirty="0" smtClean="0">
                <a:solidFill>
                  <a:schemeClr val="accent2">
                    <a:lumMod val="50000"/>
                  </a:schemeClr>
                </a:solidFill>
              </a:rPr>
              <a:t>ușor</a:t>
            </a:r>
            <a:endParaRPr lang="ro-RO" dirty="0">
              <a:solidFill>
                <a:schemeClr val="accent2">
                  <a:lumMod val="50000"/>
                </a:schemeClr>
              </a:solidFill>
            </a:endParaRPr>
          </a:p>
          <a:p>
            <a:r>
              <a:rPr lang="ro-RO" dirty="0" smtClean="0">
                <a:solidFill>
                  <a:schemeClr val="accent2">
                    <a:lumMod val="50000"/>
                  </a:schemeClr>
                </a:solidFill>
              </a:rPr>
              <a:t>amestecați </a:t>
            </a:r>
            <a:r>
              <a:rPr lang="ro-RO" dirty="0">
                <a:solidFill>
                  <a:schemeClr val="accent2">
                    <a:lumMod val="50000"/>
                  </a:schemeClr>
                </a:solidFill>
              </a:rPr>
              <a:t>in efluent.</a:t>
            </a:r>
          </a:p>
        </p:txBody>
      </p:sp>
    </p:spTree>
    <p:extLst>
      <p:ext uri="{BB962C8B-B14F-4D97-AF65-F5344CB8AC3E}">
        <p14:creationId xmlns:p14="http://schemas.microsoft.com/office/powerpoint/2010/main" val="159108168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116832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769441"/>
          </a:xfrm>
          <a:prstGeom prst="rect">
            <a:avLst/>
          </a:prstGeom>
        </p:spPr>
        <p:txBody>
          <a:bodyPr wrap="square">
            <a:spAutoFit/>
          </a:bodyPr>
          <a:lstStyle/>
          <a:p>
            <a:r>
              <a:rPr lang="ro-RO" dirty="0" smtClean="0">
                <a:solidFill>
                  <a:schemeClr val="tx1"/>
                </a:solidFill>
              </a:rPr>
              <a:t>                     TESTE </a:t>
            </a:r>
            <a:r>
              <a:rPr lang="ro-RO" dirty="0">
                <a:solidFill>
                  <a:schemeClr val="tx1"/>
                </a:solidFill>
              </a:rPr>
              <a:t>DE LABORATOR (JAR TEST</a:t>
            </a:r>
            <a:r>
              <a:rPr lang="ro-RO" dirty="0" smtClean="0">
                <a:solidFill>
                  <a:schemeClr val="tx1"/>
                </a:solidFill>
              </a:rPr>
              <a:t>) </a:t>
            </a:r>
          </a:p>
          <a:p>
            <a:r>
              <a:rPr lang="ro-RO" dirty="0">
                <a:solidFill>
                  <a:schemeClr val="tx1"/>
                </a:solidFill>
              </a:rPr>
              <a:t> </a:t>
            </a:r>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429997" y="2676306"/>
            <a:ext cx="8409403" cy="3477875"/>
          </a:xfrm>
          <a:prstGeom prst="rect">
            <a:avLst/>
          </a:prstGeom>
        </p:spPr>
        <p:txBody>
          <a:bodyPr wrap="square">
            <a:spAutoFit/>
          </a:bodyPr>
          <a:lstStyle/>
          <a:p>
            <a:r>
              <a:rPr lang="ro-RO" sz="2000" dirty="0" smtClean="0">
                <a:solidFill>
                  <a:schemeClr val="accent2">
                    <a:lumMod val="50000"/>
                  </a:schemeClr>
                </a:solidFill>
              </a:rPr>
              <a:t>                                              </a:t>
            </a:r>
            <a:r>
              <a:rPr lang="ro-RO" sz="2000" dirty="0" smtClean="0">
                <a:solidFill>
                  <a:schemeClr val="accent1"/>
                </a:solidFill>
              </a:rPr>
              <a:t>POLIAMINE</a:t>
            </a:r>
            <a:endParaRPr lang="ro-RO" sz="2000" dirty="0">
              <a:solidFill>
                <a:schemeClr val="accent1"/>
              </a:solidFill>
            </a:endParaRPr>
          </a:p>
          <a:p>
            <a:r>
              <a:rPr lang="ro-RO" sz="2000" dirty="0">
                <a:solidFill>
                  <a:srgbClr val="00B0F0"/>
                </a:solidFill>
              </a:rPr>
              <a:t>Seria FLOQUATTM</a:t>
            </a:r>
          </a:p>
          <a:p>
            <a:r>
              <a:rPr lang="ro-RO" sz="2000" dirty="0" smtClean="0">
                <a:solidFill>
                  <a:schemeClr val="accent2">
                    <a:lumMod val="50000"/>
                  </a:schemeClr>
                </a:solidFill>
              </a:rPr>
              <a:t>Poliamidele </a:t>
            </a:r>
            <a:r>
              <a:rPr lang="ro-RO" sz="2000" dirty="0">
                <a:solidFill>
                  <a:schemeClr val="accent2">
                    <a:lumMod val="50000"/>
                  </a:schemeClr>
                </a:solidFill>
              </a:rPr>
              <a:t>cuaternare (de tip policlorura de 2 </a:t>
            </a:r>
            <a:r>
              <a:rPr lang="ro-RO" sz="2000" dirty="0" smtClean="0">
                <a:solidFill>
                  <a:schemeClr val="accent2">
                    <a:lumMod val="50000"/>
                  </a:schemeClr>
                </a:solidFill>
              </a:rPr>
              <a:t>hidroxil </a:t>
            </a:r>
            <a:r>
              <a:rPr lang="ro-RO" sz="2000" dirty="0">
                <a:solidFill>
                  <a:schemeClr val="accent2">
                    <a:lumMod val="50000"/>
                  </a:schemeClr>
                </a:solidFill>
              </a:rPr>
              <a:t>propil N,N </a:t>
            </a:r>
            <a:r>
              <a:rPr lang="ro-RO" sz="2000" dirty="0" err="1">
                <a:solidFill>
                  <a:schemeClr val="accent2">
                    <a:lumMod val="50000"/>
                  </a:schemeClr>
                </a:solidFill>
              </a:rPr>
              <a:t>dimetil</a:t>
            </a:r>
            <a:r>
              <a:rPr lang="ro-RO" sz="2000" dirty="0">
                <a:solidFill>
                  <a:schemeClr val="accent2">
                    <a:lumMod val="50000"/>
                  </a:schemeClr>
                </a:solidFill>
              </a:rPr>
              <a:t> amoniu) </a:t>
            </a:r>
            <a:r>
              <a:rPr lang="ro-RO" sz="2000" dirty="0" smtClean="0">
                <a:solidFill>
                  <a:schemeClr val="accent2">
                    <a:lumMod val="50000"/>
                  </a:schemeClr>
                </a:solidFill>
              </a:rPr>
              <a:t>– sunt </a:t>
            </a:r>
            <a:r>
              <a:rPr lang="ro-RO" sz="2000" dirty="0">
                <a:solidFill>
                  <a:schemeClr val="accent2">
                    <a:lumMod val="50000"/>
                  </a:schemeClr>
                </a:solidFill>
              </a:rPr>
              <a:t>produse printr-o condensare cu deschiderea ciclului si polimerizare </a:t>
            </a:r>
            <a:r>
              <a:rPr lang="ro-RO" sz="2000" dirty="0" smtClean="0">
                <a:solidFill>
                  <a:schemeClr val="accent2">
                    <a:lumMod val="50000"/>
                  </a:schemeClr>
                </a:solidFill>
              </a:rPr>
              <a:t>a </a:t>
            </a:r>
            <a:r>
              <a:rPr lang="ro-RO" sz="2000" dirty="0" err="1" smtClean="0">
                <a:solidFill>
                  <a:schemeClr val="accent2">
                    <a:lumMod val="50000"/>
                  </a:schemeClr>
                </a:solidFill>
              </a:rPr>
              <a:t>epiclorhidrinei</a:t>
            </a:r>
            <a:r>
              <a:rPr lang="ro-RO" sz="2000" dirty="0" smtClean="0">
                <a:solidFill>
                  <a:schemeClr val="accent2">
                    <a:lumMod val="50000"/>
                  </a:schemeClr>
                </a:solidFill>
              </a:rPr>
              <a:t> </a:t>
            </a:r>
            <a:r>
              <a:rPr lang="ro-RO" sz="2000" dirty="0">
                <a:solidFill>
                  <a:schemeClr val="accent2">
                    <a:lumMod val="50000"/>
                  </a:schemeClr>
                </a:solidFill>
              </a:rPr>
              <a:t>cu o amina secundara, ca </a:t>
            </a:r>
            <a:r>
              <a:rPr lang="ro-RO" sz="2000" dirty="0" err="1">
                <a:solidFill>
                  <a:schemeClr val="accent2">
                    <a:lumMod val="50000"/>
                  </a:schemeClr>
                </a:solidFill>
              </a:rPr>
              <a:t>dimetilamina</a:t>
            </a:r>
            <a:r>
              <a:rPr lang="ro-RO" sz="2000" dirty="0">
                <a:solidFill>
                  <a:schemeClr val="accent2">
                    <a:lumMod val="50000"/>
                  </a:schemeClr>
                </a:solidFill>
              </a:rPr>
              <a:t>, la temperaturi </a:t>
            </a:r>
            <a:r>
              <a:rPr lang="ro-RO" sz="2000" dirty="0" smtClean="0">
                <a:solidFill>
                  <a:schemeClr val="accent2">
                    <a:lumMod val="50000"/>
                  </a:schemeClr>
                </a:solidFill>
              </a:rPr>
              <a:t>înalte </a:t>
            </a:r>
            <a:r>
              <a:rPr lang="ro-RO" sz="2000" dirty="0">
                <a:solidFill>
                  <a:schemeClr val="accent2">
                    <a:lumMod val="50000"/>
                  </a:schemeClr>
                </a:solidFill>
              </a:rPr>
              <a:t>si in </a:t>
            </a:r>
            <a:r>
              <a:rPr lang="ro-RO" sz="2000" dirty="0" smtClean="0">
                <a:solidFill>
                  <a:schemeClr val="accent2">
                    <a:lumMod val="50000"/>
                  </a:schemeClr>
                </a:solidFill>
              </a:rPr>
              <a:t>soluții apoase </a:t>
            </a:r>
            <a:r>
              <a:rPr lang="ro-RO" sz="2000" dirty="0">
                <a:solidFill>
                  <a:schemeClr val="accent2">
                    <a:lumMod val="50000"/>
                  </a:schemeClr>
                </a:solidFill>
              </a:rPr>
              <a:t>concentrate.</a:t>
            </a:r>
          </a:p>
          <a:p>
            <a:r>
              <a:rPr lang="ro-RO" sz="2000" dirty="0" smtClean="0">
                <a:solidFill>
                  <a:schemeClr val="accent2">
                    <a:lumMod val="50000"/>
                  </a:schemeClr>
                </a:solidFill>
              </a:rPr>
              <a:t>Greutățile </a:t>
            </a:r>
            <a:r>
              <a:rPr lang="ro-RO" sz="2000" dirty="0">
                <a:solidFill>
                  <a:schemeClr val="accent2">
                    <a:lumMod val="50000"/>
                  </a:schemeClr>
                </a:solidFill>
              </a:rPr>
              <a:t>moleculare pot fi variate in domeniul 10.000 - 500.000 prin </a:t>
            </a:r>
            <a:r>
              <a:rPr lang="ro-RO" sz="2000" dirty="0" smtClean="0">
                <a:solidFill>
                  <a:schemeClr val="accent2">
                    <a:lumMod val="50000"/>
                  </a:schemeClr>
                </a:solidFill>
              </a:rPr>
              <a:t>controlul succesiunii adiției </a:t>
            </a:r>
            <a:r>
              <a:rPr lang="ro-RO" sz="2000" dirty="0">
                <a:solidFill>
                  <a:schemeClr val="accent2">
                    <a:lumMod val="50000"/>
                  </a:schemeClr>
                </a:solidFill>
              </a:rPr>
              <a:t>monomerilor in vasul de </a:t>
            </a:r>
            <a:r>
              <a:rPr lang="ro-RO" sz="2000" dirty="0" err="1">
                <a:solidFill>
                  <a:schemeClr val="accent2">
                    <a:lumMod val="50000"/>
                  </a:schemeClr>
                </a:solidFill>
              </a:rPr>
              <a:t>reactie</a:t>
            </a:r>
            <a:r>
              <a:rPr lang="ro-RO" sz="2000" dirty="0">
                <a:solidFill>
                  <a:schemeClr val="accent2">
                    <a:lumMod val="50000"/>
                  </a:schemeClr>
                </a:solidFill>
              </a:rPr>
              <a:t>. Structura polimerului </a:t>
            </a:r>
            <a:r>
              <a:rPr lang="ro-RO" sz="2000" dirty="0" smtClean="0">
                <a:solidFill>
                  <a:schemeClr val="accent2">
                    <a:lumMod val="50000"/>
                  </a:schemeClr>
                </a:solidFill>
              </a:rPr>
              <a:t>rezultat diferă </a:t>
            </a:r>
            <a:r>
              <a:rPr lang="ro-RO" sz="2000" dirty="0">
                <a:solidFill>
                  <a:schemeClr val="accent2">
                    <a:lumMod val="50000"/>
                  </a:schemeClr>
                </a:solidFill>
              </a:rPr>
              <a:t>de </a:t>
            </a:r>
            <a:r>
              <a:rPr lang="ro-RO" sz="2000" dirty="0" smtClean="0">
                <a:solidFill>
                  <a:schemeClr val="accent2">
                    <a:lumMod val="50000"/>
                  </a:schemeClr>
                </a:solidFill>
              </a:rPr>
              <a:t>alți poli electroliți, </a:t>
            </a:r>
            <a:r>
              <a:rPr lang="ro-RO" sz="2000" dirty="0">
                <a:solidFill>
                  <a:schemeClr val="accent2">
                    <a:lumMod val="50000"/>
                  </a:schemeClr>
                </a:solidFill>
              </a:rPr>
              <a:t>astfel </a:t>
            </a:r>
            <a:r>
              <a:rPr lang="ro-RO" sz="2000" dirty="0" smtClean="0">
                <a:solidFill>
                  <a:schemeClr val="accent2">
                    <a:lumMod val="50000"/>
                  </a:schemeClr>
                </a:solidFill>
              </a:rPr>
              <a:t>încât </a:t>
            </a:r>
            <a:r>
              <a:rPr lang="ro-RO" sz="2000" dirty="0">
                <a:solidFill>
                  <a:schemeClr val="accent2">
                    <a:lumMod val="50000"/>
                  </a:schemeClr>
                </a:solidFill>
              </a:rPr>
              <a:t>sarcinile cationice sunt situate de-a </a:t>
            </a:r>
            <a:r>
              <a:rPr lang="ro-RO" sz="2000" dirty="0" smtClean="0">
                <a:solidFill>
                  <a:schemeClr val="accent2">
                    <a:lumMod val="50000"/>
                  </a:schemeClr>
                </a:solidFill>
              </a:rPr>
              <a:t>lungul lanțului </a:t>
            </a:r>
            <a:r>
              <a:rPr lang="ro-RO" sz="2000" dirty="0">
                <a:solidFill>
                  <a:schemeClr val="accent2">
                    <a:lumMod val="50000"/>
                  </a:schemeClr>
                </a:solidFill>
              </a:rPr>
              <a:t>principal, si nu ca </a:t>
            </a:r>
            <a:r>
              <a:rPr lang="ro-RO" sz="2000" dirty="0" smtClean="0">
                <a:solidFill>
                  <a:schemeClr val="accent2">
                    <a:lumMod val="50000"/>
                  </a:schemeClr>
                </a:solidFill>
              </a:rPr>
              <a:t>grupări </a:t>
            </a:r>
            <a:r>
              <a:rPr lang="ro-RO" sz="2000" dirty="0">
                <a:solidFill>
                  <a:schemeClr val="accent2">
                    <a:lumMod val="50000"/>
                  </a:schemeClr>
                </a:solidFill>
              </a:rPr>
              <a:t>pe </a:t>
            </a:r>
            <a:r>
              <a:rPr lang="ro-RO" sz="2000" dirty="0" smtClean="0">
                <a:solidFill>
                  <a:schemeClr val="accent2">
                    <a:lumMod val="50000"/>
                  </a:schemeClr>
                </a:solidFill>
              </a:rPr>
              <a:t>lanțurile </a:t>
            </a:r>
            <a:r>
              <a:rPr lang="ro-RO" sz="2000" dirty="0">
                <a:solidFill>
                  <a:schemeClr val="accent2">
                    <a:lumMod val="50000"/>
                  </a:schemeClr>
                </a:solidFill>
              </a:rPr>
              <a:t>ramificate.</a:t>
            </a:r>
          </a:p>
        </p:txBody>
      </p:sp>
    </p:spTree>
    <p:extLst>
      <p:ext uri="{BB962C8B-B14F-4D97-AF65-F5344CB8AC3E}">
        <p14:creationId xmlns:p14="http://schemas.microsoft.com/office/powerpoint/2010/main" val="141111272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62015" y="1935155"/>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b="0" kern="0" dirty="0" smtClean="0">
                <a:solidFill>
                  <a:schemeClr val="accent1"/>
                </a:solidFill>
              </a:rPr>
              <a:t>POLIAMINE</a:t>
            </a:r>
          </a:p>
          <a:p>
            <a:pPr lvl="0" fontAlgn="auto">
              <a:spcAft>
                <a:spcPts val="0"/>
              </a:spcAft>
              <a:defRPr/>
            </a:pPr>
            <a:r>
              <a:rPr lang="ro-RO" sz="2400" b="0" kern="0" dirty="0" smtClean="0">
                <a:solidFill>
                  <a:schemeClr val="accent1"/>
                </a:solidFill>
              </a:rPr>
              <a:t>Seria FLOQUATTM</a:t>
            </a:r>
          </a:p>
          <a:p>
            <a:pPr lvl="0" fontAlgn="auto">
              <a:spcAft>
                <a:spcPts val="0"/>
              </a:spcAft>
              <a:defRPr/>
            </a:pP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429997" y="2676306"/>
            <a:ext cx="8409403" cy="400110"/>
          </a:xfrm>
          <a:prstGeom prst="rect">
            <a:avLst/>
          </a:prstGeom>
        </p:spPr>
        <p:txBody>
          <a:bodyPr wrap="square">
            <a:spAutoFit/>
          </a:bodyPr>
          <a:lstStyle/>
          <a:p>
            <a:r>
              <a:rPr lang="ro-RO" sz="2000" dirty="0" smtClean="0">
                <a:solidFill>
                  <a:schemeClr val="accent2">
                    <a:lumMod val="50000"/>
                  </a:schemeClr>
                </a:solidFill>
              </a:rPr>
              <a:t>                                              </a:t>
            </a:r>
            <a:endParaRPr lang="ro-RO" sz="2000" dirty="0">
              <a:solidFill>
                <a:schemeClr val="accent2">
                  <a:lumMod val="50000"/>
                </a:schemeClr>
              </a:solidFill>
            </a:endParaRPr>
          </a:p>
        </p:txBody>
      </p:sp>
      <p:sp>
        <p:nvSpPr>
          <p:cNvPr id="5" name="Rectangle 4"/>
          <p:cNvSpPr/>
          <p:nvPr/>
        </p:nvSpPr>
        <p:spPr>
          <a:xfrm>
            <a:off x="606609" y="2733695"/>
            <a:ext cx="8443805" cy="3477875"/>
          </a:xfrm>
          <a:prstGeom prst="rect">
            <a:avLst/>
          </a:prstGeom>
        </p:spPr>
        <p:txBody>
          <a:bodyPr wrap="square">
            <a:spAutoFit/>
          </a:bodyPr>
          <a:lstStyle/>
          <a:p>
            <a:r>
              <a:rPr lang="ro-RO" dirty="0">
                <a:solidFill>
                  <a:schemeClr val="accent6">
                    <a:lumMod val="10000"/>
                  </a:schemeClr>
                </a:solidFill>
              </a:rPr>
              <a:t>Polimerii industriali </a:t>
            </a:r>
            <a:r>
              <a:rPr lang="ro-RO" dirty="0" smtClean="0">
                <a:solidFill>
                  <a:schemeClr val="accent6">
                    <a:lumMod val="10000"/>
                  </a:schemeClr>
                </a:solidFill>
              </a:rPr>
              <a:t>fabricați </a:t>
            </a:r>
            <a:r>
              <a:rPr lang="ro-RO" dirty="0">
                <a:solidFill>
                  <a:schemeClr val="accent6">
                    <a:lumMod val="10000"/>
                  </a:schemeClr>
                </a:solidFill>
              </a:rPr>
              <a:t>prin acest procedeu prezinta </a:t>
            </a:r>
            <a:r>
              <a:rPr lang="ro-RO" dirty="0" smtClean="0">
                <a:solidFill>
                  <a:schemeClr val="accent6">
                    <a:lumMod val="10000"/>
                  </a:schemeClr>
                </a:solidFill>
              </a:rPr>
              <a:t>următoarele </a:t>
            </a:r>
            <a:r>
              <a:rPr lang="ro-RO" dirty="0">
                <a:solidFill>
                  <a:schemeClr val="accent6">
                    <a:lumMod val="10000"/>
                  </a:schemeClr>
                </a:solidFill>
              </a:rPr>
              <a:t>caracteristici :</a:t>
            </a:r>
          </a:p>
          <a:p>
            <a:r>
              <a:rPr lang="ro-RO" dirty="0">
                <a:solidFill>
                  <a:schemeClr val="accent6">
                    <a:lumMod val="10000"/>
                  </a:schemeClr>
                </a:solidFill>
              </a:rPr>
              <a:t>· Greutate moleculara : 10.000 – 500.000</a:t>
            </a:r>
          </a:p>
          <a:p>
            <a:r>
              <a:rPr lang="ro-RO" dirty="0">
                <a:solidFill>
                  <a:schemeClr val="accent6">
                    <a:lumMod val="10000"/>
                  </a:schemeClr>
                </a:solidFill>
              </a:rPr>
              <a:t>· Forma lichida, cu </a:t>
            </a:r>
            <a:r>
              <a:rPr lang="ro-RO" dirty="0" smtClean="0">
                <a:solidFill>
                  <a:schemeClr val="accent6">
                    <a:lumMod val="10000"/>
                  </a:schemeClr>
                </a:solidFill>
              </a:rPr>
              <a:t>conținut </a:t>
            </a:r>
            <a:r>
              <a:rPr lang="ro-RO" dirty="0">
                <a:solidFill>
                  <a:schemeClr val="accent6">
                    <a:lumMod val="10000"/>
                  </a:schemeClr>
                </a:solidFill>
              </a:rPr>
              <a:t>activ de 40 - 50 %</a:t>
            </a:r>
          </a:p>
          <a:p>
            <a:r>
              <a:rPr lang="ro-RO" dirty="0">
                <a:solidFill>
                  <a:schemeClr val="accent6">
                    <a:lumMod val="10000"/>
                  </a:schemeClr>
                </a:solidFill>
              </a:rPr>
              <a:t>· Amplasarea sarcinilor cationice pe </a:t>
            </a:r>
            <a:r>
              <a:rPr lang="ro-RO" dirty="0" smtClean="0">
                <a:solidFill>
                  <a:schemeClr val="accent6">
                    <a:lumMod val="10000"/>
                  </a:schemeClr>
                </a:solidFill>
              </a:rPr>
              <a:t>lanțul </a:t>
            </a:r>
            <a:r>
              <a:rPr lang="ro-RO" dirty="0">
                <a:solidFill>
                  <a:schemeClr val="accent6">
                    <a:lumMod val="10000"/>
                  </a:schemeClr>
                </a:solidFill>
              </a:rPr>
              <a:t>principal</a:t>
            </a:r>
          </a:p>
          <a:p>
            <a:r>
              <a:rPr lang="ro-RO" dirty="0">
                <a:solidFill>
                  <a:schemeClr val="accent6">
                    <a:lumMod val="10000"/>
                  </a:schemeClr>
                </a:solidFill>
              </a:rPr>
              <a:t>· </a:t>
            </a:r>
            <a:r>
              <a:rPr lang="ro-RO" dirty="0" smtClean="0">
                <a:solidFill>
                  <a:schemeClr val="accent6">
                    <a:lumMod val="10000"/>
                  </a:schemeClr>
                </a:solidFill>
              </a:rPr>
              <a:t>Vâscozitate </a:t>
            </a:r>
            <a:r>
              <a:rPr lang="ro-RO" dirty="0">
                <a:solidFill>
                  <a:schemeClr val="accent6">
                    <a:lumMod val="10000"/>
                  </a:schemeClr>
                </a:solidFill>
              </a:rPr>
              <a:t>(la 50 %): 40 – 20.000 </a:t>
            </a:r>
            <a:r>
              <a:rPr lang="ro-RO" dirty="0" err="1">
                <a:solidFill>
                  <a:schemeClr val="accent6">
                    <a:lumMod val="10000"/>
                  </a:schemeClr>
                </a:solidFill>
              </a:rPr>
              <a:t>cP</a:t>
            </a:r>
            <a:endParaRPr lang="ro-RO" dirty="0">
              <a:solidFill>
                <a:schemeClr val="accent6">
                  <a:lumMod val="10000"/>
                </a:schemeClr>
              </a:solidFill>
            </a:endParaRPr>
          </a:p>
          <a:p>
            <a:r>
              <a:rPr lang="ro-RO" dirty="0">
                <a:solidFill>
                  <a:schemeClr val="accent6">
                    <a:lumMod val="10000"/>
                  </a:schemeClr>
                </a:solidFill>
              </a:rPr>
              <a:t>· Stabilitatea clorului</a:t>
            </a:r>
          </a:p>
          <a:p>
            <a:r>
              <a:rPr lang="ro-RO" dirty="0">
                <a:solidFill>
                  <a:schemeClr val="accent6">
                    <a:lumMod val="10000"/>
                  </a:schemeClr>
                </a:solidFill>
              </a:rPr>
              <a:t>· Compatibilitate cu </a:t>
            </a:r>
            <a:r>
              <a:rPr lang="ro-RO" dirty="0" smtClean="0">
                <a:solidFill>
                  <a:schemeClr val="accent6">
                    <a:lumMod val="10000"/>
                  </a:schemeClr>
                </a:solidFill>
              </a:rPr>
              <a:t>coagulanții </a:t>
            </a:r>
            <a:r>
              <a:rPr lang="ro-RO" dirty="0">
                <a:solidFill>
                  <a:schemeClr val="accent6">
                    <a:lumMod val="10000"/>
                  </a:schemeClr>
                </a:solidFill>
              </a:rPr>
              <a:t>minerali</a:t>
            </a:r>
          </a:p>
          <a:p>
            <a:r>
              <a:rPr lang="ro-RO" dirty="0">
                <a:solidFill>
                  <a:schemeClr val="accent6">
                    <a:lumMod val="10000"/>
                  </a:schemeClr>
                </a:solidFill>
              </a:rPr>
              <a:t>· Durata de depozitare </a:t>
            </a:r>
            <a:r>
              <a:rPr lang="ro-RO" dirty="0" smtClean="0">
                <a:solidFill>
                  <a:schemeClr val="accent6">
                    <a:lumMod val="10000"/>
                  </a:schemeClr>
                </a:solidFill>
              </a:rPr>
              <a:t>îndelungata</a:t>
            </a:r>
            <a:endParaRPr lang="ro-RO" dirty="0">
              <a:solidFill>
                <a:schemeClr val="accent6">
                  <a:lumMod val="10000"/>
                </a:schemeClr>
              </a:solidFill>
            </a:endParaRPr>
          </a:p>
          <a:p>
            <a:r>
              <a:rPr lang="ro-RO" dirty="0">
                <a:solidFill>
                  <a:schemeClr val="accent6">
                    <a:lumMod val="10000"/>
                  </a:schemeClr>
                </a:solidFill>
              </a:rPr>
              <a:t>· Utilizabili cu sau </a:t>
            </a:r>
            <a:r>
              <a:rPr lang="ro-RO" dirty="0" smtClean="0">
                <a:solidFill>
                  <a:schemeClr val="accent6">
                    <a:lumMod val="10000"/>
                  </a:schemeClr>
                </a:solidFill>
              </a:rPr>
              <a:t>fără </a:t>
            </a:r>
            <a:r>
              <a:rPr lang="ro-RO" dirty="0">
                <a:solidFill>
                  <a:schemeClr val="accent6">
                    <a:lumMod val="10000"/>
                  </a:schemeClr>
                </a:solidFill>
              </a:rPr>
              <a:t>diluare preliminara</a:t>
            </a:r>
          </a:p>
        </p:txBody>
      </p:sp>
    </p:spTree>
    <p:extLst>
      <p:ext uri="{BB962C8B-B14F-4D97-AF65-F5344CB8AC3E}">
        <p14:creationId xmlns:p14="http://schemas.microsoft.com/office/powerpoint/2010/main" val="307197763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429997" y="2676306"/>
            <a:ext cx="8409403" cy="400110"/>
          </a:xfrm>
          <a:prstGeom prst="rect">
            <a:avLst/>
          </a:prstGeom>
        </p:spPr>
        <p:txBody>
          <a:bodyPr wrap="square">
            <a:spAutoFit/>
          </a:bodyPr>
          <a:lstStyle/>
          <a:p>
            <a:r>
              <a:rPr lang="ro-RO" sz="2000" dirty="0" smtClean="0">
                <a:solidFill>
                  <a:schemeClr val="accent2">
                    <a:lumMod val="50000"/>
                  </a:schemeClr>
                </a:solidFill>
              </a:rPr>
              <a:t>                                              </a:t>
            </a:r>
            <a:endParaRPr lang="ro-RO" sz="2000" dirty="0">
              <a:solidFill>
                <a:schemeClr val="accent2">
                  <a:lumMod val="50000"/>
                </a:schemeClr>
              </a:solidFill>
            </a:endParaRPr>
          </a:p>
        </p:txBody>
      </p:sp>
      <p:sp>
        <p:nvSpPr>
          <p:cNvPr id="9" name="Rectangle 8"/>
          <p:cNvSpPr/>
          <p:nvPr/>
        </p:nvSpPr>
        <p:spPr>
          <a:xfrm>
            <a:off x="670089" y="2807229"/>
            <a:ext cx="8147055" cy="2985433"/>
          </a:xfrm>
          <a:prstGeom prst="rect">
            <a:avLst/>
          </a:prstGeom>
        </p:spPr>
        <p:txBody>
          <a:bodyPr wrap="square">
            <a:spAutoFit/>
          </a:bodyPr>
          <a:lstStyle/>
          <a:p>
            <a:r>
              <a:rPr lang="ro-RO" dirty="0" smtClean="0">
                <a:solidFill>
                  <a:schemeClr val="accent1"/>
                </a:solidFill>
              </a:rPr>
              <a:t>                                    POLIDADMAC</a:t>
            </a:r>
            <a:endParaRPr lang="ro-RO" dirty="0">
              <a:solidFill>
                <a:schemeClr val="accent1"/>
              </a:solidFill>
            </a:endParaRPr>
          </a:p>
          <a:p>
            <a:r>
              <a:rPr lang="ro-RO" dirty="0" smtClean="0">
                <a:solidFill>
                  <a:schemeClr val="accent1"/>
                </a:solidFill>
              </a:rPr>
              <a:t>                                  Seria </a:t>
            </a:r>
            <a:r>
              <a:rPr lang="ro-RO" dirty="0">
                <a:solidFill>
                  <a:schemeClr val="accent1"/>
                </a:solidFill>
              </a:rPr>
              <a:t>FLOQUATTM</a:t>
            </a:r>
          </a:p>
          <a:p>
            <a:r>
              <a:rPr lang="ro-RO" sz="2400" dirty="0">
                <a:solidFill>
                  <a:schemeClr val="accent6">
                    <a:lumMod val="10000"/>
                  </a:schemeClr>
                </a:solidFill>
              </a:rPr>
              <a:t>DADMAC (clorura de </a:t>
            </a:r>
            <a:r>
              <a:rPr lang="ro-RO" sz="2400" dirty="0" err="1">
                <a:solidFill>
                  <a:schemeClr val="accent6">
                    <a:lumMod val="10000"/>
                  </a:schemeClr>
                </a:solidFill>
              </a:rPr>
              <a:t>dialil</a:t>
            </a:r>
            <a:r>
              <a:rPr lang="ro-RO" sz="2400" dirty="0">
                <a:solidFill>
                  <a:schemeClr val="accent6">
                    <a:lumMod val="10000"/>
                  </a:schemeClr>
                </a:solidFill>
              </a:rPr>
              <a:t> </a:t>
            </a:r>
            <a:r>
              <a:rPr lang="ro-RO" sz="2400" dirty="0" err="1">
                <a:solidFill>
                  <a:schemeClr val="accent6">
                    <a:lumMod val="10000"/>
                  </a:schemeClr>
                </a:solidFill>
              </a:rPr>
              <a:t>dimetil</a:t>
            </a:r>
            <a:r>
              <a:rPr lang="ro-RO" sz="2400" dirty="0">
                <a:solidFill>
                  <a:schemeClr val="accent6">
                    <a:lumMod val="10000"/>
                  </a:schemeClr>
                </a:solidFill>
              </a:rPr>
              <a:t> amoniu) este sintetizata din clorura de </a:t>
            </a:r>
            <a:r>
              <a:rPr lang="ro-RO" sz="2400" dirty="0" err="1">
                <a:solidFill>
                  <a:schemeClr val="accent6">
                    <a:lumMod val="10000"/>
                  </a:schemeClr>
                </a:solidFill>
              </a:rPr>
              <a:t>alil</a:t>
            </a:r>
            <a:r>
              <a:rPr lang="ro-RO" sz="2400" dirty="0">
                <a:solidFill>
                  <a:schemeClr val="accent6">
                    <a:lumMod val="10000"/>
                  </a:schemeClr>
                </a:solidFill>
              </a:rPr>
              <a:t> </a:t>
            </a:r>
            <a:r>
              <a:rPr lang="ro-RO" sz="2400" dirty="0" smtClean="0">
                <a:solidFill>
                  <a:schemeClr val="accent6">
                    <a:lumMod val="10000"/>
                  </a:schemeClr>
                </a:solidFill>
              </a:rPr>
              <a:t>si </a:t>
            </a:r>
            <a:r>
              <a:rPr lang="ro-RO" sz="2400" dirty="0" err="1" smtClean="0">
                <a:solidFill>
                  <a:schemeClr val="accent6">
                    <a:lumMod val="10000"/>
                  </a:schemeClr>
                </a:solidFill>
              </a:rPr>
              <a:t>dimetilamina</a:t>
            </a:r>
            <a:r>
              <a:rPr lang="ro-RO" sz="2400" dirty="0">
                <a:solidFill>
                  <a:schemeClr val="accent6">
                    <a:lumMod val="10000"/>
                  </a:schemeClr>
                </a:solidFill>
              </a:rPr>
              <a:t>.</a:t>
            </a:r>
          </a:p>
          <a:p>
            <a:r>
              <a:rPr lang="ro-RO" sz="2400" dirty="0">
                <a:solidFill>
                  <a:schemeClr val="accent6">
                    <a:lumMod val="10000"/>
                  </a:schemeClr>
                </a:solidFill>
              </a:rPr>
              <a:t>Ca si </a:t>
            </a:r>
            <a:r>
              <a:rPr lang="ro-RO" sz="2400" dirty="0" err="1">
                <a:solidFill>
                  <a:schemeClr val="accent6">
                    <a:lumMod val="10000"/>
                  </a:schemeClr>
                </a:solidFill>
              </a:rPr>
              <a:t>alti</a:t>
            </a:r>
            <a:r>
              <a:rPr lang="ro-RO" sz="2400" dirty="0">
                <a:solidFill>
                  <a:schemeClr val="accent6">
                    <a:lumMod val="10000"/>
                  </a:schemeClr>
                </a:solidFill>
              </a:rPr>
              <a:t> monomeri care </a:t>
            </a:r>
            <a:r>
              <a:rPr lang="ro-RO" sz="2400" dirty="0" smtClean="0">
                <a:solidFill>
                  <a:schemeClr val="accent6">
                    <a:lumMod val="10000"/>
                  </a:schemeClr>
                </a:solidFill>
              </a:rPr>
              <a:t>conțin grupări </a:t>
            </a:r>
            <a:r>
              <a:rPr lang="ro-RO" sz="2400" dirty="0" err="1">
                <a:solidFill>
                  <a:schemeClr val="accent6">
                    <a:lumMod val="10000"/>
                  </a:schemeClr>
                </a:solidFill>
              </a:rPr>
              <a:t>alil</a:t>
            </a:r>
            <a:r>
              <a:rPr lang="ro-RO" sz="2400" dirty="0">
                <a:solidFill>
                  <a:schemeClr val="accent6">
                    <a:lumMod val="10000"/>
                  </a:schemeClr>
                </a:solidFill>
              </a:rPr>
              <a:t>, DADMAC </a:t>
            </a:r>
            <a:r>
              <a:rPr lang="ro-RO" sz="2400" dirty="0" smtClean="0">
                <a:solidFill>
                  <a:schemeClr val="accent6">
                    <a:lumMod val="10000"/>
                  </a:schemeClr>
                </a:solidFill>
              </a:rPr>
              <a:t>formează </a:t>
            </a:r>
            <a:r>
              <a:rPr lang="ro-RO" sz="2400" dirty="0">
                <a:solidFill>
                  <a:schemeClr val="accent6">
                    <a:lumMod val="10000"/>
                  </a:schemeClr>
                </a:solidFill>
              </a:rPr>
              <a:t>un radical </a:t>
            </a:r>
            <a:r>
              <a:rPr lang="ro-RO" sz="2400" dirty="0" err="1">
                <a:solidFill>
                  <a:schemeClr val="accent6">
                    <a:lumMod val="10000"/>
                  </a:schemeClr>
                </a:solidFill>
              </a:rPr>
              <a:t>alil</a:t>
            </a:r>
            <a:r>
              <a:rPr lang="ro-RO" sz="2400" dirty="0">
                <a:solidFill>
                  <a:schemeClr val="accent6">
                    <a:lumMod val="10000"/>
                  </a:schemeClr>
                </a:solidFill>
              </a:rPr>
              <a:t> </a:t>
            </a:r>
            <a:r>
              <a:rPr lang="ro-RO" sz="2400" dirty="0" smtClean="0">
                <a:solidFill>
                  <a:schemeClr val="accent6">
                    <a:lumMod val="10000"/>
                  </a:schemeClr>
                </a:solidFill>
              </a:rPr>
              <a:t>relativ stabil </a:t>
            </a:r>
            <a:r>
              <a:rPr lang="ro-RO" sz="2400" dirty="0">
                <a:solidFill>
                  <a:schemeClr val="accent6">
                    <a:lumMod val="10000"/>
                  </a:schemeClr>
                </a:solidFill>
              </a:rPr>
              <a:t>in timpul </a:t>
            </a:r>
            <a:r>
              <a:rPr lang="ro-RO" sz="2400" dirty="0" smtClean="0">
                <a:solidFill>
                  <a:schemeClr val="accent6">
                    <a:lumMod val="10000"/>
                  </a:schemeClr>
                </a:solidFill>
              </a:rPr>
              <a:t>polimerizării </a:t>
            </a:r>
            <a:r>
              <a:rPr lang="ro-RO" sz="2400" dirty="0">
                <a:solidFill>
                  <a:schemeClr val="accent6">
                    <a:lumMod val="10000"/>
                  </a:schemeClr>
                </a:solidFill>
              </a:rPr>
              <a:t>vinilice. Acest fapt </a:t>
            </a:r>
            <a:r>
              <a:rPr lang="ro-RO" sz="2400" dirty="0" err="1">
                <a:solidFill>
                  <a:schemeClr val="accent6">
                    <a:lumMod val="10000"/>
                  </a:schemeClr>
                </a:solidFill>
              </a:rPr>
              <a:t>limiteaza</a:t>
            </a:r>
            <a:r>
              <a:rPr lang="ro-RO" sz="2400" dirty="0">
                <a:solidFill>
                  <a:schemeClr val="accent6">
                    <a:lumMod val="10000"/>
                  </a:schemeClr>
                </a:solidFill>
              </a:rPr>
              <a:t> greutatea moleculara </a:t>
            </a:r>
            <a:r>
              <a:rPr lang="ro-RO" sz="2400" dirty="0" smtClean="0">
                <a:solidFill>
                  <a:schemeClr val="accent6">
                    <a:lumMod val="10000"/>
                  </a:schemeClr>
                </a:solidFill>
              </a:rPr>
              <a:t>a polimerului</a:t>
            </a:r>
            <a:r>
              <a:rPr lang="ro-RO" dirty="0"/>
              <a:t>.</a:t>
            </a:r>
          </a:p>
        </p:txBody>
      </p:sp>
      <p:sp>
        <p:nvSpPr>
          <p:cNvPr id="12" name="Rectangle 11"/>
          <p:cNvSpPr/>
          <p:nvPr/>
        </p:nvSpPr>
        <p:spPr>
          <a:xfrm>
            <a:off x="12081" y="1900852"/>
            <a:ext cx="9362661" cy="430887"/>
          </a:xfrm>
          <a:prstGeom prst="rect">
            <a:avLst/>
          </a:prstGeom>
        </p:spPr>
        <p:txBody>
          <a:bodyPr wrap="square">
            <a:spAutoFit/>
          </a:bodyPr>
          <a:lstStyle/>
          <a:p>
            <a:r>
              <a:rPr lang="it-IT" dirty="0" err="1">
                <a:solidFill>
                  <a:schemeClr val="tx1"/>
                </a:solidFill>
              </a:rPr>
              <a:t>Sesiunea</a:t>
            </a:r>
            <a:r>
              <a:rPr lang="it-IT" dirty="0">
                <a:solidFill>
                  <a:schemeClr val="tx1"/>
                </a:solidFill>
              </a:rPr>
              <a:t> 8: </a:t>
            </a:r>
            <a:r>
              <a:rPr lang="it-IT" dirty="0" err="1">
                <a:solidFill>
                  <a:schemeClr val="tx1"/>
                </a:solidFill>
              </a:rPr>
              <a:t>Stabilirea</a:t>
            </a:r>
            <a:r>
              <a:rPr lang="it-IT" dirty="0">
                <a:solidFill>
                  <a:schemeClr val="tx1"/>
                </a:solidFill>
              </a:rPr>
              <a:t> </a:t>
            </a:r>
            <a:r>
              <a:rPr lang="it-IT" dirty="0" err="1">
                <a:solidFill>
                  <a:schemeClr val="tx1"/>
                </a:solidFill>
              </a:rPr>
              <a:t>dozei</a:t>
            </a:r>
            <a:r>
              <a:rPr lang="it-IT" dirty="0">
                <a:solidFill>
                  <a:schemeClr val="tx1"/>
                </a:solidFill>
              </a:rPr>
              <a:t> de </a:t>
            </a:r>
            <a:r>
              <a:rPr lang="it-IT" dirty="0" err="1">
                <a:solidFill>
                  <a:schemeClr val="tx1"/>
                </a:solidFill>
              </a:rPr>
              <a:t>reactivi</a:t>
            </a:r>
            <a:r>
              <a:rPr lang="it-IT" dirty="0">
                <a:solidFill>
                  <a:schemeClr val="tx1"/>
                </a:solidFill>
              </a:rPr>
              <a:t> </a:t>
            </a:r>
            <a:r>
              <a:rPr lang="it-IT" dirty="0" err="1">
                <a:solidFill>
                  <a:schemeClr val="tx1"/>
                </a:solidFill>
              </a:rPr>
              <a:t>pentru</a:t>
            </a:r>
            <a:r>
              <a:rPr lang="it-IT" dirty="0">
                <a:solidFill>
                  <a:schemeClr val="tx1"/>
                </a:solidFill>
              </a:rPr>
              <a:t> </a:t>
            </a:r>
            <a:r>
              <a:rPr lang="it-IT" dirty="0" err="1">
                <a:solidFill>
                  <a:schemeClr val="tx1"/>
                </a:solidFill>
              </a:rPr>
              <a:t>tratarea</a:t>
            </a:r>
            <a:r>
              <a:rPr lang="it-IT" dirty="0">
                <a:solidFill>
                  <a:schemeClr val="tx1"/>
                </a:solidFill>
              </a:rPr>
              <a:t> </a:t>
            </a:r>
            <a:r>
              <a:rPr lang="it-IT" dirty="0" err="1">
                <a:solidFill>
                  <a:schemeClr val="tx1"/>
                </a:solidFill>
              </a:rPr>
              <a:t>apei</a:t>
            </a:r>
            <a:r>
              <a:rPr lang="it-IT" dirty="0">
                <a:solidFill>
                  <a:schemeClr val="tx1"/>
                </a:solidFill>
              </a:rPr>
              <a:t> potabile</a:t>
            </a:r>
            <a:r>
              <a:rPr lang="it-IT" dirty="0"/>
              <a:t>. </a:t>
            </a:r>
          </a:p>
        </p:txBody>
      </p:sp>
    </p:spTree>
    <p:extLst>
      <p:ext uri="{BB962C8B-B14F-4D97-AF65-F5344CB8AC3E}">
        <p14:creationId xmlns:p14="http://schemas.microsoft.com/office/powerpoint/2010/main" val="160150706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429997" y="2676306"/>
            <a:ext cx="8409403" cy="400110"/>
          </a:xfrm>
          <a:prstGeom prst="rect">
            <a:avLst/>
          </a:prstGeom>
        </p:spPr>
        <p:txBody>
          <a:bodyPr wrap="square">
            <a:spAutoFit/>
          </a:bodyPr>
          <a:lstStyle/>
          <a:p>
            <a:r>
              <a:rPr lang="ro-RO" sz="2000" dirty="0" smtClean="0">
                <a:solidFill>
                  <a:schemeClr val="accent2">
                    <a:lumMod val="50000"/>
                  </a:schemeClr>
                </a:solidFill>
              </a:rPr>
              <a:t>                                              </a:t>
            </a:r>
            <a:endParaRPr lang="ro-RO" sz="2000" dirty="0">
              <a:solidFill>
                <a:schemeClr val="accent2">
                  <a:lumMod val="50000"/>
                </a:schemeClr>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12" name="Rectangle 11"/>
          <p:cNvSpPr/>
          <p:nvPr/>
        </p:nvSpPr>
        <p:spPr>
          <a:xfrm>
            <a:off x="12081" y="1900852"/>
            <a:ext cx="9362661" cy="430887"/>
          </a:xfrm>
          <a:prstGeom prst="rect">
            <a:avLst/>
          </a:prstGeom>
        </p:spPr>
        <p:txBody>
          <a:bodyPr wrap="square">
            <a:spAutoFit/>
          </a:bodyPr>
          <a:lstStyle/>
          <a:p>
            <a:r>
              <a:rPr lang="it-IT" dirty="0" err="1">
                <a:solidFill>
                  <a:schemeClr val="tx1"/>
                </a:solidFill>
              </a:rPr>
              <a:t>Sesiunea</a:t>
            </a:r>
            <a:r>
              <a:rPr lang="it-IT" dirty="0">
                <a:solidFill>
                  <a:schemeClr val="tx1"/>
                </a:solidFill>
              </a:rPr>
              <a:t> 8: </a:t>
            </a:r>
            <a:r>
              <a:rPr lang="it-IT" dirty="0" err="1">
                <a:solidFill>
                  <a:schemeClr val="tx1"/>
                </a:solidFill>
              </a:rPr>
              <a:t>Stabilirea</a:t>
            </a:r>
            <a:r>
              <a:rPr lang="it-IT" dirty="0">
                <a:solidFill>
                  <a:schemeClr val="tx1"/>
                </a:solidFill>
              </a:rPr>
              <a:t> </a:t>
            </a:r>
            <a:r>
              <a:rPr lang="it-IT" dirty="0" err="1">
                <a:solidFill>
                  <a:schemeClr val="tx1"/>
                </a:solidFill>
              </a:rPr>
              <a:t>dozei</a:t>
            </a:r>
            <a:r>
              <a:rPr lang="it-IT" dirty="0">
                <a:solidFill>
                  <a:schemeClr val="tx1"/>
                </a:solidFill>
              </a:rPr>
              <a:t> de </a:t>
            </a:r>
            <a:r>
              <a:rPr lang="it-IT" dirty="0" err="1">
                <a:solidFill>
                  <a:schemeClr val="tx1"/>
                </a:solidFill>
              </a:rPr>
              <a:t>reactivi</a:t>
            </a:r>
            <a:r>
              <a:rPr lang="it-IT" dirty="0">
                <a:solidFill>
                  <a:schemeClr val="tx1"/>
                </a:solidFill>
              </a:rPr>
              <a:t> </a:t>
            </a:r>
            <a:r>
              <a:rPr lang="it-IT" dirty="0" err="1">
                <a:solidFill>
                  <a:schemeClr val="tx1"/>
                </a:solidFill>
              </a:rPr>
              <a:t>pentru</a:t>
            </a:r>
            <a:r>
              <a:rPr lang="it-IT" dirty="0">
                <a:solidFill>
                  <a:schemeClr val="tx1"/>
                </a:solidFill>
              </a:rPr>
              <a:t> </a:t>
            </a:r>
            <a:r>
              <a:rPr lang="it-IT" dirty="0" err="1">
                <a:solidFill>
                  <a:schemeClr val="tx1"/>
                </a:solidFill>
              </a:rPr>
              <a:t>tratarea</a:t>
            </a:r>
            <a:r>
              <a:rPr lang="it-IT" dirty="0">
                <a:solidFill>
                  <a:schemeClr val="tx1"/>
                </a:solidFill>
              </a:rPr>
              <a:t> </a:t>
            </a:r>
            <a:r>
              <a:rPr lang="it-IT" dirty="0" err="1">
                <a:solidFill>
                  <a:schemeClr val="tx1"/>
                </a:solidFill>
              </a:rPr>
              <a:t>apei</a:t>
            </a:r>
            <a:r>
              <a:rPr lang="it-IT" dirty="0">
                <a:solidFill>
                  <a:schemeClr val="tx1"/>
                </a:solidFill>
              </a:rPr>
              <a:t> potabile</a:t>
            </a:r>
            <a:r>
              <a:rPr lang="it-IT" dirty="0"/>
              <a:t>. </a:t>
            </a:r>
          </a:p>
        </p:txBody>
      </p:sp>
      <p:sp>
        <p:nvSpPr>
          <p:cNvPr id="5" name="Rectangle 4"/>
          <p:cNvSpPr/>
          <p:nvPr/>
        </p:nvSpPr>
        <p:spPr>
          <a:xfrm>
            <a:off x="670089" y="2336392"/>
            <a:ext cx="7847746" cy="3785652"/>
          </a:xfrm>
          <a:prstGeom prst="rect">
            <a:avLst/>
          </a:prstGeom>
        </p:spPr>
        <p:txBody>
          <a:bodyPr wrap="square">
            <a:spAutoFit/>
          </a:bodyPr>
          <a:lstStyle/>
          <a:p>
            <a:r>
              <a:rPr lang="it-IT" sz="2400" dirty="0" err="1">
                <a:solidFill>
                  <a:srgbClr val="3366FF"/>
                </a:solidFill>
                <a:latin typeface="Arial" panose="020B0604020202020204" pitchFamily="34" charset="0"/>
              </a:rPr>
              <a:t>Polimerii</a:t>
            </a:r>
            <a:r>
              <a:rPr lang="it-IT" sz="2400" dirty="0">
                <a:solidFill>
                  <a:srgbClr val="3366FF"/>
                </a:solidFill>
                <a:latin typeface="Arial" panose="020B0604020202020204" pitchFamily="34" charset="0"/>
              </a:rPr>
              <a:t> industriali </a:t>
            </a:r>
            <a:r>
              <a:rPr lang="it-IT" sz="2400" dirty="0" err="1" smtClean="0">
                <a:solidFill>
                  <a:srgbClr val="3366FF"/>
                </a:solidFill>
                <a:latin typeface="Arial" panose="020B0604020202020204" pitchFamily="34" charset="0"/>
              </a:rPr>
              <a:t>produ</a:t>
            </a:r>
            <a:r>
              <a:rPr lang="ro-RO" sz="2400" dirty="0" err="1" smtClean="0">
                <a:solidFill>
                  <a:srgbClr val="3366FF"/>
                </a:solidFill>
                <a:latin typeface="Arial" panose="020B0604020202020204" pitchFamily="34" charset="0"/>
              </a:rPr>
              <a:t>ş</a:t>
            </a:r>
            <a:r>
              <a:rPr lang="it-IT" sz="2400" dirty="0" smtClean="0">
                <a:solidFill>
                  <a:srgbClr val="3366FF"/>
                </a:solidFill>
                <a:latin typeface="Arial" panose="020B0604020202020204" pitchFamily="34" charset="0"/>
              </a:rPr>
              <a:t>i </a:t>
            </a:r>
            <a:r>
              <a:rPr lang="it-IT" sz="2400" dirty="0" err="1">
                <a:solidFill>
                  <a:srgbClr val="3366FF"/>
                </a:solidFill>
                <a:latin typeface="Arial" panose="020B0604020202020204" pitchFamily="34" charset="0"/>
              </a:rPr>
              <a:t>astfel</a:t>
            </a:r>
            <a:r>
              <a:rPr lang="it-IT" sz="2400" dirty="0">
                <a:solidFill>
                  <a:srgbClr val="3366FF"/>
                </a:solidFill>
                <a:latin typeface="Arial" panose="020B0604020202020204" pitchFamily="34" charset="0"/>
              </a:rPr>
              <a:t> </a:t>
            </a:r>
            <a:r>
              <a:rPr lang="it-IT" sz="2400" dirty="0" err="1" smtClean="0">
                <a:solidFill>
                  <a:srgbClr val="3366FF"/>
                </a:solidFill>
                <a:latin typeface="Arial" panose="020B0604020202020204" pitchFamily="34" charset="0"/>
              </a:rPr>
              <a:t>prezint</a:t>
            </a:r>
            <a:r>
              <a:rPr lang="ro-RO" sz="2400" dirty="0" smtClean="0">
                <a:solidFill>
                  <a:srgbClr val="3366FF"/>
                </a:solidFill>
                <a:latin typeface="Arial" panose="020B0604020202020204" pitchFamily="34" charset="0"/>
              </a:rPr>
              <a:t>ă</a:t>
            </a:r>
            <a:r>
              <a:rPr lang="it-IT" sz="2400" dirty="0" smtClean="0">
                <a:solidFill>
                  <a:srgbClr val="3366FF"/>
                </a:solidFill>
                <a:latin typeface="Arial" panose="020B0604020202020204" pitchFamily="34" charset="0"/>
              </a:rPr>
              <a:t> </a:t>
            </a:r>
            <a:r>
              <a:rPr lang="it-IT" sz="2400" dirty="0" err="1" smtClean="0">
                <a:solidFill>
                  <a:srgbClr val="3366FF"/>
                </a:solidFill>
                <a:latin typeface="Arial" panose="020B0604020202020204" pitchFamily="34" charset="0"/>
              </a:rPr>
              <a:t>urm</a:t>
            </a:r>
            <a:r>
              <a:rPr lang="ro-RO" sz="2400" dirty="0" smtClean="0">
                <a:solidFill>
                  <a:srgbClr val="3366FF"/>
                </a:solidFill>
                <a:latin typeface="Arial" panose="020B0604020202020204" pitchFamily="34" charset="0"/>
              </a:rPr>
              <a:t>ă</a:t>
            </a:r>
            <a:r>
              <a:rPr lang="it-IT" sz="2400" dirty="0" err="1" smtClean="0">
                <a:solidFill>
                  <a:srgbClr val="3366FF"/>
                </a:solidFill>
                <a:latin typeface="Arial" panose="020B0604020202020204" pitchFamily="34" charset="0"/>
              </a:rPr>
              <a:t>toarele</a:t>
            </a:r>
            <a:r>
              <a:rPr lang="it-IT" sz="2400" dirty="0" smtClean="0">
                <a:solidFill>
                  <a:srgbClr val="3366FF"/>
                </a:solidFill>
                <a:latin typeface="Arial" panose="020B0604020202020204" pitchFamily="34" charset="0"/>
              </a:rPr>
              <a:t> caratteristici </a:t>
            </a:r>
            <a:r>
              <a:rPr lang="it-IT" sz="2400" dirty="0">
                <a:solidFill>
                  <a:srgbClr val="3366FF"/>
                </a:solidFill>
                <a:latin typeface="Arial" panose="020B0604020202020204" pitchFamily="34" charset="0"/>
              </a:rPr>
              <a:t>:</a:t>
            </a:r>
          </a:p>
          <a:p>
            <a:r>
              <a:rPr lang="ro-RO" sz="2400" b="0" dirty="0">
                <a:solidFill>
                  <a:srgbClr val="FF6600"/>
                </a:solidFill>
                <a:latin typeface="Symbol" panose="05050102010706020507" pitchFamily="18" charset="2"/>
              </a:rPr>
              <a:t>· </a:t>
            </a:r>
            <a:r>
              <a:rPr lang="ro-RO" sz="2400" b="0" i="1" dirty="0">
                <a:solidFill>
                  <a:srgbClr val="0000FF"/>
                </a:solidFill>
                <a:latin typeface="Arial" panose="020B0604020202020204" pitchFamily="34" charset="0"/>
              </a:rPr>
              <a:t>Greutate moleculara de 10.000 – 3.000.000</a:t>
            </a:r>
          </a:p>
          <a:p>
            <a:r>
              <a:rPr lang="pt-BR" sz="2400" b="0" dirty="0">
                <a:solidFill>
                  <a:srgbClr val="FF6600"/>
                </a:solidFill>
                <a:latin typeface="Symbol" panose="05050102010706020507" pitchFamily="18" charset="2"/>
              </a:rPr>
              <a:t>· </a:t>
            </a:r>
            <a:r>
              <a:rPr lang="pt-BR" sz="2400" b="0" i="1" dirty="0">
                <a:solidFill>
                  <a:srgbClr val="0000FF"/>
                </a:solidFill>
                <a:latin typeface="Arial" panose="020B0604020202020204" pitchFamily="34" charset="0"/>
              </a:rPr>
              <a:t>Forma </a:t>
            </a:r>
            <a:r>
              <a:rPr lang="pt-BR" sz="2400" b="0" i="1" dirty="0" err="1" smtClean="0">
                <a:solidFill>
                  <a:srgbClr val="0000FF"/>
                </a:solidFill>
                <a:latin typeface="Arial" panose="020B0604020202020204" pitchFamily="34" charset="0"/>
              </a:rPr>
              <a:t>lichid</a:t>
            </a:r>
            <a:r>
              <a:rPr lang="ro-RO" sz="2400" b="0" i="1" dirty="0" smtClean="0">
                <a:solidFill>
                  <a:srgbClr val="0000FF"/>
                </a:solidFill>
                <a:latin typeface="Arial" panose="020B0604020202020204" pitchFamily="34" charset="0"/>
              </a:rPr>
              <a:t>ă</a:t>
            </a:r>
            <a:r>
              <a:rPr lang="pt-BR" sz="2400" b="0" i="1" dirty="0" smtClean="0">
                <a:solidFill>
                  <a:srgbClr val="0000FF"/>
                </a:solidFill>
                <a:latin typeface="Arial" panose="020B0604020202020204" pitchFamily="34" charset="0"/>
              </a:rPr>
              <a:t>, </a:t>
            </a:r>
            <a:r>
              <a:rPr lang="pt-BR" sz="2400" b="0" i="1" dirty="0">
                <a:solidFill>
                  <a:srgbClr val="0000FF"/>
                </a:solidFill>
                <a:latin typeface="Arial" panose="020B0604020202020204" pitchFamily="34" charset="0"/>
              </a:rPr>
              <a:t>cu </a:t>
            </a:r>
            <a:r>
              <a:rPr lang="pt-BR" sz="2400" b="0" i="1" dirty="0" err="1" smtClean="0">
                <a:solidFill>
                  <a:srgbClr val="0000FF"/>
                </a:solidFill>
                <a:latin typeface="Arial" panose="020B0604020202020204" pitchFamily="34" charset="0"/>
              </a:rPr>
              <a:t>con</a:t>
            </a:r>
            <a:r>
              <a:rPr lang="ro-RO" sz="2400" b="0" i="1" dirty="0" err="1" smtClean="0">
                <a:solidFill>
                  <a:srgbClr val="0000FF"/>
                </a:solidFill>
                <a:latin typeface="Arial" panose="020B0604020202020204" pitchFamily="34" charset="0"/>
              </a:rPr>
              <a:t>ţ</a:t>
            </a:r>
            <a:r>
              <a:rPr lang="pt-BR" sz="2400" b="0" i="1" dirty="0" err="1" smtClean="0">
                <a:solidFill>
                  <a:srgbClr val="0000FF"/>
                </a:solidFill>
                <a:latin typeface="Arial" panose="020B0604020202020204" pitchFamily="34" charset="0"/>
              </a:rPr>
              <a:t>inut</a:t>
            </a:r>
            <a:r>
              <a:rPr lang="pt-BR" sz="2400" b="0" i="1" dirty="0" smtClean="0">
                <a:solidFill>
                  <a:srgbClr val="0000FF"/>
                </a:solidFill>
                <a:latin typeface="Arial" panose="020B0604020202020204" pitchFamily="34" charset="0"/>
              </a:rPr>
              <a:t> </a:t>
            </a:r>
            <a:r>
              <a:rPr lang="pt-BR" sz="2400" b="0" i="1" dirty="0" err="1">
                <a:solidFill>
                  <a:srgbClr val="0000FF"/>
                </a:solidFill>
                <a:latin typeface="Arial" panose="020B0604020202020204" pitchFamily="34" charset="0"/>
              </a:rPr>
              <a:t>activ</a:t>
            </a:r>
            <a:r>
              <a:rPr lang="pt-BR" sz="2400" b="0" i="1" dirty="0">
                <a:solidFill>
                  <a:srgbClr val="0000FF"/>
                </a:solidFill>
                <a:latin typeface="Arial" panose="020B0604020202020204" pitchFamily="34" charset="0"/>
              </a:rPr>
              <a:t> de 20 - 50 %</a:t>
            </a:r>
          </a:p>
          <a:p>
            <a:r>
              <a:rPr lang="ro-RO" sz="2400" b="0" dirty="0">
                <a:solidFill>
                  <a:srgbClr val="FF6600"/>
                </a:solidFill>
                <a:latin typeface="Symbol" panose="05050102010706020507" pitchFamily="18" charset="2"/>
              </a:rPr>
              <a:t>· </a:t>
            </a:r>
            <a:r>
              <a:rPr lang="ro-RO" sz="2400" b="0" i="1" dirty="0">
                <a:solidFill>
                  <a:srgbClr val="0000FF"/>
                </a:solidFill>
                <a:latin typeface="Arial" panose="020B0604020202020204" pitchFamily="34" charset="0"/>
              </a:rPr>
              <a:t>Amplasarea sarcinilor cationice pe </a:t>
            </a:r>
            <a:r>
              <a:rPr lang="ro-RO" sz="2400" b="0" i="1" dirty="0" err="1" smtClean="0">
                <a:solidFill>
                  <a:srgbClr val="0000FF"/>
                </a:solidFill>
                <a:latin typeface="Arial" panose="020B0604020202020204" pitchFamily="34" charset="0"/>
              </a:rPr>
              <a:t>lanţul</a:t>
            </a:r>
            <a:r>
              <a:rPr lang="ro-RO" sz="2400" b="0" i="1" dirty="0" smtClean="0">
                <a:solidFill>
                  <a:srgbClr val="0000FF"/>
                </a:solidFill>
                <a:latin typeface="Arial" panose="020B0604020202020204" pitchFamily="34" charset="0"/>
              </a:rPr>
              <a:t> </a:t>
            </a:r>
            <a:r>
              <a:rPr lang="ro-RO" sz="2400" b="0" i="1" dirty="0">
                <a:solidFill>
                  <a:srgbClr val="0000FF"/>
                </a:solidFill>
                <a:latin typeface="Arial" panose="020B0604020202020204" pitchFamily="34" charset="0"/>
              </a:rPr>
              <a:t>secundar</a:t>
            </a:r>
          </a:p>
          <a:p>
            <a:r>
              <a:rPr lang="it-IT" sz="2400" b="0" dirty="0">
                <a:solidFill>
                  <a:srgbClr val="FF6600"/>
                </a:solidFill>
                <a:latin typeface="Symbol" panose="05050102010706020507" pitchFamily="18" charset="2"/>
              </a:rPr>
              <a:t>· </a:t>
            </a:r>
            <a:r>
              <a:rPr lang="it-IT" sz="2400" b="0" i="1" dirty="0" smtClean="0">
                <a:solidFill>
                  <a:srgbClr val="0000FF"/>
                </a:solidFill>
                <a:latin typeface="Arial" panose="020B0604020202020204" pitchFamily="34" charset="0"/>
              </a:rPr>
              <a:t>V</a:t>
            </a:r>
            <a:r>
              <a:rPr lang="ro-RO" sz="2400" b="0" i="1" dirty="0" smtClean="0">
                <a:solidFill>
                  <a:srgbClr val="0000FF"/>
                </a:solidFill>
                <a:latin typeface="Arial" panose="020B0604020202020204" pitchFamily="34" charset="0"/>
              </a:rPr>
              <a:t>â</a:t>
            </a:r>
            <a:r>
              <a:rPr lang="it-IT" sz="2400" b="0" i="1" dirty="0" err="1" smtClean="0">
                <a:solidFill>
                  <a:srgbClr val="0000FF"/>
                </a:solidFill>
                <a:latin typeface="Arial" panose="020B0604020202020204" pitchFamily="34" charset="0"/>
              </a:rPr>
              <a:t>scozitate</a:t>
            </a:r>
            <a:r>
              <a:rPr lang="it-IT" sz="2400" b="0" i="1" dirty="0" smtClean="0">
                <a:solidFill>
                  <a:srgbClr val="0000FF"/>
                </a:solidFill>
                <a:latin typeface="Arial" panose="020B0604020202020204" pitchFamily="34" charset="0"/>
              </a:rPr>
              <a:t> </a:t>
            </a:r>
            <a:r>
              <a:rPr lang="it-IT" sz="2400" b="0" i="1" dirty="0">
                <a:solidFill>
                  <a:srgbClr val="0000FF"/>
                </a:solidFill>
                <a:latin typeface="Arial" panose="020B0604020202020204" pitchFamily="34" charset="0"/>
              </a:rPr>
              <a:t>(la 40 %): 1.000 – 22.000 </a:t>
            </a:r>
            <a:r>
              <a:rPr lang="it-IT" sz="2400" b="0" i="1" dirty="0" err="1">
                <a:solidFill>
                  <a:srgbClr val="0000FF"/>
                </a:solidFill>
                <a:latin typeface="Arial" panose="020B0604020202020204" pitchFamily="34" charset="0"/>
              </a:rPr>
              <a:t>cP</a:t>
            </a:r>
            <a:endParaRPr lang="it-IT" sz="2400" b="0" i="1" dirty="0">
              <a:solidFill>
                <a:srgbClr val="0000FF"/>
              </a:solidFill>
              <a:latin typeface="Arial" panose="020B0604020202020204" pitchFamily="34" charset="0"/>
            </a:endParaRPr>
          </a:p>
          <a:p>
            <a:r>
              <a:rPr lang="ro-RO" sz="2400" b="0" dirty="0">
                <a:solidFill>
                  <a:srgbClr val="FF6600"/>
                </a:solidFill>
                <a:latin typeface="Symbol" panose="05050102010706020507" pitchFamily="18" charset="2"/>
              </a:rPr>
              <a:t>· </a:t>
            </a:r>
            <a:r>
              <a:rPr lang="ro-RO" sz="2400" b="0" i="1" dirty="0">
                <a:solidFill>
                  <a:srgbClr val="0000FF"/>
                </a:solidFill>
                <a:latin typeface="Arial" panose="020B0604020202020204" pitchFamily="34" charset="0"/>
              </a:rPr>
              <a:t>Stabilitatea clorului</a:t>
            </a:r>
          </a:p>
          <a:p>
            <a:r>
              <a:rPr lang="ro-RO" sz="2400" b="0" dirty="0">
                <a:solidFill>
                  <a:srgbClr val="FF6600"/>
                </a:solidFill>
                <a:latin typeface="Symbol" panose="05050102010706020507" pitchFamily="18" charset="2"/>
              </a:rPr>
              <a:t>· </a:t>
            </a:r>
            <a:r>
              <a:rPr lang="ro-RO" sz="2400" b="0" i="1" dirty="0">
                <a:solidFill>
                  <a:srgbClr val="0000FF"/>
                </a:solidFill>
                <a:latin typeface="Arial" panose="020B0604020202020204" pitchFamily="34" charset="0"/>
              </a:rPr>
              <a:t>Compatibilitate cu </a:t>
            </a:r>
            <a:r>
              <a:rPr lang="ro-RO" sz="2400" b="0" i="1" dirty="0" err="1" smtClean="0">
                <a:solidFill>
                  <a:srgbClr val="0000FF"/>
                </a:solidFill>
                <a:latin typeface="Arial" panose="020B0604020202020204" pitchFamily="34" charset="0"/>
              </a:rPr>
              <a:t>coagulanţii</a:t>
            </a:r>
            <a:r>
              <a:rPr lang="ro-RO" sz="2400" b="0" i="1" dirty="0" smtClean="0">
                <a:solidFill>
                  <a:srgbClr val="0000FF"/>
                </a:solidFill>
                <a:latin typeface="Arial" panose="020B0604020202020204" pitchFamily="34" charset="0"/>
              </a:rPr>
              <a:t> </a:t>
            </a:r>
            <a:r>
              <a:rPr lang="ro-RO" sz="2400" b="0" i="1" dirty="0">
                <a:solidFill>
                  <a:srgbClr val="0000FF"/>
                </a:solidFill>
                <a:latin typeface="Arial" panose="020B0604020202020204" pitchFamily="34" charset="0"/>
              </a:rPr>
              <a:t>minerali</a:t>
            </a:r>
          </a:p>
          <a:p>
            <a:r>
              <a:rPr lang="ro-RO" sz="2400" b="0" dirty="0">
                <a:solidFill>
                  <a:srgbClr val="FF6600"/>
                </a:solidFill>
                <a:latin typeface="Symbol" panose="05050102010706020507" pitchFamily="18" charset="2"/>
              </a:rPr>
              <a:t>· </a:t>
            </a:r>
            <a:r>
              <a:rPr lang="ro-RO" sz="2400" b="0" i="1" dirty="0">
                <a:solidFill>
                  <a:srgbClr val="0000FF"/>
                </a:solidFill>
                <a:latin typeface="Arial" panose="020B0604020202020204" pitchFamily="34" charset="0"/>
              </a:rPr>
              <a:t>Durata de depozitare </a:t>
            </a:r>
            <a:r>
              <a:rPr lang="ro-RO" sz="2400" b="0" i="1" dirty="0" err="1" smtClean="0">
                <a:solidFill>
                  <a:srgbClr val="0000FF"/>
                </a:solidFill>
                <a:latin typeface="Arial" panose="020B0604020202020204" pitchFamily="34" charset="0"/>
              </a:rPr>
              <a:t>indelungată</a:t>
            </a:r>
            <a:endParaRPr lang="ro-RO" sz="2400" b="0" i="1" dirty="0">
              <a:solidFill>
                <a:srgbClr val="0000FF"/>
              </a:solidFill>
              <a:latin typeface="Arial" panose="020B0604020202020204" pitchFamily="34" charset="0"/>
            </a:endParaRPr>
          </a:p>
          <a:p>
            <a:r>
              <a:rPr lang="it-IT" sz="2400" b="0" dirty="0">
                <a:solidFill>
                  <a:srgbClr val="FF6600"/>
                </a:solidFill>
                <a:latin typeface="Symbol" panose="05050102010706020507" pitchFamily="18" charset="2"/>
              </a:rPr>
              <a:t>· </a:t>
            </a:r>
            <a:r>
              <a:rPr lang="it-IT" sz="2400" b="0" i="1" dirty="0" err="1">
                <a:solidFill>
                  <a:srgbClr val="0000FF"/>
                </a:solidFill>
                <a:latin typeface="Arial" panose="020B0604020202020204" pitchFamily="34" charset="0"/>
              </a:rPr>
              <a:t>Utilizabili</a:t>
            </a:r>
            <a:r>
              <a:rPr lang="it-IT" sz="2400" b="0" i="1" dirty="0">
                <a:solidFill>
                  <a:srgbClr val="0000FF"/>
                </a:solidFill>
                <a:latin typeface="Arial" panose="020B0604020202020204" pitchFamily="34" charset="0"/>
              </a:rPr>
              <a:t> cu </a:t>
            </a:r>
            <a:r>
              <a:rPr lang="it-IT" sz="2400" b="0" i="1" dirty="0" err="1">
                <a:solidFill>
                  <a:srgbClr val="0000FF"/>
                </a:solidFill>
                <a:latin typeface="Arial" panose="020B0604020202020204" pitchFamily="34" charset="0"/>
              </a:rPr>
              <a:t>sau</a:t>
            </a:r>
            <a:r>
              <a:rPr lang="it-IT" sz="2400" b="0" i="1" dirty="0">
                <a:solidFill>
                  <a:srgbClr val="0000FF"/>
                </a:solidFill>
                <a:latin typeface="Arial" panose="020B0604020202020204" pitchFamily="34" charset="0"/>
              </a:rPr>
              <a:t> </a:t>
            </a:r>
            <a:r>
              <a:rPr lang="it-IT" sz="2400" b="0" i="1" dirty="0" smtClean="0">
                <a:solidFill>
                  <a:srgbClr val="0000FF"/>
                </a:solidFill>
                <a:latin typeface="Arial" panose="020B0604020202020204" pitchFamily="34" charset="0"/>
              </a:rPr>
              <a:t>far</a:t>
            </a:r>
            <a:r>
              <a:rPr lang="ro-RO" sz="2400" b="0" i="1" dirty="0" smtClean="0">
                <a:solidFill>
                  <a:srgbClr val="0000FF"/>
                </a:solidFill>
                <a:latin typeface="Arial" panose="020B0604020202020204" pitchFamily="34" charset="0"/>
              </a:rPr>
              <a:t>ă</a:t>
            </a:r>
            <a:r>
              <a:rPr lang="it-IT" sz="2400" b="0" i="1" dirty="0" smtClean="0">
                <a:solidFill>
                  <a:srgbClr val="0000FF"/>
                </a:solidFill>
                <a:latin typeface="Arial" panose="020B0604020202020204" pitchFamily="34" charset="0"/>
              </a:rPr>
              <a:t> </a:t>
            </a:r>
            <a:r>
              <a:rPr lang="it-IT" sz="2400" b="0" i="1" dirty="0" err="1">
                <a:solidFill>
                  <a:srgbClr val="0000FF"/>
                </a:solidFill>
                <a:latin typeface="Arial" panose="020B0604020202020204" pitchFamily="34" charset="0"/>
              </a:rPr>
              <a:t>diluare</a:t>
            </a:r>
            <a:r>
              <a:rPr lang="it-IT" sz="2400" b="0" i="1" dirty="0">
                <a:solidFill>
                  <a:srgbClr val="0000FF"/>
                </a:solidFill>
                <a:latin typeface="Arial" panose="020B0604020202020204" pitchFamily="34" charset="0"/>
              </a:rPr>
              <a:t> </a:t>
            </a:r>
            <a:r>
              <a:rPr lang="it-IT" sz="2400" b="0" i="1" dirty="0" err="1" smtClean="0">
                <a:solidFill>
                  <a:srgbClr val="0000FF"/>
                </a:solidFill>
                <a:latin typeface="Arial" panose="020B0604020202020204" pitchFamily="34" charset="0"/>
              </a:rPr>
              <a:t>prealabil</a:t>
            </a:r>
            <a:r>
              <a:rPr lang="ro-RO" sz="2400" b="0" i="1" dirty="0" smtClean="0">
                <a:solidFill>
                  <a:srgbClr val="0000FF"/>
                </a:solidFill>
                <a:latin typeface="Arial" panose="020B0604020202020204" pitchFamily="34" charset="0"/>
              </a:rPr>
              <a:t>ă</a:t>
            </a:r>
            <a:endParaRPr lang="ro-RO" sz="2400" dirty="0"/>
          </a:p>
        </p:txBody>
      </p:sp>
    </p:spTree>
    <p:extLst>
      <p:ext uri="{BB962C8B-B14F-4D97-AF65-F5344CB8AC3E}">
        <p14:creationId xmlns:p14="http://schemas.microsoft.com/office/powerpoint/2010/main" val="2157405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429997" y="2676306"/>
            <a:ext cx="8409403" cy="400110"/>
          </a:xfrm>
          <a:prstGeom prst="rect">
            <a:avLst/>
          </a:prstGeom>
        </p:spPr>
        <p:txBody>
          <a:bodyPr wrap="square">
            <a:spAutoFit/>
          </a:bodyPr>
          <a:lstStyle/>
          <a:p>
            <a:r>
              <a:rPr lang="ro-RO" sz="2000" dirty="0" smtClean="0">
                <a:solidFill>
                  <a:schemeClr val="accent2">
                    <a:lumMod val="50000"/>
                  </a:schemeClr>
                </a:solidFill>
              </a:rPr>
              <a:t>                                              </a:t>
            </a:r>
            <a:endParaRPr lang="ro-RO" sz="2000" dirty="0">
              <a:solidFill>
                <a:schemeClr val="accent2">
                  <a:lumMod val="50000"/>
                </a:schemeClr>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12" name="Rectangle 11"/>
          <p:cNvSpPr/>
          <p:nvPr/>
        </p:nvSpPr>
        <p:spPr>
          <a:xfrm>
            <a:off x="12081" y="1900852"/>
            <a:ext cx="9362661" cy="430887"/>
          </a:xfrm>
          <a:prstGeom prst="rect">
            <a:avLst/>
          </a:prstGeom>
        </p:spPr>
        <p:txBody>
          <a:bodyPr wrap="square">
            <a:spAutoFit/>
          </a:bodyPr>
          <a:lstStyle/>
          <a:p>
            <a:r>
              <a:rPr lang="it-IT" dirty="0" err="1">
                <a:solidFill>
                  <a:schemeClr val="tx1"/>
                </a:solidFill>
              </a:rPr>
              <a:t>Sesiunea</a:t>
            </a:r>
            <a:r>
              <a:rPr lang="it-IT" dirty="0">
                <a:solidFill>
                  <a:schemeClr val="tx1"/>
                </a:solidFill>
              </a:rPr>
              <a:t> 8: </a:t>
            </a:r>
            <a:r>
              <a:rPr lang="it-IT" dirty="0" err="1">
                <a:solidFill>
                  <a:schemeClr val="tx1"/>
                </a:solidFill>
              </a:rPr>
              <a:t>Stabilirea</a:t>
            </a:r>
            <a:r>
              <a:rPr lang="it-IT" dirty="0">
                <a:solidFill>
                  <a:schemeClr val="tx1"/>
                </a:solidFill>
              </a:rPr>
              <a:t> </a:t>
            </a:r>
            <a:r>
              <a:rPr lang="it-IT" dirty="0" err="1">
                <a:solidFill>
                  <a:schemeClr val="tx1"/>
                </a:solidFill>
              </a:rPr>
              <a:t>dozei</a:t>
            </a:r>
            <a:r>
              <a:rPr lang="it-IT" dirty="0">
                <a:solidFill>
                  <a:schemeClr val="tx1"/>
                </a:solidFill>
              </a:rPr>
              <a:t> de </a:t>
            </a:r>
            <a:r>
              <a:rPr lang="it-IT" dirty="0" err="1">
                <a:solidFill>
                  <a:schemeClr val="tx1"/>
                </a:solidFill>
              </a:rPr>
              <a:t>reactivi</a:t>
            </a:r>
            <a:r>
              <a:rPr lang="it-IT" dirty="0">
                <a:solidFill>
                  <a:schemeClr val="tx1"/>
                </a:solidFill>
              </a:rPr>
              <a:t> </a:t>
            </a:r>
            <a:r>
              <a:rPr lang="it-IT" dirty="0" err="1">
                <a:solidFill>
                  <a:schemeClr val="tx1"/>
                </a:solidFill>
              </a:rPr>
              <a:t>pentru</a:t>
            </a:r>
            <a:r>
              <a:rPr lang="it-IT" dirty="0">
                <a:solidFill>
                  <a:schemeClr val="tx1"/>
                </a:solidFill>
              </a:rPr>
              <a:t> </a:t>
            </a:r>
            <a:r>
              <a:rPr lang="it-IT" dirty="0" err="1">
                <a:solidFill>
                  <a:schemeClr val="tx1"/>
                </a:solidFill>
              </a:rPr>
              <a:t>tratarea</a:t>
            </a:r>
            <a:r>
              <a:rPr lang="it-IT" dirty="0">
                <a:solidFill>
                  <a:schemeClr val="tx1"/>
                </a:solidFill>
              </a:rPr>
              <a:t> </a:t>
            </a:r>
            <a:r>
              <a:rPr lang="it-IT" dirty="0" err="1">
                <a:solidFill>
                  <a:schemeClr val="tx1"/>
                </a:solidFill>
              </a:rPr>
              <a:t>apei</a:t>
            </a:r>
            <a:r>
              <a:rPr lang="it-IT" dirty="0">
                <a:solidFill>
                  <a:schemeClr val="tx1"/>
                </a:solidFill>
              </a:rPr>
              <a:t> potabile</a:t>
            </a:r>
            <a:r>
              <a:rPr lang="it-IT" dirty="0"/>
              <a:t>. </a:t>
            </a:r>
          </a:p>
        </p:txBody>
      </p:sp>
      <p:sp>
        <p:nvSpPr>
          <p:cNvPr id="13" name="Rectangle 12"/>
          <p:cNvSpPr/>
          <p:nvPr/>
        </p:nvSpPr>
        <p:spPr>
          <a:xfrm>
            <a:off x="379232" y="2405769"/>
            <a:ext cx="8491901" cy="3816429"/>
          </a:xfrm>
          <a:prstGeom prst="rect">
            <a:avLst/>
          </a:prstGeom>
        </p:spPr>
        <p:txBody>
          <a:bodyPr wrap="square">
            <a:spAutoFit/>
          </a:bodyPr>
          <a:lstStyle/>
          <a:p>
            <a:r>
              <a:rPr lang="ro-RO" dirty="0" smtClean="0">
                <a:solidFill>
                  <a:schemeClr val="accent1"/>
                </a:solidFill>
              </a:rPr>
              <a:t>                        FLOCULANTI </a:t>
            </a:r>
            <a:r>
              <a:rPr lang="ro-RO" dirty="0">
                <a:solidFill>
                  <a:schemeClr val="accent1"/>
                </a:solidFill>
              </a:rPr>
              <a:t>ORGANICI</a:t>
            </a:r>
          </a:p>
          <a:p>
            <a:r>
              <a:rPr lang="ro-RO" dirty="0" smtClean="0">
                <a:solidFill>
                  <a:schemeClr val="accent1"/>
                </a:solidFill>
              </a:rPr>
              <a:t>                          Seria </a:t>
            </a:r>
            <a:r>
              <a:rPr lang="ro-RO" dirty="0">
                <a:solidFill>
                  <a:schemeClr val="accent1"/>
                </a:solidFill>
              </a:rPr>
              <a:t>FLOPAMTM PWG</a:t>
            </a:r>
          </a:p>
          <a:p>
            <a:r>
              <a:rPr lang="ro-RO" dirty="0" smtClean="0">
                <a:solidFill>
                  <a:schemeClr val="accent6">
                    <a:lumMod val="10000"/>
                  </a:schemeClr>
                </a:solidFill>
              </a:rPr>
              <a:t>Floculanții </a:t>
            </a:r>
            <a:r>
              <a:rPr lang="ro-RO" dirty="0">
                <a:solidFill>
                  <a:schemeClr val="accent6">
                    <a:lumMod val="10000"/>
                  </a:schemeClr>
                </a:solidFill>
              </a:rPr>
              <a:t>din seria FLOPAM PWG („</a:t>
            </a:r>
            <a:r>
              <a:rPr lang="ro-RO" dirty="0" err="1">
                <a:solidFill>
                  <a:schemeClr val="accent6">
                    <a:lumMod val="10000"/>
                  </a:schemeClr>
                </a:solidFill>
              </a:rPr>
              <a:t>Potable</a:t>
            </a:r>
            <a:r>
              <a:rPr lang="ro-RO" dirty="0">
                <a:solidFill>
                  <a:schemeClr val="accent6">
                    <a:lumMod val="10000"/>
                  </a:schemeClr>
                </a:solidFill>
              </a:rPr>
              <a:t> </a:t>
            </a:r>
            <a:r>
              <a:rPr lang="ro-RO" dirty="0" err="1">
                <a:solidFill>
                  <a:schemeClr val="accent6">
                    <a:lumMod val="10000"/>
                  </a:schemeClr>
                </a:solidFill>
              </a:rPr>
              <a:t>Water</a:t>
            </a:r>
            <a:r>
              <a:rPr lang="ro-RO" dirty="0">
                <a:solidFill>
                  <a:schemeClr val="accent6">
                    <a:lumMod val="10000"/>
                  </a:schemeClr>
                </a:solidFill>
              </a:rPr>
              <a:t> Grade”) se folosesc </a:t>
            </a:r>
            <a:r>
              <a:rPr lang="ro-RO" dirty="0" smtClean="0">
                <a:solidFill>
                  <a:schemeClr val="accent6">
                    <a:lumMod val="10000"/>
                  </a:schemeClr>
                </a:solidFill>
              </a:rPr>
              <a:t>împreuna </a:t>
            </a:r>
            <a:r>
              <a:rPr lang="ro-RO" dirty="0">
                <a:solidFill>
                  <a:schemeClr val="accent6">
                    <a:lumMod val="10000"/>
                  </a:schemeClr>
                </a:solidFill>
              </a:rPr>
              <a:t>cu</a:t>
            </a:r>
          </a:p>
          <a:p>
            <a:r>
              <a:rPr lang="ro-RO" dirty="0" smtClean="0">
                <a:solidFill>
                  <a:schemeClr val="accent6">
                    <a:lumMod val="10000"/>
                  </a:schemeClr>
                </a:solidFill>
              </a:rPr>
              <a:t>coagulanții, </a:t>
            </a:r>
            <a:r>
              <a:rPr lang="ro-RO" dirty="0">
                <a:solidFill>
                  <a:schemeClr val="accent6">
                    <a:lumMod val="10000"/>
                  </a:schemeClr>
                </a:solidFill>
              </a:rPr>
              <a:t>pentru </a:t>
            </a:r>
            <a:r>
              <a:rPr lang="ro-RO" dirty="0" smtClean="0">
                <a:solidFill>
                  <a:schemeClr val="accent6">
                    <a:lumMod val="10000"/>
                  </a:schemeClr>
                </a:solidFill>
              </a:rPr>
              <a:t>creșterea </a:t>
            </a:r>
            <a:r>
              <a:rPr lang="ro-RO" dirty="0">
                <a:solidFill>
                  <a:schemeClr val="accent6">
                    <a:lumMod val="10000"/>
                  </a:schemeClr>
                </a:solidFill>
              </a:rPr>
              <a:t>vitezei de sedimentare. </a:t>
            </a:r>
            <a:r>
              <a:rPr lang="ro-RO" dirty="0" smtClean="0">
                <a:solidFill>
                  <a:schemeClr val="accent6">
                    <a:lumMod val="10000"/>
                  </a:schemeClr>
                </a:solidFill>
              </a:rPr>
              <a:t>După </a:t>
            </a:r>
            <a:r>
              <a:rPr lang="ro-RO" dirty="0">
                <a:solidFill>
                  <a:schemeClr val="accent6">
                    <a:lumMod val="10000"/>
                  </a:schemeClr>
                </a:solidFill>
              </a:rPr>
              <a:t>destabilizarea </a:t>
            </a:r>
            <a:r>
              <a:rPr lang="ro-RO" dirty="0" smtClean="0">
                <a:solidFill>
                  <a:schemeClr val="accent6">
                    <a:lumMod val="10000"/>
                  </a:schemeClr>
                </a:solidFill>
              </a:rPr>
              <a:t>suspensiei coloidale </a:t>
            </a:r>
            <a:r>
              <a:rPr lang="ro-RO" dirty="0">
                <a:solidFill>
                  <a:schemeClr val="accent6">
                    <a:lumMod val="10000"/>
                  </a:schemeClr>
                </a:solidFill>
              </a:rPr>
              <a:t>cu coagulant, </a:t>
            </a:r>
            <a:r>
              <a:rPr lang="ro-RO" dirty="0" smtClean="0">
                <a:solidFill>
                  <a:schemeClr val="accent6">
                    <a:lumMod val="10000"/>
                  </a:schemeClr>
                </a:solidFill>
              </a:rPr>
              <a:t>floculanții </a:t>
            </a:r>
            <a:r>
              <a:rPr lang="ro-RO" dirty="0">
                <a:solidFill>
                  <a:schemeClr val="accent6">
                    <a:lumMod val="10000"/>
                  </a:schemeClr>
                </a:solidFill>
              </a:rPr>
              <a:t>cu greutate moleculara mare </a:t>
            </a:r>
            <a:r>
              <a:rPr lang="ro-RO" dirty="0" smtClean="0">
                <a:solidFill>
                  <a:schemeClr val="accent6">
                    <a:lumMod val="10000"/>
                  </a:schemeClr>
                </a:solidFill>
              </a:rPr>
              <a:t>favorizează sedimentarea </a:t>
            </a:r>
            <a:r>
              <a:rPr lang="ro-RO" dirty="0">
                <a:solidFill>
                  <a:schemeClr val="accent6">
                    <a:lumMod val="10000"/>
                  </a:schemeClr>
                </a:solidFill>
              </a:rPr>
              <a:t>rapida, conform legii Stokes.</a:t>
            </a:r>
          </a:p>
          <a:p>
            <a:r>
              <a:rPr lang="ro-RO" dirty="0">
                <a:solidFill>
                  <a:schemeClr val="accent6">
                    <a:lumMod val="10000"/>
                  </a:schemeClr>
                </a:solidFill>
              </a:rPr>
              <a:t>Pentru potabilizarea apei au fost utilizate cu succes produse </a:t>
            </a:r>
            <a:r>
              <a:rPr lang="ro-RO" dirty="0" err="1">
                <a:solidFill>
                  <a:schemeClr val="accent6">
                    <a:lumMod val="10000"/>
                  </a:schemeClr>
                </a:solidFill>
              </a:rPr>
              <a:t>anionice</a:t>
            </a:r>
            <a:r>
              <a:rPr lang="ro-RO" dirty="0">
                <a:solidFill>
                  <a:schemeClr val="accent6">
                    <a:lumMod val="10000"/>
                  </a:schemeClr>
                </a:solidFill>
              </a:rPr>
              <a:t> ( 0 - 50 %) </a:t>
            </a:r>
            <a:r>
              <a:rPr lang="ro-RO" dirty="0" smtClean="0">
                <a:solidFill>
                  <a:schemeClr val="accent6">
                    <a:lumMod val="10000"/>
                  </a:schemeClr>
                </a:solidFill>
              </a:rPr>
              <a:t>si slab </a:t>
            </a:r>
            <a:r>
              <a:rPr lang="ro-RO" dirty="0">
                <a:solidFill>
                  <a:schemeClr val="accent6">
                    <a:lumMod val="10000"/>
                  </a:schemeClr>
                </a:solidFill>
              </a:rPr>
              <a:t>cationice ( &lt; 15 %) cu greutate moleculara mare.</a:t>
            </a:r>
          </a:p>
        </p:txBody>
      </p:sp>
    </p:spTree>
    <p:extLst>
      <p:ext uri="{BB962C8B-B14F-4D97-AF65-F5344CB8AC3E}">
        <p14:creationId xmlns:p14="http://schemas.microsoft.com/office/powerpoint/2010/main" val="213830922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429997" y="2676306"/>
            <a:ext cx="8409403" cy="400110"/>
          </a:xfrm>
          <a:prstGeom prst="rect">
            <a:avLst/>
          </a:prstGeom>
        </p:spPr>
        <p:txBody>
          <a:bodyPr wrap="square">
            <a:spAutoFit/>
          </a:bodyPr>
          <a:lstStyle/>
          <a:p>
            <a:r>
              <a:rPr lang="ro-RO" sz="2000" dirty="0" smtClean="0">
                <a:solidFill>
                  <a:schemeClr val="accent2">
                    <a:lumMod val="50000"/>
                  </a:schemeClr>
                </a:solidFill>
              </a:rPr>
              <a:t>                                              </a:t>
            </a:r>
            <a:endParaRPr lang="ro-RO" sz="2000" dirty="0">
              <a:solidFill>
                <a:schemeClr val="accent2">
                  <a:lumMod val="50000"/>
                </a:schemeClr>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12" name="Rectangle 11"/>
          <p:cNvSpPr/>
          <p:nvPr/>
        </p:nvSpPr>
        <p:spPr>
          <a:xfrm>
            <a:off x="12081" y="1900852"/>
            <a:ext cx="9362661" cy="430887"/>
          </a:xfrm>
          <a:prstGeom prst="rect">
            <a:avLst/>
          </a:prstGeom>
        </p:spPr>
        <p:txBody>
          <a:bodyPr wrap="square">
            <a:spAutoFit/>
          </a:bodyPr>
          <a:lstStyle/>
          <a:p>
            <a:r>
              <a:rPr lang="it-IT" dirty="0" err="1">
                <a:solidFill>
                  <a:schemeClr val="tx1"/>
                </a:solidFill>
              </a:rPr>
              <a:t>Sesiunea</a:t>
            </a:r>
            <a:r>
              <a:rPr lang="it-IT" dirty="0">
                <a:solidFill>
                  <a:schemeClr val="tx1"/>
                </a:solidFill>
              </a:rPr>
              <a:t> 8: </a:t>
            </a:r>
            <a:r>
              <a:rPr lang="it-IT" dirty="0" err="1">
                <a:solidFill>
                  <a:schemeClr val="tx1"/>
                </a:solidFill>
              </a:rPr>
              <a:t>Stabilirea</a:t>
            </a:r>
            <a:r>
              <a:rPr lang="it-IT" dirty="0">
                <a:solidFill>
                  <a:schemeClr val="tx1"/>
                </a:solidFill>
              </a:rPr>
              <a:t> </a:t>
            </a:r>
            <a:r>
              <a:rPr lang="it-IT" dirty="0" err="1">
                <a:solidFill>
                  <a:schemeClr val="tx1"/>
                </a:solidFill>
              </a:rPr>
              <a:t>dozei</a:t>
            </a:r>
            <a:r>
              <a:rPr lang="it-IT" dirty="0">
                <a:solidFill>
                  <a:schemeClr val="tx1"/>
                </a:solidFill>
              </a:rPr>
              <a:t> de </a:t>
            </a:r>
            <a:r>
              <a:rPr lang="it-IT" dirty="0" err="1">
                <a:solidFill>
                  <a:schemeClr val="tx1"/>
                </a:solidFill>
              </a:rPr>
              <a:t>reactivi</a:t>
            </a:r>
            <a:r>
              <a:rPr lang="it-IT" dirty="0">
                <a:solidFill>
                  <a:schemeClr val="tx1"/>
                </a:solidFill>
              </a:rPr>
              <a:t> </a:t>
            </a:r>
            <a:r>
              <a:rPr lang="it-IT" dirty="0" err="1">
                <a:solidFill>
                  <a:schemeClr val="tx1"/>
                </a:solidFill>
              </a:rPr>
              <a:t>pentru</a:t>
            </a:r>
            <a:r>
              <a:rPr lang="it-IT" dirty="0">
                <a:solidFill>
                  <a:schemeClr val="tx1"/>
                </a:solidFill>
              </a:rPr>
              <a:t> </a:t>
            </a:r>
            <a:r>
              <a:rPr lang="it-IT" dirty="0" err="1">
                <a:solidFill>
                  <a:schemeClr val="tx1"/>
                </a:solidFill>
              </a:rPr>
              <a:t>tratarea</a:t>
            </a:r>
            <a:r>
              <a:rPr lang="it-IT" dirty="0">
                <a:solidFill>
                  <a:schemeClr val="tx1"/>
                </a:solidFill>
              </a:rPr>
              <a:t> </a:t>
            </a:r>
            <a:r>
              <a:rPr lang="it-IT" dirty="0" err="1">
                <a:solidFill>
                  <a:schemeClr val="tx1"/>
                </a:solidFill>
              </a:rPr>
              <a:t>apei</a:t>
            </a:r>
            <a:r>
              <a:rPr lang="it-IT" dirty="0">
                <a:solidFill>
                  <a:schemeClr val="tx1"/>
                </a:solidFill>
              </a:rPr>
              <a:t> potabile</a:t>
            </a:r>
            <a:r>
              <a:rPr lang="it-IT" dirty="0"/>
              <a:t>. </a:t>
            </a:r>
          </a:p>
        </p:txBody>
      </p:sp>
      <p:sp>
        <p:nvSpPr>
          <p:cNvPr id="13" name="Rectangle 12"/>
          <p:cNvSpPr/>
          <p:nvPr/>
        </p:nvSpPr>
        <p:spPr>
          <a:xfrm>
            <a:off x="379232" y="2405769"/>
            <a:ext cx="8491901" cy="430887"/>
          </a:xfrm>
          <a:prstGeom prst="rect">
            <a:avLst/>
          </a:prstGeom>
        </p:spPr>
        <p:txBody>
          <a:bodyPr wrap="square">
            <a:spAutoFit/>
          </a:bodyPr>
          <a:lstStyle/>
          <a:p>
            <a:r>
              <a:rPr lang="ro-RO" dirty="0" smtClean="0">
                <a:solidFill>
                  <a:schemeClr val="accent1"/>
                </a:solidFill>
              </a:rPr>
              <a:t>                        </a:t>
            </a:r>
            <a:endParaRPr lang="ro-RO" dirty="0">
              <a:solidFill>
                <a:schemeClr val="accent6">
                  <a:lumMod val="10000"/>
                </a:schemeClr>
              </a:solidFill>
            </a:endParaRPr>
          </a:p>
        </p:txBody>
      </p:sp>
      <p:sp>
        <p:nvSpPr>
          <p:cNvPr id="5" name="Rectangle 4"/>
          <p:cNvSpPr/>
          <p:nvPr/>
        </p:nvSpPr>
        <p:spPr>
          <a:xfrm>
            <a:off x="454463" y="2372517"/>
            <a:ext cx="8477895" cy="1785104"/>
          </a:xfrm>
          <a:prstGeom prst="rect">
            <a:avLst/>
          </a:prstGeom>
        </p:spPr>
        <p:txBody>
          <a:bodyPr wrap="square">
            <a:spAutoFit/>
          </a:bodyPr>
          <a:lstStyle/>
          <a:p>
            <a:r>
              <a:rPr lang="ro-RO" dirty="0" smtClean="0">
                <a:solidFill>
                  <a:schemeClr val="accent1"/>
                </a:solidFill>
              </a:rPr>
              <a:t>                 Polimeri </a:t>
            </a:r>
            <a:r>
              <a:rPr lang="ro-RO" dirty="0" err="1">
                <a:solidFill>
                  <a:schemeClr val="accent1"/>
                </a:solidFill>
              </a:rPr>
              <a:t>anionici</a:t>
            </a:r>
            <a:r>
              <a:rPr lang="ro-RO" dirty="0">
                <a:solidFill>
                  <a:schemeClr val="accent1"/>
                </a:solidFill>
              </a:rPr>
              <a:t> si ne-ionici</a:t>
            </a:r>
          </a:p>
          <a:p>
            <a:r>
              <a:rPr lang="ro-RO" dirty="0">
                <a:solidFill>
                  <a:schemeClr val="accent6">
                    <a:lumMod val="25000"/>
                  </a:schemeClr>
                </a:solidFill>
              </a:rPr>
              <a:t>Polimerii ne-ionici sunt </a:t>
            </a:r>
            <a:r>
              <a:rPr lang="ro-RO" dirty="0" err="1">
                <a:solidFill>
                  <a:schemeClr val="accent6">
                    <a:lumMod val="25000"/>
                  </a:schemeClr>
                </a:solidFill>
              </a:rPr>
              <a:t>homopolimeri</a:t>
            </a:r>
            <a:r>
              <a:rPr lang="ro-RO" dirty="0">
                <a:solidFill>
                  <a:schemeClr val="accent6">
                    <a:lumMod val="25000"/>
                  </a:schemeClr>
                </a:solidFill>
              </a:rPr>
              <a:t> de </a:t>
            </a:r>
            <a:r>
              <a:rPr lang="ro-RO" dirty="0" err="1">
                <a:solidFill>
                  <a:schemeClr val="accent6">
                    <a:lumMod val="25000"/>
                  </a:schemeClr>
                </a:solidFill>
              </a:rPr>
              <a:t>acrilamida</a:t>
            </a:r>
            <a:r>
              <a:rPr lang="ro-RO" dirty="0">
                <a:solidFill>
                  <a:schemeClr val="accent6">
                    <a:lumMod val="25000"/>
                  </a:schemeClr>
                </a:solidFill>
              </a:rPr>
              <a:t>.</a:t>
            </a:r>
          </a:p>
          <a:p>
            <a:r>
              <a:rPr lang="ro-RO" dirty="0">
                <a:solidFill>
                  <a:schemeClr val="accent6">
                    <a:lumMod val="25000"/>
                  </a:schemeClr>
                </a:solidFill>
              </a:rPr>
              <a:t>Polimerii </a:t>
            </a:r>
            <a:r>
              <a:rPr lang="ro-RO" dirty="0" err="1">
                <a:solidFill>
                  <a:schemeClr val="accent6">
                    <a:lumMod val="25000"/>
                  </a:schemeClr>
                </a:solidFill>
              </a:rPr>
              <a:t>anionici</a:t>
            </a:r>
            <a:r>
              <a:rPr lang="ro-RO" dirty="0">
                <a:solidFill>
                  <a:schemeClr val="accent6">
                    <a:lumMod val="25000"/>
                  </a:schemeClr>
                </a:solidFill>
              </a:rPr>
              <a:t> se </a:t>
            </a:r>
            <a:r>
              <a:rPr lang="ro-RO" dirty="0" smtClean="0">
                <a:solidFill>
                  <a:schemeClr val="accent6">
                    <a:lumMod val="25000"/>
                  </a:schemeClr>
                </a:solidFill>
              </a:rPr>
              <a:t>diferențiază după </a:t>
            </a:r>
            <a:r>
              <a:rPr lang="ro-RO" dirty="0">
                <a:solidFill>
                  <a:schemeClr val="accent6">
                    <a:lumMod val="25000"/>
                  </a:schemeClr>
                </a:solidFill>
              </a:rPr>
              <a:t>grupa </a:t>
            </a:r>
            <a:r>
              <a:rPr lang="ro-RO" dirty="0" smtClean="0">
                <a:solidFill>
                  <a:schemeClr val="accent6">
                    <a:lumMod val="25000"/>
                  </a:schemeClr>
                </a:solidFill>
              </a:rPr>
              <a:t>funcționala.</a:t>
            </a:r>
          </a:p>
          <a:p>
            <a:r>
              <a:rPr lang="ro-RO" dirty="0" smtClean="0">
                <a:solidFill>
                  <a:schemeClr val="accent6">
                    <a:lumMod val="25000"/>
                  </a:schemeClr>
                </a:solidFill>
              </a:rPr>
              <a:t> </a:t>
            </a:r>
            <a:r>
              <a:rPr lang="ro-RO" dirty="0">
                <a:solidFill>
                  <a:schemeClr val="accent6">
                    <a:lumMod val="25000"/>
                  </a:schemeClr>
                </a:solidFill>
              </a:rPr>
              <a:t>Sunt </a:t>
            </a:r>
            <a:r>
              <a:rPr lang="ro-RO" dirty="0" smtClean="0">
                <a:solidFill>
                  <a:schemeClr val="accent6">
                    <a:lumMod val="25000"/>
                  </a:schemeClr>
                </a:solidFill>
              </a:rPr>
              <a:t>utilizați </a:t>
            </a:r>
            <a:r>
              <a:rPr lang="ro-RO" dirty="0">
                <a:solidFill>
                  <a:schemeClr val="accent6">
                    <a:lumMod val="25000"/>
                  </a:schemeClr>
                </a:solidFill>
              </a:rPr>
              <a:t>doi monomeri :</a:t>
            </a:r>
          </a:p>
          <a:p>
            <a:r>
              <a:rPr lang="ro-RO" dirty="0" err="1">
                <a:solidFill>
                  <a:schemeClr val="accent6">
                    <a:lumMod val="25000"/>
                  </a:schemeClr>
                </a:solidFill>
              </a:rPr>
              <a:t>acrilamida</a:t>
            </a:r>
            <a:r>
              <a:rPr lang="ro-RO" dirty="0">
                <a:solidFill>
                  <a:schemeClr val="accent6">
                    <a:lumMod val="25000"/>
                  </a:schemeClr>
                </a:solidFill>
              </a:rPr>
              <a:t> si acidul acrilic.</a:t>
            </a:r>
          </a:p>
        </p:txBody>
      </p:sp>
      <p:sp>
        <p:nvSpPr>
          <p:cNvPr id="21" name="Rectangle 20"/>
          <p:cNvSpPr/>
          <p:nvPr/>
        </p:nvSpPr>
        <p:spPr>
          <a:xfrm>
            <a:off x="531556" y="4157621"/>
            <a:ext cx="8323708" cy="430887"/>
          </a:xfrm>
          <a:prstGeom prst="rect">
            <a:avLst/>
          </a:prstGeom>
        </p:spPr>
        <p:txBody>
          <a:bodyPr wrap="square">
            <a:spAutoFit/>
          </a:bodyPr>
          <a:lstStyle/>
          <a:p>
            <a:r>
              <a:rPr lang="ro-RO" dirty="0" smtClean="0">
                <a:solidFill>
                  <a:schemeClr val="accent1"/>
                </a:solidFill>
              </a:rPr>
              <a:t>                                  </a:t>
            </a:r>
            <a:endParaRPr lang="ro-RO" dirty="0">
              <a:solidFill>
                <a:schemeClr val="accent6">
                  <a:lumMod val="10000"/>
                </a:schemeClr>
              </a:solidFill>
            </a:endParaRPr>
          </a:p>
        </p:txBody>
      </p:sp>
      <p:sp>
        <p:nvSpPr>
          <p:cNvPr id="22" name="Rectangle 21"/>
          <p:cNvSpPr/>
          <p:nvPr/>
        </p:nvSpPr>
        <p:spPr>
          <a:xfrm>
            <a:off x="1570383" y="4981474"/>
            <a:ext cx="4572000" cy="1785104"/>
          </a:xfrm>
          <a:prstGeom prst="rect">
            <a:avLst/>
          </a:prstGeom>
        </p:spPr>
        <p:txBody>
          <a:bodyPr>
            <a:spAutoFit/>
          </a:bodyPr>
          <a:lstStyle/>
          <a:p>
            <a:r>
              <a:rPr lang="ro-RO" dirty="0"/>
              <a:t>Caracteristicile polimerului :</a:t>
            </a:r>
          </a:p>
          <a:p>
            <a:r>
              <a:rPr lang="ro-RO" dirty="0"/>
              <a:t>- Greutate moleculara 5.000.000 - 22.000.000</a:t>
            </a:r>
          </a:p>
          <a:p>
            <a:r>
              <a:rPr lang="ro-RO" dirty="0"/>
              <a:t>- </a:t>
            </a:r>
            <a:r>
              <a:rPr lang="ro-RO" dirty="0" err="1"/>
              <a:t>Usor</a:t>
            </a:r>
            <a:r>
              <a:rPr lang="ro-RO" dirty="0"/>
              <a:t> de adsorbit de </a:t>
            </a:r>
            <a:r>
              <a:rPr lang="ro-RO" dirty="0" err="1"/>
              <a:t>catre</a:t>
            </a:r>
            <a:r>
              <a:rPr lang="ro-RO" dirty="0"/>
              <a:t> materiile minerale</a:t>
            </a:r>
          </a:p>
        </p:txBody>
      </p:sp>
    </p:spTree>
    <p:extLst>
      <p:ext uri="{BB962C8B-B14F-4D97-AF65-F5344CB8AC3E}">
        <p14:creationId xmlns:p14="http://schemas.microsoft.com/office/powerpoint/2010/main" val="38301970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159558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2" name="Picture 1"/>
          <p:cNvPicPr>
            <a:picLocks noChangeAspect="1"/>
          </p:cNvPicPr>
          <p:nvPr/>
        </p:nvPicPr>
        <p:blipFill>
          <a:blip r:embed="rId8"/>
          <a:stretch>
            <a:fillRect/>
          </a:stretch>
        </p:blipFill>
        <p:spPr>
          <a:xfrm>
            <a:off x="1008156" y="2923614"/>
            <a:ext cx="6635964" cy="3573493"/>
          </a:xfrm>
          <a:prstGeom prst="rect">
            <a:avLst/>
          </a:prstGeom>
        </p:spPr>
      </p:pic>
      <p:sp>
        <p:nvSpPr>
          <p:cNvPr id="3" name="Rectangle 2"/>
          <p:cNvSpPr/>
          <p:nvPr/>
        </p:nvSpPr>
        <p:spPr>
          <a:xfrm>
            <a:off x="3014159" y="2443842"/>
            <a:ext cx="6500192" cy="430887"/>
          </a:xfrm>
          <a:prstGeom prst="rect">
            <a:avLst/>
          </a:prstGeom>
        </p:spPr>
        <p:txBody>
          <a:bodyPr wrap="square">
            <a:spAutoFit/>
          </a:bodyPr>
          <a:lstStyle/>
          <a:p>
            <a:r>
              <a:rPr lang="ro-RO" dirty="0">
                <a:solidFill>
                  <a:schemeClr val="tx1"/>
                </a:solidFill>
              </a:rPr>
              <a:t>Etapele de tratare</a:t>
            </a:r>
          </a:p>
        </p:txBody>
      </p:sp>
    </p:spTree>
    <p:extLst>
      <p:ext uri="{BB962C8B-B14F-4D97-AF65-F5344CB8AC3E}">
        <p14:creationId xmlns:p14="http://schemas.microsoft.com/office/powerpoint/2010/main" val="45442251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429997" y="2676306"/>
            <a:ext cx="8409403" cy="400110"/>
          </a:xfrm>
          <a:prstGeom prst="rect">
            <a:avLst/>
          </a:prstGeom>
        </p:spPr>
        <p:txBody>
          <a:bodyPr wrap="square">
            <a:spAutoFit/>
          </a:bodyPr>
          <a:lstStyle/>
          <a:p>
            <a:r>
              <a:rPr lang="ro-RO" sz="2000" dirty="0" smtClean="0">
                <a:solidFill>
                  <a:schemeClr val="accent2">
                    <a:lumMod val="50000"/>
                  </a:schemeClr>
                </a:solidFill>
              </a:rPr>
              <a:t>                                              </a:t>
            </a:r>
            <a:endParaRPr lang="ro-RO" sz="2000" dirty="0">
              <a:solidFill>
                <a:schemeClr val="accent2">
                  <a:lumMod val="50000"/>
                </a:schemeClr>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12" name="Rectangle 11"/>
          <p:cNvSpPr/>
          <p:nvPr/>
        </p:nvSpPr>
        <p:spPr>
          <a:xfrm>
            <a:off x="12081" y="1900852"/>
            <a:ext cx="9362661" cy="430887"/>
          </a:xfrm>
          <a:prstGeom prst="rect">
            <a:avLst/>
          </a:prstGeom>
        </p:spPr>
        <p:txBody>
          <a:bodyPr wrap="square">
            <a:spAutoFit/>
          </a:bodyPr>
          <a:lstStyle/>
          <a:p>
            <a:r>
              <a:rPr lang="it-IT" dirty="0" err="1">
                <a:solidFill>
                  <a:schemeClr val="tx1"/>
                </a:solidFill>
              </a:rPr>
              <a:t>Sesiunea</a:t>
            </a:r>
            <a:r>
              <a:rPr lang="it-IT" dirty="0">
                <a:solidFill>
                  <a:schemeClr val="tx1"/>
                </a:solidFill>
              </a:rPr>
              <a:t> 8: </a:t>
            </a:r>
            <a:r>
              <a:rPr lang="it-IT" dirty="0" err="1">
                <a:solidFill>
                  <a:schemeClr val="tx1"/>
                </a:solidFill>
              </a:rPr>
              <a:t>Stabilirea</a:t>
            </a:r>
            <a:r>
              <a:rPr lang="it-IT" dirty="0">
                <a:solidFill>
                  <a:schemeClr val="tx1"/>
                </a:solidFill>
              </a:rPr>
              <a:t> </a:t>
            </a:r>
            <a:r>
              <a:rPr lang="it-IT" dirty="0" err="1">
                <a:solidFill>
                  <a:schemeClr val="tx1"/>
                </a:solidFill>
              </a:rPr>
              <a:t>dozei</a:t>
            </a:r>
            <a:r>
              <a:rPr lang="it-IT" dirty="0">
                <a:solidFill>
                  <a:schemeClr val="tx1"/>
                </a:solidFill>
              </a:rPr>
              <a:t> de </a:t>
            </a:r>
            <a:r>
              <a:rPr lang="it-IT" dirty="0" err="1">
                <a:solidFill>
                  <a:schemeClr val="tx1"/>
                </a:solidFill>
              </a:rPr>
              <a:t>reactivi</a:t>
            </a:r>
            <a:r>
              <a:rPr lang="it-IT" dirty="0">
                <a:solidFill>
                  <a:schemeClr val="tx1"/>
                </a:solidFill>
              </a:rPr>
              <a:t> </a:t>
            </a:r>
            <a:r>
              <a:rPr lang="it-IT" dirty="0" err="1">
                <a:solidFill>
                  <a:schemeClr val="tx1"/>
                </a:solidFill>
              </a:rPr>
              <a:t>pentru</a:t>
            </a:r>
            <a:r>
              <a:rPr lang="it-IT" dirty="0">
                <a:solidFill>
                  <a:schemeClr val="tx1"/>
                </a:solidFill>
              </a:rPr>
              <a:t> </a:t>
            </a:r>
            <a:r>
              <a:rPr lang="it-IT" dirty="0" err="1">
                <a:solidFill>
                  <a:schemeClr val="tx1"/>
                </a:solidFill>
              </a:rPr>
              <a:t>tratarea</a:t>
            </a:r>
            <a:r>
              <a:rPr lang="it-IT" dirty="0">
                <a:solidFill>
                  <a:schemeClr val="tx1"/>
                </a:solidFill>
              </a:rPr>
              <a:t> </a:t>
            </a:r>
            <a:r>
              <a:rPr lang="it-IT" dirty="0" err="1">
                <a:solidFill>
                  <a:schemeClr val="tx1"/>
                </a:solidFill>
              </a:rPr>
              <a:t>apei</a:t>
            </a:r>
            <a:r>
              <a:rPr lang="it-IT" dirty="0">
                <a:solidFill>
                  <a:schemeClr val="tx1"/>
                </a:solidFill>
              </a:rPr>
              <a:t> potabile</a:t>
            </a:r>
            <a:r>
              <a:rPr lang="it-IT" dirty="0"/>
              <a:t>. </a:t>
            </a:r>
          </a:p>
        </p:txBody>
      </p:sp>
      <p:sp>
        <p:nvSpPr>
          <p:cNvPr id="5" name="Rectangle 4"/>
          <p:cNvSpPr/>
          <p:nvPr/>
        </p:nvSpPr>
        <p:spPr>
          <a:xfrm>
            <a:off x="394570" y="2256546"/>
            <a:ext cx="8418880" cy="1446550"/>
          </a:xfrm>
          <a:prstGeom prst="rect">
            <a:avLst/>
          </a:prstGeom>
        </p:spPr>
        <p:txBody>
          <a:bodyPr wrap="square">
            <a:spAutoFit/>
          </a:bodyPr>
          <a:lstStyle/>
          <a:p>
            <a:r>
              <a:rPr lang="ro-RO" dirty="0" err="1">
                <a:solidFill>
                  <a:srgbClr val="FF0000"/>
                </a:solidFill>
              </a:rPr>
              <a:t>Anionici</a:t>
            </a:r>
            <a:endParaRPr lang="ro-RO" dirty="0">
              <a:solidFill>
                <a:srgbClr val="FF0000"/>
              </a:solidFill>
            </a:endParaRPr>
          </a:p>
          <a:p>
            <a:r>
              <a:rPr lang="ro-RO" dirty="0">
                <a:solidFill>
                  <a:srgbClr val="FF0000"/>
                </a:solidFill>
              </a:rPr>
              <a:t>Seria FLOPAMTM AN 900 SEP</a:t>
            </a:r>
          </a:p>
          <a:p>
            <a:r>
              <a:rPr lang="ro-RO" dirty="0" smtClean="0">
                <a:solidFill>
                  <a:schemeClr val="accent6">
                    <a:lumMod val="10000"/>
                  </a:schemeClr>
                </a:solidFill>
              </a:rPr>
              <a:t>Acești </a:t>
            </a:r>
            <a:r>
              <a:rPr lang="ro-RO" dirty="0">
                <a:solidFill>
                  <a:schemeClr val="accent6">
                    <a:lumMod val="10000"/>
                  </a:schemeClr>
                </a:solidFill>
              </a:rPr>
              <a:t>polimeri sunt </a:t>
            </a:r>
            <a:r>
              <a:rPr lang="ro-RO" dirty="0" smtClean="0">
                <a:solidFill>
                  <a:schemeClr val="accent6">
                    <a:lumMod val="10000"/>
                  </a:schemeClr>
                </a:solidFill>
              </a:rPr>
              <a:t>obținuți </a:t>
            </a:r>
            <a:r>
              <a:rPr lang="ro-RO" dirty="0">
                <a:solidFill>
                  <a:schemeClr val="accent6">
                    <a:lumMod val="10000"/>
                  </a:schemeClr>
                </a:solidFill>
              </a:rPr>
              <a:t>prin copolimerizarea </a:t>
            </a:r>
            <a:r>
              <a:rPr lang="ro-RO" dirty="0" err="1">
                <a:solidFill>
                  <a:schemeClr val="accent6">
                    <a:lumMod val="10000"/>
                  </a:schemeClr>
                </a:solidFill>
              </a:rPr>
              <a:t>acrilamidei</a:t>
            </a:r>
            <a:r>
              <a:rPr lang="ro-RO" dirty="0">
                <a:solidFill>
                  <a:schemeClr val="accent6">
                    <a:lumMod val="10000"/>
                  </a:schemeClr>
                </a:solidFill>
              </a:rPr>
              <a:t> cu acrilat de sodiu.</a:t>
            </a:r>
          </a:p>
        </p:txBody>
      </p:sp>
      <p:sp>
        <p:nvSpPr>
          <p:cNvPr id="21" name="Rectangle 20"/>
          <p:cNvSpPr/>
          <p:nvPr/>
        </p:nvSpPr>
        <p:spPr>
          <a:xfrm>
            <a:off x="346364" y="3650468"/>
            <a:ext cx="6696360" cy="1107996"/>
          </a:xfrm>
          <a:prstGeom prst="rect">
            <a:avLst/>
          </a:prstGeom>
        </p:spPr>
        <p:txBody>
          <a:bodyPr wrap="square">
            <a:spAutoFit/>
          </a:bodyPr>
          <a:lstStyle/>
          <a:p>
            <a:r>
              <a:rPr lang="ro-RO" dirty="0">
                <a:solidFill>
                  <a:schemeClr val="accent6">
                    <a:lumMod val="10000"/>
                  </a:schemeClr>
                </a:solidFill>
              </a:rPr>
              <a:t>Caracteristicile polimerului :</a:t>
            </a:r>
          </a:p>
          <a:p>
            <a:r>
              <a:rPr lang="ro-RO" dirty="0">
                <a:solidFill>
                  <a:schemeClr val="accent6">
                    <a:lumMod val="10000"/>
                  </a:schemeClr>
                </a:solidFill>
              </a:rPr>
              <a:t>- Greutate moleculara 5.000.000 - 22.000.000</a:t>
            </a:r>
          </a:p>
          <a:p>
            <a:r>
              <a:rPr lang="ro-RO" dirty="0">
                <a:solidFill>
                  <a:schemeClr val="accent6">
                    <a:lumMod val="10000"/>
                  </a:schemeClr>
                </a:solidFill>
              </a:rPr>
              <a:t>- </a:t>
            </a:r>
            <a:r>
              <a:rPr lang="ro-RO" dirty="0" smtClean="0">
                <a:solidFill>
                  <a:schemeClr val="accent6">
                    <a:lumMod val="10000"/>
                  </a:schemeClr>
                </a:solidFill>
              </a:rPr>
              <a:t>Ușor </a:t>
            </a:r>
            <a:r>
              <a:rPr lang="ro-RO" dirty="0">
                <a:solidFill>
                  <a:schemeClr val="accent6">
                    <a:lumMod val="10000"/>
                  </a:schemeClr>
                </a:solidFill>
              </a:rPr>
              <a:t>de adsorbit de </a:t>
            </a:r>
            <a:r>
              <a:rPr lang="ro-RO" dirty="0" smtClean="0">
                <a:solidFill>
                  <a:schemeClr val="accent6">
                    <a:lumMod val="10000"/>
                  </a:schemeClr>
                </a:solidFill>
              </a:rPr>
              <a:t>către </a:t>
            </a:r>
            <a:r>
              <a:rPr lang="ro-RO" dirty="0">
                <a:solidFill>
                  <a:schemeClr val="accent6">
                    <a:lumMod val="10000"/>
                  </a:schemeClr>
                </a:solidFill>
              </a:rPr>
              <a:t>materiile minerale</a:t>
            </a:r>
          </a:p>
        </p:txBody>
      </p:sp>
      <p:sp>
        <p:nvSpPr>
          <p:cNvPr id="22" name="Rectangle 21"/>
          <p:cNvSpPr/>
          <p:nvPr/>
        </p:nvSpPr>
        <p:spPr>
          <a:xfrm>
            <a:off x="583787" y="4762895"/>
            <a:ext cx="8373041" cy="1938992"/>
          </a:xfrm>
          <a:prstGeom prst="rect">
            <a:avLst/>
          </a:prstGeom>
        </p:spPr>
        <p:txBody>
          <a:bodyPr wrap="square">
            <a:spAutoFit/>
          </a:bodyPr>
          <a:lstStyle/>
          <a:p>
            <a:r>
              <a:rPr lang="ro-RO" sz="2000" dirty="0" smtClean="0"/>
              <a:t>                   </a:t>
            </a:r>
            <a:r>
              <a:rPr lang="ro-RO" sz="2000" dirty="0" smtClean="0">
                <a:solidFill>
                  <a:srgbClr val="FF0000"/>
                </a:solidFill>
              </a:rPr>
              <a:t>Ne-ionici  </a:t>
            </a:r>
            <a:r>
              <a:rPr lang="ro-RO" sz="2000" dirty="0">
                <a:solidFill>
                  <a:srgbClr val="FF0000"/>
                </a:solidFill>
              </a:rPr>
              <a:t>Seria FLOPAMTM AH 912</a:t>
            </a:r>
          </a:p>
          <a:p>
            <a:r>
              <a:rPr lang="ro-RO" sz="2000" dirty="0">
                <a:solidFill>
                  <a:srgbClr val="FF0000"/>
                </a:solidFill>
              </a:rPr>
              <a:t>                        PWG – FA 920 PWG</a:t>
            </a:r>
          </a:p>
          <a:p>
            <a:r>
              <a:rPr lang="ro-RO" sz="2000" dirty="0">
                <a:solidFill>
                  <a:schemeClr val="accent6">
                    <a:lumMod val="10000"/>
                  </a:schemeClr>
                </a:solidFill>
              </a:rPr>
              <a:t>Acești polimeri sunt produși prin</a:t>
            </a:r>
          </a:p>
          <a:p>
            <a:r>
              <a:rPr lang="ro-RO" sz="2000" dirty="0">
                <a:solidFill>
                  <a:schemeClr val="accent6">
                    <a:lumMod val="10000"/>
                  </a:schemeClr>
                </a:solidFill>
              </a:rPr>
              <a:t>polimerizarea monomerului de </a:t>
            </a:r>
            <a:r>
              <a:rPr lang="ro-RO" sz="2000" dirty="0" err="1">
                <a:solidFill>
                  <a:schemeClr val="accent6">
                    <a:lumMod val="10000"/>
                  </a:schemeClr>
                </a:solidFill>
              </a:rPr>
              <a:t>acrilamidă</a:t>
            </a:r>
            <a:r>
              <a:rPr lang="ro-RO" sz="2000" dirty="0">
                <a:solidFill>
                  <a:schemeClr val="accent6">
                    <a:lumMod val="10000"/>
                  </a:schemeClr>
                </a:solidFill>
              </a:rPr>
              <a:t>.</a:t>
            </a:r>
          </a:p>
          <a:p>
            <a:r>
              <a:rPr lang="ro-RO" sz="2000" dirty="0">
                <a:solidFill>
                  <a:schemeClr val="accent6">
                    <a:lumMod val="10000"/>
                  </a:schemeClr>
                </a:solidFill>
              </a:rPr>
              <a:t>Greutatea moleculara este de 5.000.000 -</a:t>
            </a:r>
          </a:p>
          <a:p>
            <a:r>
              <a:rPr lang="ro-RO" sz="2000" dirty="0">
                <a:solidFill>
                  <a:schemeClr val="accent6">
                    <a:lumMod val="10000"/>
                  </a:schemeClr>
                </a:solidFill>
              </a:rPr>
              <a:t>15.000.000.   </a:t>
            </a:r>
          </a:p>
        </p:txBody>
      </p:sp>
    </p:spTree>
    <p:extLst>
      <p:ext uri="{BB962C8B-B14F-4D97-AF65-F5344CB8AC3E}">
        <p14:creationId xmlns:p14="http://schemas.microsoft.com/office/powerpoint/2010/main" val="266927589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8" name="Rectangle 7"/>
          <p:cNvSpPr/>
          <p:nvPr/>
        </p:nvSpPr>
        <p:spPr>
          <a:xfrm>
            <a:off x="346364" y="2509023"/>
            <a:ext cx="8524769" cy="430887"/>
          </a:xfrm>
          <a:prstGeom prst="rect">
            <a:avLst/>
          </a:prstGeom>
        </p:spPr>
        <p:txBody>
          <a:bodyPr wrap="square">
            <a:spAutoFit/>
          </a:bodyPr>
          <a:lstStyle/>
          <a:p>
            <a:endParaRPr lang="ro-RO" dirty="0">
              <a:solidFill>
                <a:schemeClr val="tx1"/>
              </a:solidFill>
            </a:endParaRPr>
          </a:p>
        </p:txBody>
      </p:sp>
      <p:sp>
        <p:nvSpPr>
          <p:cNvPr id="7" name="Rectangle 6"/>
          <p:cNvSpPr/>
          <p:nvPr/>
        </p:nvSpPr>
        <p:spPr>
          <a:xfrm>
            <a:off x="429997" y="2676306"/>
            <a:ext cx="8409403" cy="1323439"/>
          </a:xfrm>
          <a:prstGeom prst="rect">
            <a:avLst/>
          </a:prstGeom>
        </p:spPr>
        <p:txBody>
          <a:bodyPr wrap="square">
            <a:spAutoFit/>
          </a:bodyPr>
          <a:lstStyle/>
          <a:p>
            <a:r>
              <a:rPr lang="ro-RO" sz="2000" dirty="0" smtClean="0">
                <a:solidFill>
                  <a:srgbClr val="FF0000"/>
                </a:solidFill>
              </a:rPr>
              <a:t>                                     Polimeri </a:t>
            </a:r>
            <a:r>
              <a:rPr lang="ro-RO" sz="2000" dirty="0">
                <a:solidFill>
                  <a:srgbClr val="FF0000"/>
                </a:solidFill>
              </a:rPr>
              <a:t>cationici</a:t>
            </a:r>
          </a:p>
          <a:p>
            <a:r>
              <a:rPr lang="ro-RO" sz="2000" dirty="0" smtClean="0">
                <a:solidFill>
                  <a:srgbClr val="FF0000"/>
                </a:solidFill>
              </a:rPr>
              <a:t>                         Seria </a:t>
            </a:r>
            <a:r>
              <a:rPr lang="ro-RO" sz="2000" dirty="0">
                <a:solidFill>
                  <a:srgbClr val="FF0000"/>
                </a:solidFill>
              </a:rPr>
              <a:t>FLOPAMTM FO 4000 SEP</a:t>
            </a:r>
          </a:p>
          <a:p>
            <a:r>
              <a:rPr lang="ro-RO" sz="2000" dirty="0">
                <a:solidFill>
                  <a:schemeClr val="accent2">
                    <a:lumMod val="50000"/>
                  </a:schemeClr>
                </a:solidFill>
              </a:rPr>
              <a:t>Polimerii cationici sunt </a:t>
            </a:r>
            <a:r>
              <a:rPr lang="ro-RO" sz="2000" dirty="0" smtClean="0">
                <a:solidFill>
                  <a:schemeClr val="accent2">
                    <a:lumMod val="50000"/>
                  </a:schemeClr>
                </a:solidFill>
              </a:rPr>
              <a:t>obținuți </a:t>
            </a:r>
            <a:r>
              <a:rPr lang="ro-RO" sz="2000" dirty="0">
                <a:solidFill>
                  <a:schemeClr val="accent2">
                    <a:lumMod val="50000"/>
                  </a:schemeClr>
                </a:solidFill>
              </a:rPr>
              <a:t>prin copolimerizarea </a:t>
            </a:r>
            <a:r>
              <a:rPr lang="ro-RO" sz="2000" dirty="0" err="1">
                <a:solidFill>
                  <a:schemeClr val="accent2">
                    <a:lumMod val="50000"/>
                  </a:schemeClr>
                </a:solidFill>
              </a:rPr>
              <a:t>acrilamidei</a:t>
            </a:r>
            <a:r>
              <a:rPr lang="ro-RO" sz="2000" dirty="0">
                <a:solidFill>
                  <a:schemeClr val="accent2">
                    <a:lumMod val="50000"/>
                  </a:schemeClr>
                </a:solidFill>
              </a:rPr>
              <a:t> cu clorura de </a:t>
            </a:r>
            <a:r>
              <a:rPr lang="ro-RO" sz="2000" dirty="0" err="1" smtClean="0">
                <a:solidFill>
                  <a:schemeClr val="accent2">
                    <a:lumMod val="50000"/>
                  </a:schemeClr>
                </a:solidFill>
              </a:rPr>
              <a:t>trimetil</a:t>
            </a:r>
            <a:r>
              <a:rPr lang="ro-RO" sz="2000" dirty="0" smtClean="0">
                <a:solidFill>
                  <a:schemeClr val="accent2">
                    <a:lumMod val="50000"/>
                  </a:schemeClr>
                </a:solidFill>
              </a:rPr>
              <a:t> amoniu </a:t>
            </a:r>
            <a:r>
              <a:rPr lang="ro-RO" sz="2000" dirty="0">
                <a:solidFill>
                  <a:schemeClr val="accent2">
                    <a:lumMod val="50000"/>
                  </a:schemeClr>
                </a:solidFill>
              </a:rPr>
              <a:t>etil acrilat (clorura de metil ADAM).</a:t>
            </a: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12" name="Rectangle 11"/>
          <p:cNvSpPr/>
          <p:nvPr/>
        </p:nvSpPr>
        <p:spPr>
          <a:xfrm>
            <a:off x="12081" y="1900852"/>
            <a:ext cx="9362661" cy="430887"/>
          </a:xfrm>
          <a:prstGeom prst="rect">
            <a:avLst/>
          </a:prstGeom>
        </p:spPr>
        <p:txBody>
          <a:bodyPr wrap="square">
            <a:spAutoFit/>
          </a:bodyPr>
          <a:lstStyle/>
          <a:p>
            <a:r>
              <a:rPr lang="it-IT" dirty="0" err="1">
                <a:solidFill>
                  <a:schemeClr val="tx1"/>
                </a:solidFill>
              </a:rPr>
              <a:t>Sesiunea</a:t>
            </a:r>
            <a:r>
              <a:rPr lang="it-IT" dirty="0">
                <a:solidFill>
                  <a:schemeClr val="tx1"/>
                </a:solidFill>
              </a:rPr>
              <a:t> 8: </a:t>
            </a:r>
            <a:r>
              <a:rPr lang="it-IT" dirty="0" err="1">
                <a:solidFill>
                  <a:schemeClr val="tx1"/>
                </a:solidFill>
              </a:rPr>
              <a:t>Stabilirea</a:t>
            </a:r>
            <a:r>
              <a:rPr lang="it-IT" dirty="0">
                <a:solidFill>
                  <a:schemeClr val="tx1"/>
                </a:solidFill>
              </a:rPr>
              <a:t> </a:t>
            </a:r>
            <a:r>
              <a:rPr lang="it-IT" dirty="0" err="1">
                <a:solidFill>
                  <a:schemeClr val="tx1"/>
                </a:solidFill>
              </a:rPr>
              <a:t>dozei</a:t>
            </a:r>
            <a:r>
              <a:rPr lang="it-IT" dirty="0">
                <a:solidFill>
                  <a:schemeClr val="tx1"/>
                </a:solidFill>
              </a:rPr>
              <a:t> de </a:t>
            </a:r>
            <a:r>
              <a:rPr lang="it-IT" dirty="0" err="1">
                <a:solidFill>
                  <a:schemeClr val="tx1"/>
                </a:solidFill>
              </a:rPr>
              <a:t>reactivi</a:t>
            </a:r>
            <a:r>
              <a:rPr lang="it-IT" dirty="0">
                <a:solidFill>
                  <a:schemeClr val="tx1"/>
                </a:solidFill>
              </a:rPr>
              <a:t> </a:t>
            </a:r>
            <a:r>
              <a:rPr lang="it-IT" dirty="0" err="1">
                <a:solidFill>
                  <a:schemeClr val="tx1"/>
                </a:solidFill>
              </a:rPr>
              <a:t>pentru</a:t>
            </a:r>
            <a:r>
              <a:rPr lang="it-IT" dirty="0">
                <a:solidFill>
                  <a:schemeClr val="tx1"/>
                </a:solidFill>
              </a:rPr>
              <a:t> </a:t>
            </a:r>
            <a:r>
              <a:rPr lang="it-IT" dirty="0" err="1">
                <a:solidFill>
                  <a:schemeClr val="tx1"/>
                </a:solidFill>
              </a:rPr>
              <a:t>tratarea</a:t>
            </a:r>
            <a:r>
              <a:rPr lang="it-IT" dirty="0">
                <a:solidFill>
                  <a:schemeClr val="tx1"/>
                </a:solidFill>
              </a:rPr>
              <a:t> </a:t>
            </a:r>
            <a:r>
              <a:rPr lang="it-IT" dirty="0" err="1">
                <a:solidFill>
                  <a:schemeClr val="tx1"/>
                </a:solidFill>
              </a:rPr>
              <a:t>apei</a:t>
            </a:r>
            <a:r>
              <a:rPr lang="it-IT" dirty="0">
                <a:solidFill>
                  <a:schemeClr val="tx1"/>
                </a:solidFill>
              </a:rPr>
              <a:t> potabile</a:t>
            </a:r>
            <a:r>
              <a:rPr lang="it-IT" dirty="0"/>
              <a:t>. </a:t>
            </a:r>
          </a:p>
        </p:txBody>
      </p:sp>
      <p:sp>
        <p:nvSpPr>
          <p:cNvPr id="13" name="Rectangle 12"/>
          <p:cNvSpPr/>
          <p:nvPr/>
        </p:nvSpPr>
        <p:spPr>
          <a:xfrm>
            <a:off x="429997" y="4073180"/>
            <a:ext cx="8154380" cy="1785104"/>
          </a:xfrm>
          <a:prstGeom prst="rect">
            <a:avLst/>
          </a:prstGeom>
        </p:spPr>
        <p:txBody>
          <a:bodyPr wrap="square">
            <a:spAutoFit/>
          </a:bodyPr>
          <a:lstStyle/>
          <a:p>
            <a:r>
              <a:rPr lang="ro-RO" dirty="0">
                <a:solidFill>
                  <a:schemeClr val="accent6">
                    <a:lumMod val="10000"/>
                  </a:schemeClr>
                </a:solidFill>
              </a:rPr>
              <a:t>Caracteristicile polimerului :</a:t>
            </a:r>
          </a:p>
          <a:p>
            <a:r>
              <a:rPr lang="ro-RO" dirty="0">
                <a:solidFill>
                  <a:schemeClr val="accent6">
                    <a:lumMod val="10000"/>
                  </a:schemeClr>
                </a:solidFill>
              </a:rPr>
              <a:t>- Greutate moleculara 3.000.000 – 15.000.000</a:t>
            </a:r>
          </a:p>
          <a:p>
            <a:r>
              <a:rPr lang="ro-RO" dirty="0">
                <a:solidFill>
                  <a:schemeClr val="accent6">
                    <a:lumMod val="10000"/>
                  </a:schemeClr>
                </a:solidFill>
              </a:rPr>
              <a:t>- </a:t>
            </a:r>
            <a:r>
              <a:rPr lang="ro-RO" dirty="0" smtClean="0">
                <a:solidFill>
                  <a:schemeClr val="accent6">
                    <a:lumMod val="10000"/>
                  </a:schemeClr>
                </a:solidFill>
              </a:rPr>
              <a:t>Ușor </a:t>
            </a:r>
            <a:r>
              <a:rPr lang="ro-RO" dirty="0">
                <a:solidFill>
                  <a:schemeClr val="accent6">
                    <a:lumMod val="10000"/>
                  </a:schemeClr>
                </a:solidFill>
              </a:rPr>
              <a:t>de adsorbit de </a:t>
            </a:r>
            <a:r>
              <a:rPr lang="ro-RO" dirty="0" smtClean="0">
                <a:solidFill>
                  <a:schemeClr val="accent6">
                    <a:lumMod val="10000"/>
                  </a:schemeClr>
                </a:solidFill>
              </a:rPr>
              <a:t>către </a:t>
            </a:r>
            <a:r>
              <a:rPr lang="ro-RO" dirty="0">
                <a:solidFill>
                  <a:schemeClr val="accent6">
                    <a:lumMod val="10000"/>
                  </a:schemeClr>
                </a:solidFill>
              </a:rPr>
              <a:t>materiile organice (acizi humic si </a:t>
            </a:r>
            <a:r>
              <a:rPr lang="ro-RO" dirty="0" err="1">
                <a:solidFill>
                  <a:schemeClr val="accent6">
                    <a:lumMod val="10000"/>
                  </a:schemeClr>
                </a:solidFill>
              </a:rPr>
              <a:t>fulvic</a:t>
            </a:r>
            <a:r>
              <a:rPr lang="ro-RO" dirty="0">
                <a:solidFill>
                  <a:schemeClr val="accent6">
                    <a:lumMod val="10000"/>
                  </a:schemeClr>
                </a:solidFill>
              </a:rPr>
              <a:t>) si de unele materii</a:t>
            </a:r>
          </a:p>
          <a:p>
            <a:r>
              <a:rPr lang="ro-RO" dirty="0">
                <a:solidFill>
                  <a:schemeClr val="accent6">
                    <a:lumMod val="10000"/>
                  </a:schemeClr>
                </a:solidFill>
              </a:rPr>
              <a:t>minerale (silice)</a:t>
            </a:r>
          </a:p>
        </p:txBody>
      </p:sp>
    </p:spTree>
    <p:extLst>
      <p:ext uri="{BB962C8B-B14F-4D97-AF65-F5344CB8AC3E}">
        <p14:creationId xmlns:p14="http://schemas.microsoft.com/office/powerpoint/2010/main" val="306553781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8" name="Rectangle 7"/>
          <p:cNvSpPr/>
          <p:nvPr/>
        </p:nvSpPr>
        <p:spPr>
          <a:xfrm>
            <a:off x="346364" y="2301643"/>
            <a:ext cx="8524769" cy="2123658"/>
          </a:xfrm>
          <a:prstGeom prst="rect">
            <a:avLst/>
          </a:prstGeom>
        </p:spPr>
        <p:txBody>
          <a:bodyPr wrap="square">
            <a:spAutoFit/>
          </a:bodyPr>
          <a:lstStyle/>
          <a:p>
            <a:r>
              <a:rPr lang="ro-RO" dirty="0" err="1">
                <a:solidFill>
                  <a:schemeClr val="tx1"/>
                </a:solidFill>
              </a:rPr>
              <a:t>Chitosanul</a:t>
            </a:r>
            <a:r>
              <a:rPr lang="ro-RO" dirty="0">
                <a:solidFill>
                  <a:schemeClr val="tx1"/>
                </a:solidFill>
              </a:rPr>
              <a:t> este o polizaharidă naturală, pe baza căreia este posibil să se producă materiale solubile în apă care pot lega materia organică și metalele grele dizolvate în apă. Floculantele și coagulantele noastre sunt absolut inofensive, spre deosebire de acele analogi anorganici care sunt folosiți astăzi la stațiile de tratare a apei.</a:t>
            </a: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12" name="Rectangle 11"/>
          <p:cNvSpPr/>
          <p:nvPr/>
        </p:nvSpPr>
        <p:spPr>
          <a:xfrm>
            <a:off x="12081" y="1900852"/>
            <a:ext cx="9362661" cy="430887"/>
          </a:xfrm>
          <a:prstGeom prst="rect">
            <a:avLst/>
          </a:prstGeom>
        </p:spPr>
        <p:txBody>
          <a:bodyPr wrap="square">
            <a:spAutoFit/>
          </a:bodyPr>
          <a:lstStyle/>
          <a:p>
            <a:r>
              <a:rPr lang="it-IT" dirty="0" err="1">
                <a:solidFill>
                  <a:schemeClr val="tx1"/>
                </a:solidFill>
              </a:rPr>
              <a:t>Sesiunea</a:t>
            </a:r>
            <a:r>
              <a:rPr lang="it-IT" dirty="0">
                <a:solidFill>
                  <a:schemeClr val="tx1"/>
                </a:solidFill>
              </a:rPr>
              <a:t> 8: </a:t>
            </a:r>
            <a:r>
              <a:rPr lang="it-IT" dirty="0" err="1">
                <a:solidFill>
                  <a:schemeClr val="tx1"/>
                </a:solidFill>
              </a:rPr>
              <a:t>Stabilirea</a:t>
            </a:r>
            <a:r>
              <a:rPr lang="it-IT" dirty="0">
                <a:solidFill>
                  <a:schemeClr val="tx1"/>
                </a:solidFill>
              </a:rPr>
              <a:t> </a:t>
            </a:r>
            <a:r>
              <a:rPr lang="it-IT" dirty="0" err="1">
                <a:solidFill>
                  <a:schemeClr val="tx1"/>
                </a:solidFill>
              </a:rPr>
              <a:t>dozei</a:t>
            </a:r>
            <a:r>
              <a:rPr lang="it-IT" dirty="0">
                <a:solidFill>
                  <a:schemeClr val="tx1"/>
                </a:solidFill>
              </a:rPr>
              <a:t> de </a:t>
            </a:r>
            <a:r>
              <a:rPr lang="it-IT" dirty="0" err="1">
                <a:solidFill>
                  <a:schemeClr val="tx1"/>
                </a:solidFill>
              </a:rPr>
              <a:t>reactivi</a:t>
            </a:r>
            <a:r>
              <a:rPr lang="it-IT" dirty="0">
                <a:solidFill>
                  <a:schemeClr val="tx1"/>
                </a:solidFill>
              </a:rPr>
              <a:t> </a:t>
            </a:r>
            <a:r>
              <a:rPr lang="it-IT" dirty="0" err="1">
                <a:solidFill>
                  <a:schemeClr val="tx1"/>
                </a:solidFill>
              </a:rPr>
              <a:t>pentru</a:t>
            </a:r>
            <a:r>
              <a:rPr lang="it-IT" dirty="0">
                <a:solidFill>
                  <a:schemeClr val="tx1"/>
                </a:solidFill>
              </a:rPr>
              <a:t> </a:t>
            </a:r>
            <a:r>
              <a:rPr lang="it-IT" dirty="0" err="1">
                <a:solidFill>
                  <a:schemeClr val="tx1"/>
                </a:solidFill>
              </a:rPr>
              <a:t>tratarea</a:t>
            </a:r>
            <a:r>
              <a:rPr lang="it-IT" dirty="0">
                <a:solidFill>
                  <a:schemeClr val="tx1"/>
                </a:solidFill>
              </a:rPr>
              <a:t> </a:t>
            </a:r>
            <a:r>
              <a:rPr lang="it-IT" dirty="0" err="1">
                <a:solidFill>
                  <a:schemeClr val="tx1"/>
                </a:solidFill>
              </a:rPr>
              <a:t>apei</a:t>
            </a:r>
            <a:r>
              <a:rPr lang="it-IT" dirty="0">
                <a:solidFill>
                  <a:schemeClr val="tx1"/>
                </a:solidFill>
              </a:rPr>
              <a:t> potabile</a:t>
            </a:r>
            <a:r>
              <a:rPr lang="it-IT" dirty="0"/>
              <a:t>. </a:t>
            </a:r>
          </a:p>
        </p:txBody>
      </p:sp>
    </p:spTree>
    <p:extLst>
      <p:ext uri="{BB962C8B-B14F-4D97-AF65-F5344CB8AC3E}">
        <p14:creationId xmlns:p14="http://schemas.microsoft.com/office/powerpoint/2010/main" val="417787673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12" name="Rectangle 11"/>
          <p:cNvSpPr/>
          <p:nvPr/>
        </p:nvSpPr>
        <p:spPr>
          <a:xfrm>
            <a:off x="12081" y="1900852"/>
            <a:ext cx="9362661" cy="430887"/>
          </a:xfrm>
          <a:prstGeom prst="rect">
            <a:avLst/>
          </a:prstGeom>
        </p:spPr>
        <p:txBody>
          <a:bodyPr wrap="square">
            <a:spAutoFit/>
          </a:bodyPr>
          <a:lstStyle/>
          <a:p>
            <a:r>
              <a:rPr lang="it-IT" dirty="0" err="1">
                <a:solidFill>
                  <a:schemeClr val="tx1"/>
                </a:solidFill>
              </a:rPr>
              <a:t>Sesiunea</a:t>
            </a:r>
            <a:r>
              <a:rPr lang="it-IT" dirty="0">
                <a:solidFill>
                  <a:schemeClr val="tx1"/>
                </a:solidFill>
              </a:rPr>
              <a:t> 8: </a:t>
            </a:r>
            <a:r>
              <a:rPr lang="it-IT" dirty="0" err="1">
                <a:solidFill>
                  <a:schemeClr val="tx1"/>
                </a:solidFill>
              </a:rPr>
              <a:t>Stabilirea</a:t>
            </a:r>
            <a:r>
              <a:rPr lang="it-IT" dirty="0">
                <a:solidFill>
                  <a:schemeClr val="tx1"/>
                </a:solidFill>
              </a:rPr>
              <a:t> </a:t>
            </a:r>
            <a:r>
              <a:rPr lang="it-IT" dirty="0" err="1">
                <a:solidFill>
                  <a:schemeClr val="tx1"/>
                </a:solidFill>
              </a:rPr>
              <a:t>dozei</a:t>
            </a:r>
            <a:r>
              <a:rPr lang="it-IT" dirty="0">
                <a:solidFill>
                  <a:schemeClr val="tx1"/>
                </a:solidFill>
              </a:rPr>
              <a:t> de </a:t>
            </a:r>
            <a:r>
              <a:rPr lang="it-IT" dirty="0" err="1">
                <a:solidFill>
                  <a:schemeClr val="tx1"/>
                </a:solidFill>
              </a:rPr>
              <a:t>reactivi</a:t>
            </a:r>
            <a:r>
              <a:rPr lang="it-IT" dirty="0">
                <a:solidFill>
                  <a:schemeClr val="tx1"/>
                </a:solidFill>
              </a:rPr>
              <a:t> </a:t>
            </a:r>
            <a:r>
              <a:rPr lang="it-IT" dirty="0" err="1">
                <a:solidFill>
                  <a:schemeClr val="tx1"/>
                </a:solidFill>
              </a:rPr>
              <a:t>pentru</a:t>
            </a:r>
            <a:r>
              <a:rPr lang="it-IT" dirty="0">
                <a:solidFill>
                  <a:schemeClr val="tx1"/>
                </a:solidFill>
              </a:rPr>
              <a:t> </a:t>
            </a:r>
            <a:r>
              <a:rPr lang="it-IT" dirty="0" err="1">
                <a:solidFill>
                  <a:schemeClr val="tx1"/>
                </a:solidFill>
              </a:rPr>
              <a:t>tratarea</a:t>
            </a:r>
            <a:r>
              <a:rPr lang="it-IT" dirty="0">
                <a:solidFill>
                  <a:schemeClr val="tx1"/>
                </a:solidFill>
              </a:rPr>
              <a:t> </a:t>
            </a:r>
            <a:r>
              <a:rPr lang="it-IT" dirty="0" err="1">
                <a:solidFill>
                  <a:schemeClr val="tx1"/>
                </a:solidFill>
              </a:rPr>
              <a:t>apei</a:t>
            </a:r>
            <a:r>
              <a:rPr lang="it-IT" dirty="0">
                <a:solidFill>
                  <a:schemeClr val="tx1"/>
                </a:solidFill>
              </a:rPr>
              <a:t> potabile</a:t>
            </a:r>
            <a:r>
              <a:rPr lang="it-IT" dirty="0"/>
              <a:t>. </a:t>
            </a:r>
          </a:p>
        </p:txBody>
      </p:sp>
      <p:sp>
        <p:nvSpPr>
          <p:cNvPr id="5" name="Rectangle 4"/>
          <p:cNvSpPr/>
          <p:nvPr/>
        </p:nvSpPr>
        <p:spPr>
          <a:xfrm>
            <a:off x="670089" y="5239337"/>
            <a:ext cx="7976954" cy="1446550"/>
          </a:xfrm>
          <a:prstGeom prst="rect">
            <a:avLst/>
          </a:prstGeom>
        </p:spPr>
        <p:txBody>
          <a:bodyPr wrap="square">
            <a:spAutoFit/>
          </a:bodyPr>
          <a:lstStyle/>
          <a:p>
            <a:r>
              <a:rPr lang="ro-RO" dirty="0" smtClean="0">
                <a:solidFill>
                  <a:schemeClr val="accent6">
                    <a:lumMod val="10000"/>
                  </a:schemeClr>
                </a:solidFill>
              </a:rPr>
              <a:t>floculanți </a:t>
            </a:r>
            <a:r>
              <a:rPr lang="ro-RO" dirty="0">
                <a:solidFill>
                  <a:schemeClr val="accent6">
                    <a:lumMod val="10000"/>
                  </a:schemeClr>
                </a:solidFill>
              </a:rPr>
              <a:t>și coagulanți dezvoltați pe bază de </a:t>
            </a:r>
            <a:r>
              <a:rPr lang="ro-RO" dirty="0" err="1" smtClean="0">
                <a:solidFill>
                  <a:schemeClr val="accent6">
                    <a:lumMod val="10000"/>
                  </a:schemeClr>
                </a:solidFill>
              </a:rPr>
              <a:t>hitozan</a:t>
            </a:r>
            <a:endParaRPr lang="ro-RO" dirty="0" smtClean="0">
              <a:solidFill>
                <a:schemeClr val="accent6">
                  <a:lumMod val="10000"/>
                </a:schemeClr>
              </a:solidFill>
            </a:endParaRPr>
          </a:p>
          <a:p>
            <a:r>
              <a:rPr lang="ro-RO" dirty="0" smtClean="0">
                <a:solidFill>
                  <a:schemeClr val="accent6">
                    <a:lumMod val="10000"/>
                  </a:schemeClr>
                </a:solidFill>
              </a:rPr>
              <a:t>(</a:t>
            </a:r>
            <a:r>
              <a:rPr lang="ru-RU" dirty="0" smtClean="0">
                <a:solidFill>
                  <a:schemeClr val="accent6">
                    <a:lumMod val="10000"/>
                  </a:schemeClr>
                </a:solidFill>
              </a:rPr>
              <a:t>С</a:t>
            </a:r>
            <a:r>
              <a:rPr lang="ro-RO" dirty="0" smtClean="0">
                <a:solidFill>
                  <a:schemeClr val="accent6">
                    <a:lumMod val="10000"/>
                  </a:schemeClr>
                </a:solidFill>
              </a:rPr>
              <a:t>HITINĂ) </a:t>
            </a:r>
            <a:r>
              <a:rPr lang="ro-RO" dirty="0">
                <a:solidFill>
                  <a:schemeClr val="accent6">
                    <a:lumMod val="10000"/>
                  </a:schemeClr>
                </a:solidFill>
              </a:rPr>
              <a:t>pentru </a:t>
            </a:r>
            <a:r>
              <a:rPr lang="ro-RO" dirty="0" smtClean="0">
                <a:solidFill>
                  <a:schemeClr val="accent6">
                    <a:lumMod val="10000"/>
                  </a:schemeClr>
                </a:solidFill>
              </a:rPr>
              <a:t>tratarea </a:t>
            </a:r>
            <a:r>
              <a:rPr lang="ro-RO" dirty="0">
                <a:solidFill>
                  <a:schemeClr val="accent6">
                    <a:lumMod val="10000"/>
                  </a:schemeClr>
                </a:solidFill>
              </a:rPr>
              <a:t>apei </a:t>
            </a:r>
            <a:r>
              <a:rPr lang="ro-RO" dirty="0" smtClean="0">
                <a:solidFill>
                  <a:schemeClr val="accent6">
                    <a:lumMod val="10000"/>
                  </a:schemeClr>
                </a:solidFill>
              </a:rPr>
              <a:t>consum uman </a:t>
            </a:r>
            <a:r>
              <a:rPr lang="ro-RO" dirty="0">
                <a:solidFill>
                  <a:schemeClr val="accent6">
                    <a:lumMod val="10000"/>
                  </a:schemeClr>
                </a:solidFill>
              </a:rPr>
              <a:t>și, la rândul său, este un produs de prelucrare a </a:t>
            </a:r>
            <a:r>
              <a:rPr lang="ro-RO" dirty="0" smtClean="0">
                <a:solidFill>
                  <a:schemeClr val="accent6">
                    <a:lumMod val="10000"/>
                  </a:schemeClr>
                </a:solidFill>
              </a:rPr>
              <a:t>chitinei (cojii) </a:t>
            </a:r>
            <a:r>
              <a:rPr lang="ro-RO" dirty="0">
                <a:solidFill>
                  <a:schemeClr val="accent6">
                    <a:lumMod val="10000"/>
                  </a:schemeClr>
                </a:solidFill>
              </a:rPr>
              <a:t>de </a:t>
            </a:r>
            <a:r>
              <a:rPr lang="ro-RO" dirty="0" smtClean="0">
                <a:solidFill>
                  <a:schemeClr val="accent6">
                    <a:lumMod val="10000"/>
                  </a:schemeClr>
                </a:solidFill>
              </a:rPr>
              <a:t>crab, </a:t>
            </a:r>
            <a:endParaRPr lang="ro-RO" dirty="0">
              <a:solidFill>
                <a:schemeClr val="accent6">
                  <a:lumMod val="10000"/>
                </a:schemeClr>
              </a:solidFill>
            </a:endParaRPr>
          </a:p>
          <a:p>
            <a:r>
              <a:rPr lang="ro-RO" dirty="0">
                <a:solidFill>
                  <a:schemeClr val="accent6">
                    <a:lumMod val="10000"/>
                  </a:schemeClr>
                </a:solidFill>
              </a:rPr>
              <a:t> </a:t>
            </a:r>
            <a:r>
              <a:rPr lang="it-IT" dirty="0">
                <a:solidFill>
                  <a:schemeClr val="accent6">
                    <a:lumMod val="10000"/>
                  </a:schemeClr>
                </a:solidFill>
              </a:rPr>
              <a:t>creveți </a:t>
            </a:r>
            <a:r>
              <a:rPr lang="it-IT" dirty="0" smtClean="0">
                <a:solidFill>
                  <a:schemeClr val="accent6">
                    <a:lumMod val="10000"/>
                  </a:schemeClr>
                </a:solidFill>
              </a:rPr>
              <a:t>si </a:t>
            </a:r>
            <a:r>
              <a:rPr lang="it-IT" dirty="0">
                <a:solidFill>
                  <a:schemeClr val="accent6">
                    <a:lumMod val="10000"/>
                  </a:schemeClr>
                </a:solidFill>
              </a:rPr>
              <a:t>alte artropode marine</a:t>
            </a:r>
            <a:r>
              <a:rPr lang="it-IT" dirty="0" smtClean="0">
                <a:solidFill>
                  <a:schemeClr val="accent6">
                    <a:lumMod val="10000"/>
                  </a:schemeClr>
                </a:solidFill>
              </a:rPr>
              <a:t>.</a:t>
            </a:r>
            <a:endParaRPr lang="ro-RO" dirty="0">
              <a:solidFill>
                <a:schemeClr val="accent6">
                  <a:lumMod val="10000"/>
                </a:schemeClr>
              </a:solidFill>
            </a:endParaRPr>
          </a:p>
        </p:txBody>
      </p:sp>
      <p:pic>
        <p:nvPicPr>
          <p:cNvPr id="7" name="Picture 6"/>
          <p:cNvPicPr>
            <a:picLocks noChangeAspect="1"/>
          </p:cNvPicPr>
          <p:nvPr/>
        </p:nvPicPr>
        <p:blipFill>
          <a:blip r:embed="rId8"/>
          <a:stretch>
            <a:fillRect/>
          </a:stretch>
        </p:blipFill>
        <p:spPr>
          <a:xfrm>
            <a:off x="2020479" y="2301643"/>
            <a:ext cx="4456562" cy="2944623"/>
          </a:xfrm>
          <a:prstGeom prst="rect">
            <a:avLst/>
          </a:prstGeom>
        </p:spPr>
      </p:pic>
    </p:spTree>
    <p:extLst>
      <p:ext uri="{BB962C8B-B14F-4D97-AF65-F5344CB8AC3E}">
        <p14:creationId xmlns:p14="http://schemas.microsoft.com/office/powerpoint/2010/main" val="137056875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34176" y="2597438"/>
            <a:ext cx="8201044" cy="2800767"/>
          </a:xfrm>
          <a:prstGeom prst="rect">
            <a:avLst/>
          </a:prstGeom>
        </p:spPr>
        <p:txBody>
          <a:bodyPr wrap="square">
            <a:spAutoFit/>
          </a:bodyPr>
          <a:lstStyle/>
          <a:p>
            <a:r>
              <a:rPr lang="ro-RO" dirty="0">
                <a:solidFill>
                  <a:schemeClr val="accent6">
                    <a:lumMod val="10000"/>
                  </a:schemeClr>
                </a:solidFill>
              </a:rPr>
              <a:t>Deoarece filtrarea apei nu asigura eliminarea radicala a microorganismelor </a:t>
            </a:r>
            <a:r>
              <a:rPr lang="ro-RO" dirty="0" smtClean="0">
                <a:solidFill>
                  <a:schemeClr val="accent6">
                    <a:lumMod val="10000"/>
                  </a:schemeClr>
                </a:solidFill>
              </a:rPr>
              <a:t>conținute, </a:t>
            </a:r>
            <a:r>
              <a:rPr lang="ro-RO" dirty="0">
                <a:solidFill>
                  <a:schemeClr val="accent6">
                    <a:lumMod val="10000"/>
                  </a:schemeClr>
                </a:solidFill>
              </a:rPr>
              <a:t>securitatea </a:t>
            </a:r>
            <a:r>
              <a:rPr lang="ro-RO" dirty="0" smtClean="0">
                <a:solidFill>
                  <a:schemeClr val="accent6">
                    <a:lumMod val="10000"/>
                  </a:schemeClr>
                </a:solidFill>
              </a:rPr>
              <a:t>distribuției </a:t>
            </a:r>
            <a:r>
              <a:rPr lang="ro-RO" dirty="0">
                <a:solidFill>
                  <a:schemeClr val="accent6">
                    <a:lumMod val="10000"/>
                  </a:schemeClr>
                </a:solidFill>
              </a:rPr>
              <a:t>apei in scop potabil </a:t>
            </a:r>
            <a:r>
              <a:rPr lang="ro-RO" dirty="0" smtClean="0">
                <a:solidFill>
                  <a:schemeClr val="accent6">
                    <a:lumMod val="10000"/>
                  </a:schemeClr>
                </a:solidFill>
              </a:rPr>
              <a:t>impunând </a:t>
            </a:r>
            <a:r>
              <a:rPr lang="ro-RO" dirty="0">
                <a:solidFill>
                  <a:schemeClr val="accent6">
                    <a:lumMod val="10000"/>
                  </a:schemeClr>
                </a:solidFill>
              </a:rPr>
              <a:t>absenta tuturor germenilor patogeni sau </a:t>
            </a:r>
            <a:r>
              <a:rPr lang="ro-RO" dirty="0" smtClean="0">
                <a:solidFill>
                  <a:schemeClr val="accent6">
                    <a:lumMod val="10000"/>
                  </a:schemeClr>
                </a:solidFill>
              </a:rPr>
              <a:t>suspecți, </a:t>
            </a:r>
            <a:r>
              <a:rPr lang="ro-RO" dirty="0">
                <a:solidFill>
                  <a:schemeClr val="accent6">
                    <a:lumMod val="10000"/>
                  </a:schemeClr>
                </a:solidFill>
              </a:rPr>
              <a:t>sunt necesare </a:t>
            </a:r>
            <a:r>
              <a:rPr lang="ro-RO" dirty="0" smtClean="0">
                <a:solidFill>
                  <a:schemeClr val="accent6">
                    <a:lumMod val="10000"/>
                  </a:schemeClr>
                </a:solidFill>
              </a:rPr>
              <a:t>operații </a:t>
            </a:r>
            <a:r>
              <a:rPr lang="ro-RO" dirty="0">
                <a:solidFill>
                  <a:schemeClr val="accent6">
                    <a:lumMod val="10000"/>
                  </a:schemeClr>
                </a:solidFill>
              </a:rPr>
              <a:t>suplimentare de sterilizare, sau mai corect de </a:t>
            </a:r>
            <a:r>
              <a:rPr lang="ro-RO" dirty="0" smtClean="0">
                <a:solidFill>
                  <a:schemeClr val="accent6">
                    <a:lumMod val="10000"/>
                  </a:schemeClr>
                </a:solidFill>
              </a:rPr>
              <a:t>dezinfecție </a:t>
            </a:r>
            <a:r>
              <a:rPr lang="ro-RO" dirty="0">
                <a:solidFill>
                  <a:schemeClr val="accent6">
                    <a:lumMod val="10000"/>
                  </a:schemeClr>
                </a:solidFill>
              </a:rPr>
              <a:t>a apei.</a:t>
            </a:r>
          </a:p>
          <a:p>
            <a:endParaRPr lang="ro-RO" dirty="0">
              <a:solidFill>
                <a:schemeClr val="accent6">
                  <a:lumMod val="10000"/>
                </a:schemeClr>
              </a:solidFill>
            </a:endParaRPr>
          </a:p>
          <a:p>
            <a:r>
              <a:rPr lang="ro-RO" dirty="0">
                <a:solidFill>
                  <a:schemeClr val="accent6">
                    <a:lumMod val="10000"/>
                  </a:schemeClr>
                </a:solidFill>
              </a:rPr>
              <a:t>Procedeele de </a:t>
            </a:r>
            <a:r>
              <a:rPr lang="ro-RO" dirty="0" smtClean="0">
                <a:solidFill>
                  <a:schemeClr val="accent6">
                    <a:lumMod val="10000"/>
                  </a:schemeClr>
                </a:solidFill>
              </a:rPr>
              <a:t>dezinfecție </a:t>
            </a:r>
            <a:r>
              <a:rPr lang="ro-RO" dirty="0">
                <a:solidFill>
                  <a:schemeClr val="accent6">
                    <a:lumMod val="10000"/>
                  </a:schemeClr>
                </a:solidFill>
              </a:rPr>
              <a:t>se pot grupa in doua mari categorii:</a:t>
            </a:r>
          </a:p>
        </p:txBody>
      </p:sp>
    </p:spTree>
    <p:extLst>
      <p:ext uri="{BB962C8B-B14F-4D97-AF65-F5344CB8AC3E}">
        <p14:creationId xmlns:p14="http://schemas.microsoft.com/office/powerpoint/2010/main" val="294230824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7" name="Rectangle 6"/>
          <p:cNvSpPr/>
          <p:nvPr/>
        </p:nvSpPr>
        <p:spPr>
          <a:xfrm>
            <a:off x="670089" y="2511128"/>
            <a:ext cx="7833858" cy="3139321"/>
          </a:xfrm>
          <a:prstGeom prst="rect">
            <a:avLst/>
          </a:prstGeom>
        </p:spPr>
        <p:txBody>
          <a:bodyPr wrap="square">
            <a:spAutoFit/>
          </a:bodyPr>
          <a:lstStyle/>
          <a:p>
            <a:r>
              <a:rPr lang="ro-RO" dirty="0">
                <a:solidFill>
                  <a:schemeClr val="accent6">
                    <a:lumMod val="10000"/>
                  </a:schemeClr>
                </a:solidFill>
              </a:rPr>
              <a:t>Prin </a:t>
            </a:r>
            <a:r>
              <a:rPr lang="ro-RO" dirty="0" smtClean="0">
                <a:solidFill>
                  <a:schemeClr val="accent6">
                    <a:lumMod val="10000"/>
                  </a:schemeClr>
                </a:solidFill>
              </a:rPr>
              <a:t>dezinfecție </a:t>
            </a:r>
            <a:r>
              <a:rPr lang="ro-RO" dirty="0">
                <a:solidFill>
                  <a:schemeClr val="accent6">
                    <a:lumMod val="10000"/>
                  </a:schemeClr>
                </a:solidFill>
              </a:rPr>
              <a:t>se </a:t>
            </a:r>
            <a:r>
              <a:rPr lang="ro-RO" dirty="0" smtClean="0">
                <a:solidFill>
                  <a:schemeClr val="accent6">
                    <a:lumMod val="10000"/>
                  </a:schemeClr>
                </a:solidFill>
              </a:rPr>
              <a:t>înțelege </a:t>
            </a:r>
            <a:r>
              <a:rPr lang="ro-RO" dirty="0">
                <a:solidFill>
                  <a:schemeClr val="accent6">
                    <a:lumMod val="10000"/>
                  </a:schemeClr>
                </a:solidFill>
              </a:rPr>
              <a:t>eliminarea sau dezactivarea microorganismelor patogene </a:t>
            </a:r>
            <a:r>
              <a:rPr lang="ro-RO" dirty="0" smtClean="0">
                <a:solidFill>
                  <a:schemeClr val="accent6">
                    <a:lumMod val="10000"/>
                  </a:schemeClr>
                </a:solidFill>
              </a:rPr>
              <a:t>(viruși, </a:t>
            </a:r>
            <a:r>
              <a:rPr lang="ro-RO" dirty="0">
                <a:solidFill>
                  <a:schemeClr val="accent6">
                    <a:lumMod val="10000"/>
                  </a:schemeClr>
                </a:solidFill>
              </a:rPr>
              <a:t>bacterii </a:t>
            </a:r>
            <a:r>
              <a:rPr lang="ro-RO" dirty="0" err="1">
                <a:solidFill>
                  <a:schemeClr val="accent6">
                    <a:lumMod val="10000"/>
                  </a:schemeClr>
                </a:solidFill>
              </a:rPr>
              <a:t>şi</a:t>
            </a:r>
            <a:r>
              <a:rPr lang="ro-RO" dirty="0">
                <a:solidFill>
                  <a:schemeClr val="accent6">
                    <a:lumMod val="10000"/>
                  </a:schemeClr>
                </a:solidFill>
              </a:rPr>
              <a:t> </a:t>
            </a:r>
            <a:r>
              <a:rPr lang="ro-RO" dirty="0" smtClean="0">
                <a:solidFill>
                  <a:schemeClr val="accent6">
                    <a:lumMod val="10000"/>
                  </a:schemeClr>
                </a:solidFill>
              </a:rPr>
              <a:t>paraziți </a:t>
            </a:r>
            <a:r>
              <a:rPr lang="ro-RO" dirty="0" err="1" smtClean="0">
                <a:solidFill>
                  <a:schemeClr val="accent6">
                    <a:lumMod val="10000"/>
                  </a:schemeClr>
                </a:solidFill>
              </a:rPr>
              <a:t>protozorii</a:t>
            </a:r>
            <a:r>
              <a:rPr lang="ro-RO" dirty="0" smtClean="0">
                <a:solidFill>
                  <a:schemeClr val="accent6">
                    <a:lumMod val="10000"/>
                  </a:schemeClr>
                </a:solidFill>
              </a:rPr>
              <a:t>). </a:t>
            </a:r>
            <a:r>
              <a:rPr lang="ro-RO" dirty="0">
                <a:solidFill>
                  <a:schemeClr val="accent6">
                    <a:lumMod val="10000"/>
                  </a:schemeClr>
                </a:solidFill>
              </a:rPr>
              <a:t>Sterilizarea se poate realiza cu </a:t>
            </a:r>
            <a:r>
              <a:rPr lang="ro-RO" dirty="0" smtClean="0">
                <a:solidFill>
                  <a:schemeClr val="accent6">
                    <a:lumMod val="10000"/>
                  </a:schemeClr>
                </a:solidFill>
              </a:rPr>
              <a:t>dezinfectanți </a:t>
            </a:r>
            <a:r>
              <a:rPr lang="ro-RO" dirty="0">
                <a:solidFill>
                  <a:schemeClr val="accent6">
                    <a:lumMod val="10000"/>
                  </a:schemeClr>
                </a:solidFill>
              </a:rPr>
              <a:t>fizici sau chimici. </a:t>
            </a:r>
            <a:r>
              <a:rPr lang="ro-RO" dirty="0" smtClean="0">
                <a:solidFill>
                  <a:schemeClr val="accent6">
                    <a:lumMod val="10000"/>
                  </a:schemeClr>
                </a:solidFill>
              </a:rPr>
              <a:t>Dezinfectanții, </a:t>
            </a:r>
            <a:r>
              <a:rPr lang="ro-RO" dirty="0">
                <a:solidFill>
                  <a:schemeClr val="accent6">
                    <a:lumMod val="10000"/>
                  </a:schemeClr>
                </a:solidFill>
              </a:rPr>
              <a:t>pe lângă eliminarea microorganismelor, au </a:t>
            </a:r>
            <a:r>
              <a:rPr lang="ro-RO" dirty="0" err="1">
                <a:solidFill>
                  <a:schemeClr val="accent6">
                    <a:lumMod val="10000"/>
                  </a:schemeClr>
                </a:solidFill>
              </a:rPr>
              <a:t>şi</a:t>
            </a:r>
            <a:r>
              <a:rPr lang="ro-RO" dirty="0">
                <a:solidFill>
                  <a:schemeClr val="accent6">
                    <a:lumMod val="10000"/>
                  </a:schemeClr>
                </a:solidFill>
              </a:rPr>
              <a:t> un efect rezidual în sensul că rămân activi în apă </a:t>
            </a:r>
            <a:r>
              <a:rPr lang="ro-RO" dirty="0" err="1">
                <a:solidFill>
                  <a:schemeClr val="accent6">
                    <a:lumMod val="10000"/>
                  </a:schemeClr>
                </a:solidFill>
              </a:rPr>
              <a:t>şi</a:t>
            </a:r>
            <a:r>
              <a:rPr lang="ro-RO" dirty="0">
                <a:solidFill>
                  <a:schemeClr val="accent6">
                    <a:lumMod val="10000"/>
                  </a:schemeClr>
                </a:solidFill>
              </a:rPr>
              <a:t> după </a:t>
            </a:r>
            <a:r>
              <a:rPr lang="ro-RO" dirty="0" smtClean="0">
                <a:solidFill>
                  <a:schemeClr val="accent6">
                    <a:lumMod val="10000"/>
                  </a:schemeClr>
                </a:solidFill>
              </a:rPr>
              <a:t>dezinfecție. </a:t>
            </a:r>
            <a:r>
              <a:rPr lang="ro-RO" dirty="0">
                <a:solidFill>
                  <a:schemeClr val="accent6">
                    <a:lumMod val="10000"/>
                  </a:schemeClr>
                </a:solidFill>
              </a:rPr>
              <a:t>Un dezinfectant ar trebui să împiedice dezvoltarea în conducte a microorganismelor patogene după </a:t>
            </a:r>
            <a:r>
              <a:rPr lang="ro-RO" dirty="0" smtClean="0">
                <a:solidFill>
                  <a:schemeClr val="accent6">
                    <a:lumMod val="10000"/>
                  </a:schemeClr>
                </a:solidFill>
              </a:rPr>
              <a:t>dezinfecție, </a:t>
            </a:r>
            <a:r>
              <a:rPr lang="ro-RO" dirty="0">
                <a:solidFill>
                  <a:schemeClr val="accent6">
                    <a:lumMod val="10000"/>
                  </a:schemeClr>
                </a:solidFill>
              </a:rPr>
              <a:t>evitând în acest fel recontaminarea apei.</a:t>
            </a:r>
          </a:p>
        </p:txBody>
      </p:sp>
    </p:spTree>
    <p:extLst>
      <p:ext uri="{BB962C8B-B14F-4D97-AF65-F5344CB8AC3E}">
        <p14:creationId xmlns:p14="http://schemas.microsoft.com/office/powerpoint/2010/main" val="359360165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04278" y="1810688"/>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761339" y="2887378"/>
            <a:ext cx="7943983" cy="3477875"/>
          </a:xfrm>
          <a:prstGeom prst="rect">
            <a:avLst/>
          </a:prstGeom>
        </p:spPr>
        <p:txBody>
          <a:bodyPr wrap="square">
            <a:spAutoFit/>
          </a:bodyPr>
          <a:lstStyle/>
          <a:p>
            <a:r>
              <a:rPr lang="ro-RO" dirty="0">
                <a:solidFill>
                  <a:schemeClr val="accent6">
                    <a:lumMod val="10000"/>
                  </a:schemeClr>
                </a:solidFill>
              </a:rPr>
              <a:t>Procedee fizice.</a:t>
            </a:r>
          </a:p>
          <a:p>
            <a:endParaRPr lang="ro-RO" dirty="0">
              <a:solidFill>
                <a:schemeClr val="accent6">
                  <a:lumMod val="10000"/>
                </a:schemeClr>
              </a:solidFill>
            </a:endParaRPr>
          </a:p>
          <a:p>
            <a:r>
              <a:rPr lang="ro-RO" dirty="0">
                <a:solidFill>
                  <a:schemeClr val="accent6">
                    <a:lumMod val="10000"/>
                  </a:schemeClr>
                </a:solidFill>
              </a:rPr>
              <a:t>            Sterilizare prin fierberea apei timp de 10 minute asigura o buna </a:t>
            </a:r>
            <a:r>
              <a:rPr lang="ro-RO" dirty="0" err="1">
                <a:solidFill>
                  <a:schemeClr val="accent6">
                    <a:lumMod val="10000"/>
                  </a:schemeClr>
                </a:solidFill>
              </a:rPr>
              <a:t>dezinfectie</a:t>
            </a:r>
            <a:r>
              <a:rPr lang="ro-RO" dirty="0">
                <a:solidFill>
                  <a:schemeClr val="accent6">
                    <a:lumMod val="10000"/>
                  </a:schemeClr>
                </a:solidFill>
              </a:rPr>
              <a:t>, an </a:t>
            </a:r>
            <a:r>
              <a:rPr lang="ro-RO" dirty="0" err="1">
                <a:solidFill>
                  <a:schemeClr val="accent6">
                    <a:lumMod val="10000"/>
                  </a:schemeClr>
                </a:solidFill>
              </a:rPr>
              <a:t>scimb</a:t>
            </a:r>
            <a:r>
              <a:rPr lang="ro-RO" dirty="0">
                <a:solidFill>
                  <a:schemeClr val="accent6">
                    <a:lumMod val="10000"/>
                  </a:schemeClr>
                </a:solidFill>
              </a:rPr>
              <a:t> duce la eliminarea O2 si CO2 si astfel apa devine fada. Metoda este simpla, dar </a:t>
            </a:r>
            <a:r>
              <a:rPr lang="ro-RO" dirty="0" err="1">
                <a:solidFill>
                  <a:schemeClr val="accent6">
                    <a:lumMod val="10000"/>
                  </a:schemeClr>
                </a:solidFill>
              </a:rPr>
              <a:t>fara</a:t>
            </a:r>
            <a:r>
              <a:rPr lang="ro-RO" dirty="0">
                <a:solidFill>
                  <a:schemeClr val="accent6">
                    <a:lumMod val="10000"/>
                  </a:schemeClr>
                </a:solidFill>
              </a:rPr>
              <a:t> </a:t>
            </a:r>
            <a:r>
              <a:rPr lang="ro-RO" dirty="0" err="1">
                <a:solidFill>
                  <a:schemeClr val="accent6">
                    <a:lumMod val="10000"/>
                  </a:schemeClr>
                </a:solidFill>
              </a:rPr>
              <a:t>aplicatii</a:t>
            </a:r>
            <a:r>
              <a:rPr lang="ro-RO" dirty="0">
                <a:solidFill>
                  <a:schemeClr val="accent6">
                    <a:lumMod val="10000"/>
                  </a:schemeClr>
                </a:solidFill>
              </a:rPr>
              <a:t> la scara mare, din cauza cotului ridicat. </a:t>
            </a:r>
            <a:r>
              <a:rPr lang="ro-RO" dirty="0" err="1">
                <a:solidFill>
                  <a:schemeClr val="accent6">
                    <a:lumMod val="10000"/>
                  </a:schemeClr>
                </a:solidFill>
              </a:rPr>
              <a:t>Isi</a:t>
            </a:r>
            <a:r>
              <a:rPr lang="ro-RO" dirty="0">
                <a:solidFill>
                  <a:schemeClr val="accent6">
                    <a:lumMod val="10000"/>
                  </a:schemeClr>
                </a:solidFill>
              </a:rPr>
              <a:t> </a:t>
            </a:r>
            <a:r>
              <a:rPr lang="ro-RO" dirty="0" err="1">
                <a:solidFill>
                  <a:schemeClr val="accent6">
                    <a:lumMod val="10000"/>
                  </a:schemeClr>
                </a:solidFill>
              </a:rPr>
              <a:t>giseste</a:t>
            </a:r>
            <a:r>
              <a:rPr lang="ro-RO" dirty="0">
                <a:solidFill>
                  <a:schemeClr val="accent6">
                    <a:lumMod val="10000"/>
                  </a:schemeClr>
                </a:solidFill>
              </a:rPr>
              <a:t> </a:t>
            </a:r>
            <a:r>
              <a:rPr lang="ro-RO" dirty="0" err="1">
                <a:solidFill>
                  <a:schemeClr val="accent6">
                    <a:lumMod val="10000"/>
                  </a:schemeClr>
                </a:solidFill>
              </a:rPr>
              <a:t>intrebuintarea</a:t>
            </a:r>
            <a:r>
              <a:rPr lang="ro-RO" dirty="0">
                <a:solidFill>
                  <a:schemeClr val="accent6">
                    <a:lumMod val="10000"/>
                  </a:schemeClr>
                </a:solidFill>
              </a:rPr>
              <a:t> pentru apa potabila din gospodarii, cantine, spitale, etc., in cazul pericolului de epidemii. Prin </a:t>
            </a:r>
            <a:r>
              <a:rPr lang="ro-RO" dirty="0" err="1">
                <a:solidFill>
                  <a:schemeClr val="accent6">
                    <a:lumMod val="10000"/>
                  </a:schemeClr>
                </a:solidFill>
              </a:rPr>
              <a:t>metodatermica</a:t>
            </a:r>
            <a:r>
              <a:rPr lang="ro-RO" dirty="0">
                <a:solidFill>
                  <a:schemeClr val="accent6">
                    <a:lumMod val="10000"/>
                  </a:schemeClr>
                </a:solidFill>
              </a:rPr>
              <a:t> nu se pot </a:t>
            </a:r>
            <a:r>
              <a:rPr lang="ro-RO" dirty="0" err="1">
                <a:solidFill>
                  <a:schemeClr val="accent6">
                    <a:lumMod val="10000"/>
                  </a:schemeClr>
                </a:solidFill>
              </a:rPr>
              <a:t>indeparta</a:t>
            </a:r>
            <a:r>
              <a:rPr lang="ro-RO" dirty="0">
                <a:solidFill>
                  <a:schemeClr val="accent6">
                    <a:lumMod val="10000"/>
                  </a:schemeClr>
                </a:solidFill>
              </a:rPr>
              <a:t> sporii din apa.</a:t>
            </a:r>
          </a:p>
        </p:txBody>
      </p:sp>
    </p:spTree>
    <p:extLst>
      <p:ext uri="{BB962C8B-B14F-4D97-AF65-F5344CB8AC3E}">
        <p14:creationId xmlns:p14="http://schemas.microsoft.com/office/powerpoint/2010/main" val="4174164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04278" y="1810688"/>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419072" y="2756733"/>
            <a:ext cx="8219783" cy="3139321"/>
          </a:xfrm>
          <a:prstGeom prst="rect">
            <a:avLst/>
          </a:prstGeom>
        </p:spPr>
        <p:txBody>
          <a:bodyPr wrap="square">
            <a:spAutoFit/>
          </a:bodyPr>
          <a:lstStyle/>
          <a:p>
            <a:r>
              <a:rPr lang="ro-RO" dirty="0" err="1">
                <a:solidFill>
                  <a:schemeClr val="accent6">
                    <a:lumMod val="10000"/>
                  </a:schemeClr>
                </a:solidFill>
              </a:rPr>
              <a:t>Dezinfectia</a:t>
            </a:r>
            <a:r>
              <a:rPr lang="ro-RO" dirty="0">
                <a:solidFill>
                  <a:schemeClr val="accent6">
                    <a:lumMod val="10000"/>
                  </a:schemeClr>
                </a:solidFill>
              </a:rPr>
              <a:t> cu ultrasunete</a:t>
            </a:r>
            <a:r>
              <a:rPr lang="ro-RO" dirty="0" smtClean="0">
                <a:solidFill>
                  <a:schemeClr val="accent6">
                    <a:lumMod val="10000"/>
                  </a:schemeClr>
                </a:solidFill>
              </a:rPr>
              <a:t>.</a:t>
            </a:r>
          </a:p>
          <a:p>
            <a:endParaRPr lang="ro-RO" dirty="0">
              <a:solidFill>
                <a:schemeClr val="accent6">
                  <a:lumMod val="10000"/>
                </a:schemeClr>
              </a:solidFill>
            </a:endParaRPr>
          </a:p>
          <a:p>
            <a:r>
              <a:rPr lang="ro-RO" dirty="0">
                <a:solidFill>
                  <a:schemeClr val="accent6">
                    <a:lumMod val="10000"/>
                  </a:schemeClr>
                </a:solidFill>
              </a:rPr>
              <a:t> </a:t>
            </a:r>
            <a:r>
              <a:rPr lang="ro-RO" dirty="0" err="1">
                <a:solidFill>
                  <a:schemeClr val="accent6">
                    <a:lumMod val="10000"/>
                  </a:schemeClr>
                </a:solidFill>
              </a:rPr>
              <a:t>Actinea</a:t>
            </a:r>
            <a:r>
              <a:rPr lang="ro-RO" dirty="0">
                <a:solidFill>
                  <a:schemeClr val="accent6">
                    <a:lumMod val="10000"/>
                  </a:schemeClr>
                </a:solidFill>
              </a:rPr>
              <a:t> bactericida a undelor ultra sonore, depinde de intensitatea lor si a </a:t>
            </a:r>
            <a:r>
              <a:rPr lang="ro-RO" dirty="0" smtClean="0">
                <a:solidFill>
                  <a:schemeClr val="accent6">
                    <a:lumMod val="10000"/>
                  </a:schemeClr>
                </a:solidFill>
              </a:rPr>
              <a:t>proprietăților </a:t>
            </a:r>
            <a:r>
              <a:rPr lang="ro-RO" dirty="0">
                <a:solidFill>
                  <a:schemeClr val="accent6">
                    <a:lumMod val="10000"/>
                  </a:schemeClr>
                </a:solidFill>
              </a:rPr>
              <a:t>morfologice si fiziologice ale microorganismelor animale si vegetale. </a:t>
            </a:r>
            <a:r>
              <a:rPr lang="ro-RO" dirty="0" smtClean="0">
                <a:solidFill>
                  <a:schemeClr val="accent6">
                    <a:lumMod val="10000"/>
                  </a:schemeClr>
                </a:solidFill>
              </a:rPr>
              <a:t>Deși acțiunea </a:t>
            </a:r>
            <a:r>
              <a:rPr lang="ro-RO" dirty="0">
                <a:solidFill>
                  <a:schemeClr val="accent6">
                    <a:lumMod val="10000"/>
                  </a:schemeClr>
                </a:solidFill>
              </a:rPr>
              <a:t>bactericida a ultrasunetelor este cunoscuta de mult, teoria unica asupra mecanismului </a:t>
            </a:r>
            <a:r>
              <a:rPr lang="ro-RO" dirty="0" smtClean="0">
                <a:solidFill>
                  <a:schemeClr val="accent6">
                    <a:lumMod val="10000"/>
                  </a:schemeClr>
                </a:solidFill>
              </a:rPr>
              <a:t>dezinfectării </a:t>
            </a:r>
            <a:r>
              <a:rPr lang="ro-RO" dirty="0">
                <a:solidFill>
                  <a:schemeClr val="accent6">
                    <a:lumMod val="10000"/>
                  </a:schemeClr>
                </a:solidFill>
              </a:rPr>
              <a:t>prin ultrasunete, nu a fost </a:t>
            </a:r>
            <a:r>
              <a:rPr lang="ro-RO" dirty="0" err="1">
                <a:solidFill>
                  <a:schemeClr val="accent6">
                    <a:lumMod val="10000"/>
                  </a:schemeClr>
                </a:solidFill>
              </a:rPr>
              <a:t>inca</a:t>
            </a:r>
            <a:r>
              <a:rPr lang="ro-RO" dirty="0">
                <a:solidFill>
                  <a:schemeClr val="accent6">
                    <a:lumMod val="10000"/>
                  </a:schemeClr>
                </a:solidFill>
              </a:rPr>
              <a:t> elaborata. Acest procedeu de </a:t>
            </a:r>
            <a:r>
              <a:rPr lang="ro-RO" dirty="0" smtClean="0">
                <a:solidFill>
                  <a:schemeClr val="accent6">
                    <a:lumMod val="10000"/>
                  </a:schemeClr>
                </a:solidFill>
              </a:rPr>
              <a:t>dezinfecție </a:t>
            </a:r>
            <a:r>
              <a:rPr lang="ro-RO" dirty="0">
                <a:solidFill>
                  <a:schemeClr val="accent6">
                    <a:lumMod val="10000"/>
                  </a:schemeClr>
                </a:solidFill>
              </a:rPr>
              <a:t>nu si-a </a:t>
            </a:r>
            <a:r>
              <a:rPr lang="ro-RO" dirty="0" err="1">
                <a:solidFill>
                  <a:schemeClr val="accent6">
                    <a:lumMod val="10000"/>
                  </a:schemeClr>
                </a:solidFill>
              </a:rPr>
              <a:t>gasit</a:t>
            </a:r>
            <a:r>
              <a:rPr lang="ro-RO" dirty="0">
                <a:solidFill>
                  <a:schemeClr val="accent6">
                    <a:lumMod val="10000"/>
                  </a:schemeClr>
                </a:solidFill>
              </a:rPr>
              <a:t> </a:t>
            </a:r>
            <a:r>
              <a:rPr lang="ro-RO" dirty="0" err="1">
                <a:solidFill>
                  <a:schemeClr val="accent6">
                    <a:lumMod val="10000"/>
                  </a:schemeClr>
                </a:solidFill>
              </a:rPr>
              <a:t>inca</a:t>
            </a:r>
            <a:r>
              <a:rPr lang="ro-RO" dirty="0">
                <a:solidFill>
                  <a:schemeClr val="accent6">
                    <a:lumMod val="10000"/>
                  </a:schemeClr>
                </a:solidFill>
              </a:rPr>
              <a:t> aplicarea pe plan industrial.            </a:t>
            </a:r>
          </a:p>
        </p:txBody>
      </p:sp>
    </p:spTree>
    <p:extLst>
      <p:ext uri="{BB962C8B-B14F-4D97-AF65-F5344CB8AC3E}">
        <p14:creationId xmlns:p14="http://schemas.microsoft.com/office/powerpoint/2010/main" val="390026741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36065" y="1365759"/>
            <a:ext cx="10141526" cy="1646628"/>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04278" y="1810688"/>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12" name="Rectangle 11"/>
          <p:cNvSpPr/>
          <p:nvPr/>
        </p:nvSpPr>
        <p:spPr>
          <a:xfrm>
            <a:off x="458976" y="2933849"/>
            <a:ext cx="8219783" cy="2800767"/>
          </a:xfrm>
          <a:prstGeom prst="rect">
            <a:avLst/>
          </a:prstGeom>
        </p:spPr>
        <p:txBody>
          <a:bodyPr wrap="square">
            <a:spAutoFit/>
          </a:bodyPr>
          <a:lstStyle/>
          <a:p>
            <a:r>
              <a:rPr lang="ro-RO" dirty="0">
                <a:solidFill>
                  <a:schemeClr val="accent6">
                    <a:lumMod val="10000"/>
                  </a:schemeClr>
                </a:solidFill>
              </a:rPr>
              <a:t>Procedeul cu raze ultraviolete este cel mai important dintre procedeele fizice, dar </a:t>
            </a:r>
            <a:r>
              <a:rPr lang="ro-RO" dirty="0" err="1">
                <a:solidFill>
                  <a:schemeClr val="accent6">
                    <a:lumMod val="10000"/>
                  </a:schemeClr>
                </a:solidFill>
              </a:rPr>
              <a:t>ncici</a:t>
            </a:r>
            <a:r>
              <a:rPr lang="ro-RO" dirty="0">
                <a:solidFill>
                  <a:schemeClr val="accent6">
                    <a:lumMod val="10000"/>
                  </a:schemeClr>
                </a:solidFill>
              </a:rPr>
              <a:t> acesta nu se </a:t>
            </a:r>
            <a:r>
              <a:rPr lang="ro-RO" dirty="0" err="1">
                <a:solidFill>
                  <a:schemeClr val="accent6">
                    <a:lumMod val="10000"/>
                  </a:schemeClr>
                </a:solidFill>
              </a:rPr>
              <a:t>foloseste</a:t>
            </a:r>
            <a:r>
              <a:rPr lang="ro-RO" dirty="0">
                <a:solidFill>
                  <a:schemeClr val="accent6">
                    <a:lumMod val="10000"/>
                  </a:schemeClr>
                </a:solidFill>
              </a:rPr>
              <a:t> pe plan industrial</a:t>
            </a:r>
            <a:r>
              <a:rPr lang="ro-RO" dirty="0" smtClean="0">
                <a:solidFill>
                  <a:schemeClr val="accent6">
                    <a:lumMod val="10000"/>
                  </a:schemeClr>
                </a:solidFill>
              </a:rPr>
              <a:t>.</a:t>
            </a:r>
            <a:endParaRPr lang="ro-RO" dirty="0">
              <a:solidFill>
                <a:schemeClr val="accent6">
                  <a:lumMod val="10000"/>
                </a:schemeClr>
              </a:solidFill>
            </a:endParaRPr>
          </a:p>
          <a:p>
            <a:r>
              <a:rPr lang="ro-RO" dirty="0">
                <a:solidFill>
                  <a:schemeClr val="accent6">
                    <a:lumMod val="10000"/>
                  </a:schemeClr>
                </a:solidFill>
              </a:rPr>
              <a:t>            Referitor la efectul dezinfectant al razelor UV s-au emis mai multe ipoteze: a. Efectul dezinfectant s-ar datora </a:t>
            </a:r>
            <a:r>
              <a:rPr lang="ro-RO" dirty="0" err="1">
                <a:solidFill>
                  <a:schemeClr val="accent6">
                    <a:lumMod val="10000"/>
                  </a:schemeClr>
                </a:solidFill>
              </a:rPr>
              <a:t>actiunii</a:t>
            </a:r>
            <a:r>
              <a:rPr lang="ro-RO" dirty="0">
                <a:solidFill>
                  <a:schemeClr val="accent6">
                    <a:lumMod val="10000"/>
                  </a:schemeClr>
                </a:solidFill>
              </a:rPr>
              <a:t> specifice, directe a razelor UV, asupra bacteriilor; b. razele UV determina formarea prealabila a ozonului si a apei oxigenate, care au </a:t>
            </a:r>
            <a:r>
              <a:rPr lang="ro-RO" dirty="0" err="1">
                <a:solidFill>
                  <a:schemeClr val="accent6">
                    <a:lumMod val="10000"/>
                  </a:schemeClr>
                </a:solidFill>
              </a:rPr>
              <a:t>actiune</a:t>
            </a:r>
            <a:r>
              <a:rPr lang="ro-RO" dirty="0">
                <a:solidFill>
                  <a:schemeClr val="accent6">
                    <a:lumMod val="10000"/>
                  </a:schemeClr>
                </a:solidFill>
              </a:rPr>
              <a:t> dezinfectanta.</a:t>
            </a:r>
          </a:p>
        </p:txBody>
      </p:sp>
    </p:spTree>
    <p:extLst>
      <p:ext uri="{BB962C8B-B14F-4D97-AF65-F5344CB8AC3E}">
        <p14:creationId xmlns:p14="http://schemas.microsoft.com/office/powerpoint/2010/main" val="88671535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noProof="0" dirty="0" smtClean="0">
                <a:solidFill>
                  <a:schemeClr val="accent6">
                    <a:lumMod val="10000"/>
                  </a:schemeClr>
                </a:solidFill>
              </a:rPr>
              <a:t>R</a:t>
            </a:r>
            <a:r>
              <a:rPr lang="ro-RO" sz="2400" kern="0" dirty="0" err="1" smtClean="0">
                <a:solidFill>
                  <a:schemeClr val="accent6">
                    <a:lumMod val="10000"/>
                  </a:schemeClr>
                </a:solidFill>
              </a:rPr>
              <a:t>aze</a:t>
            </a:r>
            <a:r>
              <a:rPr lang="ro-RO" sz="2400" kern="0" dirty="0" smtClean="0">
                <a:solidFill>
                  <a:schemeClr val="accent6">
                    <a:lumMod val="10000"/>
                  </a:schemeClr>
                </a:solidFill>
              </a:rPr>
              <a:t> </a:t>
            </a:r>
            <a:r>
              <a:rPr lang="ro-RO" sz="2400" kern="0" dirty="0">
                <a:solidFill>
                  <a:schemeClr val="accent6">
                    <a:lumMod val="10000"/>
                  </a:schemeClr>
                </a:solidFill>
              </a:rPr>
              <a:t>ultraviolete </a:t>
            </a: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491506" y="1541979"/>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12" name="Rectangle 11"/>
          <p:cNvSpPr/>
          <p:nvPr/>
        </p:nvSpPr>
        <p:spPr>
          <a:xfrm>
            <a:off x="458976" y="2933849"/>
            <a:ext cx="8219783" cy="2800767"/>
          </a:xfrm>
          <a:prstGeom prst="rect">
            <a:avLst/>
          </a:prstGeom>
        </p:spPr>
        <p:txBody>
          <a:bodyPr wrap="square">
            <a:spAutoFit/>
          </a:bodyPr>
          <a:lstStyle/>
          <a:p>
            <a:r>
              <a:rPr lang="ro-RO" dirty="0">
                <a:solidFill>
                  <a:schemeClr val="accent6">
                    <a:lumMod val="10000"/>
                  </a:schemeClr>
                </a:solidFill>
              </a:rPr>
              <a:t>Procedeul cu raze ultraviolete este cel mai important dintre procedeele fizice, dar </a:t>
            </a:r>
            <a:r>
              <a:rPr lang="ro-RO" dirty="0" err="1">
                <a:solidFill>
                  <a:schemeClr val="accent6">
                    <a:lumMod val="10000"/>
                  </a:schemeClr>
                </a:solidFill>
              </a:rPr>
              <a:t>ncici</a:t>
            </a:r>
            <a:r>
              <a:rPr lang="ro-RO" dirty="0">
                <a:solidFill>
                  <a:schemeClr val="accent6">
                    <a:lumMod val="10000"/>
                  </a:schemeClr>
                </a:solidFill>
              </a:rPr>
              <a:t> acesta nu se </a:t>
            </a:r>
            <a:r>
              <a:rPr lang="ro-RO" dirty="0" err="1">
                <a:solidFill>
                  <a:schemeClr val="accent6">
                    <a:lumMod val="10000"/>
                  </a:schemeClr>
                </a:solidFill>
              </a:rPr>
              <a:t>foloseste</a:t>
            </a:r>
            <a:r>
              <a:rPr lang="ro-RO" dirty="0">
                <a:solidFill>
                  <a:schemeClr val="accent6">
                    <a:lumMod val="10000"/>
                  </a:schemeClr>
                </a:solidFill>
              </a:rPr>
              <a:t> pe plan industrial</a:t>
            </a:r>
            <a:r>
              <a:rPr lang="ro-RO" dirty="0" smtClean="0">
                <a:solidFill>
                  <a:schemeClr val="accent6">
                    <a:lumMod val="10000"/>
                  </a:schemeClr>
                </a:solidFill>
              </a:rPr>
              <a:t>.</a:t>
            </a:r>
            <a:endParaRPr lang="ro-RO" dirty="0">
              <a:solidFill>
                <a:schemeClr val="accent6">
                  <a:lumMod val="10000"/>
                </a:schemeClr>
              </a:solidFill>
            </a:endParaRPr>
          </a:p>
          <a:p>
            <a:r>
              <a:rPr lang="ro-RO" dirty="0">
                <a:solidFill>
                  <a:schemeClr val="accent6">
                    <a:lumMod val="10000"/>
                  </a:schemeClr>
                </a:solidFill>
              </a:rPr>
              <a:t>            Referitor la efectul dezinfectant al razelor UV s-au emis mai multe ipoteze: a. Efectul dezinfectant s-ar datora </a:t>
            </a:r>
            <a:r>
              <a:rPr lang="ro-RO" dirty="0" err="1">
                <a:solidFill>
                  <a:schemeClr val="accent6">
                    <a:lumMod val="10000"/>
                  </a:schemeClr>
                </a:solidFill>
              </a:rPr>
              <a:t>actiunii</a:t>
            </a:r>
            <a:r>
              <a:rPr lang="ro-RO" dirty="0">
                <a:solidFill>
                  <a:schemeClr val="accent6">
                    <a:lumMod val="10000"/>
                  </a:schemeClr>
                </a:solidFill>
              </a:rPr>
              <a:t> specifice, directe a razelor UV, asupra bacteriilor; b. razele UV determina formarea prealabila a ozonului si a apei oxigenate, care au </a:t>
            </a:r>
            <a:r>
              <a:rPr lang="ro-RO" dirty="0" err="1">
                <a:solidFill>
                  <a:schemeClr val="accent6">
                    <a:lumMod val="10000"/>
                  </a:schemeClr>
                </a:solidFill>
              </a:rPr>
              <a:t>actiune</a:t>
            </a:r>
            <a:r>
              <a:rPr lang="ro-RO" dirty="0">
                <a:solidFill>
                  <a:schemeClr val="accent6">
                    <a:lumMod val="10000"/>
                  </a:schemeClr>
                </a:solidFill>
              </a:rPr>
              <a:t> dezinfectanta.</a:t>
            </a:r>
          </a:p>
        </p:txBody>
      </p:sp>
    </p:spTree>
    <p:extLst>
      <p:ext uri="{BB962C8B-B14F-4D97-AF65-F5344CB8AC3E}">
        <p14:creationId xmlns:p14="http://schemas.microsoft.com/office/powerpoint/2010/main" val="161808499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528366"/>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159558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3" name="Rectangle 2"/>
          <p:cNvSpPr/>
          <p:nvPr/>
        </p:nvSpPr>
        <p:spPr>
          <a:xfrm>
            <a:off x="3014159" y="2443842"/>
            <a:ext cx="6500192" cy="430887"/>
          </a:xfrm>
          <a:prstGeom prst="rect">
            <a:avLst/>
          </a:prstGeom>
        </p:spPr>
        <p:txBody>
          <a:bodyPr wrap="square">
            <a:spAutoFit/>
          </a:bodyPr>
          <a:lstStyle/>
          <a:p>
            <a:r>
              <a:rPr lang="ro-RO" dirty="0">
                <a:solidFill>
                  <a:schemeClr val="tx1"/>
                </a:solidFill>
              </a:rPr>
              <a:t>Etapele de tratare</a:t>
            </a:r>
          </a:p>
        </p:txBody>
      </p:sp>
      <p:pic>
        <p:nvPicPr>
          <p:cNvPr id="4" name="Picture 3"/>
          <p:cNvPicPr>
            <a:picLocks noChangeAspect="1"/>
          </p:cNvPicPr>
          <p:nvPr/>
        </p:nvPicPr>
        <p:blipFill>
          <a:blip r:embed="rId8"/>
          <a:stretch>
            <a:fillRect/>
          </a:stretch>
        </p:blipFill>
        <p:spPr>
          <a:xfrm>
            <a:off x="1043609" y="2874728"/>
            <a:ext cx="6579704" cy="4057551"/>
          </a:xfrm>
          <a:prstGeom prst="rect">
            <a:avLst/>
          </a:prstGeom>
        </p:spPr>
      </p:pic>
    </p:spTree>
    <p:extLst>
      <p:ext uri="{BB962C8B-B14F-4D97-AF65-F5344CB8AC3E}">
        <p14:creationId xmlns:p14="http://schemas.microsoft.com/office/powerpoint/2010/main" val="302873559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noProof="0" dirty="0" smtClean="0">
                <a:solidFill>
                  <a:schemeClr val="accent6">
                    <a:lumMod val="10000"/>
                  </a:schemeClr>
                </a:solidFill>
              </a:rPr>
              <a:t>R</a:t>
            </a:r>
            <a:r>
              <a:rPr lang="ro-RO" sz="2400" kern="0" dirty="0" err="1" smtClean="0">
                <a:solidFill>
                  <a:schemeClr val="accent6">
                    <a:lumMod val="10000"/>
                  </a:schemeClr>
                </a:solidFill>
              </a:rPr>
              <a:t>aze</a:t>
            </a:r>
            <a:r>
              <a:rPr lang="ro-RO" sz="2400" kern="0" dirty="0" smtClean="0">
                <a:solidFill>
                  <a:schemeClr val="accent6">
                    <a:lumMod val="10000"/>
                  </a:schemeClr>
                </a:solidFill>
              </a:rPr>
              <a:t> </a:t>
            </a:r>
            <a:r>
              <a:rPr lang="ro-RO" sz="2400" kern="0" dirty="0">
                <a:solidFill>
                  <a:schemeClr val="accent6">
                    <a:lumMod val="10000"/>
                  </a:schemeClr>
                </a:solidFill>
              </a:rPr>
              <a:t>ultraviolete </a:t>
            </a: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491506" y="1541979"/>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3477875"/>
          </a:xfrm>
          <a:prstGeom prst="rect">
            <a:avLst/>
          </a:prstGeom>
        </p:spPr>
        <p:txBody>
          <a:bodyPr wrap="square">
            <a:spAutoFit/>
          </a:bodyPr>
          <a:lstStyle/>
          <a:p>
            <a:r>
              <a:rPr lang="ro-RO" dirty="0"/>
              <a:t> </a:t>
            </a:r>
            <a:r>
              <a:rPr lang="ro-RO" dirty="0">
                <a:solidFill>
                  <a:schemeClr val="accent6">
                    <a:lumMod val="10000"/>
                  </a:schemeClr>
                </a:solidFill>
              </a:rPr>
              <a:t>In practica, pentru </a:t>
            </a:r>
            <a:r>
              <a:rPr lang="ro-RO" dirty="0" smtClean="0">
                <a:solidFill>
                  <a:schemeClr val="accent6">
                    <a:lumMod val="10000"/>
                  </a:schemeClr>
                </a:solidFill>
              </a:rPr>
              <a:t>obținerea </a:t>
            </a:r>
            <a:r>
              <a:rPr lang="ro-RO" dirty="0">
                <a:solidFill>
                  <a:schemeClr val="accent6">
                    <a:lumMod val="10000"/>
                  </a:schemeClr>
                </a:solidFill>
              </a:rPr>
              <a:t>unei </a:t>
            </a:r>
            <a:r>
              <a:rPr lang="ro-RO" dirty="0" smtClean="0">
                <a:solidFill>
                  <a:schemeClr val="accent6">
                    <a:lumMod val="10000"/>
                  </a:schemeClr>
                </a:solidFill>
              </a:rPr>
              <a:t>dezinfectări </a:t>
            </a:r>
            <a:r>
              <a:rPr lang="ro-RO" dirty="0">
                <a:solidFill>
                  <a:schemeClr val="accent6">
                    <a:lumMod val="10000"/>
                  </a:schemeClr>
                </a:solidFill>
              </a:rPr>
              <a:t>avantajoase, este necesar un consum de ordinul a 40 Wh/m3 apa tratata. Tratamentul se </a:t>
            </a:r>
            <a:r>
              <a:rPr lang="ro-RO" dirty="0" smtClean="0">
                <a:solidFill>
                  <a:schemeClr val="accent6">
                    <a:lumMod val="10000"/>
                  </a:schemeClr>
                </a:solidFill>
              </a:rPr>
              <a:t>efectuează </a:t>
            </a:r>
            <a:r>
              <a:rPr lang="ro-RO" dirty="0">
                <a:solidFill>
                  <a:schemeClr val="accent6">
                    <a:lumMod val="10000"/>
                  </a:schemeClr>
                </a:solidFill>
              </a:rPr>
              <a:t>in general sub presiune, </a:t>
            </a:r>
            <a:r>
              <a:rPr lang="ro-RO" dirty="0" smtClean="0">
                <a:solidFill>
                  <a:schemeClr val="accent6">
                    <a:lumMod val="10000"/>
                  </a:schemeClr>
                </a:solidFill>
              </a:rPr>
              <a:t>trecând </a:t>
            </a:r>
            <a:r>
              <a:rPr lang="ro-RO" dirty="0">
                <a:solidFill>
                  <a:schemeClr val="accent6">
                    <a:lumMod val="10000"/>
                  </a:schemeClr>
                </a:solidFill>
              </a:rPr>
              <a:t>apa printr-o conducta, in interiorul </a:t>
            </a:r>
            <a:r>
              <a:rPr lang="ro-RO" dirty="0" smtClean="0">
                <a:solidFill>
                  <a:schemeClr val="accent6">
                    <a:lumMod val="10000"/>
                  </a:schemeClr>
                </a:solidFill>
              </a:rPr>
              <a:t>căreia </a:t>
            </a:r>
            <a:r>
              <a:rPr lang="ro-RO" dirty="0">
                <a:solidFill>
                  <a:schemeClr val="accent6">
                    <a:lumMod val="10000"/>
                  </a:schemeClr>
                </a:solidFill>
              </a:rPr>
              <a:t>se afla un tub de sticla, in care este amplasata lampa </a:t>
            </a:r>
            <a:r>
              <a:rPr lang="ro-RO" dirty="0" smtClean="0">
                <a:solidFill>
                  <a:schemeClr val="accent6">
                    <a:lumMod val="10000"/>
                  </a:schemeClr>
                </a:solidFill>
              </a:rPr>
              <a:t>emițătoare </a:t>
            </a:r>
            <a:r>
              <a:rPr lang="ro-RO" dirty="0">
                <a:solidFill>
                  <a:schemeClr val="accent6">
                    <a:lumMod val="10000"/>
                  </a:schemeClr>
                </a:solidFill>
              </a:rPr>
              <a:t>de raze UV, ceea ce impune o foarte buna </a:t>
            </a:r>
            <a:r>
              <a:rPr lang="ro-RO" dirty="0" smtClean="0">
                <a:solidFill>
                  <a:schemeClr val="accent6">
                    <a:lumMod val="10000"/>
                  </a:schemeClr>
                </a:solidFill>
              </a:rPr>
              <a:t>limpezire </a:t>
            </a:r>
            <a:r>
              <a:rPr lang="ro-RO" dirty="0">
                <a:solidFill>
                  <a:schemeClr val="accent6">
                    <a:lumMod val="10000"/>
                  </a:schemeClr>
                </a:solidFill>
              </a:rPr>
              <a:t>prealabila a apei. Deoarece razele ultraviolete sunt absorbite si de aer, amplasarea </a:t>
            </a:r>
            <a:r>
              <a:rPr lang="ro-RO" dirty="0" smtClean="0">
                <a:solidFill>
                  <a:schemeClr val="accent6">
                    <a:lumMod val="10000"/>
                  </a:schemeClr>
                </a:solidFill>
              </a:rPr>
              <a:t>lămpilor </a:t>
            </a:r>
            <a:r>
              <a:rPr lang="ro-RO" dirty="0">
                <a:solidFill>
                  <a:schemeClr val="accent6">
                    <a:lumMod val="10000"/>
                  </a:schemeClr>
                </a:solidFill>
              </a:rPr>
              <a:t>furnizoare de raze UV, trebuie sa se </a:t>
            </a:r>
            <a:r>
              <a:rPr lang="ro-RO" dirty="0" err="1">
                <a:solidFill>
                  <a:schemeClr val="accent6">
                    <a:lumMod val="10000"/>
                  </a:schemeClr>
                </a:solidFill>
              </a:rPr>
              <a:t>faca</a:t>
            </a:r>
            <a:r>
              <a:rPr lang="ro-RO" dirty="0">
                <a:solidFill>
                  <a:schemeClr val="accent6">
                    <a:lumMod val="10000"/>
                  </a:schemeClr>
                </a:solidFill>
              </a:rPr>
              <a:t> la o distanta de aproximativ 20-30 cm de apa supusa </a:t>
            </a:r>
            <a:r>
              <a:rPr lang="ro-RO" dirty="0" smtClean="0">
                <a:solidFill>
                  <a:schemeClr val="accent6">
                    <a:lumMod val="10000"/>
                  </a:schemeClr>
                </a:solidFill>
              </a:rPr>
              <a:t>dezinfecției.</a:t>
            </a:r>
            <a:endParaRPr lang="ro-RO" dirty="0">
              <a:solidFill>
                <a:schemeClr val="accent6">
                  <a:lumMod val="10000"/>
                </a:schemeClr>
              </a:solidFill>
            </a:endParaRPr>
          </a:p>
        </p:txBody>
      </p:sp>
    </p:spTree>
    <p:extLst>
      <p:ext uri="{BB962C8B-B14F-4D97-AF65-F5344CB8AC3E}">
        <p14:creationId xmlns:p14="http://schemas.microsoft.com/office/powerpoint/2010/main" val="168772132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noProof="0" dirty="0" smtClean="0">
                <a:solidFill>
                  <a:schemeClr val="accent6">
                    <a:lumMod val="10000"/>
                  </a:schemeClr>
                </a:solidFill>
              </a:rPr>
              <a:t>R</a:t>
            </a:r>
            <a:r>
              <a:rPr lang="ro-RO" sz="2400" kern="0" dirty="0" err="1" smtClean="0">
                <a:solidFill>
                  <a:schemeClr val="accent6">
                    <a:lumMod val="10000"/>
                  </a:schemeClr>
                </a:solidFill>
              </a:rPr>
              <a:t>aze</a:t>
            </a:r>
            <a:r>
              <a:rPr lang="ro-RO" sz="2400" kern="0" dirty="0" smtClean="0">
                <a:solidFill>
                  <a:schemeClr val="accent6">
                    <a:lumMod val="10000"/>
                  </a:schemeClr>
                </a:solidFill>
              </a:rPr>
              <a:t> </a:t>
            </a:r>
            <a:r>
              <a:rPr lang="ro-RO" sz="2400" kern="0" dirty="0">
                <a:solidFill>
                  <a:schemeClr val="accent6">
                    <a:lumMod val="10000"/>
                  </a:schemeClr>
                </a:solidFill>
              </a:rPr>
              <a:t>ultraviolete </a:t>
            </a: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491506" y="1541979"/>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pic>
        <p:nvPicPr>
          <p:cNvPr id="12" name="Picture 11"/>
          <p:cNvPicPr>
            <a:picLocks noChangeAspect="1"/>
          </p:cNvPicPr>
          <p:nvPr/>
        </p:nvPicPr>
        <p:blipFill rotWithShape="1">
          <a:blip r:embed="rId8"/>
          <a:srcRect t="16733" b="15831"/>
          <a:stretch/>
        </p:blipFill>
        <p:spPr>
          <a:xfrm>
            <a:off x="1704830" y="3010352"/>
            <a:ext cx="5718544" cy="3856382"/>
          </a:xfrm>
          <a:prstGeom prst="rect">
            <a:avLst/>
          </a:prstGeom>
        </p:spPr>
      </p:pic>
    </p:spTree>
    <p:extLst>
      <p:ext uri="{BB962C8B-B14F-4D97-AF65-F5344CB8AC3E}">
        <p14:creationId xmlns:p14="http://schemas.microsoft.com/office/powerpoint/2010/main" val="30888338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noProof="0" dirty="0" smtClean="0">
                <a:solidFill>
                  <a:schemeClr val="accent6">
                    <a:lumMod val="10000"/>
                  </a:schemeClr>
                </a:solidFill>
              </a:rPr>
              <a:t>R</a:t>
            </a:r>
            <a:r>
              <a:rPr lang="ro-RO" sz="2400" kern="0" dirty="0" err="1" smtClean="0">
                <a:solidFill>
                  <a:schemeClr val="accent6">
                    <a:lumMod val="10000"/>
                  </a:schemeClr>
                </a:solidFill>
              </a:rPr>
              <a:t>aze</a:t>
            </a:r>
            <a:r>
              <a:rPr lang="ro-RO" sz="2400" kern="0" dirty="0" smtClean="0">
                <a:solidFill>
                  <a:schemeClr val="accent6">
                    <a:lumMod val="10000"/>
                  </a:schemeClr>
                </a:solidFill>
              </a:rPr>
              <a:t> </a:t>
            </a:r>
            <a:r>
              <a:rPr lang="ro-RO" sz="2400" kern="0" dirty="0">
                <a:solidFill>
                  <a:schemeClr val="accent6">
                    <a:lumMod val="10000"/>
                  </a:schemeClr>
                </a:solidFill>
              </a:rPr>
              <a:t>ultraviolete </a:t>
            </a:r>
            <a:r>
              <a:rPr lang="ro-RO" sz="2400" kern="0" dirty="0" smtClean="0">
                <a:solidFill>
                  <a:schemeClr val="accent6">
                    <a:lumMod val="10000"/>
                  </a:schemeClr>
                </a:solidFill>
              </a:rPr>
              <a:t>apă potabilă</a:t>
            </a: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491506" y="1541979"/>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pic>
        <p:nvPicPr>
          <p:cNvPr id="13" name="Picture 12"/>
          <p:cNvPicPr>
            <a:picLocks noChangeAspect="1"/>
          </p:cNvPicPr>
          <p:nvPr/>
        </p:nvPicPr>
        <p:blipFill>
          <a:blip r:embed="rId8"/>
          <a:stretch>
            <a:fillRect/>
          </a:stretch>
        </p:blipFill>
        <p:spPr>
          <a:xfrm>
            <a:off x="765314" y="3023355"/>
            <a:ext cx="7464286" cy="3487214"/>
          </a:xfrm>
          <a:prstGeom prst="rect">
            <a:avLst/>
          </a:prstGeom>
        </p:spPr>
      </p:pic>
    </p:spTree>
    <p:extLst>
      <p:ext uri="{BB962C8B-B14F-4D97-AF65-F5344CB8AC3E}">
        <p14:creationId xmlns:p14="http://schemas.microsoft.com/office/powerpoint/2010/main" val="185381283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noProof="0" dirty="0" smtClean="0">
                <a:solidFill>
                  <a:schemeClr val="accent6">
                    <a:lumMod val="10000"/>
                  </a:schemeClr>
                </a:solidFill>
              </a:rPr>
              <a:t>R</a:t>
            </a:r>
            <a:r>
              <a:rPr lang="ro-RO" sz="2400" kern="0" dirty="0" err="1" smtClean="0">
                <a:solidFill>
                  <a:schemeClr val="accent6">
                    <a:lumMod val="10000"/>
                  </a:schemeClr>
                </a:solidFill>
              </a:rPr>
              <a:t>aze</a:t>
            </a:r>
            <a:r>
              <a:rPr lang="ro-RO" sz="2400" kern="0" dirty="0" smtClean="0">
                <a:solidFill>
                  <a:schemeClr val="accent6">
                    <a:lumMod val="10000"/>
                  </a:schemeClr>
                </a:solidFill>
              </a:rPr>
              <a:t> </a:t>
            </a:r>
            <a:r>
              <a:rPr lang="ro-RO" sz="2400" kern="0" dirty="0">
                <a:solidFill>
                  <a:schemeClr val="accent6">
                    <a:lumMod val="10000"/>
                  </a:schemeClr>
                </a:solidFill>
              </a:rPr>
              <a:t>ultraviolete </a:t>
            </a:r>
            <a:r>
              <a:rPr lang="ro-RO" sz="2400" kern="0" dirty="0" smtClean="0">
                <a:solidFill>
                  <a:schemeClr val="accent6">
                    <a:lumMod val="10000"/>
                  </a:schemeClr>
                </a:solidFill>
              </a:rPr>
              <a:t>apă uzată</a:t>
            </a: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491506" y="1541979"/>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pic>
        <p:nvPicPr>
          <p:cNvPr id="12" name="Picture 11"/>
          <p:cNvPicPr>
            <a:picLocks noChangeAspect="1"/>
          </p:cNvPicPr>
          <p:nvPr/>
        </p:nvPicPr>
        <p:blipFill>
          <a:blip r:embed="rId8"/>
          <a:stretch>
            <a:fillRect/>
          </a:stretch>
        </p:blipFill>
        <p:spPr>
          <a:xfrm>
            <a:off x="670089" y="2889883"/>
            <a:ext cx="6545699" cy="3538703"/>
          </a:xfrm>
          <a:prstGeom prst="rect">
            <a:avLst/>
          </a:prstGeom>
        </p:spPr>
      </p:pic>
    </p:spTree>
    <p:extLst>
      <p:ext uri="{BB962C8B-B14F-4D97-AF65-F5344CB8AC3E}">
        <p14:creationId xmlns:p14="http://schemas.microsoft.com/office/powerpoint/2010/main" val="394976566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30841" y="743214"/>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noProof="0" dirty="0" smtClean="0">
                <a:solidFill>
                  <a:schemeClr val="accent6">
                    <a:lumMod val="10000"/>
                  </a:schemeClr>
                </a:solidFill>
              </a:rPr>
              <a:t>R</a:t>
            </a:r>
            <a:r>
              <a:rPr lang="ro-RO" sz="2400" kern="0" dirty="0" err="1" smtClean="0">
                <a:solidFill>
                  <a:schemeClr val="accent6">
                    <a:lumMod val="10000"/>
                  </a:schemeClr>
                </a:solidFill>
              </a:rPr>
              <a:t>aze</a:t>
            </a:r>
            <a:r>
              <a:rPr lang="ro-RO" sz="2400" kern="0" dirty="0" smtClean="0">
                <a:solidFill>
                  <a:schemeClr val="accent6">
                    <a:lumMod val="10000"/>
                  </a:schemeClr>
                </a:solidFill>
              </a:rPr>
              <a:t> </a:t>
            </a:r>
            <a:r>
              <a:rPr lang="ro-RO" sz="2400" kern="0" dirty="0">
                <a:solidFill>
                  <a:schemeClr val="accent6">
                    <a:lumMod val="10000"/>
                  </a:schemeClr>
                </a:solidFill>
              </a:rPr>
              <a:t>ultraviolete </a:t>
            </a: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459995" y="2286598"/>
            <a:ext cx="8232555" cy="4524315"/>
          </a:xfrm>
          <a:prstGeom prst="rect">
            <a:avLst/>
          </a:prstGeom>
        </p:spPr>
        <p:txBody>
          <a:bodyPr wrap="square">
            <a:spAutoFit/>
          </a:bodyPr>
          <a:lstStyle/>
          <a:p>
            <a:r>
              <a:rPr lang="ro-RO" sz="1800" dirty="0">
                <a:solidFill>
                  <a:schemeClr val="accent6">
                    <a:lumMod val="10000"/>
                  </a:schemeClr>
                </a:solidFill>
              </a:rPr>
              <a:t>Dezinfectarea apei prin utilizarea razelor UV se </a:t>
            </a:r>
            <a:r>
              <a:rPr lang="ro-RO" sz="1800" dirty="0" smtClean="0">
                <a:solidFill>
                  <a:schemeClr val="accent6">
                    <a:lumMod val="10000"/>
                  </a:schemeClr>
                </a:solidFill>
              </a:rPr>
              <a:t>regăsește </a:t>
            </a:r>
            <a:r>
              <a:rPr lang="ro-RO" sz="1800" dirty="0">
                <a:solidFill>
                  <a:schemeClr val="accent6">
                    <a:lumMod val="10000"/>
                  </a:schemeClr>
                </a:solidFill>
              </a:rPr>
              <a:t>frecvent si in procesele de tratare a apelor potabile, respectiv  epurare a apelor uzate menajere.</a:t>
            </a:r>
          </a:p>
          <a:p>
            <a:r>
              <a:rPr lang="ro-RO" sz="1800" dirty="0">
                <a:solidFill>
                  <a:schemeClr val="accent6">
                    <a:lumMod val="10000"/>
                  </a:schemeClr>
                </a:solidFill>
              </a:rPr>
              <a:t>Avantajele in aceste </a:t>
            </a:r>
            <a:r>
              <a:rPr lang="ro-RO" sz="1800" dirty="0" smtClean="0">
                <a:solidFill>
                  <a:schemeClr val="accent6">
                    <a:lumMod val="10000"/>
                  </a:schemeClr>
                </a:solidFill>
              </a:rPr>
              <a:t>aplicații </a:t>
            </a:r>
            <a:r>
              <a:rPr lang="ro-RO" sz="1800" dirty="0">
                <a:solidFill>
                  <a:schemeClr val="accent6">
                    <a:lumMod val="10000"/>
                  </a:schemeClr>
                </a:solidFill>
              </a:rPr>
              <a:t>sun:</a:t>
            </a:r>
          </a:p>
          <a:p>
            <a:r>
              <a:rPr lang="ro-RO" sz="1800" dirty="0" smtClean="0">
                <a:solidFill>
                  <a:schemeClr val="accent6">
                    <a:lumMod val="10000"/>
                  </a:schemeClr>
                </a:solidFill>
              </a:rPr>
              <a:t>• nu </a:t>
            </a:r>
            <a:r>
              <a:rPr lang="ro-RO" sz="1800" dirty="0">
                <a:solidFill>
                  <a:schemeClr val="accent6">
                    <a:lumMod val="10000"/>
                  </a:schemeClr>
                </a:solidFill>
              </a:rPr>
              <a:t>se modifica componenta apei prin </a:t>
            </a:r>
            <a:r>
              <a:rPr lang="ro-RO" sz="1800" dirty="0" smtClean="0">
                <a:solidFill>
                  <a:schemeClr val="accent6">
                    <a:lumMod val="10000"/>
                  </a:schemeClr>
                </a:solidFill>
              </a:rPr>
              <a:t>adăugarea </a:t>
            </a:r>
            <a:r>
              <a:rPr lang="ro-RO" sz="1800" dirty="0">
                <a:solidFill>
                  <a:schemeClr val="accent6">
                    <a:lumMod val="10000"/>
                  </a:schemeClr>
                </a:solidFill>
              </a:rPr>
              <a:t>diferitelor </a:t>
            </a:r>
            <a:r>
              <a:rPr lang="ro-RO" sz="1800" dirty="0" err="1">
                <a:solidFill>
                  <a:schemeClr val="accent6">
                    <a:lumMod val="10000"/>
                  </a:schemeClr>
                </a:solidFill>
              </a:rPr>
              <a:t>substante</a:t>
            </a:r>
            <a:r>
              <a:rPr lang="ro-RO" sz="1800" dirty="0">
                <a:solidFill>
                  <a:schemeClr val="accent6">
                    <a:lumMod val="10000"/>
                  </a:schemeClr>
                </a:solidFill>
              </a:rPr>
              <a:t>,</a:t>
            </a:r>
          </a:p>
          <a:p>
            <a:r>
              <a:rPr lang="ro-RO" sz="1800" dirty="0" smtClean="0">
                <a:solidFill>
                  <a:schemeClr val="accent6">
                    <a:lumMod val="10000"/>
                  </a:schemeClr>
                </a:solidFill>
              </a:rPr>
              <a:t>• nu </a:t>
            </a:r>
            <a:r>
              <a:rPr lang="ro-RO" sz="1800" dirty="0">
                <a:solidFill>
                  <a:schemeClr val="accent6">
                    <a:lumMod val="10000"/>
                  </a:schemeClr>
                </a:solidFill>
              </a:rPr>
              <a:t>se modifica culoarea , gustul, mirosul apei,</a:t>
            </a:r>
          </a:p>
          <a:p>
            <a:r>
              <a:rPr lang="ro-RO" sz="1800" dirty="0" smtClean="0">
                <a:solidFill>
                  <a:schemeClr val="accent6">
                    <a:lumMod val="10000"/>
                  </a:schemeClr>
                </a:solidFill>
              </a:rPr>
              <a:t>• nu </a:t>
            </a:r>
            <a:r>
              <a:rPr lang="ro-RO" sz="1800" dirty="0">
                <a:solidFill>
                  <a:schemeClr val="accent6">
                    <a:lumMod val="10000"/>
                  </a:schemeClr>
                </a:solidFill>
              </a:rPr>
              <a:t>rezulta concentrate separate de apa, a </a:t>
            </a:r>
            <a:r>
              <a:rPr lang="ro-RO" sz="1800" dirty="0" smtClean="0">
                <a:solidFill>
                  <a:schemeClr val="accent6">
                    <a:lumMod val="10000"/>
                  </a:schemeClr>
                </a:solidFill>
              </a:rPr>
              <a:t>căror </a:t>
            </a:r>
            <a:r>
              <a:rPr lang="ro-RO" sz="1800" dirty="0">
                <a:solidFill>
                  <a:schemeClr val="accent6">
                    <a:lumMod val="10000"/>
                  </a:schemeClr>
                </a:solidFill>
              </a:rPr>
              <a:t>evacuare sa implice </a:t>
            </a:r>
            <a:r>
              <a:rPr lang="ro-RO" sz="1800" dirty="0" smtClean="0">
                <a:solidFill>
                  <a:schemeClr val="accent6">
                    <a:lumMod val="10000"/>
                  </a:schemeClr>
                </a:solidFill>
              </a:rPr>
              <a:t>dificultăți,</a:t>
            </a:r>
            <a:endParaRPr lang="ro-RO" sz="1800" dirty="0">
              <a:solidFill>
                <a:schemeClr val="accent6">
                  <a:lumMod val="10000"/>
                </a:schemeClr>
              </a:solidFill>
            </a:endParaRPr>
          </a:p>
          <a:p>
            <a:r>
              <a:rPr lang="ro-RO" sz="1800" dirty="0" smtClean="0">
                <a:solidFill>
                  <a:schemeClr val="accent6">
                    <a:lumMod val="10000"/>
                  </a:schemeClr>
                </a:solidFill>
              </a:rPr>
              <a:t>•nu </a:t>
            </a:r>
            <a:r>
              <a:rPr lang="ro-RO" sz="1800" dirty="0">
                <a:solidFill>
                  <a:schemeClr val="accent6">
                    <a:lumMod val="10000"/>
                  </a:schemeClr>
                </a:solidFill>
              </a:rPr>
              <a:t>este nociv mediului </a:t>
            </a:r>
            <a:r>
              <a:rPr lang="ro-RO" sz="1800" dirty="0" smtClean="0">
                <a:solidFill>
                  <a:schemeClr val="accent6">
                    <a:lumMod val="10000"/>
                  </a:schemeClr>
                </a:solidFill>
              </a:rPr>
              <a:t>înconjurător </a:t>
            </a:r>
            <a:r>
              <a:rPr lang="ro-RO" sz="1800" dirty="0">
                <a:solidFill>
                  <a:schemeClr val="accent6">
                    <a:lumMod val="10000"/>
                  </a:schemeClr>
                </a:solidFill>
              </a:rPr>
              <a:t>si nici sistemului din care face poarte</a:t>
            </a:r>
            <a:r>
              <a:rPr lang="ro-RO" sz="1800" dirty="0" smtClean="0">
                <a:solidFill>
                  <a:schemeClr val="accent6">
                    <a:lumMod val="10000"/>
                  </a:schemeClr>
                </a:solidFill>
              </a:rPr>
              <a:t>.</a:t>
            </a:r>
          </a:p>
          <a:p>
            <a:r>
              <a:rPr lang="ro-RO" sz="1800" dirty="0">
                <a:solidFill>
                  <a:schemeClr val="accent6">
                    <a:lumMod val="10000"/>
                  </a:schemeClr>
                </a:solidFill>
              </a:rPr>
              <a:t> Dezavantajele </a:t>
            </a:r>
            <a:r>
              <a:rPr lang="ro-RO" sz="1800" dirty="0" smtClean="0">
                <a:solidFill>
                  <a:schemeClr val="accent6">
                    <a:lumMod val="10000"/>
                  </a:schemeClr>
                </a:solidFill>
              </a:rPr>
              <a:t>dezinfecției </a:t>
            </a:r>
            <a:r>
              <a:rPr lang="ro-RO" sz="1800" dirty="0">
                <a:solidFill>
                  <a:schemeClr val="accent6">
                    <a:lumMod val="10000"/>
                  </a:schemeClr>
                </a:solidFill>
              </a:rPr>
              <a:t>cu raze UV constau in: </a:t>
            </a:r>
            <a:r>
              <a:rPr lang="ro-RO" sz="1800" dirty="0" err="1">
                <a:solidFill>
                  <a:schemeClr val="accent6">
                    <a:lumMod val="10000"/>
                  </a:schemeClr>
                </a:solidFill>
              </a:rPr>
              <a:t>pretul</a:t>
            </a:r>
            <a:r>
              <a:rPr lang="ro-RO" sz="1800" dirty="0">
                <a:solidFill>
                  <a:schemeClr val="accent6">
                    <a:lumMod val="10000"/>
                  </a:schemeClr>
                </a:solidFill>
              </a:rPr>
              <a:t> ridicat al </a:t>
            </a:r>
            <a:r>
              <a:rPr lang="ro-RO" sz="1800" dirty="0" err="1">
                <a:solidFill>
                  <a:schemeClr val="accent6">
                    <a:lumMod val="10000"/>
                  </a:schemeClr>
                </a:solidFill>
              </a:rPr>
              <a:t>tratarii</a:t>
            </a:r>
            <a:r>
              <a:rPr lang="ro-RO" sz="1800" dirty="0">
                <a:solidFill>
                  <a:schemeClr val="accent6">
                    <a:lumMod val="10000"/>
                  </a:schemeClr>
                </a:solidFill>
              </a:rPr>
              <a:t> apei; pericolul </a:t>
            </a:r>
            <a:r>
              <a:rPr lang="ro-RO" sz="1800" dirty="0" smtClean="0">
                <a:solidFill>
                  <a:schemeClr val="accent6">
                    <a:lumMod val="10000"/>
                  </a:schemeClr>
                </a:solidFill>
              </a:rPr>
              <a:t>reinfectării </a:t>
            </a:r>
            <a:r>
              <a:rPr lang="ro-RO" sz="1800" dirty="0">
                <a:solidFill>
                  <a:schemeClr val="accent6">
                    <a:lumMod val="10000"/>
                  </a:schemeClr>
                </a:solidFill>
              </a:rPr>
              <a:t>ulterioare a apei; </a:t>
            </a:r>
            <a:r>
              <a:rPr lang="ro-RO" sz="1800" dirty="0" smtClean="0">
                <a:solidFill>
                  <a:schemeClr val="accent6">
                    <a:lumMod val="10000"/>
                  </a:schemeClr>
                </a:solidFill>
              </a:rPr>
              <a:t>instalații </a:t>
            </a:r>
            <a:r>
              <a:rPr lang="ro-RO" sz="1800" dirty="0">
                <a:solidFill>
                  <a:schemeClr val="accent6">
                    <a:lumMod val="10000"/>
                  </a:schemeClr>
                </a:solidFill>
              </a:rPr>
              <a:t>destul de complicate; consum de energie ridicat; </a:t>
            </a:r>
            <a:r>
              <a:rPr lang="ro-RO" sz="1800" dirty="0" smtClean="0">
                <a:solidFill>
                  <a:schemeClr val="accent6">
                    <a:lumMod val="10000"/>
                  </a:schemeClr>
                </a:solidFill>
              </a:rPr>
              <a:t>lămpile </a:t>
            </a:r>
            <a:r>
              <a:rPr lang="ro-RO" sz="1800" dirty="0">
                <a:solidFill>
                  <a:schemeClr val="accent6">
                    <a:lumMod val="10000"/>
                  </a:schemeClr>
                </a:solidFill>
              </a:rPr>
              <a:t>utilizate au </a:t>
            </a:r>
            <a:r>
              <a:rPr lang="ro-RO" sz="1800" dirty="0" smtClean="0">
                <a:solidFill>
                  <a:schemeClr val="accent6">
                    <a:lumMod val="10000"/>
                  </a:schemeClr>
                </a:solidFill>
              </a:rPr>
              <a:t>tendința </a:t>
            </a:r>
            <a:r>
              <a:rPr lang="ro-RO" sz="1800" dirty="0">
                <a:solidFill>
                  <a:schemeClr val="accent6">
                    <a:lumMod val="10000"/>
                  </a:schemeClr>
                </a:solidFill>
              </a:rPr>
              <a:t>de a se metaliza</a:t>
            </a:r>
            <a:r>
              <a:rPr lang="ro-RO" sz="1800" dirty="0" smtClean="0">
                <a:solidFill>
                  <a:schemeClr val="accent6">
                    <a:lumMod val="10000"/>
                  </a:schemeClr>
                </a:solidFill>
              </a:rPr>
              <a:t>.</a:t>
            </a:r>
            <a:endParaRPr lang="ro-RO" sz="1800" dirty="0">
              <a:solidFill>
                <a:schemeClr val="accent6">
                  <a:lumMod val="10000"/>
                </a:schemeClr>
              </a:solidFill>
            </a:endParaRPr>
          </a:p>
          <a:p>
            <a:r>
              <a:rPr lang="ro-RO" sz="1800" dirty="0">
                <a:solidFill>
                  <a:schemeClr val="accent6">
                    <a:lumMod val="10000"/>
                  </a:schemeClr>
                </a:solidFill>
              </a:rPr>
              <a:t>            Se impune un control foarte riguros si permanent al apei tratate cu raze UV.</a:t>
            </a:r>
          </a:p>
        </p:txBody>
      </p:sp>
    </p:spTree>
    <p:extLst>
      <p:ext uri="{BB962C8B-B14F-4D97-AF65-F5344CB8AC3E}">
        <p14:creationId xmlns:p14="http://schemas.microsoft.com/office/powerpoint/2010/main" val="126143509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52491" y="1889484"/>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52491" y="2676306"/>
            <a:ext cx="8188081" cy="3816429"/>
          </a:xfrm>
          <a:prstGeom prst="rect">
            <a:avLst/>
          </a:prstGeom>
        </p:spPr>
        <p:txBody>
          <a:bodyPr wrap="square">
            <a:spAutoFit/>
          </a:bodyPr>
          <a:lstStyle/>
          <a:p>
            <a:r>
              <a:rPr lang="ro-RO" dirty="0">
                <a:solidFill>
                  <a:schemeClr val="accent6">
                    <a:lumMod val="10000"/>
                  </a:schemeClr>
                </a:solidFill>
              </a:rPr>
              <a:t>Procedee chimice.</a:t>
            </a:r>
          </a:p>
          <a:p>
            <a:r>
              <a:rPr lang="ro-RO" dirty="0" smtClean="0">
                <a:solidFill>
                  <a:schemeClr val="accent6">
                    <a:lumMod val="10000"/>
                  </a:schemeClr>
                </a:solidFill>
              </a:rPr>
              <a:t>Se caracterizează </a:t>
            </a:r>
            <a:r>
              <a:rPr lang="ro-RO" dirty="0">
                <a:solidFill>
                  <a:schemeClr val="accent6">
                    <a:lumMod val="10000"/>
                  </a:schemeClr>
                </a:solidFill>
              </a:rPr>
              <a:t>prin utilizarea unor </a:t>
            </a:r>
            <a:r>
              <a:rPr lang="ro-RO" dirty="0" smtClean="0">
                <a:solidFill>
                  <a:schemeClr val="accent6">
                    <a:lumMod val="10000"/>
                  </a:schemeClr>
                </a:solidFill>
              </a:rPr>
              <a:t>substanțe </a:t>
            </a:r>
            <a:r>
              <a:rPr lang="ro-RO" dirty="0">
                <a:solidFill>
                  <a:schemeClr val="accent6">
                    <a:lumMod val="10000"/>
                  </a:schemeClr>
                </a:solidFill>
              </a:rPr>
              <a:t>chimice cu caracter </a:t>
            </a:r>
            <a:r>
              <a:rPr lang="ro-RO" dirty="0" smtClean="0">
                <a:solidFill>
                  <a:schemeClr val="accent6">
                    <a:lumMod val="10000"/>
                  </a:schemeClr>
                </a:solidFill>
              </a:rPr>
              <a:t>bactericizi, </a:t>
            </a:r>
            <a:r>
              <a:rPr lang="ro-RO" dirty="0">
                <a:solidFill>
                  <a:schemeClr val="accent6">
                    <a:lumMod val="10000"/>
                  </a:schemeClr>
                </a:solidFill>
              </a:rPr>
              <a:t>care trebuie sa </a:t>
            </a:r>
            <a:r>
              <a:rPr lang="ro-RO" dirty="0" smtClean="0">
                <a:solidFill>
                  <a:schemeClr val="accent6">
                    <a:lumMod val="10000"/>
                  </a:schemeClr>
                </a:solidFill>
              </a:rPr>
              <a:t>îndeplinească </a:t>
            </a:r>
            <a:r>
              <a:rPr lang="ro-RO" dirty="0">
                <a:solidFill>
                  <a:schemeClr val="accent6">
                    <a:lumMod val="10000"/>
                  </a:schemeClr>
                </a:solidFill>
              </a:rPr>
              <a:t>o serie de </a:t>
            </a:r>
            <a:r>
              <a:rPr lang="ro-RO" dirty="0" smtClean="0">
                <a:solidFill>
                  <a:schemeClr val="accent6">
                    <a:lumMod val="10000"/>
                  </a:schemeClr>
                </a:solidFill>
              </a:rPr>
              <a:t>condiții </a:t>
            </a:r>
            <a:r>
              <a:rPr lang="ro-RO" dirty="0">
                <a:solidFill>
                  <a:schemeClr val="accent6">
                    <a:lumMod val="10000"/>
                  </a:schemeClr>
                </a:solidFill>
              </a:rPr>
              <a:t>dintre care </a:t>
            </a:r>
            <a:r>
              <a:rPr lang="ro-RO" dirty="0" smtClean="0">
                <a:solidFill>
                  <a:schemeClr val="accent6">
                    <a:lumMod val="10000"/>
                  </a:schemeClr>
                </a:solidFill>
              </a:rPr>
              <a:t>menționam: </a:t>
            </a:r>
            <a:r>
              <a:rPr lang="ro-RO" dirty="0">
                <a:solidFill>
                  <a:schemeClr val="accent6">
                    <a:lumMod val="10000"/>
                  </a:schemeClr>
                </a:solidFill>
              </a:rPr>
              <a:t>sa </a:t>
            </a:r>
            <a:r>
              <a:rPr lang="ro-RO" dirty="0" smtClean="0">
                <a:solidFill>
                  <a:schemeClr val="accent6">
                    <a:lumMod val="10000"/>
                  </a:schemeClr>
                </a:solidFill>
              </a:rPr>
              <a:t>aibă </a:t>
            </a:r>
            <a:r>
              <a:rPr lang="ro-RO" dirty="0">
                <a:solidFill>
                  <a:schemeClr val="accent6">
                    <a:lumMod val="10000"/>
                  </a:schemeClr>
                </a:solidFill>
              </a:rPr>
              <a:t>un caracter </a:t>
            </a:r>
            <a:r>
              <a:rPr lang="ro-RO" dirty="0" smtClean="0">
                <a:solidFill>
                  <a:schemeClr val="accent6">
                    <a:lumMod val="10000"/>
                  </a:schemeClr>
                </a:solidFill>
              </a:rPr>
              <a:t>pronunțat </a:t>
            </a:r>
            <a:r>
              <a:rPr lang="ro-RO" dirty="0">
                <a:solidFill>
                  <a:schemeClr val="accent6">
                    <a:lumMod val="10000"/>
                  </a:schemeClr>
                </a:solidFill>
              </a:rPr>
              <a:t>bactericid, dar sa fie inofensive pentru organismul uman; sa se amestece cat mai bine cu apa, </a:t>
            </a:r>
            <a:r>
              <a:rPr lang="ro-RO" dirty="0" smtClean="0">
                <a:solidFill>
                  <a:schemeClr val="accent6">
                    <a:lumMod val="10000"/>
                  </a:schemeClr>
                </a:solidFill>
              </a:rPr>
              <a:t>ținând </a:t>
            </a:r>
            <a:r>
              <a:rPr lang="ro-RO" dirty="0">
                <a:solidFill>
                  <a:schemeClr val="accent6">
                    <a:lumMod val="10000"/>
                  </a:schemeClr>
                </a:solidFill>
              </a:rPr>
              <a:t>seama ca mici </a:t>
            </a:r>
            <a:r>
              <a:rPr lang="ro-RO" dirty="0" smtClean="0">
                <a:solidFill>
                  <a:schemeClr val="accent6">
                    <a:lumMod val="10000"/>
                  </a:schemeClr>
                </a:solidFill>
              </a:rPr>
              <a:t>cantități </a:t>
            </a:r>
            <a:r>
              <a:rPr lang="ro-RO" dirty="0">
                <a:solidFill>
                  <a:schemeClr val="accent6">
                    <a:lumMod val="10000"/>
                  </a:schemeClr>
                </a:solidFill>
              </a:rPr>
              <a:t>de apa ramase nesterilizate, </a:t>
            </a:r>
            <a:r>
              <a:rPr lang="ro-RO" dirty="0" smtClean="0">
                <a:solidFill>
                  <a:schemeClr val="accent6">
                    <a:lumMod val="10000"/>
                  </a:schemeClr>
                </a:solidFill>
              </a:rPr>
              <a:t>reinfectează întreaga </a:t>
            </a:r>
            <a:r>
              <a:rPr lang="ro-RO" dirty="0">
                <a:solidFill>
                  <a:schemeClr val="accent6">
                    <a:lumMod val="10000"/>
                  </a:schemeClr>
                </a:solidFill>
              </a:rPr>
              <a:t>cantitate de apa; sa nu se altereze </a:t>
            </a:r>
            <a:r>
              <a:rPr lang="ro-RO" dirty="0" smtClean="0">
                <a:solidFill>
                  <a:schemeClr val="accent6">
                    <a:lumMod val="10000"/>
                  </a:schemeClr>
                </a:solidFill>
              </a:rPr>
              <a:t>proprietățile </a:t>
            </a:r>
            <a:r>
              <a:rPr lang="ro-RO" dirty="0">
                <a:solidFill>
                  <a:schemeClr val="accent6">
                    <a:lumMod val="10000"/>
                  </a:schemeClr>
                </a:solidFill>
              </a:rPr>
              <a:t>organoleptice ale apei; sa persiste in apa dezinfectata, î</a:t>
            </a:r>
            <a:r>
              <a:rPr lang="ro-RO" dirty="0" smtClean="0">
                <a:solidFill>
                  <a:schemeClr val="accent6">
                    <a:lumMod val="10000"/>
                  </a:schemeClr>
                </a:solidFill>
              </a:rPr>
              <a:t>ntr-o </a:t>
            </a:r>
            <a:r>
              <a:rPr lang="ro-RO" dirty="0">
                <a:solidFill>
                  <a:schemeClr val="accent6">
                    <a:lumMod val="10000"/>
                  </a:schemeClr>
                </a:solidFill>
              </a:rPr>
              <a:t>cantitate reziduala suficienta, pentru asigura </a:t>
            </a:r>
            <a:r>
              <a:rPr lang="ro-RO" dirty="0" smtClean="0">
                <a:solidFill>
                  <a:schemeClr val="accent6">
                    <a:lumMod val="10000"/>
                  </a:schemeClr>
                </a:solidFill>
              </a:rPr>
              <a:t>protecția </a:t>
            </a:r>
            <a:r>
              <a:rPr lang="ro-RO" dirty="0">
                <a:solidFill>
                  <a:schemeClr val="accent6">
                    <a:lumMod val="10000"/>
                  </a:schemeClr>
                </a:solidFill>
              </a:rPr>
              <a:t>apei, in cazul unei </a:t>
            </a:r>
            <a:r>
              <a:rPr lang="ro-RO" dirty="0" smtClean="0">
                <a:solidFill>
                  <a:schemeClr val="accent6">
                    <a:lumMod val="10000"/>
                  </a:schemeClr>
                </a:solidFill>
              </a:rPr>
              <a:t>recontaminări </a:t>
            </a:r>
            <a:r>
              <a:rPr lang="ro-RO" dirty="0">
                <a:solidFill>
                  <a:schemeClr val="accent6">
                    <a:lumMod val="10000"/>
                  </a:schemeClr>
                </a:solidFill>
              </a:rPr>
              <a:t>posibile.</a:t>
            </a:r>
          </a:p>
        </p:txBody>
      </p:sp>
    </p:spTree>
    <p:extLst>
      <p:ext uri="{BB962C8B-B14F-4D97-AF65-F5344CB8AC3E}">
        <p14:creationId xmlns:p14="http://schemas.microsoft.com/office/powerpoint/2010/main" val="396332454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15692" y="1968987"/>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69433" y="2866710"/>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715825" y="3483495"/>
            <a:ext cx="8241003" cy="2246769"/>
          </a:xfrm>
          <a:prstGeom prst="rect">
            <a:avLst/>
          </a:prstGeom>
        </p:spPr>
        <p:txBody>
          <a:bodyPr wrap="square">
            <a:spAutoFit/>
          </a:bodyPr>
          <a:lstStyle/>
          <a:p>
            <a:r>
              <a:rPr lang="ro-RO" sz="2800" dirty="0">
                <a:solidFill>
                  <a:schemeClr val="accent6">
                    <a:lumMod val="10000"/>
                  </a:schemeClr>
                </a:solidFill>
              </a:rPr>
              <a:t>Dintre </a:t>
            </a:r>
            <a:r>
              <a:rPr lang="ro-RO" sz="2800" dirty="0" err="1">
                <a:solidFill>
                  <a:schemeClr val="accent6">
                    <a:lumMod val="10000"/>
                  </a:schemeClr>
                </a:solidFill>
              </a:rPr>
              <a:t>agentii</a:t>
            </a:r>
            <a:r>
              <a:rPr lang="ro-RO" sz="2800" dirty="0">
                <a:solidFill>
                  <a:schemeClr val="accent6">
                    <a:lumMod val="10000"/>
                  </a:schemeClr>
                </a:solidFill>
              </a:rPr>
              <a:t> chimici, </a:t>
            </a:r>
            <a:r>
              <a:rPr lang="ro-RO" sz="2800" dirty="0" err="1">
                <a:solidFill>
                  <a:schemeClr val="accent6">
                    <a:lumMod val="10000"/>
                  </a:schemeClr>
                </a:solidFill>
              </a:rPr>
              <a:t>utilizati</a:t>
            </a:r>
            <a:r>
              <a:rPr lang="ro-RO" sz="2800" dirty="0">
                <a:solidFill>
                  <a:schemeClr val="accent6">
                    <a:lumMod val="10000"/>
                  </a:schemeClr>
                </a:solidFill>
              </a:rPr>
              <a:t> in </a:t>
            </a:r>
            <a:r>
              <a:rPr lang="ro-RO" sz="2800" dirty="0" err="1">
                <a:solidFill>
                  <a:schemeClr val="accent6">
                    <a:lumMod val="10000"/>
                  </a:schemeClr>
                </a:solidFill>
              </a:rPr>
              <a:t>dezinfectie</a:t>
            </a:r>
            <a:r>
              <a:rPr lang="ro-RO" sz="2800" dirty="0">
                <a:solidFill>
                  <a:schemeClr val="accent6">
                    <a:lumMod val="10000"/>
                  </a:schemeClr>
                </a:solidFill>
              </a:rPr>
              <a:t>, amintim: clorul si </a:t>
            </a:r>
            <a:r>
              <a:rPr lang="ro-RO" sz="2800" dirty="0" smtClean="0">
                <a:solidFill>
                  <a:schemeClr val="accent6">
                    <a:lumMod val="10000"/>
                  </a:schemeClr>
                </a:solidFill>
              </a:rPr>
              <a:t>compușii săi, </a:t>
            </a:r>
            <a:r>
              <a:rPr lang="ro-RO" sz="2800" dirty="0">
                <a:solidFill>
                  <a:schemeClr val="accent6">
                    <a:lumMod val="10000"/>
                  </a:schemeClr>
                </a:solidFill>
              </a:rPr>
              <a:t>ozonul, permanganatul de potasiu singur sau asociat cu alaunul, bromul, iodul, </a:t>
            </a:r>
            <a:r>
              <a:rPr lang="ro-RO" sz="2800" dirty="0" smtClean="0">
                <a:solidFill>
                  <a:schemeClr val="accent6">
                    <a:lumMod val="10000"/>
                  </a:schemeClr>
                </a:solidFill>
              </a:rPr>
              <a:t>argintul, acidul </a:t>
            </a:r>
            <a:r>
              <a:rPr lang="ro-RO" sz="2800" dirty="0">
                <a:solidFill>
                  <a:schemeClr val="accent6">
                    <a:lumMod val="10000"/>
                  </a:schemeClr>
                </a:solidFill>
              </a:rPr>
              <a:t>tartric, </a:t>
            </a:r>
            <a:r>
              <a:rPr lang="ro-RO" sz="2800" dirty="0" smtClean="0">
                <a:solidFill>
                  <a:schemeClr val="accent6">
                    <a:lumMod val="10000"/>
                  </a:schemeClr>
                </a:solidFill>
              </a:rPr>
              <a:t>agenții </a:t>
            </a:r>
            <a:r>
              <a:rPr lang="ro-RO" sz="2800" dirty="0">
                <a:solidFill>
                  <a:schemeClr val="accent6">
                    <a:lumMod val="10000"/>
                  </a:schemeClr>
                </a:solidFill>
              </a:rPr>
              <a:t>superficial activi, etc.</a:t>
            </a:r>
          </a:p>
        </p:txBody>
      </p:sp>
    </p:spTree>
    <p:extLst>
      <p:ext uri="{BB962C8B-B14F-4D97-AF65-F5344CB8AC3E}">
        <p14:creationId xmlns:p14="http://schemas.microsoft.com/office/powerpoint/2010/main" val="113611923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15385" y="1779438"/>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348" y="2341740"/>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21" name="Rectangle 20"/>
          <p:cNvSpPr/>
          <p:nvPr/>
        </p:nvSpPr>
        <p:spPr>
          <a:xfrm>
            <a:off x="642414" y="2676306"/>
            <a:ext cx="8171570" cy="4154984"/>
          </a:xfrm>
          <a:prstGeom prst="rect">
            <a:avLst/>
          </a:prstGeom>
        </p:spPr>
        <p:txBody>
          <a:bodyPr wrap="square">
            <a:spAutoFit/>
          </a:bodyPr>
          <a:lstStyle/>
          <a:p>
            <a:r>
              <a:rPr lang="ro-RO" dirty="0" smtClean="0">
                <a:solidFill>
                  <a:schemeClr val="accent6">
                    <a:lumMod val="10000"/>
                  </a:schemeClr>
                </a:solidFill>
              </a:rPr>
              <a:t>Dezinfecția </a:t>
            </a:r>
            <a:r>
              <a:rPr lang="ro-RO" dirty="0">
                <a:solidFill>
                  <a:schemeClr val="accent6">
                    <a:lumMod val="10000"/>
                  </a:schemeClr>
                </a:solidFill>
              </a:rPr>
              <a:t>cu clor si </a:t>
            </a:r>
            <a:r>
              <a:rPr lang="ro-RO" dirty="0" smtClean="0">
                <a:solidFill>
                  <a:schemeClr val="accent6">
                    <a:lumMod val="10000"/>
                  </a:schemeClr>
                </a:solidFill>
              </a:rPr>
              <a:t>compuși </a:t>
            </a:r>
            <a:r>
              <a:rPr lang="ro-RO" dirty="0" err="1">
                <a:solidFill>
                  <a:schemeClr val="accent6">
                    <a:lumMod val="10000"/>
                  </a:schemeClr>
                </a:solidFill>
              </a:rPr>
              <a:t>clorigeni</a:t>
            </a:r>
            <a:r>
              <a:rPr lang="ro-RO" dirty="0">
                <a:solidFill>
                  <a:schemeClr val="accent6">
                    <a:lumMod val="10000"/>
                  </a:schemeClr>
                </a:solidFill>
              </a:rPr>
              <a:t>.</a:t>
            </a:r>
          </a:p>
          <a:p>
            <a:r>
              <a:rPr lang="ro-RO" dirty="0">
                <a:solidFill>
                  <a:schemeClr val="accent6">
                    <a:lumMod val="10000"/>
                  </a:schemeClr>
                </a:solidFill>
              </a:rPr>
              <a:t>Clorul este un oxidant foarte energic, </a:t>
            </a:r>
            <a:r>
              <a:rPr lang="ro-RO" dirty="0" err="1">
                <a:solidFill>
                  <a:schemeClr val="accent6">
                    <a:lumMod val="10000"/>
                  </a:schemeClr>
                </a:solidFill>
              </a:rPr>
              <a:t>avind</a:t>
            </a:r>
            <a:r>
              <a:rPr lang="ro-RO" dirty="0">
                <a:solidFill>
                  <a:schemeClr val="accent6">
                    <a:lumMod val="10000"/>
                  </a:schemeClr>
                </a:solidFill>
              </a:rPr>
              <a:t> un efect distructiv asupra </a:t>
            </a:r>
            <a:r>
              <a:rPr lang="ro-RO" dirty="0" smtClean="0">
                <a:solidFill>
                  <a:schemeClr val="accent6">
                    <a:lumMod val="10000"/>
                  </a:schemeClr>
                </a:solidFill>
              </a:rPr>
              <a:t>substanțelor </a:t>
            </a:r>
            <a:r>
              <a:rPr lang="ro-RO" dirty="0">
                <a:solidFill>
                  <a:schemeClr val="accent6">
                    <a:lumMod val="10000"/>
                  </a:schemeClr>
                </a:solidFill>
              </a:rPr>
              <a:t>organice, iar </a:t>
            </a:r>
            <a:r>
              <a:rPr lang="ro-RO" dirty="0" smtClean="0">
                <a:solidFill>
                  <a:schemeClr val="accent6">
                    <a:lumMod val="10000"/>
                  </a:schemeClr>
                </a:solidFill>
              </a:rPr>
              <a:t>acțiunea </a:t>
            </a:r>
            <a:r>
              <a:rPr lang="ro-RO" dirty="0">
                <a:solidFill>
                  <a:schemeClr val="accent6">
                    <a:lumMod val="10000"/>
                  </a:schemeClr>
                </a:solidFill>
              </a:rPr>
              <a:t>sa </a:t>
            </a:r>
            <a:r>
              <a:rPr lang="ro-RO" dirty="0" err="1" smtClean="0">
                <a:solidFill>
                  <a:schemeClr val="accent6">
                    <a:lumMod val="10000"/>
                  </a:schemeClr>
                </a:solidFill>
              </a:rPr>
              <a:t>microbacteriana</a:t>
            </a:r>
            <a:r>
              <a:rPr lang="ro-RO" dirty="0" smtClean="0">
                <a:solidFill>
                  <a:schemeClr val="accent6">
                    <a:lumMod val="10000"/>
                  </a:schemeClr>
                </a:solidFill>
              </a:rPr>
              <a:t> </a:t>
            </a:r>
            <a:r>
              <a:rPr lang="ro-RO" dirty="0">
                <a:solidFill>
                  <a:schemeClr val="accent6">
                    <a:lumMod val="10000"/>
                  </a:schemeClr>
                </a:solidFill>
              </a:rPr>
              <a:t>se poate explica prin distrugerea diastazelor indispensabile metabolismului germenilor microbilor.</a:t>
            </a:r>
          </a:p>
          <a:p>
            <a:r>
              <a:rPr lang="ro-RO" dirty="0">
                <a:solidFill>
                  <a:schemeClr val="accent6">
                    <a:lumMod val="10000"/>
                  </a:schemeClr>
                </a:solidFill>
              </a:rPr>
              <a:t>In </a:t>
            </a:r>
            <a:r>
              <a:rPr lang="ro-RO" dirty="0" smtClean="0">
                <a:solidFill>
                  <a:schemeClr val="accent6">
                    <a:lumMod val="10000"/>
                  </a:schemeClr>
                </a:solidFill>
              </a:rPr>
              <a:t>dezinfecție, </a:t>
            </a:r>
            <a:r>
              <a:rPr lang="ro-RO" dirty="0">
                <a:solidFill>
                  <a:schemeClr val="accent6">
                    <a:lumMod val="10000"/>
                  </a:schemeClr>
                </a:solidFill>
              </a:rPr>
              <a:t>se </a:t>
            </a:r>
            <a:r>
              <a:rPr lang="ro-RO" dirty="0" smtClean="0">
                <a:solidFill>
                  <a:schemeClr val="accent6">
                    <a:lumMod val="10000"/>
                  </a:schemeClr>
                </a:solidFill>
              </a:rPr>
              <a:t>utilizează </a:t>
            </a:r>
            <a:r>
              <a:rPr lang="ro-RO" dirty="0">
                <a:solidFill>
                  <a:schemeClr val="accent6">
                    <a:lumMod val="10000"/>
                  </a:schemeClr>
                </a:solidFill>
              </a:rPr>
              <a:t>clorul gazos si mai rar hipocloritul de sodiu, hipocloritul de calciu sau clorura de var.</a:t>
            </a:r>
          </a:p>
          <a:p>
            <a:r>
              <a:rPr lang="ro-RO" dirty="0">
                <a:solidFill>
                  <a:schemeClr val="accent6">
                    <a:lumMod val="10000"/>
                  </a:schemeClr>
                </a:solidFill>
              </a:rPr>
              <a:t>Introducerea clorului in apa conduce la hidroliza sa, conform </a:t>
            </a:r>
            <a:r>
              <a:rPr lang="ro-RO" dirty="0" smtClean="0">
                <a:solidFill>
                  <a:schemeClr val="accent6">
                    <a:lumMod val="10000"/>
                  </a:schemeClr>
                </a:solidFill>
              </a:rPr>
              <a:t>reacție:</a:t>
            </a:r>
            <a:endParaRPr lang="ro-RO" dirty="0">
              <a:solidFill>
                <a:schemeClr val="accent6">
                  <a:lumMod val="10000"/>
                </a:schemeClr>
              </a:solidFill>
            </a:endParaRPr>
          </a:p>
          <a:p>
            <a:r>
              <a:rPr lang="ro-RO" dirty="0" smtClean="0">
                <a:solidFill>
                  <a:schemeClr val="accent6">
                    <a:lumMod val="10000"/>
                  </a:schemeClr>
                </a:solidFill>
              </a:rPr>
              <a:t>               Cl2 </a:t>
            </a:r>
            <a:r>
              <a:rPr lang="ro-RO" dirty="0">
                <a:solidFill>
                  <a:schemeClr val="accent6">
                    <a:lumMod val="10000"/>
                  </a:schemeClr>
                </a:solidFill>
              </a:rPr>
              <a:t>+ H2O   </a:t>
            </a:r>
            <a:r>
              <a:rPr lang="ro-RO" dirty="0" smtClean="0">
                <a:solidFill>
                  <a:schemeClr val="accent6">
                    <a:lumMod val="10000"/>
                  </a:schemeClr>
                </a:solidFill>
              </a:rPr>
              <a:t>--  </a:t>
            </a:r>
            <a:r>
              <a:rPr lang="ro-RO" dirty="0" err="1">
                <a:solidFill>
                  <a:schemeClr val="accent6">
                    <a:lumMod val="10000"/>
                  </a:schemeClr>
                </a:solidFill>
              </a:rPr>
              <a:t>HOCl</a:t>
            </a:r>
            <a:r>
              <a:rPr lang="ro-RO" dirty="0">
                <a:solidFill>
                  <a:schemeClr val="accent6">
                    <a:lumMod val="10000"/>
                  </a:schemeClr>
                </a:solidFill>
              </a:rPr>
              <a:t> + </a:t>
            </a:r>
            <a:r>
              <a:rPr lang="ro-RO" dirty="0" err="1">
                <a:solidFill>
                  <a:schemeClr val="accent6">
                    <a:lumMod val="10000"/>
                  </a:schemeClr>
                </a:solidFill>
              </a:rPr>
              <a:t>HCl</a:t>
            </a:r>
            <a:endParaRPr lang="ro-RO" dirty="0">
              <a:solidFill>
                <a:schemeClr val="accent6">
                  <a:lumMod val="10000"/>
                </a:schemeClr>
              </a:solidFill>
            </a:endParaRPr>
          </a:p>
        </p:txBody>
      </p:sp>
    </p:spTree>
    <p:extLst>
      <p:ext uri="{BB962C8B-B14F-4D97-AF65-F5344CB8AC3E}">
        <p14:creationId xmlns:p14="http://schemas.microsoft.com/office/powerpoint/2010/main" val="423426305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492515" y="1810638"/>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965" y="2400902"/>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531974" y="2741391"/>
            <a:ext cx="8245211" cy="3477875"/>
          </a:xfrm>
          <a:prstGeom prst="rect">
            <a:avLst/>
          </a:prstGeom>
        </p:spPr>
        <p:txBody>
          <a:bodyPr wrap="square">
            <a:spAutoFit/>
          </a:bodyPr>
          <a:lstStyle/>
          <a:p>
            <a:r>
              <a:rPr lang="ro-RO" dirty="0">
                <a:solidFill>
                  <a:schemeClr val="accent6">
                    <a:lumMod val="10000"/>
                  </a:schemeClr>
                </a:solidFill>
              </a:rPr>
              <a:t>Importanta </a:t>
            </a:r>
            <a:r>
              <a:rPr lang="ro-RO" dirty="0" err="1">
                <a:solidFill>
                  <a:srgbClr val="FF0000"/>
                </a:solidFill>
              </a:rPr>
              <a:t>pH-ului</a:t>
            </a:r>
            <a:r>
              <a:rPr lang="ro-RO" dirty="0">
                <a:solidFill>
                  <a:schemeClr val="accent6">
                    <a:lumMod val="10000"/>
                  </a:schemeClr>
                </a:solidFill>
              </a:rPr>
              <a:t> este </a:t>
            </a:r>
            <a:r>
              <a:rPr lang="ro-RO" dirty="0" smtClean="0">
                <a:solidFill>
                  <a:schemeClr val="accent6">
                    <a:lumMod val="10000"/>
                  </a:schemeClr>
                </a:solidFill>
              </a:rPr>
              <a:t>esențiala, </a:t>
            </a:r>
            <a:r>
              <a:rPr lang="ro-RO" dirty="0">
                <a:solidFill>
                  <a:schemeClr val="accent6">
                    <a:lumMod val="10000"/>
                  </a:schemeClr>
                </a:solidFill>
              </a:rPr>
              <a:t>in procesul de </a:t>
            </a:r>
            <a:r>
              <a:rPr lang="ro-RO" dirty="0" smtClean="0">
                <a:solidFill>
                  <a:schemeClr val="accent6">
                    <a:lumMod val="10000"/>
                  </a:schemeClr>
                </a:solidFill>
              </a:rPr>
              <a:t>dezinfecție </a:t>
            </a:r>
            <a:r>
              <a:rPr lang="ro-RO" dirty="0">
                <a:solidFill>
                  <a:schemeClr val="accent6">
                    <a:lumMod val="10000"/>
                  </a:schemeClr>
                </a:solidFill>
              </a:rPr>
              <a:t>cu clor. Un alt factor, de care depinde </a:t>
            </a:r>
            <a:r>
              <a:rPr lang="ro-RO" dirty="0" smtClean="0">
                <a:solidFill>
                  <a:schemeClr val="accent6">
                    <a:lumMod val="10000"/>
                  </a:schemeClr>
                </a:solidFill>
              </a:rPr>
              <a:t>conținutul, </a:t>
            </a:r>
            <a:r>
              <a:rPr lang="ro-RO" dirty="0">
                <a:solidFill>
                  <a:schemeClr val="accent6">
                    <a:lumMod val="10000"/>
                  </a:schemeClr>
                </a:solidFill>
              </a:rPr>
              <a:t>in clor activ este </a:t>
            </a:r>
            <a:r>
              <a:rPr lang="ro-RO" dirty="0">
                <a:solidFill>
                  <a:srgbClr val="FF0000"/>
                </a:solidFill>
              </a:rPr>
              <a:t>temperatura</a:t>
            </a:r>
            <a:r>
              <a:rPr lang="ro-RO" dirty="0">
                <a:solidFill>
                  <a:schemeClr val="accent6">
                    <a:lumMod val="10000"/>
                  </a:schemeClr>
                </a:solidFill>
              </a:rPr>
              <a:t>. Ridicarea temperaturii conduce la </a:t>
            </a:r>
            <a:r>
              <a:rPr lang="ro-RO" dirty="0" smtClean="0">
                <a:solidFill>
                  <a:schemeClr val="accent6">
                    <a:lumMod val="10000"/>
                  </a:schemeClr>
                </a:solidFill>
              </a:rPr>
              <a:t>scăderea </a:t>
            </a:r>
            <a:r>
              <a:rPr lang="ro-RO" dirty="0">
                <a:solidFill>
                  <a:schemeClr val="accent6">
                    <a:lumMod val="10000"/>
                  </a:schemeClr>
                </a:solidFill>
              </a:rPr>
              <a:t>procentului de clor liber activ, in raport cu clorul liber, dar concomitent creste puterea bacteriana a clorului</a:t>
            </a:r>
            <a:r>
              <a:rPr lang="ro-RO" dirty="0" smtClean="0">
                <a:solidFill>
                  <a:schemeClr val="accent6">
                    <a:lumMod val="10000"/>
                  </a:schemeClr>
                </a:solidFill>
              </a:rPr>
              <a:t>.</a:t>
            </a:r>
            <a:endParaRPr lang="ro-RO" dirty="0">
              <a:solidFill>
                <a:schemeClr val="accent6">
                  <a:lumMod val="10000"/>
                </a:schemeClr>
              </a:solidFill>
            </a:endParaRPr>
          </a:p>
          <a:p>
            <a:r>
              <a:rPr lang="ro-RO" dirty="0">
                <a:solidFill>
                  <a:schemeClr val="accent6">
                    <a:lumMod val="10000"/>
                  </a:schemeClr>
                </a:solidFill>
              </a:rPr>
              <a:t>            Pentru distrugerea celulelor bacteriene se consuma o cantitate mica de clor. Cea mai mare parte a clorului se consuma in </a:t>
            </a:r>
            <a:r>
              <a:rPr lang="ro-RO" dirty="0" smtClean="0">
                <a:solidFill>
                  <a:schemeClr val="accent6">
                    <a:lumMod val="10000"/>
                  </a:schemeClr>
                </a:solidFill>
              </a:rPr>
              <a:t>reacția </a:t>
            </a:r>
            <a:r>
              <a:rPr lang="ro-RO" dirty="0">
                <a:solidFill>
                  <a:schemeClr val="accent6">
                    <a:lumMod val="10000"/>
                  </a:schemeClr>
                </a:solidFill>
              </a:rPr>
              <a:t>acestuia cu diferitele </a:t>
            </a:r>
            <a:r>
              <a:rPr lang="ro-RO" dirty="0" smtClean="0">
                <a:solidFill>
                  <a:schemeClr val="accent6">
                    <a:lumMod val="10000"/>
                  </a:schemeClr>
                </a:solidFill>
              </a:rPr>
              <a:t>impurități </a:t>
            </a:r>
            <a:r>
              <a:rPr lang="ro-RO" dirty="0">
                <a:solidFill>
                  <a:schemeClr val="accent6">
                    <a:lumMod val="10000"/>
                  </a:schemeClr>
                </a:solidFill>
              </a:rPr>
              <a:t>organice si anorganice, aflate in apa si cu care </a:t>
            </a:r>
            <a:r>
              <a:rPr lang="ro-RO" dirty="0" smtClean="0">
                <a:solidFill>
                  <a:schemeClr val="accent6">
                    <a:lumMod val="10000"/>
                  </a:schemeClr>
                </a:solidFill>
              </a:rPr>
              <a:t>reacționează, înainte </a:t>
            </a:r>
            <a:r>
              <a:rPr lang="ro-RO" dirty="0">
                <a:solidFill>
                  <a:schemeClr val="accent6">
                    <a:lumMod val="10000"/>
                  </a:schemeClr>
                </a:solidFill>
              </a:rPr>
              <a:t>de </a:t>
            </a:r>
            <a:r>
              <a:rPr lang="ro-RO" dirty="0" smtClean="0">
                <a:solidFill>
                  <a:schemeClr val="accent6">
                    <a:lumMod val="10000"/>
                  </a:schemeClr>
                </a:solidFill>
              </a:rPr>
              <a:t>ași </a:t>
            </a:r>
            <a:r>
              <a:rPr lang="ro-RO" dirty="0">
                <a:solidFill>
                  <a:schemeClr val="accent6">
                    <a:lumMod val="10000"/>
                  </a:schemeClr>
                </a:solidFill>
              </a:rPr>
              <a:t>exercita </a:t>
            </a:r>
            <a:r>
              <a:rPr lang="ro-RO" dirty="0" smtClean="0">
                <a:solidFill>
                  <a:schemeClr val="accent6">
                    <a:lumMod val="10000"/>
                  </a:schemeClr>
                </a:solidFill>
              </a:rPr>
              <a:t>acțiunea </a:t>
            </a:r>
            <a:r>
              <a:rPr lang="ro-RO" dirty="0">
                <a:solidFill>
                  <a:schemeClr val="accent6">
                    <a:lumMod val="10000"/>
                  </a:schemeClr>
                </a:solidFill>
              </a:rPr>
              <a:t>sa dezinfectanta.</a:t>
            </a:r>
          </a:p>
        </p:txBody>
      </p:sp>
    </p:spTree>
    <p:extLst>
      <p:ext uri="{BB962C8B-B14F-4D97-AF65-F5344CB8AC3E}">
        <p14:creationId xmlns:p14="http://schemas.microsoft.com/office/powerpoint/2010/main" val="420979044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52491" y="1859859"/>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717420" y="2638805"/>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21" name="Rectangle 20"/>
          <p:cNvSpPr/>
          <p:nvPr/>
        </p:nvSpPr>
        <p:spPr>
          <a:xfrm>
            <a:off x="796517" y="2964566"/>
            <a:ext cx="8029889" cy="3108543"/>
          </a:xfrm>
          <a:prstGeom prst="rect">
            <a:avLst/>
          </a:prstGeom>
        </p:spPr>
        <p:txBody>
          <a:bodyPr wrap="square">
            <a:spAutoFit/>
          </a:bodyPr>
          <a:lstStyle/>
          <a:p>
            <a:r>
              <a:rPr lang="ro-RO" sz="2800" dirty="0">
                <a:solidFill>
                  <a:schemeClr val="accent6">
                    <a:lumMod val="10000"/>
                  </a:schemeClr>
                </a:solidFill>
              </a:rPr>
              <a:t>In </a:t>
            </a:r>
            <a:r>
              <a:rPr lang="ro-RO" sz="2800" dirty="0" smtClean="0">
                <a:solidFill>
                  <a:schemeClr val="accent6">
                    <a:lumMod val="10000"/>
                  </a:schemeClr>
                </a:solidFill>
              </a:rPr>
              <a:t>dezinfecția </a:t>
            </a:r>
            <a:r>
              <a:rPr lang="ro-RO" sz="2800" dirty="0">
                <a:solidFill>
                  <a:schemeClr val="accent6">
                    <a:lumMod val="10000"/>
                  </a:schemeClr>
                </a:solidFill>
              </a:rPr>
              <a:t>cu clor, utilizarea unor </a:t>
            </a:r>
            <a:r>
              <a:rPr lang="ro-RO" sz="2800" dirty="0" err="1">
                <a:solidFill>
                  <a:schemeClr val="accent6">
                    <a:lumMod val="10000"/>
                  </a:schemeClr>
                </a:solidFill>
              </a:rPr>
              <a:t>cantitati</a:t>
            </a:r>
            <a:r>
              <a:rPr lang="ro-RO" sz="2800" dirty="0">
                <a:solidFill>
                  <a:schemeClr val="accent6">
                    <a:lumMod val="10000"/>
                  </a:schemeClr>
                </a:solidFill>
              </a:rPr>
              <a:t> insuficiente de clor </a:t>
            </a:r>
            <a:r>
              <a:rPr lang="ro-RO" sz="2800" dirty="0" smtClean="0">
                <a:solidFill>
                  <a:schemeClr val="accent6">
                    <a:lumMod val="10000"/>
                  </a:schemeClr>
                </a:solidFill>
              </a:rPr>
              <a:t>reprezintă </a:t>
            </a:r>
            <a:r>
              <a:rPr lang="ro-RO" sz="2800" dirty="0">
                <a:solidFill>
                  <a:schemeClr val="accent6">
                    <a:lumMod val="10000"/>
                  </a:schemeClr>
                </a:solidFill>
              </a:rPr>
              <a:t>pericolul </a:t>
            </a:r>
            <a:r>
              <a:rPr lang="ro-RO" sz="2800" dirty="0" smtClean="0">
                <a:solidFill>
                  <a:schemeClr val="accent6">
                    <a:lumMod val="10000"/>
                  </a:schemeClr>
                </a:solidFill>
              </a:rPr>
              <a:t>reticentei </a:t>
            </a:r>
            <a:r>
              <a:rPr lang="ro-RO" sz="2800" dirty="0">
                <a:solidFill>
                  <a:schemeClr val="accent6">
                    <a:lumMod val="10000"/>
                  </a:schemeClr>
                </a:solidFill>
              </a:rPr>
              <a:t>bacteriilor. Bacteriile atacate cu o cantitate insuficienta de clor au proprietatea de a se debarasa, de </a:t>
            </a:r>
            <a:r>
              <a:rPr lang="ro-RO" sz="2800" dirty="0" smtClean="0">
                <a:solidFill>
                  <a:schemeClr val="accent6">
                    <a:lumMod val="10000"/>
                  </a:schemeClr>
                </a:solidFill>
              </a:rPr>
              <a:t>porțiunea </a:t>
            </a:r>
            <a:r>
              <a:rPr lang="ro-RO" sz="2800" dirty="0">
                <a:solidFill>
                  <a:schemeClr val="accent6">
                    <a:lumMod val="10000"/>
                  </a:schemeClr>
                </a:solidFill>
              </a:rPr>
              <a:t>de celula atacata incomplet, </a:t>
            </a:r>
            <a:r>
              <a:rPr lang="ro-RO" sz="2800" dirty="0" smtClean="0">
                <a:solidFill>
                  <a:schemeClr val="accent6">
                    <a:lumMod val="10000"/>
                  </a:schemeClr>
                </a:solidFill>
              </a:rPr>
              <a:t>regenerându-se </a:t>
            </a:r>
            <a:r>
              <a:rPr lang="ro-RO" sz="2800" dirty="0">
                <a:solidFill>
                  <a:schemeClr val="accent6">
                    <a:lumMod val="10000"/>
                  </a:schemeClr>
                </a:solidFill>
              </a:rPr>
              <a:t>si </a:t>
            </a:r>
            <a:r>
              <a:rPr lang="ro-RO" sz="2800" dirty="0" smtClean="0">
                <a:solidFill>
                  <a:schemeClr val="accent6">
                    <a:lumMod val="10000"/>
                  </a:schemeClr>
                </a:solidFill>
              </a:rPr>
              <a:t>reinfectând </a:t>
            </a:r>
            <a:r>
              <a:rPr lang="ro-RO" sz="2800" dirty="0">
                <a:solidFill>
                  <a:schemeClr val="accent6">
                    <a:lumMod val="10000"/>
                  </a:schemeClr>
                </a:solidFill>
              </a:rPr>
              <a:t>apa</a:t>
            </a:r>
            <a:r>
              <a:rPr lang="ro-RO" dirty="0"/>
              <a:t>.</a:t>
            </a:r>
          </a:p>
        </p:txBody>
      </p:sp>
    </p:spTree>
    <p:extLst>
      <p:ext uri="{BB962C8B-B14F-4D97-AF65-F5344CB8AC3E}">
        <p14:creationId xmlns:p14="http://schemas.microsoft.com/office/powerpoint/2010/main" val="183900104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225781"/>
            <a:ext cx="10141526" cy="1663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401205"/>
          </a:xfrm>
          <a:prstGeom prst="rect">
            <a:avLst/>
          </a:prstGeom>
        </p:spPr>
        <p:txBody>
          <a:bodyPr wrap="square">
            <a:spAutoFit/>
          </a:bodyPr>
          <a:lstStyle/>
          <a:p>
            <a:r>
              <a:rPr lang="ro-RO" sz="2000" dirty="0">
                <a:solidFill>
                  <a:schemeClr val="tx1"/>
                </a:solidFill>
              </a:rPr>
              <a:t>INFORMATII GENERALE </a:t>
            </a:r>
            <a:r>
              <a:rPr lang="ro-RO" sz="2000" dirty="0" smtClean="0">
                <a:solidFill>
                  <a:schemeClr val="tx1"/>
                </a:solidFill>
              </a:rPr>
              <a:t>DESPRE COAGULARE </a:t>
            </a:r>
            <a:r>
              <a:rPr lang="ro-RO" sz="2000" dirty="0">
                <a:solidFill>
                  <a:schemeClr val="tx1"/>
                </a:solidFill>
              </a:rPr>
              <a:t>SI </a:t>
            </a:r>
            <a:r>
              <a:rPr lang="ro-RO" sz="2000" dirty="0" smtClean="0">
                <a:solidFill>
                  <a:schemeClr val="tx1"/>
                </a:solidFill>
              </a:rPr>
              <a:t>FLOCULARE</a:t>
            </a:r>
          </a:p>
          <a:p>
            <a:endParaRPr lang="ro-RO" sz="2000" dirty="0">
              <a:solidFill>
                <a:schemeClr val="tx1"/>
              </a:solidFill>
            </a:endParaRPr>
          </a:p>
          <a:p>
            <a:r>
              <a:rPr lang="ro-RO" sz="2000" dirty="0" smtClean="0">
                <a:solidFill>
                  <a:schemeClr val="tx1"/>
                </a:solidFill>
              </a:rPr>
              <a:t>Cuvântul </a:t>
            </a:r>
            <a:r>
              <a:rPr lang="ro-RO" sz="2000" dirty="0">
                <a:solidFill>
                  <a:schemeClr val="tx1"/>
                </a:solidFill>
              </a:rPr>
              <a:t>„coagulare” provine din latina </a:t>
            </a:r>
            <a:r>
              <a:rPr lang="ro-RO" sz="2000" dirty="0" smtClean="0">
                <a:solidFill>
                  <a:schemeClr val="tx1"/>
                </a:solidFill>
              </a:rPr>
              <a:t>(„coagularea” </a:t>
            </a:r>
            <a:r>
              <a:rPr lang="ro-RO" sz="2000" dirty="0">
                <a:solidFill>
                  <a:schemeClr val="tx1"/>
                </a:solidFill>
              </a:rPr>
              <a:t>= “a aglomera”). In </a:t>
            </a:r>
            <a:r>
              <a:rPr lang="ro-RO" sz="2000" dirty="0" smtClean="0">
                <a:solidFill>
                  <a:schemeClr val="tx1"/>
                </a:solidFill>
              </a:rPr>
              <a:t>operațiile de tratare </a:t>
            </a:r>
            <a:r>
              <a:rPr lang="ro-RO" sz="2000" dirty="0">
                <a:solidFill>
                  <a:schemeClr val="tx1"/>
                </a:solidFill>
              </a:rPr>
              <a:t>a apei, coagularea este un mecanism </a:t>
            </a:r>
            <a:r>
              <a:rPr lang="ro-RO" sz="2000" dirty="0" smtClean="0">
                <a:solidFill>
                  <a:schemeClr val="tx1"/>
                </a:solidFill>
              </a:rPr>
              <a:t>esențial </a:t>
            </a:r>
            <a:r>
              <a:rPr lang="ro-RO" sz="2000" dirty="0">
                <a:solidFill>
                  <a:schemeClr val="tx1"/>
                </a:solidFill>
              </a:rPr>
              <a:t>pentru </a:t>
            </a:r>
            <a:r>
              <a:rPr lang="ro-RO" sz="2000" dirty="0" smtClean="0">
                <a:solidFill>
                  <a:schemeClr val="tx1"/>
                </a:solidFill>
              </a:rPr>
              <a:t>îndepărtarea </a:t>
            </a:r>
            <a:r>
              <a:rPr lang="ro-RO" sz="2000" dirty="0">
                <a:solidFill>
                  <a:schemeClr val="tx1"/>
                </a:solidFill>
              </a:rPr>
              <a:t>particulelor</a:t>
            </a:r>
          </a:p>
          <a:p>
            <a:r>
              <a:rPr lang="ro-RO" sz="2000" dirty="0">
                <a:solidFill>
                  <a:schemeClr val="tx1"/>
                </a:solidFill>
              </a:rPr>
              <a:t>coloidale in suspensie, care imprima caracteristici nedorite (turbiditate, culoare, </a:t>
            </a:r>
            <a:r>
              <a:rPr lang="ro-RO" sz="2000" dirty="0" smtClean="0">
                <a:solidFill>
                  <a:schemeClr val="tx1"/>
                </a:solidFill>
              </a:rPr>
              <a:t>gust si </a:t>
            </a:r>
            <a:r>
              <a:rPr lang="ro-RO" sz="2000" dirty="0">
                <a:solidFill>
                  <a:schemeClr val="tx1"/>
                </a:solidFill>
              </a:rPr>
              <a:t>miros) apei potabile. Coagularea se </a:t>
            </a:r>
            <a:r>
              <a:rPr lang="ro-RO" sz="2000" dirty="0" smtClean="0">
                <a:solidFill>
                  <a:schemeClr val="tx1"/>
                </a:solidFill>
              </a:rPr>
              <a:t>realizează </a:t>
            </a:r>
            <a:r>
              <a:rPr lang="ro-RO" sz="2000" dirty="0">
                <a:solidFill>
                  <a:schemeClr val="tx1"/>
                </a:solidFill>
              </a:rPr>
              <a:t>prin </a:t>
            </a:r>
            <a:r>
              <a:rPr lang="ro-RO" sz="2000" dirty="0" smtClean="0">
                <a:solidFill>
                  <a:schemeClr val="tx1"/>
                </a:solidFill>
              </a:rPr>
              <a:t>adăugarea </a:t>
            </a:r>
            <a:r>
              <a:rPr lang="ro-RO" sz="2000" dirty="0">
                <a:solidFill>
                  <a:schemeClr val="tx1"/>
                </a:solidFill>
              </a:rPr>
              <a:t>de reactivi chimici in</a:t>
            </a:r>
          </a:p>
          <a:p>
            <a:r>
              <a:rPr lang="ro-RO" sz="2000" dirty="0">
                <a:solidFill>
                  <a:schemeClr val="tx1"/>
                </a:solidFill>
              </a:rPr>
              <a:t>apa bruta. </a:t>
            </a:r>
            <a:r>
              <a:rPr lang="ro-RO" sz="2000" dirty="0" smtClean="0">
                <a:solidFill>
                  <a:schemeClr val="tx1"/>
                </a:solidFill>
              </a:rPr>
              <a:t>Acești coagulanți acționează </a:t>
            </a:r>
            <a:r>
              <a:rPr lang="ro-RO" sz="2000" dirty="0">
                <a:solidFill>
                  <a:schemeClr val="tx1"/>
                </a:solidFill>
              </a:rPr>
              <a:t>asupra particulelor foarte mici si </a:t>
            </a:r>
            <a:r>
              <a:rPr lang="ro-RO" sz="2000" dirty="0" smtClean="0">
                <a:solidFill>
                  <a:schemeClr val="tx1"/>
                </a:solidFill>
              </a:rPr>
              <a:t>puternic dispersate</a:t>
            </a:r>
            <a:r>
              <a:rPr lang="ro-RO" sz="2000" dirty="0">
                <a:solidFill>
                  <a:schemeClr val="tx1"/>
                </a:solidFill>
              </a:rPr>
              <a:t>, </a:t>
            </a:r>
            <a:r>
              <a:rPr lang="ro-RO" sz="2000" dirty="0" smtClean="0">
                <a:solidFill>
                  <a:schemeClr val="tx1"/>
                </a:solidFill>
              </a:rPr>
              <a:t>producând </a:t>
            </a:r>
            <a:r>
              <a:rPr lang="ro-RO" sz="2000" dirty="0">
                <a:solidFill>
                  <a:schemeClr val="tx1"/>
                </a:solidFill>
              </a:rPr>
              <a:t>aglomerarea lor in flocoane. Acestea, </a:t>
            </a:r>
            <a:r>
              <a:rPr lang="ro-RO" sz="2000" dirty="0" smtClean="0">
                <a:solidFill>
                  <a:schemeClr val="tx1"/>
                </a:solidFill>
              </a:rPr>
              <a:t>după </a:t>
            </a:r>
            <a:r>
              <a:rPr lang="ro-RO" sz="2000" dirty="0">
                <a:solidFill>
                  <a:schemeClr val="tx1"/>
                </a:solidFill>
              </a:rPr>
              <a:t>floculare, pot </a:t>
            </a:r>
            <a:r>
              <a:rPr lang="ro-RO" sz="2000" dirty="0" smtClean="0">
                <a:solidFill>
                  <a:schemeClr val="tx1"/>
                </a:solidFill>
              </a:rPr>
              <a:t>fi îndepărtate </a:t>
            </a:r>
            <a:r>
              <a:rPr lang="ro-RO" sz="2000" dirty="0">
                <a:solidFill>
                  <a:schemeClr val="tx1"/>
                </a:solidFill>
              </a:rPr>
              <a:t>prin procese de separare solid – lichid : sedimentare, </a:t>
            </a:r>
            <a:r>
              <a:rPr lang="ro-RO" sz="2000" dirty="0" err="1">
                <a:solidFill>
                  <a:schemeClr val="tx1"/>
                </a:solidFill>
              </a:rPr>
              <a:t>flotatie</a:t>
            </a:r>
            <a:r>
              <a:rPr lang="ro-RO" sz="2000" dirty="0">
                <a:solidFill>
                  <a:schemeClr val="tx1"/>
                </a:solidFill>
              </a:rPr>
              <a:t> sau filtrare</a:t>
            </a:r>
            <a:r>
              <a:rPr lang="ro-RO" sz="2000" dirty="0" smtClean="0">
                <a:solidFill>
                  <a:schemeClr val="tx1"/>
                </a:solidFill>
              </a:rPr>
              <a:t>. Coagularea </a:t>
            </a:r>
            <a:r>
              <a:rPr lang="ro-RO" sz="2000" dirty="0">
                <a:solidFill>
                  <a:schemeClr val="tx1"/>
                </a:solidFill>
              </a:rPr>
              <a:t>este o etapa intermediara </a:t>
            </a:r>
            <a:r>
              <a:rPr lang="ro-RO" sz="2000" dirty="0" smtClean="0">
                <a:solidFill>
                  <a:schemeClr val="tx1"/>
                </a:solidFill>
              </a:rPr>
              <a:t>esențiala </a:t>
            </a:r>
            <a:r>
              <a:rPr lang="ro-RO" sz="2000" dirty="0">
                <a:solidFill>
                  <a:schemeClr val="tx1"/>
                </a:solidFill>
              </a:rPr>
              <a:t>in tratarea apei potabile, care </a:t>
            </a:r>
            <a:r>
              <a:rPr lang="ro-RO" sz="2000" dirty="0" err="1">
                <a:solidFill>
                  <a:schemeClr val="tx1"/>
                </a:solidFill>
              </a:rPr>
              <a:t>asigurasuccesul</a:t>
            </a:r>
            <a:r>
              <a:rPr lang="ro-RO" sz="2000" dirty="0">
                <a:solidFill>
                  <a:schemeClr val="tx1"/>
                </a:solidFill>
              </a:rPr>
              <a:t> proceselor </a:t>
            </a:r>
            <a:r>
              <a:rPr lang="ro-RO" sz="2000" dirty="0" err="1">
                <a:solidFill>
                  <a:schemeClr val="tx1"/>
                </a:solidFill>
              </a:rPr>
              <a:t>fizico</a:t>
            </a:r>
            <a:r>
              <a:rPr lang="ro-RO" sz="2000" dirty="0">
                <a:solidFill>
                  <a:schemeClr val="tx1"/>
                </a:solidFill>
              </a:rPr>
              <a:t>-chimice.</a:t>
            </a:r>
          </a:p>
        </p:txBody>
      </p:sp>
    </p:spTree>
    <p:extLst>
      <p:ext uri="{BB962C8B-B14F-4D97-AF65-F5344CB8AC3E}">
        <p14:creationId xmlns:p14="http://schemas.microsoft.com/office/powerpoint/2010/main" val="130423251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19133"/>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15692" y="1872872"/>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50089" y="2700381"/>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491506" y="3184616"/>
            <a:ext cx="8117581" cy="2800767"/>
          </a:xfrm>
          <a:prstGeom prst="rect">
            <a:avLst/>
          </a:prstGeom>
        </p:spPr>
        <p:txBody>
          <a:bodyPr wrap="square">
            <a:spAutoFit/>
          </a:bodyPr>
          <a:lstStyle/>
          <a:p>
            <a:r>
              <a:rPr lang="ro-RO" dirty="0"/>
              <a:t> </a:t>
            </a:r>
            <a:r>
              <a:rPr lang="ro-RO" dirty="0">
                <a:solidFill>
                  <a:schemeClr val="accent6">
                    <a:lumMod val="10000"/>
                  </a:schemeClr>
                </a:solidFill>
              </a:rPr>
              <a:t>Eliminarea excesului de clor din apa.</a:t>
            </a:r>
          </a:p>
          <a:p>
            <a:r>
              <a:rPr lang="ro-RO" dirty="0">
                <a:solidFill>
                  <a:schemeClr val="accent6">
                    <a:lumMod val="10000"/>
                  </a:schemeClr>
                </a:solidFill>
              </a:rPr>
              <a:t> Se poate realiza prin diferite metode ca:</a:t>
            </a:r>
          </a:p>
          <a:p>
            <a:r>
              <a:rPr lang="ro-RO" dirty="0" smtClean="0">
                <a:solidFill>
                  <a:schemeClr val="accent6">
                    <a:lumMod val="10000"/>
                  </a:schemeClr>
                </a:solidFill>
              </a:rPr>
              <a:t>- Utilizarea substanțelor </a:t>
            </a:r>
            <a:r>
              <a:rPr lang="ro-RO" dirty="0">
                <a:solidFill>
                  <a:schemeClr val="accent6">
                    <a:lumMod val="10000"/>
                  </a:schemeClr>
                </a:solidFill>
              </a:rPr>
              <a:t>anticlor: sulfit de sodiu, </a:t>
            </a:r>
            <a:r>
              <a:rPr lang="ro-RO" dirty="0" err="1" smtClean="0">
                <a:solidFill>
                  <a:schemeClr val="accent6">
                    <a:lumMod val="10000"/>
                  </a:schemeClr>
                </a:solidFill>
              </a:rPr>
              <a:t>tiosulfat</a:t>
            </a:r>
            <a:r>
              <a:rPr lang="ro-RO" dirty="0" smtClean="0">
                <a:solidFill>
                  <a:schemeClr val="accent6">
                    <a:lumMod val="10000"/>
                  </a:schemeClr>
                </a:solidFill>
              </a:rPr>
              <a:t> </a:t>
            </a:r>
            <a:r>
              <a:rPr lang="ro-RO" dirty="0">
                <a:solidFill>
                  <a:schemeClr val="accent6">
                    <a:lumMod val="10000"/>
                  </a:schemeClr>
                </a:solidFill>
              </a:rPr>
              <a:t>de sodiu, bioxid de sulf.</a:t>
            </a:r>
          </a:p>
          <a:p>
            <a:pPr marL="342900" indent="-342900">
              <a:buFontTx/>
              <a:buChar char="-"/>
            </a:pPr>
            <a:r>
              <a:rPr lang="ro-RO" dirty="0" smtClean="0">
                <a:solidFill>
                  <a:schemeClr val="accent6">
                    <a:lumMod val="10000"/>
                  </a:schemeClr>
                </a:solidFill>
              </a:rPr>
              <a:t>Trecerea </a:t>
            </a:r>
            <a:r>
              <a:rPr lang="ro-RO" dirty="0">
                <a:solidFill>
                  <a:schemeClr val="accent6">
                    <a:lumMod val="10000"/>
                  </a:schemeClr>
                </a:solidFill>
              </a:rPr>
              <a:t>apei peste strujitura de magneziu, </a:t>
            </a:r>
            <a:r>
              <a:rPr lang="ro-RO" dirty="0" err="1">
                <a:solidFill>
                  <a:schemeClr val="accent6">
                    <a:lumMod val="10000"/>
                  </a:schemeClr>
                </a:solidFill>
              </a:rPr>
              <a:t>avand</a:t>
            </a:r>
            <a:r>
              <a:rPr lang="ro-RO" dirty="0">
                <a:solidFill>
                  <a:schemeClr val="accent6">
                    <a:lumMod val="10000"/>
                  </a:schemeClr>
                </a:solidFill>
              </a:rPr>
              <a:t> loc </a:t>
            </a:r>
            <a:r>
              <a:rPr lang="ro-RO" dirty="0" smtClean="0">
                <a:solidFill>
                  <a:schemeClr val="accent6">
                    <a:lumMod val="10000"/>
                  </a:schemeClr>
                </a:solidFill>
              </a:rPr>
              <a:t>reținerea </a:t>
            </a:r>
            <a:r>
              <a:rPr lang="ro-RO" dirty="0">
                <a:solidFill>
                  <a:schemeClr val="accent6">
                    <a:lumMod val="10000"/>
                  </a:schemeClr>
                </a:solidFill>
              </a:rPr>
              <a:t>clorului sub forma de MgCl2 .     </a:t>
            </a:r>
            <a:endParaRPr lang="ro-RO" dirty="0" smtClean="0">
              <a:solidFill>
                <a:schemeClr val="accent6">
                  <a:lumMod val="10000"/>
                </a:schemeClr>
              </a:solidFill>
            </a:endParaRPr>
          </a:p>
          <a:p>
            <a:pPr marL="342900" indent="-342900">
              <a:buFontTx/>
              <a:buChar char="-"/>
            </a:pPr>
            <a:r>
              <a:rPr lang="ro-RO" dirty="0" smtClean="0">
                <a:solidFill>
                  <a:schemeClr val="accent6">
                    <a:lumMod val="10000"/>
                  </a:schemeClr>
                </a:solidFill>
              </a:rPr>
              <a:t>Filtrarea </a:t>
            </a:r>
            <a:r>
              <a:rPr lang="ro-RO" dirty="0">
                <a:solidFill>
                  <a:schemeClr val="accent6">
                    <a:lumMod val="10000"/>
                  </a:schemeClr>
                </a:solidFill>
              </a:rPr>
              <a:t>apei peste material Magno.</a:t>
            </a:r>
          </a:p>
          <a:p>
            <a:r>
              <a:rPr lang="ro-RO" dirty="0" smtClean="0">
                <a:solidFill>
                  <a:schemeClr val="accent6">
                    <a:lumMod val="10000"/>
                  </a:schemeClr>
                </a:solidFill>
              </a:rPr>
              <a:t>-   Eliminarea </a:t>
            </a:r>
            <a:r>
              <a:rPr lang="ro-RO" dirty="0">
                <a:solidFill>
                  <a:schemeClr val="accent6">
                    <a:lumMod val="10000"/>
                  </a:schemeClr>
                </a:solidFill>
              </a:rPr>
              <a:t>excesului de clor cu ajutorul </a:t>
            </a:r>
            <a:r>
              <a:rPr lang="ro-RO" dirty="0" err="1">
                <a:solidFill>
                  <a:schemeClr val="accent6">
                    <a:lumMod val="10000"/>
                  </a:schemeClr>
                </a:solidFill>
              </a:rPr>
              <a:t>carbunelui</a:t>
            </a:r>
            <a:r>
              <a:rPr lang="ro-RO" dirty="0">
                <a:solidFill>
                  <a:schemeClr val="accent6">
                    <a:lumMod val="10000"/>
                  </a:schemeClr>
                </a:solidFill>
              </a:rPr>
              <a:t> activ.</a:t>
            </a:r>
          </a:p>
        </p:txBody>
      </p:sp>
    </p:spTree>
    <p:extLst>
      <p:ext uri="{BB962C8B-B14F-4D97-AF65-F5344CB8AC3E}">
        <p14:creationId xmlns:p14="http://schemas.microsoft.com/office/powerpoint/2010/main" val="306918211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498573" y="1932191"/>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05055" y="2630618"/>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491506" y="3184616"/>
            <a:ext cx="8117581"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21" name="Rectangle 20"/>
          <p:cNvSpPr/>
          <p:nvPr/>
        </p:nvSpPr>
        <p:spPr>
          <a:xfrm>
            <a:off x="552491" y="3031577"/>
            <a:ext cx="7985647" cy="2800767"/>
          </a:xfrm>
          <a:prstGeom prst="rect">
            <a:avLst/>
          </a:prstGeom>
        </p:spPr>
        <p:txBody>
          <a:bodyPr wrap="square">
            <a:spAutoFit/>
          </a:bodyPr>
          <a:lstStyle/>
          <a:p>
            <a:r>
              <a:rPr lang="ro-RO" dirty="0" err="1">
                <a:solidFill>
                  <a:schemeClr val="accent6">
                    <a:lumMod val="10000"/>
                  </a:schemeClr>
                </a:solidFill>
              </a:rPr>
              <a:t>Totuşi</a:t>
            </a:r>
            <a:r>
              <a:rPr lang="ro-RO" dirty="0">
                <a:solidFill>
                  <a:schemeClr val="accent6">
                    <a:lumMod val="10000"/>
                  </a:schemeClr>
                </a:solidFill>
              </a:rPr>
              <a:t>, există o gamă largă de proceduri de </a:t>
            </a:r>
            <a:r>
              <a:rPr lang="ro-RO" dirty="0" err="1">
                <a:solidFill>
                  <a:schemeClr val="accent6">
                    <a:lumMod val="10000"/>
                  </a:schemeClr>
                </a:solidFill>
              </a:rPr>
              <a:t>dezinfecţie</a:t>
            </a:r>
            <a:r>
              <a:rPr lang="ro-RO" dirty="0">
                <a:solidFill>
                  <a:schemeClr val="accent6">
                    <a:lumMod val="10000"/>
                  </a:schemeClr>
                </a:solidFill>
              </a:rPr>
              <a:t> a apei potabile, deoarece sunt absolut necesare aceste procese:</a:t>
            </a:r>
          </a:p>
          <a:p>
            <a:endParaRPr lang="ro-RO" dirty="0">
              <a:solidFill>
                <a:schemeClr val="accent6">
                  <a:lumMod val="10000"/>
                </a:schemeClr>
              </a:solidFill>
            </a:endParaRPr>
          </a:p>
          <a:p>
            <a:r>
              <a:rPr lang="ro-RO" dirty="0">
                <a:solidFill>
                  <a:schemeClr val="accent6">
                    <a:lumMod val="10000"/>
                  </a:schemeClr>
                </a:solidFill>
              </a:rPr>
              <a:t>* clorinarea – constă într-o adăugare continuă de clor în apă până în punctul în care cererea de clor a apei este anihilată </a:t>
            </a:r>
            <a:r>
              <a:rPr lang="ro-RO" dirty="0" err="1">
                <a:solidFill>
                  <a:schemeClr val="accent6">
                    <a:lumMod val="10000"/>
                  </a:schemeClr>
                </a:solidFill>
              </a:rPr>
              <a:t>şi</a:t>
            </a:r>
            <a:r>
              <a:rPr lang="ro-RO" dirty="0">
                <a:solidFill>
                  <a:schemeClr val="accent6">
                    <a:lumMod val="10000"/>
                  </a:schemeClr>
                </a:solidFill>
              </a:rPr>
              <a:t> tot amoniacul prezent este oxidat, astfel încât din acel punct nu mai rămâne decât clor liber</a:t>
            </a:r>
          </a:p>
        </p:txBody>
      </p:sp>
    </p:spTree>
    <p:extLst>
      <p:ext uri="{BB962C8B-B14F-4D97-AF65-F5344CB8AC3E}">
        <p14:creationId xmlns:p14="http://schemas.microsoft.com/office/powerpoint/2010/main" val="100960805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19133"/>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30583" y="1856114"/>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497987" y="2579057"/>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491506" y="3184616"/>
            <a:ext cx="8117581"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22" name="Rectangle 21"/>
          <p:cNvSpPr/>
          <p:nvPr/>
        </p:nvSpPr>
        <p:spPr>
          <a:xfrm>
            <a:off x="628322" y="3010352"/>
            <a:ext cx="8088107" cy="3108543"/>
          </a:xfrm>
          <a:prstGeom prst="rect">
            <a:avLst/>
          </a:prstGeom>
        </p:spPr>
        <p:txBody>
          <a:bodyPr wrap="square">
            <a:spAutoFit/>
          </a:bodyPr>
          <a:lstStyle/>
          <a:p>
            <a:r>
              <a:rPr lang="ro-RO" sz="2800" dirty="0">
                <a:solidFill>
                  <a:schemeClr val="accent6">
                    <a:lumMod val="10000"/>
                  </a:schemeClr>
                </a:solidFill>
              </a:rPr>
              <a:t>* dioxid de clor – gaz foarte reactiv care, din cauza </a:t>
            </a:r>
            <a:r>
              <a:rPr lang="ro-RO" sz="2800" dirty="0" smtClean="0">
                <a:solidFill>
                  <a:schemeClr val="accent6">
                    <a:lumMod val="10000"/>
                  </a:schemeClr>
                </a:solidFill>
              </a:rPr>
              <a:t>instabilității </a:t>
            </a:r>
            <a:r>
              <a:rPr lang="ro-RO" sz="2800" dirty="0">
                <a:solidFill>
                  <a:schemeClr val="accent6">
                    <a:lumMod val="10000"/>
                  </a:schemeClr>
                </a:solidFill>
              </a:rPr>
              <a:t>sale, nu poate fi stocat </a:t>
            </a:r>
            <a:r>
              <a:rPr lang="ro-RO" sz="2800" dirty="0" err="1">
                <a:solidFill>
                  <a:schemeClr val="accent6">
                    <a:lumMod val="10000"/>
                  </a:schemeClr>
                </a:solidFill>
              </a:rPr>
              <a:t>şi</a:t>
            </a:r>
            <a:r>
              <a:rPr lang="ro-RO" sz="2800" dirty="0">
                <a:solidFill>
                  <a:schemeClr val="accent6">
                    <a:lumMod val="10000"/>
                  </a:schemeClr>
                </a:solidFill>
              </a:rPr>
              <a:t> care se produce cu ajutorul </a:t>
            </a:r>
            <a:r>
              <a:rPr lang="ro-RO" sz="2800" dirty="0" err="1">
                <a:solidFill>
                  <a:schemeClr val="accent6">
                    <a:lumMod val="10000"/>
                  </a:schemeClr>
                </a:solidFill>
              </a:rPr>
              <a:t>instalaţiilor</a:t>
            </a:r>
            <a:r>
              <a:rPr lang="ro-RO" sz="2800" dirty="0">
                <a:solidFill>
                  <a:schemeClr val="accent6">
                    <a:lumMod val="10000"/>
                  </a:schemeClr>
                </a:solidFill>
              </a:rPr>
              <a:t> speciale doar în </a:t>
            </a:r>
            <a:r>
              <a:rPr lang="ro-RO" sz="2800" dirty="0" err="1">
                <a:solidFill>
                  <a:schemeClr val="accent6">
                    <a:lumMod val="10000"/>
                  </a:schemeClr>
                </a:solidFill>
              </a:rPr>
              <a:t>cantităţi</a:t>
            </a:r>
            <a:r>
              <a:rPr lang="ro-RO" sz="2800" dirty="0">
                <a:solidFill>
                  <a:schemeClr val="accent6">
                    <a:lumMod val="10000"/>
                  </a:schemeClr>
                </a:solidFill>
              </a:rPr>
              <a:t> necesare. Dioxidul de clor prezintă mai multe avantaje decât clorul, nu elimină numai bacteriile patogene ci </a:t>
            </a:r>
            <a:r>
              <a:rPr lang="ro-RO" sz="2800" dirty="0" err="1">
                <a:solidFill>
                  <a:schemeClr val="accent6">
                    <a:lumMod val="10000"/>
                  </a:schemeClr>
                </a:solidFill>
              </a:rPr>
              <a:t>şi</a:t>
            </a:r>
            <a:r>
              <a:rPr lang="ro-RO" sz="2800" dirty="0">
                <a:solidFill>
                  <a:schemeClr val="accent6">
                    <a:lumMod val="10000"/>
                  </a:schemeClr>
                </a:solidFill>
              </a:rPr>
              <a:t> </a:t>
            </a:r>
            <a:r>
              <a:rPr lang="ro-RO" sz="2800" dirty="0" err="1">
                <a:solidFill>
                  <a:schemeClr val="accent6">
                    <a:lumMod val="10000"/>
                  </a:schemeClr>
                </a:solidFill>
              </a:rPr>
              <a:t>biofilmul</a:t>
            </a:r>
            <a:r>
              <a:rPr lang="ro-RO" sz="2800" dirty="0">
                <a:solidFill>
                  <a:schemeClr val="accent6">
                    <a:lumMod val="10000"/>
                  </a:schemeClr>
                </a:solidFill>
              </a:rPr>
              <a:t>.</a:t>
            </a:r>
          </a:p>
        </p:txBody>
      </p:sp>
    </p:spTree>
    <p:extLst>
      <p:ext uri="{BB962C8B-B14F-4D97-AF65-F5344CB8AC3E}">
        <p14:creationId xmlns:p14="http://schemas.microsoft.com/office/powerpoint/2010/main" val="188002897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23017" y="1901535"/>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05055" y="2614230"/>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491506" y="3184616"/>
            <a:ext cx="8117581"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21" name="Rectangle 20"/>
          <p:cNvSpPr/>
          <p:nvPr/>
        </p:nvSpPr>
        <p:spPr>
          <a:xfrm>
            <a:off x="480086" y="3108644"/>
            <a:ext cx="8051325" cy="2800767"/>
          </a:xfrm>
          <a:prstGeom prst="rect">
            <a:avLst/>
          </a:prstGeom>
        </p:spPr>
        <p:txBody>
          <a:bodyPr wrap="square">
            <a:spAutoFit/>
          </a:bodyPr>
          <a:lstStyle/>
          <a:p>
            <a:r>
              <a:rPr lang="ro-RO" dirty="0">
                <a:solidFill>
                  <a:schemeClr val="accent6">
                    <a:lumMod val="10000"/>
                  </a:schemeClr>
                </a:solidFill>
              </a:rPr>
              <a:t>* ozonizarea - ozonizarea apei înseamnă purificarea acesteia, </a:t>
            </a:r>
            <a:r>
              <a:rPr lang="ro-RO" dirty="0" err="1">
                <a:solidFill>
                  <a:schemeClr val="accent6">
                    <a:lumMod val="10000"/>
                  </a:schemeClr>
                </a:solidFill>
              </a:rPr>
              <a:t>şi</a:t>
            </a:r>
            <a:r>
              <a:rPr lang="ro-RO" dirty="0">
                <a:solidFill>
                  <a:schemeClr val="accent6">
                    <a:lumMod val="10000"/>
                  </a:schemeClr>
                </a:solidFill>
              </a:rPr>
              <a:t> eliminarea tuturor bacteriilor </a:t>
            </a:r>
            <a:r>
              <a:rPr lang="ro-RO" dirty="0" err="1">
                <a:solidFill>
                  <a:schemeClr val="accent6">
                    <a:lumMod val="10000"/>
                  </a:schemeClr>
                </a:solidFill>
              </a:rPr>
              <a:t>şi</a:t>
            </a:r>
            <a:r>
              <a:rPr lang="ro-RO" dirty="0">
                <a:solidFill>
                  <a:schemeClr val="accent6">
                    <a:lumMod val="10000"/>
                  </a:schemeClr>
                </a:solidFill>
              </a:rPr>
              <a:t> a altor microorganisme dăunătoare pentru corpul nostru. Prin mecanismul sau de purificare a apei, ozonul reduce posibilitatea contaminării apei cu clor </a:t>
            </a:r>
            <a:r>
              <a:rPr lang="ro-RO" dirty="0" err="1">
                <a:solidFill>
                  <a:schemeClr val="accent6">
                    <a:lumMod val="10000"/>
                  </a:schemeClr>
                </a:solidFill>
              </a:rPr>
              <a:t>şi</a:t>
            </a:r>
            <a:r>
              <a:rPr lang="ro-RO" dirty="0">
                <a:solidFill>
                  <a:schemeClr val="accent6">
                    <a:lumMod val="10000"/>
                  </a:schemeClr>
                </a:solidFill>
              </a:rPr>
              <a:t> alte elemente toxice </a:t>
            </a:r>
            <a:r>
              <a:rPr lang="ro-RO" dirty="0" err="1">
                <a:solidFill>
                  <a:schemeClr val="accent6">
                    <a:lumMod val="10000"/>
                  </a:schemeClr>
                </a:solidFill>
              </a:rPr>
              <a:t>conţinute</a:t>
            </a:r>
            <a:r>
              <a:rPr lang="ro-RO" dirty="0">
                <a:solidFill>
                  <a:schemeClr val="accent6">
                    <a:lumMod val="10000"/>
                  </a:schemeClr>
                </a:solidFill>
              </a:rPr>
              <a:t> în diferite produse de purificare disponibile în </a:t>
            </a:r>
            <a:r>
              <a:rPr lang="ro-RO" dirty="0" err="1">
                <a:solidFill>
                  <a:schemeClr val="accent6">
                    <a:lumMod val="10000"/>
                  </a:schemeClr>
                </a:solidFill>
              </a:rPr>
              <a:t>comerţ</a:t>
            </a:r>
            <a:r>
              <a:rPr lang="ro-RO" dirty="0">
                <a:solidFill>
                  <a:schemeClr val="accent6">
                    <a:lumMod val="10000"/>
                  </a:schemeClr>
                </a:solidFill>
              </a:rPr>
              <a:t>, eliberând în schimb oxigenul pur, o </a:t>
            </a:r>
            <a:r>
              <a:rPr lang="ro-RO" dirty="0" err="1">
                <a:solidFill>
                  <a:schemeClr val="accent6">
                    <a:lumMod val="10000"/>
                  </a:schemeClr>
                </a:solidFill>
              </a:rPr>
              <a:t>substanţă</a:t>
            </a:r>
            <a:r>
              <a:rPr lang="ro-RO" dirty="0">
                <a:solidFill>
                  <a:schemeClr val="accent6">
                    <a:lumMod val="10000"/>
                  </a:schemeClr>
                </a:solidFill>
              </a:rPr>
              <a:t> </a:t>
            </a:r>
            <a:r>
              <a:rPr lang="ro-RO" dirty="0" err="1">
                <a:solidFill>
                  <a:schemeClr val="accent6">
                    <a:lumMod val="10000"/>
                  </a:schemeClr>
                </a:solidFill>
              </a:rPr>
              <a:t>preţioasă</a:t>
            </a:r>
            <a:r>
              <a:rPr lang="ro-RO" dirty="0">
                <a:solidFill>
                  <a:schemeClr val="accent6">
                    <a:lumMod val="10000"/>
                  </a:schemeClr>
                </a:solidFill>
              </a:rPr>
              <a:t> pentru sănătate.</a:t>
            </a:r>
          </a:p>
        </p:txBody>
      </p:sp>
    </p:spTree>
    <p:extLst>
      <p:ext uri="{BB962C8B-B14F-4D97-AF65-F5344CB8AC3E}">
        <p14:creationId xmlns:p14="http://schemas.microsoft.com/office/powerpoint/2010/main" val="275789231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02729" y="1880344"/>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15692" y="2641770"/>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491506" y="3184616"/>
            <a:ext cx="8117581"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22" name="Rectangle 21"/>
          <p:cNvSpPr/>
          <p:nvPr/>
        </p:nvSpPr>
        <p:spPr>
          <a:xfrm>
            <a:off x="597722" y="3329687"/>
            <a:ext cx="7982801" cy="2462213"/>
          </a:xfrm>
          <a:prstGeom prst="rect">
            <a:avLst/>
          </a:prstGeom>
        </p:spPr>
        <p:txBody>
          <a:bodyPr wrap="square">
            <a:spAutoFit/>
          </a:bodyPr>
          <a:lstStyle/>
          <a:p>
            <a:r>
              <a:rPr lang="ro-RO" dirty="0">
                <a:solidFill>
                  <a:schemeClr val="accent6">
                    <a:lumMod val="10000"/>
                  </a:schemeClr>
                </a:solidFill>
              </a:rPr>
              <a:t>* </a:t>
            </a:r>
            <a:r>
              <a:rPr lang="ro-RO" dirty="0" err="1">
                <a:solidFill>
                  <a:schemeClr val="accent6">
                    <a:lumMod val="10000"/>
                  </a:schemeClr>
                </a:solidFill>
              </a:rPr>
              <a:t>dezinfecţia</a:t>
            </a:r>
            <a:r>
              <a:rPr lang="ro-RO" dirty="0">
                <a:solidFill>
                  <a:schemeClr val="accent6">
                    <a:lumMod val="10000"/>
                  </a:schemeClr>
                </a:solidFill>
              </a:rPr>
              <a:t> cu ioni de argint – ionii de argint </a:t>
            </a:r>
            <a:r>
              <a:rPr lang="ro-RO" dirty="0" err="1">
                <a:solidFill>
                  <a:schemeClr val="accent6">
                    <a:lumMod val="10000"/>
                  </a:schemeClr>
                </a:solidFill>
              </a:rPr>
              <a:t>şi</a:t>
            </a:r>
            <a:r>
              <a:rPr lang="ro-RO" dirty="0">
                <a:solidFill>
                  <a:schemeClr val="accent6">
                    <a:lumMod val="10000"/>
                  </a:schemeClr>
                </a:solidFill>
              </a:rPr>
              <a:t> de </a:t>
            </a:r>
            <a:r>
              <a:rPr lang="ro-RO" dirty="0" err="1">
                <a:solidFill>
                  <a:schemeClr val="accent6">
                    <a:lumMod val="10000"/>
                  </a:schemeClr>
                </a:solidFill>
              </a:rPr>
              <a:t>compuşi</a:t>
            </a:r>
            <a:r>
              <a:rPr lang="ro-RO" dirty="0">
                <a:solidFill>
                  <a:schemeClr val="accent6">
                    <a:lumMod val="10000"/>
                  </a:schemeClr>
                </a:solidFill>
              </a:rPr>
              <a:t> ai argintului oferă un efect de sterilizare asupra unor bacterii, virusuri, alege </a:t>
            </a:r>
            <a:r>
              <a:rPr lang="ro-RO" dirty="0" err="1">
                <a:solidFill>
                  <a:schemeClr val="accent6">
                    <a:lumMod val="10000"/>
                  </a:schemeClr>
                </a:solidFill>
              </a:rPr>
              <a:t>şi</a:t>
            </a:r>
            <a:r>
              <a:rPr lang="ro-RO" dirty="0">
                <a:solidFill>
                  <a:schemeClr val="accent6">
                    <a:lumMod val="10000"/>
                  </a:schemeClr>
                </a:solidFill>
              </a:rPr>
              <a:t> ciuperci, tipic pentru metale grele ca plumbul sau mercurul, dar fără grad ridicat de toxicitate pentru om. Sterilizarea cu ioni de argint are o </a:t>
            </a:r>
            <a:r>
              <a:rPr lang="ro-RO" dirty="0" err="1">
                <a:solidFill>
                  <a:schemeClr val="accent6">
                    <a:lumMod val="10000"/>
                  </a:schemeClr>
                </a:solidFill>
              </a:rPr>
              <a:t>acţiune</a:t>
            </a:r>
            <a:r>
              <a:rPr lang="ro-RO" dirty="0">
                <a:solidFill>
                  <a:schemeClr val="accent6">
                    <a:lumMod val="10000"/>
                  </a:schemeClr>
                </a:solidFill>
              </a:rPr>
              <a:t> antibacteriană însă nu oferă </a:t>
            </a:r>
            <a:r>
              <a:rPr lang="ro-RO" dirty="0" err="1">
                <a:solidFill>
                  <a:schemeClr val="accent6">
                    <a:lumMod val="10000"/>
                  </a:schemeClr>
                </a:solidFill>
              </a:rPr>
              <a:t>protecţie</a:t>
            </a:r>
            <a:r>
              <a:rPr lang="ro-RO" dirty="0">
                <a:solidFill>
                  <a:schemeClr val="accent6">
                    <a:lumMod val="10000"/>
                  </a:schemeClr>
                </a:solidFill>
              </a:rPr>
              <a:t> pe termen lung asupra germenilor.</a:t>
            </a:r>
          </a:p>
        </p:txBody>
      </p:sp>
    </p:spTree>
    <p:extLst>
      <p:ext uri="{BB962C8B-B14F-4D97-AF65-F5344CB8AC3E}">
        <p14:creationId xmlns:p14="http://schemas.microsoft.com/office/powerpoint/2010/main" val="7787800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03015" y="1831265"/>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38604" y="2569577"/>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491506" y="3184616"/>
            <a:ext cx="8117581"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21" name="Rectangle 20"/>
          <p:cNvSpPr/>
          <p:nvPr/>
        </p:nvSpPr>
        <p:spPr>
          <a:xfrm>
            <a:off x="503753" y="3158314"/>
            <a:ext cx="3680621" cy="3477875"/>
          </a:xfrm>
          <a:prstGeom prst="rect">
            <a:avLst/>
          </a:prstGeom>
        </p:spPr>
        <p:txBody>
          <a:bodyPr wrap="square">
            <a:spAutoFit/>
          </a:bodyPr>
          <a:lstStyle/>
          <a:p>
            <a:r>
              <a:rPr lang="ro-RO" dirty="0">
                <a:solidFill>
                  <a:schemeClr val="accent6">
                    <a:lumMod val="10000"/>
                  </a:schemeClr>
                </a:solidFill>
              </a:rPr>
              <a:t>Sucul de </a:t>
            </a:r>
            <a:r>
              <a:rPr lang="ro-RO" dirty="0" err="1">
                <a:solidFill>
                  <a:schemeClr val="accent6">
                    <a:lumMod val="10000"/>
                  </a:schemeClr>
                </a:solidFill>
              </a:rPr>
              <a:t>lămîie</a:t>
            </a:r>
            <a:r>
              <a:rPr lang="ro-RO" dirty="0">
                <a:solidFill>
                  <a:schemeClr val="accent6">
                    <a:lumMod val="10000"/>
                  </a:schemeClr>
                </a:solidFill>
              </a:rPr>
              <a:t> și lumina solară contribuie la dezinfectarea apei </a:t>
            </a:r>
            <a:r>
              <a:rPr lang="ro-RO" dirty="0" smtClean="0">
                <a:solidFill>
                  <a:schemeClr val="accent6">
                    <a:lumMod val="10000"/>
                  </a:schemeClr>
                </a:solidFill>
              </a:rPr>
              <a:t>potabile.</a:t>
            </a:r>
            <a:endParaRPr lang="ro-RO" dirty="0">
              <a:solidFill>
                <a:schemeClr val="accent6">
                  <a:lumMod val="10000"/>
                </a:schemeClr>
              </a:solidFill>
            </a:endParaRPr>
          </a:p>
          <a:p>
            <a:r>
              <a:rPr lang="ro-RO" dirty="0">
                <a:solidFill>
                  <a:schemeClr val="accent6">
                    <a:lumMod val="10000"/>
                  </a:schemeClr>
                </a:solidFill>
              </a:rPr>
              <a:t> </a:t>
            </a:r>
            <a:r>
              <a:rPr lang="ro-RO" dirty="0" smtClean="0">
                <a:solidFill>
                  <a:schemeClr val="accent6">
                    <a:lumMod val="10000"/>
                  </a:schemeClr>
                </a:solidFill>
              </a:rPr>
              <a:t>Oamenii </a:t>
            </a:r>
            <a:r>
              <a:rPr lang="ro-RO" dirty="0">
                <a:solidFill>
                  <a:schemeClr val="accent6">
                    <a:lumMod val="10000"/>
                  </a:schemeClr>
                </a:solidFill>
              </a:rPr>
              <a:t>de știință americani au reușit să dezinfecteze apa cu ajutorul luminii soarelui și sucului de </a:t>
            </a:r>
            <a:r>
              <a:rPr lang="ro-RO" dirty="0" smtClean="0">
                <a:solidFill>
                  <a:schemeClr val="accent6">
                    <a:lumMod val="10000"/>
                  </a:schemeClr>
                </a:solidFill>
              </a:rPr>
              <a:t>lămâie, </a:t>
            </a:r>
            <a:r>
              <a:rPr lang="ro-RO" dirty="0">
                <a:solidFill>
                  <a:schemeClr val="accent6">
                    <a:lumMod val="10000"/>
                  </a:schemeClr>
                </a:solidFill>
              </a:rPr>
              <a:t>la fel de bine ca la fierbere. </a:t>
            </a:r>
          </a:p>
        </p:txBody>
      </p:sp>
      <p:pic>
        <p:nvPicPr>
          <p:cNvPr id="23" name="Picture 22"/>
          <p:cNvPicPr>
            <a:picLocks noChangeAspect="1"/>
          </p:cNvPicPr>
          <p:nvPr/>
        </p:nvPicPr>
        <p:blipFill>
          <a:blip r:embed="rId8"/>
          <a:stretch>
            <a:fillRect/>
          </a:stretch>
        </p:blipFill>
        <p:spPr>
          <a:xfrm>
            <a:off x="4301972" y="2733794"/>
            <a:ext cx="4017612" cy="3607371"/>
          </a:xfrm>
          <a:prstGeom prst="rect">
            <a:avLst/>
          </a:prstGeom>
        </p:spPr>
      </p:pic>
    </p:spTree>
    <p:extLst>
      <p:ext uri="{BB962C8B-B14F-4D97-AF65-F5344CB8AC3E}">
        <p14:creationId xmlns:p14="http://schemas.microsoft.com/office/powerpoint/2010/main" val="29115414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491506" y="1799641"/>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08773" y="2538305"/>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491506" y="3184616"/>
            <a:ext cx="8117581" cy="2677656"/>
          </a:xfrm>
          <a:prstGeom prst="rect">
            <a:avLst/>
          </a:prstGeom>
        </p:spPr>
        <p:txBody>
          <a:bodyPr wrap="square">
            <a:spAutoFit/>
          </a:bodyPr>
          <a:lstStyle/>
          <a:p>
            <a:r>
              <a:rPr lang="ro-RO" sz="2400" dirty="0" smtClean="0">
                <a:solidFill>
                  <a:schemeClr val="accent6">
                    <a:lumMod val="10000"/>
                  </a:schemeClr>
                </a:solidFill>
              </a:rPr>
              <a:t>Studiile </a:t>
            </a:r>
            <a:r>
              <a:rPr lang="ro-RO" sz="2400" dirty="0">
                <a:solidFill>
                  <a:schemeClr val="accent6">
                    <a:lumMod val="10000"/>
                  </a:schemeClr>
                </a:solidFill>
              </a:rPr>
              <a:t>anterioare au arătat că jumătate din paturile de spital </a:t>
            </a:r>
            <a:r>
              <a:rPr lang="ro-RO" sz="2400" dirty="0" smtClean="0">
                <a:solidFill>
                  <a:schemeClr val="accent6">
                    <a:lumMod val="10000"/>
                  </a:schemeClr>
                </a:solidFill>
              </a:rPr>
              <a:t>sânt </a:t>
            </a:r>
            <a:r>
              <a:rPr lang="ro-RO" sz="2400" dirty="0">
                <a:solidFill>
                  <a:schemeClr val="accent6">
                    <a:lumMod val="10000"/>
                  </a:schemeClr>
                </a:solidFill>
              </a:rPr>
              <a:t>ocupate de persoane cu boli legate de apa potabilă necalitativă. Dezinfectarea apei cu lumina soarelui, combinată cu suc de </a:t>
            </a:r>
            <a:r>
              <a:rPr lang="ro-RO" sz="2400" dirty="0" smtClean="0">
                <a:solidFill>
                  <a:schemeClr val="accent6">
                    <a:lumMod val="10000"/>
                  </a:schemeClr>
                </a:solidFill>
              </a:rPr>
              <a:t>lămâie </a:t>
            </a:r>
            <a:r>
              <a:rPr lang="ro-RO" sz="2400" dirty="0">
                <a:solidFill>
                  <a:schemeClr val="accent6">
                    <a:lumMod val="10000"/>
                  </a:schemeClr>
                </a:solidFill>
              </a:rPr>
              <a:t>(30 de mililitri de suc la 2 litri de apă), reduce </a:t>
            </a:r>
            <a:r>
              <a:rPr lang="ro-RO" sz="2400" dirty="0" smtClean="0">
                <a:solidFill>
                  <a:schemeClr val="accent6">
                    <a:lumMod val="10000"/>
                  </a:schemeClr>
                </a:solidFill>
              </a:rPr>
              <a:t>conținutul </a:t>
            </a:r>
            <a:r>
              <a:rPr lang="ro-RO" sz="2400" dirty="0">
                <a:solidFill>
                  <a:schemeClr val="accent6">
                    <a:lumMod val="10000"/>
                  </a:schemeClr>
                </a:solidFill>
              </a:rPr>
              <a:t>bacteriei E. coli, în doar 30 de minute. </a:t>
            </a:r>
            <a:r>
              <a:rPr lang="ro-RO" sz="2400" dirty="0" smtClean="0">
                <a:solidFill>
                  <a:schemeClr val="accent6">
                    <a:lumMod val="10000"/>
                  </a:schemeClr>
                </a:solidFill>
              </a:rPr>
              <a:t>Același </a:t>
            </a:r>
            <a:r>
              <a:rPr lang="ro-RO" sz="2400" dirty="0">
                <a:solidFill>
                  <a:schemeClr val="accent6">
                    <a:lumMod val="10000"/>
                  </a:schemeClr>
                </a:solidFill>
              </a:rPr>
              <a:t>rezultat poate fi obținut prin </a:t>
            </a:r>
            <a:r>
              <a:rPr lang="ro-RO" sz="2400" dirty="0" smtClean="0">
                <a:solidFill>
                  <a:schemeClr val="accent6">
                    <a:lumMod val="10000"/>
                  </a:schemeClr>
                </a:solidFill>
              </a:rPr>
              <a:t>fierbere</a:t>
            </a:r>
            <a:endParaRPr lang="ro-RO" sz="2400" dirty="0">
              <a:solidFill>
                <a:schemeClr val="accent6">
                  <a:lumMod val="10000"/>
                </a:schemeClr>
              </a:solidFill>
            </a:endParaRPr>
          </a:p>
        </p:txBody>
      </p:sp>
    </p:spTree>
    <p:extLst>
      <p:ext uri="{BB962C8B-B14F-4D97-AF65-F5344CB8AC3E}">
        <p14:creationId xmlns:p14="http://schemas.microsoft.com/office/powerpoint/2010/main" val="152467799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48375" y="1308891"/>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21866" y="1792053"/>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348" y="2341740"/>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21" name="Rectangle 20"/>
          <p:cNvSpPr/>
          <p:nvPr/>
        </p:nvSpPr>
        <p:spPr>
          <a:xfrm>
            <a:off x="318320" y="2807229"/>
            <a:ext cx="8491563" cy="3477875"/>
          </a:xfrm>
          <a:prstGeom prst="rect">
            <a:avLst/>
          </a:prstGeom>
        </p:spPr>
        <p:txBody>
          <a:bodyPr wrap="square">
            <a:spAutoFit/>
          </a:bodyPr>
          <a:lstStyle/>
          <a:p>
            <a:r>
              <a:rPr lang="ro-RO" dirty="0">
                <a:solidFill>
                  <a:schemeClr val="accent6">
                    <a:lumMod val="10000"/>
                  </a:schemeClr>
                </a:solidFill>
              </a:rPr>
              <a:t>Hipocloritul de sodiu (</a:t>
            </a:r>
            <a:r>
              <a:rPr lang="ro-RO" dirty="0" err="1">
                <a:solidFill>
                  <a:schemeClr val="accent6">
                    <a:lumMod val="10000"/>
                  </a:schemeClr>
                </a:solidFill>
              </a:rPr>
              <a:t>NaOCl</a:t>
            </a:r>
            <a:r>
              <a:rPr lang="ro-RO" dirty="0">
                <a:solidFill>
                  <a:schemeClr val="accent6">
                    <a:lumMod val="10000"/>
                  </a:schemeClr>
                </a:solidFill>
              </a:rPr>
              <a:t>) se </a:t>
            </a:r>
            <a:r>
              <a:rPr lang="ro-RO" dirty="0" smtClean="0">
                <a:solidFill>
                  <a:schemeClr val="accent6">
                    <a:lumMod val="10000"/>
                  </a:schemeClr>
                </a:solidFill>
              </a:rPr>
              <a:t>utilizează </a:t>
            </a:r>
            <a:r>
              <a:rPr lang="ro-RO" dirty="0">
                <a:solidFill>
                  <a:schemeClr val="accent6">
                    <a:lumMod val="10000"/>
                  </a:schemeClr>
                </a:solidFill>
              </a:rPr>
              <a:t>in </a:t>
            </a:r>
            <a:r>
              <a:rPr lang="ro-RO" dirty="0" smtClean="0">
                <a:solidFill>
                  <a:schemeClr val="accent6">
                    <a:lumMod val="10000"/>
                  </a:schemeClr>
                </a:solidFill>
              </a:rPr>
              <a:t>aplicațiile </a:t>
            </a:r>
            <a:r>
              <a:rPr lang="ro-RO" dirty="0">
                <a:solidFill>
                  <a:schemeClr val="accent6">
                    <a:lumMod val="10000"/>
                  </a:schemeClr>
                </a:solidFill>
              </a:rPr>
              <a:t>de tratare a apei, ca agent oxidant si dezinfectant.</a:t>
            </a:r>
          </a:p>
          <a:p>
            <a:r>
              <a:rPr lang="ro-RO" dirty="0" smtClean="0">
                <a:solidFill>
                  <a:schemeClr val="accent6">
                    <a:lumMod val="10000"/>
                  </a:schemeClr>
                </a:solidFill>
              </a:rPr>
              <a:t>Stațiile </a:t>
            </a:r>
            <a:r>
              <a:rPr lang="ro-RO" dirty="0">
                <a:solidFill>
                  <a:schemeClr val="accent6">
                    <a:lumMod val="10000"/>
                  </a:schemeClr>
                </a:solidFill>
              </a:rPr>
              <a:t>de dozare de hipoclorit de sodiu sunt </a:t>
            </a:r>
            <a:r>
              <a:rPr lang="ro-RO" dirty="0" smtClean="0">
                <a:solidFill>
                  <a:schemeClr val="accent6">
                    <a:lumMod val="10000"/>
                  </a:schemeClr>
                </a:solidFill>
              </a:rPr>
              <a:t>instalații simple, necesita investiții </a:t>
            </a:r>
            <a:r>
              <a:rPr lang="ro-RO" dirty="0">
                <a:solidFill>
                  <a:schemeClr val="accent6">
                    <a:lumMod val="10000"/>
                  </a:schemeClr>
                </a:solidFill>
              </a:rPr>
              <a:t>reduse si sunt </a:t>
            </a:r>
            <a:r>
              <a:rPr lang="ro-RO" dirty="0" smtClean="0">
                <a:solidFill>
                  <a:schemeClr val="accent6">
                    <a:lumMod val="10000"/>
                  </a:schemeClr>
                </a:solidFill>
              </a:rPr>
              <a:t>ușor </a:t>
            </a:r>
            <a:r>
              <a:rPr lang="ro-RO" dirty="0">
                <a:solidFill>
                  <a:schemeClr val="accent6">
                    <a:lumMod val="10000"/>
                  </a:schemeClr>
                </a:solidFill>
              </a:rPr>
              <a:t>de exploatat. </a:t>
            </a:r>
            <a:endParaRPr lang="ro-RO" dirty="0" smtClean="0">
              <a:solidFill>
                <a:schemeClr val="accent6">
                  <a:lumMod val="10000"/>
                </a:schemeClr>
              </a:solidFill>
            </a:endParaRPr>
          </a:p>
          <a:p>
            <a:r>
              <a:rPr lang="ro-RO" dirty="0" smtClean="0">
                <a:solidFill>
                  <a:schemeClr val="accent6">
                    <a:lumMod val="10000"/>
                  </a:schemeClr>
                </a:solidFill>
              </a:rPr>
              <a:t>De </a:t>
            </a:r>
            <a:r>
              <a:rPr lang="ro-RO" dirty="0">
                <a:solidFill>
                  <a:schemeClr val="accent6">
                    <a:lumMod val="10000"/>
                  </a:schemeClr>
                </a:solidFill>
              </a:rPr>
              <a:t>obicei se </a:t>
            </a:r>
            <a:r>
              <a:rPr lang="ro-RO" dirty="0" smtClean="0">
                <a:solidFill>
                  <a:schemeClr val="accent6">
                    <a:lumMod val="10000"/>
                  </a:schemeClr>
                </a:solidFill>
              </a:rPr>
              <a:t>utilizează </a:t>
            </a:r>
            <a:r>
              <a:rPr lang="ro-RO" dirty="0">
                <a:solidFill>
                  <a:schemeClr val="accent6">
                    <a:lumMod val="10000"/>
                  </a:schemeClr>
                </a:solidFill>
              </a:rPr>
              <a:t>la </a:t>
            </a:r>
            <a:r>
              <a:rPr lang="ro-RO" dirty="0" smtClean="0">
                <a:solidFill>
                  <a:schemeClr val="accent6">
                    <a:lumMod val="10000"/>
                  </a:schemeClr>
                </a:solidFill>
              </a:rPr>
              <a:t>stații </a:t>
            </a:r>
            <a:r>
              <a:rPr lang="ro-RO" dirty="0">
                <a:solidFill>
                  <a:schemeClr val="accent6">
                    <a:lumMod val="10000"/>
                  </a:schemeClr>
                </a:solidFill>
              </a:rPr>
              <a:t>de tratare mici  si mijlocii. Hipocloritul  se introduce in apa prin pompe de dozare, care pot sa efectueze un dozaj constant. Cantitatea dozajului se </a:t>
            </a:r>
            <a:r>
              <a:rPr lang="ro-RO" dirty="0" smtClean="0">
                <a:solidFill>
                  <a:schemeClr val="accent6">
                    <a:lumMod val="10000"/>
                  </a:schemeClr>
                </a:solidFill>
              </a:rPr>
              <a:t>efectuează </a:t>
            </a:r>
            <a:r>
              <a:rPr lang="ro-RO" dirty="0">
                <a:solidFill>
                  <a:schemeClr val="accent6">
                    <a:lumMod val="10000"/>
                  </a:schemeClr>
                </a:solidFill>
              </a:rPr>
              <a:t>pe baza debitului de apa care trece prin </a:t>
            </a:r>
            <a:r>
              <a:rPr lang="ro-RO" dirty="0" smtClean="0">
                <a:solidFill>
                  <a:schemeClr val="accent6">
                    <a:lumMod val="10000"/>
                  </a:schemeClr>
                </a:solidFill>
              </a:rPr>
              <a:t>instalație </a:t>
            </a:r>
            <a:r>
              <a:rPr lang="ro-RO" dirty="0">
                <a:solidFill>
                  <a:schemeClr val="accent6">
                    <a:lumMod val="10000"/>
                  </a:schemeClr>
                </a:solidFill>
              </a:rPr>
              <a:t>sau in </a:t>
            </a:r>
            <a:r>
              <a:rPr lang="ro-RO" dirty="0" smtClean="0">
                <a:solidFill>
                  <a:schemeClr val="accent6">
                    <a:lumMod val="10000"/>
                  </a:schemeClr>
                </a:solidFill>
              </a:rPr>
              <a:t>funcție </a:t>
            </a:r>
            <a:r>
              <a:rPr lang="ro-RO" dirty="0">
                <a:solidFill>
                  <a:schemeClr val="accent6">
                    <a:lumMod val="10000"/>
                  </a:schemeClr>
                </a:solidFill>
              </a:rPr>
              <a:t>de valoarea </a:t>
            </a:r>
            <a:r>
              <a:rPr lang="ro-RO" dirty="0" smtClean="0">
                <a:solidFill>
                  <a:schemeClr val="accent6">
                    <a:lumMod val="10000"/>
                  </a:schemeClr>
                </a:solidFill>
              </a:rPr>
              <a:t>concentrației </a:t>
            </a:r>
            <a:r>
              <a:rPr lang="ro-RO" dirty="0">
                <a:solidFill>
                  <a:schemeClr val="accent6">
                    <a:lumMod val="10000"/>
                  </a:schemeClr>
                </a:solidFill>
              </a:rPr>
              <a:t>de clor rezidual din apa.</a:t>
            </a:r>
          </a:p>
        </p:txBody>
      </p:sp>
    </p:spTree>
    <p:extLst>
      <p:ext uri="{BB962C8B-B14F-4D97-AF65-F5344CB8AC3E}">
        <p14:creationId xmlns:p14="http://schemas.microsoft.com/office/powerpoint/2010/main" val="350134076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23017" y="1830525"/>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15385" y="2579057"/>
            <a:ext cx="8188081" cy="769441"/>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cu hipoclorit de sodiu</a:t>
            </a:r>
            <a:endParaRPr lang="ro-RO" dirty="0">
              <a:solidFill>
                <a:schemeClr val="accent6">
                  <a:lumMod val="10000"/>
                </a:schemeClr>
              </a:solidFill>
            </a:endParaRPr>
          </a:p>
          <a:p>
            <a:endParaRPr lang="ro-RO" dirty="0">
              <a:solidFill>
                <a:schemeClr val="accent6">
                  <a:lumMod val="10000"/>
                </a:schemeClr>
              </a:solidFill>
            </a:endParaRPr>
          </a:p>
        </p:txBody>
      </p:sp>
      <p:pic>
        <p:nvPicPr>
          <p:cNvPr id="12" name="Picture 11"/>
          <p:cNvPicPr>
            <a:picLocks noChangeAspect="1"/>
          </p:cNvPicPr>
          <p:nvPr/>
        </p:nvPicPr>
        <p:blipFill>
          <a:blip r:embed="rId8"/>
          <a:stretch>
            <a:fillRect/>
          </a:stretch>
        </p:blipFill>
        <p:spPr>
          <a:xfrm>
            <a:off x="670089" y="3262526"/>
            <a:ext cx="4448490" cy="3339061"/>
          </a:xfrm>
          <a:prstGeom prst="rect">
            <a:avLst/>
          </a:prstGeom>
        </p:spPr>
      </p:pic>
      <p:sp>
        <p:nvSpPr>
          <p:cNvPr id="22" name="Rectangle 21"/>
          <p:cNvSpPr/>
          <p:nvPr/>
        </p:nvSpPr>
        <p:spPr>
          <a:xfrm>
            <a:off x="5236177" y="4037173"/>
            <a:ext cx="3907823" cy="1446550"/>
          </a:xfrm>
          <a:prstGeom prst="rect">
            <a:avLst/>
          </a:prstGeom>
        </p:spPr>
        <p:txBody>
          <a:bodyPr wrap="square">
            <a:spAutoFit/>
          </a:bodyPr>
          <a:lstStyle/>
          <a:p>
            <a:r>
              <a:rPr lang="ro-RO" dirty="0" smtClean="0">
                <a:solidFill>
                  <a:schemeClr val="accent6">
                    <a:lumMod val="10000"/>
                  </a:schemeClr>
                </a:solidFill>
              </a:rPr>
              <a:t>• Rezervor </a:t>
            </a:r>
            <a:r>
              <a:rPr lang="ro-RO" dirty="0">
                <a:solidFill>
                  <a:schemeClr val="accent6">
                    <a:lumMod val="10000"/>
                  </a:schemeClr>
                </a:solidFill>
              </a:rPr>
              <a:t>PE</a:t>
            </a:r>
          </a:p>
          <a:p>
            <a:r>
              <a:rPr lang="ro-RO" dirty="0" smtClean="0">
                <a:solidFill>
                  <a:schemeClr val="accent6">
                    <a:lumMod val="10000"/>
                  </a:schemeClr>
                </a:solidFill>
              </a:rPr>
              <a:t>• Pompa </a:t>
            </a:r>
            <a:r>
              <a:rPr lang="ro-RO" dirty="0">
                <a:solidFill>
                  <a:schemeClr val="accent6">
                    <a:lumMod val="10000"/>
                  </a:schemeClr>
                </a:solidFill>
              </a:rPr>
              <a:t>de dozare</a:t>
            </a:r>
          </a:p>
          <a:p>
            <a:r>
              <a:rPr lang="ro-RO" dirty="0" smtClean="0">
                <a:solidFill>
                  <a:schemeClr val="accent6">
                    <a:lumMod val="10000"/>
                  </a:schemeClr>
                </a:solidFill>
              </a:rPr>
              <a:t>• Senzor </a:t>
            </a:r>
            <a:r>
              <a:rPr lang="ro-RO" dirty="0">
                <a:solidFill>
                  <a:schemeClr val="accent6">
                    <a:lumMod val="10000"/>
                  </a:schemeClr>
                </a:solidFill>
              </a:rPr>
              <a:t>de nivel</a:t>
            </a:r>
          </a:p>
          <a:p>
            <a:r>
              <a:rPr lang="ro-RO" dirty="0" smtClean="0">
                <a:solidFill>
                  <a:schemeClr val="accent6">
                    <a:lumMod val="10000"/>
                  </a:schemeClr>
                </a:solidFill>
              </a:rPr>
              <a:t>• Mixer </a:t>
            </a:r>
            <a:r>
              <a:rPr lang="ro-RO" dirty="0">
                <a:solidFill>
                  <a:schemeClr val="accent6">
                    <a:lumMod val="10000"/>
                  </a:schemeClr>
                </a:solidFill>
              </a:rPr>
              <a:t>pentru omogenizare</a:t>
            </a:r>
          </a:p>
        </p:txBody>
      </p:sp>
    </p:spTree>
    <p:extLst>
      <p:ext uri="{BB962C8B-B14F-4D97-AF65-F5344CB8AC3E}">
        <p14:creationId xmlns:p14="http://schemas.microsoft.com/office/powerpoint/2010/main" val="291042423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23017" y="1830525"/>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15385" y="2579057"/>
            <a:ext cx="8188081" cy="1107996"/>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cu hipoclorit de sodiu </a:t>
            </a:r>
          </a:p>
          <a:p>
            <a:endParaRPr lang="ro-RO" dirty="0">
              <a:solidFill>
                <a:schemeClr val="accent6">
                  <a:lumMod val="10000"/>
                </a:schemeClr>
              </a:solidFill>
            </a:endParaRPr>
          </a:p>
          <a:p>
            <a:endParaRPr lang="ro-RO" dirty="0">
              <a:solidFill>
                <a:schemeClr val="accent6">
                  <a:lumMod val="10000"/>
                </a:schemeClr>
              </a:solidFill>
            </a:endParaRPr>
          </a:p>
        </p:txBody>
      </p:sp>
      <p:pic>
        <p:nvPicPr>
          <p:cNvPr id="21" name="Picture 20"/>
          <p:cNvPicPr>
            <a:picLocks noChangeAspect="1"/>
          </p:cNvPicPr>
          <p:nvPr/>
        </p:nvPicPr>
        <p:blipFill>
          <a:blip r:embed="rId8"/>
          <a:stretch>
            <a:fillRect/>
          </a:stretch>
        </p:blipFill>
        <p:spPr>
          <a:xfrm>
            <a:off x="624553" y="3342287"/>
            <a:ext cx="7997972" cy="3545717"/>
          </a:xfrm>
          <a:prstGeom prst="rect">
            <a:avLst/>
          </a:prstGeom>
        </p:spPr>
      </p:pic>
      <p:sp>
        <p:nvSpPr>
          <p:cNvPr id="23" name="Rectangle 22"/>
          <p:cNvSpPr/>
          <p:nvPr/>
        </p:nvSpPr>
        <p:spPr>
          <a:xfrm>
            <a:off x="670089" y="2875002"/>
            <a:ext cx="8286739" cy="369332"/>
          </a:xfrm>
          <a:prstGeom prst="rect">
            <a:avLst/>
          </a:prstGeom>
        </p:spPr>
        <p:txBody>
          <a:bodyPr wrap="square">
            <a:spAutoFit/>
          </a:bodyPr>
          <a:lstStyle/>
          <a:p>
            <a:r>
              <a:rPr lang="ro-RO" sz="1800" dirty="0">
                <a:solidFill>
                  <a:schemeClr val="accent6">
                    <a:lumMod val="10000"/>
                  </a:schemeClr>
                </a:solidFill>
              </a:rPr>
              <a:t>Schema de primire </a:t>
            </a:r>
            <a:r>
              <a:rPr lang="ro-RO" sz="1800" dirty="0" err="1">
                <a:solidFill>
                  <a:schemeClr val="accent6">
                    <a:lumMod val="10000"/>
                  </a:schemeClr>
                </a:solidFill>
              </a:rPr>
              <a:t>şi</a:t>
            </a:r>
            <a:r>
              <a:rPr lang="ro-RO" sz="1800" dirty="0">
                <a:solidFill>
                  <a:schemeClr val="accent6">
                    <a:lumMod val="10000"/>
                  </a:schemeClr>
                </a:solidFill>
              </a:rPr>
              <a:t> diluare a </a:t>
            </a:r>
            <a:r>
              <a:rPr lang="ro-RO" sz="1800" dirty="0" err="1">
                <a:solidFill>
                  <a:schemeClr val="accent6">
                    <a:lumMod val="10000"/>
                  </a:schemeClr>
                </a:solidFill>
              </a:rPr>
              <a:t>soliţiei</a:t>
            </a:r>
            <a:r>
              <a:rPr lang="ro-RO" sz="1800" dirty="0">
                <a:solidFill>
                  <a:schemeClr val="accent6">
                    <a:lumMod val="10000"/>
                  </a:schemeClr>
                </a:solidFill>
              </a:rPr>
              <a:t> concentrate de hipoclorit de sodiu</a:t>
            </a:r>
          </a:p>
        </p:txBody>
      </p:sp>
    </p:spTree>
    <p:extLst>
      <p:ext uri="{BB962C8B-B14F-4D97-AF65-F5344CB8AC3E}">
        <p14:creationId xmlns:p14="http://schemas.microsoft.com/office/powerpoint/2010/main" val="295987426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0217" y="122578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401205"/>
          </a:xfrm>
          <a:prstGeom prst="rect">
            <a:avLst/>
          </a:prstGeom>
        </p:spPr>
        <p:txBody>
          <a:bodyPr wrap="square">
            <a:spAutoFit/>
          </a:bodyPr>
          <a:lstStyle/>
          <a:p>
            <a:r>
              <a:rPr lang="ro-RO" sz="2000" dirty="0" smtClean="0">
                <a:solidFill>
                  <a:schemeClr val="tx1"/>
                </a:solidFill>
              </a:rPr>
              <a:t>                        Principiile </a:t>
            </a:r>
            <a:r>
              <a:rPr lang="ro-RO" sz="2000" dirty="0">
                <a:solidFill>
                  <a:schemeClr val="tx1"/>
                </a:solidFill>
              </a:rPr>
              <a:t>de baza ale </a:t>
            </a:r>
            <a:r>
              <a:rPr lang="ro-RO" sz="2000" dirty="0" err="1" smtClean="0">
                <a:solidFill>
                  <a:schemeClr val="tx1"/>
                </a:solidFill>
              </a:rPr>
              <a:t>coagularii</a:t>
            </a:r>
            <a:endParaRPr lang="ro-RO" sz="2000" dirty="0" smtClean="0">
              <a:solidFill>
                <a:schemeClr val="tx1"/>
              </a:solidFill>
            </a:endParaRPr>
          </a:p>
          <a:p>
            <a:endParaRPr lang="ro-RO" sz="2000" dirty="0">
              <a:solidFill>
                <a:schemeClr val="tx1"/>
              </a:solidFill>
            </a:endParaRPr>
          </a:p>
          <a:p>
            <a:r>
              <a:rPr lang="ro-RO" sz="2000" dirty="0">
                <a:solidFill>
                  <a:schemeClr val="tx1"/>
                </a:solidFill>
              </a:rPr>
              <a:t>Daca suspensiile solide din apa bruta sunt destul de mari pentru a fi </a:t>
            </a:r>
            <a:r>
              <a:rPr lang="ro-RO" sz="2000" dirty="0" smtClean="0">
                <a:solidFill>
                  <a:schemeClr val="tx1"/>
                </a:solidFill>
              </a:rPr>
              <a:t>ușor îndepărtate in parametri proiectați </a:t>
            </a:r>
            <a:r>
              <a:rPr lang="ro-RO" sz="2000" dirty="0">
                <a:solidFill>
                  <a:schemeClr val="tx1"/>
                </a:solidFill>
              </a:rPr>
              <a:t>pentru sistemele de limpezire, nu este necesara tratarea cu </a:t>
            </a:r>
            <a:r>
              <a:rPr lang="ro-RO" sz="2000" dirty="0" smtClean="0">
                <a:solidFill>
                  <a:schemeClr val="tx1"/>
                </a:solidFill>
              </a:rPr>
              <a:t>coagulanți chimici</a:t>
            </a:r>
            <a:r>
              <a:rPr lang="ro-RO" sz="2000" dirty="0">
                <a:solidFill>
                  <a:schemeClr val="tx1"/>
                </a:solidFill>
              </a:rPr>
              <a:t>. Majoritatea suspensiilor sunt </a:t>
            </a:r>
            <a:r>
              <a:rPr lang="ro-RO" sz="2000" dirty="0" smtClean="0">
                <a:solidFill>
                  <a:schemeClr val="tx1"/>
                </a:solidFill>
              </a:rPr>
              <a:t>însă </a:t>
            </a:r>
            <a:r>
              <a:rPr lang="ro-RO" sz="2000" dirty="0">
                <a:solidFill>
                  <a:schemeClr val="tx1"/>
                </a:solidFill>
              </a:rPr>
              <a:t>solide foarte fine si puternic dispersate, dintre </a:t>
            </a:r>
            <a:r>
              <a:rPr lang="ro-RO" sz="2000" dirty="0" smtClean="0">
                <a:solidFill>
                  <a:schemeClr val="tx1"/>
                </a:solidFill>
              </a:rPr>
              <a:t>care o </a:t>
            </a:r>
            <a:r>
              <a:rPr lang="ro-RO" sz="2000" dirty="0">
                <a:solidFill>
                  <a:schemeClr val="tx1"/>
                </a:solidFill>
              </a:rPr>
              <a:t>mare parte sub forma coloidala. Pentru ca sunt foarte mici, pentru aceste particule </a:t>
            </a:r>
            <a:r>
              <a:rPr lang="ro-RO" sz="2000" dirty="0" smtClean="0">
                <a:solidFill>
                  <a:schemeClr val="tx1"/>
                </a:solidFill>
              </a:rPr>
              <a:t>este practic </a:t>
            </a:r>
            <a:r>
              <a:rPr lang="ro-RO" sz="2000" dirty="0">
                <a:solidFill>
                  <a:schemeClr val="tx1"/>
                </a:solidFill>
              </a:rPr>
              <a:t>imposibil sa sedimenteze, floteze sau filtreze </a:t>
            </a:r>
            <a:r>
              <a:rPr lang="ro-RO" sz="2000" dirty="0" smtClean="0">
                <a:solidFill>
                  <a:schemeClr val="tx1"/>
                </a:solidFill>
              </a:rPr>
              <a:t>fără </a:t>
            </a:r>
            <a:r>
              <a:rPr lang="ro-RO" sz="2000" dirty="0">
                <a:solidFill>
                  <a:schemeClr val="tx1"/>
                </a:solidFill>
              </a:rPr>
              <a:t>sa </a:t>
            </a:r>
            <a:r>
              <a:rPr lang="ro-RO" sz="2000" dirty="0" err="1">
                <a:solidFill>
                  <a:schemeClr val="tx1"/>
                </a:solidFill>
              </a:rPr>
              <a:t>treaca</a:t>
            </a:r>
            <a:r>
              <a:rPr lang="ro-RO" sz="2000" dirty="0">
                <a:solidFill>
                  <a:schemeClr val="tx1"/>
                </a:solidFill>
              </a:rPr>
              <a:t> printr-o faza </a:t>
            </a:r>
            <a:r>
              <a:rPr lang="ro-RO" sz="2000" dirty="0" smtClean="0">
                <a:solidFill>
                  <a:schemeClr val="tx1"/>
                </a:solidFill>
              </a:rPr>
              <a:t>preliminara de </a:t>
            </a:r>
            <a:r>
              <a:rPr lang="ro-RO" sz="2000" dirty="0">
                <a:solidFill>
                  <a:schemeClr val="tx1"/>
                </a:solidFill>
              </a:rPr>
              <a:t>coagulare. In </a:t>
            </a:r>
            <a:r>
              <a:rPr lang="ro-RO" sz="2000" dirty="0" smtClean="0">
                <a:solidFill>
                  <a:schemeClr val="tx1"/>
                </a:solidFill>
              </a:rPr>
              <a:t>esența, </a:t>
            </a:r>
            <a:r>
              <a:rPr lang="ro-RO" sz="2000" dirty="0">
                <a:solidFill>
                  <a:schemeClr val="tx1"/>
                </a:solidFill>
              </a:rPr>
              <a:t>coagularea implica eliminarea particulelor coloidale.</a:t>
            </a:r>
          </a:p>
          <a:p>
            <a:r>
              <a:rPr lang="ro-RO" sz="2000" dirty="0">
                <a:solidFill>
                  <a:schemeClr val="tx1"/>
                </a:solidFill>
              </a:rPr>
              <a:t>Coagularea este prima etapa a </a:t>
            </a:r>
            <a:r>
              <a:rPr lang="ro-RO" sz="2000" dirty="0" smtClean="0">
                <a:solidFill>
                  <a:schemeClr val="tx1"/>
                </a:solidFill>
              </a:rPr>
              <a:t>destabilizării </a:t>
            </a:r>
            <a:r>
              <a:rPr lang="ro-RO" sz="2000" dirty="0">
                <a:solidFill>
                  <a:schemeClr val="tx1"/>
                </a:solidFill>
              </a:rPr>
              <a:t>si </a:t>
            </a:r>
            <a:r>
              <a:rPr lang="ro-RO" sz="2000" dirty="0" smtClean="0">
                <a:solidFill>
                  <a:schemeClr val="tx1"/>
                </a:solidFill>
              </a:rPr>
              <a:t>acțiunea </a:t>
            </a:r>
            <a:r>
              <a:rPr lang="ro-RO" sz="2000" dirty="0">
                <a:solidFill>
                  <a:schemeClr val="tx1"/>
                </a:solidFill>
              </a:rPr>
              <a:t>sa este de a neutraliza / </a:t>
            </a:r>
            <a:r>
              <a:rPr lang="ro-RO" sz="2000" dirty="0" smtClean="0">
                <a:solidFill>
                  <a:schemeClr val="tx1"/>
                </a:solidFill>
              </a:rPr>
              <a:t>reduce sarcinile </a:t>
            </a:r>
            <a:r>
              <a:rPr lang="ro-RO" sz="2000" dirty="0">
                <a:solidFill>
                  <a:schemeClr val="tx1"/>
                </a:solidFill>
              </a:rPr>
              <a:t>electrice si de a accelera aglomerarea acestor particule</a:t>
            </a:r>
          </a:p>
        </p:txBody>
      </p:sp>
    </p:spTree>
    <p:extLst>
      <p:ext uri="{BB962C8B-B14F-4D97-AF65-F5344CB8AC3E}">
        <p14:creationId xmlns:p14="http://schemas.microsoft.com/office/powerpoint/2010/main" val="246741028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329072"/>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23017" y="1830525"/>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15385" y="2579057"/>
            <a:ext cx="8188081" cy="1446550"/>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cu hipoclorit de sodiu </a:t>
            </a:r>
          </a:p>
          <a:p>
            <a:r>
              <a:rPr lang="pt-BR" dirty="0" err="1" smtClean="0">
                <a:solidFill>
                  <a:schemeClr val="accent6">
                    <a:lumMod val="10000"/>
                  </a:schemeClr>
                </a:solidFill>
              </a:rPr>
              <a:t>Schema</a:t>
            </a:r>
            <a:r>
              <a:rPr lang="pt-BR" dirty="0" smtClean="0">
                <a:solidFill>
                  <a:schemeClr val="accent6">
                    <a:lumMod val="10000"/>
                  </a:schemeClr>
                </a:solidFill>
              </a:rPr>
              <a:t> </a:t>
            </a:r>
            <a:r>
              <a:rPr lang="pt-BR" dirty="0">
                <a:solidFill>
                  <a:schemeClr val="accent6">
                    <a:lumMod val="10000"/>
                  </a:schemeClr>
                </a:solidFill>
              </a:rPr>
              <a:t>de </a:t>
            </a:r>
            <a:r>
              <a:rPr lang="pt-BR" dirty="0" err="1">
                <a:solidFill>
                  <a:schemeClr val="accent6">
                    <a:lumMod val="10000"/>
                  </a:schemeClr>
                </a:solidFill>
              </a:rPr>
              <a:t>dozare</a:t>
            </a:r>
            <a:r>
              <a:rPr lang="pt-BR" dirty="0">
                <a:solidFill>
                  <a:schemeClr val="accent6">
                    <a:lumMod val="10000"/>
                  </a:schemeClr>
                </a:solidFill>
              </a:rPr>
              <a:t> a </a:t>
            </a:r>
            <a:r>
              <a:rPr lang="pt-BR" dirty="0" err="1">
                <a:solidFill>
                  <a:schemeClr val="accent6">
                    <a:lumMod val="10000"/>
                  </a:schemeClr>
                </a:solidFill>
              </a:rPr>
              <a:t>soluţiei</a:t>
            </a:r>
            <a:r>
              <a:rPr lang="pt-BR" dirty="0">
                <a:solidFill>
                  <a:schemeClr val="accent6">
                    <a:lumMod val="10000"/>
                  </a:schemeClr>
                </a:solidFill>
              </a:rPr>
              <a:t> de </a:t>
            </a:r>
            <a:r>
              <a:rPr lang="pt-BR" dirty="0" err="1">
                <a:solidFill>
                  <a:schemeClr val="accent6">
                    <a:lumMod val="10000"/>
                  </a:schemeClr>
                </a:solidFill>
              </a:rPr>
              <a:t>hipoclorit</a:t>
            </a:r>
            <a:r>
              <a:rPr lang="pt-BR" dirty="0">
                <a:solidFill>
                  <a:schemeClr val="accent6">
                    <a:lumMod val="10000"/>
                  </a:schemeClr>
                </a:solidFill>
              </a:rPr>
              <a:t> de </a:t>
            </a:r>
            <a:r>
              <a:rPr lang="pt-BR" dirty="0" err="1">
                <a:solidFill>
                  <a:schemeClr val="accent6">
                    <a:lumMod val="10000"/>
                  </a:schemeClr>
                </a:solidFill>
              </a:rPr>
              <a:t>sodiu</a:t>
            </a:r>
            <a:r>
              <a:rPr lang="pt-BR" dirty="0">
                <a:solidFill>
                  <a:schemeClr val="accent6">
                    <a:lumMod val="10000"/>
                  </a:schemeClr>
                </a:solidFill>
              </a:rPr>
              <a:t/>
            </a:r>
            <a:br>
              <a:rPr lang="pt-BR" dirty="0">
                <a:solidFill>
                  <a:schemeClr val="accent6">
                    <a:lumMod val="10000"/>
                  </a:schemeClr>
                </a:solidFill>
              </a:rPr>
            </a:br>
            <a:endParaRPr lang="ro-RO" dirty="0">
              <a:solidFill>
                <a:schemeClr val="accent6">
                  <a:lumMod val="10000"/>
                </a:schemeClr>
              </a:solidFill>
            </a:endParaRPr>
          </a:p>
          <a:p>
            <a:endParaRPr lang="ro-RO" dirty="0">
              <a:solidFill>
                <a:schemeClr val="accent6">
                  <a:lumMod val="10000"/>
                </a:schemeClr>
              </a:solidFill>
            </a:endParaRPr>
          </a:p>
        </p:txBody>
      </p:sp>
      <p:pic>
        <p:nvPicPr>
          <p:cNvPr id="12" name="Picture 11"/>
          <p:cNvPicPr>
            <a:picLocks noChangeAspect="1"/>
          </p:cNvPicPr>
          <p:nvPr/>
        </p:nvPicPr>
        <p:blipFill>
          <a:blip r:embed="rId8"/>
          <a:stretch>
            <a:fillRect/>
          </a:stretch>
        </p:blipFill>
        <p:spPr>
          <a:xfrm>
            <a:off x="954156" y="3348498"/>
            <a:ext cx="6530010" cy="3318212"/>
          </a:xfrm>
          <a:prstGeom prst="rect">
            <a:avLst/>
          </a:prstGeom>
        </p:spPr>
      </p:pic>
    </p:spTree>
    <p:extLst>
      <p:ext uri="{BB962C8B-B14F-4D97-AF65-F5344CB8AC3E}">
        <p14:creationId xmlns:p14="http://schemas.microsoft.com/office/powerpoint/2010/main" val="43463909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06661" y="1258778"/>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5" name="Rectangle 4"/>
          <p:cNvSpPr/>
          <p:nvPr/>
        </p:nvSpPr>
        <p:spPr>
          <a:xfrm>
            <a:off x="523017" y="1830525"/>
            <a:ext cx="8201044" cy="738664"/>
          </a:xfrm>
          <a:prstGeom prst="rect">
            <a:avLst/>
          </a:prstGeom>
        </p:spPr>
        <p:txBody>
          <a:bodyPr wrap="square">
            <a:spAutoFit/>
          </a:bodyPr>
          <a:lstStyle/>
          <a:p>
            <a:endParaRPr lang="ro-RO" dirty="0">
              <a:solidFill>
                <a:schemeClr val="accent6">
                  <a:lumMod val="10000"/>
                </a:schemeClr>
              </a:solidFill>
            </a:endParaRPr>
          </a:p>
          <a:p>
            <a:r>
              <a:rPr lang="ro-RO" sz="2000" dirty="0">
                <a:solidFill>
                  <a:schemeClr val="accent6">
                    <a:lumMod val="10000"/>
                  </a:schemeClr>
                </a:solidFill>
              </a:rPr>
              <a:t>Procedeele de </a:t>
            </a:r>
            <a:r>
              <a:rPr lang="ro-RO" sz="2000" dirty="0" smtClean="0">
                <a:solidFill>
                  <a:schemeClr val="accent6">
                    <a:lumMod val="10000"/>
                  </a:schemeClr>
                </a:solidFill>
              </a:rPr>
              <a:t>dezinfecție </a:t>
            </a:r>
            <a:r>
              <a:rPr lang="ro-RO" sz="2000" dirty="0">
                <a:solidFill>
                  <a:schemeClr val="accent6">
                    <a:lumMod val="10000"/>
                  </a:schemeClr>
                </a:solidFill>
              </a:rPr>
              <a:t>se pot grupa in doua mari categorii:</a:t>
            </a:r>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15385" y="2579057"/>
            <a:ext cx="8188081" cy="646331"/>
          </a:xfrm>
          <a:prstGeom prst="rect">
            <a:avLst/>
          </a:prstGeom>
        </p:spPr>
        <p:txBody>
          <a:bodyPr wrap="square">
            <a:spAutoFit/>
          </a:bodyPr>
          <a:lstStyle/>
          <a:p>
            <a:r>
              <a:rPr lang="ro-RO" sz="1800" dirty="0">
                <a:solidFill>
                  <a:schemeClr val="accent6">
                    <a:lumMod val="10000"/>
                  </a:schemeClr>
                </a:solidFill>
              </a:rPr>
              <a:t>Descărcarea hipoclorit de sodiu    </a:t>
            </a:r>
            <a:r>
              <a:rPr lang="ro-RO" sz="1800" dirty="0" smtClean="0">
                <a:solidFill>
                  <a:schemeClr val="accent6">
                    <a:lumMod val="10000"/>
                  </a:schemeClr>
                </a:solidFill>
              </a:rPr>
              <a:t>       Diluarea </a:t>
            </a:r>
            <a:r>
              <a:rPr lang="ro-RO" sz="1800" dirty="0">
                <a:solidFill>
                  <a:schemeClr val="accent6">
                    <a:lumMod val="10000"/>
                  </a:schemeClr>
                </a:solidFill>
              </a:rPr>
              <a:t>hipoclorit de sodiu</a:t>
            </a:r>
          </a:p>
          <a:p>
            <a:r>
              <a:rPr lang="ro-RO" sz="1800" dirty="0" smtClean="0">
                <a:solidFill>
                  <a:schemeClr val="accent6">
                    <a:lumMod val="10000"/>
                  </a:schemeClr>
                </a:solidFill>
              </a:rPr>
              <a:t> </a:t>
            </a:r>
            <a:endParaRPr lang="ro-RO" sz="1800" dirty="0">
              <a:solidFill>
                <a:schemeClr val="accent6">
                  <a:lumMod val="10000"/>
                </a:schemeClr>
              </a:solidFill>
            </a:endParaRPr>
          </a:p>
        </p:txBody>
      </p:sp>
      <p:pic>
        <p:nvPicPr>
          <p:cNvPr id="12" name="Picture 11"/>
          <p:cNvPicPr>
            <a:picLocks noChangeAspect="1"/>
          </p:cNvPicPr>
          <p:nvPr/>
        </p:nvPicPr>
        <p:blipFill>
          <a:blip r:embed="rId8"/>
          <a:stretch>
            <a:fillRect/>
          </a:stretch>
        </p:blipFill>
        <p:spPr>
          <a:xfrm>
            <a:off x="305684" y="3552260"/>
            <a:ext cx="4218798" cy="3097036"/>
          </a:xfrm>
          <a:prstGeom prst="rect">
            <a:avLst/>
          </a:prstGeom>
        </p:spPr>
      </p:pic>
      <p:pic>
        <p:nvPicPr>
          <p:cNvPr id="22" name="Picture 21"/>
          <p:cNvPicPr>
            <a:picLocks noChangeAspect="1"/>
          </p:cNvPicPr>
          <p:nvPr/>
        </p:nvPicPr>
        <p:blipFill>
          <a:blip r:embed="rId9"/>
          <a:stretch>
            <a:fillRect/>
          </a:stretch>
        </p:blipFill>
        <p:spPr>
          <a:xfrm>
            <a:off x="4632698" y="3552260"/>
            <a:ext cx="4249280" cy="3097036"/>
          </a:xfrm>
          <a:prstGeom prst="rect">
            <a:avLst/>
          </a:prstGeom>
        </p:spPr>
      </p:pic>
    </p:spTree>
    <p:extLst>
      <p:ext uri="{BB962C8B-B14F-4D97-AF65-F5344CB8AC3E}">
        <p14:creationId xmlns:p14="http://schemas.microsoft.com/office/powerpoint/2010/main" val="329771560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240806"/>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348" y="2341740"/>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sp>
        <p:nvSpPr>
          <p:cNvPr id="12" name="Rectangle 11"/>
          <p:cNvSpPr/>
          <p:nvPr/>
        </p:nvSpPr>
        <p:spPr>
          <a:xfrm>
            <a:off x="376431" y="3054717"/>
            <a:ext cx="8546404" cy="3139321"/>
          </a:xfrm>
          <a:prstGeom prst="rect">
            <a:avLst/>
          </a:prstGeom>
        </p:spPr>
        <p:txBody>
          <a:bodyPr wrap="square">
            <a:spAutoFit/>
          </a:bodyPr>
          <a:lstStyle/>
          <a:p>
            <a:r>
              <a:rPr lang="ro-RO" dirty="0">
                <a:solidFill>
                  <a:schemeClr val="accent6">
                    <a:lumMod val="10000"/>
                  </a:schemeClr>
                </a:solidFill>
              </a:rPr>
              <a:t>Clorul gazos este </a:t>
            </a:r>
            <a:r>
              <a:rPr lang="ro-RO" dirty="0" smtClean="0">
                <a:solidFill>
                  <a:schemeClr val="accent6">
                    <a:lumMod val="10000"/>
                  </a:schemeClr>
                </a:solidFill>
              </a:rPr>
              <a:t>soluția </a:t>
            </a:r>
            <a:r>
              <a:rPr lang="ro-RO" dirty="0">
                <a:solidFill>
                  <a:schemeClr val="accent6">
                    <a:lumMod val="10000"/>
                  </a:schemeClr>
                </a:solidFill>
              </a:rPr>
              <a:t>cea mai des utilizata pentru </a:t>
            </a:r>
            <a:r>
              <a:rPr lang="ro-RO" dirty="0" smtClean="0">
                <a:solidFill>
                  <a:schemeClr val="accent6">
                    <a:lumMod val="10000"/>
                  </a:schemeClr>
                </a:solidFill>
              </a:rPr>
              <a:t>dezinfecția </a:t>
            </a:r>
            <a:r>
              <a:rPr lang="ro-RO" dirty="0">
                <a:solidFill>
                  <a:schemeClr val="accent6">
                    <a:lumMod val="10000"/>
                  </a:schemeClr>
                </a:solidFill>
              </a:rPr>
              <a:t>apelor potabile, pentru tratarea </a:t>
            </a:r>
            <a:r>
              <a:rPr lang="ro-RO" dirty="0" smtClean="0">
                <a:solidFill>
                  <a:schemeClr val="accent6">
                    <a:lumMod val="10000"/>
                  </a:schemeClr>
                </a:solidFill>
              </a:rPr>
              <a:t>terțiara </a:t>
            </a:r>
            <a:r>
              <a:rPr lang="ro-RO" dirty="0">
                <a:solidFill>
                  <a:schemeClr val="accent6">
                    <a:lumMod val="10000"/>
                  </a:schemeClr>
                </a:solidFill>
              </a:rPr>
              <a:t>a apelor uzate epurate, respectiv este des utilizata in diferite procese industriale (de exemplu industria </a:t>
            </a:r>
            <a:r>
              <a:rPr lang="ro-RO" dirty="0" smtClean="0">
                <a:solidFill>
                  <a:schemeClr val="accent6">
                    <a:lumMod val="10000"/>
                  </a:schemeClr>
                </a:solidFill>
              </a:rPr>
              <a:t>hârtiei). </a:t>
            </a:r>
            <a:r>
              <a:rPr lang="ro-RO" dirty="0" err="1" smtClean="0">
                <a:solidFill>
                  <a:schemeClr val="accent6">
                    <a:lumMod val="10000"/>
                  </a:schemeClr>
                </a:solidFill>
              </a:rPr>
              <a:t>Clorinatoarele</a:t>
            </a:r>
            <a:r>
              <a:rPr lang="ro-RO" dirty="0" smtClean="0">
                <a:solidFill>
                  <a:schemeClr val="accent6">
                    <a:lumMod val="10000"/>
                  </a:schemeClr>
                </a:solidFill>
              </a:rPr>
              <a:t> </a:t>
            </a:r>
            <a:r>
              <a:rPr lang="ro-RO" dirty="0">
                <a:solidFill>
                  <a:schemeClr val="accent6">
                    <a:lumMod val="10000"/>
                  </a:schemeClr>
                </a:solidFill>
              </a:rPr>
              <a:t>din seria CL sunt utilizate pentru dozarea in </a:t>
            </a:r>
            <a:r>
              <a:rPr lang="ro-RO" dirty="0" smtClean="0">
                <a:solidFill>
                  <a:schemeClr val="accent6">
                    <a:lumMod val="10000"/>
                  </a:schemeClr>
                </a:solidFill>
              </a:rPr>
              <a:t>siguranța </a:t>
            </a:r>
            <a:r>
              <a:rPr lang="ro-RO" dirty="0">
                <a:solidFill>
                  <a:schemeClr val="accent6">
                    <a:lumMod val="10000"/>
                  </a:schemeClr>
                </a:solidFill>
              </a:rPr>
              <a:t>a clorului gazos in procese de </a:t>
            </a:r>
            <a:r>
              <a:rPr lang="ro-RO" dirty="0" smtClean="0">
                <a:solidFill>
                  <a:schemeClr val="accent6">
                    <a:lumMod val="10000"/>
                  </a:schemeClr>
                </a:solidFill>
              </a:rPr>
              <a:t>dezinfecție, </a:t>
            </a:r>
            <a:r>
              <a:rPr lang="ro-RO" dirty="0">
                <a:solidFill>
                  <a:schemeClr val="accent6">
                    <a:lumMod val="10000"/>
                  </a:schemeClr>
                </a:solidFill>
              </a:rPr>
              <a:t>respectiv procese de dozare clor. </a:t>
            </a:r>
            <a:r>
              <a:rPr lang="ro-RO" dirty="0" smtClean="0">
                <a:solidFill>
                  <a:schemeClr val="accent6">
                    <a:lumMod val="10000"/>
                  </a:schemeClr>
                </a:solidFill>
              </a:rPr>
              <a:t>Instalațiile </a:t>
            </a:r>
            <a:r>
              <a:rPr lang="ro-RO" dirty="0">
                <a:solidFill>
                  <a:schemeClr val="accent6">
                    <a:lumMod val="10000"/>
                  </a:schemeClr>
                </a:solidFill>
              </a:rPr>
              <a:t>sunt cu montare direct pe rezervor de clor sau cu montare pe suport </a:t>
            </a:r>
            <a:r>
              <a:rPr lang="ro-RO" dirty="0" smtClean="0">
                <a:solidFill>
                  <a:schemeClr val="accent6">
                    <a:lumMod val="10000"/>
                  </a:schemeClr>
                </a:solidFill>
              </a:rPr>
              <a:t>încălzit </a:t>
            </a:r>
            <a:r>
              <a:rPr lang="ro-RO" dirty="0">
                <a:solidFill>
                  <a:schemeClr val="accent6">
                    <a:lumMod val="10000"/>
                  </a:schemeClr>
                </a:solidFill>
              </a:rPr>
              <a:t>dotat cu manometru pentru controlul procesului de dozare. </a:t>
            </a:r>
          </a:p>
        </p:txBody>
      </p:sp>
    </p:spTree>
    <p:extLst>
      <p:ext uri="{BB962C8B-B14F-4D97-AF65-F5344CB8AC3E}">
        <p14:creationId xmlns:p14="http://schemas.microsoft.com/office/powerpoint/2010/main" val="252601268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240806"/>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348" y="2341740"/>
            <a:ext cx="8188081" cy="769441"/>
          </a:xfrm>
          <a:prstGeom prst="rect">
            <a:avLst/>
          </a:prstGeom>
        </p:spPr>
        <p:txBody>
          <a:bodyPr wrap="square">
            <a:spAutoFit/>
          </a:bodyPr>
          <a:lstStyle/>
          <a:p>
            <a:r>
              <a:rPr lang="ro-RO" dirty="0">
                <a:solidFill>
                  <a:schemeClr val="accent6">
                    <a:lumMod val="10000"/>
                  </a:schemeClr>
                </a:solidFill>
              </a:rPr>
              <a:t>Procedee chimice.</a:t>
            </a:r>
          </a:p>
          <a:p>
            <a:endParaRPr lang="ro-RO" dirty="0">
              <a:solidFill>
                <a:schemeClr val="accent6">
                  <a:lumMod val="10000"/>
                </a:schemeClr>
              </a:solidFill>
            </a:endParaRPr>
          </a:p>
        </p:txBody>
      </p:sp>
      <p:pic>
        <p:nvPicPr>
          <p:cNvPr id="5" name="Picture 4"/>
          <p:cNvPicPr>
            <a:picLocks noChangeAspect="1"/>
          </p:cNvPicPr>
          <p:nvPr/>
        </p:nvPicPr>
        <p:blipFill>
          <a:blip r:embed="rId8"/>
          <a:stretch>
            <a:fillRect/>
          </a:stretch>
        </p:blipFill>
        <p:spPr>
          <a:xfrm>
            <a:off x="1263174" y="3142547"/>
            <a:ext cx="6230930" cy="3504898"/>
          </a:xfrm>
          <a:prstGeom prst="rect">
            <a:avLst/>
          </a:prstGeom>
        </p:spPr>
      </p:pic>
      <p:sp>
        <p:nvSpPr>
          <p:cNvPr id="21" name="Rectangle 20"/>
          <p:cNvSpPr/>
          <p:nvPr/>
        </p:nvSpPr>
        <p:spPr>
          <a:xfrm>
            <a:off x="2433126" y="2705893"/>
            <a:ext cx="3340979" cy="430887"/>
          </a:xfrm>
          <a:prstGeom prst="rect">
            <a:avLst/>
          </a:prstGeom>
        </p:spPr>
        <p:txBody>
          <a:bodyPr wrap="none">
            <a:spAutoFit/>
          </a:bodyPr>
          <a:lstStyle/>
          <a:p>
            <a:r>
              <a:rPr lang="ro-RO" dirty="0" smtClean="0">
                <a:solidFill>
                  <a:schemeClr val="accent6">
                    <a:lumMod val="10000"/>
                  </a:schemeClr>
                </a:solidFill>
              </a:rPr>
              <a:t>Stații </a:t>
            </a:r>
            <a:r>
              <a:rPr lang="ro-RO" dirty="0">
                <a:solidFill>
                  <a:schemeClr val="accent6">
                    <a:lumMod val="10000"/>
                  </a:schemeClr>
                </a:solidFill>
              </a:rPr>
              <a:t>dozare clor gazos</a:t>
            </a:r>
          </a:p>
        </p:txBody>
      </p:sp>
    </p:spTree>
    <p:extLst>
      <p:ext uri="{BB962C8B-B14F-4D97-AF65-F5344CB8AC3E}">
        <p14:creationId xmlns:p14="http://schemas.microsoft.com/office/powerpoint/2010/main" val="52191659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240806"/>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348" y="2341740"/>
            <a:ext cx="8188081" cy="769441"/>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 ozonizare</a:t>
            </a:r>
            <a:endParaRPr lang="ro-RO" dirty="0">
              <a:solidFill>
                <a:schemeClr val="accent6">
                  <a:lumMod val="10000"/>
                </a:schemeClr>
              </a:solidFill>
            </a:endParaRPr>
          </a:p>
          <a:p>
            <a:endParaRPr lang="ro-RO" dirty="0">
              <a:solidFill>
                <a:schemeClr val="accent6">
                  <a:lumMod val="10000"/>
                </a:schemeClr>
              </a:solidFill>
            </a:endParaRPr>
          </a:p>
        </p:txBody>
      </p:sp>
      <p:sp>
        <p:nvSpPr>
          <p:cNvPr id="12" name="Rectangle 11"/>
          <p:cNvSpPr/>
          <p:nvPr/>
        </p:nvSpPr>
        <p:spPr>
          <a:xfrm>
            <a:off x="433355" y="2673879"/>
            <a:ext cx="8520113" cy="4154984"/>
          </a:xfrm>
          <a:prstGeom prst="rect">
            <a:avLst/>
          </a:prstGeom>
        </p:spPr>
        <p:txBody>
          <a:bodyPr wrap="square">
            <a:spAutoFit/>
          </a:bodyPr>
          <a:lstStyle/>
          <a:p>
            <a:r>
              <a:rPr lang="ro-RO" dirty="0">
                <a:solidFill>
                  <a:schemeClr val="accent6">
                    <a:lumMod val="10000"/>
                  </a:schemeClr>
                </a:solidFill>
              </a:rPr>
              <a:t>Ozonul, considerat unul dintre cei mai puternici </a:t>
            </a:r>
            <a:r>
              <a:rPr lang="ro-RO" dirty="0" err="1">
                <a:solidFill>
                  <a:schemeClr val="accent6">
                    <a:lumMod val="10000"/>
                  </a:schemeClr>
                </a:solidFill>
              </a:rPr>
              <a:t>dezinfectanti</a:t>
            </a:r>
            <a:r>
              <a:rPr lang="ro-RO" dirty="0">
                <a:solidFill>
                  <a:schemeClr val="accent6">
                    <a:lumMod val="10000"/>
                  </a:schemeClr>
                </a:solidFill>
              </a:rPr>
              <a:t> si </a:t>
            </a:r>
            <a:r>
              <a:rPr lang="ro-RO" dirty="0" smtClean="0">
                <a:solidFill>
                  <a:schemeClr val="accent6">
                    <a:lumMod val="10000"/>
                  </a:schemeClr>
                </a:solidFill>
              </a:rPr>
              <a:t>oxidanți, </a:t>
            </a:r>
            <a:r>
              <a:rPr lang="ro-RO" dirty="0">
                <a:solidFill>
                  <a:schemeClr val="accent6">
                    <a:lumMod val="10000"/>
                  </a:schemeClr>
                </a:solidFill>
              </a:rPr>
              <a:t>este des utilizat in procesele de tratare ape. Avantajul major pentru care este utilizat in acest domeniu  se </a:t>
            </a:r>
            <a:r>
              <a:rPr lang="ro-RO" dirty="0" err="1">
                <a:solidFill>
                  <a:schemeClr val="accent6">
                    <a:lumMod val="10000"/>
                  </a:schemeClr>
                </a:solidFill>
              </a:rPr>
              <a:t>datoreaza</a:t>
            </a:r>
            <a:r>
              <a:rPr lang="ro-RO" dirty="0">
                <a:solidFill>
                  <a:schemeClr val="accent6">
                    <a:lumMod val="10000"/>
                  </a:schemeClr>
                </a:solidFill>
              </a:rPr>
              <a:t> </a:t>
            </a:r>
            <a:r>
              <a:rPr lang="ro-RO" dirty="0" smtClean="0">
                <a:solidFill>
                  <a:schemeClr val="accent6">
                    <a:lumMod val="10000"/>
                  </a:schemeClr>
                </a:solidFill>
              </a:rPr>
              <a:t>calității distrugătoare </a:t>
            </a:r>
            <a:r>
              <a:rPr lang="ro-RO" dirty="0">
                <a:solidFill>
                  <a:schemeClr val="accent6">
                    <a:lumMod val="10000"/>
                  </a:schemeClr>
                </a:solidFill>
              </a:rPr>
              <a:t>asupra microorganismelor cu care intra in contact  (ex: bacterii, </a:t>
            </a:r>
            <a:r>
              <a:rPr lang="ro-RO" dirty="0" smtClean="0">
                <a:solidFill>
                  <a:schemeClr val="accent6">
                    <a:lumMod val="10000"/>
                  </a:schemeClr>
                </a:solidFill>
              </a:rPr>
              <a:t>viruși, </a:t>
            </a:r>
            <a:r>
              <a:rPr lang="ro-RO" dirty="0">
                <a:solidFill>
                  <a:schemeClr val="accent6">
                    <a:lumMod val="10000"/>
                  </a:schemeClr>
                </a:solidFill>
              </a:rPr>
              <a:t>ciuperci de mucegai, etc.)</a:t>
            </a:r>
          </a:p>
          <a:p>
            <a:r>
              <a:rPr lang="ro-RO" dirty="0">
                <a:solidFill>
                  <a:schemeClr val="accent6">
                    <a:lumMod val="10000"/>
                  </a:schemeClr>
                </a:solidFill>
              </a:rPr>
              <a:t>Generatoarele de ozon sunt </a:t>
            </a:r>
            <a:r>
              <a:rPr lang="ro-RO" dirty="0" smtClean="0">
                <a:solidFill>
                  <a:schemeClr val="accent6">
                    <a:lumMod val="10000"/>
                  </a:schemeClr>
                </a:solidFill>
              </a:rPr>
              <a:t>instalații </a:t>
            </a:r>
            <a:r>
              <a:rPr lang="ro-RO" dirty="0">
                <a:solidFill>
                  <a:schemeClr val="accent6">
                    <a:lumMod val="10000"/>
                  </a:schemeClr>
                </a:solidFill>
              </a:rPr>
              <a:t>care produc ozon din aer sau oxigen, </a:t>
            </a:r>
            <a:r>
              <a:rPr lang="ro-RO" dirty="0" smtClean="0">
                <a:solidFill>
                  <a:schemeClr val="accent6">
                    <a:lumMod val="10000"/>
                  </a:schemeClr>
                </a:solidFill>
              </a:rPr>
              <a:t>neavând </a:t>
            </a:r>
            <a:r>
              <a:rPr lang="ro-RO" dirty="0">
                <a:solidFill>
                  <a:schemeClr val="accent6">
                    <a:lumMod val="10000"/>
                  </a:schemeClr>
                </a:solidFill>
              </a:rPr>
              <a:t>nevoie astfel de niciun alt reactiv pentru procesul de dezinfectare/oxidare. Astfel, utilizarea lor este foarte rentabila pe timp </a:t>
            </a:r>
            <a:r>
              <a:rPr lang="ro-RO" dirty="0" smtClean="0">
                <a:solidFill>
                  <a:schemeClr val="accent6">
                    <a:lumMod val="10000"/>
                  </a:schemeClr>
                </a:solidFill>
              </a:rPr>
              <a:t>îndelungat.</a:t>
            </a:r>
            <a:endParaRPr lang="ro-RO" dirty="0">
              <a:solidFill>
                <a:schemeClr val="accent6">
                  <a:lumMod val="10000"/>
                </a:schemeClr>
              </a:solidFill>
            </a:endParaRPr>
          </a:p>
          <a:p>
            <a:r>
              <a:rPr lang="ro-RO" dirty="0">
                <a:solidFill>
                  <a:schemeClr val="accent6">
                    <a:lumMod val="10000"/>
                  </a:schemeClr>
                </a:solidFill>
              </a:rPr>
              <a:t>Aceste </a:t>
            </a:r>
            <a:r>
              <a:rPr lang="ro-RO" dirty="0" smtClean="0">
                <a:solidFill>
                  <a:schemeClr val="accent6">
                    <a:lumMod val="10000"/>
                  </a:schemeClr>
                </a:solidFill>
              </a:rPr>
              <a:t>instalații </a:t>
            </a:r>
            <a:r>
              <a:rPr lang="ro-RO" dirty="0">
                <a:solidFill>
                  <a:schemeClr val="accent6">
                    <a:lumMod val="10000"/>
                  </a:schemeClr>
                </a:solidFill>
              </a:rPr>
              <a:t>se </a:t>
            </a:r>
            <a:r>
              <a:rPr lang="ro-RO" dirty="0" smtClean="0">
                <a:solidFill>
                  <a:schemeClr val="accent6">
                    <a:lumMod val="10000"/>
                  </a:schemeClr>
                </a:solidFill>
              </a:rPr>
              <a:t>livrează </a:t>
            </a:r>
            <a:r>
              <a:rPr lang="ro-RO" dirty="0">
                <a:solidFill>
                  <a:schemeClr val="accent6">
                    <a:lumMod val="10000"/>
                  </a:schemeClr>
                </a:solidFill>
              </a:rPr>
              <a:t>complet echipate, montate pe suport comun, gata de </a:t>
            </a:r>
            <a:r>
              <a:rPr lang="ro-RO" dirty="0" smtClean="0">
                <a:solidFill>
                  <a:schemeClr val="accent6">
                    <a:lumMod val="10000"/>
                  </a:schemeClr>
                </a:solidFill>
              </a:rPr>
              <a:t>funcționare.</a:t>
            </a:r>
            <a:endParaRPr lang="ro-RO" dirty="0">
              <a:solidFill>
                <a:schemeClr val="accent6">
                  <a:lumMod val="10000"/>
                </a:schemeClr>
              </a:solidFill>
            </a:endParaRPr>
          </a:p>
        </p:txBody>
      </p:sp>
    </p:spTree>
    <p:extLst>
      <p:ext uri="{BB962C8B-B14F-4D97-AF65-F5344CB8AC3E}">
        <p14:creationId xmlns:p14="http://schemas.microsoft.com/office/powerpoint/2010/main" val="221999048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240806"/>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348" y="2341740"/>
            <a:ext cx="8188081" cy="769441"/>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 ozonizare</a:t>
            </a:r>
            <a:endParaRPr lang="ro-RO" dirty="0">
              <a:solidFill>
                <a:schemeClr val="accent6">
                  <a:lumMod val="10000"/>
                </a:schemeClr>
              </a:solidFill>
            </a:endParaRPr>
          </a:p>
          <a:p>
            <a:endParaRPr lang="ro-RO" dirty="0">
              <a:solidFill>
                <a:schemeClr val="accent6">
                  <a:lumMod val="10000"/>
                </a:schemeClr>
              </a:solidFill>
            </a:endParaRPr>
          </a:p>
        </p:txBody>
      </p:sp>
      <p:pic>
        <p:nvPicPr>
          <p:cNvPr id="5" name="Picture 4"/>
          <p:cNvPicPr>
            <a:picLocks noChangeAspect="1"/>
          </p:cNvPicPr>
          <p:nvPr/>
        </p:nvPicPr>
        <p:blipFill>
          <a:blip r:embed="rId8"/>
          <a:stretch>
            <a:fillRect/>
          </a:stretch>
        </p:blipFill>
        <p:spPr>
          <a:xfrm>
            <a:off x="670089" y="2804821"/>
            <a:ext cx="3447786" cy="3786219"/>
          </a:xfrm>
          <a:prstGeom prst="rect">
            <a:avLst/>
          </a:prstGeom>
        </p:spPr>
      </p:pic>
      <p:sp>
        <p:nvSpPr>
          <p:cNvPr id="21" name="Rectangle 20"/>
          <p:cNvSpPr/>
          <p:nvPr/>
        </p:nvSpPr>
        <p:spPr>
          <a:xfrm>
            <a:off x="4278228" y="3207339"/>
            <a:ext cx="4656513" cy="3139321"/>
          </a:xfrm>
          <a:prstGeom prst="rect">
            <a:avLst/>
          </a:prstGeom>
        </p:spPr>
        <p:txBody>
          <a:bodyPr wrap="square">
            <a:spAutoFit/>
          </a:bodyPr>
          <a:lstStyle/>
          <a:p>
            <a:r>
              <a:rPr lang="ro-RO" dirty="0">
                <a:solidFill>
                  <a:schemeClr val="accent6">
                    <a:lumMod val="10000"/>
                  </a:schemeClr>
                </a:solidFill>
              </a:rPr>
              <a:t>Componenta modelului </a:t>
            </a:r>
            <a:r>
              <a:rPr lang="ro-RO" dirty="0" smtClean="0">
                <a:solidFill>
                  <a:schemeClr val="accent6">
                    <a:lumMod val="10000"/>
                  </a:schemeClr>
                </a:solidFill>
              </a:rPr>
              <a:t>compact, </a:t>
            </a:r>
            <a:r>
              <a:rPr lang="ro-RO" dirty="0">
                <a:solidFill>
                  <a:schemeClr val="accent6">
                    <a:lumMod val="10000"/>
                  </a:schemeClr>
                </a:solidFill>
              </a:rPr>
              <a:t>consta in:</a:t>
            </a:r>
          </a:p>
          <a:p>
            <a:pPr marL="342900" indent="-342900">
              <a:buFontTx/>
              <a:buChar char="-"/>
            </a:pPr>
            <a:r>
              <a:rPr lang="ro-RO" dirty="0" smtClean="0">
                <a:solidFill>
                  <a:schemeClr val="accent6">
                    <a:lumMod val="10000"/>
                  </a:schemeClr>
                </a:solidFill>
              </a:rPr>
              <a:t>sistem </a:t>
            </a:r>
            <a:r>
              <a:rPr lang="ro-RO" dirty="0">
                <a:solidFill>
                  <a:schemeClr val="accent6">
                    <a:lumMod val="10000"/>
                  </a:schemeClr>
                </a:solidFill>
              </a:rPr>
              <a:t>compresare si uscare aer, </a:t>
            </a:r>
            <a:endParaRPr lang="ro-RO" dirty="0" smtClean="0">
              <a:solidFill>
                <a:schemeClr val="accent6">
                  <a:lumMod val="10000"/>
                </a:schemeClr>
              </a:solidFill>
            </a:endParaRPr>
          </a:p>
          <a:p>
            <a:pPr marL="342900" indent="-342900">
              <a:buFontTx/>
              <a:buChar char="-"/>
            </a:pPr>
            <a:r>
              <a:rPr lang="ro-RO" dirty="0" smtClean="0">
                <a:solidFill>
                  <a:schemeClr val="accent6">
                    <a:lumMod val="10000"/>
                  </a:schemeClr>
                </a:solidFill>
              </a:rPr>
              <a:t>sistem </a:t>
            </a:r>
            <a:r>
              <a:rPr lang="ro-RO" dirty="0">
                <a:solidFill>
                  <a:schemeClr val="accent6">
                    <a:lumMod val="10000"/>
                  </a:schemeClr>
                </a:solidFill>
              </a:rPr>
              <a:t>injectare ozon, detector de ozon cu sistem de distrugere ozon, </a:t>
            </a:r>
            <a:endParaRPr lang="ro-RO" dirty="0" smtClean="0">
              <a:solidFill>
                <a:schemeClr val="accent6">
                  <a:lumMod val="10000"/>
                </a:schemeClr>
              </a:solidFill>
            </a:endParaRPr>
          </a:p>
          <a:p>
            <a:pPr marL="342900" indent="-342900">
              <a:buFontTx/>
              <a:buChar char="-"/>
            </a:pPr>
            <a:r>
              <a:rPr lang="ro-RO" dirty="0" smtClean="0">
                <a:solidFill>
                  <a:schemeClr val="accent6">
                    <a:lumMod val="10000"/>
                  </a:schemeClr>
                </a:solidFill>
              </a:rPr>
              <a:t>panou </a:t>
            </a:r>
            <a:r>
              <a:rPr lang="ro-RO" dirty="0">
                <a:solidFill>
                  <a:schemeClr val="accent6">
                    <a:lumMod val="10000"/>
                  </a:schemeClr>
                </a:solidFill>
              </a:rPr>
              <a:t>de comanda si automatizare.</a:t>
            </a:r>
          </a:p>
        </p:txBody>
      </p:sp>
    </p:spTree>
    <p:extLst>
      <p:ext uri="{BB962C8B-B14F-4D97-AF65-F5344CB8AC3E}">
        <p14:creationId xmlns:p14="http://schemas.microsoft.com/office/powerpoint/2010/main" val="300358171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240806"/>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348" y="2341740"/>
            <a:ext cx="8188081" cy="769441"/>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a:t>
            </a:r>
            <a:endParaRPr lang="ro-RO" dirty="0">
              <a:solidFill>
                <a:schemeClr val="accent6">
                  <a:lumMod val="10000"/>
                </a:schemeClr>
              </a:solidFill>
            </a:endParaRPr>
          </a:p>
          <a:p>
            <a:endParaRPr lang="ro-RO" dirty="0">
              <a:solidFill>
                <a:schemeClr val="accent6">
                  <a:lumMod val="10000"/>
                </a:schemeClr>
              </a:solidFill>
            </a:endParaRPr>
          </a:p>
        </p:txBody>
      </p:sp>
      <p:pic>
        <p:nvPicPr>
          <p:cNvPr id="12" name="Picture 11"/>
          <p:cNvPicPr>
            <a:picLocks noChangeAspect="1"/>
          </p:cNvPicPr>
          <p:nvPr/>
        </p:nvPicPr>
        <p:blipFill rotWithShape="1">
          <a:blip r:embed="rId8"/>
          <a:srcRect t="5421"/>
          <a:stretch/>
        </p:blipFill>
        <p:spPr>
          <a:xfrm>
            <a:off x="90633" y="2804821"/>
            <a:ext cx="9053368" cy="3590938"/>
          </a:xfrm>
          <a:prstGeom prst="rect">
            <a:avLst/>
          </a:prstGeom>
        </p:spPr>
      </p:pic>
    </p:spTree>
    <p:extLst>
      <p:ext uri="{BB962C8B-B14F-4D97-AF65-F5344CB8AC3E}">
        <p14:creationId xmlns:p14="http://schemas.microsoft.com/office/powerpoint/2010/main" val="55460699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240806"/>
            <a:ext cx="10141526" cy="1646628"/>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endParaRPr lang="ro-RO" sz="2400" kern="0" dirty="0">
              <a:solidFill>
                <a:srgbClr val="002060"/>
              </a:solidFill>
              <a:latin typeface="Arial"/>
            </a:endParaRP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28348" y="2341740"/>
            <a:ext cx="8188081" cy="769441"/>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 ozonizare</a:t>
            </a:r>
            <a:endParaRPr lang="ro-RO" dirty="0">
              <a:solidFill>
                <a:schemeClr val="accent6">
                  <a:lumMod val="10000"/>
                </a:schemeClr>
              </a:solidFill>
            </a:endParaRPr>
          </a:p>
          <a:p>
            <a:endParaRPr lang="ro-RO" dirty="0">
              <a:solidFill>
                <a:schemeClr val="accent6">
                  <a:lumMod val="10000"/>
                </a:schemeClr>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737570742"/>
              </p:ext>
            </p:extLst>
          </p:nvPr>
        </p:nvGraphicFramePr>
        <p:xfrm>
          <a:off x="785192" y="2960867"/>
          <a:ext cx="7414593" cy="3270968"/>
        </p:xfrm>
        <a:graphic>
          <a:graphicData uri="http://schemas.openxmlformats.org/drawingml/2006/table">
            <a:tbl>
              <a:tblPr firstRow="1" firstCol="1" bandRow="1">
                <a:tableStyleId>{5C22544A-7EE6-4342-B048-85BDC9FD1C3A}</a:tableStyleId>
              </a:tblPr>
              <a:tblGrid>
                <a:gridCol w="892953">
                  <a:extLst>
                    <a:ext uri="{9D8B030D-6E8A-4147-A177-3AD203B41FA5}">
                      <a16:colId xmlns:a16="http://schemas.microsoft.com/office/drawing/2014/main" val="857800361"/>
                    </a:ext>
                  </a:extLst>
                </a:gridCol>
                <a:gridCol w="1320989">
                  <a:extLst>
                    <a:ext uri="{9D8B030D-6E8A-4147-A177-3AD203B41FA5}">
                      <a16:colId xmlns:a16="http://schemas.microsoft.com/office/drawing/2014/main" val="1485585374"/>
                    </a:ext>
                  </a:extLst>
                </a:gridCol>
                <a:gridCol w="1320989">
                  <a:extLst>
                    <a:ext uri="{9D8B030D-6E8A-4147-A177-3AD203B41FA5}">
                      <a16:colId xmlns:a16="http://schemas.microsoft.com/office/drawing/2014/main" val="3421065533"/>
                    </a:ext>
                  </a:extLst>
                </a:gridCol>
                <a:gridCol w="1320989">
                  <a:extLst>
                    <a:ext uri="{9D8B030D-6E8A-4147-A177-3AD203B41FA5}">
                      <a16:colId xmlns:a16="http://schemas.microsoft.com/office/drawing/2014/main" val="1058160724"/>
                    </a:ext>
                  </a:extLst>
                </a:gridCol>
                <a:gridCol w="1309089">
                  <a:extLst>
                    <a:ext uri="{9D8B030D-6E8A-4147-A177-3AD203B41FA5}">
                      <a16:colId xmlns:a16="http://schemas.microsoft.com/office/drawing/2014/main" val="1625198917"/>
                    </a:ext>
                  </a:extLst>
                </a:gridCol>
                <a:gridCol w="1249584">
                  <a:extLst>
                    <a:ext uri="{9D8B030D-6E8A-4147-A177-3AD203B41FA5}">
                      <a16:colId xmlns:a16="http://schemas.microsoft.com/office/drawing/2014/main" val="3396159617"/>
                    </a:ext>
                  </a:extLst>
                </a:gridCol>
              </a:tblGrid>
              <a:tr h="503723">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Clor</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Cloramina</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Dioxid de clor</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Ozon</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UV</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61140524"/>
                  </a:ext>
                </a:extLst>
              </a:tr>
              <a:tr h="685063">
                <a:tc>
                  <a:txBody>
                    <a:bodyPr/>
                    <a:lstStyle/>
                    <a:p>
                      <a:pPr>
                        <a:lnSpc>
                          <a:spcPct val="107000"/>
                        </a:lnSpc>
                        <a:spcAft>
                          <a:spcPts val="800"/>
                        </a:spcAft>
                      </a:pPr>
                      <a:r>
                        <a:rPr lang="ro-RO" sz="1100">
                          <a:effectLst/>
                        </a:rPr>
                        <a:t>Bacteria</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0.08 la 1-2°C;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94  la 1-2°C;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0.13 la 1-2°C;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0.02 la 5</a:t>
                      </a:r>
                      <a:r>
                        <a:rPr lang="ro-RO" sz="1100" baseline="30000">
                          <a:effectLst/>
                        </a:rPr>
                        <a:t>°</a:t>
                      </a:r>
                      <a:r>
                        <a:rPr lang="ro-RO" sz="1100">
                          <a:effectLst/>
                        </a:rPr>
                        <a:t>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7</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36992960"/>
                  </a:ext>
                </a:extLst>
              </a:tr>
              <a:tr h="333703">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3.3 la 1-2°C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278 la 1-2°C,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0.19 la 1-2°C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58033050"/>
                  </a:ext>
                </a:extLst>
              </a:tr>
              <a:tr h="373128">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pH 8.5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pH 8.5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pH 8.5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14252614"/>
                  </a:ext>
                </a:extLst>
              </a:tr>
              <a:tr h="335815">
                <a:tc>
                  <a:txBody>
                    <a:bodyPr/>
                    <a:lstStyle/>
                    <a:p>
                      <a:pPr>
                        <a:lnSpc>
                          <a:spcPct val="107000"/>
                        </a:lnSpc>
                        <a:spcAft>
                          <a:spcPts val="800"/>
                        </a:spcAft>
                      </a:pPr>
                      <a:r>
                        <a:rPr lang="ro-RO" sz="1100">
                          <a:effectLst/>
                        </a:rPr>
                        <a:t>Virusi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12 la 0-5°C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1240 la 1° 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8.4 la 1 °C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0.9 la 1 °C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59</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57011813"/>
                  </a:ext>
                </a:extLst>
              </a:tr>
              <a:tr h="354473">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 8 la 10°C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430 la 15°C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2.8 la 15° 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0.3 la 15° 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21179017"/>
                  </a:ext>
                </a:extLst>
              </a:tr>
              <a:tr h="685063">
                <a:tc>
                  <a:txBody>
                    <a:bodyPr/>
                    <a:lstStyle/>
                    <a:p>
                      <a:pPr>
                        <a:lnSpc>
                          <a:spcPct val="107000"/>
                        </a:lnSpc>
                        <a:spcAft>
                          <a:spcPts val="800"/>
                        </a:spcAft>
                      </a:pPr>
                      <a:r>
                        <a:rPr lang="ro-RO" sz="1100">
                          <a:effectLst/>
                        </a:rPr>
                        <a:t>Protozoa</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Giardia 230la 0.5°C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Giardia 2550 la 1° 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Giardia 42 la 1°C</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a:effectLst/>
                        </a:rPr>
                        <a:t>Giardia 1.9 la1 </a:t>
                      </a:r>
                      <a:r>
                        <a:rPr lang="ro-RO" sz="1100" baseline="30000">
                          <a:effectLst/>
                        </a:rPr>
                        <a:t>°</a:t>
                      </a:r>
                      <a:r>
                        <a:rPr lang="ro-RO" sz="1100">
                          <a:effectLst/>
                        </a:rPr>
                        <a:t>C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ro-RO" sz="1100" dirty="0">
                          <a:effectLst/>
                        </a:rPr>
                        <a:t>Giardia 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50254918"/>
                  </a:ext>
                </a:extLst>
              </a:tr>
            </a:tbl>
          </a:graphicData>
        </a:graphic>
      </p:graphicFrame>
    </p:spTree>
    <p:extLst>
      <p:ext uri="{BB962C8B-B14F-4D97-AF65-F5344CB8AC3E}">
        <p14:creationId xmlns:p14="http://schemas.microsoft.com/office/powerpoint/2010/main" val="211201103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1" y="124080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99371" y="1907789"/>
            <a:ext cx="8188081" cy="769441"/>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a:t>
            </a:r>
            <a:endParaRPr lang="ro-RO" dirty="0">
              <a:solidFill>
                <a:schemeClr val="accent6">
                  <a:lumMod val="10000"/>
                </a:schemeClr>
              </a:solidFill>
            </a:endParaRPr>
          </a:p>
          <a:p>
            <a:endParaRPr lang="ro-RO" dirty="0">
              <a:solidFill>
                <a:schemeClr val="accent6">
                  <a:lumMod val="10000"/>
                </a:schemeClr>
              </a:solidFill>
            </a:endParaRPr>
          </a:p>
        </p:txBody>
      </p:sp>
      <p:sp>
        <p:nvSpPr>
          <p:cNvPr id="22" name="Rectangle 21"/>
          <p:cNvSpPr/>
          <p:nvPr/>
        </p:nvSpPr>
        <p:spPr>
          <a:xfrm>
            <a:off x="944216" y="2208406"/>
            <a:ext cx="6927575" cy="646331"/>
          </a:xfrm>
          <a:prstGeom prst="rect">
            <a:avLst/>
          </a:prstGeom>
        </p:spPr>
        <p:txBody>
          <a:bodyPr wrap="square">
            <a:spAutoFit/>
          </a:bodyPr>
          <a:lstStyle/>
          <a:p>
            <a:pPr algn="ctr"/>
            <a:r>
              <a:rPr lang="ro-RO" sz="1800" dirty="0" smtClean="0"/>
              <a:t>comparația </a:t>
            </a:r>
            <a:r>
              <a:rPr lang="ro-RO" sz="1800" dirty="0"/>
              <a:t>mecanismelor de </a:t>
            </a:r>
            <a:r>
              <a:rPr lang="ro-RO" sz="1800" dirty="0" err="1"/>
              <a:t>dezinfecţie</a:t>
            </a:r>
            <a:r>
              <a:rPr lang="ro-RO" sz="1800" dirty="0"/>
              <a:t> folosind clorul, ozonul </a:t>
            </a:r>
            <a:r>
              <a:rPr lang="ro-RO" sz="1800" dirty="0" err="1"/>
              <a:t>şi</a:t>
            </a:r>
            <a:r>
              <a:rPr lang="ro-RO" sz="1800" dirty="0"/>
              <a:t> </a:t>
            </a:r>
            <a:r>
              <a:rPr lang="ro-RO" sz="1800" dirty="0" err="1"/>
              <a:t>radiaţia</a:t>
            </a:r>
            <a:r>
              <a:rPr lang="ro-RO" sz="1800" dirty="0"/>
              <a:t> UV, </a:t>
            </a:r>
            <a:r>
              <a:rPr lang="ro-RO" sz="1800" dirty="0" smtClean="0"/>
              <a:t>dezinfectanții tipici  </a:t>
            </a:r>
            <a:endParaRPr lang="ro-RO" sz="1800" dirty="0"/>
          </a:p>
        </p:txBody>
      </p:sp>
      <p:pic>
        <p:nvPicPr>
          <p:cNvPr id="23" name="Picture 22"/>
          <p:cNvPicPr>
            <a:picLocks noChangeAspect="1"/>
          </p:cNvPicPr>
          <p:nvPr/>
        </p:nvPicPr>
        <p:blipFill rotWithShape="1">
          <a:blip r:embed="rId8"/>
          <a:srcRect t="766" b="8093"/>
          <a:stretch/>
        </p:blipFill>
        <p:spPr>
          <a:xfrm>
            <a:off x="168261" y="2912164"/>
            <a:ext cx="8619191" cy="3627783"/>
          </a:xfrm>
          <a:prstGeom prst="rect">
            <a:avLst/>
          </a:prstGeom>
        </p:spPr>
      </p:pic>
    </p:spTree>
    <p:extLst>
      <p:ext uri="{BB962C8B-B14F-4D97-AF65-F5344CB8AC3E}">
        <p14:creationId xmlns:p14="http://schemas.microsoft.com/office/powerpoint/2010/main" val="377027739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2" y="117066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99371" y="1907789"/>
            <a:ext cx="8188081" cy="769441"/>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a:t>
            </a:r>
            <a:endParaRPr lang="ro-RO" dirty="0">
              <a:solidFill>
                <a:schemeClr val="accent6">
                  <a:lumMod val="10000"/>
                </a:schemeClr>
              </a:solidFill>
            </a:endParaRPr>
          </a:p>
          <a:p>
            <a:endParaRPr lang="ro-RO" dirty="0">
              <a:solidFill>
                <a:schemeClr val="accent6">
                  <a:lumMod val="10000"/>
                </a:schemeClr>
              </a:solidFill>
            </a:endParaRPr>
          </a:p>
        </p:txBody>
      </p:sp>
      <p:sp>
        <p:nvSpPr>
          <p:cNvPr id="5" name="Rectangle 4"/>
          <p:cNvSpPr/>
          <p:nvPr/>
        </p:nvSpPr>
        <p:spPr>
          <a:xfrm>
            <a:off x="407909" y="2292183"/>
            <a:ext cx="8664025" cy="4154984"/>
          </a:xfrm>
          <a:prstGeom prst="rect">
            <a:avLst/>
          </a:prstGeom>
        </p:spPr>
        <p:txBody>
          <a:bodyPr wrap="square">
            <a:spAutoFit/>
          </a:bodyPr>
          <a:lstStyle/>
          <a:p>
            <a:r>
              <a:rPr lang="ro-RO" dirty="0">
                <a:solidFill>
                  <a:schemeClr val="accent6">
                    <a:lumMod val="10000"/>
                  </a:schemeClr>
                </a:solidFill>
              </a:rPr>
              <a:t>Dezavantajele procesului de clorinare</a:t>
            </a:r>
          </a:p>
          <a:p>
            <a:r>
              <a:rPr lang="ro-RO" dirty="0">
                <a:solidFill>
                  <a:schemeClr val="accent6">
                    <a:lumMod val="10000"/>
                  </a:schemeClr>
                </a:solidFill>
              </a:rPr>
              <a:t>Dezavantajul major al utilizării procesului de clorinare a apei se referă la formarea unor produși secundari ai dezinfecției (</a:t>
            </a:r>
            <a:r>
              <a:rPr lang="ro-RO" dirty="0" err="1">
                <a:solidFill>
                  <a:schemeClr val="accent6">
                    <a:lumMod val="10000"/>
                  </a:schemeClr>
                </a:solidFill>
              </a:rPr>
              <a:t>DBPs</a:t>
            </a:r>
            <a:r>
              <a:rPr lang="ro-RO" dirty="0">
                <a:solidFill>
                  <a:schemeClr val="accent6">
                    <a:lumMod val="10000"/>
                  </a:schemeClr>
                </a:solidFill>
              </a:rPr>
              <a:t>) și la rezistența dobândită în timp de anumite categorii de agenți patogeni (de ex. </a:t>
            </a:r>
            <a:r>
              <a:rPr lang="ro-RO" dirty="0" err="1">
                <a:solidFill>
                  <a:schemeClr val="accent6">
                    <a:lumMod val="10000"/>
                  </a:schemeClr>
                </a:solidFill>
              </a:rPr>
              <a:t>Cryptosporidium</a:t>
            </a:r>
            <a:r>
              <a:rPr lang="ro-RO" dirty="0">
                <a:solidFill>
                  <a:schemeClr val="accent6">
                    <a:lumMod val="10000"/>
                  </a:schemeClr>
                </a:solidFill>
              </a:rPr>
              <a:t> – sursa). Printre produșii secundari se numără </a:t>
            </a:r>
            <a:r>
              <a:rPr lang="ro-RO" dirty="0" err="1">
                <a:solidFill>
                  <a:schemeClr val="accent6">
                    <a:lumMod val="10000"/>
                  </a:schemeClr>
                </a:solidFill>
              </a:rPr>
              <a:t>trihalometanii</a:t>
            </a:r>
            <a:r>
              <a:rPr lang="ro-RO" dirty="0">
                <a:solidFill>
                  <a:schemeClr val="accent6">
                    <a:lumMod val="10000"/>
                  </a:schemeClr>
                </a:solidFill>
              </a:rPr>
              <a:t> (</a:t>
            </a:r>
            <a:r>
              <a:rPr lang="ro-RO" dirty="0" err="1">
                <a:solidFill>
                  <a:schemeClr val="accent6">
                    <a:lumMod val="10000"/>
                  </a:schemeClr>
                </a:solidFill>
              </a:rPr>
              <a:t>THMs</a:t>
            </a:r>
            <a:r>
              <a:rPr lang="ro-RO" dirty="0">
                <a:solidFill>
                  <a:schemeClr val="accent6">
                    <a:lumMod val="10000"/>
                  </a:schemeClr>
                </a:solidFill>
              </a:rPr>
              <a:t>) și acizii </a:t>
            </a:r>
            <a:r>
              <a:rPr lang="ro-RO" dirty="0" err="1">
                <a:solidFill>
                  <a:schemeClr val="accent6">
                    <a:lumMod val="10000"/>
                  </a:schemeClr>
                </a:solidFill>
              </a:rPr>
              <a:t>haloacetici</a:t>
            </a:r>
            <a:r>
              <a:rPr lang="ro-RO" dirty="0">
                <a:solidFill>
                  <a:schemeClr val="accent6">
                    <a:lumMod val="10000"/>
                  </a:schemeClr>
                </a:solidFill>
              </a:rPr>
              <a:t> (</a:t>
            </a:r>
            <a:r>
              <a:rPr lang="ro-RO" dirty="0" err="1">
                <a:solidFill>
                  <a:schemeClr val="accent6">
                    <a:lumMod val="10000"/>
                  </a:schemeClr>
                </a:solidFill>
              </a:rPr>
              <a:t>HAAs</a:t>
            </a:r>
            <a:r>
              <a:rPr lang="ro-RO" dirty="0">
                <a:solidFill>
                  <a:schemeClr val="accent6">
                    <a:lumMod val="10000"/>
                  </a:schemeClr>
                </a:solidFill>
              </a:rPr>
              <a:t>). Aceștia apar atunci când apa din sursa captată are un conținut ridicat de materii organice (naturale, de ex. substanțe humice, sau de origine antropică). Evitarea formării acestora se poate realiza prin includerea unei etape de pre-tratare a apei înainte de cea de clorinare (la București se folosește ozonarea).</a:t>
            </a:r>
          </a:p>
        </p:txBody>
      </p:sp>
    </p:spTree>
    <p:extLst>
      <p:ext uri="{BB962C8B-B14F-4D97-AF65-F5344CB8AC3E}">
        <p14:creationId xmlns:p14="http://schemas.microsoft.com/office/powerpoint/2010/main" val="34056731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76270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dirty="0"/>
              <a:t>Principiile de baza ale </a:t>
            </a:r>
            <a:r>
              <a:rPr lang="ro-RO" sz="2400" kern="0" dirty="0" err="1"/>
              <a:t>coagularii</a:t>
            </a: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4" name="Rectangle 3"/>
          <p:cNvSpPr/>
          <p:nvPr/>
        </p:nvSpPr>
        <p:spPr>
          <a:xfrm>
            <a:off x="403698" y="2633336"/>
            <a:ext cx="8323708" cy="4093428"/>
          </a:xfrm>
          <a:prstGeom prst="rect">
            <a:avLst/>
          </a:prstGeom>
        </p:spPr>
        <p:txBody>
          <a:bodyPr wrap="square">
            <a:spAutoFit/>
          </a:bodyPr>
          <a:lstStyle/>
          <a:p>
            <a:r>
              <a:rPr lang="ro-RO" sz="2000" dirty="0">
                <a:solidFill>
                  <a:schemeClr val="tx1"/>
                </a:solidFill>
              </a:rPr>
              <a:t>Particulele </a:t>
            </a:r>
            <a:r>
              <a:rPr lang="ro-RO" sz="2000" dirty="0" smtClean="0">
                <a:solidFill>
                  <a:schemeClr val="tx1"/>
                </a:solidFill>
              </a:rPr>
              <a:t>coloidale.</a:t>
            </a:r>
            <a:endParaRPr lang="ro-RO" sz="2000" dirty="0">
              <a:solidFill>
                <a:schemeClr val="tx1"/>
              </a:solidFill>
            </a:endParaRPr>
          </a:p>
          <a:p>
            <a:r>
              <a:rPr lang="ro-RO" sz="2000" dirty="0">
                <a:solidFill>
                  <a:schemeClr val="tx1"/>
                </a:solidFill>
              </a:rPr>
              <a:t>Coloizii sunt particule in suspensie in apa, cu dimensiuni mai mici de 1 mm, care sunt </a:t>
            </a:r>
            <a:r>
              <a:rPr lang="ro-RO" sz="2000" dirty="0" smtClean="0">
                <a:solidFill>
                  <a:schemeClr val="tx1"/>
                </a:solidFill>
              </a:rPr>
              <a:t>foarte stabile </a:t>
            </a:r>
            <a:r>
              <a:rPr lang="ro-RO" sz="2000" dirty="0">
                <a:solidFill>
                  <a:schemeClr val="tx1"/>
                </a:solidFill>
              </a:rPr>
              <a:t>in sisteme apoase.</a:t>
            </a:r>
          </a:p>
          <a:p>
            <a:r>
              <a:rPr lang="ro-RO" sz="2000" dirty="0">
                <a:solidFill>
                  <a:schemeClr val="tx1"/>
                </a:solidFill>
              </a:rPr>
              <a:t>Particulele coloidale sunt practic prezente in toate apele brute. Ele </a:t>
            </a:r>
            <a:r>
              <a:rPr lang="ro-RO" sz="2000" dirty="0" err="1">
                <a:solidFill>
                  <a:schemeClr val="tx1"/>
                </a:solidFill>
              </a:rPr>
              <a:t>reprezinta</a:t>
            </a:r>
            <a:r>
              <a:rPr lang="ro-RO" sz="2000" dirty="0">
                <a:solidFill>
                  <a:schemeClr val="tx1"/>
                </a:solidFill>
              </a:rPr>
              <a:t> </a:t>
            </a:r>
            <a:r>
              <a:rPr lang="ro-RO" sz="2000" dirty="0" smtClean="0">
                <a:solidFill>
                  <a:schemeClr val="tx1"/>
                </a:solidFill>
              </a:rPr>
              <a:t>cauza principala </a:t>
            </a:r>
            <a:r>
              <a:rPr lang="ro-RO" sz="2000" dirty="0">
                <a:solidFill>
                  <a:schemeClr val="tx1"/>
                </a:solidFill>
              </a:rPr>
              <a:t>a unor caracteristici nedorite ale apei potabile (turbiditate, culoare, gust si miros).</a:t>
            </a:r>
          </a:p>
          <a:p>
            <a:r>
              <a:rPr lang="ro-RO" sz="2000" dirty="0">
                <a:solidFill>
                  <a:schemeClr val="tx1"/>
                </a:solidFill>
              </a:rPr>
              <a:t>Aceste particule sunt de origini diferite :</a:t>
            </a:r>
          </a:p>
          <a:p>
            <a:r>
              <a:rPr lang="ro-RO" sz="2000" dirty="0">
                <a:solidFill>
                  <a:schemeClr val="tx1"/>
                </a:solidFill>
              </a:rPr>
              <a:t>· minerala : </a:t>
            </a:r>
            <a:r>
              <a:rPr lang="ro-RO" sz="2000" dirty="0" err="1">
                <a:solidFill>
                  <a:schemeClr val="tx1"/>
                </a:solidFill>
              </a:rPr>
              <a:t>namol</a:t>
            </a:r>
            <a:r>
              <a:rPr lang="ro-RO" sz="2000" dirty="0">
                <a:solidFill>
                  <a:schemeClr val="tx1"/>
                </a:solidFill>
              </a:rPr>
              <a:t>, argila, hidroxizi si </a:t>
            </a:r>
            <a:r>
              <a:rPr lang="ro-RO" sz="2000" dirty="0" err="1">
                <a:solidFill>
                  <a:schemeClr val="tx1"/>
                </a:solidFill>
              </a:rPr>
              <a:t>saruri</a:t>
            </a:r>
            <a:r>
              <a:rPr lang="ro-RO" sz="2000" dirty="0">
                <a:solidFill>
                  <a:schemeClr val="tx1"/>
                </a:solidFill>
              </a:rPr>
              <a:t> metalice</a:t>
            </a:r>
          </a:p>
          <a:p>
            <a:r>
              <a:rPr lang="ro-RO" sz="2000" dirty="0">
                <a:solidFill>
                  <a:schemeClr val="tx1"/>
                </a:solidFill>
              </a:rPr>
              <a:t>· organica : acizi humic si </a:t>
            </a:r>
            <a:r>
              <a:rPr lang="ro-RO" sz="2000" dirty="0" err="1">
                <a:solidFill>
                  <a:schemeClr val="tx1"/>
                </a:solidFill>
              </a:rPr>
              <a:t>fulvic</a:t>
            </a:r>
            <a:r>
              <a:rPr lang="ro-RO" sz="2000" dirty="0">
                <a:solidFill>
                  <a:schemeClr val="tx1"/>
                </a:solidFill>
              </a:rPr>
              <a:t> (care rezulta din descompunerea materiilor animale </a:t>
            </a:r>
            <a:r>
              <a:rPr lang="ro-RO" sz="2000" dirty="0" smtClean="0">
                <a:solidFill>
                  <a:schemeClr val="tx1"/>
                </a:solidFill>
              </a:rPr>
              <a:t>si vegetale</a:t>
            </a:r>
            <a:r>
              <a:rPr lang="ro-RO" sz="2000" dirty="0">
                <a:solidFill>
                  <a:schemeClr val="tx1"/>
                </a:solidFill>
              </a:rPr>
              <a:t>), </a:t>
            </a:r>
            <a:r>
              <a:rPr lang="ro-RO" sz="2000" dirty="0" err="1">
                <a:solidFill>
                  <a:schemeClr val="tx1"/>
                </a:solidFill>
              </a:rPr>
              <a:t>coloranti</a:t>
            </a:r>
            <a:r>
              <a:rPr lang="ro-RO" sz="2000" dirty="0">
                <a:solidFill>
                  <a:schemeClr val="tx1"/>
                </a:solidFill>
              </a:rPr>
              <a:t>, </a:t>
            </a:r>
            <a:r>
              <a:rPr lang="ro-RO" sz="2000" dirty="0" err="1">
                <a:solidFill>
                  <a:schemeClr val="tx1"/>
                </a:solidFill>
              </a:rPr>
              <a:t>agenti</a:t>
            </a:r>
            <a:r>
              <a:rPr lang="ro-RO" sz="2000" dirty="0">
                <a:solidFill>
                  <a:schemeClr val="tx1"/>
                </a:solidFill>
              </a:rPr>
              <a:t> activi de </a:t>
            </a:r>
            <a:r>
              <a:rPr lang="ro-RO" sz="2000" dirty="0" err="1">
                <a:solidFill>
                  <a:schemeClr val="tx1"/>
                </a:solidFill>
              </a:rPr>
              <a:t>suprafata</a:t>
            </a:r>
            <a:r>
              <a:rPr lang="ro-RO" sz="2000" dirty="0">
                <a:solidFill>
                  <a:schemeClr val="tx1"/>
                </a:solidFill>
              </a:rPr>
              <a:t>, etc.</a:t>
            </a:r>
          </a:p>
          <a:p>
            <a:r>
              <a:rPr lang="ro-RO" sz="2000" dirty="0">
                <a:solidFill>
                  <a:schemeClr val="tx1"/>
                </a:solidFill>
              </a:rPr>
              <a:t>· biologica : micro-organisme (patogene sau </a:t>
            </a:r>
            <a:r>
              <a:rPr lang="ro-RO" sz="2000" dirty="0" err="1">
                <a:solidFill>
                  <a:schemeClr val="tx1"/>
                </a:solidFill>
              </a:rPr>
              <a:t>nepatogene</a:t>
            </a:r>
            <a:r>
              <a:rPr lang="ro-RO" sz="2000" dirty="0">
                <a:solidFill>
                  <a:schemeClr val="tx1"/>
                </a:solidFill>
              </a:rPr>
              <a:t>), inclusiv bacterii, plancton</a:t>
            </a:r>
            <a:r>
              <a:rPr lang="ro-RO" sz="2000" dirty="0" smtClean="0">
                <a:solidFill>
                  <a:schemeClr val="tx1"/>
                </a:solidFill>
              </a:rPr>
              <a:t>, alge </a:t>
            </a:r>
            <a:r>
              <a:rPr lang="ro-RO" sz="2000" dirty="0">
                <a:solidFill>
                  <a:schemeClr val="tx1"/>
                </a:solidFill>
              </a:rPr>
              <a:t>si virusuri.</a:t>
            </a:r>
          </a:p>
        </p:txBody>
      </p:sp>
    </p:spTree>
    <p:extLst>
      <p:ext uri="{BB962C8B-B14F-4D97-AF65-F5344CB8AC3E}">
        <p14:creationId xmlns:p14="http://schemas.microsoft.com/office/powerpoint/2010/main" val="62102035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377352" y="1170666"/>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1" i="0" u="none" strike="noStrike" kern="0" cap="none" spc="0" normalizeH="0" baseline="0" noProof="0" dirty="0" smtClean="0">
                <a:ln>
                  <a:noFill/>
                </a:ln>
                <a:solidFill>
                  <a:srgbClr val="002060"/>
                </a:solidFill>
                <a:effectLst/>
                <a:uLnTx/>
                <a:uFillTx/>
                <a:latin typeface="Arial"/>
                <a:ea typeface="+mj-ea"/>
                <a:cs typeface="+mj-cs"/>
              </a:rPr>
              <a:t>”</a:t>
            </a:r>
          </a:p>
          <a:p>
            <a:pPr lvl="0" fontAlgn="auto">
              <a:spcAft>
                <a:spcPts val="0"/>
              </a:spcAft>
              <a:defRPr/>
            </a:pPr>
            <a:r>
              <a:rPr kumimoji="0" lang="ro-RO" sz="2400" i="0" u="none" strike="noStrike" kern="0" cap="none" spc="0" normalizeH="0" baseline="0" noProof="0" dirty="0" smtClean="0">
                <a:ln>
                  <a:noFill/>
                </a:ln>
                <a:solidFill>
                  <a:srgbClr val="FF0000"/>
                </a:solidFill>
                <a:effectLst/>
                <a:uLnTx/>
                <a:uFillTx/>
                <a:latin typeface="Arial"/>
                <a:ea typeface="+mj-ea"/>
                <a:cs typeface="+mj-cs"/>
              </a:rPr>
              <a:t>DEZINFECŢIA APEI</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endParaRPr kumimoji="0" lang="ro-RO" sz="6000" i="0" u="none" strike="noStrike" kern="1200" cap="none" spc="0" normalizeH="0" baseline="0" noProof="0" dirty="0">
              <a:ln>
                <a:noFill/>
              </a:ln>
              <a:solidFill>
                <a:schemeClr val="accent6">
                  <a:lumMod val="10000"/>
                </a:schemeClr>
              </a:solidFill>
              <a:effectLst/>
              <a:uLnTx/>
              <a:uFillTx/>
              <a:latin typeface="Calibri Light" panose="020F0302020204030204"/>
            </a:endParaRPr>
          </a:p>
        </p:txBody>
      </p:sp>
      <p:sp>
        <p:nvSpPr>
          <p:cNvPr id="11" name="Subtitle 2"/>
          <p:cNvSpPr txBox="1">
            <a:spLocks/>
          </p:cNvSpPr>
          <p:nvPr/>
        </p:nvSpPr>
        <p:spPr>
          <a:xfrm>
            <a:off x="121412" y="1218721"/>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6" name="Rectangle 5"/>
          <p:cNvSpPr/>
          <p:nvPr/>
        </p:nvSpPr>
        <p:spPr>
          <a:xfrm>
            <a:off x="515692" y="2733794"/>
            <a:ext cx="8355441" cy="400110"/>
          </a:xfrm>
          <a:prstGeom prst="rect">
            <a:avLst/>
          </a:prstGeom>
        </p:spPr>
        <p:txBody>
          <a:bodyPr wrap="square">
            <a:spAutoFit/>
          </a:bodyPr>
          <a:lstStyle/>
          <a:p>
            <a:r>
              <a:rPr lang="ro-RO" sz="2000" dirty="0" smtClean="0">
                <a:solidFill>
                  <a:schemeClr val="tx1"/>
                </a:solidFill>
              </a:rPr>
              <a:t>                           </a:t>
            </a:r>
            <a:endParaRPr lang="ro-RO" dirty="0"/>
          </a:p>
        </p:txBody>
      </p:sp>
      <p:sp>
        <p:nvSpPr>
          <p:cNvPr id="4" name="Rectangle 3"/>
          <p:cNvSpPr/>
          <p:nvPr/>
        </p:nvSpPr>
        <p:spPr>
          <a:xfrm>
            <a:off x="523017" y="1964881"/>
            <a:ext cx="8433811" cy="430887"/>
          </a:xfrm>
          <a:prstGeom prst="rect">
            <a:avLst/>
          </a:prstGeom>
        </p:spPr>
        <p:txBody>
          <a:bodyPr wrap="square">
            <a:spAutoFit/>
          </a:bodyPr>
          <a:lstStyle/>
          <a:p>
            <a:r>
              <a:rPr lang="ro-RO" dirty="0" smtClean="0">
                <a:solidFill>
                  <a:schemeClr val="tx1"/>
                </a:solidFill>
              </a:rPr>
              <a:t>                     </a:t>
            </a:r>
            <a:endParaRPr lang="ro-RO" dirty="0">
              <a:solidFill>
                <a:schemeClr val="tx1"/>
              </a:solidFill>
            </a:endParaRPr>
          </a:p>
        </p:txBody>
      </p:sp>
      <p:sp>
        <p:nvSpPr>
          <p:cNvPr id="9" name="Rectangle 8"/>
          <p:cNvSpPr/>
          <p:nvPr/>
        </p:nvSpPr>
        <p:spPr>
          <a:xfrm>
            <a:off x="670089" y="2807229"/>
            <a:ext cx="8147055" cy="430887"/>
          </a:xfrm>
          <a:prstGeom prst="rect">
            <a:avLst/>
          </a:prstGeom>
        </p:spPr>
        <p:txBody>
          <a:bodyPr wrap="square">
            <a:spAutoFit/>
          </a:bodyPr>
          <a:lstStyle/>
          <a:p>
            <a:r>
              <a:rPr lang="ro-RO" dirty="0" smtClean="0">
                <a:solidFill>
                  <a:schemeClr val="accent1"/>
                </a:solidFill>
              </a:rPr>
              <a:t>                                    </a:t>
            </a:r>
            <a:endParaRPr lang="ro-RO" dirty="0"/>
          </a:p>
        </p:txBody>
      </p:sp>
      <p:sp>
        <p:nvSpPr>
          <p:cNvPr id="8" name="Rectangle 7"/>
          <p:cNvSpPr/>
          <p:nvPr/>
        </p:nvSpPr>
        <p:spPr>
          <a:xfrm>
            <a:off x="552491" y="2917611"/>
            <a:ext cx="7943983" cy="430887"/>
          </a:xfrm>
          <a:prstGeom prst="rect">
            <a:avLst/>
          </a:prstGeom>
        </p:spPr>
        <p:txBody>
          <a:bodyPr wrap="square">
            <a:spAutoFit/>
          </a:bodyPr>
          <a:lstStyle/>
          <a:p>
            <a:endParaRPr lang="ro-RO" dirty="0">
              <a:solidFill>
                <a:schemeClr val="accent6">
                  <a:lumMod val="10000"/>
                </a:schemeClr>
              </a:solidFill>
            </a:endParaRPr>
          </a:p>
        </p:txBody>
      </p:sp>
      <p:sp>
        <p:nvSpPr>
          <p:cNvPr id="7" name="Rectangle 6"/>
          <p:cNvSpPr/>
          <p:nvPr/>
        </p:nvSpPr>
        <p:spPr>
          <a:xfrm>
            <a:off x="351020" y="2893201"/>
            <a:ext cx="8426165" cy="430887"/>
          </a:xfrm>
          <a:prstGeom prst="rect">
            <a:avLst/>
          </a:prstGeom>
        </p:spPr>
        <p:txBody>
          <a:bodyPr wrap="square">
            <a:spAutoFit/>
          </a:bodyPr>
          <a:lstStyle/>
          <a:p>
            <a:r>
              <a:rPr lang="ro-RO" dirty="0"/>
              <a:t> </a:t>
            </a:r>
            <a:endParaRPr lang="ro-RO" dirty="0">
              <a:solidFill>
                <a:schemeClr val="accent6">
                  <a:lumMod val="10000"/>
                </a:schemeClr>
              </a:solidFill>
            </a:endParaRPr>
          </a:p>
        </p:txBody>
      </p:sp>
      <p:sp>
        <p:nvSpPr>
          <p:cNvPr id="13" name="Rectangle 12"/>
          <p:cNvSpPr/>
          <p:nvPr/>
        </p:nvSpPr>
        <p:spPr>
          <a:xfrm>
            <a:off x="599371" y="1907789"/>
            <a:ext cx="8188081" cy="769441"/>
          </a:xfrm>
          <a:prstGeom prst="rect">
            <a:avLst/>
          </a:prstGeom>
        </p:spPr>
        <p:txBody>
          <a:bodyPr wrap="square">
            <a:spAutoFit/>
          </a:bodyPr>
          <a:lstStyle/>
          <a:p>
            <a:r>
              <a:rPr lang="ro-RO" dirty="0">
                <a:solidFill>
                  <a:schemeClr val="accent6">
                    <a:lumMod val="10000"/>
                  </a:schemeClr>
                </a:solidFill>
              </a:rPr>
              <a:t>Procedee </a:t>
            </a:r>
            <a:r>
              <a:rPr lang="ro-RO" dirty="0" smtClean="0">
                <a:solidFill>
                  <a:schemeClr val="accent6">
                    <a:lumMod val="10000"/>
                  </a:schemeClr>
                </a:solidFill>
              </a:rPr>
              <a:t>chimice </a:t>
            </a:r>
            <a:endParaRPr lang="ro-RO" dirty="0">
              <a:solidFill>
                <a:schemeClr val="accent6">
                  <a:lumMod val="10000"/>
                </a:schemeClr>
              </a:solidFill>
            </a:endParaRPr>
          </a:p>
          <a:p>
            <a:endParaRPr lang="ro-RO" dirty="0">
              <a:solidFill>
                <a:schemeClr val="accent6">
                  <a:lumMod val="10000"/>
                </a:schemeClr>
              </a:solidFill>
            </a:endParaRPr>
          </a:p>
        </p:txBody>
      </p:sp>
      <p:sp>
        <p:nvSpPr>
          <p:cNvPr id="12" name="Rectangle 11"/>
          <p:cNvSpPr/>
          <p:nvPr/>
        </p:nvSpPr>
        <p:spPr>
          <a:xfrm>
            <a:off x="478317" y="2817294"/>
            <a:ext cx="8171570" cy="3816429"/>
          </a:xfrm>
          <a:prstGeom prst="rect">
            <a:avLst/>
          </a:prstGeom>
        </p:spPr>
        <p:txBody>
          <a:bodyPr wrap="square">
            <a:spAutoFit/>
          </a:bodyPr>
          <a:lstStyle/>
          <a:p>
            <a:r>
              <a:rPr lang="ro-RO" dirty="0">
                <a:solidFill>
                  <a:schemeClr val="accent6">
                    <a:lumMod val="10000"/>
                  </a:schemeClr>
                </a:solidFill>
              </a:rPr>
              <a:t>Concentrația maximă admisă de THM în </a:t>
            </a:r>
            <a:r>
              <a:rPr lang="ro-RO" dirty="0" smtClean="0">
                <a:solidFill>
                  <a:schemeClr val="accent6">
                    <a:lumMod val="10000"/>
                  </a:schemeClr>
                </a:solidFill>
              </a:rPr>
              <a:t>UE </a:t>
            </a:r>
            <a:r>
              <a:rPr lang="ro-RO" dirty="0">
                <a:solidFill>
                  <a:schemeClr val="accent6">
                    <a:lumMod val="10000"/>
                  </a:schemeClr>
                </a:solidFill>
              </a:rPr>
              <a:t>este de 0,1 mg/L (valoare stabilită la nivel european prin Directiva </a:t>
            </a:r>
            <a:r>
              <a:rPr lang="ro-RO" dirty="0" smtClean="0">
                <a:solidFill>
                  <a:schemeClr val="accent6">
                    <a:lumMod val="10000"/>
                  </a:schemeClr>
                </a:solidFill>
              </a:rPr>
              <a:t>î98/83/CE </a:t>
            </a:r>
            <a:r>
              <a:rPr lang="ro-RO" dirty="0">
                <a:solidFill>
                  <a:schemeClr val="accent6">
                    <a:lumMod val="10000"/>
                  </a:schemeClr>
                </a:solidFill>
              </a:rPr>
              <a:t>din 3 noiembrie 1998 </a:t>
            </a:r>
            <a:r>
              <a:rPr lang="ro-RO" dirty="0" smtClean="0">
                <a:solidFill>
                  <a:schemeClr val="accent6">
                    <a:lumMod val="10000"/>
                  </a:schemeClr>
                </a:solidFill>
              </a:rPr>
              <a:t>) </a:t>
            </a:r>
            <a:r>
              <a:rPr lang="ro-RO" dirty="0">
                <a:solidFill>
                  <a:schemeClr val="accent6">
                    <a:lumMod val="10000"/>
                  </a:schemeClr>
                </a:solidFill>
              </a:rPr>
              <a:t>și de 0,08 mg/L </a:t>
            </a:r>
            <a:r>
              <a:rPr lang="ro-RO" dirty="0" smtClean="0">
                <a:solidFill>
                  <a:schemeClr val="accent6">
                    <a:lumMod val="10000"/>
                  </a:schemeClr>
                </a:solidFill>
              </a:rPr>
              <a:t>În </a:t>
            </a:r>
            <a:r>
              <a:rPr lang="ro-RO" dirty="0">
                <a:solidFill>
                  <a:schemeClr val="accent6">
                    <a:lumMod val="10000"/>
                  </a:schemeClr>
                </a:solidFill>
              </a:rPr>
              <a:t>SUA </a:t>
            </a:r>
            <a:r>
              <a:rPr lang="ro-RO" dirty="0" smtClean="0">
                <a:solidFill>
                  <a:schemeClr val="accent6">
                    <a:lumMod val="10000"/>
                  </a:schemeClr>
                </a:solidFill>
              </a:rPr>
              <a:t>. </a:t>
            </a:r>
            <a:r>
              <a:rPr lang="ro-RO" dirty="0">
                <a:solidFill>
                  <a:schemeClr val="accent6">
                    <a:lumMod val="10000"/>
                  </a:schemeClr>
                </a:solidFill>
              </a:rPr>
              <a:t>Conform analizelor multianuale efectuate de Apa Nova, valorile THM în probele de apă recoltate din rețeaua municipiului București au indicat valori cuprinse între 21,1 micrograme/L (minim) și 68,3 micrograme/L (maxim), încadrându-se astfel în limitele impuse prin lege</a:t>
            </a:r>
            <a:r>
              <a:rPr lang="ro-RO" dirty="0" smtClean="0">
                <a:solidFill>
                  <a:schemeClr val="accent6">
                    <a:lumMod val="10000"/>
                  </a:schemeClr>
                </a:solidFill>
              </a:rPr>
              <a:t>.</a:t>
            </a:r>
          </a:p>
          <a:p>
            <a:r>
              <a:rPr lang="ro-RO" dirty="0">
                <a:solidFill>
                  <a:schemeClr val="accent6">
                    <a:lumMod val="10000"/>
                  </a:schemeClr>
                </a:solidFill>
              </a:rPr>
              <a:t>Cantitatea clorului rezidual este normată de </a:t>
            </a:r>
            <a:r>
              <a:rPr lang="ro-RO" dirty="0" smtClean="0">
                <a:solidFill>
                  <a:schemeClr val="accent6">
                    <a:lumMod val="10000"/>
                  </a:schemeClr>
                </a:solidFill>
              </a:rPr>
              <a:t>HG 934, pentru </a:t>
            </a:r>
            <a:r>
              <a:rPr lang="ro-RO" dirty="0">
                <a:solidFill>
                  <a:schemeClr val="accent6">
                    <a:lumMod val="10000"/>
                  </a:schemeClr>
                </a:solidFill>
              </a:rPr>
              <a:t>a</a:t>
            </a:r>
            <a:r>
              <a:rPr lang="ro-RO" dirty="0" smtClean="0">
                <a:solidFill>
                  <a:schemeClr val="accent6">
                    <a:lumMod val="10000"/>
                  </a:schemeClr>
                </a:solidFill>
              </a:rPr>
              <a:t>pa potabilă </a:t>
            </a:r>
            <a:r>
              <a:rPr lang="ro-RO" dirty="0">
                <a:solidFill>
                  <a:schemeClr val="accent6">
                    <a:lumMod val="10000"/>
                  </a:schemeClr>
                </a:solidFill>
              </a:rPr>
              <a:t>în </a:t>
            </a:r>
            <a:r>
              <a:rPr lang="ro-RO" dirty="0" smtClean="0">
                <a:solidFill>
                  <a:schemeClr val="accent6">
                    <a:lumMod val="10000"/>
                  </a:schemeClr>
                </a:solidFill>
              </a:rPr>
              <a:t>funcție </a:t>
            </a:r>
            <a:r>
              <a:rPr lang="ro-RO" dirty="0">
                <a:solidFill>
                  <a:schemeClr val="accent6">
                    <a:lumMod val="10000"/>
                  </a:schemeClr>
                </a:solidFill>
              </a:rPr>
              <a:t>de starea lui: pentru clorul fixat - 0,8-1,2 mg/l, pentru cel liber - 0,3-0,5 mg/l.</a:t>
            </a:r>
          </a:p>
        </p:txBody>
      </p:sp>
    </p:spTree>
    <p:extLst>
      <p:ext uri="{BB962C8B-B14F-4D97-AF65-F5344CB8AC3E}">
        <p14:creationId xmlns:p14="http://schemas.microsoft.com/office/powerpoint/2010/main" val="25424252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498763" y="2269086"/>
            <a:ext cx="10141526" cy="1663605"/>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38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3800" b="0" i="0" u="none" strike="noStrike" kern="0" cap="none" spc="0" normalizeH="0" baseline="0" noProof="0" dirty="0" smtClean="0">
                <a:ln>
                  <a:noFill/>
                </a:ln>
                <a:solidFill>
                  <a:srgbClr val="002060"/>
                </a:solidFill>
                <a:effectLst/>
                <a:uLnTx/>
                <a:uFillTx/>
                <a:latin typeface="Arial"/>
                <a:ea typeface="+mj-ea"/>
                <a:cs typeface="+mj-cs"/>
              </a:rPr>
              <a:t/>
            </a:r>
            <a:br>
              <a:rPr kumimoji="0" lang="ro-RO" sz="3800" b="0" i="0" u="none" strike="noStrike" kern="0" cap="none" spc="0" normalizeH="0" baseline="0" noProof="0" dirty="0" smtClean="0">
                <a:ln>
                  <a:noFill/>
                </a:ln>
                <a:solidFill>
                  <a:srgbClr val="002060"/>
                </a:solidFill>
                <a:effectLst/>
                <a:uLnTx/>
                <a:uFillTx/>
                <a:latin typeface="Arial"/>
                <a:ea typeface="+mj-ea"/>
                <a:cs typeface="+mj-cs"/>
              </a:rPr>
            </a:br>
            <a:r>
              <a:rPr kumimoji="0" lang="ro-RO" sz="3800" b="0" i="0" u="none" strike="noStrike" kern="0" cap="none" spc="0" normalizeH="0" baseline="0" noProof="0" dirty="0" smtClean="0">
                <a:ln>
                  <a:noFill/>
                </a:ln>
                <a:solidFill>
                  <a:srgbClr val="002060"/>
                </a:solidFill>
                <a:effectLst/>
                <a:uLnTx/>
                <a:uFillTx/>
                <a:latin typeface="Arial"/>
                <a:ea typeface="+mj-ea"/>
                <a:cs typeface="+mj-cs"/>
              </a:rPr>
              <a:t/>
            </a:r>
            <a:br>
              <a:rPr kumimoji="0" lang="ro-RO" sz="3800" b="0" i="0" u="none" strike="noStrike" kern="0" cap="none" spc="0" normalizeH="0" baseline="0" noProof="0" dirty="0" smtClean="0">
                <a:ln>
                  <a:noFill/>
                </a:ln>
                <a:solidFill>
                  <a:srgbClr val="002060"/>
                </a:solidFill>
                <a:effectLst/>
                <a:uLnTx/>
                <a:uFillTx/>
                <a:latin typeface="Arial"/>
                <a:ea typeface="+mj-ea"/>
                <a:cs typeface="+mj-cs"/>
              </a:rPr>
            </a:br>
            <a:r>
              <a:rPr lang="ro-RO" sz="4400" kern="0" dirty="0" smtClean="0">
                <a:solidFill>
                  <a:srgbClr val="002060"/>
                </a:solidFill>
                <a:latin typeface="Arial"/>
              </a:rPr>
              <a:t>MULŢUMESC</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ro-RO" sz="4400" i="0" u="none" strike="noStrike" kern="1200" cap="none" spc="0" normalizeH="0" baseline="0" noProof="0" dirty="0" err="1" smtClean="0">
                <a:ln>
                  <a:noFill/>
                </a:ln>
                <a:solidFill>
                  <a:sysClr val="windowText" lastClr="000000"/>
                </a:solidFill>
                <a:effectLst/>
                <a:uLnTx/>
                <a:uFillTx/>
                <a:latin typeface="Calibri Light" panose="020F0302020204030204"/>
                <a:hlinkClick r:id="rId8"/>
              </a:rPr>
              <a:t>casergiu</a:t>
            </a:r>
            <a:r>
              <a:rPr kumimoji="0" lang="en-US" sz="4400" i="0" u="none" strike="noStrike" kern="1200" cap="none" spc="0" normalizeH="0" baseline="0" noProof="0" dirty="0" smtClean="0">
                <a:ln>
                  <a:noFill/>
                </a:ln>
                <a:solidFill>
                  <a:sysClr val="windowText" lastClr="000000"/>
                </a:solidFill>
                <a:effectLst/>
                <a:uLnTx/>
                <a:uFillTx/>
                <a:latin typeface="Calibri Light" panose="020F0302020204030204"/>
                <a:hlinkClick r:id="rId8"/>
              </a:rPr>
              <a:t>@mail.ru</a:t>
            </a:r>
            <a:endParaRPr kumimoji="0" lang="en-US" sz="4400" i="0" u="none" strike="noStrike" kern="1200" cap="none" spc="0" normalizeH="0" baseline="0" noProof="0" dirty="0" smtClean="0">
              <a:ln>
                <a:noFill/>
              </a:ln>
              <a:solidFill>
                <a:sysClr val="windowText" lastClr="000000"/>
              </a:solidFill>
              <a:effectLst/>
              <a:uLnTx/>
              <a:uFillTx/>
              <a:latin typeface="Calibri Light" panose="020F0302020204030204"/>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4400" dirty="0" smtClean="0">
              <a:solidFill>
                <a:sysClr val="windowText" lastClr="000000"/>
              </a:solidFill>
              <a:latin typeface="Calibri Light" panose="020F0302020204030204"/>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4400" dirty="0" smtClean="0">
                <a:solidFill>
                  <a:sysClr val="windowText" lastClr="000000"/>
                </a:solidFill>
                <a:latin typeface="Calibri Light" panose="020F0302020204030204"/>
              </a:rPr>
              <a:t>069108459</a:t>
            </a:r>
            <a:r>
              <a:rPr kumimoji="0" lang="en-US" sz="4400" i="0" u="none" strike="noStrike" kern="1200" cap="none" spc="0" normalizeH="0" baseline="0" noProof="0" dirty="0" smtClean="0">
                <a:ln>
                  <a:noFill/>
                </a:ln>
                <a:solidFill>
                  <a:sysClr val="windowText" lastClr="000000"/>
                </a:solidFill>
                <a:effectLst/>
                <a:uLnTx/>
                <a:uFillTx/>
                <a:latin typeface="Calibri Light" panose="020F0302020204030204"/>
              </a:rPr>
              <a:t> </a:t>
            </a:r>
            <a:endParaRPr kumimoji="0" lang="ro-RO" sz="4400" i="0" u="none" strike="noStrike" kern="1200" cap="none" spc="0" normalizeH="0" baseline="0" noProof="0" dirty="0">
              <a:ln>
                <a:noFill/>
              </a:ln>
              <a:solidFill>
                <a:sysClr val="windowText" lastClr="000000"/>
              </a:solidFill>
              <a:effectLst/>
              <a:uLnTx/>
              <a:uFillTx/>
              <a:latin typeface="Calibri Light" panose="020F0302020204030204"/>
            </a:endParaRPr>
          </a:p>
        </p:txBody>
      </p:sp>
      <p:sp>
        <p:nvSpPr>
          <p:cNvPr id="11" name="Subtitle 2"/>
          <p:cNvSpPr txBox="1">
            <a:spLocks/>
          </p:cNvSpPr>
          <p:nvPr/>
        </p:nvSpPr>
        <p:spPr>
          <a:xfrm>
            <a:off x="0" y="2842418"/>
            <a:ext cx="9144000" cy="36298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13193640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76270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dirty="0"/>
              <a:t>Principiile de baza ale </a:t>
            </a:r>
            <a:r>
              <a:rPr lang="ro-RO" sz="2400" kern="0" dirty="0" err="1"/>
              <a:t>coagularii</a:t>
            </a: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5" name="Rectangle 4"/>
          <p:cNvSpPr/>
          <p:nvPr/>
        </p:nvSpPr>
        <p:spPr>
          <a:xfrm>
            <a:off x="511865" y="2831681"/>
            <a:ext cx="8120269" cy="3139321"/>
          </a:xfrm>
          <a:prstGeom prst="rect">
            <a:avLst/>
          </a:prstGeom>
        </p:spPr>
        <p:txBody>
          <a:bodyPr wrap="square">
            <a:spAutoFit/>
          </a:bodyPr>
          <a:lstStyle/>
          <a:p>
            <a:r>
              <a:rPr lang="ro-RO" dirty="0" smtClean="0"/>
              <a:t>                             </a:t>
            </a:r>
            <a:r>
              <a:rPr lang="ro-RO" dirty="0" smtClean="0">
                <a:solidFill>
                  <a:schemeClr val="tx1"/>
                </a:solidFill>
              </a:rPr>
              <a:t>Mecanismul coagulării</a:t>
            </a:r>
          </a:p>
          <a:p>
            <a:endParaRPr lang="ro-RO" dirty="0">
              <a:solidFill>
                <a:schemeClr val="tx1"/>
              </a:solidFill>
            </a:endParaRPr>
          </a:p>
          <a:p>
            <a:r>
              <a:rPr lang="ro-RO" dirty="0">
                <a:solidFill>
                  <a:schemeClr val="tx1"/>
                </a:solidFill>
              </a:rPr>
              <a:t>Stabilitatea sau instabilitatea particulelor in suspensie apoasa depind de o serie de forte de</a:t>
            </a:r>
          </a:p>
          <a:p>
            <a:r>
              <a:rPr lang="ro-RO" dirty="0" smtClean="0">
                <a:solidFill>
                  <a:schemeClr val="tx1"/>
                </a:solidFill>
              </a:rPr>
              <a:t>atracție </a:t>
            </a:r>
            <a:r>
              <a:rPr lang="ro-RO" dirty="0">
                <a:solidFill>
                  <a:schemeClr val="tx1"/>
                </a:solidFill>
              </a:rPr>
              <a:t>si de respingere :</a:t>
            </a:r>
          </a:p>
          <a:p>
            <a:r>
              <a:rPr lang="ro-RO" dirty="0">
                <a:solidFill>
                  <a:schemeClr val="tx1"/>
                </a:solidFill>
              </a:rPr>
              <a:t>· </a:t>
            </a:r>
            <a:r>
              <a:rPr lang="ro-RO" dirty="0" smtClean="0">
                <a:solidFill>
                  <a:schemeClr val="tx1"/>
                </a:solidFill>
              </a:rPr>
              <a:t>forțele </a:t>
            </a:r>
            <a:r>
              <a:rPr lang="ro-RO" dirty="0">
                <a:solidFill>
                  <a:schemeClr val="tx1"/>
                </a:solidFill>
              </a:rPr>
              <a:t>de </a:t>
            </a:r>
            <a:r>
              <a:rPr lang="ro-RO" dirty="0" smtClean="0">
                <a:solidFill>
                  <a:schemeClr val="tx1"/>
                </a:solidFill>
              </a:rPr>
              <a:t>atracție </a:t>
            </a:r>
            <a:r>
              <a:rPr lang="ro-RO" dirty="0">
                <a:solidFill>
                  <a:schemeClr val="tx1"/>
                </a:solidFill>
              </a:rPr>
              <a:t>Van </a:t>
            </a:r>
            <a:r>
              <a:rPr lang="ro-RO" dirty="0" err="1">
                <a:solidFill>
                  <a:schemeClr val="tx1"/>
                </a:solidFill>
              </a:rPr>
              <a:t>der</a:t>
            </a:r>
            <a:r>
              <a:rPr lang="ro-RO" dirty="0">
                <a:solidFill>
                  <a:schemeClr val="tx1"/>
                </a:solidFill>
              </a:rPr>
              <a:t> </a:t>
            </a:r>
            <a:r>
              <a:rPr lang="ro-RO" dirty="0" err="1">
                <a:solidFill>
                  <a:schemeClr val="tx1"/>
                </a:solidFill>
              </a:rPr>
              <a:t>Waals</a:t>
            </a:r>
            <a:r>
              <a:rPr lang="ro-RO" dirty="0">
                <a:solidFill>
                  <a:schemeClr val="tx1"/>
                </a:solidFill>
              </a:rPr>
              <a:t> ,</a:t>
            </a:r>
          </a:p>
          <a:p>
            <a:r>
              <a:rPr lang="ro-RO" dirty="0">
                <a:solidFill>
                  <a:schemeClr val="tx1"/>
                </a:solidFill>
              </a:rPr>
              <a:t>· </a:t>
            </a:r>
            <a:r>
              <a:rPr lang="ro-RO" dirty="0" smtClean="0">
                <a:solidFill>
                  <a:schemeClr val="tx1"/>
                </a:solidFill>
              </a:rPr>
              <a:t>forțele </a:t>
            </a:r>
            <a:r>
              <a:rPr lang="ro-RO" dirty="0">
                <a:solidFill>
                  <a:schemeClr val="tx1"/>
                </a:solidFill>
              </a:rPr>
              <a:t>de respingere electrostatica,</a:t>
            </a:r>
          </a:p>
          <a:p>
            <a:r>
              <a:rPr lang="ro-RO" dirty="0">
                <a:solidFill>
                  <a:schemeClr val="tx1"/>
                </a:solidFill>
              </a:rPr>
              <a:t>· </a:t>
            </a:r>
            <a:r>
              <a:rPr lang="ro-RO" dirty="0" smtClean="0">
                <a:solidFill>
                  <a:schemeClr val="tx1"/>
                </a:solidFill>
              </a:rPr>
              <a:t>forțele </a:t>
            </a:r>
            <a:r>
              <a:rPr lang="ro-RO" dirty="0">
                <a:solidFill>
                  <a:schemeClr val="tx1"/>
                </a:solidFill>
              </a:rPr>
              <a:t>de </a:t>
            </a:r>
            <a:r>
              <a:rPr lang="ro-RO" dirty="0" err="1">
                <a:solidFill>
                  <a:schemeClr val="tx1"/>
                </a:solidFill>
              </a:rPr>
              <a:t>atractie</a:t>
            </a:r>
            <a:r>
              <a:rPr lang="ro-RO" dirty="0">
                <a:solidFill>
                  <a:schemeClr val="tx1"/>
                </a:solidFill>
              </a:rPr>
              <a:t> universala,</a:t>
            </a:r>
          </a:p>
          <a:p>
            <a:r>
              <a:rPr lang="ro-RO" dirty="0">
                <a:solidFill>
                  <a:schemeClr val="tx1"/>
                </a:solidFill>
              </a:rPr>
              <a:t>· </a:t>
            </a:r>
            <a:r>
              <a:rPr lang="ro-RO" dirty="0" smtClean="0">
                <a:solidFill>
                  <a:schemeClr val="tx1"/>
                </a:solidFill>
              </a:rPr>
              <a:t>mișcarea </a:t>
            </a:r>
            <a:r>
              <a:rPr lang="ro-RO" dirty="0">
                <a:solidFill>
                  <a:schemeClr val="tx1"/>
                </a:solidFill>
              </a:rPr>
              <a:t>Browniana</a:t>
            </a:r>
          </a:p>
        </p:txBody>
      </p:sp>
    </p:spTree>
    <p:extLst>
      <p:ext uri="{BB962C8B-B14F-4D97-AF65-F5344CB8AC3E}">
        <p14:creationId xmlns:p14="http://schemas.microsoft.com/office/powerpoint/2010/main" val="287567694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smtClean="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smtClean="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smtClean="0">
              <a:ln>
                <a:noFill/>
              </a:ln>
              <a:solidFill>
                <a:srgbClr val="002060"/>
              </a:solidFill>
              <a:effectLst/>
              <a:latin typeface="Arial" panose="020B0604020202020204" pitchFamily="34" charset="0"/>
            </a:endParaRPr>
          </a:p>
        </p:txBody>
      </p:sp>
      <p:sp>
        <p:nvSpPr>
          <p:cNvPr id="10" name="Title 1"/>
          <p:cNvSpPr txBox="1">
            <a:spLocks/>
          </p:cNvSpPr>
          <p:nvPr/>
        </p:nvSpPr>
        <p:spPr>
          <a:xfrm>
            <a:off x="-565014" y="762702"/>
            <a:ext cx="10141526" cy="1646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fontAlgn="auto">
              <a:spcAft>
                <a:spcPts val="0"/>
              </a:spcAft>
              <a:defRPr/>
            </a:pPr>
            <a:r>
              <a:rPr kumimoji="0" lang="ro-RO" sz="2400" b="1" i="0" u="none" strike="noStrike" kern="0" cap="none" spc="0" normalizeH="0" baseline="0" noProof="0" dirty="0" smtClean="0">
                <a:ln>
                  <a:noFill/>
                </a:ln>
                <a:solidFill>
                  <a:srgbClr val="002060"/>
                </a:solidFill>
                <a:effectLst/>
                <a:uLnTx/>
                <a:uFillTx/>
                <a:latin typeface="Arial"/>
                <a:ea typeface="+mj-ea"/>
                <a:cs typeface="+mj-cs"/>
              </a:rPr>
              <a:t>Curs de instruire pentru angajații operatorilor „Apă-Canal”</a:t>
            </a: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kumimoji="0" lang="ro-RO" sz="2400" b="0" i="0" u="none" strike="noStrike" kern="0" cap="none" spc="0" normalizeH="0" baseline="0" noProof="0" dirty="0" smtClean="0">
                <a:ln>
                  <a:noFill/>
                </a:ln>
                <a:solidFill>
                  <a:srgbClr val="002060"/>
                </a:solidFill>
                <a:effectLst/>
                <a:uLnTx/>
                <a:uFillTx/>
                <a:latin typeface="Arial"/>
                <a:ea typeface="+mj-ea"/>
                <a:cs typeface="+mj-cs"/>
              </a:rPr>
              <a:t/>
            </a:r>
            <a:br>
              <a:rPr kumimoji="0" lang="ro-RO" sz="2400" b="0" i="0" u="none" strike="noStrike" kern="0" cap="none" spc="0" normalizeH="0" baseline="0" noProof="0" dirty="0" smtClean="0">
                <a:ln>
                  <a:noFill/>
                </a:ln>
                <a:solidFill>
                  <a:srgbClr val="002060"/>
                </a:solidFill>
                <a:effectLst/>
                <a:uLnTx/>
                <a:uFillTx/>
                <a:latin typeface="Arial"/>
                <a:ea typeface="+mj-ea"/>
                <a:cs typeface="+mj-cs"/>
              </a:rPr>
            </a:br>
            <a:r>
              <a:rPr lang="ro-RO" sz="2400" kern="0" dirty="0"/>
              <a:t>Principiile de baza ale </a:t>
            </a:r>
            <a:r>
              <a:rPr lang="ro-RO" sz="2400" kern="0" dirty="0" err="1"/>
              <a:t>coagularii</a:t>
            </a:r>
            <a:endParaRPr kumimoji="0" lang="ro-RO" sz="6000" i="0" u="none" strike="noStrike" kern="1200" cap="none" spc="0" normalizeH="0" baseline="0" noProof="0" dirty="0">
              <a:ln>
                <a:noFill/>
              </a:ln>
              <a:effectLst/>
              <a:uLnTx/>
              <a:uFillTx/>
              <a:latin typeface="Calibri Light" panose="020F0302020204030204"/>
            </a:endParaRPr>
          </a:p>
        </p:txBody>
      </p:sp>
      <p:sp>
        <p:nvSpPr>
          <p:cNvPr id="11" name="Subtitle 2"/>
          <p:cNvSpPr txBox="1">
            <a:spLocks/>
          </p:cNvSpPr>
          <p:nvPr/>
        </p:nvSpPr>
        <p:spPr>
          <a:xfrm>
            <a:off x="0" y="1178178"/>
            <a:ext cx="9144000" cy="9388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fontAlgn="auto">
              <a:spcAft>
                <a:spcPts val="0"/>
              </a:spcAft>
            </a:pPr>
            <a:endParaRPr lang="ro-RO" dirty="0" smtClean="0">
              <a:latin typeface="Times New Roman" panose="02020603050405020304" pitchFamily="18" charset="0"/>
              <a:ea typeface="Calibri" panose="020F0502020204030204" pitchFamily="34" charset="0"/>
            </a:endParaRPr>
          </a:p>
          <a:p>
            <a:pPr lvl="0" fontAlgn="auto">
              <a:spcAft>
                <a:spcPts val="0"/>
              </a:spcAft>
            </a:pPr>
            <a:r>
              <a:rPr lang="ro-RO" dirty="0" smtClean="0">
                <a:latin typeface="Calibri" panose="020F0502020204030204"/>
              </a:rPr>
              <a:t>Sesiunea </a:t>
            </a:r>
            <a:r>
              <a:rPr lang="ro-RO" dirty="0">
                <a:latin typeface="Calibri" panose="020F0502020204030204"/>
              </a:rPr>
              <a:t>8: Stabilirea dozei de reactivi pentru tratarea apei potabile. </a:t>
            </a:r>
            <a:endParaRPr kumimoji="0" lang="ro-RO" sz="2400"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 name="Rectangle 1"/>
          <p:cNvSpPr/>
          <p:nvPr/>
        </p:nvSpPr>
        <p:spPr>
          <a:xfrm>
            <a:off x="351020" y="2108913"/>
            <a:ext cx="8319052" cy="400110"/>
          </a:xfrm>
          <a:prstGeom prst="rect">
            <a:avLst/>
          </a:prstGeom>
        </p:spPr>
        <p:txBody>
          <a:bodyPr wrap="square">
            <a:spAutoFit/>
          </a:bodyPr>
          <a:lstStyle/>
          <a:p>
            <a:endParaRPr lang="ro-RO" sz="2000" dirty="0">
              <a:solidFill>
                <a:schemeClr val="tx1"/>
              </a:solidFill>
            </a:endParaRPr>
          </a:p>
        </p:txBody>
      </p:sp>
      <p:sp>
        <p:nvSpPr>
          <p:cNvPr id="3" name="Rectangle 2"/>
          <p:cNvSpPr/>
          <p:nvPr/>
        </p:nvSpPr>
        <p:spPr>
          <a:xfrm>
            <a:off x="270927" y="1941630"/>
            <a:ext cx="8469645" cy="400110"/>
          </a:xfrm>
          <a:prstGeom prst="rect">
            <a:avLst/>
          </a:prstGeom>
        </p:spPr>
        <p:txBody>
          <a:bodyPr wrap="square">
            <a:spAutoFit/>
          </a:bodyPr>
          <a:lstStyle/>
          <a:p>
            <a:r>
              <a:rPr lang="ro-RO" sz="2000" dirty="0" smtClean="0">
                <a:solidFill>
                  <a:schemeClr val="tx1"/>
                </a:solidFill>
              </a:rPr>
              <a:t>                        </a:t>
            </a:r>
            <a:endParaRPr lang="ro-RO" sz="2000" dirty="0">
              <a:solidFill>
                <a:schemeClr val="tx1"/>
              </a:solidFill>
            </a:endParaRPr>
          </a:p>
        </p:txBody>
      </p:sp>
      <p:sp>
        <p:nvSpPr>
          <p:cNvPr id="5" name="Rectangle 4"/>
          <p:cNvSpPr/>
          <p:nvPr/>
        </p:nvSpPr>
        <p:spPr>
          <a:xfrm>
            <a:off x="511865" y="2831681"/>
            <a:ext cx="8120269" cy="3477875"/>
          </a:xfrm>
          <a:prstGeom prst="rect">
            <a:avLst/>
          </a:prstGeom>
        </p:spPr>
        <p:txBody>
          <a:bodyPr wrap="square">
            <a:spAutoFit/>
          </a:bodyPr>
          <a:lstStyle/>
          <a:p>
            <a:r>
              <a:rPr lang="ro-RO" dirty="0" smtClean="0"/>
              <a:t>                             </a:t>
            </a:r>
            <a:r>
              <a:rPr lang="ro-RO" dirty="0" smtClean="0">
                <a:solidFill>
                  <a:schemeClr val="tx1"/>
                </a:solidFill>
              </a:rPr>
              <a:t>Mecanismul coagulării</a:t>
            </a:r>
          </a:p>
          <a:p>
            <a:r>
              <a:rPr lang="ro-RO" dirty="0">
                <a:solidFill>
                  <a:schemeClr val="tx1"/>
                </a:solidFill>
              </a:rPr>
              <a:t>Coagularea este un proces </a:t>
            </a:r>
            <a:r>
              <a:rPr lang="ro-RO" dirty="0" err="1">
                <a:solidFill>
                  <a:schemeClr val="tx1"/>
                </a:solidFill>
              </a:rPr>
              <a:t>fizico</a:t>
            </a:r>
            <a:r>
              <a:rPr lang="ro-RO" dirty="0">
                <a:solidFill>
                  <a:schemeClr val="tx1"/>
                </a:solidFill>
              </a:rPr>
              <a:t> – chimic in cadrul </a:t>
            </a:r>
            <a:r>
              <a:rPr lang="ro-RO" dirty="0" err="1">
                <a:solidFill>
                  <a:schemeClr val="tx1"/>
                </a:solidFill>
              </a:rPr>
              <a:t>caruia</a:t>
            </a:r>
            <a:r>
              <a:rPr lang="ro-RO" dirty="0">
                <a:solidFill>
                  <a:schemeClr val="tx1"/>
                </a:solidFill>
              </a:rPr>
              <a:t> ciocnirile dintre particulele</a:t>
            </a:r>
          </a:p>
          <a:p>
            <a:r>
              <a:rPr lang="ro-RO" dirty="0">
                <a:solidFill>
                  <a:schemeClr val="tx1"/>
                </a:solidFill>
              </a:rPr>
              <a:t>coloidale si </a:t>
            </a:r>
            <a:r>
              <a:rPr lang="ro-RO" dirty="0" err="1">
                <a:solidFill>
                  <a:schemeClr val="tx1"/>
                </a:solidFill>
              </a:rPr>
              <a:t>coagulantii</a:t>
            </a:r>
            <a:r>
              <a:rPr lang="ro-RO" dirty="0">
                <a:solidFill>
                  <a:schemeClr val="tx1"/>
                </a:solidFill>
              </a:rPr>
              <a:t> chimici produc aglomerarea si eventual sedimentarea agregatelor.</a:t>
            </a:r>
          </a:p>
          <a:p>
            <a:r>
              <a:rPr lang="ro-RO" dirty="0" err="1">
                <a:solidFill>
                  <a:schemeClr val="tx1"/>
                </a:solidFill>
              </a:rPr>
              <a:t>Coagulantii</a:t>
            </a:r>
            <a:r>
              <a:rPr lang="ro-RO" dirty="0">
                <a:solidFill>
                  <a:schemeClr val="tx1"/>
                </a:solidFill>
              </a:rPr>
              <a:t> cationici </a:t>
            </a:r>
            <a:r>
              <a:rPr lang="ro-RO" dirty="0" err="1">
                <a:solidFill>
                  <a:schemeClr val="tx1"/>
                </a:solidFill>
              </a:rPr>
              <a:t>neutralizeaza</a:t>
            </a:r>
            <a:r>
              <a:rPr lang="ro-RO" dirty="0">
                <a:solidFill>
                  <a:schemeClr val="tx1"/>
                </a:solidFill>
              </a:rPr>
              <a:t> sarcinile negative de la </a:t>
            </a:r>
            <a:r>
              <a:rPr lang="ro-RO" dirty="0" err="1">
                <a:solidFill>
                  <a:schemeClr val="tx1"/>
                </a:solidFill>
              </a:rPr>
              <a:t>suprafata</a:t>
            </a:r>
            <a:r>
              <a:rPr lang="ro-RO" dirty="0">
                <a:solidFill>
                  <a:schemeClr val="tx1"/>
                </a:solidFill>
              </a:rPr>
              <a:t> particulelor coloidale si</a:t>
            </a:r>
          </a:p>
          <a:p>
            <a:r>
              <a:rPr lang="ro-RO" dirty="0">
                <a:solidFill>
                  <a:schemeClr val="tx1"/>
                </a:solidFill>
              </a:rPr>
              <a:t>se produc </a:t>
            </a:r>
            <a:r>
              <a:rPr lang="ro-RO" dirty="0" err="1">
                <a:solidFill>
                  <a:schemeClr val="tx1"/>
                </a:solidFill>
              </a:rPr>
              <a:t>niste</a:t>
            </a:r>
            <a:r>
              <a:rPr lang="ro-RO" dirty="0">
                <a:solidFill>
                  <a:schemeClr val="tx1"/>
                </a:solidFill>
              </a:rPr>
              <a:t> mase spongioase numite flocoane. </a:t>
            </a:r>
            <a:r>
              <a:rPr lang="ro-RO" dirty="0" err="1">
                <a:solidFill>
                  <a:schemeClr val="tx1"/>
                </a:solidFill>
              </a:rPr>
              <a:t>Flocoanele</a:t>
            </a:r>
            <a:r>
              <a:rPr lang="ro-RO" dirty="0">
                <a:solidFill>
                  <a:schemeClr val="tx1"/>
                </a:solidFill>
              </a:rPr>
              <a:t> </a:t>
            </a:r>
            <a:r>
              <a:rPr lang="ro-RO" dirty="0" err="1">
                <a:solidFill>
                  <a:schemeClr val="tx1"/>
                </a:solidFill>
              </a:rPr>
              <a:t>inglobeaza</a:t>
            </a:r>
            <a:r>
              <a:rPr lang="ro-RO" dirty="0">
                <a:solidFill>
                  <a:schemeClr val="tx1"/>
                </a:solidFill>
              </a:rPr>
              <a:t> sau adsorb</a:t>
            </a:r>
          </a:p>
          <a:p>
            <a:r>
              <a:rPr lang="ro-RO" dirty="0">
                <a:solidFill>
                  <a:schemeClr val="tx1"/>
                </a:solidFill>
              </a:rPr>
              <a:t>particule de minerale, materii organice si micro-organisme.</a:t>
            </a:r>
          </a:p>
        </p:txBody>
      </p:sp>
    </p:spTree>
    <p:extLst>
      <p:ext uri="{BB962C8B-B14F-4D97-AF65-F5344CB8AC3E}">
        <p14:creationId xmlns:p14="http://schemas.microsoft.com/office/powerpoint/2010/main" val="14228634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GIZ_Banner_Kopfzeile-Ausland (3)</Template>
  <TotalTime>2927</TotalTime>
  <Words>5751</Words>
  <Application>Microsoft Office PowerPoint</Application>
  <PresentationFormat>On-screen Show (4:3)</PresentationFormat>
  <Paragraphs>1033</Paragraphs>
  <Slides>71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Narrow</vt:lpstr>
      <vt:lpstr>Calibri</vt:lpstr>
      <vt:lpstr>Calibri Light</vt:lpstr>
      <vt:lpstr>Symbol</vt:lpstr>
      <vt:lpstr>Times New Roman</vt:lpstr>
      <vt:lpstr>GIZ_Banner_Kopfzeile-Ausland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GIZ-Design</dc:creator>
  <cp:keywords>GIZ-Leerfolie</cp:keywords>
  <cp:lastModifiedBy>User</cp:lastModifiedBy>
  <cp:revision>547</cp:revision>
  <cp:lastPrinted>2017-07-11T13:18:46Z</cp:lastPrinted>
  <dcterms:created xsi:type="dcterms:W3CDTF">2013-09-05T11:54:56Z</dcterms:created>
  <dcterms:modified xsi:type="dcterms:W3CDTF">2019-07-03T09:41:48Z</dcterms:modified>
</cp:coreProperties>
</file>