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4"/>
  </p:notesMasterIdLst>
  <p:handoutMasterIdLst>
    <p:handoutMasterId r:id="rId15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23" r:id="rId11"/>
    <p:sldId id="410" r:id="rId12"/>
    <p:sldId id="406" r:id="rId1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385" autoAdjust="0"/>
  </p:normalViewPr>
  <p:slideViewPr>
    <p:cSldViewPr snapToGrid="0">
      <p:cViewPr varScale="1">
        <p:scale>
          <a:sx n="60" d="100"/>
          <a:sy n="60" d="100"/>
        </p:scale>
        <p:origin x="42" y="10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03/07/2019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560217" y="1528366"/>
            <a:ext cx="10141526" cy="1663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Curs de instruire pentru angajații operatorilor „Apă-Canal”</a:t>
            </a:r>
            <a: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o-RO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40260" y="2360168"/>
            <a:ext cx="8740572" cy="4361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60000"/>
              </a:lnSpc>
              <a:spcAft>
                <a:spcPts val="0"/>
              </a:spcAft>
            </a:pPr>
            <a:r>
              <a:rPr lang="ro-RO" sz="2600" dirty="0" smtClean="0">
                <a:solidFill>
                  <a:srgbClr val="FF0000"/>
                </a:solidFill>
              </a:rPr>
              <a:t>Modulul </a:t>
            </a:r>
            <a:r>
              <a:rPr lang="ro-RO" sz="2600" dirty="0">
                <a:solidFill>
                  <a:srgbClr val="FF0000"/>
                </a:solidFill>
              </a:rPr>
              <a:t>17: </a:t>
            </a:r>
            <a:r>
              <a:rPr lang="ro-RO" sz="2600" dirty="0">
                <a:solidFill>
                  <a:srgbClr val="002060"/>
                </a:solidFill>
              </a:rPr>
              <a:t> </a:t>
            </a:r>
            <a:r>
              <a:rPr lang="ro-MD" sz="2600" dirty="0">
                <a:solidFill>
                  <a:srgbClr val="002060"/>
                </a:solidFill>
              </a:rPr>
              <a:t>Managementul și exploatarea stațiilor de </a:t>
            </a:r>
            <a:r>
              <a:rPr lang="ro-MD" sz="2600" dirty="0" smtClean="0">
                <a:solidFill>
                  <a:srgbClr val="002060"/>
                </a:solidFill>
              </a:rPr>
              <a:t>epurare </a:t>
            </a:r>
            <a:r>
              <a:rPr lang="ro-MD" sz="2600" dirty="0">
                <a:solidFill>
                  <a:srgbClr val="002060"/>
                </a:solidFill>
              </a:rPr>
              <a:t>a apelor uzate și stațiilor de tratare a apei </a:t>
            </a:r>
            <a:r>
              <a:rPr lang="ro-MD" sz="2600" dirty="0" smtClean="0">
                <a:solidFill>
                  <a:srgbClr val="002060"/>
                </a:solidFill>
              </a:rPr>
              <a:t>naturale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0" fontAlgn="auto">
              <a:spcAft>
                <a:spcPts val="0"/>
              </a:spcAft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o-RO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SCADA  pentru domeniul apă/canalizare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Aft>
                <a:spcPts val="0"/>
              </a:spcAft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b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Moldovan </a:t>
            </a:r>
            <a:r>
              <a:rPr lang="en-US" sz="1800" b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Artiom</a:t>
            </a:r>
            <a:r>
              <a:rPr lang="en-US" sz="1800" b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b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  <a:r>
              <a:rPr lang="en-US" sz="1800" b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Salonix</a:t>
            </a:r>
            <a:r>
              <a:rPr lang="en-US" sz="1800" b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Engineering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2-3-4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iulie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2019,  Chișinău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WWTP Gardabani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1" y="1763878"/>
            <a:ext cx="8833301" cy="49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02" y="3595367"/>
            <a:ext cx="83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Prezentarea Sistemului SCADA ACC in regim Online</a:t>
            </a: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40" y="2188526"/>
            <a:ext cx="80302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(Supervisory Control and Data Acquisition)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tehnologia care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 operatorului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 de a primi informaţii de la echipamente situate la distanţă şi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transmite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set limitat de instrucţiuni către acestea.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este un sistem bidirecţional care permite nu numai monitorizarea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instalaţii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şi efectuarea unei acţiuni asupra acesteia.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deschis dispune de posibilităţi care permit implementarea aplicaţiilor astfel ca: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poată fi executate pe sisteme provenind de la mai mulţi furnizori;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poată conlucra cu alte aplicaţii realizate pe sisteme deschise (inclusiv la distanţă);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prezinte un stil consistent de interacţiune cu utilizatorul.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5653" t="15676" r="62250" b="7764"/>
          <a:stretch/>
        </p:blipFill>
        <p:spPr>
          <a:xfrm>
            <a:off x="690582" y="1473115"/>
            <a:ext cx="4327157" cy="421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39" y="1473115"/>
            <a:ext cx="378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Unităţile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RTU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 o legătură dublă cu MTU: retransmite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acesta informaţiile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culese din instalaţie şi executarea comenzilor primite.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6" y="5689724"/>
            <a:ext cx="803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Funcţiile unei unităţi MTU sunt următoarele: elaborarea comenzilor,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centralizarea datelor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memorarea informaţiilor, comunicarea cu alte sisteme, interfaţa cu operatorul.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040" y="1992380"/>
            <a:ext cx="8030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Achiziţia şi transferul de date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Funcţia este utilizată pentru a asigura interfaţa sistemului informatic destinat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conducerii operativa a instalaţiilor cu echipamentele de achiziţie de date şi alte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sistemeinformatice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externe. În cadrul acestei funcţii se realizează: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-culegerea şi transmiterea informaţiilor din instalaţii;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-recepţia informaţiilor şi schimbul de date cu alte trepte de conducere operativă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alte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040" y="4476595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 secvenţială a evenimentelor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serie de echipamente din instalaţiile energetice pot fi selectate pentru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 secvenţială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orice modificare a stării acestora, considerată ca eveniment, va fi înregistrată.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596771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datelor</a:t>
            </a:r>
          </a:p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 funcţie include următoarele acţiuni: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de date analogice: realizează convertirea acestora în unităţi tehnice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verificarea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încadrării lor între limitele prestabilite;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datelor referitoare la stări: punerea în evidenţă a schimbării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stărilor anumitor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 (întreruptoare, comutatoare);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de date de tip acumulare (energii): convertirea numărului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impulsuri provenite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contoare în unităţi de energie;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-calcule în timp real: sumări, medii, maxime şi minime pe anumite intervale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timp, bilanţuri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energetice (inclusiv puterile absorbite de consumatori şi verificarea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încadrării acestora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valorile contractate); se poate face şi verificarea topologică a informaţiilor.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627776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şi gestiunea alarmelor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Alarmele detectate de sistemul SCADA sunt prelucrate astfel încât condiţiile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alarmă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 să fie transmise într-o manieră clară şi concisă numai la consolele care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nevoie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aceste informaţii.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0" y="4097562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parolelor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Această funcţie asigură gestionarea accesului utilizatorilor potenţiali în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sistemele informatice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care sunt implementate sistemele SCADA, sau la anumite funcţii ale acestora.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Componenta sistemului SCADA ACC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8" y="2003721"/>
            <a:ext cx="80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Biroul de control al dispeceratului central (DCO), include:</a:t>
            </a: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server SCADA cu redundanță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 de lucru pentru operatorii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 de lucru pentru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inginer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Hardware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Software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pentru servere și stații 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 locale,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Patru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posturi de lucru pentru operatori cu monitoare și accesorii pentru monitorizarea instalațiilor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 locale de achiziție și control al datelor ("DACE"), inclusiv echipamente de măsurare specificate, PLC cu infrastructură Ethernet TCP / IP sau GPRS pentru:</a:t>
            </a: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douăzeci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opt (28) stații de pompare a apei (PS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doua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stații de tratare a apei (WTP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treizeci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trei (33) stații de pompare a apelor reziduale (WWPS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cincizeci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opt (58) stații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sistemului SCADA ACC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" y="1810688"/>
            <a:ext cx="8656322" cy="462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WWTP Gardabani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26" y="1803666"/>
            <a:ext cx="7070756" cy="47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173</TotalTime>
  <Words>518</Words>
  <Application>Microsoft Office PowerPoint</Application>
  <PresentationFormat>On-screen Show (4:3)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GIZ_Banner_Kopfzeile-Ausland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294</cp:revision>
  <cp:lastPrinted>2017-07-11T13:18:46Z</cp:lastPrinted>
  <dcterms:created xsi:type="dcterms:W3CDTF">2013-09-05T11:54:56Z</dcterms:created>
  <dcterms:modified xsi:type="dcterms:W3CDTF">2019-07-03T12:36:03Z</dcterms:modified>
</cp:coreProperties>
</file>