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16"/>
  </p:notesMasterIdLst>
  <p:handoutMasterIdLst>
    <p:handoutMasterId r:id="rId17"/>
  </p:handoutMasterIdLst>
  <p:sldIdLst>
    <p:sldId id="280" r:id="rId2"/>
    <p:sldId id="295" r:id="rId3"/>
    <p:sldId id="296" r:id="rId4"/>
    <p:sldId id="301" r:id="rId5"/>
    <p:sldId id="302" r:id="rId6"/>
    <p:sldId id="303" r:id="rId7"/>
    <p:sldId id="304" r:id="rId8"/>
    <p:sldId id="305" r:id="rId9"/>
    <p:sldId id="306" r:id="rId10"/>
    <p:sldId id="297" r:id="rId11"/>
    <p:sldId id="298" r:id="rId12"/>
    <p:sldId id="307" r:id="rId13"/>
    <p:sldId id="308" r:id="rId14"/>
    <p:sldId id="299" r:id="rId15"/>
  </p:sldIdLst>
  <p:sldSz cx="9144000" cy="6858000" type="screen4x3"/>
  <p:notesSz cx="6735763" cy="98663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F2E"/>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5730" autoAdjust="0"/>
  </p:normalViewPr>
  <p:slideViewPr>
    <p:cSldViewPr snapToGrid="0">
      <p:cViewPr varScale="1">
        <p:scale>
          <a:sx n="56" d="100"/>
          <a:sy n="56" d="100"/>
        </p:scale>
        <p:origin x="78" y="462"/>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898102" y="4686696"/>
            <a:ext cx="4939560" cy="4439447"/>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03/06/2019</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03/06/2019</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03/06/2019</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hyperlink" Target="http://www.ifcaac.amac.md/"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Macovei Ion</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Titel 15"/>
          <p:cNvSpPr>
            <a:spLocks noGrp="1"/>
          </p:cNvSpPr>
          <p:nvPr>
            <p:ph type="title"/>
          </p:nvPr>
        </p:nvSpPr>
        <p:spPr>
          <a:xfrm>
            <a:off x="148741" y="1845308"/>
            <a:ext cx="8839199" cy="4416167"/>
          </a:xfrm>
        </p:spPr>
        <p:txBody>
          <a:bodyPr/>
          <a:lstStyle/>
          <a:p>
            <a:pPr algn="ctr"/>
            <a:r>
              <a:rPr lang="ro-RO" b="1" dirty="0" smtClean="0">
                <a:solidFill>
                  <a:srgbClr val="002060"/>
                </a:solidFill>
              </a:rPr>
              <a:t>Curs de instruire pentru angajații operatorilor „Apă-Canal”</a:t>
            </a:r>
            <a:r>
              <a:rPr lang="ro-RO" dirty="0" smtClean="0">
                <a:solidFill>
                  <a:srgbClr val="002060"/>
                </a:solidFill>
              </a:rPr>
              <a:t/>
            </a:r>
            <a:br>
              <a:rPr lang="ro-RO" dirty="0" smtClean="0">
                <a:solidFill>
                  <a:srgbClr val="002060"/>
                </a:solidFill>
              </a:rPr>
            </a:br>
            <a:r>
              <a:rPr lang="ro-RO" dirty="0" smtClean="0">
                <a:solidFill>
                  <a:srgbClr val="002060"/>
                </a:solidFill>
              </a:rPr>
              <a:t/>
            </a:r>
            <a:br>
              <a:rPr lang="ro-RO" dirty="0" smtClean="0">
                <a:solidFill>
                  <a:srgbClr val="002060"/>
                </a:solidFill>
              </a:rPr>
            </a:br>
            <a:r>
              <a:rPr lang="ro-RO" b="1" dirty="0" smtClean="0">
                <a:solidFill>
                  <a:srgbClr val="FF0000"/>
                </a:solidFill>
              </a:rPr>
              <a:t>Modulul: </a:t>
            </a:r>
            <a:r>
              <a:rPr lang="ro-RO" b="1" dirty="0" smtClean="0">
                <a:solidFill>
                  <a:srgbClr val="002060"/>
                </a:solidFill>
              </a:rPr>
              <a:t> </a:t>
            </a:r>
            <a:r>
              <a:rPr lang="en-US" b="1" dirty="0" err="1" smtClean="0">
                <a:solidFill>
                  <a:srgbClr val="002060"/>
                </a:solidFill>
              </a:rPr>
              <a:t>Managementul</a:t>
            </a:r>
            <a:r>
              <a:rPr lang="en-US" b="1" dirty="0" smtClean="0">
                <a:solidFill>
                  <a:srgbClr val="002060"/>
                </a:solidFill>
              </a:rPr>
              <a:t> energetic </a:t>
            </a:r>
            <a:r>
              <a:rPr lang="ro-RO" b="1" dirty="0" smtClean="0">
                <a:solidFill>
                  <a:srgbClr val="002060"/>
                </a:solidFill>
              </a:rPr>
              <a:t>și automatizarea proceselor în sistemele de alimentare cu apă și de canalizare</a:t>
            </a:r>
            <a:br>
              <a:rPr lang="ro-RO" b="1" dirty="0" smtClean="0">
                <a:solidFill>
                  <a:srgbClr val="002060"/>
                </a:solidFill>
              </a:rPr>
            </a:br>
            <a:r>
              <a:rPr lang="ro-RO" altLang="en-US" sz="2000" b="1" smtClean="0">
                <a:solidFill>
                  <a:srgbClr val="FF0000"/>
                </a:solidFill>
              </a:rPr>
              <a:t>Sesiunea </a:t>
            </a:r>
            <a:r>
              <a:rPr lang="en-US" altLang="en-US" b="1" smtClean="0">
                <a:solidFill>
                  <a:srgbClr val="000F2E"/>
                </a:solidFill>
                <a:latin typeface="Times New Roman" panose="02020603050405020304" pitchFamily="18" charset="0"/>
                <a:cs typeface="Times New Roman" panose="02020603050405020304" pitchFamily="18" charset="0"/>
              </a:rPr>
              <a:t>:  </a:t>
            </a:r>
            <a:r>
              <a:rPr lang="ro-RO" sz="2000" dirty="0" smtClean="0">
                <a:solidFill>
                  <a:srgbClr val="002060"/>
                </a:solidFill>
              </a:rPr>
              <a:t>Întreținerea ți exploatarea echipamentelor electrice</a:t>
            </a:r>
            <a:br>
              <a:rPr lang="ro-RO" sz="2000" dirty="0" smtClean="0">
                <a:solidFill>
                  <a:srgbClr val="002060"/>
                </a:solidFill>
              </a:rPr>
            </a:br>
            <a:r>
              <a:rPr lang="ro-RO" sz="2000" dirty="0">
                <a:solidFill>
                  <a:srgbClr val="002060"/>
                </a:solidFill>
              </a:rPr>
              <a:t/>
            </a:r>
            <a:br>
              <a:rPr lang="ro-RO" sz="2000" dirty="0">
                <a:solidFill>
                  <a:srgbClr val="002060"/>
                </a:solidFill>
              </a:rPr>
            </a:br>
            <a:r>
              <a:rPr lang="ro-RO" dirty="0">
                <a:solidFill>
                  <a:srgbClr val="000F2E"/>
                </a:solidFill>
                <a:latin typeface="Times New Roman" panose="02020603050405020304" pitchFamily="18" charset="0"/>
                <a:cs typeface="Times New Roman" panose="02020603050405020304" pitchFamily="18" charset="0"/>
              </a:rPr>
              <a:t/>
            </a:r>
            <a:br>
              <a:rPr lang="ro-RO" dirty="0">
                <a:solidFill>
                  <a:srgbClr val="000F2E"/>
                </a:solidFill>
                <a:latin typeface="Times New Roman" panose="02020603050405020304" pitchFamily="18" charset="0"/>
                <a:cs typeface="Times New Roman" panose="02020603050405020304" pitchFamily="18" charset="0"/>
              </a:rPr>
            </a:br>
            <a:r>
              <a:rPr lang="ro-RO" sz="1800" b="1" i="1" dirty="0" smtClean="0">
                <a:solidFill>
                  <a:srgbClr val="002060"/>
                </a:solidFill>
              </a:rPr>
              <a:t>Expert Mereuță Victor</a:t>
            </a:r>
            <a:br>
              <a:rPr lang="ro-RO" sz="1800" b="1" i="1" dirty="0" smtClean="0">
                <a:solidFill>
                  <a:srgbClr val="002060"/>
                </a:solidFill>
              </a:rPr>
            </a:br>
            <a:r>
              <a:rPr lang="ro-RO" sz="1800" b="1" i="1" dirty="0">
                <a:solidFill>
                  <a:srgbClr val="002060"/>
                </a:solidFill>
              </a:rPr>
              <a:t/>
            </a:r>
            <a:br>
              <a:rPr lang="ro-RO" sz="1800" b="1" i="1" dirty="0">
                <a:solidFill>
                  <a:srgbClr val="002060"/>
                </a:solidFill>
              </a:rPr>
            </a:br>
            <a:r>
              <a:rPr lang="ro-RO" sz="1600" b="1" dirty="0" smtClean="0">
                <a:solidFill>
                  <a:srgbClr val="002060"/>
                </a:solidFill>
              </a:rPr>
              <a:t/>
            </a:r>
            <a:br>
              <a:rPr lang="ro-RO" sz="1600" b="1" dirty="0" smtClean="0">
                <a:solidFill>
                  <a:srgbClr val="002060"/>
                </a:solidFill>
              </a:rPr>
            </a:br>
            <a:r>
              <a:rPr lang="ro-RO" sz="1600" b="1" dirty="0" smtClean="0">
                <a:solidFill>
                  <a:srgbClr val="002060"/>
                </a:solidFill>
              </a:rPr>
              <a:t>28 – 29 – 30 mai  2019,  Chișinău</a:t>
            </a: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58493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36328" y="1372896"/>
            <a:ext cx="9071344" cy="5648390"/>
          </a:xfrm>
        </p:spPr>
        <p:txBody>
          <a:bodyPr>
            <a:normAutofit fontScale="25000" lnSpcReduction="20000"/>
          </a:bodyPr>
          <a:lstStyle/>
          <a:p>
            <a:pPr algn="ctr">
              <a:buNone/>
            </a:pPr>
            <a:r>
              <a:rPr lang="ro-RO" sz="8000" b="1" i="1" dirty="0">
                <a:solidFill>
                  <a:srgbClr val="002060"/>
                </a:solidFill>
              </a:rPr>
              <a:t>Setul de documente  necesare  și  gestionarea  documentației  tehnice.</a:t>
            </a:r>
          </a:p>
          <a:p>
            <a:pPr>
              <a:buNone/>
            </a:pPr>
            <a:r>
              <a:rPr lang="ro-RO" sz="8000" b="1" i="1" dirty="0">
                <a:solidFill>
                  <a:srgbClr val="002060"/>
                </a:solidFill>
              </a:rPr>
              <a:t>C</a:t>
            </a:r>
            <a:r>
              <a:rPr lang="it-IT" sz="8000" b="1" i="1" dirty="0">
                <a:solidFill>
                  <a:srgbClr val="002060"/>
                </a:solidFill>
              </a:rPr>
              <a:t>onsumatorul deține următoarea documentație tehnică: </a:t>
            </a:r>
            <a:endParaRPr lang="ro-RO" sz="8000" b="1" i="1" dirty="0">
              <a:solidFill>
                <a:srgbClr val="002060"/>
              </a:solidFill>
            </a:endParaRPr>
          </a:p>
          <a:p>
            <a:r>
              <a:rPr lang="vi-VN" sz="5600" dirty="0"/>
              <a:t>registrele de evidență a echipamentului electric cu enumerarea echipamentului de bază și cu indicarea parametrilor tehnici, precum și numărul de inventariere (la registre se </a:t>
            </a:r>
          </a:p>
          <a:p>
            <a:pPr>
              <a:buNone/>
            </a:pPr>
            <a:r>
              <a:rPr lang="vi-VN" sz="5600" dirty="0"/>
              <a:t>anexează instrucțiunile de exploatare și pașapoartele tehnice elaborate de producător</a:t>
            </a:r>
            <a:r>
              <a:rPr lang="ro-RO" sz="5600" dirty="0"/>
              <a:t>;</a:t>
            </a:r>
          </a:p>
          <a:p>
            <a:pPr>
              <a:buNone/>
            </a:pPr>
            <a:r>
              <a:rPr lang="vi-VN" sz="5600" dirty="0"/>
              <a:t>certificatele de corespundere a articolelor și materialelor, buletinele (procesele verbale) ale măsurărilor și încercărilor, actele de reparații ale echipamentelor și liniilor electrice, de deservire tehnică a instalațiilor de PRA); </a:t>
            </a:r>
          </a:p>
          <a:p>
            <a:r>
              <a:rPr lang="vi-VN" sz="5600" dirty="0"/>
              <a:t>detaliile de execuție a echipamentului electric, a instalațiilor electrice și edificiilor, a componentelor de rezervă, a traseelor liniilor aeriene și în cablu și registrele liniilor în cablu; </a:t>
            </a:r>
          </a:p>
          <a:p>
            <a:r>
              <a:rPr lang="vi-VN" sz="5600" dirty="0"/>
              <a:t>detaliile de execuție a traseelor cablurilor subterane și a instalațiilor de legare la pământ cu reperarea față de clădiri și edificii și indicarea locurilor instalării manșoanelor </a:t>
            </a:r>
            <a:r>
              <a:rPr lang="ro-RO" sz="5600" dirty="0"/>
              <a:t> </a:t>
            </a:r>
            <a:r>
              <a:rPr lang="vi-VN" sz="5600" dirty="0"/>
              <a:t>cablurilor și intersecțiile lor cu alte comunicații; </a:t>
            </a:r>
          </a:p>
          <a:p>
            <a:r>
              <a:rPr lang="vi-VN" sz="5600" dirty="0"/>
              <a:t>schemele monofilare de alimentare cu energie electrică a Consumatorului, elaborate de responsabilul de gospodăria electrică și aprobate de proprietarul (gestionarul) Consumatorului; </a:t>
            </a:r>
          </a:p>
          <a:p>
            <a:r>
              <a:rPr lang="vi-VN" sz="5600" dirty="0"/>
              <a:t>- actele de delimitare a rețelelor conform apartenenței de balanță și dispozițiile proprietarului (gestionarului) Consumatorului cu privire la responsabilitățile de exploatare pentru subdiviziunile structurale (după necesitate); </a:t>
            </a:r>
          </a:p>
          <a:p>
            <a:r>
              <a:rPr lang="vi-VN" sz="5600" dirty="0"/>
              <a:t>setul de instrucțiuni de producere cu privire la exploatarea instalațiilor electrice ale secției (sectorului) și seturile necesare ale fișelor de post și instrucțiunilor de securitate și sănătate în muncă pentru personalul secției (sectorului) date; </a:t>
            </a:r>
          </a:p>
          <a:p>
            <a:r>
              <a:rPr lang="vi-VN" sz="5600" b="1" i="1" dirty="0"/>
              <a:t>listele personalului</a:t>
            </a:r>
            <a:r>
              <a:rPr lang="vi-VN" sz="5600" dirty="0"/>
              <a:t>: </a:t>
            </a:r>
          </a:p>
          <a:p>
            <a:r>
              <a:rPr lang="vi-VN" sz="5600" dirty="0"/>
              <a:t>a) care au dreptul de a executa manevre operative, de a efectua convorbiri operative, de a efectua inspectări vizuale de sine stătătoare ale instalațiilor electrice, părții electrotehnice a echipamentului tehnologic; </a:t>
            </a:r>
          </a:p>
        </p:txBody>
      </p:sp>
    </p:spTree>
    <p:extLst>
      <p:ext uri="{BB962C8B-B14F-4D97-AF65-F5344CB8AC3E}">
        <p14:creationId xmlns:p14="http://schemas.microsoft.com/office/powerpoint/2010/main" val="195238635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524990" y="1604671"/>
            <a:ext cx="8094020" cy="4351338"/>
          </a:xfrm>
        </p:spPr>
        <p:txBody>
          <a:bodyPr>
            <a:normAutofit fontScale="25000" lnSpcReduction="20000"/>
          </a:bodyPr>
          <a:lstStyle/>
          <a:p>
            <a:pPr>
              <a:buNone/>
            </a:pPr>
            <a:endParaRPr lang="ro-RO" sz="1700" dirty="0"/>
          </a:p>
          <a:p>
            <a:pPr>
              <a:buNone/>
            </a:pPr>
            <a:r>
              <a:rPr lang="ro-RO" sz="5200" dirty="0">
                <a:solidFill>
                  <a:schemeClr val="tx1"/>
                </a:solidFill>
                <a:latin typeface="Times New Roman" panose="02020603050405020304" pitchFamily="18" charset="0"/>
                <a:cs typeface="Times New Roman" panose="02020603050405020304" pitchFamily="18" charset="0"/>
              </a:rPr>
              <a:t>b) </a:t>
            </a:r>
            <a:r>
              <a:rPr lang="vi-VN" sz="5200" dirty="0">
                <a:solidFill>
                  <a:schemeClr val="tx1"/>
                </a:solidFill>
                <a:latin typeface="Times New Roman" panose="02020603050405020304" pitchFamily="18" charset="0"/>
                <a:cs typeface="Times New Roman" panose="02020603050405020304" pitchFamily="18" charset="0"/>
              </a:rPr>
              <a:t>care au dreptul de a emite autorizații și dispoziții de lucru; </a:t>
            </a:r>
          </a:p>
          <a:p>
            <a:pPr>
              <a:buNone/>
            </a:pPr>
            <a:r>
              <a:rPr lang="ro-RO" sz="5200" dirty="0">
                <a:solidFill>
                  <a:schemeClr val="tx1"/>
                </a:solidFill>
                <a:latin typeface="Times New Roman" panose="02020603050405020304" pitchFamily="18" charset="0"/>
                <a:cs typeface="Times New Roman" panose="02020603050405020304" pitchFamily="18" charset="0"/>
              </a:rPr>
              <a:t>c) </a:t>
            </a:r>
            <a:r>
              <a:rPr lang="vi-VN" sz="5200" dirty="0">
                <a:solidFill>
                  <a:schemeClr val="tx1"/>
                </a:solidFill>
                <a:latin typeface="Times New Roman" panose="02020603050405020304" pitchFamily="18" charset="0"/>
                <a:cs typeface="Times New Roman" panose="02020603050405020304" pitchFamily="18" charset="0"/>
              </a:rPr>
              <a:t>care au dreptul de a executa funcțiile admitentului, conducătorului responsabil de lucrări, șefului de lucrări, supraveghetorului; </a:t>
            </a:r>
          </a:p>
          <a:p>
            <a:pPr>
              <a:buNone/>
            </a:pPr>
            <a:r>
              <a:rPr lang="vi-VN" sz="5200" dirty="0">
                <a:solidFill>
                  <a:schemeClr val="tx1"/>
                </a:solidFill>
                <a:latin typeface="Times New Roman" panose="02020603050405020304" pitchFamily="18" charset="0"/>
                <a:cs typeface="Times New Roman" panose="02020603050405020304" pitchFamily="18" charset="0"/>
              </a:rPr>
              <a:t>d) admiși la verificarea prezenței gazelor în edificiile subterane; </a:t>
            </a:r>
          </a:p>
          <a:p>
            <a:pPr>
              <a:buNone/>
            </a:pPr>
            <a:r>
              <a:rPr lang="vi-VN" sz="5200" dirty="0">
                <a:solidFill>
                  <a:schemeClr val="tx1"/>
                </a:solidFill>
                <a:latin typeface="Times New Roman" panose="02020603050405020304" pitchFamily="18" charset="0"/>
                <a:cs typeface="Times New Roman" panose="02020603050405020304" pitchFamily="18" charset="0"/>
              </a:rPr>
              <a:t>e) supuși verificării cunoștințelor pentru acordarea dreptului de executare a lucrărilor speciale în instalațiile electrice; </a:t>
            </a:r>
          </a:p>
          <a:p>
            <a:pPr>
              <a:buNone/>
            </a:pPr>
            <a:r>
              <a:rPr lang="ro-RO" sz="5200" dirty="0">
                <a:solidFill>
                  <a:schemeClr val="tx1"/>
                </a:solidFill>
                <a:latin typeface="Times New Roman" panose="02020603050405020304" pitchFamily="18" charset="0"/>
                <a:cs typeface="Times New Roman" panose="02020603050405020304" pitchFamily="18" charset="0"/>
              </a:rPr>
              <a:t>-  </a:t>
            </a:r>
            <a:r>
              <a:rPr lang="vi-VN" sz="5200" dirty="0">
                <a:solidFill>
                  <a:schemeClr val="tx1"/>
                </a:solidFill>
                <a:latin typeface="Times New Roman" panose="02020603050405020304" pitchFamily="18" charset="0"/>
                <a:cs typeface="Times New Roman" panose="02020603050405020304" pitchFamily="18" charset="0"/>
              </a:rPr>
              <a:t>listele edificiilor subterane cu pericol de gaze și lucrărilor speciale în instalațiile electrice; </a:t>
            </a:r>
          </a:p>
          <a:p>
            <a:pPr>
              <a:buNone/>
            </a:pPr>
            <a:r>
              <a:rPr lang="vi-VN" sz="5200" dirty="0">
                <a:solidFill>
                  <a:schemeClr val="tx1"/>
                </a:solidFill>
                <a:latin typeface="Times New Roman" panose="02020603050405020304" pitchFamily="18" charset="0"/>
                <a:cs typeface="Times New Roman" panose="02020603050405020304" pitchFamily="18" charset="0"/>
              </a:rPr>
              <a:t>- lista liniilor electrice aeriene, care se află sub tensiune indusă după deconectare; </a:t>
            </a:r>
          </a:p>
          <a:p>
            <a:pPr>
              <a:buNone/>
            </a:pPr>
            <a:r>
              <a:rPr lang="vi-VN" sz="5200" dirty="0">
                <a:solidFill>
                  <a:schemeClr val="tx1"/>
                </a:solidFill>
                <a:latin typeface="Times New Roman" panose="02020603050405020304" pitchFamily="18" charset="0"/>
                <a:cs typeface="Times New Roman" panose="02020603050405020304" pitchFamily="18" charset="0"/>
              </a:rPr>
              <a:t>- lista lucrărilor executate în ordinea de exploatare curentă; </a:t>
            </a:r>
          </a:p>
          <a:p>
            <a:pPr>
              <a:buNone/>
            </a:pPr>
            <a:r>
              <a:rPr lang="vi-VN" sz="5200" dirty="0">
                <a:solidFill>
                  <a:schemeClr val="tx1"/>
                </a:solidFill>
                <a:latin typeface="Times New Roman" panose="02020603050405020304" pitchFamily="18" charset="0"/>
                <a:cs typeface="Times New Roman" panose="02020603050405020304" pitchFamily="18" charset="0"/>
              </a:rPr>
              <a:t>- lista instalațiilor electrice care necesită măsuri suplimentare de asigurare a inofensivității executării lucrărilor; </a:t>
            </a:r>
          </a:p>
          <a:p>
            <a:pPr>
              <a:buNone/>
            </a:pPr>
            <a:r>
              <a:rPr lang="vi-VN" sz="5200" dirty="0">
                <a:solidFill>
                  <a:schemeClr val="tx1"/>
                </a:solidFill>
                <a:latin typeface="Times New Roman" panose="02020603050405020304" pitchFamily="18" charset="0"/>
                <a:cs typeface="Times New Roman" panose="02020603050405020304" pitchFamily="18" charset="0"/>
              </a:rPr>
              <a:t>- lista personalului electrotehnic și electrotehnologic care necesită grupă de securitate electrică corespunzătoare; </a:t>
            </a:r>
          </a:p>
          <a:p>
            <a:pPr>
              <a:buNone/>
            </a:pPr>
            <a:r>
              <a:rPr lang="vi-VN" sz="5200" dirty="0">
                <a:solidFill>
                  <a:schemeClr val="tx1"/>
                </a:solidFill>
                <a:latin typeface="Times New Roman" panose="02020603050405020304" pitchFamily="18" charset="0"/>
                <a:cs typeface="Times New Roman" panose="02020603050405020304" pitchFamily="18" charset="0"/>
              </a:rPr>
              <a:t>- lista funcțiilor și locurilor de muncă pentru care este necesar atribuirea grupei I de securitate electrică; </a:t>
            </a:r>
          </a:p>
          <a:p>
            <a:pPr>
              <a:buNone/>
            </a:pPr>
            <a:r>
              <a:rPr lang="vi-VN" sz="5200" dirty="0">
                <a:solidFill>
                  <a:schemeClr val="tx1"/>
                </a:solidFill>
                <a:latin typeface="Times New Roman" panose="02020603050405020304" pitchFamily="18" charset="0"/>
                <a:cs typeface="Times New Roman" panose="02020603050405020304" pitchFamily="18" charset="0"/>
              </a:rPr>
              <a:t>- delimitarea obligațiilor personalului electrotehnic și electrotehnologic; </a:t>
            </a:r>
          </a:p>
          <a:p>
            <a:pPr>
              <a:buNone/>
            </a:pPr>
            <a:r>
              <a:rPr lang="vi-VN" sz="5200" dirty="0">
                <a:solidFill>
                  <a:schemeClr val="tx1"/>
                </a:solidFill>
                <a:latin typeface="Times New Roman" panose="02020603050405020304" pitchFamily="18" charset="0"/>
                <a:cs typeface="Times New Roman" panose="02020603050405020304" pitchFamily="18" charset="0"/>
              </a:rPr>
              <a:t>- listele instalațiilor electrice aflate în dirijare operativă; </a:t>
            </a:r>
          </a:p>
          <a:p>
            <a:pPr>
              <a:buNone/>
            </a:pPr>
            <a:r>
              <a:rPr lang="vi-VN" sz="5200" dirty="0">
                <a:solidFill>
                  <a:schemeClr val="tx1"/>
                </a:solidFill>
                <a:latin typeface="Times New Roman" panose="02020603050405020304" pitchFamily="18" charset="0"/>
                <a:cs typeface="Times New Roman" panose="02020603050405020304" pitchFamily="18" charset="0"/>
              </a:rPr>
              <a:t>- listele manevrelor complicate care se execută conform foilor de manevră; </a:t>
            </a:r>
          </a:p>
          <a:p>
            <a:pPr>
              <a:buNone/>
            </a:pPr>
            <a:r>
              <a:rPr lang="vi-VN" sz="5200" dirty="0">
                <a:solidFill>
                  <a:schemeClr val="tx1"/>
                </a:solidFill>
                <a:latin typeface="Times New Roman" panose="02020603050405020304" pitchFamily="18" charset="0"/>
                <a:cs typeface="Times New Roman" panose="02020603050405020304" pitchFamily="18" charset="0"/>
              </a:rPr>
              <a:t>- listele mijloacelor de măsură transferate în categoria indicatoarelor; </a:t>
            </a:r>
          </a:p>
          <a:p>
            <a:pPr>
              <a:buNone/>
            </a:pPr>
            <a:r>
              <a:rPr lang="vi-VN" sz="5200" dirty="0">
                <a:solidFill>
                  <a:schemeClr val="tx1"/>
                </a:solidFill>
                <a:latin typeface="Times New Roman" panose="02020603050405020304" pitchFamily="18" charset="0"/>
                <a:cs typeface="Times New Roman" panose="02020603050405020304" pitchFamily="18" charset="0"/>
              </a:rPr>
              <a:t>- listele mijloacelor de protecție. </a:t>
            </a:r>
            <a:endParaRPr lang="ru-RU" sz="52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3642640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168727" y="1604671"/>
            <a:ext cx="8730343" cy="4351338"/>
          </a:xfrm>
        </p:spPr>
        <p:txBody>
          <a:bodyPr/>
          <a:lstStyle/>
          <a:p>
            <a:pPr algn="ctr">
              <a:buNone/>
            </a:pPr>
            <a:r>
              <a:rPr lang="ro-RO" dirty="0" smtClean="0"/>
              <a:t>  </a:t>
            </a:r>
            <a:r>
              <a:rPr lang="ro-RO" sz="2400" b="1" i="1" dirty="0">
                <a:solidFill>
                  <a:schemeClr val="accent5">
                    <a:lumMod val="75000"/>
                  </a:schemeClr>
                </a:solidFill>
              </a:rPr>
              <a:t>Periodicitatea efectuării  încercărilor ale echipamentelor și aparatelor instalațiilor electrice</a:t>
            </a:r>
            <a:r>
              <a:rPr lang="ro-RO" sz="2400" dirty="0">
                <a:solidFill>
                  <a:schemeClr val="accent5">
                    <a:lumMod val="75000"/>
                  </a:schemeClr>
                </a:solidFill>
              </a:rPr>
              <a:t>.</a:t>
            </a:r>
            <a:endParaRPr lang="ru-RU" sz="2400" dirty="0">
              <a:solidFill>
                <a:schemeClr val="accent5">
                  <a:lumMod val="75000"/>
                </a:schemeClr>
              </a:solidFill>
            </a:endParaRPr>
          </a:p>
          <a:p>
            <a:pPr>
              <a:buNone/>
            </a:pPr>
            <a:r>
              <a:rPr lang="en-US" sz="2000" dirty="0" err="1"/>
              <a:t>Norme</a:t>
            </a:r>
            <a:r>
              <a:rPr lang="en-US" sz="2000" dirty="0"/>
              <a:t> de </a:t>
            </a:r>
            <a:r>
              <a:rPr lang="en-US" sz="2000" dirty="0" err="1"/>
              <a:t>încercări</a:t>
            </a:r>
            <a:r>
              <a:rPr lang="en-US" sz="2000" dirty="0"/>
              <a:t> </a:t>
            </a:r>
            <a:r>
              <a:rPr lang="en-US" sz="2000" dirty="0" err="1"/>
              <a:t>și</a:t>
            </a:r>
            <a:r>
              <a:rPr lang="en-US" sz="2000" dirty="0"/>
              <a:t> </a:t>
            </a:r>
            <a:r>
              <a:rPr lang="en-US" sz="2000" dirty="0" err="1"/>
              <a:t>măsurări</a:t>
            </a:r>
            <a:r>
              <a:rPr lang="en-US" sz="2000" dirty="0"/>
              <a:t> ale </a:t>
            </a:r>
            <a:r>
              <a:rPr lang="en-US" sz="2000" dirty="0" err="1"/>
              <a:t>parametrilor</a:t>
            </a:r>
            <a:r>
              <a:rPr lang="en-US" sz="2000" dirty="0"/>
              <a:t> </a:t>
            </a:r>
            <a:r>
              <a:rPr lang="en-US" sz="2000" dirty="0" err="1"/>
              <a:t>echipamentelor</a:t>
            </a:r>
            <a:r>
              <a:rPr lang="en-US" sz="2000" dirty="0"/>
              <a:t> </a:t>
            </a:r>
            <a:r>
              <a:rPr lang="en-US" sz="2000" dirty="0" err="1"/>
              <a:t>și</a:t>
            </a:r>
            <a:r>
              <a:rPr lang="ro-RO" sz="2000" dirty="0"/>
              <a:t> </a:t>
            </a:r>
            <a:r>
              <a:rPr lang="en-US" sz="2000" dirty="0" err="1"/>
              <a:t>aparatelor</a:t>
            </a:r>
            <a:r>
              <a:rPr lang="en-US" sz="2000" dirty="0"/>
              <a:t> </a:t>
            </a:r>
            <a:r>
              <a:rPr lang="en-US" sz="2000" dirty="0" err="1"/>
              <a:t>electrice</a:t>
            </a:r>
            <a:r>
              <a:rPr lang="ro-RO" sz="2000" dirty="0"/>
              <a:t>.</a:t>
            </a:r>
            <a:r>
              <a:rPr lang="en-US" sz="2000" dirty="0"/>
              <a:t> </a:t>
            </a:r>
            <a:endParaRPr lang="ro-RO" sz="2000" dirty="0"/>
          </a:p>
          <a:p>
            <a:pPr>
              <a:buNone/>
            </a:pPr>
            <a:r>
              <a:rPr lang="ro-RO" sz="2000" dirty="0"/>
              <a:t>A</a:t>
            </a:r>
            <a:r>
              <a:rPr lang="en-US" sz="2000" dirty="0" err="1"/>
              <a:t>brevieri</a:t>
            </a:r>
            <a:r>
              <a:rPr lang="en-US" sz="2000" dirty="0"/>
              <a:t> </a:t>
            </a:r>
            <a:r>
              <a:rPr lang="en-US" sz="2000" dirty="0" err="1"/>
              <a:t>convenționale</a:t>
            </a:r>
            <a:r>
              <a:rPr lang="en-US" sz="2000" dirty="0"/>
              <a:t> ale </a:t>
            </a:r>
            <a:r>
              <a:rPr lang="en-US" sz="2000" dirty="0" err="1"/>
              <a:t>tipului</a:t>
            </a:r>
            <a:r>
              <a:rPr lang="en-US" sz="2000" dirty="0"/>
              <a:t> </a:t>
            </a:r>
            <a:r>
              <a:rPr lang="en-US" sz="2000" dirty="0" err="1"/>
              <a:t>încercărilor</a:t>
            </a:r>
            <a:r>
              <a:rPr lang="en-US" sz="2000" dirty="0"/>
              <a:t> </a:t>
            </a:r>
            <a:r>
              <a:rPr lang="en-US" sz="2000" dirty="0" err="1"/>
              <a:t>și</a:t>
            </a:r>
            <a:r>
              <a:rPr lang="en-US" sz="2000" dirty="0"/>
              <a:t> </a:t>
            </a:r>
            <a:r>
              <a:rPr lang="en-US" sz="2000" dirty="0" err="1"/>
              <a:t>măsurărilor</a:t>
            </a:r>
            <a:r>
              <a:rPr lang="en-US" sz="2000" dirty="0"/>
              <a:t>: </a:t>
            </a:r>
            <a:endParaRPr lang="ru-RU" sz="2000" dirty="0"/>
          </a:p>
          <a:p>
            <a:r>
              <a:rPr lang="en-US" sz="2000" b="1" dirty="0"/>
              <a:t>RK</a:t>
            </a:r>
            <a:r>
              <a:rPr lang="en-US" sz="2000" dirty="0"/>
              <a:t> – </a:t>
            </a:r>
            <a:r>
              <a:rPr lang="en-US" sz="2000" dirty="0" err="1"/>
              <a:t>încercări</a:t>
            </a:r>
            <a:r>
              <a:rPr lang="en-US" sz="2000" dirty="0"/>
              <a:t> </a:t>
            </a:r>
            <a:r>
              <a:rPr lang="en-US" sz="2000" dirty="0" err="1"/>
              <a:t>și</a:t>
            </a:r>
            <a:r>
              <a:rPr lang="en-US" sz="2000" dirty="0"/>
              <a:t> </a:t>
            </a:r>
            <a:r>
              <a:rPr lang="en-US" sz="2000" dirty="0" err="1"/>
              <a:t>măsurări</a:t>
            </a:r>
            <a:r>
              <a:rPr lang="en-US" sz="2000" dirty="0"/>
              <a:t> ale </a:t>
            </a:r>
            <a:r>
              <a:rPr lang="en-US" sz="2000" dirty="0" err="1"/>
              <a:t>parametrilor</a:t>
            </a:r>
            <a:r>
              <a:rPr lang="en-US" sz="2000" dirty="0"/>
              <a:t> la </a:t>
            </a:r>
            <a:r>
              <a:rPr lang="en-US" sz="2000" dirty="0" err="1"/>
              <a:t>reparația</a:t>
            </a:r>
            <a:r>
              <a:rPr lang="en-US" sz="2000" dirty="0"/>
              <a:t> </a:t>
            </a:r>
            <a:r>
              <a:rPr lang="en-US" sz="2000" dirty="0" err="1"/>
              <a:t>capitală</a:t>
            </a:r>
            <a:r>
              <a:rPr lang="en-US" sz="2000" dirty="0"/>
              <a:t> a </a:t>
            </a:r>
            <a:r>
              <a:rPr lang="en-US" sz="2000" dirty="0" err="1"/>
              <a:t>echipamentelor</a:t>
            </a:r>
            <a:r>
              <a:rPr lang="en-US" sz="2000" dirty="0"/>
              <a:t> </a:t>
            </a:r>
            <a:r>
              <a:rPr lang="en-US" sz="2000" dirty="0" err="1"/>
              <a:t>electrice</a:t>
            </a:r>
            <a:r>
              <a:rPr lang="en-US" sz="2000" dirty="0"/>
              <a:t>; </a:t>
            </a:r>
            <a:endParaRPr lang="ru-RU" sz="2000" dirty="0"/>
          </a:p>
          <a:p>
            <a:r>
              <a:rPr lang="en-US" sz="2000" b="1" dirty="0"/>
              <a:t>RC</a:t>
            </a:r>
            <a:r>
              <a:rPr lang="en-US" sz="2000" dirty="0"/>
              <a:t> – </a:t>
            </a:r>
            <a:r>
              <a:rPr lang="en-US" sz="2000" dirty="0" err="1"/>
              <a:t>încercări</a:t>
            </a:r>
            <a:r>
              <a:rPr lang="en-US" sz="2000" dirty="0"/>
              <a:t> </a:t>
            </a:r>
            <a:r>
              <a:rPr lang="en-US" sz="2000" dirty="0" err="1"/>
              <a:t>și</a:t>
            </a:r>
            <a:r>
              <a:rPr lang="en-US" sz="2000" dirty="0"/>
              <a:t> </a:t>
            </a:r>
            <a:r>
              <a:rPr lang="en-US" sz="2000" dirty="0" err="1"/>
              <a:t>măsurări</a:t>
            </a:r>
            <a:r>
              <a:rPr lang="en-US" sz="2000" dirty="0"/>
              <a:t> ale </a:t>
            </a:r>
            <a:r>
              <a:rPr lang="en-US" sz="2000" dirty="0" err="1"/>
              <a:t>parametrilor</a:t>
            </a:r>
            <a:r>
              <a:rPr lang="en-US" sz="2000" dirty="0"/>
              <a:t> la </a:t>
            </a:r>
            <a:r>
              <a:rPr lang="en-US" sz="2000" dirty="0" err="1"/>
              <a:t>reparația</a:t>
            </a:r>
            <a:r>
              <a:rPr lang="en-US" sz="2000" dirty="0"/>
              <a:t> </a:t>
            </a:r>
            <a:r>
              <a:rPr lang="en-US" sz="2000" dirty="0" err="1"/>
              <a:t>curentă</a:t>
            </a:r>
            <a:r>
              <a:rPr lang="en-US" sz="2000" dirty="0"/>
              <a:t> a </a:t>
            </a:r>
            <a:r>
              <a:rPr lang="en-US" sz="2000" dirty="0" err="1"/>
              <a:t>echipamentelor</a:t>
            </a:r>
            <a:r>
              <a:rPr lang="en-US" sz="2000" dirty="0"/>
              <a:t> </a:t>
            </a:r>
            <a:r>
              <a:rPr lang="en-US" sz="2000" dirty="0" err="1"/>
              <a:t>electrice</a:t>
            </a:r>
            <a:r>
              <a:rPr lang="en-US" sz="2000" dirty="0"/>
              <a:t>; </a:t>
            </a:r>
            <a:endParaRPr lang="ru-RU" sz="2000" dirty="0"/>
          </a:p>
          <a:p>
            <a:r>
              <a:rPr lang="en-US" sz="2000" b="1" dirty="0"/>
              <a:t>ÎMR</a:t>
            </a:r>
            <a:r>
              <a:rPr lang="en-US" sz="2000" dirty="0"/>
              <a:t> – </a:t>
            </a:r>
            <a:r>
              <a:rPr lang="en-US" sz="2000" dirty="0" err="1"/>
              <a:t>încercări</a:t>
            </a:r>
            <a:r>
              <a:rPr lang="en-US" sz="2000" dirty="0"/>
              <a:t> </a:t>
            </a:r>
            <a:r>
              <a:rPr lang="en-US" sz="2000" dirty="0" err="1"/>
              <a:t>și</a:t>
            </a:r>
            <a:r>
              <a:rPr lang="en-US" sz="2000" dirty="0"/>
              <a:t> </a:t>
            </a:r>
            <a:r>
              <a:rPr lang="en-US" sz="2000" dirty="0" err="1"/>
              <a:t>măsurări</a:t>
            </a:r>
            <a:r>
              <a:rPr lang="en-US" sz="2000" dirty="0"/>
              <a:t> </a:t>
            </a:r>
            <a:r>
              <a:rPr lang="en-US" sz="2000" dirty="0" err="1"/>
              <a:t>între</a:t>
            </a:r>
            <a:r>
              <a:rPr lang="en-US" sz="2000" dirty="0"/>
              <a:t> </a:t>
            </a:r>
            <a:r>
              <a:rPr lang="en-US" sz="2000" dirty="0" err="1"/>
              <a:t>reparații</a:t>
            </a:r>
            <a:r>
              <a:rPr lang="en-US" sz="2000" dirty="0"/>
              <a:t>, </a:t>
            </a:r>
            <a:r>
              <a:rPr lang="en-US" sz="2000" dirty="0" err="1"/>
              <a:t>adică</a:t>
            </a:r>
            <a:r>
              <a:rPr lang="en-US" sz="2000" dirty="0"/>
              <a:t> </a:t>
            </a:r>
            <a:r>
              <a:rPr lang="en-US" sz="2000" dirty="0" err="1"/>
              <a:t>încercări</a:t>
            </a:r>
            <a:r>
              <a:rPr lang="en-US" sz="2000" dirty="0"/>
              <a:t> </a:t>
            </a:r>
            <a:r>
              <a:rPr lang="en-US" sz="2000" dirty="0" err="1"/>
              <a:t>profilactice</a:t>
            </a:r>
            <a:r>
              <a:rPr lang="en-US" sz="2000" dirty="0"/>
              <a:t>, care nu </a:t>
            </a:r>
            <a:r>
              <a:rPr lang="en-US" sz="2000" dirty="0" err="1"/>
              <a:t>sunt</a:t>
            </a:r>
            <a:r>
              <a:rPr lang="en-US" sz="2000" dirty="0"/>
              <a:t> legate </a:t>
            </a:r>
            <a:endParaRPr lang="ru-RU" sz="2000" dirty="0"/>
          </a:p>
          <a:p>
            <a:r>
              <a:rPr lang="en-US" sz="2000" dirty="0"/>
              <a:t>de </a:t>
            </a:r>
            <a:r>
              <a:rPr lang="en-US" sz="2000" dirty="0" err="1"/>
              <a:t>retragerea</a:t>
            </a:r>
            <a:r>
              <a:rPr lang="en-US" sz="2000" dirty="0"/>
              <a:t> </a:t>
            </a:r>
            <a:r>
              <a:rPr lang="en-US" sz="2000" dirty="0" err="1"/>
              <a:t>în</a:t>
            </a:r>
            <a:r>
              <a:rPr lang="en-US" sz="2000" dirty="0"/>
              <a:t> </a:t>
            </a:r>
            <a:r>
              <a:rPr lang="en-US" sz="2000" dirty="0" err="1"/>
              <a:t>reparații</a:t>
            </a:r>
            <a:r>
              <a:rPr lang="en-US" sz="2000" dirty="0"/>
              <a:t> a </a:t>
            </a:r>
            <a:r>
              <a:rPr lang="en-US" sz="2000" dirty="0" err="1"/>
              <a:t>echipamentelor</a:t>
            </a:r>
            <a:r>
              <a:rPr lang="en-US" sz="2000" dirty="0"/>
              <a:t> </a:t>
            </a:r>
            <a:r>
              <a:rPr lang="en-US" sz="2000" dirty="0" err="1"/>
              <a:t>electrice</a:t>
            </a:r>
            <a:r>
              <a:rPr lang="en-US" sz="2000" dirty="0"/>
              <a:t>.</a:t>
            </a:r>
            <a:endParaRPr lang="ru-RU" sz="2000" dirty="0"/>
          </a:p>
          <a:p>
            <a:pPr>
              <a:buNone/>
            </a:pPr>
            <a:endParaRPr lang="ru-RU" sz="2000" dirty="0"/>
          </a:p>
        </p:txBody>
      </p:sp>
    </p:spTree>
    <p:extLst>
      <p:ext uri="{BB962C8B-B14F-4D97-AF65-F5344CB8AC3E}">
        <p14:creationId xmlns:p14="http://schemas.microsoft.com/office/powerpoint/2010/main" val="238764709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227714" y="1731973"/>
            <a:ext cx="8688572" cy="4351338"/>
          </a:xfrm>
        </p:spPr>
        <p:txBody>
          <a:bodyPr/>
          <a:lstStyle/>
          <a:p>
            <a:r>
              <a:rPr lang="en-US" sz="2000" b="1" dirty="0" smtClean="0"/>
              <a:t>TRANSFORMATOARE</a:t>
            </a:r>
            <a:endParaRPr lang="ru-RU" sz="2000" dirty="0"/>
          </a:p>
          <a:p>
            <a:r>
              <a:rPr lang="en-US" sz="2000" b="1" dirty="0"/>
              <a:t>LINIILE ELECTRICE DE CABLU DE FORȚĂ</a:t>
            </a:r>
            <a:endParaRPr lang="ru-RU" sz="2000" dirty="0"/>
          </a:p>
          <a:p>
            <a:r>
              <a:rPr lang="en-US" sz="2000" b="1" dirty="0"/>
              <a:t>BARELE COLECTOARE ȘI BARELE</a:t>
            </a:r>
            <a:r>
              <a:rPr lang="ro-RO" sz="2000" b="1" dirty="0"/>
              <a:t> </a:t>
            </a:r>
            <a:r>
              <a:rPr lang="en-US" sz="2000" b="1" dirty="0"/>
              <a:t>DE CONEXIUNE</a:t>
            </a:r>
            <a:endParaRPr lang="ru-RU" sz="2000" dirty="0"/>
          </a:p>
          <a:p>
            <a:r>
              <a:rPr lang="en-US" sz="2000" b="1" dirty="0"/>
              <a:t>ÎNTRERUPĂTOARE CU ULEI ȘI ÎNTRERUPĂTOARE ELECTROMAGNETICE</a:t>
            </a:r>
            <a:endParaRPr lang="ru-RU" sz="2000" dirty="0"/>
          </a:p>
          <a:p>
            <a:r>
              <a:rPr lang="en-US" sz="2000" b="1" dirty="0"/>
              <a:t>M</a:t>
            </a:r>
            <a:r>
              <a:rPr lang="ro-RO" sz="2000" b="1" dirty="0"/>
              <a:t>OTOARE ELECTRICE DE CURENT ALTERNATIV ȘI CONTINUU</a:t>
            </a:r>
            <a:endParaRPr lang="ru-RU" sz="2000" dirty="0"/>
          </a:p>
          <a:p>
            <a:r>
              <a:rPr lang="ro-RO" sz="2000" b="1" dirty="0"/>
              <a:t>INSTALAȚII DE DISTRIBUȚIE PREFABRICATE INTERIOARE ȘI EXTERIOARE </a:t>
            </a:r>
            <a:r>
              <a:rPr lang="en-US" sz="2000" b="1" dirty="0"/>
              <a:t>(IDP</a:t>
            </a:r>
            <a:r>
              <a:rPr lang="ro-RO" sz="2000" b="1" dirty="0"/>
              <a:t>I</a:t>
            </a:r>
            <a:r>
              <a:rPr lang="en-US" sz="2000" b="1" dirty="0"/>
              <a:t> </a:t>
            </a:r>
            <a:r>
              <a:rPr lang="en-US" sz="2000" b="1" dirty="0" err="1"/>
              <a:t>și</a:t>
            </a:r>
            <a:r>
              <a:rPr lang="en-US" sz="2000" b="1" dirty="0"/>
              <a:t> IDPE)</a:t>
            </a:r>
            <a:endParaRPr lang="ru-RU" sz="2000" dirty="0"/>
          </a:p>
          <a:p>
            <a:r>
              <a:rPr lang="ro-RO" sz="2000" b="1" dirty="0"/>
              <a:t>INSTALAȚII  DE LEGARE LA PĂMÂNT</a:t>
            </a:r>
            <a:endParaRPr lang="ru-RU" dirty="0"/>
          </a:p>
        </p:txBody>
      </p:sp>
    </p:spTree>
    <p:extLst>
      <p:ext uri="{BB962C8B-B14F-4D97-AF65-F5344CB8AC3E}">
        <p14:creationId xmlns:p14="http://schemas.microsoft.com/office/powerpoint/2010/main" val="142353043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5" name="Datumsplatzhalter 3"/>
          <p:cNvSpPr txBox="1">
            <a:spLocks/>
          </p:cNvSpPr>
          <p:nvPr/>
        </p:nvSpPr>
        <p:spPr bwMode="auto">
          <a:xfrm>
            <a:off x="679450" y="6581775"/>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l" rtl="0" eaLnBrk="0" fontAlgn="base" hangingPunct="0">
              <a:spcBef>
                <a:spcPct val="0"/>
              </a:spcBef>
              <a:spcAft>
                <a:spcPct val="0"/>
              </a:spcAft>
              <a:defRPr sz="1000" b="0" kern="120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fld id="{1A768533-9F5A-4A96-B8F6-9A95114E0856}" type="datetime1">
              <a:rPr lang="en-GB" smtClean="0">
                <a:cs typeface="Arial" charset="0"/>
              </a:rPr>
              <a:pPr/>
              <a:t>03/06/2019</a:t>
            </a:fld>
            <a:endParaRPr lang="de-DE">
              <a:cs typeface="Arial" charset="0"/>
            </a:endParaRPr>
          </a:p>
        </p:txBody>
      </p:sp>
      <p:sp>
        <p:nvSpPr>
          <p:cNvPr id="16" name="Inhaltsplatzhalter 8"/>
          <p:cNvSpPr txBox="1">
            <a:spLocks/>
          </p:cNvSpPr>
          <p:nvPr/>
        </p:nvSpPr>
        <p:spPr>
          <a:xfrm>
            <a:off x="2433908" y="1620411"/>
            <a:ext cx="6262254" cy="2074863"/>
          </a:xfrm>
          <a:prstGeom prst="rect">
            <a:avLst/>
          </a:prstGeom>
        </p:spPr>
        <p:txBody>
          <a:bodyPr/>
          <a:lstStyle/>
          <a:p>
            <a:pPr algn="ctr">
              <a:spcAft>
                <a:spcPts val="600"/>
              </a:spcAft>
            </a:pPr>
            <a:endParaRPr lang="en-US" sz="2000" dirty="0">
              <a:solidFill>
                <a:srgbClr val="534B3E"/>
              </a:solidFill>
            </a:endParaRPr>
          </a:p>
          <a:p>
            <a:pPr algn="ctr">
              <a:spcAft>
                <a:spcPts val="600"/>
              </a:spcAft>
            </a:pPr>
            <a:endParaRPr lang="en-US" sz="2000" dirty="0">
              <a:solidFill>
                <a:srgbClr val="534B3E"/>
              </a:solidFill>
            </a:endParaRPr>
          </a:p>
          <a:p>
            <a:pPr>
              <a:spcAft>
                <a:spcPts val="300"/>
              </a:spcAft>
            </a:pPr>
            <a:r>
              <a:rPr lang="ro-RO" sz="2800" dirty="0" smtClean="0">
                <a:solidFill>
                  <a:srgbClr val="534B3E"/>
                </a:solidFill>
              </a:rPr>
              <a:t>Vă mulțumim pentru atenție</a:t>
            </a:r>
            <a:endParaRPr lang="en-GB" sz="2800" dirty="0">
              <a:solidFill>
                <a:srgbClr val="534B3E"/>
              </a:solidFill>
            </a:endParaRPr>
          </a:p>
          <a:p>
            <a:endParaRPr lang="en-GB" sz="1000" dirty="0">
              <a:solidFill>
                <a:srgbClr val="534B3E"/>
              </a:solidFill>
            </a:endParaRPr>
          </a:p>
        </p:txBody>
      </p:sp>
      <p:sp>
        <p:nvSpPr>
          <p:cNvPr id="17" name="Textfeld 9"/>
          <p:cNvSpPr txBox="1">
            <a:spLocks noChangeArrowheads="1"/>
          </p:cNvSpPr>
          <p:nvPr/>
        </p:nvSpPr>
        <p:spPr bwMode="auto">
          <a:xfrm>
            <a:off x="427153" y="5399463"/>
            <a:ext cx="1371600" cy="215900"/>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Proiect co-finanțat de</a:t>
            </a:r>
            <a:endParaRPr lang="en-GB" sz="800" b="0" dirty="0">
              <a:solidFill>
                <a:schemeClr val="tx2">
                  <a:lumMod val="75000"/>
                </a:schemeClr>
              </a:solidFill>
            </a:endParaRPr>
          </a:p>
        </p:txBody>
      </p:sp>
      <p:pic>
        <p:nvPicPr>
          <p:cNvPr id="18" name="Picture 11" descr="F:\Branding\EU\jaune.jpg"/>
          <p:cNvPicPr>
            <a:picLocks noChangeAspect="1" noChangeArrowheads="1"/>
          </p:cNvPicPr>
          <p:nvPr/>
        </p:nvPicPr>
        <p:blipFill>
          <a:blip r:embed="rId7"/>
          <a:srcRect/>
          <a:stretch>
            <a:fillRect/>
          </a:stretch>
        </p:blipFill>
        <p:spPr bwMode="auto">
          <a:xfrm>
            <a:off x="491056" y="5624205"/>
            <a:ext cx="1365250" cy="927100"/>
          </a:xfrm>
          <a:prstGeom prst="rect">
            <a:avLst/>
          </a:prstGeom>
          <a:noFill/>
          <a:ln w="9525">
            <a:noFill/>
            <a:miter lim="800000"/>
            <a:headEnd/>
            <a:tailEnd/>
          </a:ln>
        </p:spPr>
      </p:pic>
      <p:pic>
        <p:nvPicPr>
          <p:cNvPr id="19" name="Picture 11" descr="H:\bn4.jpg"/>
          <p:cNvPicPr>
            <a:picLocks noChangeAspect="1" noChangeArrowheads="1"/>
          </p:cNvPicPr>
          <p:nvPr/>
        </p:nvPicPr>
        <p:blipFill>
          <a:blip r:embed="rId8"/>
          <a:srcRect/>
          <a:stretch>
            <a:fillRect/>
          </a:stretch>
        </p:blipFill>
        <p:spPr bwMode="auto">
          <a:xfrm>
            <a:off x="2046511" y="5590073"/>
            <a:ext cx="1016000" cy="1025525"/>
          </a:xfrm>
          <a:prstGeom prst="rect">
            <a:avLst/>
          </a:prstGeom>
          <a:noFill/>
          <a:ln w="9525">
            <a:noFill/>
            <a:miter lim="800000"/>
            <a:headEnd/>
            <a:tailEnd/>
          </a:ln>
        </p:spPr>
      </p:pic>
      <p:pic>
        <p:nvPicPr>
          <p:cNvPr id="20" name="Picture 1"/>
          <p:cNvPicPr>
            <a:picLocks noChangeAspect="1"/>
          </p:cNvPicPr>
          <p:nvPr/>
        </p:nvPicPr>
        <p:blipFill>
          <a:blip r:embed="rId9"/>
          <a:srcRect/>
          <a:stretch>
            <a:fillRect/>
          </a:stretch>
        </p:blipFill>
        <p:spPr bwMode="auto">
          <a:xfrm>
            <a:off x="5258991" y="5624205"/>
            <a:ext cx="1639887" cy="957262"/>
          </a:xfrm>
          <a:prstGeom prst="rect">
            <a:avLst/>
          </a:prstGeom>
          <a:noFill/>
          <a:ln w="9525">
            <a:noFill/>
            <a:miter lim="800000"/>
            <a:headEnd/>
            <a:tailEnd/>
          </a:ln>
        </p:spPr>
      </p:pic>
      <p:sp>
        <p:nvSpPr>
          <p:cNvPr id="21" name="Textfeld 9"/>
          <p:cNvSpPr txBox="1">
            <a:spLocks noChangeArrowheads="1"/>
          </p:cNvSpPr>
          <p:nvPr/>
        </p:nvSpPr>
        <p:spPr bwMode="auto">
          <a:xfrm>
            <a:off x="6898878" y="5383151"/>
            <a:ext cx="1147762" cy="214313"/>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In cooperare cu</a:t>
            </a:r>
            <a:endParaRPr lang="ro-RO" sz="800" b="0" dirty="0">
              <a:solidFill>
                <a:schemeClr val="tx2">
                  <a:lumMod val="75000"/>
                </a:schemeClr>
              </a:solidFill>
            </a:endParaRPr>
          </a:p>
        </p:txBody>
      </p:sp>
      <p:pic>
        <p:nvPicPr>
          <p:cNvPr id="22" name="Picture 21"/>
          <p:cNvPicPr/>
          <p:nvPr/>
        </p:nvPicPr>
        <p:blipFill>
          <a:blip r:embed="rId10" cstate="print">
            <a:extLst>
              <a:ext uri="{28A0092B-C50C-407E-A947-70E740481C1C}">
                <a14:useLocalDpi xmlns:a14="http://schemas.microsoft.com/office/drawing/2010/main" val="0"/>
              </a:ext>
            </a:extLst>
          </a:blip>
          <a:stretch>
            <a:fillRect/>
          </a:stretch>
        </p:blipFill>
        <p:spPr>
          <a:xfrm>
            <a:off x="7752045" y="5540701"/>
            <a:ext cx="1071880" cy="1071880"/>
          </a:xfrm>
          <a:prstGeom prst="rect">
            <a:avLst/>
          </a:prstGeom>
        </p:spPr>
      </p:pic>
      <p:pic>
        <p:nvPicPr>
          <p:cNvPr id="23" name="Picture 22" descr="D:\Users\Desktop\logotype.png"/>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252716" y="5818037"/>
            <a:ext cx="1958975" cy="569595"/>
          </a:xfrm>
          <a:prstGeom prst="rect">
            <a:avLst/>
          </a:prstGeom>
          <a:noFill/>
          <a:ln>
            <a:noFill/>
          </a:ln>
        </p:spPr>
      </p:pic>
      <p:sp>
        <p:nvSpPr>
          <p:cNvPr id="24" name="CasetăText 1"/>
          <p:cNvSpPr txBox="1"/>
          <p:nvPr/>
        </p:nvSpPr>
        <p:spPr>
          <a:xfrm>
            <a:off x="1856306" y="3145976"/>
            <a:ext cx="5361912" cy="1723549"/>
          </a:xfrm>
          <a:prstGeom prst="rect">
            <a:avLst/>
          </a:prstGeom>
          <a:noFill/>
        </p:spPr>
        <p:txBody>
          <a:bodyPr wrap="square" rtlCol="0">
            <a:spAutoFit/>
          </a:bodyPr>
          <a:lstStyle/>
          <a:p>
            <a:pPr algn="ctr"/>
            <a:r>
              <a:rPr lang="ro-RO" sz="1400" b="0" u="sng" dirty="0" smtClean="0">
                <a:solidFill>
                  <a:schemeClr val="bg2">
                    <a:lumMod val="25000"/>
                  </a:schemeClr>
                </a:solidFill>
                <a:latin typeface="+mn-lt"/>
                <a:hlinkClick r:id="rId12"/>
              </a:rPr>
              <a:t>www.ifcaac.amac.md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ifcaac@fua.utm.md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77-38 22</a:t>
            </a:r>
          </a:p>
          <a:p>
            <a:pPr algn="ctr"/>
            <a:r>
              <a:rPr lang="ro-RO" sz="1400" b="0" dirty="0">
                <a:solidFill>
                  <a:schemeClr val="bg2">
                    <a:lumMod val="25000"/>
                  </a:schemeClr>
                </a:solidFill>
                <a:latin typeface="+mn-lt"/>
              </a:rPr>
              <a:t> </a:t>
            </a:r>
          </a:p>
          <a:p>
            <a:pPr algn="ctr"/>
            <a:r>
              <a:rPr lang="ro-RO" sz="1400" b="0" u="sng">
                <a:solidFill>
                  <a:srgbClr val="7030A0"/>
                </a:solidFill>
                <a:latin typeface="+mn-lt"/>
              </a:rPr>
              <a:t>www.amac.md</a:t>
            </a:r>
            <a:r>
              <a:rPr lang="ro-RO" sz="1400" b="0">
                <a:solidFill>
                  <a:srgbClr val="7030A0"/>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apacanal@yandex.ru</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28-84-33</a:t>
            </a:r>
          </a:p>
          <a:p>
            <a:pPr algn="ctr"/>
            <a:endParaRPr lang="ro-RO" sz="800" b="0" dirty="0">
              <a:solidFill>
                <a:schemeClr val="bg2">
                  <a:lumMod val="25000"/>
                </a:schemeClr>
              </a:solidFill>
              <a:latin typeface="+mn-lt"/>
            </a:endParaRPr>
          </a:p>
        </p:txBody>
      </p:sp>
    </p:spTree>
    <p:extLst>
      <p:ext uri="{BB962C8B-B14F-4D97-AF65-F5344CB8AC3E}">
        <p14:creationId xmlns:p14="http://schemas.microsoft.com/office/powerpoint/2010/main" val="136737348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Subtitle 2"/>
          <p:cNvSpPr txBox="1">
            <a:spLocks/>
          </p:cNvSpPr>
          <p:nvPr/>
        </p:nvSpPr>
        <p:spPr bwMode="auto">
          <a:xfrm>
            <a:off x="679155" y="2283649"/>
            <a:ext cx="7844359" cy="32698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70000" lnSpcReduction="20000"/>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ro-RO" sz="3200" b="1" i="1" kern="0" dirty="0" smtClean="0">
                <a:solidFill>
                  <a:srgbClr val="0070C0"/>
                </a:solidFill>
              </a:rPr>
              <a:t>Scopul organizării </a:t>
            </a:r>
            <a:r>
              <a:rPr lang="ro-RO" sz="3200" b="1" i="1" kern="0" dirty="0" smtClean="0"/>
              <a:t>exploatării  gospodăriei  electrice și dirijarea operativă a  gospodăriei  electrice:</a:t>
            </a:r>
          </a:p>
          <a:p>
            <a:r>
              <a:rPr lang="ro-RO" sz="3200" b="1" i="1" kern="0" dirty="0" smtClean="0"/>
              <a:t>Asigurarea exploatării fiabile, inofensive a instalațiilor electrice  în stare funcțională în conformitate cu actele normativ-tehnice  în vigoare pe teritoriul  RM  (Regulamente, Instrucțiuni etc.).</a:t>
            </a:r>
          </a:p>
          <a:p>
            <a:r>
              <a:rPr lang="ro-RO" sz="3200" b="1" i="1" kern="0" dirty="0" smtClean="0">
                <a:solidFill>
                  <a:srgbClr val="0070C0"/>
                </a:solidFill>
              </a:rPr>
              <a:t>Obligațiunile serviciului energetic și  persoanei responsabile de gospodăria electrică</a:t>
            </a:r>
          </a:p>
          <a:p>
            <a:endParaRPr lang="ro-RO" b="0" kern="0" dirty="0"/>
          </a:p>
        </p:txBody>
      </p:sp>
    </p:spTree>
    <p:extLst>
      <p:ext uri="{BB962C8B-B14F-4D97-AF65-F5344CB8AC3E}">
        <p14:creationId xmlns:p14="http://schemas.microsoft.com/office/powerpoint/2010/main" val="424810750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Title 1"/>
          <p:cNvSpPr txBox="1">
            <a:spLocks/>
          </p:cNvSpPr>
          <p:nvPr/>
        </p:nvSpPr>
        <p:spPr bwMode="auto">
          <a:xfrm>
            <a:off x="1066801" y="1767622"/>
            <a:ext cx="7259782" cy="5044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0000" lnSpcReduction="10000"/>
          </a:bodyPr>
          <a:lst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a:lstStyle>
          <a:p>
            <a:r>
              <a:rPr lang="ro-RO" sz="3200" b="1" kern="0" smtClean="0"/>
              <a:t>Dirijarea operativă de dispecerat</a:t>
            </a:r>
            <a:endParaRPr lang="ro-RO" sz="3200" b="1" kern="0" dirty="0"/>
          </a:p>
        </p:txBody>
      </p:sp>
      <p:sp>
        <p:nvSpPr>
          <p:cNvPr id="15" name="Subtitle 2"/>
          <p:cNvSpPr txBox="1">
            <a:spLocks/>
          </p:cNvSpPr>
          <p:nvPr/>
        </p:nvSpPr>
        <p:spPr bwMode="auto">
          <a:xfrm>
            <a:off x="1066800" y="2241580"/>
            <a:ext cx="7468055" cy="4283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10000"/>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r>
              <a:rPr lang="vi-VN" b="1" kern="0" smtClean="0">
                <a:solidFill>
                  <a:srgbClr val="0070C0"/>
                </a:solidFill>
                <a:latin typeface="Calibri" pitchFamily="34" charset="0"/>
              </a:rPr>
              <a:t>Consumatorii care au în componență sistem de alimentare cu energie electrică, surse proprii de energie electrică, rețele electrice și receptori de energie electrică, vor organiza dirijarea operativă de dispecerat permanentă (24/24 h)</a:t>
            </a:r>
            <a:r>
              <a:rPr lang="ro-RO" b="1" kern="0" smtClean="0">
                <a:solidFill>
                  <a:srgbClr val="0070C0"/>
                </a:solidFill>
                <a:latin typeface="Calibri" pitchFamily="34" charset="0"/>
              </a:rPr>
              <a:t>.</a:t>
            </a:r>
            <a:endParaRPr lang="ro-RO" b="0" kern="0" smtClean="0">
              <a:solidFill>
                <a:srgbClr val="FF0000"/>
              </a:solidFill>
            </a:endParaRPr>
          </a:p>
          <a:p>
            <a:r>
              <a:rPr lang="vi-VN" b="1" i="1" kern="0" smtClean="0">
                <a:solidFill>
                  <a:srgbClr val="FF0000"/>
                </a:solidFill>
                <a:latin typeface="Calibri" pitchFamily="34" charset="0"/>
              </a:rPr>
              <a:t>Sarcinile Consumatorului care posedă sistemă de dirijare operativă sunt: </a:t>
            </a:r>
          </a:p>
          <a:p>
            <a:r>
              <a:rPr lang="vi-VN" b="0" kern="0" smtClean="0">
                <a:latin typeface="Calibri" pitchFamily="34" charset="0"/>
              </a:rPr>
              <a:t>elaborarea, coordonarea cu operatorul de sistem și gestionarea regimului de lucru al centralelor și rețelelor electrice proprii, care asigură alimentarea neîntreruptă cu energie electrică; </a:t>
            </a:r>
          </a:p>
          <a:p>
            <a:r>
              <a:rPr lang="vi-VN" b="0" kern="0" smtClean="0">
                <a:latin typeface="Calibri" pitchFamily="34" charset="0"/>
              </a:rPr>
              <a:t>- asigurarea cerințelor cu privire la calitatea energiei electrice; </a:t>
            </a:r>
          </a:p>
          <a:p>
            <a:pPr>
              <a:buFontTx/>
              <a:buChar char="-"/>
            </a:pPr>
            <a:r>
              <a:rPr lang="vi-VN" b="0" kern="0" smtClean="0">
                <a:latin typeface="Calibri" pitchFamily="34" charset="0"/>
              </a:rPr>
              <a:t>asigurarea funcționării eficiente a sistemului de alimentare cu energie electrică și utilizarea rațională a resurselor energetice, cu respectarea regimului de consum; </a:t>
            </a:r>
            <a:endParaRPr lang="ro-RO" b="0" kern="0" smtClean="0">
              <a:latin typeface="Calibri" pitchFamily="34" charset="0"/>
            </a:endParaRPr>
          </a:p>
          <a:p>
            <a:pPr>
              <a:buFontTx/>
              <a:buChar char="-"/>
            </a:pPr>
            <a:r>
              <a:rPr lang="vi-VN" b="0" kern="0" smtClean="0">
                <a:latin typeface="Calibri" pitchFamily="34" charset="0"/>
              </a:rPr>
              <a:t>lichidarea avariilor și restabilirea regimului necesar de consum a energiei electrice;</a:t>
            </a:r>
            <a:endParaRPr lang="ro-RO" b="0" kern="0" smtClean="0">
              <a:latin typeface="Calibri" pitchFamily="34" charset="0"/>
            </a:endParaRPr>
          </a:p>
          <a:p>
            <a:pPr>
              <a:buFontTx/>
              <a:buChar char="-"/>
            </a:pPr>
            <a:r>
              <a:rPr lang="vi-VN" b="0" kern="0" smtClean="0">
                <a:latin typeface="Calibri" pitchFamily="34" charset="0"/>
              </a:rPr>
              <a:t>pregătirea pentru executarea lucrărilor de reparații în instalațiile electrice. </a:t>
            </a:r>
            <a:endParaRPr lang="en-US" b="0" kern="0" smtClean="0">
              <a:latin typeface="Calibri" pitchFamily="34" charset="0"/>
            </a:endParaRPr>
          </a:p>
          <a:p>
            <a:pPr>
              <a:buFontTx/>
              <a:buChar char="-"/>
            </a:pPr>
            <a:endParaRPr lang="ro-RO" b="0" kern="0" smtClean="0">
              <a:latin typeface="Calibri" pitchFamily="34" charset="0"/>
            </a:endParaRPr>
          </a:p>
          <a:p>
            <a:pPr>
              <a:buFontTx/>
              <a:buChar char="-"/>
            </a:pPr>
            <a:endParaRPr lang="vi-VN" b="0" kern="0" smtClean="0">
              <a:latin typeface="Calibri" pitchFamily="34" charset="0"/>
            </a:endParaRPr>
          </a:p>
          <a:p>
            <a:endParaRPr lang="ro-RO" b="1" i="1" kern="0" smtClean="0"/>
          </a:p>
          <a:p>
            <a:endParaRPr lang="ru-RU" b="0" kern="0" dirty="0" smtClean="0"/>
          </a:p>
        </p:txBody>
      </p:sp>
    </p:spTree>
    <p:extLst>
      <p:ext uri="{BB962C8B-B14F-4D97-AF65-F5344CB8AC3E}">
        <p14:creationId xmlns:p14="http://schemas.microsoft.com/office/powerpoint/2010/main" val="411954109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838200" y="2202873"/>
            <a:ext cx="7734300" cy="4170219"/>
          </a:xfrm>
        </p:spPr>
        <p:txBody>
          <a:bodyPr/>
          <a:lstStyle/>
          <a:p>
            <a:pPr>
              <a:buFontTx/>
              <a:buChar char="-"/>
            </a:pPr>
            <a:r>
              <a:rPr lang="vi-VN" sz="1800" dirty="0">
                <a:latin typeface="Calibri" pitchFamily="34" charset="0"/>
              </a:rPr>
              <a:t>prevenirea și lichidarea avariilor și altor deranjamente tehnologice la producerea, transformarea, transportarea </a:t>
            </a:r>
            <a:r>
              <a:rPr lang="ro-RO" sz="1800" dirty="0">
                <a:latin typeface="Calibri" pitchFamily="34" charset="0"/>
              </a:rPr>
              <a:t>  </a:t>
            </a:r>
            <a:r>
              <a:rPr lang="vi-VN" sz="1800" dirty="0">
                <a:latin typeface="Calibri" pitchFamily="34" charset="0"/>
              </a:rPr>
              <a:t>ș</a:t>
            </a:r>
            <a:r>
              <a:rPr lang="ro-RO" sz="1800" dirty="0">
                <a:latin typeface="Calibri" pitchFamily="34" charset="0"/>
              </a:rPr>
              <a:t>i </a:t>
            </a:r>
            <a:r>
              <a:rPr lang="vi-VN" sz="1800" dirty="0">
                <a:latin typeface="Calibri" pitchFamily="34" charset="0"/>
              </a:rPr>
              <a:t>distribuția energiei electrice;</a:t>
            </a:r>
            <a:endParaRPr lang="ro-RO" sz="1800" dirty="0">
              <a:latin typeface="Calibri" pitchFamily="34" charset="0"/>
            </a:endParaRPr>
          </a:p>
          <a:p>
            <a:pPr>
              <a:buFontTx/>
              <a:buChar char="-"/>
            </a:pPr>
            <a:r>
              <a:rPr lang="vi-VN" sz="1800" dirty="0">
                <a:latin typeface="Calibri" pitchFamily="34" charset="0"/>
              </a:rPr>
              <a:t>gestionarea regimului necesar de lucru, inclusiv și cel impus de operatorul de sistem; </a:t>
            </a:r>
          </a:p>
          <a:p>
            <a:pPr>
              <a:buNone/>
            </a:pPr>
            <a:r>
              <a:rPr lang="vi-VN" sz="1800" dirty="0">
                <a:latin typeface="Calibri" pitchFamily="34" charset="0"/>
              </a:rPr>
              <a:t>-</a:t>
            </a:r>
            <a:r>
              <a:rPr lang="ro-RO" sz="1800" dirty="0">
                <a:latin typeface="Calibri" pitchFamily="34" charset="0"/>
              </a:rPr>
              <a:t>  </a:t>
            </a:r>
            <a:r>
              <a:rPr lang="vi-VN" sz="1800" dirty="0">
                <a:latin typeface="Calibri" pitchFamily="34" charset="0"/>
              </a:rPr>
              <a:t> efectuarea manevrelor în instalațiile electrice; </a:t>
            </a:r>
          </a:p>
          <a:p>
            <a:pPr>
              <a:buNone/>
            </a:pPr>
            <a:endParaRPr lang="ru-RU" sz="1800" b="1" i="1" dirty="0"/>
          </a:p>
        </p:txBody>
      </p:sp>
    </p:spTree>
    <p:extLst>
      <p:ext uri="{BB962C8B-B14F-4D97-AF65-F5344CB8AC3E}">
        <p14:creationId xmlns:p14="http://schemas.microsoft.com/office/powerpoint/2010/main" val="137511140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228601" y="1784061"/>
            <a:ext cx="8625662" cy="4577559"/>
          </a:xfrm>
        </p:spPr>
        <p:txBody>
          <a:bodyPr>
            <a:normAutofit fontScale="85000" lnSpcReduction="20000"/>
          </a:bodyPr>
          <a:lstStyle/>
          <a:p>
            <a:endParaRPr lang="ro-RO" sz="2400" dirty="0"/>
          </a:p>
          <a:p>
            <a:pPr algn="ctr">
              <a:buNone/>
            </a:pPr>
            <a:r>
              <a:rPr lang="ro-RO" sz="2400" b="1" dirty="0"/>
              <a:t>  </a:t>
            </a:r>
            <a:r>
              <a:rPr lang="ro-RO" sz="2400" b="1" dirty="0">
                <a:solidFill>
                  <a:srgbClr val="0070C0"/>
                </a:solidFill>
              </a:rPr>
              <a:t> Organizarea sistemului de întreţinere şi reparații planificate și efectuarea activității de  mentenanță  la utilajul electric din gestiune.</a:t>
            </a:r>
          </a:p>
          <a:p>
            <a:pPr>
              <a:buNone/>
            </a:pPr>
            <a:r>
              <a:rPr lang="ro-RO" sz="2400" b="1" i="1" dirty="0"/>
              <a:t>     </a:t>
            </a:r>
            <a:r>
              <a:rPr lang="ro-RO" sz="2400" b="1" i="1" dirty="0">
                <a:solidFill>
                  <a:srgbClr val="FF0000"/>
                </a:solidFill>
              </a:rPr>
              <a:t>Scop</a:t>
            </a:r>
          </a:p>
          <a:p>
            <a:pPr>
              <a:buNone/>
            </a:pPr>
            <a:r>
              <a:rPr lang="ro-RO" sz="2400" dirty="0"/>
              <a:t>    </a:t>
            </a:r>
            <a:r>
              <a:rPr lang="ro-RO" sz="1900" dirty="0"/>
              <a:t>Creşterea randamentului şi a preciziei de funcţionare a utilajelor, prin realizarea procesului de întreţinere şi reparare, reducerea costurilor de producţie şi, implicit, la creşterea eficienţei activităţii de producţie, creşterea perioadei de timp în care utilajul este în stare de funcţionare. </a:t>
            </a:r>
            <a:endParaRPr lang="ru-RU" sz="1900" dirty="0"/>
          </a:p>
          <a:p>
            <a:pPr>
              <a:buNone/>
            </a:pPr>
            <a:r>
              <a:rPr lang="ro-RO" sz="1900" b="1" i="1" dirty="0"/>
              <a:t>     Definiții:</a:t>
            </a:r>
          </a:p>
          <a:p>
            <a:pPr>
              <a:buNone/>
            </a:pPr>
            <a:r>
              <a:rPr lang="ro-RO" sz="1900" b="1" dirty="0"/>
              <a:t>     Mentenanţa</a:t>
            </a:r>
            <a:r>
              <a:rPr lang="ro-RO" sz="1900" dirty="0"/>
              <a:t> – totalitatea operaţiilor de întreţinere şi reparaţii ale unui sistem tehnic care au ca scop înlăturarea defecţiunilor unor piese, subansamble şi readucerea utilajului, echipamentului la stare de funcţionare.</a:t>
            </a:r>
            <a:endParaRPr lang="ru-RU" sz="1900" dirty="0"/>
          </a:p>
          <a:p>
            <a:pPr>
              <a:buNone/>
            </a:pPr>
            <a:r>
              <a:rPr lang="ro-RO" sz="1900" b="1" dirty="0"/>
              <a:t>     </a:t>
            </a:r>
            <a:r>
              <a:rPr lang="en-US" sz="1900" b="1" dirty="0" err="1"/>
              <a:t>Revizie</a:t>
            </a:r>
            <a:r>
              <a:rPr lang="en-US" sz="1900" b="1" dirty="0"/>
              <a:t> </a:t>
            </a:r>
            <a:r>
              <a:rPr lang="en-US" sz="1900" b="1" dirty="0" err="1"/>
              <a:t>tehnică</a:t>
            </a:r>
            <a:r>
              <a:rPr lang="en-US" sz="1900" dirty="0"/>
              <a:t> – </a:t>
            </a:r>
            <a:r>
              <a:rPr lang="en-US" sz="1900" dirty="0" err="1"/>
              <a:t>operaţiile</a:t>
            </a:r>
            <a:r>
              <a:rPr lang="en-US" sz="1900" dirty="0"/>
              <a:t> </a:t>
            </a:r>
            <a:r>
              <a:rPr lang="en-US" sz="1900" dirty="0" err="1"/>
              <a:t>ce</a:t>
            </a:r>
            <a:r>
              <a:rPr lang="en-US" sz="1900" dirty="0"/>
              <a:t> se </a:t>
            </a:r>
            <a:r>
              <a:rPr lang="en-US" sz="1900" dirty="0" err="1"/>
              <a:t>execută</a:t>
            </a:r>
            <a:r>
              <a:rPr lang="en-US" sz="1900" dirty="0"/>
              <a:t> </a:t>
            </a:r>
            <a:r>
              <a:rPr lang="en-US" sz="1900" dirty="0" err="1"/>
              <a:t>în</a:t>
            </a:r>
            <a:r>
              <a:rPr lang="en-US" sz="1900" dirty="0"/>
              <a:t> </a:t>
            </a:r>
            <a:r>
              <a:rPr lang="en-US" sz="1900" dirty="0" err="1"/>
              <a:t>scopul</a:t>
            </a:r>
            <a:r>
              <a:rPr lang="en-US" sz="1900" dirty="0"/>
              <a:t> </a:t>
            </a:r>
            <a:r>
              <a:rPr lang="en-US" sz="1900" dirty="0" err="1"/>
              <a:t>determinării</a:t>
            </a:r>
            <a:r>
              <a:rPr lang="en-US" sz="1900" dirty="0"/>
              <a:t> </a:t>
            </a:r>
            <a:r>
              <a:rPr lang="en-US" sz="1900" dirty="0" err="1"/>
              <a:t>stării</a:t>
            </a:r>
            <a:r>
              <a:rPr lang="en-US" sz="1900" dirty="0"/>
              <a:t> </a:t>
            </a:r>
            <a:r>
              <a:rPr lang="en-US" sz="1900" dirty="0" err="1"/>
              <a:t>tehnice</a:t>
            </a:r>
            <a:r>
              <a:rPr lang="en-US" sz="1900" dirty="0"/>
              <a:t> </a:t>
            </a:r>
            <a:r>
              <a:rPr lang="en-US" sz="1900" dirty="0" err="1"/>
              <a:t>şi</a:t>
            </a:r>
            <a:r>
              <a:rPr lang="en-US" sz="1900" dirty="0"/>
              <a:t> a </a:t>
            </a:r>
            <a:r>
              <a:rPr lang="en-US" sz="1900" dirty="0" err="1"/>
              <a:t>principalelor</a:t>
            </a:r>
            <a:r>
              <a:rPr lang="en-US" sz="1900" dirty="0"/>
              <a:t> </a:t>
            </a:r>
            <a:r>
              <a:rPr lang="en-US" sz="1900" dirty="0" err="1"/>
              <a:t>măsuri</a:t>
            </a:r>
            <a:r>
              <a:rPr lang="en-US" sz="1900" dirty="0"/>
              <a:t> </a:t>
            </a:r>
            <a:r>
              <a:rPr lang="en-US" sz="1900" dirty="0" err="1"/>
              <a:t>ce</a:t>
            </a:r>
            <a:r>
              <a:rPr lang="en-US" sz="1900" dirty="0"/>
              <a:t> </a:t>
            </a:r>
            <a:r>
              <a:rPr lang="en-US" sz="1900" dirty="0" err="1"/>
              <a:t>urmează</a:t>
            </a:r>
            <a:r>
              <a:rPr lang="en-US" sz="1900" dirty="0"/>
              <a:t> a se </a:t>
            </a:r>
            <a:r>
              <a:rPr lang="en-US" sz="1900" dirty="0" err="1"/>
              <a:t>efectua</a:t>
            </a:r>
            <a:r>
              <a:rPr lang="en-US" sz="1900" dirty="0"/>
              <a:t> la prima </a:t>
            </a:r>
            <a:r>
              <a:rPr lang="en-US" sz="1900" dirty="0" err="1"/>
              <a:t>reparaţie</a:t>
            </a:r>
            <a:r>
              <a:rPr lang="en-US" sz="1900" dirty="0"/>
              <a:t> </a:t>
            </a:r>
            <a:r>
              <a:rPr lang="en-US" sz="1900" dirty="0" err="1"/>
              <a:t>planificată</a:t>
            </a:r>
            <a:r>
              <a:rPr lang="en-US" sz="1900" dirty="0"/>
              <a:t>, </a:t>
            </a:r>
            <a:r>
              <a:rPr lang="en-US" sz="1900" dirty="0" err="1"/>
              <a:t>pentru</a:t>
            </a:r>
            <a:r>
              <a:rPr lang="en-US" sz="1900" dirty="0"/>
              <a:t> a se </a:t>
            </a:r>
            <a:r>
              <a:rPr lang="en-US" sz="1900" dirty="0" err="1"/>
              <a:t>asigura</a:t>
            </a:r>
            <a:r>
              <a:rPr lang="en-US" sz="1900" dirty="0"/>
              <a:t> </a:t>
            </a:r>
            <a:r>
              <a:rPr lang="en-US" sz="1900" dirty="0" err="1"/>
              <a:t>în</a:t>
            </a:r>
            <a:r>
              <a:rPr lang="en-US" sz="1900" dirty="0"/>
              <a:t> </a:t>
            </a:r>
            <a:r>
              <a:rPr lang="en-US" sz="1900" dirty="0" err="1"/>
              <a:t>continuare</a:t>
            </a:r>
            <a:r>
              <a:rPr lang="en-US" sz="1900" dirty="0"/>
              <a:t> </a:t>
            </a:r>
            <a:r>
              <a:rPr lang="en-US" sz="1900" dirty="0" err="1"/>
              <a:t>funcţionarea</a:t>
            </a:r>
            <a:r>
              <a:rPr lang="en-US" sz="1900" dirty="0"/>
              <a:t> </a:t>
            </a:r>
            <a:r>
              <a:rPr lang="en-US" sz="1900" dirty="0" err="1"/>
              <a:t>normală</a:t>
            </a:r>
            <a:r>
              <a:rPr lang="en-US" sz="1900" dirty="0"/>
              <a:t> a </a:t>
            </a:r>
            <a:r>
              <a:rPr lang="en-US" sz="1900" dirty="0" err="1"/>
              <a:t>acestuia</a:t>
            </a:r>
            <a:r>
              <a:rPr lang="en-US" sz="1900" dirty="0"/>
              <a:t>. </a:t>
            </a:r>
            <a:r>
              <a:rPr lang="en-US" sz="1900" dirty="0" err="1"/>
              <a:t>Executarea</a:t>
            </a:r>
            <a:r>
              <a:rPr lang="en-US" sz="1900" dirty="0"/>
              <a:t> </a:t>
            </a:r>
            <a:r>
              <a:rPr lang="en-US" sz="1900" dirty="0" err="1"/>
              <a:t>unor</a:t>
            </a:r>
            <a:r>
              <a:rPr lang="en-US" sz="1900" dirty="0"/>
              <a:t> </a:t>
            </a:r>
            <a:r>
              <a:rPr lang="en-US" sz="1900" dirty="0" err="1"/>
              <a:t>operaţii</a:t>
            </a:r>
            <a:r>
              <a:rPr lang="en-US" sz="1900" dirty="0"/>
              <a:t> de </a:t>
            </a:r>
            <a:r>
              <a:rPr lang="en-US" sz="1900" dirty="0" err="1"/>
              <a:t>reglare</a:t>
            </a:r>
            <a:r>
              <a:rPr lang="en-US" sz="1900" dirty="0"/>
              <a:t> </a:t>
            </a:r>
            <a:r>
              <a:rPr lang="en-US" sz="1900" dirty="0" err="1"/>
              <a:t>şi</a:t>
            </a:r>
            <a:r>
              <a:rPr lang="en-US" sz="1900" dirty="0"/>
              <a:t> </a:t>
            </a:r>
            <a:r>
              <a:rPr lang="en-US" sz="1900" dirty="0" err="1"/>
              <a:t>consolidare</a:t>
            </a:r>
            <a:r>
              <a:rPr lang="en-US" sz="1900" dirty="0"/>
              <a:t> a </a:t>
            </a:r>
            <a:r>
              <a:rPr lang="en-US" sz="1900" dirty="0" err="1"/>
              <a:t>unor</a:t>
            </a:r>
            <a:r>
              <a:rPr lang="en-US" sz="1900" dirty="0"/>
              <a:t> </a:t>
            </a:r>
            <a:r>
              <a:rPr lang="en-US" sz="1900" dirty="0" err="1"/>
              <a:t>piese</a:t>
            </a:r>
            <a:r>
              <a:rPr lang="en-US" sz="1900" dirty="0"/>
              <a:t> </a:t>
            </a:r>
            <a:r>
              <a:rPr lang="en-US" sz="1900" dirty="0" err="1"/>
              <a:t>şi</a:t>
            </a:r>
            <a:r>
              <a:rPr lang="en-US" sz="1900" dirty="0"/>
              <a:t> </a:t>
            </a:r>
            <a:r>
              <a:rPr lang="en-US" sz="1900" dirty="0" err="1"/>
              <a:t>subansamble</a:t>
            </a:r>
            <a:r>
              <a:rPr lang="en-US" sz="1900" dirty="0"/>
              <a:t>, </a:t>
            </a:r>
            <a:r>
              <a:rPr lang="en-US" sz="1900" dirty="0" err="1"/>
              <a:t>asigurându</a:t>
            </a:r>
            <a:r>
              <a:rPr lang="en-US" sz="1900" dirty="0"/>
              <a:t>-se </a:t>
            </a:r>
            <a:r>
              <a:rPr lang="en-US" sz="1900" dirty="0" err="1"/>
              <a:t>funcţionarea</a:t>
            </a:r>
            <a:r>
              <a:rPr lang="en-US" sz="1900" dirty="0"/>
              <a:t> </a:t>
            </a:r>
            <a:r>
              <a:rPr lang="en-US" sz="1900" dirty="0" err="1"/>
              <a:t>normală</a:t>
            </a:r>
            <a:r>
              <a:rPr lang="en-US" sz="1900" dirty="0"/>
              <a:t> a </a:t>
            </a:r>
            <a:r>
              <a:rPr lang="en-US" sz="1900" dirty="0" err="1"/>
              <a:t>utilajului</a:t>
            </a:r>
            <a:r>
              <a:rPr lang="en-US" sz="1900" dirty="0"/>
              <a:t> </a:t>
            </a:r>
            <a:r>
              <a:rPr lang="en-US" sz="1900" dirty="0" err="1"/>
              <a:t>până</a:t>
            </a:r>
            <a:r>
              <a:rPr lang="en-US" sz="1900" dirty="0"/>
              <a:t> la prima </a:t>
            </a:r>
            <a:r>
              <a:rPr lang="en-US" sz="1900" dirty="0" err="1"/>
              <a:t>reparaţie</a:t>
            </a:r>
            <a:r>
              <a:rPr lang="en-US" sz="1900" dirty="0"/>
              <a:t> </a:t>
            </a:r>
            <a:r>
              <a:rPr lang="en-US" sz="1900" dirty="0" err="1"/>
              <a:t>planificată</a:t>
            </a:r>
            <a:r>
              <a:rPr lang="en-US" sz="1900" dirty="0"/>
              <a:t>.</a:t>
            </a:r>
            <a:endParaRPr lang="ru-RU" sz="1900" dirty="0"/>
          </a:p>
          <a:p>
            <a:pPr>
              <a:buNone/>
            </a:pPr>
            <a:endParaRPr lang="ru-RU" sz="2400" b="1" i="1" dirty="0"/>
          </a:p>
          <a:p>
            <a:endParaRPr lang="ru-RU" sz="2600" dirty="0"/>
          </a:p>
        </p:txBody>
      </p:sp>
    </p:spTree>
    <p:extLst>
      <p:ext uri="{BB962C8B-B14F-4D97-AF65-F5344CB8AC3E}">
        <p14:creationId xmlns:p14="http://schemas.microsoft.com/office/powerpoint/2010/main" val="165286985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Прямоугольник 10"/>
          <p:cNvSpPr/>
          <p:nvPr/>
        </p:nvSpPr>
        <p:spPr>
          <a:xfrm>
            <a:off x="242950" y="1570608"/>
            <a:ext cx="8623464" cy="4401205"/>
          </a:xfrm>
          <a:prstGeom prst="rect">
            <a:avLst/>
          </a:prstGeom>
        </p:spPr>
        <p:txBody>
          <a:bodyPr wrap="square">
            <a:spAutoFit/>
          </a:bodyPr>
          <a:lstStyle/>
          <a:p>
            <a:r>
              <a:rPr lang="ro-RO" sz="2000" b="1" dirty="0"/>
              <a:t>Întreţinerea - </a:t>
            </a:r>
            <a:r>
              <a:rPr lang="ro-RO" sz="2000" dirty="0"/>
              <a:t>ansamblu de operaţii care se fac pentru îngrijirea utilajului fără scoaterea lui din funcţiune, în vederea asigurării bunei funcţionari între două reparaţii.</a:t>
            </a:r>
            <a:endParaRPr lang="ru-RU" sz="2000" dirty="0"/>
          </a:p>
          <a:p>
            <a:r>
              <a:rPr lang="ro-RO" sz="2000" b="1" dirty="0"/>
              <a:t>Reparaţii</a:t>
            </a:r>
            <a:r>
              <a:rPr lang="ro-RO" sz="2000" dirty="0"/>
              <a:t> - ansamblu de masuri luate pentru recondiţionarea sau înlocuirea pieselor componente uzate ale utilajului.</a:t>
            </a:r>
            <a:endParaRPr lang="ru-RU" sz="2000" dirty="0"/>
          </a:p>
          <a:p>
            <a:r>
              <a:rPr lang="en-US" sz="2000" b="1" dirty="0" err="1"/>
              <a:t>Reparaţia</a:t>
            </a:r>
            <a:r>
              <a:rPr lang="en-US" sz="2000" b="1" dirty="0"/>
              <a:t> </a:t>
            </a:r>
            <a:r>
              <a:rPr lang="en-US" sz="2000" b="1" dirty="0" err="1"/>
              <a:t>curentă</a:t>
            </a:r>
            <a:r>
              <a:rPr lang="en-US" sz="2000" dirty="0"/>
              <a:t> – </a:t>
            </a:r>
            <a:r>
              <a:rPr lang="en-US" sz="2000" dirty="0" err="1"/>
              <a:t>intervenţiile</a:t>
            </a:r>
            <a:r>
              <a:rPr lang="en-US" sz="2000" dirty="0"/>
              <a:t> </a:t>
            </a:r>
            <a:r>
              <a:rPr lang="en-US" sz="2000" dirty="0" err="1"/>
              <a:t>ce</a:t>
            </a:r>
            <a:r>
              <a:rPr lang="en-US" sz="2000" dirty="0"/>
              <a:t> se </a:t>
            </a:r>
            <a:r>
              <a:rPr lang="en-US" sz="2000" dirty="0" err="1"/>
              <a:t>execută</a:t>
            </a:r>
            <a:r>
              <a:rPr lang="en-US" sz="2000" dirty="0"/>
              <a:t> periodic, </a:t>
            </a:r>
            <a:r>
              <a:rPr lang="en-US" sz="2000" dirty="0" err="1"/>
              <a:t>în</a:t>
            </a:r>
            <a:r>
              <a:rPr lang="en-US" sz="2000" dirty="0"/>
              <a:t> mod </a:t>
            </a:r>
            <a:r>
              <a:rPr lang="en-US" sz="2000" dirty="0" err="1"/>
              <a:t>planificat</a:t>
            </a:r>
            <a:r>
              <a:rPr lang="en-US" sz="2000" dirty="0"/>
              <a:t>, </a:t>
            </a:r>
            <a:r>
              <a:rPr lang="en-US" sz="2000" dirty="0" err="1"/>
              <a:t>în</a:t>
            </a:r>
            <a:r>
              <a:rPr lang="en-US" sz="2000" dirty="0"/>
              <a:t> </a:t>
            </a:r>
            <a:r>
              <a:rPr lang="en-US" sz="2000" dirty="0" err="1"/>
              <a:t>scopul</a:t>
            </a:r>
            <a:r>
              <a:rPr lang="en-US" sz="2000" dirty="0"/>
              <a:t> </a:t>
            </a:r>
            <a:r>
              <a:rPr lang="en-US" sz="2000" dirty="0" err="1"/>
              <a:t>înlăturării</a:t>
            </a:r>
            <a:r>
              <a:rPr lang="en-US" sz="2000" dirty="0"/>
              <a:t> </a:t>
            </a:r>
            <a:r>
              <a:rPr lang="en-US" sz="2000" dirty="0" err="1"/>
              <a:t>uzurii</a:t>
            </a:r>
            <a:r>
              <a:rPr lang="en-US" sz="2000" dirty="0"/>
              <a:t> </a:t>
            </a:r>
            <a:r>
              <a:rPr lang="en-US" sz="2000" dirty="0" err="1"/>
              <a:t>materiale</a:t>
            </a:r>
            <a:r>
              <a:rPr lang="en-US" sz="2000" dirty="0"/>
              <a:t> </a:t>
            </a:r>
            <a:r>
              <a:rPr lang="en-US" sz="2000" dirty="0" err="1"/>
              <a:t>sau</a:t>
            </a:r>
            <a:r>
              <a:rPr lang="en-US" sz="2000" dirty="0"/>
              <a:t> a </a:t>
            </a:r>
            <a:r>
              <a:rPr lang="en-US" sz="2000" dirty="0" err="1"/>
              <a:t>unor</a:t>
            </a:r>
            <a:r>
              <a:rPr lang="en-US" sz="2000" dirty="0"/>
              <a:t> </a:t>
            </a:r>
            <a:r>
              <a:rPr lang="en-US" sz="2000" dirty="0" err="1"/>
              <a:t>deteriorări</a:t>
            </a:r>
            <a:r>
              <a:rPr lang="en-US" sz="2000" dirty="0"/>
              <a:t> locale, </a:t>
            </a:r>
            <a:r>
              <a:rPr lang="en-US" sz="2000" dirty="0" err="1"/>
              <a:t>prin</a:t>
            </a:r>
            <a:r>
              <a:rPr lang="en-US" sz="2000" dirty="0"/>
              <a:t> </a:t>
            </a:r>
            <a:r>
              <a:rPr lang="en-US" sz="2000" dirty="0" err="1"/>
              <a:t>repararea</a:t>
            </a:r>
            <a:r>
              <a:rPr lang="en-US" sz="2000" dirty="0"/>
              <a:t> </a:t>
            </a:r>
            <a:r>
              <a:rPr lang="en-US" sz="2000" dirty="0" err="1"/>
              <a:t>sau</a:t>
            </a:r>
            <a:r>
              <a:rPr lang="en-US" sz="2000" dirty="0"/>
              <a:t> </a:t>
            </a:r>
            <a:r>
              <a:rPr lang="en-US" sz="2000" dirty="0" err="1"/>
              <a:t>înlocuirea</a:t>
            </a:r>
            <a:r>
              <a:rPr lang="en-US" sz="2000" dirty="0"/>
              <a:t> </a:t>
            </a:r>
            <a:r>
              <a:rPr lang="en-US" sz="2000" dirty="0" err="1"/>
              <a:t>unor</a:t>
            </a:r>
            <a:r>
              <a:rPr lang="en-US" sz="2000" dirty="0"/>
              <a:t> </a:t>
            </a:r>
            <a:r>
              <a:rPr lang="en-US" sz="2000" dirty="0" err="1"/>
              <a:t>piese</a:t>
            </a:r>
            <a:r>
              <a:rPr lang="en-US" sz="2000" dirty="0"/>
              <a:t> </a:t>
            </a:r>
            <a:r>
              <a:rPr lang="en-US" sz="2000" dirty="0" err="1"/>
              <a:t>uzate</a:t>
            </a:r>
            <a:r>
              <a:rPr lang="en-US" sz="2000" dirty="0"/>
              <a:t>.</a:t>
            </a:r>
            <a:endParaRPr lang="ru-RU" sz="2000" dirty="0"/>
          </a:p>
          <a:p>
            <a:r>
              <a:rPr lang="en-US" sz="2000" b="1" dirty="0" err="1"/>
              <a:t>Reparaţia</a:t>
            </a:r>
            <a:r>
              <a:rPr lang="en-US" sz="2000" b="1" dirty="0"/>
              <a:t> </a:t>
            </a:r>
            <a:r>
              <a:rPr lang="en-US" sz="2000" b="1" dirty="0" err="1"/>
              <a:t>capitală</a:t>
            </a:r>
            <a:r>
              <a:rPr lang="en-US" sz="2000" dirty="0"/>
              <a:t> - </a:t>
            </a:r>
            <a:r>
              <a:rPr lang="en-US" sz="2000" dirty="0" err="1"/>
              <a:t>intervenţia</a:t>
            </a:r>
            <a:r>
              <a:rPr lang="en-US" sz="2000" dirty="0"/>
              <a:t> </a:t>
            </a:r>
            <a:r>
              <a:rPr lang="en-US" sz="2000" dirty="0" err="1"/>
              <a:t>ce</a:t>
            </a:r>
            <a:r>
              <a:rPr lang="en-US" sz="2000" dirty="0"/>
              <a:t> se </a:t>
            </a:r>
            <a:r>
              <a:rPr lang="en-US" sz="2000" dirty="0" err="1"/>
              <a:t>execută</a:t>
            </a:r>
            <a:r>
              <a:rPr lang="en-US" sz="2000" dirty="0"/>
              <a:t> </a:t>
            </a:r>
            <a:r>
              <a:rPr lang="en-US" sz="2000" dirty="0" err="1"/>
              <a:t>în</a:t>
            </a:r>
            <a:r>
              <a:rPr lang="en-US" sz="2000" dirty="0"/>
              <a:t> mod </a:t>
            </a:r>
            <a:r>
              <a:rPr lang="en-US" sz="2000" dirty="0" err="1"/>
              <a:t>planificat</a:t>
            </a:r>
            <a:r>
              <a:rPr lang="en-US" sz="2000" dirty="0"/>
              <a:t> </a:t>
            </a:r>
            <a:r>
              <a:rPr lang="en-US" sz="2000" dirty="0" err="1"/>
              <a:t>după</a:t>
            </a:r>
            <a:r>
              <a:rPr lang="en-US" sz="2000" dirty="0"/>
              <a:t> </a:t>
            </a:r>
            <a:r>
              <a:rPr lang="en-US" sz="2000" dirty="0" err="1"/>
              <a:t>expirarea</a:t>
            </a:r>
            <a:r>
              <a:rPr lang="en-US" sz="2000" dirty="0"/>
              <a:t> </a:t>
            </a:r>
            <a:r>
              <a:rPr lang="en-US" sz="2000" dirty="0" err="1"/>
              <a:t>ciclului</a:t>
            </a:r>
            <a:r>
              <a:rPr lang="en-US" sz="2000" dirty="0"/>
              <a:t> de </a:t>
            </a:r>
            <a:r>
              <a:rPr lang="en-US" sz="2000" dirty="0" err="1"/>
              <a:t>funcţionare</a:t>
            </a:r>
            <a:r>
              <a:rPr lang="en-US" sz="2000" dirty="0"/>
              <a:t>, </a:t>
            </a:r>
            <a:r>
              <a:rPr lang="en-US" sz="2000" dirty="0" err="1"/>
              <a:t>în</a:t>
            </a:r>
            <a:r>
              <a:rPr lang="en-US" sz="2000" dirty="0"/>
              <a:t> </a:t>
            </a:r>
            <a:r>
              <a:rPr lang="en-US" sz="2000" dirty="0" err="1"/>
              <a:t>scopul</a:t>
            </a:r>
            <a:r>
              <a:rPr lang="en-US" sz="2000" dirty="0"/>
              <a:t> </a:t>
            </a:r>
            <a:r>
              <a:rPr lang="en-US" sz="2000" dirty="0" err="1"/>
              <a:t>restabilirii</a:t>
            </a:r>
            <a:r>
              <a:rPr lang="en-US" sz="2000" dirty="0"/>
              <a:t> </a:t>
            </a:r>
            <a:r>
              <a:rPr lang="en-US" sz="2000" dirty="0" err="1"/>
              <a:t>caracteristicilor</a:t>
            </a:r>
            <a:r>
              <a:rPr lang="en-US" sz="2000" dirty="0"/>
              <a:t> </a:t>
            </a:r>
            <a:r>
              <a:rPr lang="en-US" sz="2000" dirty="0" err="1"/>
              <a:t>tehnice</a:t>
            </a:r>
            <a:r>
              <a:rPr lang="en-US" sz="2000" dirty="0"/>
              <a:t> </a:t>
            </a:r>
            <a:r>
              <a:rPr lang="en-US" sz="2000" dirty="0" err="1"/>
              <a:t>iniţiale</a:t>
            </a:r>
            <a:r>
              <a:rPr lang="en-US" sz="2000" dirty="0"/>
              <a:t> </a:t>
            </a:r>
            <a:r>
              <a:rPr lang="en-US" sz="2000" dirty="0" err="1"/>
              <a:t>şi</a:t>
            </a:r>
            <a:r>
              <a:rPr lang="en-US" sz="2000" dirty="0"/>
              <a:t> </a:t>
            </a:r>
            <a:r>
              <a:rPr lang="en-US" sz="2000" dirty="0" err="1"/>
              <a:t>preîntâmpinarea</a:t>
            </a:r>
            <a:r>
              <a:rPr lang="en-US" sz="2000" dirty="0"/>
              <a:t> </a:t>
            </a:r>
            <a:r>
              <a:rPr lang="en-US" sz="2000" dirty="0" err="1"/>
              <a:t>ieşirii</a:t>
            </a:r>
            <a:r>
              <a:rPr lang="en-US" sz="2000" dirty="0"/>
              <a:t> din </a:t>
            </a:r>
            <a:r>
              <a:rPr lang="en-US" sz="2000" dirty="0" err="1"/>
              <a:t>funcţie</a:t>
            </a:r>
            <a:r>
              <a:rPr lang="en-US" sz="2000" dirty="0"/>
              <a:t> </a:t>
            </a:r>
            <a:r>
              <a:rPr lang="en-US" sz="2000" dirty="0" err="1"/>
              <a:t>înainte</a:t>
            </a:r>
            <a:r>
              <a:rPr lang="en-US" sz="2000" dirty="0"/>
              <a:t> de </a:t>
            </a:r>
            <a:r>
              <a:rPr lang="en-US" sz="2000" dirty="0" err="1"/>
              <a:t>termen</a:t>
            </a:r>
            <a:r>
              <a:rPr lang="en-US" sz="2000" dirty="0"/>
              <a:t>.</a:t>
            </a:r>
            <a:endParaRPr lang="ru-RU" sz="2000" dirty="0"/>
          </a:p>
          <a:p>
            <a:r>
              <a:rPr lang="ro-RO" sz="2000" b="1" dirty="0"/>
              <a:t>Reparaţii accidentale</a:t>
            </a:r>
            <a:r>
              <a:rPr lang="ro-RO" sz="2000" dirty="0"/>
              <a:t> - se efectuează la intervale de timp nedeterminate, fiind determinate de scoaterile neprevăzute din funcţiune a acestora datorită unor căderi accidentale.</a:t>
            </a:r>
            <a:endParaRPr lang="ru-RU" sz="2000" dirty="0"/>
          </a:p>
        </p:txBody>
      </p:sp>
    </p:spTree>
    <p:extLst>
      <p:ext uri="{BB962C8B-B14F-4D97-AF65-F5344CB8AC3E}">
        <p14:creationId xmlns:p14="http://schemas.microsoft.com/office/powerpoint/2010/main" val="321823460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30126" y="1604671"/>
            <a:ext cx="9113874" cy="4351338"/>
          </a:xfrm>
        </p:spPr>
        <p:txBody>
          <a:bodyPr>
            <a:normAutofit fontScale="92500" lnSpcReduction="10000"/>
          </a:bodyPr>
          <a:lstStyle/>
          <a:p>
            <a:r>
              <a:rPr lang="ro-RO" sz="2000" b="1" dirty="0"/>
              <a:t>Reparaţii de renovare</a:t>
            </a:r>
            <a:r>
              <a:rPr lang="ro-RO" sz="2000" dirty="0"/>
              <a:t> - se efectuează la utilajele care au trecut prin mai multe reparaţii capitale şi au un grad avansat de uzură fizică. Cu ocazia acestor reparaţii, se recomandă şi efectuarea unor lucrări de </a:t>
            </a:r>
            <a:r>
              <a:rPr lang="ro-RO" sz="2000" i="1" dirty="0"/>
              <a:t>modernizare </a:t>
            </a:r>
            <a:r>
              <a:rPr lang="ro-RO" sz="2000" dirty="0"/>
              <a:t>a utilajului.</a:t>
            </a:r>
            <a:endParaRPr lang="ru-RU" sz="2000" dirty="0"/>
          </a:p>
          <a:p>
            <a:r>
              <a:rPr lang="ro-RO" sz="2000" b="1" dirty="0"/>
              <a:t>Reparaţii de avarii</a:t>
            </a:r>
            <a:r>
              <a:rPr lang="ro-RO" sz="2000" dirty="0"/>
              <a:t> - se execută de fiecare data când utilajele se defectează ca urmare proastei utilizări sau întreţineri, fie din cauza unor calamităţi naturale: cutremure, incendii, inundaţii etc.</a:t>
            </a:r>
            <a:endParaRPr lang="ro-RO" sz="2000" b="1" dirty="0"/>
          </a:p>
          <a:p>
            <a:r>
              <a:rPr lang="ro-RO" sz="2000" b="1" dirty="0"/>
              <a:t>Intervenţie accidentală</a:t>
            </a:r>
            <a:r>
              <a:rPr lang="ro-RO" sz="2000" dirty="0"/>
              <a:t> – complex de activităţi ce se execută pentru remedierea deranjamentelor, incidentelor şi avariilor ce apar accidental în instalaţiile aflate în regim normal de exploatare sau ca urmare a defectelor produse de fenomene naturale deosebite (cutremure, incendii, inundaţii, alunecări de teren etc.).</a:t>
            </a:r>
            <a:endParaRPr lang="ru-RU" sz="2000" dirty="0"/>
          </a:p>
          <a:p>
            <a:r>
              <a:rPr lang="en-US" sz="2000" b="1" dirty="0" err="1"/>
              <a:t>Sistem</a:t>
            </a:r>
            <a:r>
              <a:rPr lang="en-US" sz="2000" b="1" dirty="0"/>
              <a:t> de </a:t>
            </a:r>
            <a:r>
              <a:rPr lang="en-US" sz="2000" b="1" dirty="0" err="1"/>
              <a:t>reparaţii</a:t>
            </a:r>
            <a:r>
              <a:rPr lang="en-US" sz="2000" b="1" dirty="0"/>
              <a:t> preventive </a:t>
            </a:r>
            <a:r>
              <a:rPr lang="en-US" sz="2000" b="1" dirty="0" err="1"/>
              <a:t>planificate</a:t>
            </a:r>
            <a:r>
              <a:rPr lang="en-US" sz="2000" dirty="0"/>
              <a:t> - </a:t>
            </a:r>
            <a:r>
              <a:rPr lang="en-US" sz="2000" dirty="0" err="1"/>
              <a:t>ansamblul</a:t>
            </a:r>
            <a:r>
              <a:rPr lang="en-US" sz="2000" dirty="0"/>
              <a:t> de </a:t>
            </a:r>
            <a:r>
              <a:rPr lang="en-US" sz="2000" dirty="0" err="1"/>
              <a:t>măsuri</a:t>
            </a:r>
            <a:r>
              <a:rPr lang="en-US" sz="2000" dirty="0"/>
              <a:t> </a:t>
            </a:r>
            <a:r>
              <a:rPr lang="en-US" sz="2000" dirty="0" err="1"/>
              <a:t>tehnice</a:t>
            </a:r>
            <a:r>
              <a:rPr lang="en-US" sz="2000" dirty="0"/>
              <a:t> </a:t>
            </a:r>
            <a:r>
              <a:rPr lang="en-US" sz="2000" dirty="0" err="1"/>
              <a:t>şi</a:t>
            </a:r>
            <a:r>
              <a:rPr lang="en-US" sz="2000" dirty="0"/>
              <a:t> </a:t>
            </a:r>
            <a:r>
              <a:rPr lang="en-US" sz="2000" dirty="0" err="1"/>
              <a:t>organizatorice</a:t>
            </a:r>
            <a:r>
              <a:rPr lang="en-US" sz="2000" dirty="0"/>
              <a:t> de </a:t>
            </a:r>
            <a:r>
              <a:rPr lang="en-US" sz="2000" dirty="0" err="1"/>
              <a:t>întreţinere</a:t>
            </a:r>
            <a:r>
              <a:rPr lang="en-US" sz="2000" dirty="0"/>
              <a:t>, control </a:t>
            </a:r>
            <a:r>
              <a:rPr lang="en-US" sz="2000" dirty="0" err="1"/>
              <a:t>şi</a:t>
            </a:r>
            <a:r>
              <a:rPr lang="en-US" sz="2000" dirty="0"/>
              <a:t> </a:t>
            </a:r>
            <a:r>
              <a:rPr lang="en-US" sz="2000" dirty="0" err="1"/>
              <a:t>reparare</a:t>
            </a:r>
            <a:r>
              <a:rPr lang="en-US" sz="2000" dirty="0"/>
              <a:t> a </a:t>
            </a:r>
            <a:r>
              <a:rPr lang="en-US" sz="2000" dirty="0" err="1"/>
              <a:t>utilajului</a:t>
            </a:r>
            <a:r>
              <a:rPr lang="en-US" sz="2000" dirty="0"/>
              <a:t>, </a:t>
            </a:r>
            <a:r>
              <a:rPr lang="en-US" sz="2000" dirty="0" err="1"/>
              <a:t>efectuate</a:t>
            </a:r>
            <a:r>
              <a:rPr lang="en-US" sz="2000" dirty="0"/>
              <a:t> periodic  la un </a:t>
            </a:r>
            <a:r>
              <a:rPr lang="en-US" sz="2000" dirty="0" err="1"/>
              <a:t>anumit</a:t>
            </a:r>
            <a:r>
              <a:rPr lang="en-US" sz="2000" dirty="0"/>
              <a:t> </a:t>
            </a:r>
            <a:r>
              <a:rPr lang="en-US" sz="2000" dirty="0" err="1"/>
              <a:t>număr</a:t>
            </a:r>
            <a:r>
              <a:rPr lang="en-US" sz="2000" dirty="0"/>
              <a:t> de ore de </a:t>
            </a:r>
            <a:r>
              <a:rPr lang="en-US" sz="2000" dirty="0" err="1"/>
              <a:t>funcţionare</a:t>
            </a:r>
            <a:r>
              <a:rPr lang="en-US" sz="2000" dirty="0"/>
              <a:t>, </a:t>
            </a:r>
            <a:r>
              <a:rPr lang="en-US" sz="2000" dirty="0" err="1"/>
              <a:t>în</a:t>
            </a:r>
            <a:r>
              <a:rPr lang="en-US" sz="2000" dirty="0"/>
              <a:t> </a:t>
            </a:r>
            <a:r>
              <a:rPr lang="en-US" sz="2000" dirty="0" err="1"/>
              <a:t>scopul</a:t>
            </a:r>
            <a:r>
              <a:rPr lang="en-US" sz="2000" dirty="0"/>
              <a:t> </a:t>
            </a:r>
            <a:r>
              <a:rPr lang="en-US" sz="2000" dirty="0" err="1"/>
              <a:t>prevenirii</a:t>
            </a:r>
            <a:r>
              <a:rPr lang="en-US" sz="2000" dirty="0"/>
              <a:t> </a:t>
            </a:r>
            <a:r>
              <a:rPr lang="en-US" sz="2000" dirty="0" err="1"/>
              <a:t>uzurii</a:t>
            </a:r>
            <a:r>
              <a:rPr lang="en-US" sz="2000" dirty="0"/>
              <a:t> </a:t>
            </a:r>
            <a:r>
              <a:rPr lang="en-US" sz="2000" dirty="0" err="1"/>
              <a:t>excesive</a:t>
            </a:r>
            <a:r>
              <a:rPr lang="en-US" sz="2000" dirty="0"/>
              <a:t> </a:t>
            </a:r>
            <a:r>
              <a:rPr lang="en-US" sz="2000" dirty="0" err="1"/>
              <a:t>şi</a:t>
            </a:r>
            <a:r>
              <a:rPr lang="en-US" sz="2000" dirty="0"/>
              <a:t> </a:t>
            </a:r>
            <a:r>
              <a:rPr lang="en-US" sz="2000" dirty="0" err="1"/>
              <a:t>menţinerii</a:t>
            </a:r>
            <a:r>
              <a:rPr lang="en-US" sz="2000" dirty="0"/>
              <a:t> </a:t>
            </a:r>
            <a:r>
              <a:rPr lang="en-US" sz="2000" dirty="0" err="1"/>
              <a:t>utilajului</a:t>
            </a:r>
            <a:r>
              <a:rPr lang="en-US" sz="2000" dirty="0"/>
              <a:t> </a:t>
            </a:r>
            <a:r>
              <a:rPr lang="en-US" sz="2000" dirty="0" err="1"/>
              <a:t>în</a:t>
            </a:r>
            <a:r>
              <a:rPr lang="en-US" sz="2000" dirty="0"/>
              <a:t> stare de </a:t>
            </a:r>
            <a:r>
              <a:rPr lang="en-US" sz="2000" dirty="0" err="1"/>
              <a:t>funcţionare</a:t>
            </a:r>
            <a:r>
              <a:rPr lang="en-US" sz="2000" dirty="0"/>
              <a:t>.</a:t>
            </a:r>
            <a:endParaRPr lang="ru-RU" sz="2000" dirty="0"/>
          </a:p>
          <a:p>
            <a:pPr>
              <a:buNone/>
            </a:pPr>
            <a:endParaRPr lang="ru-RU" sz="2000" dirty="0"/>
          </a:p>
        </p:txBody>
      </p:sp>
    </p:spTree>
    <p:extLst>
      <p:ext uri="{BB962C8B-B14F-4D97-AF65-F5344CB8AC3E}">
        <p14:creationId xmlns:p14="http://schemas.microsoft.com/office/powerpoint/2010/main" val="177144386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Прямоугольник 10"/>
          <p:cNvSpPr/>
          <p:nvPr/>
        </p:nvSpPr>
        <p:spPr>
          <a:xfrm>
            <a:off x="212917" y="1532623"/>
            <a:ext cx="8604512" cy="4154984"/>
          </a:xfrm>
          <a:prstGeom prst="rect">
            <a:avLst/>
          </a:prstGeom>
        </p:spPr>
        <p:txBody>
          <a:bodyPr wrap="square">
            <a:spAutoFit/>
          </a:bodyPr>
          <a:lstStyle/>
          <a:p>
            <a:r>
              <a:rPr lang="ro-MD" sz="2400" b="1" dirty="0"/>
              <a:t>Monitorizarea</a:t>
            </a:r>
            <a:r>
              <a:rPr lang="ro-RO" sz="2400" b="1" dirty="0"/>
              <a:t> e</a:t>
            </a:r>
            <a:r>
              <a:rPr lang="ro-MD" sz="2400" b="1" dirty="0"/>
              <a:t>xploatării utilajelor şi instalaţiilor electrice</a:t>
            </a:r>
            <a:endParaRPr lang="ro-MD" sz="1100" b="1" dirty="0"/>
          </a:p>
          <a:p>
            <a:r>
              <a:rPr lang="ro-MD" sz="2400" b="1" dirty="0"/>
              <a:t>Analiza</a:t>
            </a:r>
            <a:endParaRPr lang="ro-MD" sz="1200" b="1" dirty="0"/>
          </a:p>
          <a:p>
            <a:r>
              <a:rPr lang="ro-MD" sz="2400" b="1" dirty="0"/>
              <a:t>Stabilirea necesităţii de ÎU, RT, RC şi RK</a:t>
            </a:r>
            <a:endParaRPr lang="ro-MD" sz="1100" b="1" dirty="0"/>
          </a:p>
          <a:p>
            <a:r>
              <a:rPr lang="ro-MD" sz="2400" b="1" dirty="0"/>
              <a:t>Planificare</a:t>
            </a:r>
            <a:endParaRPr lang="ru-RU" sz="1600" dirty="0"/>
          </a:p>
          <a:p>
            <a:r>
              <a:rPr lang="ro-MD" sz="2400" b="1" dirty="0"/>
              <a:t>Organizarea lucrărilor  de întreţinere şi reparaţii </a:t>
            </a:r>
            <a:endParaRPr lang="ru-RU" sz="2400" dirty="0"/>
          </a:p>
          <a:p>
            <a:r>
              <a:rPr lang="ro-MD" sz="2400" b="1" dirty="0"/>
              <a:t>Executarea lucrărilor de întreţinere şi reparaţii </a:t>
            </a:r>
          </a:p>
          <a:p>
            <a:r>
              <a:rPr lang="ro-MD" sz="2400" b="1" dirty="0"/>
              <a:t>Executarea lucrărilor de întreţinere şi reparaţii cu forţele antreprenorilor</a:t>
            </a:r>
          </a:p>
          <a:p>
            <a:r>
              <a:rPr lang="ro-RO" sz="2400" b="1" dirty="0"/>
              <a:t>Recepţia şi pornirea maşinilor, utilajelor şi instalaţiilor după reparare</a:t>
            </a:r>
          </a:p>
          <a:p>
            <a:r>
              <a:rPr lang="ro-MD" sz="2400" b="1" dirty="0"/>
              <a:t>Intervenţii accidentale </a:t>
            </a:r>
            <a:endParaRPr lang="ru-RU" sz="2400" dirty="0"/>
          </a:p>
        </p:txBody>
      </p:sp>
    </p:spTree>
    <p:extLst>
      <p:ext uri="{BB962C8B-B14F-4D97-AF65-F5344CB8AC3E}">
        <p14:creationId xmlns:p14="http://schemas.microsoft.com/office/powerpoint/2010/main" val="332456671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smtClean="0"/>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Содержимое 2"/>
          <p:cNvSpPr>
            <a:spLocks noGrp="1"/>
          </p:cNvSpPr>
          <p:nvPr>
            <p:ph idx="1"/>
          </p:nvPr>
        </p:nvSpPr>
        <p:spPr>
          <a:xfrm>
            <a:off x="103184" y="1649368"/>
            <a:ext cx="8844873" cy="4351338"/>
          </a:xfrm>
        </p:spPr>
        <p:txBody>
          <a:bodyPr>
            <a:normAutofit fontScale="92500" lnSpcReduction="10000"/>
          </a:bodyPr>
          <a:lstStyle/>
          <a:p>
            <a:pPr lvl="2">
              <a:buNone/>
            </a:pPr>
            <a:endParaRPr lang="ro-RO" b="1" dirty="0" smtClean="0">
              <a:solidFill>
                <a:srgbClr val="FF0000"/>
              </a:solidFill>
            </a:endParaRPr>
          </a:p>
          <a:p>
            <a:pPr lvl="2">
              <a:buNone/>
            </a:pPr>
            <a:r>
              <a:rPr lang="ro-RO" b="1" dirty="0" smtClean="0">
                <a:solidFill>
                  <a:srgbClr val="FF0000"/>
                </a:solidFill>
              </a:rPr>
              <a:t>Indicatori de performanţă</a:t>
            </a:r>
            <a:endParaRPr lang="ru-RU" sz="1400" dirty="0">
              <a:solidFill>
                <a:srgbClr val="FF0000"/>
              </a:solidFill>
            </a:endParaRPr>
          </a:p>
          <a:p>
            <a:r>
              <a:rPr lang="en-US" sz="2000" dirty="0"/>
              <a:t>       A</a:t>
            </a:r>
            <a:r>
              <a:rPr lang="it-IT" sz="2000" dirty="0"/>
              <a:t>sigurarea menţinerii utilajului în stare de funcţionare o perioadă cât mai mare de timp;</a:t>
            </a:r>
            <a:endParaRPr lang="ru-RU" sz="1400" dirty="0"/>
          </a:p>
          <a:p>
            <a:r>
              <a:rPr lang="it-IT" sz="2000" dirty="0"/>
              <a:t>       C</a:t>
            </a:r>
            <a:r>
              <a:rPr lang="fr-FR" sz="2000" dirty="0"/>
              <a:t>reşterea timpului de funcţionare a utilajului, fie prin mărirea duratei dintre două intervenţii tehnice, fie prin micşorarea perioadei de timp de menţinere a acestuia în reparaţii ;</a:t>
            </a:r>
            <a:endParaRPr lang="ru-RU" sz="1400" dirty="0"/>
          </a:p>
          <a:p>
            <a:r>
              <a:rPr lang="fr-FR" sz="2000" dirty="0"/>
              <a:t>       Efectuarea activităţilor de întreţinere şi reparare cu cheltuieli cât mai reduse şi de o calitate cât mai bună, prin creşterea productivităţii muncitorilor care </a:t>
            </a:r>
            <a:r>
              <a:rPr lang="en-US" sz="2000" dirty="0" err="1"/>
              <a:t>execută</a:t>
            </a:r>
            <a:r>
              <a:rPr lang="en-US" sz="2000" dirty="0"/>
              <a:t> </a:t>
            </a:r>
            <a:r>
              <a:rPr lang="en-US" sz="2000" dirty="0" err="1"/>
              <a:t>aceste</a:t>
            </a:r>
            <a:r>
              <a:rPr lang="en-US" sz="2000" dirty="0"/>
              <a:t> </a:t>
            </a:r>
            <a:r>
              <a:rPr lang="en-US" sz="2000" dirty="0" err="1"/>
              <a:t>activităţi</a:t>
            </a:r>
            <a:r>
              <a:rPr lang="en-US" sz="2000" dirty="0"/>
              <a:t>;</a:t>
            </a:r>
            <a:endParaRPr lang="ru-RU" sz="1400" dirty="0"/>
          </a:p>
          <a:p>
            <a:r>
              <a:rPr lang="fr-FR" sz="2000" dirty="0"/>
              <a:t>      </a:t>
            </a:r>
            <a:r>
              <a:rPr lang="ro-RO" sz="2000" dirty="0"/>
              <a:t>Existenţa înregistrărilor privind procesul de întreţinere şi reparare a utilajelor şi instalaţiilor electrice</a:t>
            </a:r>
            <a:endParaRPr lang="ru-RU" sz="1400" dirty="0"/>
          </a:p>
          <a:p>
            <a:endParaRPr lang="ru-RU" dirty="0"/>
          </a:p>
        </p:txBody>
      </p:sp>
    </p:spTree>
    <p:extLst>
      <p:ext uri="{BB962C8B-B14F-4D97-AF65-F5344CB8AC3E}">
        <p14:creationId xmlns:p14="http://schemas.microsoft.com/office/powerpoint/2010/main" val="214559424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1672</TotalTime>
  <Words>1460</Words>
  <Application>Microsoft Office PowerPoint</Application>
  <PresentationFormat>Экран (4:3)</PresentationFormat>
  <Paragraphs>159</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Arial Narrow</vt:lpstr>
      <vt:lpstr>Calibri</vt:lpstr>
      <vt:lpstr>Times New Roman</vt:lpstr>
      <vt:lpstr>GIZ_Banner_Kopfzeile-Ausland (3)</vt:lpstr>
      <vt:lpstr>Curs de instruire pentru angajații operatorilor „Apă-Canal”  Modulul:  Managementul energetic și automatizarea proceselor în sistemele de alimentare cu apă și de canalizare Sesiunea :  Întreținerea ți exploatarea echipamentelor electrice   Expert Mereuță Victor   28 – 29 – 30 mai  2019,  Chișinău</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Anticamera</cp:lastModifiedBy>
  <cp:revision>156</cp:revision>
  <cp:lastPrinted>2017-06-05T10:38:21Z</cp:lastPrinted>
  <dcterms:created xsi:type="dcterms:W3CDTF">2013-09-05T11:54:56Z</dcterms:created>
  <dcterms:modified xsi:type="dcterms:W3CDTF">2019-06-03T07:52:44Z</dcterms:modified>
</cp:coreProperties>
</file>