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13"/>
  </p:notesMasterIdLst>
  <p:handoutMasterIdLst>
    <p:handoutMasterId r:id="rId14"/>
  </p:handoutMasterIdLst>
  <p:sldIdLst>
    <p:sldId id="407" r:id="rId2"/>
    <p:sldId id="419" r:id="rId3"/>
    <p:sldId id="422" r:id="rId4"/>
    <p:sldId id="421" r:id="rId5"/>
    <p:sldId id="420" r:id="rId6"/>
    <p:sldId id="408" r:id="rId7"/>
    <p:sldId id="417" r:id="rId8"/>
    <p:sldId id="418" r:id="rId9"/>
    <p:sldId id="416" r:id="rId10"/>
    <p:sldId id="410" r:id="rId11"/>
    <p:sldId id="406" r:id="rId12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385" autoAdjust="0"/>
  </p:normalViewPr>
  <p:slideViewPr>
    <p:cSldViewPr snapToGrid="0">
      <p:cViewPr varScale="1">
        <p:scale>
          <a:sx n="58" d="100"/>
          <a:sy n="58" d="100"/>
        </p:scale>
        <p:origin x="78" y="378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50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03/06/2019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03/06/2019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03/06/2019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03/06/2019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03/06/2019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03/06/2019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03/06/2019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3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5.jpeg"/><Relationship Id="rId10" Type="http://schemas.openxmlformats.org/officeDocument/2006/relationships/image" Target="../media/image5.png"/><Relationship Id="rId4" Type="http://schemas.openxmlformats.org/officeDocument/2006/relationships/image" Target="../media/image14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92181" y="1810688"/>
            <a:ext cx="8839199" cy="4416167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>Modulul: </a:t>
            </a:r>
            <a:r>
              <a:rPr lang="ro-RO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Managementul</a:t>
            </a:r>
            <a:r>
              <a:rPr lang="en-US" b="1" dirty="0" smtClean="0">
                <a:solidFill>
                  <a:srgbClr val="002060"/>
                </a:solidFill>
              </a:rPr>
              <a:t> energetic </a:t>
            </a:r>
            <a:r>
              <a:rPr lang="ro-RO" b="1" dirty="0" smtClean="0">
                <a:solidFill>
                  <a:srgbClr val="002060"/>
                </a:solidFill>
              </a:rPr>
              <a:t>și automatizarea proceselor în sistemele de alimentare cu apă și de canalizare</a:t>
            </a:r>
            <a:r>
              <a:rPr lang="ro-RO" b="1" smtClean="0">
                <a:solidFill>
                  <a:srgbClr val="002060"/>
                </a:solidFill>
              </a:rPr>
              <a:t/>
            </a:r>
            <a:br>
              <a:rPr lang="ro-RO" b="1" smtClean="0">
                <a:solidFill>
                  <a:srgbClr val="002060"/>
                </a:solidFill>
              </a:rPr>
            </a:br>
            <a:r>
              <a:rPr lang="ro-RO" altLang="en-US" sz="2000" b="1" smtClean="0">
                <a:solidFill>
                  <a:srgbClr val="FF0000"/>
                </a:solidFill>
              </a:rPr>
              <a:t>Sesiunea</a:t>
            </a:r>
            <a:r>
              <a:rPr lang="en-US" altLang="en-US" b="1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o-RO" sz="2000" dirty="0" smtClean="0">
                <a:solidFill>
                  <a:srgbClr val="002060"/>
                </a:solidFill>
              </a:rPr>
              <a:t>Controlul și stabilirea regimului de funcționare a sistemului de apă/canalizare. Sistemul SCADA pentru domeniul apă/canalizare</a:t>
            </a: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Moldovan </a:t>
            </a:r>
            <a:r>
              <a:rPr lang="ro-RO" sz="1800" b="1" i="1" dirty="0" err="1" smtClean="0">
                <a:solidFill>
                  <a:srgbClr val="002060"/>
                </a:solidFill>
              </a:rPr>
              <a:t>Artiom</a:t>
            </a:r>
            <a:r>
              <a:rPr lang="ro-RO" sz="1800" b="1" i="1" dirty="0" smtClean="0">
                <a:solidFill>
                  <a:srgbClr val="002060"/>
                </a:solidFill>
              </a:rPr>
              <a:t/>
            </a:r>
            <a:br>
              <a:rPr lang="ro-RO" sz="1800" b="1" i="1" dirty="0" smtClean="0">
                <a:solidFill>
                  <a:srgbClr val="002060"/>
                </a:solidFill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Director </a:t>
            </a:r>
            <a:r>
              <a:rPr lang="ro-RO" sz="1800" b="1" i="1" dirty="0" err="1" smtClean="0">
                <a:solidFill>
                  <a:srgbClr val="002060"/>
                </a:solidFill>
              </a:rPr>
              <a:t>Salonix</a:t>
            </a:r>
            <a:r>
              <a:rPr lang="ro-RO" sz="1800" b="1" i="1" dirty="0" smtClean="0">
                <a:solidFill>
                  <a:srgbClr val="002060"/>
                </a:solidFill>
              </a:rPr>
              <a:t> Engineering</a:t>
            </a: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28 – 29 – 30 mai  2019,  Chișinău</a:t>
            </a:r>
            <a:endParaRPr lang="ro-RO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802" y="3595367"/>
            <a:ext cx="836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Prezentarea Sistemului SCADA ACC in regim Online</a:t>
            </a:r>
          </a:p>
        </p:txBody>
      </p:sp>
    </p:spTree>
    <p:extLst>
      <p:ext uri="{BB962C8B-B14F-4D97-AF65-F5344CB8AC3E}">
        <p14:creationId xmlns:p14="http://schemas.microsoft.com/office/powerpoint/2010/main" val="405274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040" y="2188526"/>
            <a:ext cx="80302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(Supervisory Control and Data Acquisition)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tehnologia care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oferă operatorului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posibilitate de a primi informaţii de la echipamente situate la distanţă şi de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transmite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set limitat de instrucţiuni către acestea.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este un sistem bidirecţional care permite nu numai monitorizarea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 instalaţii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 şi efectuarea unei acţiuni asupra acesteia.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 deschis dispune de posibilităţi care permit implementarea aplicaţiilor astfel ca: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-să poată fi executate pe sisteme provenind de la mai mulţi furnizori;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-să poată conlucra cu alte aplicaţii realizate pe sisteme deschise (inclusiv la distanţă);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-să prezinte un stil consistent de interacţiune cu utilizatorul.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5653" t="15676" r="62250" b="7764"/>
          <a:stretch/>
        </p:blipFill>
        <p:spPr>
          <a:xfrm>
            <a:off x="690582" y="1473115"/>
            <a:ext cx="4327157" cy="42166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7739" y="1473115"/>
            <a:ext cx="37855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Unităţile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RTU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realizează o legătură dublă cu MTU: retransmite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către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acesta informaţiile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culese din instalaţie şi executarea comenzilor primite.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736" y="5689724"/>
            <a:ext cx="8030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Funcţiile unei unităţi MTU sunt următoarele: elaborarea comenzilor,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centralizarea datelor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memorarea informaţiilor, comunicarea cu alte sisteme, interfaţa cu operatorul.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Particularităţile sistemelor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040" y="1992380"/>
            <a:ext cx="8030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Achiziţia şi transferul de date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Funcţia este utilizată pentru a asigura interfaţa sistemului informatic destinat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conducerii operativa a instalaţiilor cu echipamentele de achiziţie de date şi alte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sistemeinformatice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externe. În cadrul acestei funcţii se realizează: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-culegerea şi transmiterea informaţiilor din instalaţii;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-recepţia informaţiilor şi schimbul de date cu alte trepte de conducere operativă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alte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040" y="4476595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Înregistrarea secvenţială a evenimentelor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serie de echipamente din instalaţiile energetice pot fi selectate pentru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înregistrarea secvenţială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orice modificare a stării acestora, considerată ca eveniment, va fi înregistrată.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Particularităţile sistemelor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288" y="2300977"/>
            <a:ext cx="8030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Prelucrarea datelor</a:t>
            </a:r>
          </a:p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 funcţie include următoarele acţiuni: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-prelucrarea de date analogice: realizează convertirea acestora în unităţi tehnice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 verificarea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încadrării lor între limitele prestabilite;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-prelucrarea datelor referitoare la stări: punerea în evidenţă a schimbării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stărilor anumitor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echipamente (întreruptoare, comutatoare);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-prelucrarea de date de tip acumulare (energii): convertirea numărului de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impulsuri provenite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contoare în unităţi de energie;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-calcule în timp real: sumări, medii, maxime şi minime pe anumite intervale de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timp, bilanţuri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energetice (inclusiv puterile absorbite de consumatori şi verificarea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încadrării acestora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valorile contractate); se poate face şi verificarea topologică a informaţiilor.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Particularităţile sistemelor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288" y="2300977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Prelucrarea şi gestiunea alarmelor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Alarmele detectate de sistemul SCADA sunt prelucrate astfel încât condiţiile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alarmă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 să fie transmise într-o manieră clară şi concisă numai la consolele care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nevoie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aceste informaţii.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040" y="4097562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Prelucrarea parolelor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Această funcţie asigură gestionarea accesului utilizatorilor potenţiali în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sistemele informatice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care sunt implementate sistemele SCADA, sau la anumite funcţii ale acestora.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Componenta sistemului SCADA ACC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468" y="2003721"/>
            <a:ext cx="80302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Biroul de control al dispeceratului central (DCO), include:</a:t>
            </a:r>
          </a:p>
          <a:p>
            <a:pPr algn="just"/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server SCADA cu redundanță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stație de lucru pentru operatorii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stație de lucru pentru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inginer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Hardware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rețea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Software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pentru servere și stații de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DCO locale,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Patru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posturi de lucru pentru operatori cu monitoare și accesorii pentru monitorizarea instalațiilor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relevante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Echipamente locale de achiziție și control al datelor ("DACE"), inclusiv echipamente de măsurare specificate, PLC cu infrastructură Ethernet TCP / IP sau GPRS pentru:</a:t>
            </a: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douăzeci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opt (28) stații de pompare a apei (PS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doua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stații de tratare a apei (WTP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treizeci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trei (33) stații de pompare a apelor reziduale (WWPS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cincizeci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opt (58) stații 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2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sistemului SCADA ACC</a:t>
            </a:r>
          </a:p>
        </p:txBody>
      </p:sp>
      <p:pic>
        <p:nvPicPr>
          <p:cNvPr id="12" name="Picture 11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59" y="1810688"/>
            <a:ext cx="8656322" cy="462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70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 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date pentru </a:t>
            </a: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ArcGIS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87" y="2134663"/>
            <a:ext cx="5937885" cy="220853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24739" y="4665720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procesate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diferiți senzori și dispozitive prin intermediul diferitelor canale de comunicație sunt prelucrate de sistemul SCADA și arhivate într-o bază de date intermediară SQL din care software-ul ArcGIS poate colecta toate datele necesare.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0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166</TotalTime>
  <Words>538</Words>
  <Application>Microsoft Office PowerPoint</Application>
  <PresentationFormat>Экран (4:3)</PresentationFormat>
  <Paragraphs>94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GIZ_Banner_Kopfzeile-Ausland (3)</vt:lpstr>
      <vt:lpstr>Curs de instruire pentru angajații operatorilor „Apă-Canal”  Modulul:  Managementul energetic și automatizarea proceselor în sistemele de alimentare cu apă și de canalizare Sesiunea:  Controlul și stabilirea regimului de funcționare a sistemului de apă/canalizare. Sistemul SCADA pentru domeniul apă/canalizare  Moldovan Artiom Director Salonix Engineering  28 – 29 – 30 mai  2019,  Chișinău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291</cp:revision>
  <cp:lastPrinted>2017-07-11T13:18:46Z</cp:lastPrinted>
  <dcterms:created xsi:type="dcterms:W3CDTF">2013-09-05T11:54:56Z</dcterms:created>
  <dcterms:modified xsi:type="dcterms:W3CDTF">2019-06-03T07:53:50Z</dcterms:modified>
</cp:coreProperties>
</file>