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Lst>
  <p:notesMasterIdLst>
    <p:notesMasterId r:id="rId14"/>
  </p:notesMasterIdLst>
  <p:handoutMasterIdLst>
    <p:handoutMasterId r:id="rId15"/>
  </p:handoutMasterIdLst>
  <p:sldIdLst>
    <p:sldId id="280" r:id="rId2"/>
    <p:sldId id="295" r:id="rId3"/>
    <p:sldId id="296" r:id="rId4"/>
    <p:sldId id="301" r:id="rId5"/>
    <p:sldId id="302" r:id="rId6"/>
    <p:sldId id="303" r:id="rId7"/>
    <p:sldId id="304" r:id="rId8"/>
    <p:sldId id="305" r:id="rId9"/>
    <p:sldId id="306" r:id="rId10"/>
    <p:sldId id="297" r:id="rId11"/>
    <p:sldId id="298" r:id="rId12"/>
    <p:sldId id="299" r:id="rId13"/>
  </p:sldIdLst>
  <p:sldSz cx="9144000" cy="6858000" type="screen4x3"/>
  <p:notesSz cx="6735763" cy="9866313"/>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ohantova" initials="LB"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F2E"/>
    <a:srgbClr val="6E6452"/>
    <a:srgbClr val="E5DBA1"/>
    <a:srgbClr val="BABA93"/>
    <a:srgbClr val="BABB93"/>
    <a:srgbClr val="DEDEAF"/>
    <a:srgbClr val="999999"/>
    <a:srgbClr val="D9D9D9"/>
    <a:srgbClr val="CCCCCC"/>
    <a:srgbClr val="C8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4" autoAdjust="0"/>
    <p:restoredTop sz="95730" autoAdjust="0"/>
  </p:normalViewPr>
  <p:slideViewPr>
    <p:cSldViewPr snapToGrid="0">
      <p:cViewPr varScale="1">
        <p:scale>
          <a:sx n="56" d="100"/>
          <a:sy n="56" d="100"/>
        </p:scale>
        <p:origin x="78" y="462"/>
      </p:cViewPr>
      <p:guideLst>
        <p:guide orient="horz" pos="658"/>
        <p:guide orient="horz" pos="388"/>
        <p:guide pos="288"/>
        <p:guide pos="102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1"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16933"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lgn="r">
              <a:defRPr sz="1200" b="0">
                <a:solidFill>
                  <a:schemeClr val="tx1"/>
                </a:solidFill>
                <a:latin typeface="Times" charset="0"/>
              </a:defRPr>
            </a:lvl1pPr>
          </a:lstStyle>
          <a:p>
            <a:endParaRPr lang="de-DE" dirty="0">
              <a:latin typeface="Arial Narrow" pitchFamily="34" charset="0"/>
            </a:endParaRPr>
          </a:p>
        </p:txBody>
      </p:sp>
      <p:sp>
        <p:nvSpPr>
          <p:cNvPr id="66564" name="Rectangle 4"/>
          <p:cNvSpPr>
            <a:spLocks noGrp="1" noChangeArrowheads="1"/>
          </p:cNvSpPr>
          <p:nvPr>
            <p:ph type="ftr" sz="quarter" idx="2"/>
          </p:nvPr>
        </p:nvSpPr>
        <p:spPr bwMode="auto">
          <a:xfrm>
            <a:off x="1"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5" name="Rectangle 5"/>
          <p:cNvSpPr>
            <a:spLocks noGrp="1" noChangeArrowheads="1"/>
          </p:cNvSpPr>
          <p:nvPr>
            <p:ph type="sldNum" sz="quarter" idx="3"/>
          </p:nvPr>
        </p:nvSpPr>
        <p:spPr bwMode="auto">
          <a:xfrm>
            <a:off x="3816933"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dirty="0">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16933"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dirty="0"/>
          </a:p>
        </p:txBody>
      </p:sp>
      <p:sp>
        <p:nvSpPr>
          <p:cNvPr id="8196"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898102" y="4686696"/>
            <a:ext cx="4939560" cy="4439447"/>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8198" name="Rectangle 6"/>
          <p:cNvSpPr>
            <a:spLocks noGrp="1" noChangeArrowheads="1"/>
          </p:cNvSpPr>
          <p:nvPr>
            <p:ph type="ftr" sz="quarter" idx="4"/>
          </p:nvPr>
        </p:nvSpPr>
        <p:spPr bwMode="auto">
          <a:xfrm>
            <a:off x="1"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9" name="Rectangle 7"/>
          <p:cNvSpPr>
            <a:spLocks noGrp="1" noChangeArrowheads="1"/>
          </p:cNvSpPr>
          <p:nvPr>
            <p:ph type="sldNum" sz="quarter" idx="5"/>
          </p:nvPr>
        </p:nvSpPr>
        <p:spPr bwMode="auto">
          <a:xfrm>
            <a:off x="3816933"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dirty="0"/>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2453010258"/>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1335835877"/>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6" name="Bildplatzhalter 2"/>
          <p:cNvSpPr>
            <a:spLocks noGrp="1"/>
          </p:cNvSpPr>
          <p:nvPr>
            <p:ph type="pic" idx="12" hasCustomPrompt="1"/>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581427851"/>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Bildplatzhalter 2"/>
          <p:cNvSpPr>
            <a:spLocks noGrp="1"/>
          </p:cNvSpPr>
          <p:nvPr>
            <p:ph type="pic" idx="12" hasCustomPrompt="1"/>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1801626705"/>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03/06/2019</a:t>
            </a:fld>
            <a:endParaRPr lang="en-GB" dirty="0" smtClean="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424179538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03/06/2019</a:t>
            </a:fld>
            <a:endParaRPr lang="en-GB" dirty="0" smtClean="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Tree>
    <p:extLst>
      <p:ext uri="{BB962C8B-B14F-4D97-AF65-F5344CB8AC3E}">
        <p14:creationId xmlns:p14="http://schemas.microsoft.com/office/powerpoint/2010/main" val="9934572"/>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8">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
        <p:nvSpPr>
          <p:cNvPr id="14" name="Text Box 19"/>
          <p:cNvSpPr txBox="1">
            <a:spLocks noChangeArrowheads="1"/>
          </p:cNvSpPr>
          <p:nvPr/>
        </p:nvSpPr>
        <p:spPr bwMode="auto">
          <a:xfrm>
            <a:off x="7703687" y="6581001"/>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en-GB" sz="1000" b="0" noProof="0" dirty="0" smtClean="0">
                <a:solidFill>
                  <a:srgbClr val="6E6452"/>
                </a:solidFill>
                <a:latin typeface="Arial Narrow" pitchFamily="34" charset="0"/>
              </a:rPr>
              <a:t>Page </a:t>
            </a:r>
            <a:fld id="{327115CA-E6A4-425F-BB4F-A64D48743A27}" type="slidenum">
              <a:rPr lang="en-GB" sz="1000" b="0" noProof="0" smtClean="0">
                <a:solidFill>
                  <a:srgbClr val="6E6452"/>
                </a:solidFill>
                <a:latin typeface="Arial Narrow" pitchFamily="34" charset="0"/>
              </a:rPr>
              <a:pPr/>
              <a:t>‹#›</a:t>
            </a:fld>
            <a:endParaRPr lang="en-GB" sz="1000" b="0" noProof="0" dirty="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1"/>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de-DE" dirty="0" smtClean="0"/>
              <a:t>XXX</a:t>
            </a:r>
            <a:endParaRPr lang="de-DE" dirty="0"/>
          </a:p>
        </p:txBody>
      </p:sp>
      <p:sp>
        <p:nvSpPr>
          <p:cNvPr id="16" name="Rectangle 17"/>
          <p:cNvSpPr>
            <a:spLocks noGrp="1" noChangeArrowheads="1"/>
          </p:cNvSpPr>
          <p:nvPr>
            <p:ph type="dt" sz="half" idx="2"/>
          </p:nvPr>
        </p:nvSpPr>
        <p:spPr bwMode="auto">
          <a:xfrm>
            <a:off x="679155" y="6581001"/>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fld id="{0F9A5078-6F60-49E2-B50D-11C30D454C38}" type="datetime1">
              <a:rPr lang="en-GB" noProof="0" smtClean="0"/>
              <a:pPr/>
              <a:t>03/06/2019</a:t>
            </a:fld>
            <a:endParaRPr lang="en-GB" noProof="0" dirty="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Click here to add title</a:t>
            </a:r>
            <a:endParaRPr lang="de-DE" noProof="0" dirty="0" smtClean="0"/>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12" Type="http://schemas.openxmlformats.org/officeDocument/2006/relationships/hyperlink" Target="http://www.ifcaac.amac.md/"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845308"/>
            <a:ext cx="8839199" cy="4416167"/>
          </a:xfrm>
        </p:spPr>
        <p:txBody>
          <a:bodyPr/>
          <a:lstStyle/>
          <a:p>
            <a:pPr algn="ctr"/>
            <a:r>
              <a:rPr lang="ro-RO" b="1" dirty="0" smtClean="0">
                <a:solidFill>
                  <a:srgbClr val="002060"/>
                </a:solidFill>
              </a:rPr>
              <a:t>Curs de instruire pentru angajații operatorilor „Apă-Canal”</a:t>
            </a:r>
            <a:r>
              <a:rPr lang="ro-RO" dirty="0" smtClean="0">
                <a:solidFill>
                  <a:srgbClr val="002060"/>
                </a:solidFill>
              </a:rPr>
              <a:t/>
            </a:r>
            <a:br>
              <a:rPr lang="ro-RO" dirty="0" smtClean="0">
                <a:solidFill>
                  <a:srgbClr val="002060"/>
                </a:solidFill>
              </a:rPr>
            </a:br>
            <a:r>
              <a:rPr lang="ro-RO" dirty="0" smtClean="0">
                <a:solidFill>
                  <a:srgbClr val="002060"/>
                </a:solidFill>
              </a:rPr>
              <a:t/>
            </a:r>
            <a:br>
              <a:rPr lang="ro-RO" dirty="0" smtClean="0">
                <a:solidFill>
                  <a:srgbClr val="002060"/>
                </a:solidFill>
              </a:rPr>
            </a:br>
            <a:r>
              <a:rPr lang="ro-RO" b="1" dirty="0" smtClean="0">
                <a:solidFill>
                  <a:srgbClr val="FF0000"/>
                </a:solidFill>
              </a:rPr>
              <a:t>Modulul: </a:t>
            </a:r>
            <a:r>
              <a:rPr lang="ro-RO" b="1" dirty="0" smtClean="0">
                <a:solidFill>
                  <a:srgbClr val="002060"/>
                </a:solidFill>
              </a:rPr>
              <a:t> </a:t>
            </a:r>
            <a:r>
              <a:rPr lang="en-US" b="1" dirty="0" err="1" smtClean="0">
                <a:solidFill>
                  <a:srgbClr val="002060"/>
                </a:solidFill>
              </a:rPr>
              <a:t>Managementul</a:t>
            </a:r>
            <a:r>
              <a:rPr lang="en-US" b="1" dirty="0" smtClean="0">
                <a:solidFill>
                  <a:srgbClr val="002060"/>
                </a:solidFill>
              </a:rPr>
              <a:t> energetic </a:t>
            </a:r>
            <a:r>
              <a:rPr lang="ro-RO" b="1" dirty="0" smtClean="0">
                <a:solidFill>
                  <a:srgbClr val="002060"/>
                </a:solidFill>
              </a:rPr>
              <a:t>și automatizarea proceselor în sistemele de alimentare cu apă și de canalizare</a:t>
            </a:r>
            <a:r>
              <a:rPr lang="ro-RO" b="1" smtClean="0">
                <a:solidFill>
                  <a:srgbClr val="002060"/>
                </a:solidFill>
              </a:rPr>
              <a:t/>
            </a:r>
            <a:br>
              <a:rPr lang="ro-RO" b="1" smtClean="0">
                <a:solidFill>
                  <a:srgbClr val="002060"/>
                </a:solidFill>
              </a:rPr>
            </a:br>
            <a:r>
              <a:rPr lang="ro-RO" altLang="en-US" sz="2000" b="1" smtClean="0">
                <a:solidFill>
                  <a:srgbClr val="FF0000"/>
                </a:solidFill>
              </a:rPr>
              <a:t>Sesiunea</a:t>
            </a:r>
            <a:r>
              <a:rPr lang="en-US" altLang="en-US" b="1" smtClean="0">
                <a:solidFill>
                  <a:srgbClr val="000F2E"/>
                </a:solidFill>
                <a:latin typeface="Times New Roman" panose="02020603050405020304" pitchFamily="18" charset="0"/>
                <a:cs typeface="Times New Roman" panose="02020603050405020304" pitchFamily="18" charset="0"/>
              </a:rPr>
              <a:t>:  </a:t>
            </a:r>
            <a:r>
              <a:rPr lang="ro-MD" sz="2000" dirty="0">
                <a:solidFill>
                  <a:srgbClr val="002060"/>
                </a:solidFill>
              </a:rPr>
              <a:t>Structura tarifelor pentru apa potabilă </a:t>
            </a:r>
            <a:r>
              <a:rPr lang="ro-MD" sz="2000" dirty="0" err="1">
                <a:solidFill>
                  <a:srgbClr val="002060"/>
                </a:solidFill>
              </a:rPr>
              <a:t>şi</a:t>
            </a:r>
            <a:r>
              <a:rPr lang="ro-MD" sz="2000" dirty="0">
                <a:solidFill>
                  <a:srgbClr val="002060"/>
                </a:solidFill>
              </a:rPr>
              <a:t> canalizare. Determinarea consumului de energie electrică în scopul calculării tarifului pentru apa potabilă și pentru serviciul de </a:t>
            </a:r>
            <a:r>
              <a:rPr lang="ro-MD" sz="2000" dirty="0" smtClean="0">
                <a:solidFill>
                  <a:srgbClr val="002060"/>
                </a:solidFill>
              </a:rPr>
              <a:t>canalizare</a:t>
            </a:r>
            <a:r>
              <a:rPr lang="en-US" sz="2000" dirty="0" smtClean="0">
                <a:solidFill>
                  <a:srgbClr val="002060"/>
                </a:solidFill>
              </a:rPr>
              <a:t/>
            </a:r>
            <a:br>
              <a:rPr lang="en-US" sz="2000" dirty="0" smtClean="0">
                <a:solidFill>
                  <a:srgbClr val="002060"/>
                </a:solidFill>
              </a:rPr>
            </a:br>
            <a:r>
              <a:rPr lang="ro-RO" dirty="0">
                <a:solidFill>
                  <a:srgbClr val="000F2E"/>
                </a:solidFill>
                <a:latin typeface="Times New Roman" panose="02020603050405020304" pitchFamily="18" charset="0"/>
                <a:cs typeface="Times New Roman" panose="02020603050405020304" pitchFamily="18" charset="0"/>
              </a:rPr>
              <a:t/>
            </a:r>
            <a:br>
              <a:rPr lang="ro-RO" dirty="0">
                <a:solidFill>
                  <a:srgbClr val="000F2E"/>
                </a:solidFill>
                <a:latin typeface="Times New Roman" panose="02020603050405020304" pitchFamily="18" charset="0"/>
                <a:cs typeface="Times New Roman" panose="02020603050405020304" pitchFamily="18" charset="0"/>
              </a:rPr>
            </a:br>
            <a:r>
              <a:rPr lang="en-US" sz="1800" b="1" i="1" dirty="0" smtClean="0">
                <a:solidFill>
                  <a:srgbClr val="002060"/>
                </a:solidFill>
              </a:rPr>
              <a:t>Onofrei Andrei</a:t>
            </a:r>
            <a:r>
              <a:rPr lang="ro-RO" sz="1800" b="1" i="1" dirty="0" smtClean="0">
                <a:solidFill>
                  <a:srgbClr val="002060"/>
                </a:solidFill>
              </a:rPr>
              <a:t/>
            </a:r>
            <a:br>
              <a:rPr lang="ro-RO" sz="1800" b="1" i="1" dirty="0" smtClean="0">
                <a:solidFill>
                  <a:srgbClr val="002060"/>
                </a:solidFill>
              </a:rPr>
            </a:br>
            <a:r>
              <a:rPr lang="en-US" sz="1800" b="1" i="1" dirty="0" smtClean="0">
                <a:solidFill>
                  <a:srgbClr val="002060"/>
                </a:solidFill>
              </a:rPr>
              <a:t>specialist principal,  </a:t>
            </a:r>
            <a:r>
              <a:rPr lang="en-US" sz="1800" b="1" i="1" dirty="0" err="1" smtClean="0">
                <a:solidFill>
                  <a:srgbClr val="002060"/>
                </a:solidFill>
              </a:rPr>
              <a:t>Departamentul</a:t>
            </a:r>
            <a:r>
              <a:rPr lang="en-US" sz="1800" b="1" i="1" dirty="0" smtClean="0">
                <a:solidFill>
                  <a:srgbClr val="002060"/>
                </a:solidFill>
              </a:rPr>
              <a:t> </a:t>
            </a:r>
            <a:r>
              <a:rPr lang="en-US" sz="1800" b="1" i="1" dirty="0" err="1" smtClean="0">
                <a:solidFill>
                  <a:srgbClr val="002060"/>
                </a:solidFill>
              </a:rPr>
              <a:t>tarife</a:t>
            </a:r>
            <a:r>
              <a:rPr lang="en-US" sz="1800" b="1" i="1" dirty="0" smtClean="0">
                <a:solidFill>
                  <a:srgbClr val="002060"/>
                </a:solidFill>
              </a:rPr>
              <a:t> </a:t>
            </a:r>
            <a:r>
              <a:rPr lang="ro-RO" sz="1800" b="1" i="1" dirty="0" smtClean="0">
                <a:solidFill>
                  <a:srgbClr val="002060"/>
                </a:solidFill>
              </a:rPr>
              <a:t>și analize economice, ANRE</a:t>
            </a:r>
            <a:r>
              <a:rPr lang="ro-RO" sz="1800" b="1" dirty="0" smtClean="0">
                <a:solidFill>
                  <a:srgbClr val="002060"/>
                </a:solidFill>
              </a:rPr>
              <a:t/>
            </a:r>
            <a:br>
              <a:rPr lang="ro-RO" sz="1800" b="1" dirty="0" smtClean="0">
                <a:solidFill>
                  <a:srgbClr val="002060"/>
                </a:solidFill>
              </a:rPr>
            </a:br>
            <a:r>
              <a:rPr lang="ro-RO" sz="1600" b="1" dirty="0" smtClean="0">
                <a:solidFill>
                  <a:srgbClr val="002060"/>
                </a:solidFill>
              </a:rPr>
              <a:t/>
            </a:r>
            <a:br>
              <a:rPr lang="ro-RO" sz="1600" b="1" dirty="0" smtClean="0">
                <a:solidFill>
                  <a:srgbClr val="002060"/>
                </a:solidFill>
              </a:rPr>
            </a:br>
            <a:r>
              <a:rPr lang="ro-RO" sz="1600" b="1" dirty="0" smtClean="0">
                <a:solidFill>
                  <a:srgbClr val="002060"/>
                </a:solidFill>
              </a:rPr>
              <a:t>29 mai  2019,  Chișinău</a:t>
            </a: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258493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649368"/>
            <a:ext cx="8839199" cy="4612107"/>
          </a:xfrm>
        </p:spPr>
        <p:txBody>
          <a:bodyPr/>
          <a:lstStyle/>
          <a:p>
            <a:r>
              <a:rPr lang="ro-RO" sz="1600" dirty="0">
                <a:solidFill>
                  <a:srgbClr val="002060"/>
                </a:solidFill>
              </a:rPr>
              <a:t> </a:t>
            </a:r>
            <a:r>
              <a:rPr lang="en-US" sz="1600" dirty="0" smtClean="0">
                <a:solidFill>
                  <a:srgbClr val="002060"/>
                </a:solidFill>
              </a:rPr>
              <a:t>   </a:t>
            </a:r>
            <a:r>
              <a:rPr lang="ro-RO" sz="1600" dirty="0">
                <a:solidFill>
                  <a:srgbClr val="FF0000"/>
                </a:solidFill>
              </a:rPr>
              <a:t>La determinarea tarifelor în calcule nu se includ următoarele cheltuieli: </a:t>
            </a:r>
            <a:r>
              <a:rPr lang="ro-RO" sz="1100" dirty="0">
                <a:solidFill>
                  <a:srgbClr val="FF0000"/>
                </a:solidFill>
              </a:rPr>
              <a:t/>
            </a:r>
            <a:br>
              <a:rPr lang="ro-RO" sz="1100" dirty="0">
                <a:solidFill>
                  <a:srgbClr val="FF0000"/>
                </a:solidFill>
              </a:rPr>
            </a:br>
            <a:r>
              <a:rPr lang="ro-RO" sz="1400" dirty="0">
                <a:solidFill>
                  <a:srgbClr val="002060"/>
                </a:solidFill>
              </a:rPr>
              <a:t>    </a:t>
            </a:r>
            <a:r>
              <a:rPr lang="ro-RO" sz="1400" dirty="0" smtClean="0">
                <a:solidFill>
                  <a:srgbClr val="002060"/>
                </a:solidFill>
              </a:rPr>
              <a:t>h</a:t>
            </a:r>
            <a:r>
              <a:rPr lang="ro-RO" sz="1400" dirty="0">
                <a:solidFill>
                  <a:srgbClr val="002060"/>
                </a:solidFill>
              </a:rPr>
              <a:t>) </a:t>
            </a:r>
            <a:r>
              <a:rPr lang="ro-RO" sz="1400" dirty="0" err="1">
                <a:solidFill>
                  <a:srgbClr val="002060"/>
                </a:solidFill>
              </a:rPr>
              <a:t>creanţe</a:t>
            </a:r>
            <a:r>
              <a:rPr lang="ro-RO" sz="1400" dirty="0">
                <a:solidFill>
                  <a:srgbClr val="002060"/>
                </a:solidFill>
              </a:rPr>
              <a:t> dubioase decontate;</a:t>
            </a:r>
            <a:r>
              <a:rPr lang="ro-RO" sz="1050" dirty="0">
                <a:solidFill>
                  <a:srgbClr val="002060"/>
                </a:solidFill>
              </a:rPr>
              <a:t/>
            </a:r>
            <a:br>
              <a:rPr lang="ro-RO" sz="1050" dirty="0">
                <a:solidFill>
                  <a:srgbClr val="002060"/>
                </a:solidFill>
              </a:rPr>
            </a:br>
            <a:r>
              <a:rPr lang="ro-RO" sz="1400" dirty="0">
                <a:solidFill>
                  <a:srgbClr val="002060"/>
                </a:solidFill>
              </a:rPr>
              <a:t>    i) cheltuieli aferente constituirii provizioanelor pentru riscuri </a:t>
            </a:r>
            <a:r>
              <a:rPr lang="ro-RO" sz="1400" dirty="0" err="1">
                <a:solidFill>
                  <a:srgbClr val="002060"/>
                </a:solidFill>
              </a:rPr>
              <a:t>şi</a:t>
            </a:r>
            <a:r>
              <a:rPr lang="ro-RO" sz="1400" dirty="0">
                <a:solidFill>
                  <a:srgbClr val="002060"/>
                </a:solidFill>
              </a:rPr>
              <a:t> cheltuieli, inclusiv pentru </a:t>
            </a:r>
            <a:r>
              <a:rPr lang="ro-RO" sz="1400" dirty="0" err="1">
                <a:solidFill>
                  <a:srgbClr val="002060"/>
                </a:solidFill>
              </a:rPr>
              <a:t>creanţe</a:t>
            </a:r>
            <a:r>
              <a:rPr lang="ro-RO" sz="1400" dirty="0">
                <a:solidFill>
                  <a:srgbClr val="002060"/>
                </a:solidFill>
              </a:rPr>
              <a:t> compromise;</a:t>
            </a:r>
            <a:r>
              <a:rPr lang="ro-RO" sz="1050" dirty="0">
                <a:solidFill>
                  <a:srgbClr val="002060"/>
                </a:solidFill>
              </a:rPr>
              <a:t/>
            </a:r>
            <a:br>
              <a:rPr lang="ro-RO" sz="1050" dirty="0">
                <a:solidFill>
                  <a:srgbClr val="002060"/>
                </a:solidFill>
              </a:rPr>
            </a:br>
            <a:r>
              <a:rPr lang="ro-RO" sz="1400" dirty="0">
                <a:solidFill>
                  <a:srgbClr val="002060"/>
                </a:solidFill>
              </a:rPr>
              <a:t>    j) cheltuieli de protocol (</a:t>
            </a:r>
            <a:r>
              <a:rPr lang="ro-RO" sz="1400" dirty="0" err="1">
                <a:solidFill>
                  <a:srgbClr val="002060"/>
                </a:solidFill>
              </a:rPr>
              <a:t>reprezentanţă</a:t>
            </a:r>
            <a:r>
              <a:rPr lang="ro-RO" sz="1400" dirty="0">
                <a:solidFill>
                  <a:srgbClr val="002060"/>
                </a:solidFill>
              </a:rPr>
              <a:t>) pentru frecventarea </a:t>
            </a:r>
            <a:r>
              <a:rPr lang="ro-RO" sz="1400" dirty="0" err="1">
                <a:solidFill>
                  <a:srgbClr val="002060"/>
                </a:solidFill>
              </a:rPr>
              <a:t>manifestaţiilor</a:t>
            </a:r>
            <a:r>
              <a:rPr lang="ro-RO" sz="1400" dirty="0">
                <a:solidFill>
                  <a:srgbClr val="002060"/>
                </a:solidFill>
              </a:rPr>
              <a:t> culturale, </a:t>
            </a:r>
            <a:r>
              <a:rPr lang="ro-RO" sz="1400" dirty="0" err="1">
                <a:solidFill>
                  <a:srgbClr val="002060"/>
                </a:solidFill>
              </a:rPr>
              <a:t>reprezentaţiilor</a:t>
            </a:r>
            <a:r>
              <a:rPr lang="ro-RO" sz="1400" dirty="0">
                <a:solidFill>
                  <a:srgbClr val="002060"/>
                </a:solidFill>
              </a:rPr>
              <a:t> teatralizate, alte cheltuieli similare efectuate în timpul sau în afara orelor de muncă;</a:t>
            </a:r>
            <a:r>
              <a:rPr lang="ro-RO" sz="1050" dirty="0">
                <a:solidFill>
                  <a:srgbClr val="002060"/>
                </a:solidFill>
              </a:rPr>
              <a:t/>
            </a:r>
            <a:br>
              <a:rPr lang="ro-RO" sz="1050" dirty="0">
                <a:solidFill>
                  <a:srgbClr val="002060"/>
                </a:solidFill>
              </a:rPr>
            </a:br>
            <a:r>
              <a:rPr lang="ro-RO" sz="1400" dirty="0">
                <a:solidFill>
                  <a:srgbClr val="002060"/>
                </a:solidFill>
              </a:rPr>
              <a:t>    k) recompense unice;</a:t>
            </a:r>
            <a:r>
              <a:rPr lang="ro-RO" sz="1050" dirty="0">
                <a:solidFill>
                  <a:srgbClr val="002060"/>
                </a:solidFill>
              </a:rPr>
              <a:t/>
            </a:r>
            <a:br>
              <a:rPr lang="ro-RO" sz="1050" dirty="0">
                <a:solidFill>
                  <a:srgbClr val="002060"/>
                </a:solidFill>
              </a:rPr>
            </a:br>
            <a:r>
              <a:rPr lang="ro-RO" sz="1400" dirty="0">
                <a:solidFill>
                  <a:srgbClr val="002060"/>
                </a:solidFill>
              </a:rPr>
              <a:t>    l) </a:t>
            </a:r>
            <a:r>
              <a:rPr lang="ro-RO" sz="1400" dirty="0" err="1">
                <a:solidFill>
                  <a:srgbClr val="002060"/>
                </a:solidFill>
              </a:rPr>
              <a:t>plăţi</a:t>
            </a:r>
            <a:r>
              <a:rPr lang="ro-RO" sz="1400" dirty="0">
                <a:solidFill>
                  <a:srgbClr val="002060"/>
                </a:solidFill>
              </a:rPr>
              <a:t> suplimentare, ajutoare materiale, </a:t>
            </a:r>
            <a:r>
              <a:rPr lang="ro-RO" sz="1400" dirty="0" err="1">
                <a:solidFill>
                  <a:srgbClr val="002060"/>
                </a:solidFill>
              </a:rPr>
              <a:t>îndemnizaţii</a:t>
            </a:r>
            <a:r>
              <a:rPr lang="ro-RO" sz="1400" dirty="0">
                <a:solidFill>
                  <a:srgbClr val="002060"/>
                </a:solidFill>
              </a:rPr>
              <a:t>, sporuri </a:t>
            </a:r>
            <a:r>
              <a:rPr lang="ro-RO" sz="1400" dirty="0" err="1">
                <a:solidFill>
                  <a:srgbClr val="002060"/>
                </a:solidFill>
              </a:rPr>
              <a:t>şi</a:t>
            </a:r>
            <a:r>
              <a:rPr lang="ro-RO" sz="1400" dirty="0">
                <a:solidFill>
                  <a:srgbClr val="002060"/>
                </a:solidFill>
              </a:rPr>
              <a:t> </a:t>
            </a:r>
            <a:r>
              <a:rPr lang="ro-RO" sz="1400" dirty="0" err="1">
                <a:solidFill>
                  <a:srgbClr val="002060"/>
                </a:solidFill>
              </a:rPr>
              <a:t>compensaţii</a:t>
            </a:r>
            <a:r>
              <a:rPr lang="ro-RO" sz="1400" dirty="0">
                <a:solidFill>
                  <a:srgbClr val="002060"/>
                </a:solidFill>
              </a:rPr>
              <a:t> acordate </a:t>
            </a:r>
            <a:r>
              <a:rPr lang="ro-RO" sz="1400" dirty="0" err="1">
                <a:solidFill>
                  <a:srgbClr val="002060"/>
                </a:solidFill>
              </a:rPr>
              <a:t>salariaţilor</a:t>
            </a:r>
            <a:r>
              <a:rPr lang="ro-RO" sz="1400" dirty="0">
                <a:solidFill>
                  <a:srgbClr val="002060"/>
                </a:solidFill>
              </a:rPr>
              <a:t>, în afara celor prevăzute de Codul muncii </a:t>
            </a:r>
            <a:r>
              <a:rPr lang="ro-RO" sz="1400" dirty="0" err="1">
                <a:solidFill>
                  <a:srgbClr val="002060"/>
                </a:solidFill>
              </a:rPr>
              <a:t>şi</a:t>
            </a:r>
            <a:r>
              <a:rPr lang="ro-RO" sz="1400" dirty="0">
                <a:solidFill>
                  <a:srgbClr val="002060"/>
                </a:solidFill>
              </a:rPr>
              <a:t> de actele normative de aplicare a lui;</a:t>
            </a:r>
            <a:r>
              <a:rPr lang="ro-RO" sz="1050" dirty="0">
                <a:solidFill>
                  <a:srgbClr val="002060"/>
                </a:solidFill>
              </a:rPr>
              <a:t/>
            </a:r>
            <a:br>
              <a:rPr lang="ro-RO" sz="1050" dirty="0">
                <a:solidFill>
                  <a:srgbClr val="002060"/>
                </a:solidFill>
              </a:rPr>
            </a:br>
            <a:r>
              <a:rPr lang="ro-RO" sz="1400" dirty="0">
                <a:solidFill>
                  <a:srgbClr val="002060"/>
                </a:solidFill>
              </a:rPr>
              <a:t>    m) cheltuieli  pentru burse de valori, </a:t>
            </a:r>
            <a:r>
              <a:rPr lang="ro-RO" sz="1400" dirty="0" err="1">
                <a:solidFill>
                  <a:srgbClr val="002060"/>
                </a:solidFill>
              </a:rPr>
              <a:t>organizaţii</a:t>
            </a:r>
            <a:r>
              <a:rPr lang="ro-RO" sz="1400" dirty="0">
                <a:solidFill>
                  <a:srgbClr val="002060"/>
                </a:solidFill>
              </a:rPr>
              <a:t> de intermediere </a:t>
            </a:r>
            <a:r>
              <a:rPr lang="ro-RO" sz="1400" dirty="0" err="1">
                <a:solidFill>
                  <a:srgbClr val="002060"/>
                </a:solidFill>
              </a:rPr>
              <a:t>şi</a:t>
            </a:r>
            <a:r>
              <a:rPr lang="ro-RO" sz="1400" dirty="0">
                <a:solidFill>
                  <a:srgbClr val="002060"/>
                </a:solidFill>
              </a:rPr>
              <a:t> de altă natură administrativă, servicii de </a:t>
            </a:r>
            <a:r>
              <a:rPr lang="ro-RO" sz="1400" dirty="0" err="1">
                <a:solidFill>
                  <a:srgbClr val="002060"/>
                </a:solidFill>
              </a:rPr>
              <a:t>consultanţă</a:t>
            </a:r>
            <a:r>
              <a:rPr lang="ro-RO" sz="1400" dirty="0">
                <a:solidFill>
                  <a:srgbClr val="002060"/>
                </a:solidFill>
              </a:rPr>
              <a:t>, </a:t>
            </a:r>
            <a:r>
              <a:rPr lang="ro-RO" sz="1400" dirty="0" err="1">
                <a:solidFill>
                  <a:srgbClr val="002060"/>
                </a:solidFill>
              </a:rPr>
              <a:t>asistenţă</a:t>
            </a:r>
            <a:r>
              <a:rPr lang="ro-RO" sz="1400" dirty="0">
                <a:solidFill>
                  <a:srgbClr val="002060"/>
                </a:solidFill>
              </a:rPr>
              <a:t> juridică;</a:t>
            </a:r>
            <a:r>
              <a:rPr lang="ro-RO" sz="1050" dirty="0">
                <a:solidFill>
                  <a:srgbClr val="002060"/>
                </a:solidFill>
              </a:rPr>
              <a:t/>
            </a:r>
            <a:br>
              <a:rPr lang="ro-RO" sz="1050" dirty="0">
                <a:solidFill>
                  <a:srgbClr val="002060"/>
                </a:solidFill>
              </a:rPr>
            </a:br>
            <a:r>
              <a:rPr lang="ro-RO" sz="1400" dirty="0">
                <a:solidFill>
                  <a:srgbClr val="002060"/>
                </a:solidFill>
              </a:rPr>
              <a:t>    n) cheltuieli aferente organizării timpului liber </a:t>
            </a:r>
            <a:r>
              <a:rPr lang="ro-RO" sz="1400" dirty="0" err="1">
                <a:solidFill>
                  <a:srgbClr val="002060"/>
                </a:solidFill>
              </a:rPr>
              <a:t>şi</a:t>
            </a:r>
            <a:r>
              <a:rPr lang="ro-RO" sz="1400" dirty="0">
                <a:solidFill>
                  <a:srgbClr val="002060"/>
                </a:solidFill>
              </a:rPr>
              <a:t> a odihnei </a:t>
            </a:r>
            <a:r>
              <a:rPr lang="ro-RO" sz="1400" dirty="0" err="1">
                <a:solidFill>
                  <a:srgbClr val="002060"/>
                </a:solidFill>
              </a:rPr>
              <a:t>salariaţilor</a:t>
            </a:r>
            <a:r>
              <a:rPr lang="ro-RO" sz="1400" dirty="0">
                <a:solidFill>
                  <a:srgbClr val="002060"/>
                </a:solidFill>
              </a:rPr>
              <a:t>, inclusiv </a:t>
            </a:r>
            <a:r>
              <a:rPr lang="ro-RO" sz="1400" dirty="0" err="1">
                <a:solidFill>
                  <a:srgbClr val="002060"/>
                </a:solidFill>
              </a:rPr>
              <a:t>şi</a:t>
            </a:r>
            <a:r>
              <a:rPr lang="ro-RO" sz="1400" dirty="0">
                <a:solidFill>
                  <a:srgbClr val="002060"/>
                </a:solidFill>
              </a:rPr>
              <a:t> cheltuielile pentru măsuri corporative;</a:t>
            </a:r>
            <a:r>
              <a:rPr lang="ro-RO" sz="1050" dirty="0">
                <a:solidFill>
                  <a:srgbClr val="002060"/>
                </a:solidFill>
              </a:rPr>
              <a:t/>
            </a:r>
            <a:br>
              <a:rPr lang="ro-RO" sz="1050" dirty="0">
                <a:solidFill>
                  <a:srgbClr val="002060"/>
                </a:solidFill>
              </a:rPr>
            </a:br>
            <a:r>
              <a:rPr lang="ro-RO" sz="1400" dirty="0">
                <a:solidFill>
                  <a:srgbClr val="002060"/>
                </a:solidFill>
              </a:rPr>
              <a:t>    o) cheltuieli nejustificate aferente </a:t>
            </a:r>
            <a:r>
              <a:rPr lang="ro-RO" sz="1400" dirty="0" err="1">
                <a:solidFill>
                  <a:srgbClr val="002060"/>
                </a:solidFill>
              </a:rPr>
              <a:t>desfăşurării</a:t>
            </a:r>
            <a:r>
              <a:rPr lang="ro-RO" sz="1400" dirty="0">
                <a:solidFill>
                  <a:srgbClr val="002060"/>
                </a:solidFill>
              </a:rPr>
              <a:t> adunării generale a </a:t>
            </a:r>
            <a:r>
              <a:rPr lang="ro-RO" sz="1400" dirty="0" err="1">
                <a:solidFill>
                  <a:srgbClr val="002060"/>
                </a:solidFill>
              </a:rPr>
              <a:t>acţionarilor</a:t>
            </a:r>
            <a:r>
              <a:rPr lang="ro-RO" sz="1400" dirty="0">
                <a:solidFill>
                  <a:srgbClr val="002060"/>
                </a:solidFill>
              </a:rPr>
              <a:t>;</a:t>
            </a:r>
            <a:r>
              <a:rPr lang="ro-RO" sz="1050" dirty="0">
                <a:solidFill>
                  <a:srgbClr val="002060"/>
                </a:solidFill>
              </a:rPr>
              <a:t/>
            </a:r>
            <a:br>
              <a:rPr lang="ro-RO" sz="1050" dirty="0">
                <a:solidFill>
                  <a:srgbClr val="002060"/>
                </a:solidFill>
              </a:rPr>
            </a:br>
            <a:r>
              <a:rPr lang="ro-RO" sz="1400" dirty="0">
                <a:solidFill>
                  <a:srgbClr val="002060"/>
                </a:solidFill>
              </a:rPr>
              <a:t>    p) </a:t>
            </a:r>
            <a:r>
              <a:rPr lang="ro-RO" sz="1400" dirty="0" err="1">
                <a:solidFill>
                  <a:srgbClr val="002060"/>
                </a:solidFill>
              </a:rPr>
              <a:t>indemnizaţii</a:t>
            </a:r>
            <a:r>
              <a:rPr lang="ro-RO" sz="1400" dirty="0">
                <a:solidFill>
                  <a:srgbClr val="002060"/>
                </a:solidFill>
              </a:rPr>
              <a:t> curente calculate membrilor consiliului </a:t>
            </a:r>
            <a:r>
              <a:rPr lang="ro-RO" sz="1400" dirty="0" err="1">
                <a:solidFill>
                  <a:srgbClr val="002060"/>
                </a:solidFill>
              </a:rPr>
              <a:t>şi</a:t>
            </a:r>
            <a:r>
              <a:rPr lang="ro-RO" sz="1400" dirty="0">
                <a:solidFill>
                  <a:srgbClr val="002060"/>
                </a:solidFill>
              </a:rPr>
              <a:t> comisiei de cenzori ale operatorului, cu </a:t>
            </a:r>
            <a:r>
              <a:rPr lang="ro-RO" sz="1400" dirty="0" err="1">
                <a:solidFill>
                  <a:srgbClr val="002060"/>
                </a:solidFill>
              </a:rPr>
              <a:t>excepţia</a:t>
            </a:r>
            <a:r>
              <a:rPr lang="ro-RO" sz="1400" dirty="0">
                <a:solidFill>
                  <a:srgbClr val="002060"/>
                </a:solidFill>
              </a:rPr>
              <a:t> </a:t>
            </a:r>
            <a:r>
              <a:rPr lang="ro-RO" sz="1400" dirty="0" err="1">
                <a:solidFill>
                  <a:srgbClr val="002060"/>
                </a:solidFill>
              </a:rPr>
              <a:t>indemnizaţiilor</a:t>
            </a:r>
            <a:r>
              <a:rPr lang="ro-RO" sz="1400" dirty="0">
                <a:solidFill>
                  <a:srgbClr val="002060"/>
                </a:solidFill>
              </a:rPr>
              <a:t> lunare calculate  membrilor consiliului </a:t>
            </a:r>
            <a:r>
              <a:rPr lang="ro-RO" sz="1400" dirty="0" err="1">
                <a:solidFill>
                  <a:srgbClr val="002060"/>
                </a:solidFill>
              </a:rPr>
              <a:t>şi</a:t>
            </a:r>
            <a:r>
              <a:rPr lang="ro-RO" sz="1400" dirty="0">
                <a:solidFill>
                  <a:srgbClr val="002060"/>
                </a:solidFill>
              </a:rPr>
              <a:t> comisiei de cenzori care nu </a:t>
            </a:r>
            <a:r>
              <a:rPr lang="ro-RO" sz="1400" dirty="0" err="1">
                <a:solidFill>
                  <a:srgbClr val="002060"/>
                </a:solidFill>
              </a:rPr>
              <a:t>depăşesc</a:t>
            </a:r>
            <a:r>
              <a:rPr lang="ro-RO" sz="1400" dirty="0">
                <a:solidFill>
                  <a:srgbClr val="002060"/>
                </a:solidFill>
              </a:rPr>
              <a:t> trei salarii minime pe </a:t>
            </a:r>
            <a:r>
              <a:rPr lang="ro-RO" sz="1400" dirty="0" err="1">
                <a:solidFill>
                  <a:srgbClr val="002060"/>
                </a:solidFill>
              </a:rPr>
              <a:t>ţară</a:t>
            </a:r>
            <a:r>
              <a:rPr lang="ro-RO" sz="1400" dirty="0">
                <a:solidFill>
                  <a:srgbClr val="002060"/>
                </a:solidFill>
              </a:rPr>
              <a:t>;</a:t>
            </a:r>
            <a:r>
              <a:rPr lang="ro-RO" sz="1050" dirty="0">
                <a:solidFill>
                  <a:srgbClr val="002060"/>
                </a:solidFill>
              </a:rPr>
              <a:t/>
            </a:r>
            <a:br>
              <a:rPr lang="ro-RO" sz="1050" dirty="0">
                <a:solidFill>
                  <a:srgbClr val="002060"/>
                </a:solidFill>
              </a:rPr>
            </a:br>
            <a:r>
              <a:rPr lang="ro-RO" sz="1400" dirty="0">
                <a:solidFill>
                  <a:srgbClr val="002060"/>
                </a:solidFill>
              </a:rPr>
              <a:t>    q) cheltuieli de judecată </a:t>
            </a:r>
            <a:r>
              <a:rPr lang="ro-RO" sz="1400" dirty="0" err="1">
                <a:solidFill>
                  <a:srgbClr val="002060"/>
                </a:solidFill>
              </a:rPr>
              <a:t>şi</a:t>
            </a:r>
            <a:r>
              <a:rPr lang="ro-RO" sz="1400" dirty="0">
                <a:solidFill>
                  <a:srgbClr val="002060"/>
                </a:solidFill>
              </a:rPr>
              <a:t> taxele de stat aferente;</a:t>
            </a:r>
            <a:r>
              <a:rPr lang="ro-RO" sz="1050" dirty="0">
                <a:solidFill>
                  <a:srgbClr val="002060"/>
                </a:solidFill>
              </a:rPr>
              <a:t/>
            </a:r>
            <a:br>
              <a:rPr lang="ro-RO" sz="1050" dirty="0">
                <a:solidFill>
                  <a:srgbClr val="002060"/>
                </a:solidFill>
              </a:rPr>
            </a:br>
            <a:r>
              <a:rPr lang="ro-RO" sz="1400" dirty="0">
                <a:solidFill>
                  <a:srgbClr val="002060"/>
                </a:solidFill>
              </a:rPr>
              <a:t>    r) cheltuieli aferente asigurărilor benevole a  personalului </a:t>
            </a:r>
            <a:r>
              <a:rPr lang="ro-RO" sz="1400" dirty="0" err="1">
                <a:solidFill>
                  <a:srgbClr val="002060"/>
                </a:solidFill>
              </a:rPr>
              <a:t>şi</a:t>
            </a:r>
            <a:r>
              <a:rPr lang="ro-RO" sz="1400" dirty="0">
                <a:solidFill>
                  <a:srgbClr val="002060"/>
                </a:solidFill>
              </a:rPr>
              <a:t> a bunurilor materiale;</a:t>
            </a:r>
            <a:r>
              <a:rPr lang="ro-RO" sz="1050" dirty="0">
                <a:solidFill>
                  <a:srgbClr val="002060"/>
                </a:solidFill>
              </a:rPr>
              <a:t/>
            </a:r>
            <a:br>
              <a:rPr lang="ro-RO" sz="1050" dirty="0">
                <a:solidFill>
                  <a:srgbClr val="002060"/>
                </a:solidFill>
              </a:rPr>
            </a:br>
            <a:r>
              <a:rPr lang="ro-RO" sz="1400" dirty="0">
                <a:solidFill>
                  <a:srgbClr val="002060"/>
                </a:solidFill>
              </a:rPr>
              <a:t>    s) toate celelalte cheltuieli ale  operatorului ce nu </a:t>
            </a:r>
            <a:r>
              <a:rPr lang="ro-RO" sz="1400" dirty="0" err="1">
                <a:solidFill>
                  <a:srgbClr val="002060"/>
                </a:solidFill>
              </a:rPr>
              <a:t>ţin</a:t>
            </a:r>
            <a:r>
              <a:rPr lang="ro-RO" sz="1400" dirty="0">
                <a:solidFill>
                  <a:srgbClr val="002060"/>
                </a:solidFill>
              </a:rPr>
              <a:t> de  furnizarea serviciului public de alimentare cu apă </a:t>
            </a:r>
            <a:r>
              <a:rPr lang="ro-RO" sz="1400" dirty="0" err="1">
                <a:solidFill>
                  <a:srgbClr val="002060"/>
                </a:solidFill>
              </a:rPr>
              <a:t>şi</a:t>
            </a:r>
            <a:r>
              <a:rPr lang="ro-RO" sz="1400" dirty="0">
                <a:solidFill>
                  <a:srgbClr val="002060"/>
                </a:solidFill>
              </a:rPr>
              <a:t> de canalizare </a:t>
            </a:r>
            <a:r>
              <a:rPr lang="ro-RO" sz="1400" dirty="0" err="1">
                <a:solidFill>
                  <a:srgbClr val="002060"/>
                </a:solidFill>
              </a:rPr>
              <a:t>şi</a:t>
            </a:r>
            <a:r>
              <a:rPr lang="ro-RO" sz="1400" dirty="0">
                <a:solidFill>
                  <a:srgbClr val="002060"/>
                </a:solidFill>
              </a:rPr>
              <a:t> epurare a apelor uzate. </a:t>
            </a:r>
            <a:endParaRPr lang="ro-RO" sz="14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5238635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845308"/>
            <a:ext cx="8839199" cy="4416167"/>
          </a:xfrm>
        </p:spPr>
        <p:txBody>
          <a:bodyPr/>
          <a:lstStyle/>
          <a:p>
            <a:r>
              <a:rPr lang="en-US" sz="1300" b="1" dirty="0" smtClean="0">
                <a:solidFill>
                  <a:srgbClr val="FF0000"/>
                </a:solidFill>
              </a:rPr>
              <a:t>                                </a:t>
            </a:r>
            <a:r>
              <a:rPr lang="en-US" sz="1300" b="1" dirty="0" err="1" smtClean="0">
                <a:solidFill>
                  <a:srgbClr val="FF0000"/>
                </a:solidFill>
              </a:rPr>
              <a:t>Aprobarea</a:t>
            </a:r>
            <a:r>
              <a:rPr lang="en-US" sz="1300" b="1" dirty="0" smtClean="0">
                <a:solidFill>
                  <a:srgbClr val="FF0000"/>
                </a:solidFill>
              </a:rPr>
              <a:t> </a:t>
            </a:r>
            <a:r>
              <a:rPr lang="en-US" sz="1300" b="1" dirty="0" err="1" smtClean="0">
                <a:solidFill>
                  <a:srgbClr val="FF0000"/>
                </a:solidFill>
              </a:rPr>
              <a:t>tarifelor</a:t>
            </a:r>
            <a:r>
              <a:rPr lang="en-US" sz="1300" b="1" dirty="0" smtClean="0">
                <a:solidFill>
                  <a:srgbClr val="FF0000"/>
                </a:solidFill>
              </a:rPr>
              <a:t/>
            </a:r>
            <a:br>
              <a:rPr lang="en-US" sz="1300" b="1" dirty="0" smtClean="0">
                <a:solidFill>
                  <a:srgbClr val="FF0000"/>
                </a:solidFill>
              </a:rPr>
            </a:br>
            <a:r>
              <a:rPr lang="ro-RO" sz="1300" b="1" dirty="0" smtClean="0">
                <a:solidFill>
                  <a:srgbClr val="002060"/>
                </a:solidFill>
              </a:rPr>
              <a:t>Tarifele </a:t>
            </a:r>
            <a:r>
              <a:rPr lang="ro-RO" sz="1300" b="1" dirty="0">
                <a:solidFill>
                  <a:srgbClr val="002060"/>
                </a:solidFill>
              </a:rPr>
              <a:t>pentru serviciile publice de alimentare cu apă tehnologică, de alimentare cu apă potabilă, pentru serviciul public de canalizare </a:t>
            </a:r>
            <a:r>
              <a:rPr lang="ro-RO" sz="1300" b="1" dirty="0" err="1">
                <a:solidFill>
                  <a:srgbClr val="002060"/>
                </a:solidFill>
              </a:rPr>
              <a:t>şi</a:t>
            </a:r>
            <a:r>
              <a:rPr lang="ro-RO" sz="1300" b="1" dirty="0">
                <a:solidFill>
                  <a:srgbClr val="002060"/>
                </a:solidFill>
              </a:rPr>
              <a:t> epurare a apelor uzate se determină de către operatori, pentru fiecare an de reglementare „n” în conformitate cu prezenta Metodologie,  </a:t>
            </a:r>
            <a:r>
              <a:rPr lang="ro-RO" sz="1300" b="1" dirty="0" err="1">
                <a:solidFill>
                  <a:srgbClr val="002060"/>
                </a:solidFill>
              </a:rPr>
              <a:t>şi</a:t>
            </a:r>
            <a:r>
              <a:rPr lang="ro-RO" sz="1300" b="1" dirty="0">
                <a:solidFill>
                  <a:srgbClr val="002060"/>
                </a:solidFill>
              </a:rPr>
              <a:t> se prezintă: </a:t>
            </a:r>
            <a:br>
              <a:rPr lang="ro-RO" sz="1300" b="1" dirty="0">
                <a:solidFill>
                  <a:srgbClr val="002060"/>
                </a:solidFill>
              </a:rPr>
            </a:br>
            <a:r>
              <a:rPr lang="ro-RO" sz="1300" b="1" dirty="0">
                <a:solidFill>
                  <a:srgbClr val="002060"/>
                </a:solidFill>
              </a:rPr>
              <a:t>    a) Consiliilor locale – pentru examinare </a:t>
            </a:r>
            <a:r>
              <a:rPr lang="ro-RO" sz="1300" b="1" dirty="0" err="1">
                <a:solidFill>
                  <a:srgbClr val="002060"/>
                </a:solidFill>
              </a:rPr>
              <a:t>şi</a:t>
            </a:r>
            <a:r>
              <a:rPr lang="ro-RO" sz="1300" b="1" dirty="0">
                <a:solidFill>
                  <a:srgbClr val="002060"/>
                </a:solidFill>
              </a:rPr>
              <a:t> aprobare, iar </a:t>
            </a:r>
            <a:r>
              <a:rPr lang="ro-RO" sz="1300" b="1" dirty="0" err="1">
                <a:solidFill>
                  <a:srgbClr val="002060"/>
                </a:solidFill>
              </a:rPr>
              <a:t>Agenţiei</a:t>
            </a:r>
            <a:r>
              <a:rPr lang="ro-RO" sz="1300" b="1" dirty="0">
                <a:solidFill>
                  <a:srgbClr val="002060"/>
                </a:solidFill>
              </a:rPr>
              <a:t> - spre examinare </a:t>
            </a:r>
            <a:r>
              <a:rPr lang="ro-RO" sz="1300" b="1" dirty="0" err="1">
                <a:solidFill>
                  <a:srgbClr val="002060"/>
                </a:solidFill>
              </a:rPr>
              <a:t>şi</a:t>
            </a:r>
            <a:r>
              <a:rPr lang="ro-RO" sz="1300" b="1" dirty="0">
                <a:solidFill>
                  <a:srgbClr val="002060"/>
                </a:solidFill>
              </a:rPr>
              <a:t> avizare, a tarifelor pentru serviciul public de alimentare cu apă potabilă </a:t>
            </a:r>
            <a:r>
              <a:rPr lang="ro-RO" sz="1300" b="1" dirty="0" err="1">
                <a:solidFill>
                  <a:srgbClr val="002060"/>
                </a:solidFill>
              </a:rPr>
              <a:t>şi</a:t>
            </a:r>
            <a:r>
              <a:rPr lang="ro-RO" sz="1300" b="1" dirty="0">
                <a:solidFill>
                  <a:srgbClr val="002060"/>
                </a:solidFill>
              </a:rPr>
              <a:t> pentru serviciul public de canalizare </a:t>
            </a:r>
            <a:r>
              <a:rPr lang="ro-RO" sz="1300" b="1" dirty="0" err="1">
                <a:solidFill>
                  <a:srgbClr val="002060"/>
                </a:solidFill>
              </a:rPr>
              <a:t>şi</a:t>
            </a:r>
            <a:r>
              <a:rPr lang="ro-RO" sz="1300" b="1" dirty="0">
                <a:solidFill>
                  <a:srgbClr val="002060"/>
                </a:solidFill>
              </a:rPr>
              <a:t> epurare a apelor uzate furnizate de operatori la nivel de regiune, raion, municipiu </a:t>
            </a:r>
            <a:r>
              <a:rPr lang="ro-RO" sz="1300" b="1" dirty="0" err="1">
                <a:solidFill>
                  <a:srgbClr val="002060"/>
                </a:solidFill>
              </a:rPr>
              <a:t>şi</a:t>
            </a:r>
            <a:r>
              <a:rPr lang="ro-RO" sz="1300" b="1" dirty="0">
                <a:solidFill>
                  <a:srgbClr val="002060"/>
                </a:solidFill>
              </a:rPr>
              <a:t> </a:t>
            </a:r>
            <a:r>
              <a:rPr lang="ro-RO" sz="1300" b="1" dirty="0" err="1">
                <a:solidFill>
                  <a:srgbClr val="002060"/>
                </a:solidFill>
              </a:rPr>
              <a:t>oraş</a:t>
            </a:r>
            <a:r>
              <a:rPr lang="ro-RO" sz="1300" b="1" dirty="0">
                <a:solidFill>
                  <a:srgbClr val="002060"/>
                </a:solidFill>
              </a:rPr>
              <a:t>;</a:t>
            </a:r>
            <a:br>
              <a:rPr lang="ro-RO" sz="1300" b="1" dirty="0">
                <a:solidFill>
                  <a:srgbClr val="002060"/>
                </a:solidFill>
              </a:rPr>
            </a:br>
            <a:r>
              <a:rPr lang="ro-RO" sz="1300" b="1" dirty="0">
                <a:solidFill>
                  <a:srgbClr val="002060"/>
                </a:solidFill>
              </a:rPr>
              <a:t>    b) </a:t>
            </a:r>
            <a:r>
              <a:rPr lang="ro-RO" sz="1300" b="1" dirty="0" err="1">
                <a:solidFill>
                  <a:srgbClr val="002060"/>
                </a:solidFill>
              </a:rPr>
              <a:t>Agenţiei</a:t>
            </a:r>
            <a:r>
              <a:rPr lang="ro-RO" sz="1300" b="1" dirty="0">
                <a:solidFill>
                  <a:srgbClr val="002060"/>
                </a:solidFill>
              </a:rPr>
              <a:t> - pentru examinare </a:t>
            </a:r>
            <a:r>
              <a:rPr lang="ro-RO" sz="1300" b="1" dirty="0" err="1">
                <a:solidFill>
                  <a:srgbClr val="002060"/>
                </a:solidFill>
              </a:rPr>
              <a:t>şi</a:t>
            </a:r>
            <a:r>
              <a:rPr lang="ro-RO" sz="1300" b="1" dirty="0">
                <a:solidFill>
                  <a:srgbClr val="002060"/>
                </a:solidFill>
              </a:rPr>
              <a:t> aprobare a tarifelor pentru serviciul de alimentare cu apă tehnologică  furnizată la nivel de regiune, raion, municipiu </a:t>
            </a:r>
            <a:r>
              <a:rPr lang="ro-RO" sz="1300" b="1" dirty="0" err="1">
                <a:solidFill>
                  <a:srgbClr val="002060"/>
                </a:solidFill>
              </a:rPr>
              <a:t>şi</a:t>
            </a:r>
            <a:r>
              <a:rPr lang="ro-RO" sz="1300" b="1" dirty="0">
                <a:solidFill>
                  <a:srgbClr val="002060"/>
                </a:solidFill>
              </a:rPr>
              <a:t> </a:t>
            </a:r>
            <a:r>
              <a:rPr lang="ro-RO" sz="1300" b="1" dirty="0" err="1">
                <a:solidFill>
                  <a:srgbClr val="002060"/>
                </a:solidFill>
              </a:rPr>
              <a:t>oraş</a:t>
            </a:r>
            <a:r>
              <a:rPr lang="ro-RO" sz="1300" b="1" dirty="0">
                <a:solidFill>
                  <a:srgbClr val="002060"/>
                </a:solidFill>
              </a:rPr>
              <a:t>;</a:t>
            </a:r>
            <a:br>
              <a:rPr lang="ro-RO" sz="1300" b="1" dirty="0">
                <a:solidFill>
                  <a:srgbClr val="002060"/>
                </a:solidFill>
              </a:rPr>
            </a:br>
            <a:r>
              <a:rPr lang="ro-RO" sz="1300" b="1" dirty="0">
                <a:solidFill>
                  <a:srgbClr val="002060"/>
                </a:solidFill>
              </a:rPr>
              <a:t>    c) </a:t>
            </a:r>
            <a:r>
              <a:rPr lang="ro-RO" sz="1300" b="1" dirty="0" err="1">
                <a:solidFill>
                  <a:srgbClr val="002060"/>
                </a:solidFill>
              </a:rPr>
              <a:t>Agenţiei</a:t>
            </a:r>
            <a:r>
              <a:rPr lang="ro-RO" sz="1300" b="1" dirty="0">
                <a:solidFill>
                  <a:srgbClr val="002060"/>
                </a:solidFill>
              </a:rPr>
              <a:t> – pentru examinare </a:t>
            </a:r>
            <a:r>
              <a:rPr lang="ro-RO" sz="1300" b="1" dirty="0" err="1">
                <a:solidFill>
                  <a:srgbClr val="002060"/>
                </a:solidFill>
              </a:rPr>
              <a:t>şi</a:t>
            </a:r>
            <a:r>
              <a:rPr lang="ro-RO" sz="1300" b="1" dirty="0">
                <a:solidFill>
                  <a:srgbClr val="002060"/>
                </a:solidFill>
              </a:rPr>
              <a:t> aprobare a tarifelor pentru serviciul public de alimentare cu apă potabilă </a:t>
            </a:r>
            <a:r>
              <a:rPr lang="ro-RO" sz="1300" b="1" dirty="0" err="1">
                <a:solidFill>
                  <a:srgbClr val="002060"/>
                </a:solidFill>
              </a:rPr>
              <a:t>şi</a:t>
            </a:r>
            <a:r>
              <a:rPr lang="ro-RO" sz="1300" b="1" dirty="0">
                <a:solidFill>
                  <a:srgbClr val="002060"/>
                </a:solidFill>
              </a:rPr>
              <a:t> a tarifelor pentru serviciul public de canalizare </a:t>
            </a:r>
            <a:r>
              <a:rPr lang="ro-RO" sz="1300" b="1" dirty="0" err="1">
                <a:solidFill>
                  <a:srgbClr val="002060"/>
                </a:solidFill>
              </a:rPr>
              <a:t>şi</a:t>
            </a:r>
            <a:r>
              <a:rPr lang="ro-RO" sz="1300" b="1" dirty="0">
                <a:solidFill>
                  <a:srgbClr val="002060"/>
                </a:solidFill>
              </a:rPr>
              <a:t> epurare a apelor uzate furnizat de operatori la nivel de regiune, raion, municipiu </a:t>
            </a:r>
            <a:r>
              <a:rPr lang="ro-RO" sz="1300" b="1" dirty="0" err="1">
                <a:solidFill>
                  <a:srgbClr val="002060"/>
                </a:solidFill>
              </a:rPr>
              <a:t>şi</a:t>
            </a:r>
            <a:r>
              <a:rPr lang="ro-RO" sz="1300" b="1" dirty="0">
                <a:solidFill>
                  <a:srgbClr val="002060"/>
                </a:solidFill>
              </a:rPr>
              <a:t> </a:t>
            </a:r>
            <a:r>
              <a:rPr lang="ro-RO" sz="1300" b="1" dirty="0" err="1">
                <a:solidFill>
                  <a:srgbClr val="002060"/>
                </a:solidFill>
              </a:rPr>
              <a:t>oraş</a:t>
            </a:r>
            <a:r>
              <a:rPr lang="ro-RO" sz="1300" b="1" dirty="0">
                <a:solidFill>
                  <a:srgbClr val="002060"/>
                </a:solidFill>
              </a:rPr>
              <a:t>, în cazul </a:t>
            </a:r>
            <a:r>
              <a:rPr lang="ro-RO" sz="1300" b="1" dirty="0" err="1">
                <a:solidFill>
                  <a:srgbClr val="002060"/>
                </a:solidFill>
              </a:rPr>
              <a:t>cînd</a:t>
            </a:r>
            <a:r>
              <a:rPr lang="ro-RO" sz="1300" b="1" dirty="0">
                <a:solidFill>
                  <a:srgbClr val="002060"/>
                </a:solidFill>
              </a:rPr>
              <a:t> Consiliile locale respective  au delegat </a:t>
            </a:r>
            <a:r>
              <a:rPr lang="ro-RO" sz="1300" b="1" dirty="0" err="1">
                <a:solidFill>
                  <a:srgbClr val="002060"/>
                </a:solidFill>
              </a:rPr>
              <a:t>Agenţiei</a:t>
            </a:r>
            <a:r>
              <a:rPr lang="ro-RO" sz="1300" b="1" dirty="0">
                <a:solidFill>
                  <a:srgbClr val="002060"/>
                </a:solidFill>
              </a:rPr>
              <a:t> dreptul deplin de aprobare a tarifelor; </a:t>
            </a:r>
            <a:br>
              <a:rPr lang="ro-RO" sz="1300" b="1" dirty="0">
                <a:solidFill>
                  <a:srgbClr val="002060"/>
                </a:solidFill>
              </a:rPr>
            </a:br>
            <a:r>
              <a:rPr lang="ro-RO" sz="1300" b="1" dirty="0">
                <a:solidFill>
                  <a:srgbClr val="002060"/>
                </a:solidFill>
              </a:rPr>
              <a:t>    d) </a:t>
            </a:r>
            <a:r>
              <a:rPr lang="ro-RO" sz="1300" b="1" dirty="0" err="1">
                <a:solidFill>
                  <a:srgbClr val="002060"/>
                </a:solidFill>
              </a:rPr>
              <a:t>Agenţiei</a:t>
            </a:r>
            <a:r>
              <a:rPr lang="ro-RO" sz="1300" b="1" dirty="0">
                <a:solidFill>
                  <a:srgbClr val="002060"/>
                </a:solidFill>
              </a:rPr>
              <a:t> - pentru examinare </a:t>
            </a:r>
            <a:r>
              <a:rPr lang="ro-RO" sz="1300" b="1" dirty="0" err="1">
                <a:solidFill>
                  <a:srgbClr val="002060"/>
                </a:solidFill>
              </a:rPr>
              <a:t>şi</a:t>
            </a:r>
            <a:r>
              <a:rPr lang="ro-RO" sz="1300" b="1" dirty="0">
                <a:solidFill>
                  <a:srgbClr val="002060"/>
                </a:solidFill>
              </a:rPr>
              <a:t> aprobare a tarifelor pentru serviciul public de alimentare cu apă potabilă </a:t>
            </a:r>
            <a:r>
              <a:rPr lang="ro-RO" sz="1300" b="1" dirty="0" err="1">
                <a:solidFill>
                  <a:srgbClr val="002060"/>
                </a:solidFill>
              </a:rPr>
              <a:t>şi</a:t>
            </a:r>
            <a:r>
              <a:rPr lang="ro-RO" sz="1300" b="1" dirty="0">
                <a:solidFill>
                  <a:srgbClr val="002060"/>
                </a:solidFill>
              </a:rPr>
              <a:t> pentru serviciul public de canalizare </a:t>
            </a:r>
            <a:r>
              <a:rPr lang="ro-RO" sz="1300" b="1" dirty="0" err="1">
                <a:solidFill>
                  <a:srgbClr val="002060"/>
                </a:solidFill>
              </a:rPr>
              <a:t>şi</a:t>
            </a:r>
            <a:r>
              <a:rPr lang="ro-RO" sz="1300" b="1" dirty="0">
                <a:solidFill>
                  <a:srgbClr val="002060"/>
                </a:solidFill>
              </a:rPr>
              <a:t> epurare a apelor uzate, furnizate de operatori la nivel de regiune, raion, municipiu </a:t>
            </a:r>
            <a:r>
              <a:rPr lang="ro-RO" sz="1300" b="1" dirty="0" err="1">
                <a:solidFill>
                  <a:srgbClr val="002060"/>
                </a:solidFill>
              </a:rPr>
              <a:t>şi</a:t>
            </a:r>
            <a:r>
              <a:rPr lang="ro-RO" sz="1300" b="1" dirty="0">
                <a:solidFill>
                  <a:srgbClr val="002060"/>
                </a:solidFill>
              </a:rPr>
              <a:t> </a:t>
            </a:r>
            <a:r>
              <a:rPr lang="ro-RO" sz="1300" b="1" dirty="0" err="1">
                <a:solidFill>
                  <a:srgbClr val="002060"/>
                </a:solidFill>
              </a:rPr>
              <a:t>oraş</a:t>
            </a:r>
            <a:r>
              <a:rPr lang="ro-RO" sz="1300" b="1" dirty="0">
                <a:solidFill>
                  <a:srgbClr val="002060"/>
                </a:solidFill>
              </a:rPr>
              <a:t> </a:t>
            </a:r>
            <a:r>
              <a:rPr lang="ro-RO" sz="1300" b="1" dirty="0" err="1">
                <a:solidFill>
                  <a:srgbClr val="002060"/>
                </a:solidFill>
              </a:rPr>
              <a:t>şi</a:t>
            </a:r>
            <a:r>
              <a:rPr lang="ro-RO" sz="1300" b="1" dirty="0">
                <a:solidFill>
                  <a:srgbClr val="002060"/>
                </a:solidFill>
              </a:rPr>
              <a:t> care activează în </a:t>
            </a:r>
            <a:r>
              <a:rPr lang="ro-RO" sz="1300" b="1" dirty="0" err="1">
                <a:solidFill>
                  <a:srgbClr val="002060"/>
                </a:solidFill>
              </a:rPr>
              <a:t>condiţiile</a:t>
            </a:r>
            <a:r>
              <a:rPr lang="ro-RO" sz="1300" b="1" dirty="0">
                <a:solidFill>
                  <a:srgbClr val="002060"/>
                </a:solidFill>
              </a:rPr>
              <a:t> unor acorduri sau contracte încheiate cu organismele financiare </a:t>
            </a:r>
            <a:r>
              <a:rPr lang="ro-RO" sz="1300" b="1" dirty="0" err="1">
                <a:solidFill>
                  <a:srgbClr val="002060"/>
                </a:solidFill>
              </a:rPr>
              <a:t>internaţionale</a:t>
            </a:r>
            <a:r>
              <a:rPr lang="ro-RO" sz="1300" b="1" dirty="0">
                <a:solidFill>
                  <a:srgbClr val="002060"/>
                </a:solidFill>
              </a:rPr>
              <a:t>, ratificate sau aprobate de Parlament, Guvern sau de Consiliile locale;</a:t>
            </a:r>
            <a:br>
              <a:rPr lang="ro-RO" sz="1300" b="1" dirty="0">
                <a:solidFill>
                  <a:srgbClr val="002060"/>
                </a:solidFill>
              </a:rPr>
            </a:br>
            <a:r>
              <a:rPr lang="ro-RO" sz="1300" b="1" dirty="0">
                <a:solidFill>
                  <a:srgbClr val="002060"/>
                </a:solidFill>
              </a:rPr>
              <a:t>    e) </a:t>
            </a:r>
            <a:r>
              <a:rPr lang="ro-RO" sz="1300" b="1" dirty="0" err="1">
                <a:solidFill>
                  <a:srgbClr val="002060"/>
                </a:solidFill>
              </a:rPr>
              <a:t>Agenţia</a:t>
            </a:r>
            <a:r>
              <a:rPr lang="ro-RO" sz="1300" b="1" dirty="0">
                <a:solidFill>
                  <a:srgbClr val="002060"/>
                </a:solidFill>
              </a:rPr>
              <a:t> aprobă, în termen de 15 zile calendaristice de la data adresării motivate de către operatori, tarifele pentru serviciul public de alimentare cu apă potabilă </a:t>
            </a:r>
            <a:r>
              <a:rPr lang="ro-RO" sz="1300" b="1" dirty="0" err="1">
                <a:solidFill>
                  <a:srgbClr val="002060"/>
                </a:solidFill>
              </a:rPr>
              <a:t>şi</a:t>
            </a:r>
            <a:r>
              <a:rPr lang="ro-RO" sz="1300" b="1" dirty="0">
                <a:solidFill>
                  <a:srgbClr val="002060"/>
                </a:solidFill>
              </a:rPr>
              <a:t> tarifele pentru serviciul public de canalizare </a:t>
            </a:r>
            <a:r>
              <a:rPr lang="ro-RO" sz="1300" b="1" dirty="0" err="1">
                <a:solidFill>
                  <a:srgbClr val="002060"/>
                </a:solidFill>
              </a:rPr>
              <a:t>şi</a:t>
            </a:r>
            <a:r>
              <a:rPr lang="ro-RO" sz="1300" b="1" dirty="0">
                <a:solidFill>
                  <a:srgbClr val="002060"/>
                </a:solidFill>
              </a:rPr>
              <a:t> epurare a apelor uzate furnizate de operatori la nivel de regiune, raion, municipiu </a:t>
            </a:r>
            <a:r>
              <a:rPr lang="ro-RO" sz="1300" b="1" dirty="0" err="1">
                <a:solidFill>
                  <a:srgbClr val="002060"/>
                </a:solidFill>
              </a:rPr>
              <a:t>şi</a:t>
            </a:r>
            <a:r>
              <a:rPr lang="ro-RO" sz="1300" b="1" dirty="0">
                <a:solidFill>
                  <a:srgbClr val="002060"/>
                </a:solidFill>
              </a:rPr>
              <a:t> </a:t>
            </a:r>
            <a:r>
              <a:rPr lang="ro-RO" sz="1300" b="1" dirty="0" err="1">
                <a:solidFill>
                  <a:srgbClr val="002060"/>
                </a:solidFill>
              </a:rPr>
              <a:t>oraş</a:t>
            </a:r>
            <a:r>
              <a:rPr lang="ro-RO" sz="1300" b="1" dirty="0">
                <a:solidFill>
                  <a:srgbClr val="002060"/>
                </a:solidFill>
              </a:rPr>
              <a:t>, în cazul </a:t>
            </a:r>
            <a:r>
              <a:rPr lang="ro-RO" sz="1300" b="1" dirty="0" err="1">
                <a:solidFill>
                  <a:srgbClr val="002060"/>
                </a:solidFill>
              </a:rPr>
              <a:t>cînd</a:t>
            </a:r>
            <a:r>
              <a:rPr lang="ro-RO" sz="1300" b="1" dirty="0">
                <a:solidFill>
                  <a:srgbClr val="002060"/>
                </a:solidFill>
              </a:rPr>
              <a:t> Consiliul local  nu a aprobat tarifele respective în termen de 60 de zile calendaristice de la data  primirii de la </a:t>
            </a:r>
            <a:r>
              <a:rPr lang="ro-RO" sz="1300" b="1" dirty="0" err="1">
                <a:solidFill>
                  <a:srgbClr val="002060"/>
                </a:solidFill>
              </a:rPr>
              <a:t>Agenţie</a:t>
            </a:r>
            <a:r>
              <a:rPr lang="ro-RO" sz="1300" b="1" dirty="0">
                <a:solidFill>
                  <a:srgbClr val="002060"/>
                </a:solidFill>
              </a:rPr>
              <a:t> a avizului.</a:t>
            </a: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3642640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03/06/2019</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5" name="Datumsplatzhalter 3"/>
          <p:cNvSpPr txBox="1">
            <a:spLocks/>
          </p:cNvSpPr>
          <p:nvPr/>
        </p:nvSpPr>
        <p:spPr bwMode="auto">
          <a:xfrm>
            <a:off x="679450" y="6581775"/>
            <a:ext cx="1295400"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defPPr>
              <a:defRPr lang="de-DE"/>
            </a:defPPr>
            <a:lvl1pPr algn="l" rtl="0" eaLnBrk="0" fontAlgn="base" hangingPunct="0">
              <a:spcBef>
                <a:spcPct val="0"/>
              </a:spcBef>
              <a:spcAft>
                <a:spcPct val="0"/>
              </a:spcAft>
              <a:defRPr sz="1000" b="0" kern="1200">
                <a:solidFill>
                  <a:srgbClr val="6E6452"/>
                </a:solidFill>
                <a:latin typeface="Arial Narrow" pitchFamily="34"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fld id="{1A768533-9F5A-4A96-B8F6-9A95114E0856}" type="datetime1">
              <a:rPr lang="en-GB" smtClean="0">
                <a:cs typeface="Arial" charset="0"/>
              </a:rPr>
              <a:pPr/>
              <a:t>03/06/2019</a:t>
            </a:fld>
            <a:endParaRPr lang="de-DE">
              <a:cs typeface="Arial" charset="0"/>
            </a:endParaRPr>
          </a:p>
        </p:txBody>
      </p:sp>
      <p:sp>
        <p:nvSpPr>
          <p:cNvPr id="16" name="Inhaltsplatzhalter 8"/>
          <p:cNvSpPr txBox="1">
            <a:spLocks/>
          </p:cNvSpPr>
          <p:nvPr/>
        </p:nvSpPr>
        <p:spPr>
          <a:xfrm>
            <a:off x="2433908" y="1620411"/>
            <a:ext cx="6262254" cy="2074863"/>
          </a:xfrm>
          <a:prstGeom prst="rect">
            <a:avLst/>
          </a:prstGeom>
        </p:spPr>
        <p:txBody>
          <a:bodyPr/>
          <a:lstStyle/>
          <a:p>
            <a:pPr algn="ctr">
              <a:spcAft>
                <a:spcPts val="600"/>
              </a:spcAft>
            </a:pPr>
            <a:endParaRPr lang="en-US" sz="2000" dirty="0">
              <a:solidFill>
                <a:srgbClr val="534B3E"/>
              </a:solidFill>
            </a:endParaRPr>
          </a:p>
          <a:p>
            <a:pPr algn="ctr">
              <a:spcAft>
                <a:spcPts val="600"/>
              </a:spcAft>
            </a:pPr>
            <a:endParaRPr lang="en-US" sz="2000" dirty="0">
              <a:solidFill>
                <a:srgbClr val="534B3E"/>
              </a:solidFill>
            </a:endParaRPr>
          </a:p>
          <a:p>
            <a:pPr>
              <a:spcAft>
                <a:spcPts val="300"/>
              </a:spcAft>
            </a:pPr>
            <a:r>
              <a:rPr lang="ro-RO" sz="2800" dirty="0" smtClean="0">
                <a:solidFill>
                  <a:srgbClr val="534B3E"/>
                </a:solidFill>
              </a:rPr>
              <a:t>Vă mulțumim pentru atenție</a:t>
            </a:r>
            <a:endParaRPr lang="en-GB" sz="2800" dirty="0">
              <a:solidFill>
                <a:srgbClr val="534B3E"/>
              </a:solidFill>
            </a:endParaRPr>
          </a:p>
          <a:p>
            <a:endParaRPr lang="en-GB" sz="1000" dirty="0">
              <a:solidFill>
                <a:srgbClr val="534B3E"/>
              </a:solidFill>
            </a:endParaRPr>
          </a:p>
        </p:txBody>
      </p:sp>
      <p:sp>
        <p:nvSpPr>
          <p:cNvPr id="17" name="Textfeld 9"/>
          <p:cNvSpPr txBox="1">
            <a:spLocks noChangeArrowheads="1"/>
          </p:cNvSpPr>
          <p:nvPr/>
        </p:nvSpPr>
        <p:spPr bwMode="auto">
          <a:xfrm>
            <a:off x="427153" y="5399463"/>
            <a:ext cx="1371600" cy="215900"/>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r>
              <a:rPr lang="ro-RO" sz="800" b="0" dirty="0" smtClean="0">
                <a:solidFill>
                  <a:schemeClr val="tx2">
                    <a:lumMod val="75000"/>
                  </a:schemeClr>
                </a:solidFill>
              </a:rPr>
              <a:t>Proiect co-finanțat de</a:t>
            </a:r>
            <a:endParaRPr lang="en-GB" sz="800" b="0" dirty="0">
              <a:solidFill>
                <a:schemeClr val="tx2">
                  <a:lumMod val="75000"/>
                </a:schemeClr>
              </a:solidFill>
            </a:endParaRPr>
          </a:p>
        </p:txBody>
      </p:sp>
      <p:pic>
        <p:nvPicPr>
          <p:cNvPr id="18" name="Picture 11" descr="F:\Branding\EU\jaune.jpg"/>
          <p:cNvPicPr>
            <a:picLocks noChangeAspect="1" noChangeArrowheads="1"/>
          </p:cNvPicPr>
          <p:nvPr/>
        </p:nvPicPr>
        <p:blipFill>
          <a:blip r:embed="rId7"/>
          <a:srcRect/>
          <a:stretch>
            <a:fillRect/>
          </a:stretch>
        </p:blipFill>
        <p:spPr bwMode="auto">
          <a:xfrm>
            <a:off x="491056" y="5624205"/>
            <a:ext cx="1365250" cy="927100"/>
          </a:xfrm>
          <a:prstGeom prst="rect">
            <a:avLst/>
          </a:prstGeom>
          <a:noFill/>
          <a:ln w="9525">
            <a:noFill/>
            <a:miter lim="800000"/>
            <a:headEnd/>
            <a:tailEnd/>
          </a:ln>
        </p:spPr>
      </p:pic>
      <p:pic>
        <p:nvPicPr>
          <p:cNvPr id="19" name="Picture 11" descr="H:\bn4.jpg"/>
          <p:cNvPicPr>
            <a:picLocks noChangeAspect="1" noChangeArrowheads="1"/>
          </p:cNvPicPr>
          <p:nvPr/>
        </p:nvPicPr>
        <p:blipFill>
          <a:blip r:embed="rId8"/>
          <a:srcRect/>
          <a:stretch>
            <a:fillRect/>
          </a:stretch>
        </p:blipFill>
        <p:spPr bwMode="auto">
          <a:xfrm>
            <a:off x="2046511" y="5590073"/>
            <a:ext cx="1016000" cy="1025525"/>
          </a:xfrm>
          <a:prstGeom prst="rect">
            <a:avLst/>
          </a:prstGeom>
          <a:noFill/>
          <a:ln w="9525">
            <a:noFill/>
            <a:miter lim="800000"/>
            <a:headEnd/>
            <a:tailEnd/>
          </a:ln>
        </p:spPr>
      </p:pic>
      <p:pic>
        <p:nvPicPr>
          <p:cNvPr id="20" name="Picture 1"/>
          <p:cNvPicPr>
            <a:picLocks noChangeAspect="1"/>
          </p:cNvPicPr>
          <p:nvPr/>
        </p:nvPicPr>
        <p:blipFill>
          <a:blip r:embed="rId9"/>
          <a:srcRect/>
          <a:stretch>
            <a:fillRect/>
          </a:stretch>
        </p:blipFill>
        <p:spPr bwMode="auto">
          <a:xfrm>
            <a:off x="5258991" y="5624205"/>
            <a:ext cx="1639887" cy="957262"/>
          </a:xfrm>
          <a:prstGeom prst="rect">
            <a:avLst/>
          </a:prstGeom>
          <a:noFill/>
          <a:ln w="9525">
            <a:noFill/>
            <a:miter lim="800000"/>
            <a:headEnd/>
            <a:tailEnd/>
          </a:ln>
        </p:spPr>
      </p:pic>
      <p:sp>
        <p:nvSpPr>
          <p:cNvPr id="21" name="Textfeld 9"/>
          <p:cNvSpPr txBox="1">
            <a:spLocks noChangeArrowheads="1"/>
          </p:cNvSpPr>
          <p:nvPr/>
        </p:nvSpPr>
        <p:spPr bwMode="auto">
          <a:xfrm>
            <a:off x="6898878" y="5383151"/>
            <a:ext cx="1147762" cy="214313"/>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r>
              <a:rPr lang="ro-RO" sz="800" b="0" dirty="0" smtClean="0">
                <a:solidFill>
                  <a:schemeClr val="tx2">
                    <a:lumMod val="75000"/>
                  </a:schemeClr>
                </a:solidFill>
              </a:rPr>
              <a:t>In cooperare cu</a:t>
            </a:r>
            <a:endParaRPr lang="ro-RO" sz="800" b="0" dirty="0">
              <a:solidFill>
                <a:schemeClr val="tx2">
                  <a:lumMod val="75000"/>
                </a:schemeClr>
              </a:solidFill>
            </a:endParaRPr>
          </a:p>
        </p:txBody>
      </p:sp>
      <p:pic>
        <p:nvPicPr>
          <p:cNvPr id="22" name="Picture 21"/>
          <p:cNvPicPr/>
          <p:nvPr/>
        </p:nvPicPr>
        <p:blipFill>
          <a:blip r:embed="rId10" cstate="print">
            <a:extLst>
              <a:ext uri="{28A0092B-C50C-407E-A947-70E740481C1C}">
                <a14:useLocalDpi xmlns:a14="http://schemas.microsoft.com/office/drawing/2010/main" val="0"/>
              </a:ext>
            </a:extLst>
          </a:blip>
          <a:stretch>
            <a:fillRect/>
          </a:stretch>
        </p:blipFill>
        <p:spPr>
          <a:xfrm>
            <a:off x="7752045" y="5540701"/>
            <a:ext cx="1071880" cy="1071880"/>
          </a:xfrm>
          <a:prstGeom prst="rect">
            <a:avLst/>
          </a:prstGeom>
        </p:spPr>
      </p:pic>
      <p:pic>
        <p:nvPicPr>
          <p:cNvPr id="23" name="Picture 22" descr="D:\Users\Desktop\logotype.png"/>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252716" y="5818037"/>
            <a:ext cx="1958975" cy="569595"/>
          </a:xfrm>
          <a:prstGeom prst="rect">
            <a:avLst/>
          </a:prstGeom>
          <a:noFill/>
          <a:ln>
            <a:noFill/>
          </a:ln>
        </p:spPr>
      </p:pic>
      <p:sp>
        <p:nvSpPr>
          <p:cNvPr id="24" name="CasetăText 1"/>
          <p:cNvSpPr txBox="1"/>
          <p:nvPr/>
        </p:nvSpPr>
        <p:spPr>
          <a:xfrm>
            <a:off x="1856306" y="3145976"/>
            <a:ext cx="5361912" cy="1723549"/>
          </a:xfrm>
          <a:prstGeom prst="rect">
            <a:avLst/>
          </a:prstGeom>
          <a:noFill/>
        </p:spPr>
        <p:txBody>
          <a:bodyPr wrap="square" rtlCol="0">
            <a:spAutoFit/>
          </a:bodyPr>
          <a:lstStyle/>
          <a:p>
            <a:pPr algn="ctr"/>
            <a:r>
              <a:rPr lang="ro-RO" sz="1400" b="0" u="sng" dirty="0" smtClean="0">
                <a:solidFill>
                  <a:schemeClr val="bg2">
                    <a:lumMod val="25000"/>
                  </a:schemeClr>
                </a:solidFill>
                <a:latin typeface="+mn-lt"/>
                <a:hlinkClick r:id="rId12"/>
              </a:rPr>
              <a:t>www.ifcaac.amac.md</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u="sng" dirty="0" smtClean="0">
                <a:solidFill>
                  <a:schemeClr val="bg2">
                    <a:lumMod val="25000"/>
                  </a:schemeClr>
                </a:solidFill>
                <a:latin typeface="+mn-lt"/>
              </a:rPr>
              <a:t>ifcaac@fua.utm.md</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dirty="0" smtClean="0">
                <a:solidFill>
                  <a:schemeClr val="bg2">
                    <a:lumMod val="25000"/>
                  </a:schemeClr>
                </a:solidFill>
                <a:latin typeface="+mn-lt"/>
              </a:rPr>
              <a:t>telefon</a:t>
            </a:r>
            <a:r>
              <a:rPr lang="ro-RO" sz="1400" b="0" dirty="0">
                <a:solidFill>
                  <a:schemeClr val="bg2">
                    <a:lumMod val="25000"/>
                  </a:schemeClr>
                </a:solidFill>
                <a:latin typeface="+mn-lt"/>
              </a:rPr>
              <a:t>: (022) 77-38 22</a:t>
            </a:r>
          </a:p>
          <a:p>
            <a:pPr algn="ctr"/>
            <a:r>
              <a:rPr lang="ro-RO" sz="1400" b="0" dirty="0">
                <a:solidFill>
                  <a:schemeClr val="bg2">
                    <a:lumMod val="25000"/>
                  </a:schemeClr>
                </a:solidFill>
                <a:latin typeface="+mn-lt"/>
              </a:rPr>
              <a:t> </a:t>
            </a:r>
          </a:p>
          <a:p>
            <a:pPr algn="ctr"/>
            <a:r>
              <a:rPr lang="ro-RO" sz="1400" b="0" u="sng">
                <a:solidFill>
                  <a:srgbClr val="7030A0"/>
                </a:solidFill>
                <a:latin typeface="+mn-lt"/>
              </a:rPr>
              <a:t>www.amac.md</a:t>
            </a:r>
            <a:r>
              <a:rPr lang="ro-RO" sz="1400" b="0">
                <a:solidFill>
                  <a:srgbClr val="7030A0"/>
                </a:solidFill>
                <a:latin typeface="+mn-lt"/>
              </a:rPr>
              <a:t> </a:t>
            </a:r>
            <a:endParaRPr lang="ro-RO" sz="1400" b="0" dirty="0">
              <a:solidFill>
                <a:schemeClr val="bg2">
                  <a:lumMod val="25000"/>
                </a:schemeClr>
              </a:solidFill>
              <a:latin typeface="+mn-lt"/>
            </a:endParaRPr>
          </a:p>
          <a:p>
            <a:pPr algn="ctr"/>
            <a:r>
              <a:rPr lang="ro-RO" sz="1400" b="0" u="sng" dirty="0" smtClean="0">
                <a:solidFill>
                  <a:schemeClr val="bg2">
                    <a:lumMod val="25000"/>
                  </a:schemeClr>
                </a:solidFill>
                <a:latin typeface="+mn-lt"/>
              </a:rPr>
              <a:t>apacanal@yandex.ru</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dirty="0" smtClean="0">
                <a:solidFill>
                  <a:schemeClr val="bg2">
                    <a:lumMod val="25000"/>
                  </a:schemeClr>
                </a:solidFill>
                <a:latin typeface="+mn-lt"/>
              </a:rPr>
              <a:t>telefon</a:t>
            </a:r>
            <a:r>
              <a:rPr lang="ro-RO" sz="1400" b="0" dirty="0">
                <a:solidFill>
                  <a:schemeClr val="bg2">
                    <a:lumMod val="25000"/>
                  </a:schemeClr>
                </a:solidFill>
                <a:latin typeface="+mn-lt"/>
              </a:rPr>
              <a:t>: (022) 28-84-33</a:t>
            </a:r>
          </a:p>
          <a:p>
            <a:pPr algn="ctr"/>
            <a:endParaRPr lang="ro-RO" sz="800" b="0" dirty="0">
              <a:solidFill>
                <a:schemeClr val="bg2">
                  <a:lumMod val="25000"/>
                </a:schemeClr>
              </a:solidFill>
              <a:latin typeface="+mn-lt"/>
            </a:endParaRPr>
          </a:p>
        </p:txBody>
      </p:sp>
    </p:spTree>
    <p:extLst>
      <p:ext uri="{BB962C8B-B14F-4D97-AF65-F5344CB8AC3E}">
        <p14:creationId xmlns:p14="http://schemas.microsoft.com/office/powerpoint/2010/main" val="136737348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845308"/>
            <a:ext cx="8839199" cy="4416167"/>
          </a:xfrm>
        </p:spPr>
        <p:txBody>
          <a:bodyPr/>
          <a:lstStyle/>
          <a:p>
            <a:r>
              <a:rPr lang="en-US" sz="1600" b="1" dirty="0" smtClean="0">
                <a:solidFill>
                  <a:srgbClr val="002060"/>
                </a:solidFill>
              </a:rPr>
              <a:t>   </a:t>
            </a:r>
            <a:r>
              <a:rPr lang="ro-RO" sz="1600" b="1" dirty="0" smtClean="0">
                <a:solidFill>
                  <a:srgbClr val="C00000"/>
                </a:solidFill>
              </a:rPr>
              <a:t>Cadrul legal:</a:t>
            </a:r>
            <a:br>
              <a:rPr lang="ro-RO" sz="1600" b="1" dirty="0" smtClean="0">
                <a:solidFill>
                  <a:srgbClr val="C00000"/>
                </a:solidFill>
              </a:rPr>
            </a:br>
            <a:r>
              <a:rPr lang="ro-RO" sz="1600" b="1" dirty="0">
                <a:solidFill>
                  <a:srgbClr val="002060"/>
                </a:solidFill>
              </a:rPr>
              <a:t/>
            </a:r>
            <a:br>
              <a:rPr lang="ro-RO" sz="1600" b="1" dirty="0">
                <a:solidFill>
                  <a:srgbClr val="002060"/>
                </a:solidFill>
              </a:rPr>
            </a:br>
            <a:r>
              <a:rPr lang="ro-RO" b="1" i="1" dirty="0" smtClean="0">
                <a:solidFill>
                  <a:srgbClr val="002060"/>
                </a:solidFill>
              </a:rPr>
              <a:t>Legea privind serviciul public de alimentare cu apă și canalizare nr. 303 din 13 decembrie 2013, cu modificările ulterioare</a:t>
            </a:r>
            <a:br>
              <a:rPr lang="ro-RO" b="1" i="1" dirty="0" smtClean="0">
                <a:solidFill>
                  <a:srgbClr val="002060"/>
                </a:solidFill>
              </a:rPr>
            </a:br>
            <a:r>
              <a:rPr lang="ro-RO" b="1" i="1" dirty="0" smtClean="0">
                <a:solidFill>
                  <a:srgbClr val="002060"/>
                </a:solidFill>
              </a:rPr>
              <a:t/>
            </a:r>
            <a:br>
              <a:rPr lang="ro-RO" b="1" i="1" dirty="0" smtClean="0">
                <a:solidFill>
                  <a:srgbClr val="002060"/>
                </a:solidFill>
              </a:rPr>
            </a:br>
            <a:r>
              <a:rPr lang="ro-RO" b="1" i="1" dirty="0" smtClean="0">
                <a:solidFill>
                  <a:srgbClr val="002060"/>
                </a:solidFill>
              </a:rPr>
              <a:t>Legea pentru modificarea Legii nr. 303/2013 privind serviciul public de alimentare cu apă și canalizare nr. 322 din 30 noiembrie 2018 (în vigoare de la 08 martie 2019)</a:t>
            </a:r>
            <a:br>
              <a:rPr lang="ro-RO" b="1" i="1" dirty="0" smtClean="0">
                <a:solidFill>
                  <a:srgbClr val="002060"/>
                </a:solidFill>
              </a:rPr>
            </a:br>
            <a:r>
              <a:rPr lang="ro-RO" b="1" i="1" dirty="0" smtClean="0">
                <a:solidFill>
                  <a:srgbClr val="002060"/>
                </a:solidFill>
              </a:rPr>
              <a:t/>
            </a:r>
            <a:br>
              <a:rPr lang="ro-RO" b="1" i="1" dirty="0" smtClean="0">
                <a:solidFill>
                  <a:srgbClr val="002060"/>
                </a:solidFill>
              </a:rPr>
            </a:br>
            <a:r>
              <a:rPr lang="ro-RO" b="1" i="1" dirty="0" smtClean="0">
                <a:solidFill>
                  <a:srgbClr val="002060"/>
                </a:solidFill>
              </a:rPr>
              <a:t/>
            </a:r>
            <a:br>
              <a:rPr lang="ro-RO" b="1" i="1" dirty="0" smtClean="0">
                <a:solidFill>
                  <a:srgbClr val="002060"/>
                </a:solidFill>
              </a:rPr>
            </a:br>
            <a:endParaRPr lang="ro-RO" b="1" i="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4810750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845308"/>
            <a:ext cx="8839199" cy="4416167"/>
          </a:xfrm>
        </p:spPr>
        <p:txBody>
          <a:bodyPr/>
          <a:lstStyle/>
          <a:p>
            <a:r>
              <a:rPr lang="en-US" sz="1100" b="1" dirty="0">
                <a:solidFill>
                  <a:srgbClr val="002060"/>
                </a:solidFill>
              </a:rPr>
              <a:t> </a:t>
            </a:r>
            <a:r>
              <a:rPr lang="ro-RO" sz="1600" b="1" dirty="0">
                <a:solidFill>
                  <a:srgbClr val="C00000"/>
                </a:solidFill>
              </a:rPr>
              <a:t>Cadrul legal:</a:t>
            </a:r>
            <a:br>
              <a:rPr lang="ro-RO" sz="1600" b="1" dirty="0">
                <a:solidFill>
                  <a:srgbClr val="C00000"/>
                </a:solidFill>
              </a:rPr>
            </a:br>
            <a:r>
              <a:rPr lang="ro-RO" sz="1100" b="1" dirty="0">
                <a:solidFill>
                  <a:srgbClr val="002060"/>
                </a:solidFill>
              </a:rPr>
              <a:t/>
            </a:r>
            <a:br>
              <a:rPr lang="ro-RO" sz="1100" b="1" dirty="0">
                <a:solidFill>
                  <a:srgbClr val="002060"/>
                </a:solidFill>
              </a:rPr>
            </a:br>
            <a:r>
              <a:rPr lang="ro-RO" b="1" i="1" dirty="0" smtClean="0">
                <a:solidFill>
                  <a:srgbClr val="002060"/>
                </a:solidFill>
              </a:rPr>
              <a:t>Metodologia de determinare, aprobare și aplicare a tarifelor pentru serviciul public de alimentare cu apă, de canalizare și epurare a apelor uzate, aprobată prin Hotărârea Consiliului de administrație ANRE nr. 741 din 18 decembrie 2014</a:t>
            </a:r>
            <a:r>
              <a:rPr lang="ro-RO" sz="1600" b="1" i="1" dirty="0">
                <a:solidFill>
                  <a:srgbClr val="002060"/>
                </a:solidFill>
              </a:rPr>
              <a:t/>
            </a:r>
            <a:br>
              <a:rPr lang="ro-RO" sz="1600" b="1" i="1" dirty="0">
                <a:solidFill>
                  <a:srgbClr val="002060"/>
                </a:solidFill>
              </a:rPr>
            </a:b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1954109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845308"/>
            <a:ext cx="8839199" cy="4416167"/>
          </a:xfrm>
        </p:spPr>
        <p:txBody>
          <a:bodyPr/>
          <a:lstStyle/>
          <a:p>
            <a:pPr>
              <a:lnSpc>
                <a:spcPct val="114000"/>
              </a:lnSpc>
            </a:pPr>
            <a:r>
              <a:rPr lang="en-US" sz="1600" b="1" dirty="0">
                <a:solidFill>
                  <a:srgbClr val="002060"/>
                </a:solidFill>
              </a:rPr>
              <a:t> </a:t>
            </a:r>
            <a:r>
              <a:rPr lang="ro-RO" sz="1600" b="1" i="1" dirty="0" smtClean="0">
                <a:solidFill>
                  <a:srgbClr val="C00000"/>
                </a:solidFill>
              </a:rPr>
              <a:t>Principiile de reglementare a tarifelor:</a:t>
            </a:r>
            <a:br>
              <a:rPr lang="ro-RO" sz="1600" b="1" i="1" dirty="0" smtClean="0">
                <a:solidFill>
                  <a:srgbClr val="C00000"/>
                </a:solidFill>
              </a:rPr>
            </a:br>
            <a:r>
              <a:rPr lang="ro-RO" sz="1600" b="1" dirty="0">
                <a:solidFill>
                  <a:srgbClr val="002060"/>
                </a:solidFill>
              </a:rPr>
              <a:t/>
            </a:r>
            <a:br>
              <a:rPr lang="ro-RO" sz="1600" b="1" dirty="0">
                <a:solidFill>
                  <a:srgbClr val="002060"/>
                </a:solidFill>
              </a:rPr>
            </a:br>
            <a:r>
              <a:rPr lang="ro-RO" sz="1600" b="1" dirty="0" smtClean="0">
                <a:solidFill>
                  <a:srgbClr val="002060"/>
                </a:solidFill>
              </a:rPr>
              <a:t>      - furnizarea fiabilă </a:t>
            </a:r>
            <a:r>
              <a:rPr lang="ro-RO" sz="1600" b="1" dirty="0" err="1" smtClean="0">
                <a:solidFill>
                  <a:srgbClr val="002060"/>
                </a:solidFill>
              </a:rPr>
              <a:t>şi</a:t>
            </a:r>
            <a:r>
              <a:rPr lang="ro-RO" sz="1600" b="1" dirty="0" smtClean="0">
                <a:solidFill>
                  <a:srgbClr val="002060"/>
                </a:solidFill>
              </a:rPr>
              <a:t> continuă consumatorilor a serviciilor publice de alimentare  cu apă tehnologică </a:t>
            </a:r>
            <a:r>
              <a:rPr lang="ro-RO" sz="1600" b="1" dirty="0" err="1" smtClean="0">
                <a:solidFill>
                  <a:srgbClr val="002060"/>
                </a:solidFill>
              </a:rPr>
              <a:t>şi</a:t>
            </a:r>
            <a:r>
              <a:rPr lang="ro-RO" sz="1600" b="1" dirty="0" smtClean="0">
                <a:solidFill>
                  <a:srgbClr val="002060"/>
                </a:solidFill>
              </a:rPr>
              <a:t>/sau apă potabilă, a serviciului public de canalizare </a:t>
            </a:r>
            <a:r>
              <a:rPr lang="ro-RO" sz="1600" b="1" dirty="0" err="1" smtClean="0">
                <a:solidFill>
                  <a:srgbClr val="002060"/>
                </a:solidFill>
              </a:rPr>
              <a:t>şi</a:t>
            </a:r>
            <a:r>
              <a:rPr lang="ro-RO" sz="1600" b="1" dirty="0" smtClean="0">
                <a:solidFill>
                  <a:srgbClr val="002060"/>
                </a:solidFill>
              </a:rPr>
              <a:t> epurare a apelor uzate în </a:t>
            </a:r>
            <a:r>
              <a:rPr lang="ro-RO" sz="1600" b="1" dirty="0" err="1" smtClean="0">
                <a:solidFill>
                  <a:srgbClr val="002060"/>
                </a:solidFill>
              </a:rPr>
              <a:t>condiţii</a:t>
            </a:r>
            <a:r>
              <a:rPr lang="ro-RO" sz="1600" b="1" dirty="0" smtClean="0">
                <a:solidFill>
                  <a:srgbClr val="002060"/>
                </a:solidFill>
              </a:rPr>
              <a:t> de </a:t>
            </a:r>
            <a:r>
              <a:rPr lang="ro-RO" sz="1600" b="1" dirty="0" err="1" smtClean="0">
                <a:solidFill>
                  <a:srgbClr val="002060"/>
                </a:solidFill>
              </a:rPr>
              <a:t>siguranţă</a:t>
            </a:r>
            <a:r>
              <a:rPr lang="ro-RO" sz="1600" b="1" dirty="0" smtClean="0">
                <a:solidFill>
                  <a:srgbClr val="002060"/>
                </a:solidFill>
              </a:rPr>
              <a:t> </a:t>
            </a:r>
            <a:r>
              <a:rPr lang="ro-RO" sz="1600" b="1" dirty="0" err="1" smtClean="0">
                <a:solidFill>
                  <a:srgbClr val="002060"/>
                </a:solidFill>
              </a:rPr>
              <a:t>şi</a:t>
            </a:r>
            <a:r>
              <a:rPr lang="ro-RO" sz="1600" b="1" dirty="0" smtClean="0">
                <a:solidFill>
                  <a:srgbClr val="002060"/>
                </a:solidFill>
              </a:rPr>
              <a:t> cu utilizarea eficientă a obiectelor sistemului public de alimentare cu apă </a:t>
            </a:r>
            <a:r>
              <a:rPr lang="ro-RO" sz="1600" b="1" dirty="0" err="1" smtClean="0">
                <a:solidFill>
                  <a:srgbClr val="002060"/>
                </a:solidFill>
              </a:rPr>
              <a:t>şi</a:t>
            </a:r>
            <a:r>
              <a:rPr lang="ro-RO" sz="1600" b="1" dirty="0" smtClean="0">
                <a:solidFill>
                  <a:srgbClr val="002060"/>
                </a:solidFill>
              </a:rPr>
              <a:t> de canalizare; </a:t>
            </a:r>
            <a:br>
              <a:rPr lang="ro-RO" sz="1600" b="1" dirty="0" smtClean="0">
                <a:solidFill>
                  <a:srgbClr val="002060"/>
                </a:solidFill>
              </a:rPr>
            </a:br>
            <a:r>
              <a:rPr lang="ro-RO" sz="1600" b="1" dirty="0" smtClean="0">
                <a:solidFill>
                  <a:srgbClr val="002060"/>
                </a:solidFill>
              </a:rPr>
              <a:t>       - suportarea de către consumatori doar a cheltuielilor justificate, minim necesare operatorului pentru captarea, pomparea, tratarea, filtrarea, transportul, </a:t>
            </a:r>
            <a:r>
              <a:rPr lang="ro-RO" sz="1600" b="1" dirty="0" err="1" smtClean="0">
                <a:solidFill>
                  <a:srgbClr val="002060"/>
                </a:solidFill>
              </a:rPr>
              <a:t>distribuţia</a:t>
            </a:r>
            <a:r>
              <a:rPr lang="ro-RO" sz="1600" b="1" dirty="0" smtClean="0">
                <a:solidFill>
                  <a:srgbClr val="002060"/>
                </a:solidFill>
              </a:rPr>
              <a:t> </a:t>
            </a:r>
            <a:r>
              <a:rPr lang="ro-RO" sz="1600" b="1" dirty="0" err="1" smtClean="0">
                <a:solidFill>
                  <a:srgbClr val="002060"/>
                </a:solidFill>
              </a:rPr>
              <a:t>şi</a:t>
            </a:r>
            <a:r>
              <a:rPr lang="ro-RO" sz="1600" b="1" dirty="0" smtClean="0">
                <a:solidFill>
                  <a:srgbClr val="002060"/>
                </a:solidFill>
              </a:rPr>
              <a:t> furnizarea apei, colectarea, transportul </a:t>
            </a:r>
            <a:r>
              <a:rPr lang="ro-RO" sz="1600" b="1" dirty="0" err="1" smtClean="0">
                <a:solidFill>
                  <a:srgbClr val="002060"/>
                </a:solidFill>
              </a:rPr>
              <a:t>şi</a:t>
            </a:r>
            <a:r>
              <a:rPr lang="ro-RO" sz="1600" b="1" dirty="0" smtClean="0">
                <a:solidFill>
                  <a:srgbClr val="002060"/>
                </a:solidFill>
              </a:rPr>
              <a:t> epurarea apelor uzate; </a:t>
            </a:r>
            <a:br>
              <a:rPr lang="ro-RO" sz="1600" b="1" dirty="0" smtClean="0">
                <a:solidFill>
                  <a:srgbClr val="002060"/>
                </a:solidFill>
              </a:rPr>
            </a:br>
            <a:r>
              <a:rPr lang="ro-RO" sz="1600" b="1" dirty="0" smtClean="0">
                <a:solidFill>
                  <a:srgbClr val="002060"/>
                </a:solidFill>
              </a:rPr>
              <a:t>       - </a:t>
            </a:r>
            <a:r>
              <a:rPr lang="ro-RO" sz="1600" b="1" dirty="0" err="1" smtClean="0">
                <a:solidFill>
                  <a:srgbClr val="002060"/>
                </a:solidFill>
              </a:rPr>
              <a:t>desfăşurarea</a:t>
            </a:r>
            <a:r>
              <a:rPr lang="ro-RO" sz="1600" b="1" dirty="0" smtClean="0">
                <a:solidFill>
                  <a:srgbClr val="002060"/>
                </a:solidFill>
              </a:rPr>
              <a:t> </a:t>
            </a:r>
            <a:r>
              <a:rPr lang="ro-RO" sz="1600" b="1" dirty="0" err="1" smtClean="0">
                <a:solidFill>
                  <a:srgbClr val="002060"/>
                </a:solidFill>
              </a:rPr>
              <a:t>activităţilor</a:t>
            </a:r>
            <a:r>
              <a:rPr lang="ro-RO" sz="1600" b="1" dirty="0" smtClean="0">
                <a:solidFill>
                  <a:srgbClr val="002060"/>
                </a:solidFill>
              </a:rPr>
              <a:t> reglementate la maximă </a:t>
            </a:r>
            <a:r>
              <a:rPr lang="ro-RO" sz="1600" b="1" dirty="0" err="1" smtClean="0">
                <a:solidFill>
                  <a:srgbClr val="002060"/>
                </a:solidFill>
              </a:rPr>
              <a:t>eficienţă</a:t>
            </a:r>
            <a:r>
              <a:rPr lang="ro-RO" sz="1600" b="1" dirty="0" smtClean="0">
                <a:solidFill>
                  <a:srgbClr val="002060"/>
                </a:solidFill>
              </a:rPr>
              <a:t>, ce ar oferi operatorului posibilitatea de a recupera cheltuielile sale justificate, necesare pentru </a:t>
            </a:r>
            <a:r>
              <a:rPr lang="ro-RO" sz="1600" b="1" dirty="0" err="1" smtClean="0">
                <a:solidFill>
                  <a:srgbClr val="002060"/>
                </a:solidFill>
              </a:rPr>
              <a:t>desfăşurarea</a:t>
            </a:r>
            <a:r>
              <a:rPr lang="ro-RO" sz="1600" b="1" dirty="0" smtClean="0">
                <a:solidFill>
                  <a:srgbClr val="002060"/>
                </a:solidFill>
              </a:rPr>
              <a:t> </a:t>
            </a:r>
            <a:r>
              <a:rPr lang="ro-RO" sz="1600" b="1" dirty="0" err="1" smtClean="0">
                <a:solidFill>
                  <a:srgbClr val="002060"/>
                </a:solidFill>
              </a:rPr>
              <a:t>activităţii</a:t>
            </a:r>
            <a:r>
              <a:rPr lang="ro-RO" sz="1600" b="1" dirty="0" smtClean="0">
                <a:solidFill>
                  <a:srgbClr val="002060"/>
                </a:solidFill>
              </a:rPr>
              <a:t> reglementate </a:t>
            </a:r>
            <a:r>
              <a:rPr lang="ro-RO" sz="1600" b="1" dirty="0" err="1" smtClean="0">
                <a:solidFill>
                  <a:srgbClr val="002060"/>
                </a:solidFill>
              </a:rPr>
              <a:t>şi</a:t>
            </a:r>
            <a:r>
              <a:rPr lang="ro-RO" sz="1600" b="1" dirty="0" smtClean="0">
                <a:solidFill>
                  <a:srgbClr val="002060"/>
                </a:solidFill>
              </a:rPr>
              <a:t> recuperarea mijloacelor financiare investite în dezvoltarea, renovarea </a:t>
            </a:r>
            <a:r>
              <a:rPr lang="ro-RO" sz="1600" b="1" dirty="0" err="1" smtClean="0">
                <a:solidFill>
                  <a:srgbClr val="002060"/>
                </a:solidFill>
              </a:rPr>
              <a:t>şi</a:t>
            </a:r>
            <a:r>
              <a:rPr lang="ro-RO" sz="1600" b="1" dirty="0" smtClean="0">
                <a:solidFill>
                  <a:srgbClr val="002060"/>
                </a:solidFill>
              </a:rPr>
              <a:t> </a:t>
            </a:r>
            <a:r>
              <a:rPr lang="ro-RO" sz="1600" b="1" dirty="0" err="1" smtClean="0">
                <a:solidFill>
                  <a:srgbClr val="002060"/>
                </a:solidFill>
              </a:rPr>
              <a:t>reconstrucţia</a:t>
            </a:r>
            <a:r>
              <a:rPr lang="ro-RO" sz="1600" b="1" dirty="0" smtClean="0">
                <a:solidFill>
                  <a:srgbClr val="002060"/>
                </a:solidFill>
              </a:rPr>
              <a:t> sistemului public de alimentare cu apă </a:t>
            </a:r>
            <a:r>
              <a:rPr lang="ro-RO" sz="1600" b="1" dirty="0" err="1" smtClean="0">
                <a:solidFill>
                  <a:srgbClr val="002060"/>
                </a:solidFill>
              </a:rPr>
              <a:t>şi</a:t>
            </a:r>
            <a:r>
              <a:rPr lang="ro-RO" sz="1600" b="1" dirty="0" smtClean="0">
                <a:solidFill>
                  <a:srgbClr val="002060"/>
                </a:solidFill>
              </a:rPr>
              <a:t> de canalizare </a:t>
            </a:r>
            <a:r>
              <a:rPr lang="ro-RO" sz="1600" b="1" dirty="0" err="1" smtClean="0">
                <a:solidFill>
                  <a:srgbClr val="002060"/>
                </a:solidFill>
              </a:rPr>
              <a:t>şi</a:t>
            </a:r>
            <a:r>
              <a:rPr lang="ro-RO" sz="1600" b="1" dirty="0" smtClean="0">
                <a:solidFill>
                  <a:srgbClr val="002060"/>
                </a:solidFill>
              </a:rPr>
              <a:t> </a:t>
            </a:r>
            <a:r>
              <a:rPr lang="ro-RO" sz="1600" b="1" dirty="0" err="1" smtClean="0">
                <a:solidFill>
                  <a:srgbClr val="002060"/>
                </a:solidFill>
              </a:rPr>
              <a:t>obţinerea</a:t>
            </a:r>
            <a:r>
              <a:rPr lang="ro-RO" sz="1600" b="1" dirty="0" smtClean="0">
                <a:solidFill>
                  <a:srgbClr val="002060"/>
                </a:solidFill>
              </a:rPr>
              <a:t> unei </a:t>
            </a:r>
            <a:r>
              <a:rPr lang="ro-RO" sz="1600" b="1" dirty="0" err="1" smtClean="0">
                <a:solidFill>
                  <a:srgbClr val="002060"/>
                </a:solidFill>
              </a:rPr>
              <a:t>rentabilităţi</a:t>
            </a:r>
            <a:r>
              <a:rPr lang="ro-RO" sz="1600" b="1" dirty="0" smtClean="0">
                <a:solidFill>
                  <a:srgbClr val="002060"/>
                </a:solidFill>
              </a:rPr>
              <a:t> rezonabile;</a:t>
            </a:r>
            <a:br>
              <a:rPr lang="ro-RO" sz="1600" b="1" dirty="0" smtClean="0">
                <a:solidFill>
                  <a:srgbClr val="002060"/>
                </a:solidFill>
              </a:rPr>
            </a:br>
            <a:r>
              <a:rPr lang="ro-RO" sz="1600" b="1" dirty="0" smtClean="0">
                <a:solidFill>
                  <a:srgbClr val="002060"/>
                </a:solidFill>
              </a:rPr>
              <a:t>        -  asigurarea </a:t>
            </a:r>
            <a:r>
              <a:rPr lang="ro-RO" sz="1600" b="1" dirty="0" err="1" smtClean="0">
                <a:solidFill>
                  <a:srgbClr val="002060"/>
                </a:solidFill>
              </a:rPr>
              <a:t>transparenţei</a:t>
            </a:r>
            <a:r>
              <a:rPr lang="ro-RO" sz="1600" b="1" dirty="0" smtClean="0">
                <a:solidFill>
                  <a:srgbClr val="002060"/>
                </a:solidFill>
              </a:rPr>
              <a:t>  în procesul de reglementare a tarifelor</a:t>
            </a:r>
            <a:endParaRPr lang="ro-RO" sz="12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7511140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845308"/>
            <a:ext cx="8839199" cy="4416167"/>
          </a:xfrm>
        </p:spPr>
        <p:txBody>
          <a:bodyPr/>
          <a:lstStyle/>
          <a:p>
            <a:r>
              <a:rPr lang="ro-RO" sz="1600" b="1" dirty="0" smtClean="0">
                <a:solidFill>
                  <a:srgbClr val="002060"/>
                </a:solidFill>
              </a:rPr>
              <a:t/>
            </a:r>
            <a:br>
              <a:rPr lang="ro-RO" sz="1600" b="1" dirty="0" smtClean="0">
                <a:solidFill>
                  <a:srgbClr val="002060"/>
                </a:solidFill>
              </a:rPr>
            </a:br>
            <a:r>
              <a:rPr lang="ro-RO" sz="1600" b="1" dirty="0">
                <a:solidFill>
                  <a:srgbClr val="002060"/>
                </a:solidFill>
              </a:rPr>
              <a:t/>
            </a:r>
            <a:br>
              <a:rPr lang="ro-RO" sz="1600" b="1" dirty="0">
                <a:solidFill>
                  <a:srgbClr val="002060"/>
                </a:solidFill>
              </a:rPr>
            </a:br>
            <a:r>
              <a:rPr lang="ro-RO" sz="1600" b="1" dirty="0" smtClean="0">
                <a:solidFill>
                  <a:srgbClr val="002060"/>
                </a:solidFill>
              </a:rPr>
              <a:t>		</a:t>
            </a:r>
            <a:r>
              <a:rPr lang="ro-RO" sz="2000" b="1" dirty="0" smtClean="0">
                <a:solidFill>
                  <a:srgbClr val="C00000"/>
                </a:solidFill>
              </a:rPr>
              <a:t>Etapele aprobării tarifelor:</a:t>
            </a:r>
            <a:br>
              <a:rPr lang="ro-RO" sz="2000" b="1" dirty="0" smtClean="0">
                <a:solidFill>
                  <a:srgbClr val="C00000"/>
                </a:solidFill>
              </a:rPr>
            </a:br>
            <a:r>
              <a:rPr lang="ro-RO" sz="1600" b="1" dirty="0" smtClean="0">
                <a:solidFill>
                  <a:srgbClr val="002060"/>
                </a:solidFill>
              </a:rPr>
              <a:t/>
            </a:r>
            <a:br>
              <a:rPr lang="ro-RO" sz="1600" b="1" dirty="0" smtClean="0">
                <a:solidFill>
                  <a:srgbClr val="002060"/>
                </a:solidFill>
              </a:rPr>
            </a:br>
            <a:r>
              <a:rPr lang="ro-RO" sz="1600" b="1" dirty="0">
                <a:solidFill>
                  <a:srgbClr val="002060"/>
                </a:solidFill>
              </a:rPr>
              <a:t/>
            </a:r>
            <a:br>
              <a:rPr lang="ro-RO" sz="1600" b="1" dirty="0">
                <a:solidFill>
                  <a:srgbClr val="002060"/>
                </a:solidFill>
              </a:rPr>
            </a:br>
            <a:r>
              <a:rPr lang="ro-RO" sz="1600" b="1" dirty="0">
                <a:solidFill>
                  <a:srgbClr val="002060"/>
                </a:solidFill>
              </a:rPr>
              <a:t/>
            </a:r>
            <a:br>
              <a:rPr lang="ro-RO" sz="1600" b="1" dirty="0">
                <a:solidFill>
                  <a:srgbClr val="002060"/>
                </a:solidFill>
              </a:rPr>
            </a:br>
            <a:r>
              <a:rPr lang="ro-RO" sz="1600" b="1" dirty="0" smtClean="0">
                <a:solidFill>
                  <a:srgbClr val="002060"/>
                </a:solidFill>
              </a:rPr>
              <a:t>	</a:t>
            </a:r>
            <a:r>
              <a:rPr lang="ro-RO" sz="2800" b="1" dirty="0" smtClean="0">
                <a:solidFill>
                  <a:srgbClr val="002060"/>
                </a:solidFill>
              </a:rPr>
              <a:t>1. Avizarea cheltuielilor de bază</a:t>
            </a:r>
            <a:br>
              <a:rPr lang="ro-RO" sz="2800" b="1" dirty="0" smtClean="0">
                <a:solidFill>
                  <a:srgbClr val="002060"/>
                </a:solidFill>
              </a:rPr>
            </a:br>
            <a:r>
              <a:rPr lang="ro-RO" sz="2800" b="1" dirty="0" smtClean="0">
                <a:solidFill>
                  <a:srgbClr val="002060"/>
                </a:solidFill>
              </a:rPr>
              <a:t/>
            </a:r>
            <a:br>
              <a:rPr lang="ro-RO" sz="2800" b="1" dirty="0" smtClean="0">
                <a:solidFill>
                  <a:srgbClr val="002060"/>
                </a:solidFill>
              </a:rPr>
            </a:br>
            <a:r>
              <a:rPr lang="ro-RO" sz="2800" b="1" dirty="0" smtClean="0">
                <a:solidFill>
                  <a:srgbClr val="002060"/>
                </a:solidFill>
              </a:rPr>
              <a:t>	2. Avizarea tarifelor propriu zisă</a:t>
            </a:r>
            <a:br>
              <a:rPr lang="ro-RO" sz="2800" b="1" dirty="0" smtClean="0">
                <a:solidFill>
                  <a:srgbClr val="002060"/>
                </a:solidFill>
              </a:rPr>
            </a:br>
            <a:r>
              <a:rPr lang="ro-RO" sz="2800" b="1" dirty="0">
                <a:solidFill>
                  <a:srgbClr val="002060"/>
                </a:solidFill>
              </a:rPr>
              <a:t/>
            </a:r>
            <a:br>
              <a:rPr lang="ro-RO" sz="2800" b="1" dirty="0">
                <a:solidFill>
                  <a:srgbClr val="002060"/>
                </a:solidFill>
              </a:rPr>
            </a:b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5286985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845308"/>
            <a:ext cx="8839199" cy="4416167"/>
          </a:xfrm>
        </p:spPr>
        <p:txBody>
          <a:bodyPr/>
          <a:lstStyle/>
          <a:p>
            <a:pPr>
              <a:lnSpc>
                <a:spcPct val="150000"/>
              </a:lnSpc>
              <a:spcBef>
                <a:spcPts val="600"/>
              </a:spcBef>
            </a:pPr>
            <a:r>
              <a:rPr lang="ro-RO" sz="2000" b="1" dirty="0" smtClean="0">
                <a:solidFill>
                  <a:srgbClr val="002060"/>
                </a:solidFill>
              </a:rPr>
              <a:t>		</a:t>
            </a:r>
            <a:br>
              <a:rPr lang="ro-RO" sz="2000" b="1" dirty="0" smtClean="0">
                <a:solidFill>
                  <a:srgbClr val="002060"/>
                </a:solidFill>
              </a:rPr>
            </a:br>
            <a:r>
              <a:rPr lang="ro-RO" sz="2000" b="1" dirty="0">
                <a:solidFill>
                  <a:srgbClr val="002060"/>
                </a:solidFill>
              </a:rPr>
              <a:t>	</a:t>
            </a:r>
            <a:r>
              <a:rPr lang="ro-RO" sz="2000" b="1" dirty="0" smtClean="0">
                <a:solidFill>
                  <a:srgbClr val="002060"/>
                </a:solidFill>
              </a:rPr>
              <a:t>	</a:t>
            </a:r>
            <a:r>
              <a:rPr lang="ro-RO" sz="2000" b="1" dirty="0" smtClean="0">
                <a:solidFill>
                  <a:srgbClr val="C00000"/>
                </a:solidFill>
              </a:rPr>
              <a:t>Cheltuielile de bază:</a:t>
            </a:r>
            <a:br>
              <a:rPr lang="ro-RO" sz="2000" b="1" dirty="0" smtClean="0">
                <a:solidFill>
                  <a:srgbClr val="C00000"/>
                </a:solidFill>
              </a:rPr>
            </a:br>
            <a:r>
              <a:rPr lang="ro-RO" sz="2000" b="1" dirty="0">
                <a:solidFill>
                  <a:srgbClr val="002060"/>
                </a:solidFill>
              </a:rPr>
              <a:t>	</a:t>
            </a:r>
            <a:r>
              <a:rPr lang="ro-RO" sz="2000" b="1" dirty="0" smtClean="0">
                <a:solidFill>
                  <a:srgbClr val="002060"/>
                </a:solidFill>
              </a:rPr>
              <a:t>- cheltuielile materiale;</a:t>
            </a:r>
            <a:br>
              <a:rPr lang="ro-RO" sz="2000" b="1" dirty="0" smtClean="0">
                <a:solidFill>
                  <a:srgbClr val="002060"/>
                </a:solidFill>
              </a:rPr>
            </a:br>
            <a:r>
              <a:rPr lang="ro-RO" sz="2000" b="1" dirty="0">
                <a:solidFill>
                  <a:srgbClr val="002060"/>
                </a:solidFill>
              </a:rPr>
              <a:t>	</a:t>
            </a:r>
            <a:r>
              <a:rPr lang="ro-RO" sz="2000" b="1" dirty="0" smtClean="0">
                <a:solidFill>
                  <a:srgbClr val="002060"/>
                </a:solidFill>
              </a:rPr>
              <a:t>- cheltuielile cu personalul;</a:t>
            </a:r>
            <a:br>
              <a:rPr lang="ro-RO" sz="2000" b="1" dirty="0" smtClean="0">
                <a:solidFill>
                  <a:srgbClr val="002060"/>
                </a:solidFill>
              </a:rPr>
            </a:br>
            <a:r>
              <a:rPr lang="ro-RO" sz="2000" b="1" dirty="0">
                <a:solidFill>
                  <a:srgbClr val="002060"/>
                </a:solidFill>
              </a:rPr>
              <a:t>	</a:t>
            </a:r>
            <a:r>
              <a:rPr lang="ro-RO" sz="2000" b="1" dirty="0" smtClean="0">
                <a:solidFill>
                  <a:srgbClr val="002060"/>
                </a:solidFill>
              </a:rPr>
              <a:t>- cheltuielile de întreținere și exploatare a sistemelor publice </a:t>
            </a:r>
            <a:br>
              <a:rPr lang="ro-RO" sz="2000" b="1" dirty="0" smtClean="0">
                <a:solidFill>
                  <a:srgbClr val="002060"/>
                </a:solidFill>
              </a:rPr>
            </a:br>
            <a:r>
              <a:rPr lang="ro-RO" sz="2000" b="1" dirty="0">
                <a:solidFill>
                  <a:srgbClr val="002060"/>
                </a:solidFill>
              </a:rPr>
              <a:t>	 </a:t>
            </a:r>
            <a:r>
              <a:rPr lang="ro-RO" sz="2000" b="1" dirty="0" smtClean="0">
                <a:solidFill>
                  <a:srgbClr val="002060"/>
                </a:solidFill>
              </a:rPr>
              <a:t>    de alimentare cu apă și de canalizare;</a:t>
            </a:r>
            <a:br>
              <a:rPr lang="ro-RO" sz="2000" b="1" dirty="0" smtClean="0">
                <a:solidFill>
                  <a:srgbClr val="002060"/>
                </a:solidFill>
              </a:rPr>
            </a:br>
            <a:r>
              <a:rPr lang="ro-RO" sz="2000" b="1" dirty="0">
                <a:solidFill>
                  <a:srgbClr val="002060"/>
                </a:solidFill>
              </a:rPr>
              <a:t>	</a:t>
            </a:r>
            <a:r>
              <a:rPr lang="ro-RO" sz="2000" b="1" dirty="0" smtClean="0">
                <a:solidFill>
                  <a:srgbClr val="002060"/>
                </a:solidFill>
              </a:rPr>
              <a:t>- cheltuielile de distribuire;</a:t>
            </a:r>
            <a:br>
              <a:rPr lang="ro-RO" sz="2000" b="1" dirty="0" smtClean="0">
                <a:solidFill>
                  <a:srgbClr val="002060"/>
                </a:solidFill>
              </a:rPr>
            </a:br>
            <a:r>
              <a:rPr lang="ro-RO" sz="2000" b="1" dirty="0">
                <a:solidFill>
                  <a:srgbClr val="002060"/>
                </a:solidFill>
              </a:rPr>
              <a:t>	</a:t>
            </a:r>
            <a:r>
              <a:rPr lang="ro-RO" sz="2000" b="1" dirty="0" smtClean="0">
                <a:solidFill>
                  <a:srgbClr val="002060"/>
                </a:solidFill>
              </a:rPr>
              <a:t>- cheltuielile administrative.</a:t>
            </a:r>
            <a:endParaRPr lang="ro-RO" sz="20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823460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845308"/>
            <a:ext cx="8839199" cy="4707892"/>
          </a:xfrm>
        </p:spPr>
        <p:txBody>
          <a:bodyPr/>
          <a:lstStyle/>
          <a:p>
            <a:pPr>
              <a:lnSpc>
                <a:spcPct val="150000"/>
              </a:lnSpc>
            </a:pPr>
            <a:r>
              <a:rPr lang="ro-RO" sz="1600" b="1" dirty="0" smtClean="0">
                <a:solidFill>
                  <a:srgbClr val="002060"/>
                </a:solidFill>
              </a:rPr>
              <a:t>	</a:t>
            </a:r>
            <a:r>
              <a:rPr lang="ro-RO" sz="2000" b="1" dirty="0" smtClean="0">
                <a:solidFill>
                  <a:srgbClr val="C00000"/>
                </a:solidFill>
              </a:rPr>
              <a:t>Alte cheltuieli care stau la baza determinării tarifelor:</a:t>
            </a:r>
            <a:br>
              <a:rPr lang="ro-RO" sz="2000" b="1" dirty="0" smtClean="0">
                <a:solidFill>
                  <a:srgbClr val="C00000"/>
                </a:solidFill>
              </a:rPr>
            </a:br>
            <a:r>
              <a:rPr lang="ro-RO" sz="2000" b="1" dirty="0" smtClean="0">
                <a:solidFill>
                  <a:srgbClr val="002060"/>
                </a:solidFill>
              </a:rPr>
              <a:t>    - c</a:t>
            </a:r>
            <a:r>
              <a:rPr lang="en-US" sz="2000" b="1" dirty="0" smtClean="0">
                <a:solidFill>
                  <a:srgbClr val="002060"/>
                </a:solidFill>
              </a:rPr>
              <a:t>heltuielile </a:t>
            </a:r>
            <a:r>
              <a:rPr lang="en-US" sz="2000" b="1" dirty="0">
                <a:solidFill>
                  <a:srgbClr val="002060"/>
                </a:solidFill>
              </a:rPr>
              <a:t>privind amortizarea imobilizărilor corporale şi necorporale;</a:t>
            </a:r>
            <a:br>
              <a:rPr lang="en-US" sz="2000" b="1" dirty="0">
                <a:solidFill>
                  <a:srgbClr val="002060"/>
                </a:solidFill>
              </a:rPr>
            </a:br>
            <a:r>
              <a:rPr lang="ro-RO" sz="2000" b="1" dirty="0" smtClean="0">
                <a:solidFill>
                  <a:srgbClr val="002060"/>
                </a:solidFill>
              </a:rPr>
              <a:t>    - c</a:t>
            </a:r>
            <a:r>
              <a:rPr lang="en-US" sz="2000" b="1" dirty="0" smtClean="0">
                <a:solidFill>
                  <a:srgbClr val="002060"/>
                </a:solidFill>
              </a:rPr>
              <a:t>heltuieli </a:t>
            </a:r>
            <a:r>
              <a:rPr lang="en-US" sz="2000" b="1" dirty="0">
                <a:solidFill>
                  <a:srgbClr val="002060"/>
                </a:solidFill>
              </a:rPr>
              <a:t>de procurare a apei;</a:t>
            </a:r>
            <a:br>
              <a:rPr lang="en-US" sz="2000" b="1" dirty="0">
                <a:solidFill>
                  <a:srgbClr val="002060"/>
                </a:solidFill>
              </a:rPr>
            </a:br>
            <a:r>
              <a:rPr lang="en-US" sz="2000" b="1" dirty="0">
                <a:solidFill>
                  <a:srgbClr val="002060"/>
                </a:solidFill>
              </a:rPr>
              <a:t>    </a:t>
            </a:r>
            <a:r>
              <a:rPr lang="ro-RO" sz="2000" b="1" dirty="0" smtClean="0">
                <a:solidFill>
                  <a:srgbClr val="002060"/>
                </a:solidFill>
              </a:rPr>
              <a:t>-</a:t>
            </a:r>
            <a:r>
              <a:rPr lang="en-US" sz="2000" b="1" dirty="0">
                <a:solidFill>
                  <a:srgbClr val="002060"/>
                </a:solidFill>
              </a:rPr>
              <a:t> </a:t>
            </a:r>
            <a:r>
              <a:rPr lang="ro-RO" sz="2000" b="1" dirty="0" smtClean="0">
                <a:solidFill>
                  <a:srgbClr val="002060"/>
                </a:solidFill>
              </a:rPr>
              <a:t>c</a:t>
            </a:r>
            <a:r>
              <a:rPr lang="en-US" sz="2000" b="1" dirty="0" smtClean="0">
                <a:solidFill>
                  <a:srgbClr val="002060"/>
                </a:solidFill>
              </a:rPr>
              <a:t>heltuieli </a:t>
            </a:r>
            <a:r>
              <a:rPr lang="en-US" sz="2000" b="1" dirty="0">
                <a:solidFill>
                  <a:srgbClr val="002060"/>
                </a:solidFill>
              </a:rPr>
              <a:t>pentru energia electrică; </a:t>
            </a:r>
            <a:br>
              <a:rPr lang="en-US" sz="2000" b="1" dirty="0">
                <a:solidFill>
                  <a:srgbClr val="002060"/>
                </a:solidFill>
              </a:rPr>
            </a:br>
            <a:r>
              <a:rPr lang="en-US" sz="2000" b="1" dirty="0">
                <a:solidFill>
                  <a:srgbClr val="002060"/>
                </a:solidFill>
              </a:rPr>
              <a:t>   </a:t>
            </a:r>
            <a:r>
              <a:rPr lang="ro-RO" sz="2000" b="1" dirty="0" smtClean="0">
                <a:solidFill>
                  <a:srgbClr val="002060"/>
                </a:solidFill>
              </a:rPr>
              <a:t> - a</a:t>
            </a:r>
            <a:r>
              <a:rPr lang="en-US" sz="2000" b="1" dirty="0" smtClean="0">
                <a:solidFill>
                  <a:srgbClr val="002060"/>
                </a:solidFill>
              </a:rPr>
              <a:t>lte </a:t>
            </a:r>
            <a:r>
              <a:rPr lang="en-US" sz="2000" b="1" dirty="0">
                <a:solidFill>
                  <a:srgbClr val="002060"/>
                </a:solidFill>
              </a:rPr>
              <a:t>cheltuieli  </a:t>
            </a:r>
            <a:r>
              <a:rPr lang="en-US" sz="2000" b="1" dirty="0" smtClean="0">
                <a:solidFill>
                  <a:srgbClr val="002060"/>
                </a:solidFill>
              </a:rPr>
              <a:t>operaţionale</a:t>
            </a:r>
            <a:r>
              <a:rPr lang="ro-RO" sz="2000" b="1" dirty="0" smtClean="0">
                <a:solidFill>
                  <a:srgbClr val="002060"/>
                </a:solidFill>
              </a:rPr>
              <a:t>:</a:t>
            </a:r>
            <a:br>
              <a:rPr lang="ro-RO" sz="2000" b="1" dirty="0" smtClean="0">
                <a:solidFill>
                  <a:srgbClr val="002060"/>
                </a:solidFill>
              </a:rPr>
            </a:br>
            <a:r>
              <a:rPr lang="ro-RO" sz="2000" b="1" dirty="0">
                <a:solidFill>
                  <a:srgbClr val="002060"/>
                </a:solidFill>
              </a:rPr>
              <a:t>	</a:t>
            </a:r>
            <a:r>
              <a:rPr lang="ro-RO" sz="2000" b="1" dirty="0" smtClean="0">
                <a:solidFill>
                  <a:srgbClr val="002060"/>
                </a:solidFill>
              </a:rPr>
              <a:t>* impozite și taxe fiscale</a:t>
            </a:r>
            <a:br>
              <a:rPr lang="ro-RO" sz="2000" b="1" dirty="0" smtClean="0">
                <a:solidFill>
                  <a:srgbClr val="002060"/>
                </a:solidFill>
              </a:rPr>
            </a:br>
            <a:r>
              <a:rPr lang="ro-RO" sz="2000" b="1" dirty="0">
                <a:solidFill>
                  <a:srgbClr val="002060"/>
                </a:solidFill>
              </a:rPr>
              <a:t>	</a:t>
            </a:r>
            <a:r>
              <a:rPr lang="ro-RO" sz="2000" b="1" dirty="0" smtClean="0">
                <a:solidFill>
                  <a:srgbClr val="002060"/>
                </a:solidFill>
              </a:rPr>
              <a:t>* fondul de rulment</a:t>
            </a:r>
            <a:br>
              <a:rPr lang="ro-RO" sz="2000" b="1" dirty="0" smtClean="0">
                <a:solidFill>
                  <a:srgbClr val="002060"/>
                </a:solidFill>
              </a:rPr>
            </a:br>
            <a:r>
              <a:rPr lang="ro-RO" sz="2000" b="1" dirty="0">
                <a:solidFill>
                  <a:srgbClr val="002060"/>
                </a:solidFill>
              </a:rPr>
              <a:t>	</a:t>
            </a:r>
            <a:r>
              <a:rPr lang="ro-RO" sz="2000" b="1" dirty="0" smtClean="0">
                <a:solidFill>
                  <a:srgbClr val="002060"/>
                </a:solidFill>
              </a:rPr>
              <a:t>* taxa regulatorie</a:t>
            </a:r>
            <a:r>
              <a:rPr lang="en-US" sz="2000" b="1" dirty="0" smtClean="0">
                <a:solidFill>
                  <a:srgbClr val="002060"/>
                </a:solidFill>
              </a:rPr>
              <a:t/>
            </a:r>
            <a:br>
              <a:rPr lang="en-US" sz="2000" b="1" dirty="0" smtClean="0">
                <a:solidFill>
                  <a:srgbClr val="002060"/>
                </a:solidFill>
              </a:rPr>
            </a:br>
            <a:r>
              <a:rPr lang="en-US" sz="2000" b="1" dirty="0" smtClean="0">
                <a:solidFill>
                  <a:srgbClr val="002060"/>
                </a:solidFill>
              </a:rPr>
              <a:t>   - </a:t>
            </a:r>
            <a:r>
              <a:rPr lang="ro-RO" sz="2000" b="1" dirty="0" smtClean="0">
                <a:solidFill>
                  <a:srgbClr val="002060"/>
                </a:solidFill>
              </a:rPr>
              <a:t>rentabilitatea</a:t>
            </a:r>
            <a:endParaRPr lang="ro-RO" sz="20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7144386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845308"/>
            <a:ext cx="8839199" cy="4416167"/>
          </a:xfrm>
        </p:spPr>
        <p:txBody>
          <a:bodyPr/>
          <a:lstStyle/>
          <a:p>
            <a:pPr algn="ctr"/>
            <a:r>
              <a:rPr lang="ro-RO" sz="1600" b="1" dirty="0" smtClean="0">
                <a:solidFill>
                  <a:srgbClr val="002060"/>
                </a:solidFill>
              </a:rPr>
              <a:t>                                                                                                       </a:t>
            </a: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2" name="Прямоугольник 1"/>
          <p:cNvSpPr/>
          <p:nvPr/>
        </p:nvSpPr>
        <p:spPr>
          <a:xfrm>
            <a:off x="323849" y="1845308"/>
            <a:ext cx="8524875" cy="4573560"/>
          </a:xfrm>
          <a:prstGeom prst="rect">
            <a:avLst/>
          </a:prstGeom>
        </p:spPr>
        <p:txBody>
          <a:bodyPr wrap="square">
            <a:spAutoFit/>
          </a:bodyPr>
          <a:lstStyle/>
          <a:p>
            <a:pPr indent="450215" algn="just">
              <a:lnSpc>
                <a:spcPct val="130000"/>
              </a:lnSpc>
              <a:spcAft>
                <a:spcPts val="600"/>
              </a:spcAft>
              <a:tabLst>
                <a:tab pos="180340" algn="l"/>
                <a:tab pos="581660" algn="l"/>
                <a:tab pos="1744980" algn="l"/>
                <a:tab pos="2326640" algn="l"/>
                <a:tab pos="2908300" algn="l"/>
                <a:tab pos="3690620" algn="l"/>
                <a:tab pos="4071620" algn="l"/>
                <a:tab pos="4653280" algn="l"/>
                <a:tab pos="5234940" algn="l"/>
                <a:tab pos="5816600" algn="l"/>
                <a:tab pos="6398260" algn="l"/>
                <a:tab pos="6979920" algn="l"/>
                <a:tab pos="7561580" algn="l"/>
                <a:tab pos="8143240" algn="l"/>
                <a:tab pos="8724900" algn="l"/>
                <a:tab pos="9306560" algn="l"/>
              </a:tabLst>
            </a:pPr>
            <a:r>
              <a:rPr lang="ro-RO" sz="2000" dirty="0" smtClean="0">
                <a:solidFill>
                  <a:srgbClr val="002060"/>
                </a:solidFill>
                <a:latin typeface="+mj-lt"/>
                <a:ea typeface="+mj-ea"/>
                <a:cs typeface="+mj-cs"/>
              </a:rPr>
              <a:t>Alocația pentru </a:t>
            </a:r>
            <a:r>
              <a:rPr lang="ro-RO" sz="2000" dirty="0" smtClean="0">
                <a:solidFill>
                  <a:srgbClr val="FF0000"/>
                </a:solidFill>
                <a:latin typeface="+mj-lt"/>
                <a:ea typeface="+mj-ea"/>
                <a:cs typeface="+mj-cs"/>
              </a:rPr>
              <a:t>fondul de rulment </a:t>
            </a:r>
            <a:r>
              <a:rPr lang="ro-RO" sz="2000" dirty="0" smtClean="0">
                <a:solidFill>
                  <a:srgbClr val="002060"/>
                </a:solidFill>
                <a:latin typeface="+mj-lt"/>
                <a:ea typeface="+mj-ea"/>
                <a:cs typeface="+mj-cs"/>
              </a:rPr>
              <a:t>este destinată plăților dobânzilor pentru creditele bancare primite pe termen scurt în scopul acoperirii obligațiilor financiare pe termen scurt ale întreprinderii, formate ca rezultat al diferenței de timp dintre regimul de facturare-achitare a serviciilor reglementate aplicat de către titularul de licență față de consumatori, regimul de achitare a bunurilor și serviciilor procurate de către titularul de licență în conformitate cu contractele semnate cu furnizorii, regimul de achitare fată de bugetul de stat </a:t>
            </a:r>
            <a:r>
              <a:rPr lang="ro-RO" sz="2000" dirty="0" err="1" smtClean="0">
                <a:solidFill>
                  <a:srgbClr val="002060"/>
                </a:solidFill>
                <a:latin typeface="+mj-lt"/>
                <a:ea typeface="+mj-ea"/>
                <a:cs typeface="+mj-cs"/>
              </a:rPr>
              <a:t>şi</a:t>
            </a:r>
            <a:r>
              <a:rPr lang="ro-RO" sz="2000" dirty="0" smtClean="0">
                <a:solidFill>
                  <a:srgbClr val="002060"/>
                </a:solidFill>
                <a:latin typeface="+mj-lt"/>
                <a:ea typeface="+mj-ea"/>
                <a:cs typeface="+mj-cs"/>
              </a:rPr>
              <a:t> cel local în termeni </a:t>
            </a:r>
            <a:r>
              <a:rPr lang="ro-RO" sz="2000" dirty="0" err="1" smtClean="0">
                <a:solidFill>
                  <a:srgbClr val="002060"/>
                </a:solidFill>
                <a:latin typeface="+mj-lt"/>
                <a:ea typeface="+mj-ea"/>
                <a:cs typeface="+mj-cs"/>
              </a:rPr>
              <a:t>stabiliţi</a:t>
            </a:r>
            <a:r>
              <a:rPr lang="ro-RO" sz="2000" dirty="0" smtClean="0">
                <a:solidFill>
                  <a:srgbClr val="002060"/>
                </a:solidFill>
                <a:latin typeface="+mj-lt"/>
                <a:ea typeface="+mj-ea"/>
                <a:cs typeface="+mj-cs"/>
              </a:rPr>
              <a:t> de </a:t>
            </a:r>
            <a:r>
              <a:rPr lang="ro-RO" sz="2000" dirty="0" err="1" smtClean="0">
                <a:solidFill>
                  <a:srgbClr val="002060"/>
                </a:solidFill>
                <a:latin typeface="+mj-lt"/>
                <a:ea typeface="+mj-ea"/>
                <a:cs typeface="+mj-cs"/>
              </a:rPr>
              <a:t>legislaţie</a:t>
            </a:r>
            <a:r>
              <a:rPr lang="ro-RO" sz="2000" dirty="0" smtClean="0">
                <a:solidFill>
                  <a:srgbClr val="002060"/>
                </a:solidFill>
                <a:latin typeface="+mj-lt"/>
                <a:ea typeface="+mj-ea"/>
                <a:cs typeface="+mj-cs"/>
              </a:rPr>
              <a:t> </a:t>
            </a:r>
            <a:r>
              <a:rPr lang="ro-RO" sz="2000" dirty="0" err="1" smtClean="0">
                <a:solidFill>
                  <a:srgbClr val="002060"/>
                </a:solidFill>
                <a:latin typeface="+mj-lt"/>
                <a:ea typeface="+mj-ea"/>
                <a:cs typeface="+mj-cs"/>
              </a:rPr>
              <a:t>şi</a:t>
            </a:r>
            <a:r>
              <a:rPr lang="ro-RO" sz="2000" dirty="0" smtClean="0">
                <a:solidFill>
                  <a:srgbClr val="002060"/>
                </a:solidFill>
                <a:latin typeface="+mj-lt"/>
                <a:ea typeface="+mj-ea"/>
                <a:cs typeface="+mj-cs"/>
              </a:rPr>
              <a:t> </a:t>
            </a:r>
            <a:r>
              <a:rPr lang="ro-RO" sz="2000" dirty="0" err="1" smtClean="0">
                <a:solidFill>
                  <a:srgbClr val="002060"/>
                </a:solidFill>
                <a:latin typeface="+mj-lt"/>
                <a:ea typeface="+mj-ea"/>
                <a:cs typeface="+mj-cs"/>
              </a:rPr>
              <a:t>obligaţiile</a:t>
            </a:r>
            <a:r>
              <a:rPr lang="ro-RO" sz="2000" dirty="0" smtClean="0">
                <a:solidFill>
                  <a:srgbClr val="002060"/>
                </a:solidFill>
                <a:latin typeface="+mj-lt"/>
                <a:ea typeface="+mj-ea"/>
                <a:cs typeface="+mj-cs"/>
              </a:rPr>
              <a:t> fată de personal în conformitate cu contractul colectiv de muncă</a:t>
            </a:r>
            <a:r>
              <a:rPr lang="ro-RO" sz="2400" dirty="0" smtClean="0">
                <a:solidFill>
                  <a:srgbClr val="000F2E"/>
                </a:solidFill>
                <a:latin typeface="Times New Roman" panose="02020603050405020304" pitchFamily="18" charset="0"/>
                <a:ea typeface="Times New Roman" panose="02020603050405020304" pitchFamily="18" charset="0"/>
                <a:cs typeface="Times New Roman" panose="02020603050405020304" pitchFamily="18" charset="0"/>
              </a:rPr>
              <a:t>.</a:t>
            </a:r>
            <a:endParaRPr lang="ro-RO" sz="2000" dirty="0">
              <a:solidFill>
                <a:srgbClr val="000F2E"/>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456671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649368"/>
            <a:ext cx="8839199" cy="4880972"/>
          </a:xfrm>
        </p:spPr>
        <p:txBody>
          <a:bodyPr/>
          <a:lstStyle/>
          <a:p>
            <a:r>
              <a:rPr lang="ro-RO" sz="1600" dirty="0" smtClean="0">
                <a:solidFill>
                  <a:srgbClr val="FF0000"/>
                </a:solidFill>
              </a:rPr>
              <a:t>La determinarea tarifelor în calcule nu se includ următoarele cheltuieli: </a:t>
            </a:r>
            <a:r>
              <a:rPr lang="ro-RO" sz="1100" dirty="0" smtClean="0">
                <a:solidFill>
                  <a:srgbClr val="FF0000"/>
                </a:solidFill>
              </a:rPr>
              <a:t/>
            </a:r>
            <a:br>
              <a:rPr lang="ro-RO" sz="1100" dirty="0" smtClean="0">
                <a:solidFill>
                  <a:srgbClr val="FF0000"/>
                </a:solidFill>
              </a:rPr>
            </a:br>
            <a:r>
              <a:rPr lang="ro-RO" sz="1600" dirty="0" smtClean="0">
                <a:solidFill>
                  <a:srgbClr val="002060"/>
                </a:solidFill>
              </a:rPr>
              <a:t> </a:t>
            </a:r>
            <a:r>
              <a:rPr lang="ro-RO" sz="1400" dirty="0" smtClean="0">
                <a:solidFill>
                  <a:srgbClr val="002060"/>
                </a:solidFill>
              </a:rPr>
              <a:t>   a) aferente lucrărilor de </a:t>
            </a:r>
            <a:r>
              <a:rPr lang="ro-RO" sz="1400" dirty="0" err="1" smtClean="0">
                <a:solidFill>
                  <a:srgbClr val="002060"/>
                </a:solidFill>
              </a:rPr>
              <a:t>construcţie</a:t>
            </a:r>
            <a:r>
              <a:rPr lang="ro-RO" sz="1400" dirty="0" smtClean="0">
                <a:solidFill>
                  <a:srgbClr val="002060"/>
                </a:solidFill>
              </a:rPr>
              <a:t>, </a:t>
            </a:r>
            <a:r>
              <a:rPr lang="ro-RO" sz="1400" dirty="0" err="1" smtClean="0">
                <a:solidFill>
                  <a:srgbClr val="002060"/>
                </a:solidFill>
              </a:rPr>
              <a:t>reconstrucţie</a:t>
            </a:r>
            <a:r>
              <a:rPr lang="ro-RO" sz="1400" dirty="0" smtClean="0">
                <a:solidFill>
                  <a:srgbClr val="002060"/>
                </a:solidFill>
              </a:rPr>
              <a:t>, modernizare, reînnoire, </a:t>
            </a:r>
            <a:r>
              <a:rPr lang="ro-RO" sz="1400" dirty="0" err="1" smtClean="0">
                <a:solidFill>
                  <a:srgbClr val="002060"/>
                </a:solidFill>
              </a:rPr>
              <a:t>achiziţionare</a:t>
            </a:r>
            <a:r>
              <a:rPr lang="ro-RO" sz="1400" dirty="0" smtClean="0">
                <a:solidFill>
                  <a:srgbClr val="002060"/>
                </a:solidFill>
              </a:rPr>
              <a:t>, montarea </a:t>
            </a:r>
            <a:r>
              <a:rPr lang="ro-RO" sz="1400" dirty="0" err="1" smtClean="0">
                <a:solidFill>
                  <a:srgbClr val="002060"/>
                </a:solidFill>
              </a:rPr>
              <a:t>şi</a:t>
            </a:r>
            <a:r>
              <a:rPr lang="ro-RO" sz="1400" dirty="0" smtClean="0">
                <a:solidFill>
                  <a:srgbClr val="002060"/>
                </a:solidFill>
              </a:rPr>
              <a:t> probare a imobilizărilor corporale </a:t>
            </a:r>
            <a:r>
              <a:rPr lang="ro-RO" sz="1400" dirty="0" err="1" smtClean="0">
                <a:solidFill>
                  <a:srgbClr val="002060"/>
                </a:solidFill>
              </a:rPr>
              <a:t>şi</a:t>
            </a:r>
            <a:r>
              <a:rPr lang="ro-RO" sz="1400" dirty="0" smtClean="0">
                <a:solidFill>
                  <a:srgbClr val="002060"/>
                </a:solidFill>
              </a:rPr>
              <a:t> necorporale; valorificarea noilor obiective, </a:t>
            </a:r>
            <a:r>
              <a:rPr lang="ro-RO" sz="1400" dirty="0" err="1" smtClean="0">
                <a:solidFill>
                  <a:srgbClr val="002060"/>
                </a:solidFill>
              </a:rPr>
              <a:t>secţii</a:t>
            </a:r>
            <a:r>
              <a:rPr lang="ro-RO" sz="1400" dirty="0" smtClean="0">
                <a:solidFill>
                  <a:srgbClr val="002060"/>
                </a:solidFill>
              </a:rPr>
              <a:t> </a:t>
            </a:r>
            <a:r>
              <a:rPr lang="ro-RO" sz="1400" dirty="0" err="1" smtClean="0">
                <a:solidFill>
                  <a:srgbClr val="002060"/>
                </a:solidFill>
              </a:rPr>
              <a:t>şi</a:t>
            </a:r>
            <a:r>
              <a:rPr lang="ro-RO" sz="1400" dirty="0" smtClean="0">
                <a:solidFill>
                  <a:srgbClr val="002060"/>
                </a:solidFill>
              </a:rPr>
              <a:t> agregate; supravegherea de autor a </a:t>
            </a:r>
            <a:r>
              <a:rPr lang="ro-RO" sz="1400" dirty="0" err="1" smtClean="0">
                <a:solidFill>
                  <a:srgbClr val="002060"/>
                </a:solidFill>
              </a:rPr>
              <a:t>organizaţiilor</a:t>
            </a:r>
            <a:r>
              <a:rPr lang="ro-RO" sz="1400" dirty="0" smtClean="0">
                <a:solidFill>
                  <a:srgbClr val="002060"/>
                </a:solidFill>
              </a:rPr>
              <a:t> de proiectare; </a:t>
            </a:r>
            <a:r>
              <a:rPr lang="ro-RO" sz="1400" dirty="0" err="1" smtClean="0">
                <a:solidFill>
                  <a:srgbClr val="002060"/>
                </a:solidFill>
              </a:rPr>
              <a:t>reparaţiile</a:t>
            </a:r>
            <a:r>
              <a:rPr lang="ro-RO" sz="1400" dirty="0" smtClean="0">
                <a:solidFill>
                  <a:srgbClr val="002060"/>
                </a:solidFill>
              </a:rPr>
              <a:t> capitale ale imobilizărilor corporale care necesită de a fi capitalizate </a:t>
            </a:r>
            <a:r>
              <a:rPr lang="ro-RO" sz="1400" dirty="0" err="1" smtClean="0">
                <a:solidFill>
                  <a:srgbClr val="002060"/>
                </a:solidFill>
              </a:rPr>
              <a:t>şi</a:t>
            </a:r>
            <a:r>
              <a:rPr lang="ro-RO" sz="1400" dirty="0" smtClean="0">
                <a:solidFill>
                  <a:srgbClr val="002060"/>
                </a:solidFill>
              </a:rPr>
              <a:t> alte </a:t>
            </a:r>
            <a:r>
              <a:rPr lang="ro-RO" sz="1400" dirty="0" err="1" smtClean="0">
                <a:solidFill>
                  <a:srgbClr val="002060"/>
                </a:solidFill>
              </a:rPr>
              <a:t>investiţii</a:t>
            </a:r>
            <a:r>
              <a:rPr lang="ro-RO" sz="1400" dirty="0" smtClean="0">
                <a:solidFill>
                  <a:srgbClr val="002060"/>
                </a:solidFill>
              </a:rPr>
              <a:t> capitale, </a:t>
            </a:r>
            <a:r>
              <a:rPr lang="ro-RO" sz="1400" dirty="0" err="1" smtClean="0">
                <a:solidFill>
                  <a:srgbClr val="002060"/>
                </a:solidFill>
              </a:rPr>
              <a:t>reparaţii</a:t>
            </a:r>
            <a:r>
              <a:rPr lang="ro-RO" sz="1400" dirty="0" smtClean="0">
                <a:solidFill>
                  <a:srgbClr val="002060"/>
                </a:solidFill>
              </a:rPr>
              <a:t> capitale ale sistemelor de alimentare cu apă </a:t>
            </a:r>
            <a:r>
              <a:rPr lang="ro-RO" sz="1400" dirty="0" err="1" smtClean="0">
                <a:solidFill>
                  <a:srgbClr val="002060"/>
                </a:solidFill>
              </a:rPr>
              <a:t>şi</a:t>
            </a:r>
            <a:r>
              <a:rPr lang="ro-RO" sz="1400" dirty="0" smtClean="0">
                <a:solidFill>
                  <a:srgbClr val="002060"/>
                </a:solidFill>
              </a:rPr>
              <a:t> canalizare ce nu </a:t>
            </a:r>
            <a:r>
              <a:rPr lang="ro-RO" sz="1400" dirty="0" err="1" smtClean="0">
                <a:solidFill>
                  <a:srgbClr val="002060"/>
                </a:solidFill>
              </a:rPr>
              <a:t>aparţin</a:t>
            </a:r>
            <a:r>
              <a:rPr lang="ro-RO" sz="1400" dirty="0" smtClean="0">
                <a:solidFill>
                  <a:srgbClr val="002060"/>
                </a:solidFill>
              </a:rPr>
              <a:t> operatorului, cheltuieli de conservare </a:t>
            </a:r>
            <a:r>
              <a:rPr lang="ro-RO" sz="1400" dirty="0" err="1" smtClean="0">
                <a:solidFill>
                  <a:srgbClr val="002060"/>
                </a:solidFill>
              </a:rPr>
              <a:t>şi</a:t>
            </a:r>
            <a:r>
              <a:rPr lang="ro-RO" sz="1400" dirty="0" smtClean="0">
                <a:solidFill>
                  <a:srgbClr val="002060"/>
                </a:solidFill>
              </a:rPr>
              <a:t> de </a:t>
            </a:r>
            <a:r>
              <a:rPr lang="ro-RO" sz="1400" dirty="0" err="1" smtClean="0">
                <a:solidFill>
                  <a:srgbClr val="002060"/>
                </a:solidFill>
              </a:rPr>
              <a:t>întreţinere</a:t>
            </a:r>
            <a:r>
              <a:rPr lang="ro-RO" sz="1400" dirty="0" smtClean="0">
                <a:solidFill>
                  <a:srgbClr val="002060"/>
                </a:solidFill>
              </a:rPr>
              <a:t> a imobilizărilor corporale conservate</a:t>
            </a:r>
            <a:r>
              <a:rPr lang="en-US" sz="1400" dirty="0" smtClean="0">
                <a:solidFill>
                  <a:srgbClr val="002060"/>
                </a:solidFill>
              </a:rPr>
              <a:t>. </a:t>
            </a:r>
            <a:r>
              <a:rPr lang="ro-RO" sz="1400" b="1" i="1" dirty="0" smtClean="0">
                <a:solidFill>
                  <a:srgbClr val="002060"/>
                </a:solidFill>
              </a:rPr>
              <a:t>Toate cheltuielile ce </a:t>
            </a:r>
            <a:r>
              <a:rPr lang="ro-RO" sz="1400" b="1" i="1" dirty="0" err="1" smtClean="0">
                <a:solidFill>
                  <a:srgbClr val="002060"/>
                </a:solidFill>
              </a:rPr>
              <a:t>ţin</a:t>
            </a:r>
            <a:r>
              <a:rPr lang="ro-RO" sz="1400" b="1" i="1" dirty="0" smtClean="0">
                <a:solidFill>
                  <a:srgbClr val="002060"/>
                </a:solidFill>
              </a:rPr>
              <a:t> de </a:t>
            </a:r>
            <a:r>
              <a:rPr lang="ro-RO" sz="1400" b="1" i="1" dirty="0" err="1" smtClean="0">
                <a:solidFill>
                  <a:srgbClr val="002060"/>
                </a:solidFill>
              </a:rPr>
              <a:t>investiţii</a:t>
            </a:r>
            <a:r>
              <a:rPr lang="ro-RO" sz="1400" b="1" i="1" dirty="0" smtClean="0">
                <a:solidFill>
                  <a:srgbClr val="002060"/>
                </a:solidFill>
              </a:rPr>
              <a:t> capitale prin tarif se recuperează doar prin amortizarea imobilizărilor corporale </a:t>
            </a:r>
            <a:r>
              <a:rPr lang="ro-RO" sz="1400" b="1" i="1" dirty="0" err="1" smtClean="0">
                <a:solidFill>
                  <a:srgbClr val="002060"/>
                </a:solidFill>
              </a:rPr>
              <a:t>şi</a:t>
            </a:r>
            <a:r>
              <a:rPr lang="ro-RO" sz="1400" b="1" i="1" dirty="0" smtClean="0">
                <a:solidFill>
                  <a:srgbClr val="002060"/>
                </a:solidFill>
              </a:rPr>
              <a:t> necorporale conform prevederilor punctului 22 din prezenta Metodologie;</a:t>
            </a:r>
            <a:r>
              <a:rPr lang="ro-RO" sz="1400" dirty="0" smtClean="0">
                <a:solidFill>
                  <a:srgbClr val="002060"/>
                </a:solidFill>
              </a:rPr>
              <a:t> </a:t>
            </a:r>
            <a:r>
              <a:rPr lang="ro-RO" sz="1050" dirty="0" smtClean="0">
                <a:solidFill>
                  <a:srgbClr val="002060"/>
                </a:solidFill>
              </a:rPr>
              <a:t/>
            </a:r>
            <a:br>
              <a:rPr lang="ro-RO" sz="1050" dirty="0" smtClean="0">
                <a:solidFill>
                  <a:srgbClr val="002060"/>
                </a:solidFill>
              </a:rPr>
            </a:br>
            <a:r>
              <a:rPr lang="ro-RO" sz="1400" dirty="0" smtClean="0">
                <a:solidFill>
                  <a:srgbClr val="002060"/>
                </a:solidFill>
              </a:rPr>
              <a:t>    b) aferente remedierii defectelor în lucrările de proiectare, </a:t>
            </a:r>
            <a:r>
              <a:rPr lang="ro-RO" sz="1400" dirty="0" err="1" smtClean="0">
                <a:solidFill>
                  <a:srgbClr val="002060"/>
                </a:solidFill>
              </a:rPr>
              <a:t>construcţie</a:t>
            </a:r>
            <a:r>
              <a:rPr lang="ro-RO" sz="1400" dirty="0" smtClean="0">
                <a:solidFill>
                  <a:srgbClr val="002060"/>
                </a:solidFill>
              </a:rPr>
              <a:t>, </a:t>
            </a:r>
            <a:r>
              <a:rPr lang="ro-RO" sz="1400" dirty="0" err="1" smtClean="0">
                <a:solidFill>
                  <a:srgbClr val="002060"/>
                </a:solidFill>
              </a:rPr>
              <a:t>reconstrucţie</a:t>
            </a:r>
            <a:r>
              <a:rPr lang="ro-RO" sz="1400" dirty="0" smtClean="0">
                <a:solidFill>
                  <a:srgbClr val="002060"/>
                </a:solidFill>
              </a:rPr>
              <a:t>, montaj (demontaj), revizie, remedierea defectelor utilajului </a:t>
            </a:r>
            <a:r>
              <a:rPr lang="ro-RO" sz="1400" dirty="0" err="1" smtClean="0">
                <a:solidFill>
                  <a:srgbClr val="002060"/>
                </a:solidFill>
              </a:rPr>
              <a:t>şi</a:t>
            </a:r>
            <a:r>
              <a:rPr lang="ro-RO" sz="1400" dirty="0" smtClean="0">
                <a:solidFill>
                  <a:srgbClr val="002060"/>
                </a:solidFill>
              </a:rPr>
              <a:t> deteriorărilor, provocate din vina producătorilor, furnizorilor </a:t>
            </a:r>
            <a:r>
              <a:rPr lang="ro-RO" sz="1400" dirty="0" err="1" smtClean="0">
                <a:solidFill>
                  <a:srgbClr val="002060"/>
                </a:solidFill>
              </a:rPr>
              <a:t>şi</a:t>
            </a:r>
            <a:r>
              <a:rPr lang="ro-RO" sz="1400" dirty="0" smtClean="0">
                <a:solidFill>
                  <a:srgbClr val="002060"/>
                </a:solidFill>
              </a:rPr>
              <a:t> întreprinderilor de transport; </a:t>
            </a:r>
            <a:r>
              <a:rPr lang="ro-RO" sz="1050" dirty="0" smtClean="0">
                <a:solidFill>
                  <a:srgbClr val="002060"/>
                </a:solidFill>
              </a:rPr>
              <a:t/>
            </a:r>
            <a:br>
              <a:rPr lang="ro-RO" sz="1050" dirty="0" smtClean="0">
                <a:solidFill>
                  <a:srgbClr val="002060"/>
                </a:solidFill>
              </a:rPr>
            </a:br>
            <a:r>
              <a:rPr lang="ro-RO" sz="1400" dirty="0" smtClean="0">
                <a:solidFill>
                  <a:srgbClr val="002060"/>
                </a:solidFill>
              </a:rPr>
              <a:t>    c) pentru executarea lucrărilor de proiectare </a:t>
            </a:r>
            <a:r>
              <a:rPr lang="ro-RO" sz="1400" dirty="0" err="1" smtClean="0">
                <a:solidFill>
                  <a:srgbClr val="002060"/>
                </a:solidFill>
              </a:rPr>
              <a:t>şi</a:t>
            </a:r>
            <a:r>
              <a:rPr lang="ro-RO" sz="1400" dirty="0" smtClean="0">
                <a:solidFill>
                  <a:srgbClr val="002060"/>
                </a:solidFill>
              </a:rPr>
              <a:t> </a:t>
            </a:r>
            <a:r>
              <a:rPr lang="ro-RO" sz="1400" dirty="0" err="1" smtClean="0">
                <a:solidFill>
                  <a:srgbClr val="002060"/>
                </a:solidFill>
              </a:rPr>
              <a:t>construcţie</a:t>
            </a:r>
            <a:r>
              <a:rPr lang="ro-RO" sz="1400" dirty="0" smtClean="0">
                <a:solidFill>
                  <a:srgbClr val="002060"/>
                </a:solidFill>
              </a:rPr>
              <a:t>, pentru </a:t>
            </a:r>
            <a:r>
              <a:rPr lang="ro-RO" sz="1400" dirty="0" err="1" smtClean="0">
                <a:solidFill>
                  <a:srgbClr val="002060"/>
                </a:solidFill>
              </a:rPr>
              <a:t>achiziţionarea</a:t>
            </a:r>
            <a:r>
              <a:rPr lang="ro-RO" sz="1400" dirty="0" smtClean="0">
                <a:solidFill>
                  <a:srgbClr val="002060"/>
                </a:solidFill>
              </a:rPr>
              <a:t> utilajului, repararea </a:t>
            </a:r>
            <a:r>
              <a:rPr lang="ro-RO" sz="1400" dirty="0" err="1" smtClean="0">
                <a:solidFill>
                  <a:srgbClr val="002060"/>
                </a:solidFill>
              </a:rPr>
              <a:t>şi</a:t>
            </a:r>
            <a:r>
              <a:rPr lang="ro-RO" sz="1400" dirty="0" smtClean="0">
                <a:solidFill>
                  <a:srgbClr val="002060"/>
                </a:solidFill>
              </a:rPr>
              <a:t> </a:t>
            </a:r>
            <a:r>
              <a:rPr lang="ro-RO" sz="1400" dirty="0" err="1" smtClean="0">
                <a:solidFill>
                  <a:srgbClr val="002060"/>
                </a:solidFill>
              </a:rPr>
              <a:t>întreţinerea</a:t>
            </a:r>
            <a:r>
              <a:rPr lang="ro-RO" sz="1400" dirty="0" smtClean="0">
                <a:solidFill>
                  <a:srgbClr val="002060"/>
                </a:solidFill>
              </a:rPr>
              <a:t> fondului de </a:t>
            </a:r>
            <a:r>
              <a:rPr lang="ro-RO" sz="1400" dirty="0" err="1" smtClean="0">
                <a:solidFill>
                  <a:srgbClr val="002060"/>
                </a:solidFill>
              </a:rPr>
              <a:t>locuinţe</a:t>
            </a:r>
            <a:r>
              <a:rPr lang="ro-RO" sz="1400" dirty="0" smtClean="0">
                <a:solidFill>
                  <a:srgbClr val="002060"/>
                </a:solidFill>
              </a:rPr>
              <a:t>, a obiectivelor de menire social-culturală </a:t>
            </a:r>
            <a:r>
              <a:rPr lang="ro-RO" sz="1400" dirty="0" err="1" smtClean="0">
                <a:solidFill>
                  <a:srgbClr val="002060"/>
                </a:solidFill>
              </a:rPr>
              <a:t>şi</a:t>
            </a:r>
            <a:r>
              <a:rPr lang="ro-RO" sz="1400" dirty="0" smtClean="0">
                <a:solidFill>
                  <a:srgbClr val="002060"/>
                </a:solidFill>
              </a:rPr>
              <a:t> a altor obiective ce nu se referă la sistemul public de alimentare cu apă </a:t>
            </a:r>
            <a:r>
              <a:rPr lang="ro-RO" sz="1400" dirty="0" err="1" smtClean="0">
                <a:solidFill>
                  <a:srgbClr val="002060"/>
                </a:solidFill>
              </a:rPr>
              <a:t>şi</a:t>
            </a:r>
            <a:r>
              <a:rPr lang="ro-RO" sz="1400" dirty="0" smtClean="0">
                <a:solidFill>
                  <a:srgbClr val="002060"/>
                </a:solidFill>
              </a:rPr>
              <a:t> de canalizare; </a:t>
            </a:r>
            <a:r>
              <a:rPr lang="ro-RO" sz="1050" dirty="0" smtClean="0">
                <a:solidFill>
                  <a:srgbClr val="002060"/>
                </a:solidFill>
              </a:rPr>
              <a:t/>
            </a:r>
            <a:br>
              <a:rPr lang="ro-RO" sz="1050" dirty="0" smtClean="0">
                <a:solidFill>
                  <a:srgbClr val="002060"/>
                </a:solidFill>
              </a:rPr>
            </a:br>
            <a:r>
              <a:rPr lang="ro-RO" sz="1400" dirty="0" smtClean="0">
                <a:solidFill>
                  <a:srgbClr val="002060"/>
                </a:solidFill>
              </a:rPr>
              <a:t>    d) pentru lucrările calificate ca ajutor pentru alte întreprinderi </a:t>
            </a:r>
            <a:r>
              <a:rPr lang="ro-RO" sz="1400" dirty="0" err="1" smtClean="0">
                <a:solidFill>
                  <a:srgbClr val="002060"/>
                </a:solidFill>
              </a:rPr>
              <a:t>şi</a:t>
            </a:r>
            <a:r>
              <a:rPr lang="ro-RO" sz="1400" dirty="0" smtClean="0">
                <a:solidFill>
                  <a:srgbClr val="002060"/>
                </a:solidFill>
              </a:rPr>
              <a:t> </a:t>
            </a:r>
            <a:r>
              <a:rPr lang="ro-RO" sz="1400" dirty="0" err="1" smtClean="0">
                <a:solidFill>
                  <a:srgbClr val="002060"/>
                </a:solidFill>
              </a:rPr>
              <a:t>organizaţii</a:t>
            </a:r>
            <a:r>
              <a:rPr lang="ro-RO" sz="1400" dirty="0" smtClean="0">
                <a:solidFill>
                  <a:srgbClr val="002060"/>
                </a:solidFill>
              </a:rPr>
              <a:t>, </a:t>
            </a:r>
            <a:r>
              <a:rPr lang="ro-RO" sz="1400" dirty="0" err="1" smtClean="0">
                <a:solidFill>
                  <a:srgbClr val="002060"/>
                </a:solidFill>
              </a:rPr>
              <a:t>atît</a:t>
            </a:r>
            <a:r>
              <a:rPr lang="ro-RO" sz="1400" dirty="0" smtClean="0">
                <a:solidFill>
                  <a:srgbClr val="002060"/>
                </a:solidFill>
              </a:rPr>
              <a:t> în formă de servicii, </a:t>
            </a:r>
            <a:r>
              <a:rPr lang="ro-RO" sz="1400" dirty="0" err="1" smtClean="0">
                <a:solidFill>
                  <a:srgbClr val="002060"/>
                </a:solidFill>
              </a:rPr>
              <a:t>cît</a:t>
            </a:r>
            <a:r>
              <a:rPr lang="ro-RO" sz="1400" dirty="0" smtClean="0">
                <a:solidFill>
                  <a:srgbClr val="002060"/>
                </a:solidFill>
              </a:rPr>
              <a:t> </a:t>
            </a:r>
            <a:r>
              <a:rPr lang="ro-RO" sz="1400" dirty="0" err="1" smtClean="0">
                <a:solidFill>
                  <a:srgbClr val="002060"/>
                </a:solidFill>
              </a:rPr>
              <a:t>şi</a:t>
            </a:r>
            <a:r>
              <a:rPr lang="ro-RO" sz="1400" dirty="0" smtClean="0">
                <a:solidFill>
                  <a:srgbClr val="002060"/>
                </a:solidFill>
              </a:rPr>
              <a:t> suport material sau financiar; </a:t>
            </a:r>
            <a:r>
              <a:rPr lang="ro-RO" sz="1050" dirty="0" smtClean="0">
                <a:solidFill>
                  <a:srgbClr val="002060"/>
                </a:solidFill>
              </a:rPr>
              <a:t/>
            </a:r>
            <a:br>
              <a:rPr lang="ro-RO" sz="1050" dirty="0" smtClean="0">
                <a:solidFill>
                  <a:srgbClr val="002060"/>
                </a:solidFill>
              </a:rPr>
            </a:br>
            <a:r>
              <a:rPr lang="ro-RO" sz="1400" dirty="0" smtClean="0">
                <a:solidFill>
                  <a:srgbClr val="002060"/>
                </a:solidFill>
              </a:rPr>
              <a:t>    e) cheltuielile neproductive, rebuturi, delapidări, </a:t>
            </a:r>
            <a:r>
              <a:rPr lang="ro-RO" sz="1400" dirty="0" err="1" smtClean="0">
                <a:solidFill>
                  <a:srgbClr val="002060"/>
                </a:solidFill>
              </a:rPr>
              <a:t>sancţiuni</a:t>
            </a:r>
            <a:r>
              <a:rPr lang="ro-RO" sz="1400" dirty="0" smtClean="0">
                <a:solidFill>
                  <a:srgbClr val="002060"/>
                </a:solidFill>
              </a:rPr>
              <a:t>, amenzi, </a:t>
            </a:r>
            <a:r>
              <a:rPr lang="ro-RO" sz="1400" dirty="0" err="1" smtClean="0">
                <a:solidFill>
                  <a:srgbClr val="002060"/>
                </a:solidFill>
              </a:rPr>
              <a:t>penalităţii</a:t>
            </a:r>
            <a:r>
              <a:rPr lang="ro-RO" sz="1400" dirty="0" smtClean="0">
                <a:solidFill>
                  <a:srgbClr val="002060"/>
                </a:solidFill>
              </a:rPr>
              <a:t> </a:t>
            </a:r>
            <a:r>
              <a:rPr lang="ro-RO" sz="1400" dirty="0" err="1" smtClean="0">
                <a:solidFill>
                  <a:srgbClr val="002060"/>
                </a:solidFill>
              </a:rPr>
              <a:t>şi</a:t>
            </a:r>
            <a:r>
              <a:rPr lang="ro-RO" sz="1400" dirty="0" smtClean="0">
                <a:solidFill>
                  <a:srgbClr val="002060"/>
                </a:solidFill>
              </a:rPr>
              <a:t> despăgubiri, acoperiri de lipsuri </a:t>
            </a:r>
            <a:r>
              <a:rPr lang="ro-RO" sz="1400" dirty="0" err="1" smtClean="0">
                <a:solidFill>
                  <a:srgbClr val="002060"/>
                </a:solidFill>
              </a:rPr>
              <a:t>şi</a:t>
            </a:r>
            <a:r>
              <a:rPr lang="ro-RO" sz="1400" dirty="0" smtClean="0">
                <a:solidFill>
                  <a:srgbClr val="002060"/>
                </a:solidFill>
              </a:rPr>
              <a:t> de pierderi; </a:t>
            </a:r>
            <a:r>
              <a:rPr lang="ro-RO" sz="1050" dirty="0" smtClean="0">
                <a:solidFill>
                  <a:srgbClr val="002060"/>
                </a:solidFill>
              </a:rPr>
              <a:t/>
            </a:r>
            <a:br>
              <a:rPr lang="ro-RO" sz="1050" dirty="0" smtClean="0">
                <a:solidFill>
                  <a:srgbClr val="002060"/>
                </a:solidFill>
              </a:rPr>
            </a:br>
            <a:r>
              <a:rPr lang="ro-RO" sz="1600" dirty="0" smtClean="0">
                <a:solidFill>
                  <a:srgbClr val="002060"/>
                </a:solidFill>
              </a:rPr>
              <a:t>  </a:t>
            </a:r>
            <a:r>
              <a:rPr lang="ro-RO" sz="1400" dirty="0">
                <a:solidFill>
                  <a:srgbClr val="002060"/>
                </a:solidFill>
              </a:rPr>
              <a:t> f) cheltuieli în scopuri filantropice </a:t>
            </a:r>
            <a:r>
              <a:rPr lang="ro-RO" sz="1400" dirty="0" err="1">
                <a:solidFill>
                  <a:srgbClr val="002060"/>
                </a:solidFill>
              </a:rPr>
              <a:t>şi</a:t>
            </a:r>
            <a:r>
              <a:rPr lang="ro-RO" sz="1400" dirty="0">
                <a:solidFill>
                  <a:srgbClr val="002060"/>
                </a:solidFill>
              </a:rPr>
              <a:t> de sponsorizare; </a:t>
            </a:r>
            <a:br>
              <a:rPr lang="ro-RO" sz="1400" dirty="0">
                <a:solidFill>
                  <a:srgbClr val="002060"/>
                </a:solidFill>
              </a:rPr>
            </a:br>
            <a:r>
              <a:rPr lang="ro-RO" sz="1400" dirty="0">
                <a:solidFill>
                  <a:srgbClr val="002060"/>
                </a:solidFill>
              </a:rPr>
              <a:t>    g) cheltuieli pentru cercetări </a:t>
            </a:r>
            <a:r>
              <a:rPr lang="ro-RO" sz="1400" dirty="0" err="1">
                <a:solidFill>
                  <a:srgbClr val="002060"/>
                </a:solidFill>
              </a:rPr>
              <a:t>ştiinţifice</a:t>
            </a:r>
            <a:r>
              <a:rPr lang="ro-RO" sz="1400" dirty="0">
                <a:solidFill>
                  <a:srgbClr val="002060"/>
                </a:solidFill>
              </a:rPr>
              <a:t> </a:t>
            </a:r>
            <a:r>
              <a:rPr lang="ro-RO" sz="1400" dirty="0" err="1">
                <a:solidFill>
                  <a:srgbClr val="002060"/>
                </a:solidFill>
              </a:rPr>
              <a:t>şi</a:t>
            </a:r>
            <a:r>
              <a:rPr lang="ro-RO" sz="1400" dirty="0">
                <a:solidFill>
                  <a:srgbClr val="002060"/>
                </a:solidFill>
              </a:rPr>
              <a:t> dezvoltare, care nu se capitalizează, ce nu au fost coordonate cu autoritatea </a:t>
            </a:r>
            <a:r>
              <a:rPr lang="ro-RO" sz="1400" dirty="0" err="1">
                <a:solidFill>
                  <a:srgbClr val="002060"/>
                </a:solidFill>
              </a:rPr>
              <a:t>administraţiei</a:t>
            </a:r>
            <a:r>
              <a:rPr lang="ro-RO" sz="1400" dirty="0">
                <a:solidFill>
                  <a:srgbClr val="002060"/>
                </a:solidFill>
              </a:rPr>
              <a:t> publice locale sau cu </a:t>
            </a:r>
            <a:r>
              <a:rPr lang="ro-RO" sz="1400" dirty="0" err="1">
                <a:solidFill>
                  <a:srgbClr val="002060"/>
                </a:solidFill>
              </a:rPr>
              <a:t>Agenţia</a:t>
            </a:r>
            <a:r>
              <a:rPr lang="ro-RO" sz="1400" dirty="0">
                <a:solidFill>
                  <a:srgbClr val="002060"/>
                </a:solidFill>
              </a:rPr>
              <a:t>, după caz;</a:t>
            </a:r>
            <a:br>
              <a:rPr lang="ro-RO" sz="1400" dirty="0">
                <a:solidFill>
                  <a:srgbClr val="002060"/>
                </a:solidFill>
              </a:rPr>
            </a:br>
            <a:endParaRPr lang="ro-RO" sz="1400"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4559424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2237</TotalTime>
  <Words>175</Words>
  <Application>Microsoft Office PowerPoint</Application>
  <PresentationFormat>Экран (4:3)</PresentationFormat>
  <Paragraphs>51</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Arial Narrow</vt:lpstr>
      <vt:lpstr>Calibri</vt:lpstr>
      <vt:lpstr>Times New Roman</vt:lpstr>
      <vt:lpstr>GIZ_Banner_Kopfzeile-Ausland (3)</vt:lpstr>
      <vt:lpstr>Curs de instruire pentru angajații operatorilor „Apă-Canal”  Modulul:  Managementul energetic și automatizarea proceselor în sistemele de alimentare cu apă și de canalizare Sesiunea:  Structura tarifelor pentru apa potabilă şi canalizare. Determinarea consumului de energie electrică în scopul calculării tarifului pentru apa potabilă și pentru serviciul de canalizare  Onofrei Andrei specialist principal,  Departamentul tarife și analize economice, ANRE  29 mai  2019,  Chișinău</vt:lpstr>
      <vt:lpstr>   Cadrul legal:  Legea privind serviciul public de alimentare cu apă și canalizare nr. 303 din 13 decembrie 2013, cu modificările ulterioare  Legea pentru modificarea Legii nr. 303/2013 privind serviciul public de alimentare cu apă și canalizare nr. 322 din 30 noiembrie 2018 (în vigoare de la 08 martie 2019)   </vt:lpstr>
      <vt:lpstr> Cadrul legal:  Metodologia de determinare, aprobare și aplicare a tarifelor pentru serviciul public de alimentare cu apă, de canalizare și epurare a apelor uzate, aprobată prin Hotărârea Consiliului de administrație ANRE nr. 741 din 18 decembrie 2014 </vt:lpstr>
      <vt:lpstr> Principiile de reglementare a tarifelor:        - furnizarea fiabilă şi continuă consumatorilor a serviciilor publice de alimentare  cu apă tehnologică şi/sau apă potabilă, a serviciului public de canalizare şi epurare a apelor uzate în condiţii de siguranţă şi cu utilizarea eficientă a obiectelor sistemului public de alimentare cu apă şi de canalizare;         - suportarea de către consumatori doar a cheltuielilor justificate, minim necesare operatorului pentru captarea, pomparea, tratarea, filtrarea, transportul, distribuţia şi furnizarea apei, colectarea, transportul şi epurarea apelor uzate;         - desfăşurarea activităţilor reglementate la maximă eficienţă, ce ar oferi operatorului posibilitatea de a recupera cheltuielile sale justificate, necesare pentru desfăşurarea activităţii reglementate şi recuperarea mijloacelor financiare investite în dezvoltarea, renovarea şi reconstrucţia sistemului public de alimentare cu apă şi de canalizare şi obţinerea unei rentabilităţi rezonabile;         -  asigurarea transparenţei  în procesul de reglementare a tarifelor</vt:lpstr>
      <vt:lpstr>    Etapele aprobării tarifelor:     1. Avizarea cheltuielilor de bază   2. Avizarea tarifelor propriu zisă  </vt:lpstr>
      <vt:lpstr>     Cheltuielile de bază:  - cheltuielile materiale;  - cheltuielile cu personalul;  - cheltuielile de întreținere și exploatare a sistemelor publice        de alimentare cu apă și de canalizare;  - cheltuielile de distribuire;  - cheltuielile administrative.</vt:lpstr>
      <vt:lpstr> Alte cheltuieli care stau la baza determinării tarifelor:     - cheltuielile privind amortizarea imobilizărilor corporale şi necorporale;     - cheltuieli de procurare a apei;     - cheltuieli pentru energia electrică;      - alte cheltuieli  operaţionale:  * impozite și taxe fiscale  * fondul de rulment  * taxa regulatorie    - rentabilitatea</vt:lpstr>
      <vt:lpstr>                                                                                                       </vt:lpstr>
      <vt:lpstr>La determinarea tarifelor în calcule nu se includ următoarele cheltuieli:      a) aferente lucrărilor de construcţie, reconstrucţie, modernizare, reînnoire, achiziţionare, montarea şi probare a imobilizărilor corporale şi necorporale; valorificarea noilor obiective, secţii şi agregate; supravegherea de autor a organizaţiilor de proiectare; reparaţiile capitale ale imobilizărilor corporale care necesită de a fi capitalizate şi alte investiţii capitale, reparaţii capitale ale sistemelor de alimentare cu apă şi canalizare ce nu aparţin operatorului, cheltuieli de conservare şi de întreţinere a imobilizărilor corporale conservate. Toate cheltuielile ce ţin de investiţii capitale prin tarif se recuperează doar prin amortizarea imobilizărilor corporale şi necorporale conform prevederilor punctului 22 din prezenta Metodologie;      b) aferente remedierii defectelor în lucrările de proiectare, construcţie, reconstrucţie, montaj (demontaj), revizie, remedierea defectelor utilajului şi deteriorărilor, provocate din vina producătorilor, furnizorilor şi întreprinderilor de transport;      c) pentru executarea lucrărilor de proiectare şi construcţie, pentru achiziţionarea utilajului, repararea şi întreţinerea fondului de locuinţe, a obiectivelor de menire social-culturală şi a altor obiective ce nu se referă la sistemul public de alimentare cu apă şi de canalizare;      d) pentru lucrările calificate ca ajutor pentru alte întreprinderi şi organizaţii, atît în formă de servicii, cît şi suport material sau financiar;      e) cheltuielile neproductive, rebuturi, delapidări, sancţiuni, amenzi, penalităţii şi despăgubiri, acoperiri de lipsuri şi de pierderi;     f) cheltuieli în scopuri filantropice şi de sponsorizare;      g) cheltuieli pentru cercetări ştiinţifice şi dezvoltare, care nu se capitalizează, ce nu au fost coordonate cu autoritatea administraţiei publice locale sau cu Agenţia, după caz; </vt:lpstr>
      <vt:lpstr>    La determinarea tarifelor în calcule nu se includ următoarele cheltuieli:      h) creanţe dubioase decontate;     i) cheltuieli aferente constituirii provizioanelor pentru riscuri şi cheltuieli, inclusiv pentru creanţe compromise;     j) cheltuieli de protocol (reprezentanţă) pentru frecventarea manifestaţiilor culturale, reprezentaţiilor teatralizate, alte cheltuieli similare efectuate în timpul sau în afara orelor de muncă;     k) recompense unice;     l) plăţi suplimentare, ajutoare materiale, îndemnizaţii, sporuri şi compensaţii acordate salariaţilor, în afara celor prevăzute de Codul muncii şi de actele normative de aplicare a lui;     m) cheltuieli  pentru burse de valori, organizaţii de intermediere şi de altă natură administrativă, servicii de consultanţă, asistenţă juridică;     n) cheltuieli aferente organizării timpului liber şi a odihnei salariaţilor, inclusiv şi cheltuielile pentru măsuri corporative;     o) cheltuieli nejustificate aferente desfăşurării adunării generale a acţionarilor;     p) indemnizaţii curente calculate membrilor consiliului şi comisiei de cenzori ale operatorului, cu excepţia indemnizaţiilor lunare calculate  membrilor consiliului şi comisiei de cenzori care nu depăşesc trei salarii minime pe ţară;     q) cheltuieli de judecată şi taxele de stat aferente;     r) cheltuieli aferente asigurărilor benevole a  personalului şi a bunurilor materiale;     s) toate celelalte cheltuieli ale  operatorului ce nu ţin de  furnizarea serviciului public de alimentare cu apă şi de canalizare şi epurare a apelor uzate. </vt:lpstr>
      <vt:lpstr>                                Aprobarea tarifelor Tarifele pentru serviciile publice de alimentare cu apă tehnologică, de alimentare cu apă potabilă, pentru serviciul public de canalizare şi epurare a apelor uzate se determină de către operatori, pentru fiecare an de reglementare „n” în conformitate cu prezenta Metodologie,  şi se prezintă:      a) Consiliilor locale – pentru examinare şi aprobare, iar Agenţiei - spre examinare şi avizare, a tarifelor pentru serviciul public de alimentare cu apă potabilă şi pentru serviciul public de canalizare şi epurare a apelor uzate furnizate de operatori la nivel de regiune, raion, municipiu şi oraş;     b) Agenţiei - pentru examinare şi aprobare a tarifelor pentru serviciul de alimentare cu apă tehnologică  furnizată la nivel de regiune, raion, municipiu şi oraş;     c) Agenţiei – pentru examinare şi aprobare a tarifelor pentru serviciul public de alimentare cu apă potabilă şi a tarifelor pentru serviciul public de canalizare şi epurare a apelor uzate furnizat de operatori la nivel de regiune, raion, municipiu şi oraş, în cazul cînd Consiliile locale respective  au delegat Agenţiei dreptul deplin de aprobare a tarifelor;      d) Agenţiei - pentru examinare şi aprobare a tarifelor pentru serviciul public de alimentare cu apă potabilă şi pentru serviciul public de canalizare şi epurare a apelor uzate, furnizate de operatori la nivel de regiune, raion, municipiu şi oraş şi care activează în condiţiile unor acorduri sau contracte încheiate cu organismele financiare internaţionale, ratificate sau aprobate de Parlament, Guvern sau de Consiliile locale;     e) Agenţia aprobă, în termen de 15 zile calendaristice de la data adresării motivate de către operatori, tarifele pentru serviciul public de alimentare cu apă potabilă şi tarifele pentru serviciul public de canalizare şi epurare a apelor uzate furnizate de operatori la nivel de regiune, raion, municipiu şi oraş, în cazul cînd Consiliul local  nu a aprobat tarifele respective în termen de 60 de zile calendaristice de la data  primirii de la Agenţie a avizului.</vt:lpstr>
      <vt:lpstr>Презентация PowerPoint</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Anticamera</cp:lastModifiedBy>
  <cp:revision>170</cp:revision>
  <cp:lastPrinted>2017-06-05T10:38:21Z</cp:lastPrinted>
  <dcterms:created xsi:type="dcterms:W3CDTF">2013-09-05T11:54:56Z</dcterms:created>
  <dcterms:modified xsi:type="dcterms:W3CDTF">2019-06-03T07:52:09Z</dcterms:modified>
</cp:coreProperties>
</file>