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36"/>
  </p:notesMasterIdLst>
  <p:handoutMasterIdLst>
    <p:handoutMasterId r:id="rId37"/>
  </p:handoutMasterIdLst>
  <p:sldIdLst>
    <p:sldId id="280" r:id="rId2"/>
    <p:sldId id="296" r:id="rId3"/>
    <p:sldId id="301" r:id="rId4"/>
    <p:sldId id="302" r:id="rId5"/>
    <p:sldId id="303" r:id="rId6"/>
    <p:sldId id="304" r:id="rId7"/>
    <p:sldId id="305" r:id="rId8"/>
    <p:sldId id="306" r:id="rId9"/>
    <p:sldId id="297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7" r:id="rId20"/>
    <p:sldId id="321" r:id="rId21"/>
    <p:sldId id="322" r:id="rId22"/>
    <p:sldId id="318" r:id="rId23"/>
    <p:sldId id="329" r:id="rId24"/>
    <p:sldId id="330" r:id="rId25"/>
    <p:sldId id="319" r:id="rId26"/>
    <p:sldId id="325" r:id="rId27"/>
    <p:sldId id="320" r:id="rId28"/>
    <p:sldId id="323" r:id="rId29"/>
    <p:sldId id="324" r:id="rId30"/>
    <p:sldId id="298" r:id="rId31"/>
    <p:sldId id="326" r:id="rId32"/>
    <p:sldId id="327" r:id="rId33"/>
    <p:sldId id="328" r:id="rId34"/>
    <p:sldId id="299" r:id="rId35"/>
  </p:sldIdLst>
  <p:sldSz cx="9144000" cy="6858000" type="screen4x3"/>
  <p:notesSz cx="6735763" cy="98663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Bohantova" initials="LB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597"/>
    <a:srgbClr val="3ECAB9"/>
    <a:srgbClr val="00B050"/>
    <a:srgbClr val="000F2E"/>
    <a:srgbClr val="6E6452"/>
    <a:srgbClr val="E5DBA1"/>
    <a:srgbClr val="BABA93"/>
    <a:srgbClr val="BABB93"/>
    <a:srgbClr val="DEDEAF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0314" autoAdjust="0"/>
  </p:normalViewPr>
  <p:slideViewPr>
    <p:cSldViewPr snapToGrid="0">
      <p:cViewPr varScale="1">
        <p:scale>
          <a:sx n="56" d="100"/>
          <a:sy n="56" d="100"/>
        </p:scale>
        <p:origin x="78" y="390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System%20files\Wilo\Desktop\&#1059;&#1044;&#1045;&#1051;&#1068;&#1053;&#1067;&#1045;%20&#1047;&#1040;&#1058;&#1056;&#1040;&#1058;&#1067;%20&#1069;&#1051;&#1069;&#1053;&#1045;&#1056;&#1043;&#1048;&#1048;%202002-2012%20new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600"/>
              <a:t>Reducerea consumului specific de energie electrica pentru</a:t>
            </a:r>
            <a:r>
              <a:rPr lang="en-US" sz="1600" baseline="0"/>
              <a:t> pomparea 1 m3 de apa </a:t>
            </a:r>
            <a:endParaRPr lang="ru-RU" sz="160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УДЕЛЬНЫЕ!$B$6</c:f>
              <c:strCache>
                <c:ptCount val="1"/>
                <c:pt idx="0">
                  <c:v>Î.M."Apă-Canal" Ungheni</c:v>
                </c:pt>
              </c:strCache>
            </c:strRef>
          </c:tx>
          <c:dLbls>
            <c:dLbl>
              <c:idx val="0"/>
              <c:layout>
                <c:manualLayout>
                  <c:x val="-5.3015241882041131E-3"/>
                  <c:y val="2.8469750889679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6EB-4845-8587-86D08DD4FCF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9522862823061674E-3"/>
                  <c:y val="3.5587188612099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6EB-4845-8587-86D08DD4FCF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1.9736845513338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6EB-4845-8587-86D08DD4FCF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0603049482950025E-2"/>
                  <c:y val="-1.9736845513338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6EB-4845-8587-86D08DD4FCF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1.31578970088923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6EB-4845-8587-86D08DD4FCF6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2.6315794017784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6EB-4845-8587-86D08DD4FCF6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7.9522862823061674E-3"/>
                  <c:y val="3.00850916767076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6EB-4845-8587-86D08DD4FCF6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9.2777716900694588E-3"/>
                  <c:y val="3.0085278486096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6EB-4845-8587-86D08DD4FCF6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2531582160579856E-2"/>
                  <c:y val="2.78923230681574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6EB-4845-8587-86D08DD4FCF6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3253810470510274E-2"/>
                  <c:y val="3.0085278486096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6EB-4845-8587-86D08DD4FCF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УДЕЛЬНЫЕ!$C$4:$M$5</c:f>
              <c:multiLvlStrCache>
                <c:ptCount val="11"/>
                <c:lvl>
                  <c:pt idx="0">
                    <c:v>2002</c:v>
                  </c:pt>
                  <c:pt idx="1">
                    <c:v>2003</c:v>
                  </c:pt>
                  <c:pt idx="2">
                    <c:v>2004</c:v>
                  </c:pt>
                  <c:pt idx="3">
                    <c:v>2005</c:v>
                  </c:pt>
                  <c:pt idx="4">
                    <c:v>2006</c:v>
                  </c:pt>
                  <c:pt idx="5">
                    <c:v>2007</c:v>
                  </c:pt>
                  <c:pt idx="6">
                    <c:v>2008</c:v>
                  </c:pt>
                  <c:pt idx="7">
                    <c:v>2009</c:v>
                  </c:pt>
                  <c:pt idx="8">
                    <c:v>2010</c:v>
                  </c:pt>
                  <c:pt idx="9">
                    <c:v>2011</c:v>
                  </c:pt>
                  <c:pt idx="10">
                    <c:v>2012</c:v>
                  </c:pt>
                </c:lvl>
                <c:lvl>
                  <c:pt idx="0">
                    <c:v>ANUL</c:v>
                  </c:pt>
                </c:lvl>
              </c:multiLvlStrCache>
            </c:multiLvlStrRef>
          </c:cat>
          <c:val>
            <c:numRef>
              <c:f>УДЕЛЬНЫЕ!$C$6:$M$6</c:f>
              <c:numCache>
                <c:formatCode>General</c:formatCode>
                <c:ptCount val="11"/>
                <c:pt idx="0">
                  <c:v>0.94000000000000028</c:v>
                </c:pt>
                <c:pt idx="1">
                  <c:v>0.9600000000000003</c:v>
                </c:pt>
                <c:pt idx="2">
                  <c:v>0.86000000000000032</c:v>
                </c:pt>
                <c:pt idx="3">
                  <c:v>0.73000000000000032</c:v>
                </c:pt>
                <c:pt idx="4">
                  <c:v>0.58000000000000018</c:v>
                </c:pt>
                <c:pt idx="5">
                  <c:v>0.55000000000000004</c:v>
                </c:pt>
                <c:pt idx="6">
                  <c:v>0.63000000000000034</c:v>
                </c:pt>
                <c:pt idx="7">
                  <c:v>0.62000000000000033</c:v>
                </c:pt>
                <c:pt idx="8">
                  <c:v>0.62000000000000033</c:v>
                </c:pt>
                <c:pt idx="9">
                  <c:v>0.55000000000000004</c:v>
                </c:pt>
                <c:pt idx="10">
                  <c:v>0.53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66EB-4845-8587-86D08DD4FCF6}"/>
            </c:ext>
          </c:extLst>
        </c:ser>
        <c:ser>
          <c:idx val="1"/>
          <c:order val="1"/>
          <c:tx>
            <c:strRef>
              <c:f>УДЕЛЬНЫЕ!$B$7</c:f>
              <c:strCache>
                <c:ptCount val="1"/>
                <c:pt idx="0">
                  <c:v>Î.M. "Cу-Канал" Comrat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dLbl>
              <c:idx val="0"/>
              <c:layout>
                <c:manualLayout>
                  <c:x val="-3.9761431411530811E-3"/>
                  <c:y val="-2.19298245614035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66EB-4845-8587-86D08DD4FCF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2776673293571924E-3"/>
                  <c:y val="-2.41228070175438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66EB-4845-8587-86D08DD4FCF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1.7543862678523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66EB-4845-8587-86D08DD4FCF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1.09649141740768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66EB-4845-8587-86D08DD4FCF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3856861336637527E-2"/>
                  <c:y val="2.6315794017784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66EB-4845-8587-86D08DD4FCF6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1206096752816442E-2"/>
                  <c:y val="-3.72807017543859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66EB-4845-8587-86D08DD4FCF6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3015247414750074E-3"/>
                  <c:y val="-2.1929828348153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66EB-4845-8587-86D08DD4FCF6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3015247414749112E-3"/>
                  <c:y val="-2.41228111829692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66EB-4845-8587-86D08DD4FCF6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3015247414750074E-3"/>
                  <c:y val="-2.1929828348153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66EB-4845-8587-86D08DD4FCF6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9761435561062597E-3"/>
                  <c:y val="-2.41228111829692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66EB-4845-8587-86D08DD4FCF6}"/>
                </c:ex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УДЕЛЬНЫЕ!$C$4:$M$5</c:f>
              <c:multiLvlStrCache>
                <c:ptCount val="11"/>
                <c:lvl>
                  <c:pt idx="0">
                    <c:v>2002</c:v>
                  </c:pt>
                  <c:pt idx="1">
                    <c:v>2003</c:v>
                  </c:pt>
                  <c:pt idx="2">
                    <c:v>2004</c:v>
                  </c:pt>
                  <c:pt idx="3">
                    <c:v>2005</c:v>
                  </c:pt>
                  <c:pt idx="4">
                    <c:v>2006</c:v>
                  </c:pt>
                  <c:pt idx="5">
                    <c:v>2007</c:v>
                  </c:pt>
                  <c:pt idx="6">
                    <c:v>2008</c:v>
                  </c:pt>
                  <c:pt idx="7">
                    <c:v>2009</c:v>
                  </c:pt>
                  <c:pt idx="8">
                    <c:v>2010</c:v>
                  </c:pt>
                  <c:pt idx="9">
                    <c:v>2011</c:v>
                  </c:pt>
                  <c:pt idx="10">
                    <c:v>2012</c:v>
                  </c:pt>
                </c:lvl>
                <c:lvl>
                  <c:pt idx="0">
                    <c:v>ANUL</c:v>
                  </c:pt>
                </c:lvl>
              </c:multiLvlStrCache>
            </c:multiLvlStrRef>
          </c:cat>
          <c:val>
            <c:numRef>
              <c:f>УДЕЛЬНЫЕ!$C$7:$M$7</c:f>
              <c:numCache>
                <c:formatCode>General</c:formatCode>
                <c:ptCount val="11"/>
                <c:pt idx="6">
                  <c:v>1.9200000000000004</c:v>
                </c:pt>
                <c:pt idx="7">
                  <c:v>1.8900000000000001</c:v>
                </c:pt>
                <c:pt idx="8">
                  <c:v>1.9200000000000004</c:v>
                </c:pt>
                <c:pt idx="9">
                  <c:v>1.83</c:v>
                </c:pt>
                <c:pt idx="10">
                  <c:v>1.81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5-66EB-4845-8587-86D08DD4FCF6}"/>
            </c:ext>
          </c:extLst>
        </c:ser>
        <c:ser>
          <c:idx val="2"/>
          <c:order val="2"/>
          <c:tx>
            <c:strRef>
              <c:f>УДЕЛЬНЫЕ!$B$8</c:f>
              <c:strCache>
                <c:ptCount val="1"/>
                <c:pt idx="0">
                  <c:v>Î.M."Apă-Canal" Cahul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dLbls>
            <c:dLbl>
              <c:idx val="0"/>
              <c:layout>
                <c:manualLayout>
                  <c:x val="-3.3134526176275686E-2"/>
                  <c:y val="3.07017543859649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66EB-4845-8587-86D08DD4FCF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579193039056268E-2"/>
                  <c:y val="2.85087768525999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66EB-4845-8587-86D08DD4FCF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9522871122125211E-3"/>
                  <c:y val="1.7543862678523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66EB-4845-8587-86D08DD4FCF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9761435561062597E-3"/>
                  <c:y val="1.3157897008892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66EB-4845-8587-86D08DD4FCF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9761435561062597E-3"/>
                  <c:y val="2.6315794017784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66EB-4845-8587-86D08DD4FCF6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2531480151268782E-2"/>
                  <c:y val="2.63156213419708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66EB-4845-8587-86D08DD4FCF6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4579193039056268E-2"/>
                  <c:y val="1.7543862678523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66EB-4845-8587-86D08DD4FCF6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9761435561061625E-3"/>
                  <c:y val="1.9736845513338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66EB-4845-8587-86D08DD4FCF6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3253811853687531E-2"/>
                  <c:y val="1.9736845513338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66EB-4845-8587-86D08DD4FCF6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7.9522871122125211E-3"/>
                  <c:y val="1.9736845513338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66EB-4845-8587-86D08DD4FCF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УДЕЛЬНЫЕ!$C$4:$M$5</c:f>
              <c:multiLvlStrCache>
                <c:ptCount val="11"/>
                <c:lvl>
                  <c:pt idx="0">
                    <c:v>2002</c:v>
                  </c:pt>
                  <c:pt idx="1">
                    <c:v>2003</c:v>
                  </c:pt>
                  <c:pt idx="2">
                    <c:v>2004</c:v>
                  </c:pt>
                  <c:pt idx="3">
                    <c:v>2005</c:v>
                  </c:pt>
                  <c:pt idx="4">
                    <c:v>2006</c:v>
                  </c:pt>
                  <c:pt idx="5">
                    <c:v>2007</c:v>
                  </c:pt>
                  <c:pt idx="6">
                    <c:v>2008</c:v>
                  </c:pt>
                  <c:pt idx="7">
                    <c:v>2009</c:v>
                  </c:pt>
                  <c:pt idx="8">
                    <c:v>2010</c:v>
                  </c:pt>
                  <c:pt idx="9">
                    <c:v>2011</c:v>
                  </c:pt>
                  <c:pt idx="10">
                    <c:v>2012</c:v>
                  </c:pt>
                </c:lvl>
                <c:lvl>
                  <c:pt idx="0">
                    <c:v>ANUL</c:v>
                  </c:pt>
                </c:lvl>
              </c:multiLvlStrCache>
            </c:multiLvlStrRef>
          </c:cat>
          <c:val>
            <c:numRef>
              <c:f>УДЕЛЬНЫЕ!$C$8:$M$8</c:f>
              <c:numCache>
                <c:formatCode>General</c:formatCode>
                <c:ptCount val="11"/>
                <c:pt idx="0">
                  <c:v>2.12</c:v>
                </c:pt>
                <c:pt idx="1">
                  <c:v>1.61</c:v>
                </c:pt>
                <c:pt idx="2">
                  <c:v>1.7000000000000002</c:v>
                </c:pt>
                <c:pt idx="3">
                  <c:v>1.61</c:v>
                </c:pt>
                <c:pt idx="4">
                  <c:v>1.87</c:v>
                </c:pt>
                <c:pt idx="5">
                  <c:v>0.92</c:v>
                </c:pt>
                <c:pt idx="6">
                  <c:v>0.82000000000000028</c:v>
                </c:pt>
                <c:pt idx="7">
                  <c:v>0.83000000000000029</c:v>
                </c:pt>
                <c:pt idx="8">
                  <c:v>0.88000000000000012</c:v>
                </c:pt>
                <c:pt idx="9">
                  <c:v>0.92</c:v>
                </c:pt>
                <c:pt idx="10">
                  <c:v>0.92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0-66EB-4845-8587-86D08DD4FC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4559536"/>
        <c:axId val="354557968"/>
      </c:lineChart>
      <c:catAx>
        <c:axId val="35455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54557968"/>
        <c:crosses val="autoZero"/>
        <c:auto val="1"/>
        <c:lblAlgn val="ctr"/>
        <c:lblOffset val="100"/>
        <c:noMultiLvlLbl val="0"/>
      </c:catAx>
      <c:valAx>
        <c:axId val="3545579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545595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933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933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>
                <a:latin typeface="Arial Narrow" pitchFamily="34" charset="0"/>
              </a:rPr>
              <a:pPr/>
              <a:t>‹#›</a:t>
            </a:fld>
            <a:endParaRPr lang="de-DE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2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933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102" y="4686696"/>
            <a:ext cx="4939560" cy="443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933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276F4F92-661F-4424-ADED-7D3829A4203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16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2453010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1335835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581427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1801626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03/06/2019</a:t>
            </a:fld>
            <a:endParaRPr lang="en-GB" dirty="0" smtClean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4241795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03/06/2019</a:t>
            </a:fld>
            <a:endParaRPr lang="en-GB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</p:spTree>
    <p:extLst>
      <p:ext uri="{BB962C8B-B14F-4D97-AF65-F5344CB8AC3E}">
        <p14:creationId xmlns:p14="http://schemas.microsoft.com/office/powerpoint/2010/main" val="9934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10"/>
            <a:ext cx="9144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7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000" b="0" noProof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327115CA-E6A4-425F-BB4F-A64D48743A27}" type="slidenum">
              <a:rPr lang="en-GB" sz="1000" b="0" noProof="0" smtClean="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en-GB" sz="1000" b="0" noProof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1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add title</a:t>
            </a:r>
            <a:endParaRPr lang="de-DE" noProof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14" r:id="rId4"/>
    <p:sldLayoutId id="2147483710" r:id="rId5"/>
    <p:sldLayoutId id="2147483711" r:id="rId6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4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tiff"/><Relationship Id="rId3" Type="http://schemas.openxmlformats.org/officeDocument/2006/relationships/image" Target="../media/image4.png"/><Relationship Id="rId7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47.jpg"/><Relationship Id="rId4" Type="http://schemas.openxmlformats.org/officeDocument/2006/relationships/image" Target="../media/image5.png"/><Relationship Id="rId9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48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.png"/><Relationship Id="rId7" Type="http://schemas.openxmlformats.org/officeDocument/2006/relationships/image" Target="../media/image4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.png"/><Relationship Id="rId7" Type="http://schemas.openxmlformats.org/officeDocument/2006/relationships/image" Target="../media/image5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4.png"/><Relationship Id="rId7" Type="http://schemas.openxmlformats.org/officeDocument/2006/relationships/image" Target="../media/image5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4.png"/><Relationship Id="rId7" Type="http://schemas.openxmlformats.org/officeDocument/2006/relationships/image" Target="../media/image5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5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4.png"/><Relationship Id="rId7" Type="http://schemas.openxmlformats.org/officeDocument/2006/relationships/image" Target="../media/image6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4.png"/><Relationship Id="rId7" Type="http://schemas.openxmlformats.org/officeDocument/2006/relationships/image" Target="../media/image6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4.png"/><Relationship Id="rId7" Type="http://schemas.openxmlformats.org/officeDocument/2006/relationships/image" Target="../media/image64.jpeg"/><Relationship Id="rId12" Type="http://schemas.openxmlformats.org/officeDocument/2006/relationships/hyperlink" Target="http://www.ifcaac.amac.md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68.png"/><Relationship Id="rId5" Type="http://schemas.openxmlformats.org/officeDocument/2006/relationships/image" Target="../media/image6.png"/><Relationship Id="rId10" Type="http://schemas.openxmlformats.org/officeDocument/2006/relationships/image" Target="../media/image67.jpeg"/><Relationship Id="rId4" Type="http://schemas.openxmlformats.org/officeDocument/2006/relationships/image" Target="../media/image5.png"/><Relationship Id="rId9" Type="http://schemas.openxmlformats.org/officeDocument/2006/relationships/image" Target="../media/image6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6.jpeg"/><Relationship Id="rId5" Type="http://schemas.openxmlformats.org/officeDocument/2006/relationships/image" Target="../media/image6.png"/><Relationship Id="rId10" Type="http://schemas.openxmlformats.org/officeDocument/2006/relationships/image" Target="../media/image15.jpeg"/><Relationship Id="rId4" Type="http://schemas.openxmlformats.org/officeDocument/2006/relationships/image" Target="../media/image5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4.png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2.jpeg"/><Relationship Id="rId5" Type="http://schemas.openxmlformats.org/officeDocument/2006/relationships/image" Target="../media/image6.png"/><Relationship Id="rId10" Type="http://schemas.openxmlformats.org/officeDocument/2006/relationships/image" Target="../media/image21.jpeg"/><Relationship Id="rId4" Type="http://schemas.openxmlformats.org/officeDocument/2006/relationships/image" Target="../media/image5.pn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4.png"/><Relationship Id="rId7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.png"/><Relationship Id="rId7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Macovei Ion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r>
              <a:rPr lang="ro-RO" b="1" dirty="0" smtClean="0">
                <a:solidFill>
                  <a:srgbClr val="002060"/>
                </a:solidFill>
              </a:rPr>
              <a:t>Curs de instruire pentru angajații operatorilor „Apă-Canal”</a:t>
            </a:r>
            <a:r>
              <a:rPr lang="ro-RO" dirty="0" smtClean="0">
                <a:solidFill>
                  <a:srgbClr val="002060"/>
                </a:solidFill>
              </a:rPr>
              <a:t/>
            </a:r>
            <a:br>
              <a:rPr lang="ro-RO" dirty="0" smtClean="0">
                <a:solidFill>
                  <a:srgbClr val="002060"/>
                </a:solidFill>
              </a:rPr>
            </a:br>
            <a:r>
              <a:rPr lang="ro-RO" dirty="0" smtClean="0">
                <a:solidFill>
                  <a:srgbClr val="002060"/>
                </a:solidFill>
              </a:rPr>
              <a:t/>
            </a:r>
            <a:br>
              <a:rPr lang="ro-RO" dirty="0" smtClean="0">
                <a:solidFill>
                  <a:srgbClr val="002060"/>
                </a:solidFill>
              </a:rPr>
            </a:br>
            <a:r>
              <a:rPr lang="ro-RO" b="1" dirty="0" smtClean="0">
                <a:solidFill>
                  <a:srgbClr val="FF0000"/>
                </a:solidFill>
              </a:rPr>
              <a:t>Modulul </a:t>
            </a:r>
            <a:r>
              <a:rPr lang="ro-RO" b="1" dirty="0" smtClean="0">
                <a:solidFill>
                  <a:srgbClr val="FF0000"/>
                </a:solidFill>
              </a:rPr>
              <a:t>: </a:t>
            </a:r>
            <a:r>
              <a:rPr lang="ro-RO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Managementul</a:t>
            </a:r>
            <a:r>
              <a:rPr lang="en-US" b="1" dirty="0" smtClean="0">
                <a:solidFill>
                  <a:srgbClr val="002060"/>
                </a:solidFill>
              </a:rPr>
              <a:t> energetic </a:t>
            </a:r>
            <a:r>
              <a:rPr lang="ro-RO" b="1" dirty="0" smtClean="0">
                <a:solidFill>
                  <a:srgbClr val="002060"/>
                </a:solidFill>
              </a:rPr>
              <a:t>și automatizarea proceselor în sistemele de alimentare cu apă și de canalizare</a:t>
            </a:r>
            <a:r>
              <a:rPr lang="ro-RO" b="1" smtClean="0">
                <a:solidFill>
                  <a:srgbClr val="002060"/>
                </a:solidFill>
              </a:rPr>
              <a:t/>
            </a:r>
            <a:br>
              <a:rPr lang="ro-RO" b="1" smtClean="0">
                <a:solidFill>
                  <a:srgbClr val="002060"/>
                </a:solidFill>
              </a:rPr>
            </a:br>
            <a:r>
              <a:rPr lang="ro-RO" altLang="en-US" sz="2000" b="1" smtClean="0">
                <a:solidFill>
                  <a:srgbClr val="FF0000"/>
                </a:solidFill>
              </a:rPr>
              <a:t>Sesiunea</a:t>
            </a:r>
            <a:r>
              <a:rPr lang="en-US" altLang="en-US" b="1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ro-MD" b="1" dirty="0" smtClean="0">
                <a:solidFill>
                  <a:srgbClr val="002060"/>
                </a:solidFill>
              </a:rPr>
              <a:t>Efectuarea </a:t>
            </a:r>
            <a:r>
              <a:rPr lang="ro-MD" b="1" dirty="0">
                <a:solidFill>
                  <a:srgbClr val="002060"/>
                </a:solidFill>
              </a:rPr>
              <a:t>auditului </a:t>
            </a:r>
            <a:r>
              <a:rPr lang="ro-MD" b="1" dirty="0" smtClean="0">
                <a:solidFill>
                  <a:srgbClr val="002060"/>
                </a:solidFill>
              </a:rPr>
              <a:t>energetic</a:t>
            </a:r>
            <a:r>
              <a:rPr lang="ro-RO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i="1" dirty="0" err="1" smtClean="0">
                <a:solidFill>
                  <a:srgbClr val="002060"/>
                </a:solidFill>
              </a:rPr>
              <a:t>Inginer</a:t>
            </a:r>
            <a:r>
              <a:rPr lang="en-US" sz="1800" b="1" i="1" dirty="0" smtClean="0">
                <a:solidFill>
                  <a:srgbClr val="002060"/>
                </a:solidFill>
              </a:rPr>
              <a:t> Sergiu Zagurean</a:t>
            </a:r>
            <a:br>
              <a:rPr lang="en-US" sz="1800" b="1" i="1" dirty="0" smtClean="0">
                <a:solidFill>
                  <a:srgbClr val="002060"/>
                </a:solidFill>
              </a:rPr>
            </a:br>
            <a:r>
              <a:rPr lang="en-US" sz="1800" b="1" i="1" dirty="0" smtClean="0">
                <a:solidFill>
                  <a:srgbClr val="002060"/>
                </a:solidFill>
              </a:rPr>
              <a:t>WILO Romania SRL</a:t>
            </a:r>
            <a:r>
              <a:rPr lang="ro-RO" sz="1800" b="1" dirty="0" smtClean="0">
                <a:solidFill>
                  <a:srgbClr val="002060"/>
                </a:solidFill>
              </a:rPr>
              <a:t/>
            </a:r>
            <a:br>
              <a:rPr lang="ro-RO" sz="1800" b="1" dirty="0" smtClean="0">
                <a:solidFill>
                  <a:srgbClr val="002060"/>
                </a:solidFill>
              </a:rPr>
            </a:br>
            <a:r>
              <a:rPr lang="ro-RO" sz="1600" b="1" dirty="0" smtClean="0">
                <a:solidFill>
                  <a:srgbClr val="002060"/>
                </a:solidFill>
              </a:rPr>
              <a:t/>
            </a:r>
            <a:br>
              <a:rPr lang="ro-RO" sz="1600" b="1" dirty="0" smtClean="0">
                <a:solidFill>
                  <a:srgbClr val="002060"/>
                </a:solidFill>
              </a:rPr>
            </a:br>
            <a:r>
              <a:rPr lang="ro-RO" sz="1600" b="1" dirty="0" smtClean="0">
                <a:solidFill>
                  <a:srgbClr val="002060"/>
                </a:solidFill>
              </a:rPr>
              <a:t>28 – 29 – 30 mai  2019,  Chișinău</a:t>
            </a:r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84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marL="0" indent="0">
              <a:defRPr/>
            </a:pPr>
            <a:r>
              <a:rPr lang="ro-RO" sz="1600" b="1" dirty="0"/>
              <a:t>Metodologi</a:t>
            </a:r>
            <a:r>
              <a:rPr lang="en-US" sz="1600" b="1" dirty="0"/>
              <a:t>a</a:t>
            </a:r>
            <a:r>
              <a:rPr lang="ro-RO" sz="1600" b="1" dirty="0"/>
              <a:t> determinării  </a:t>
            </a:r>
            <a:r>
              <a:rPr lang="ro-RO" sz="1600" b="1" dirty="0" err="1"/>
              <a:t>eficienţii</a:t>
            </a:r>
            <a:r>
              <a:rPr lang="ro-RO" sz="1600" b="1" dirty="0"/>
              <a:t> lucrului utilajului de pompare </a:t>
            </a:r>
            <a:r>
              <a:rPr lang="ro-RO" sz="1600" b="1" dirty="0" err="1"/>
              <a:t>şi</a:t>
            </a:r>
            <a:r>
              <a:rPr lang="ro-RO" sz="1600" b="1" dirty="0"/>
              <a:t> </a:t>
            </a:r>
            <a:r>
              <a:rPr lang="en-US" sz="1600" b="1" dirty="0"/>
              <a:t>a </a:t>
            </a:r>
            <a:r>
              <a:rPr lang="en-US" sz="1600" b="1" dirty="0" err="1"/>
              <a:t>celui</a:t>
            </a:r>
            <a:r>
              <a:rPr lang="en-US" sz="1600" b="1" dirty="0"/>
              <a:t> </a:t>
            </a:r>
            <a:r>
              <a:rPr lang="ro-RO" sz="1600" b="1" dirty="0"/>
              <a:t>energetic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ro-RO" sz="1600" dirty="0"/>
              <a:t>Pentru determinarea </a:t>
            </a:r>
            <a:r>
              <a:rPr lang="ro-RO" sz="1600" dirty="0" err="1"/>
              <a:t>eficienţii</a:t>
            </a:r>
            <a:r>
              <a:rPr lang="ro-RO" sz="1600" dirty="0"/>
              <a:t> </a:t>
            </a:r>
            <a:r>
              <a:rPr lang="ro-RO" sz="1600" dirty="0" err="1"/>
              <a:t>funcţionării</a:t>
            </a:r>
            <a:r>
              <a:rPr lang="ro-RO" sz="1600" dirty="0"/>
              <a:t> pompelor </a:t>
            </a:r>
            <a:r>
              <a:rPr lang="en-US" sz="1600" dirty="0" smtClean="0"/>
              <a:t>se </a:t>
            </a:r>
            <a:r>
              <a:rPr lang="en-US" sz="1600" dirty="0" err="1" smtClean="0"/>
              <a:t>masoara</a:t>
            </a:r>
            <a:r>
              <a:rPr lang="ro-RO" sz="1600" dirty="0" smtClean="0"/>
              <a:t> </a:t>
            </a:r>
            <a:r>
              <a:rPr lang="ro-RO" sz="1600" dirty="0"/>
              <a:t>următorii parametri: </a:t>
            </a:r>
            <a:r>
              <a:rPr lang="ro-RO" sz="1600" dirty="0" err="1"/>
              <a:t>înălţimea</a:t>
            </a:r>
            <a:r>
              <a:rPr lang="ro-RO" sz="1600" dirty="0"/>
              <a:t> de pompare </a:t>
            </a:r>
            <a:r>
              <a:rPr lang="ro-RO" sz="1600" dirty="0" err="1"/>
              <a:t>şi</a:t>
            </a:r>
            <a:r>
              <a:rPr lang="ro-RO" sz="1600" dirty="0"/>
              <a:t> debitul pompei , tensiunea </a:t>
            </a:r>
            <a:r>
              <a:rPr lang="ro-RO" sz="1600" dirty="0" err="1"/>
              <a:t>şi</a:t>
            </a:r>
            <a:r>
              <a:rPr lang="ro-RO" sz="1600" dirty="0"/>
              <a:t> intensitatea  curentului ,  măsurările </a:t>
            </a:r>
            <a:r>
              <a:rPr lang="en-US" sz="1600" dirty="0" smtClean="0"/>
              <a:t>se </a:t>
            </a:r>
            <a:r>
              <a:rPr lang="ro-RO" sz="1600" dirty="0" smtClean="0"/>
              <a:t>executa </a:t>
            </a:r>
            <a:r>
              <a:rPr lang="en-US" sz="1600" dirty="0" err="1" smtClean="0"/>
              <a:t>simultan</a:t>
            </a:r>
            <a:r>
              <a:rPr lang="ro-RO" sz="1600" dirty="0" smtClean="0"/>
              <a:t>. </a:t>
            </a:r>
            <a:r>
              <a:rPr lang="ro-RO" sz="1600" dirty="0"/>
              <a:t>Cercetările caracteristicilor de exploatare a pompelor </a:t>
            </a:r>
            <a:r>
              <a:rPr lang="en-US" sz="1600" dirty="0" smtClean="0"/>
              <a:t>se </a:t>
            </a:r>
            <a:r>
              <a:rPr lang="ro-RO" sz="1600" dirty="0" smtClean="0"/>
              <a:t>executa </a:t>
            </a:r>
            <a:r>
              <a:rPr lang="ro-RO" sz="1600" dirty="0"/>
              <a:t>conform ISO9906 în </a:t>
            </a:r>
            <a:r>
              <a:rPr lang="ro-RO" sz="1600" dirty="0" smtClean="0"/>
              <a:t>regim </a:t>
            </a:r>
            <a:r>
              <a:rPr lang="ro-RO" sz="1600" dirty="0"/>
              <a:t>de </a:t>
            </a:r>
            <a:r>
              <a:rPr lang="en-US" sz="1600" dirty="0" err="1" smtClean="0"/>
              <a:t>functionare</a:t>
            </a:r>
            <a:r>
              <a:rPr lang="ro-RO" sz="1600" dirty="0" smtClean="0"/>
              <a:t> </a:t>
            </a:r>
            <a:r>
              <a:rPr lang="ro-RO" sz="1600" dirty="0"/>
              <a:t>a </a:t>
            </a:r>
            <a:r>
              <a:rPr lang="ro-RO" sz="1600" dirty="0" err="1"/>
              <a:t>staţiei</a:t>
            </a:r>
            <a:r>
              <a:rPr lang="ro-RO" sz="1600" dirty="0"/>
              <a:t> de pompare.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ro-RO" sz="1600" dirty="0" err="1"/>
              <a:t>Înălţimea</a:t>
            </a:r>
            <a:r>
              <a:rPr lang="ro-RO" sz="1600" dirty="0"/>
              <a:t> de pompare a pompei este determinată pe formula: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ro-RO" sz="1600" b="1" dirty="0"/>
              <a:t> 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ro-RO" sz="1600" dirty="0"/>
              <a:t>unde: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ro-RO" sz="1600" dirty="0"/>
              <a:t> 	Z</a:t>
            </a:r>
            <a:r>
              <a:rPr lang="ro-RO" sz="1600" baseline="-25000" dirty="0"/>
              <a:t>1</a:t>
            </a:r>
            <a:r>
              <a:rPr lang="ro-RO" sz="1600" dirty="0"/>
              <a:t>, Z</a:t>
            </a:r>
            <a:r>
              <a:rPr lang="ro-RO" sz="1600" baseline="-25000" dirty="0"/>
              <a:t>2</a:t>
            </a:r>
            <a:r>
              <a:rPr lang="ro-RO" sz="1600" dirty="0"/>
              <a:t> - cotele </a:t>
            </a:r>
            <a:r>
              <a:rPr lang="ro-RO" sz="1600" dirty="0" err="1"/>
              <a:t>poziţiei</a:t>
            </a:r>
            <a:r>
              <a:rPr lang="ro-RO" sz="1600" dirty="0"/>
              <a:t> a aparatelor de măsurare presiunii la </a:t>
            </a:r>
            <a:r>
              <a:rPr lang="ro-RO" sz="1600" dirty="0" err="1"/>
              <a:t>aspiraţie</a:t>
            </a:r>
            <a:r>
              <a:rPr lang="ro-RO" sz="1600" dirty="0"/>
              <a:t>  (Z</a:t>
            </a:r>
            <a:r>
              <a:rPr lang="ro-RO" sz="1600" baseline="-25000" dirty="0"/>
              <a:t>1</a:t>
            </a:r>
            <a:r>
              <a:rPr lang="ro-RO" sz="1600" dirty="0"/>
              <a:t>) </a:t>
            </a:r>
            <a:r>
              <a:rPr lang="ro-RO" sz="1600" dirty="0" err="1"/>
              <a:t>şi</a:t>
            </a:r>
            <a:r>
              <a:rPr lang="ro-RO" sz="1600" dirty="0"/>
              <a:t> refulare (Z</a:t>
            </a:r>
            <a:r>
              <a:rPr lang="ro-RO" sz="1600" baseline="-25000" dirty="0"/>
              <a:t>2</a:t>
            </a:r>
            <a:r>
              <a:rPr lang="ro-RO" sz="1600" dirty="0"/>
              <a:t>) relativ cu axul pompei, m;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ro-RO" sz="1600" dirty="0"/>
              <a:t>	Р</a:t>
            </a:r>
            <a:r>
              <a:rPr lang="ro-RO" sz="1600" baseline="-25000" dirty="0"/>
              <a:t>м1</a:t>
            </a:r>
            <a:r>
              <a:rPr lang="ro-RO" sz="1600" dirty="0"/>
              <a:t>, Р</a:t>
            </a:r>
            <a:r>
              <a:rPr lang="ro-RO" sz="1600" baseline="-25000" dirty="0"/>
              <a:t>м2</a:t>
            </a:r>
            <a:r>
              <a:rPr lang="ro-RO" sz="1600" dirty="0"/>
              <a:t> - indicii aparatelor de măsurare a  presiunii  apei în conductă de </a:t>
            </a:r>
            <a:r>
              <a:rPr lang="ro-RO" sz="1600" dirty="0" err="1"/>
              <a:t>aspiraţie</a:t>
            </a:r>
            <a:r>
              <a:rPr lang="ro-RO" sz="1600" dirty="0"/>
              <a:t>(Р</a:t>
            </a:r>
            <a:r>
              <a:rPr lang="ro-RO" sz="1600" baseline="-25000" dirty="0"/>
              <a:t>м1</a:t>
            </a:r>
            <a:r>
              <a:rPr lang="ro-RO" sz="1600" dirty="0"/>
              <a:t>) </a:t>
            </a:r>
            <a:r>
              <a:rPr lang="ro-RO" sz="1600" dirty="0" err="1"/>
              <a:t>şi</a:t>
            </a:r>
            <a:r>
              <a:rPr lang="ro-RO" sz="1600" dirty="0"/>
              <a:t> conductă de refulare (Р</a:t>
            </a:r>
            <a:r>
              <a:rPr lang="ro-RO" sz="1600" baseline="-25000" dirty="0"/>
              <a:t>м2</a:t>
            </a:r>
            <a:r>
              <a:rPr lang="ro-RO" sz="1600" dirty="0"/>
              <a:t>) a pompei ,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ro-RO" sz="1600" dirty="0"/>
              <a:t>	ρ  - densitate fluidului , </a:t>
            </a:r>
            <a:r>
              <a:rPr lang="ro-RO" sz="1600" dirty="0" err="1"/>
              <a:t>кg</a:t>
            </a:r>
            <a:r>
              <a:rPr lang="ro-RO" sz="1600" dirty="0"/>
              <a:t>/m</a:t>
            </a:r>
            <a:r>
              <a:rPr lang="ro-RO" sz="1600" baseline="30000" dirty="0"/>
              <a:t>3</a:t>
            </a:r>
            <a:r>
              <a:rPr lang="ro-RO" sz="1600" dirty="0"/>
              <a:t>;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ro-RO" sz="1600" dirty="0"/>
              <a:t>	g  - </a:t>
            </a:r>
            <a:r>
              <a:rPr lang="ro-RO" sz="1600" dirty="0" err="1"/>
              <a:t>acceleraţie</a:t>
            </a:r>
            <a:r>
              <a:rPr lang="ro-RO" sz="1600" dirty="0"/>
              <a:t> </a:t>
            </a:r>
            <a:r>
              <a:rPr lang="ro-RO" sz="1600" dirty="0" err="1"/>
              <a:t>gravitaţională</a:t>
            </a:r>
            <a:r>
              <a:rPr lang="ro-RO" sz="1600" dirty="0"/>
              <a:t> , m/с</a:t>
            </a:r>
            <a:r>
              <a:rPr lang="ro-RO" sz="1600" baseline="30000" dirty="0"/>
              <a:t>2</a:t>
            </a:r>
            <a:r>
              <a:rPr lang="ro-RO" sz="1600" dirty="0"/>
              <a:t>;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ro-RO" sz="1600" dirty="0"/>
              <a:t>	V</a:t>
            </a:r>
            <a:r>
              <a:rPr lang="ro-RO" sz="1600" baseline="-25000" dirty="0"/>
              <a:t>1</a:t>
            </a:r>
            <a:r>
              <a:rPr lang="ro-RO" sz="1600" dirty="0"/>
              <a:t>, V</a:t>
            </a:r>
            <a:r>
              <a:rPr lang="ro-RO" sz="1600" baseline="-25000" dirty="0"/>
              <a:t>2</a:t>
            </a:r>
            <a:r>
              <a:rPr lang="ro-RO" sz="1600" dirty="0"/>
              <a:t> - viteză apei în conductă de </a:t>
            </a:r>
            <a:r>
              <a:rPr lang="ro-RO" sz="1600" dirty="0" err="1"/>
              <a:t>aspiraţie</a:t>
            </a:r>
            <a:r>
              <a:rPr lang="ro-RO" sz="1600" dirty="0"/>
              <a:t>  (V</a:t>
            </a:r>
            <a:r>
              <a:rPr lang="ro-RO" sz="1600" baseline="-25000" dirty="0"/>
              <a:t>1</a:t>
            </a:r>
            <a:r>
              <a:rPr lang="ro-RO" sz="1600" dirty="0"/>
              <a:t>) </a:t>
            </a:r>
            <a:r>
              <a:rPr lang="ro-RO" sz="1600" dirty="0" err="1"/>
              <a:t>şi</a:t>
            </a:r>
            <a:r>
              <a:rPr lang="ro-RO" sz="1600" dirty="0"/>
              <a:t> conductă de refulare  (V</a:t>
            </a:r>
            <a:r>
              <a:rPr lang="ro-RO" sz="1600" baseline="-25000" dirty="0"/>
              <a:t>2</a:t>
            </a:r>
            <a:r>
              <a:rPr lang="ro-RO" sz="1600" dirty="0"/>
              <a:t>), м/с.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/>
              <a:t/>
            </a:r>
            <a:br>
              <a:rPr lang="en-US" sz="1600" b="1" dirty="0"/>
            </a:br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2290" y="3437709"/>
            <a:ext cx="2132100" cy="4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98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70581" y="1532623"/>
            <a:ext cx="8973420" cy="5048378"/>
          </a:xfrm>
        </p:spPr>
        <p:txBody>
          <a:bodyPr/>
          <a:lstStyle/>
          <a:p>
            <a:pPr>
              <a:defRPr/>
            </a:pPr>
            <a:r>
              <a:rPr lang="ro-RO" sz="1600" dirty="0" err="1" smtClean="0"/>
              <a:t>Înălţimea</a:t>
            </a:r>
            <a:r>
              <a:rPr lang="ro-RO" sz="1600" dirty="0" smtClean="0"/>
              <a:t> </a:t>
            </a:r>
            <a:r>
              <a:rPr lang="ro-RO" sz="1600" dirty="0"/>
              <a:t>de pompare a </a:t>
            </a:r>
            <a:r>
              <a:rPr lang="ro-RO" sz="1600" dirty="0" smtClean="0"/>
              <a:t>pompei se determinată  </a:t>
            </a:r>
            <a:r>
              <a:rPr lang="ro-RO" sz="1600" dirty="0"/>
              <a:t>adăugând valorile pierderilor de sarcină  locale </a:t>
            </a:r>
            <a:r>
              <a:rPr lang="ro-RO" sz="1600" dirty="0" smtClean="0"/>
              <a:t>pe </a:t>
            </a:r>
            <a:r>
              <a:rPr lang="ro-RO" sz="1600" dirty="0"/>
              <a:t>lungimea conductei, pe tronsoane de la punctul instalării aparatului  până la </a:t>
            </a:r>
            <a:r>
              <a:rPr lang="ro-RO" sz="1600" dirty="0" err="1"/>
              <a:t>secţiunea</a:t>
            </a:r>
            <a:r>
              <a:rPr lang="ro-RO" sz="1600" dirty="0"/>
              <a:t> calculată.</a:t>
            </a:r>
            <a:endParaRPr lang="en-US" sz="1600" dirty="0"/>
          </a:p>
          <a:p>
            <a:pPr>
              <a:defRPr/>
            </a:pPr>
            <a:r>
              <a:rPr lang="ro-RO" sz="1600" dirty="0"/>
              <a:t>	Valoarea </a:t>
            </a:r>
            <a:r>
              <a:rPr lang="ro-RO" sz="1600" dirty="0" err="1"/>
              <a:t>corecţiei</a:t>
            </a:r>
            <a:r>
              <a:rPr lang="ro-RO" sz="1600" dirty="0"/>
              <a:t> este calculată prin formula</a:t>
            </a:r>
            <a:r>
              <a:rPr lang="ro-RO" sz="1600" dirty="0" smtClean="0"/>
              <a:t>:</a:t>
            </a:r>
            <a:endParaRPr lang="en-US" sz="1600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 marL="0" indent="0">
              <a:buFont typeface="Verdana" panose="020B0604030504040204" pitchFamily="34" charset="0"/>
              <a:buNone/>
              <a:defRPr/>
            </a:pPr>
            <a:r>
              <a:rPr lang="en-US" sz="1600" dirty="0" smtClean="0"/>
              <a:t>u</a:t>
            </a:r>
            <a:r>
              <a:rPr lang="ro-RO" sz="1600" dirty="0" err="1" smtClean="0"/>
              <a:t>nde</a:t>
            </a:r>
            <a:r>
              <a:rPr lang="ro-RO" sz="1600" dirty="0"/>
              <a:t>:</a:t>
            </a:r>
            <a:endParaRPr lang="en-US" sz="1600" dirty="0"/>
          </a:p>
          <a:p>
            <a:pPr>
              <a:defRPr/>
            </a:pPr>
            <a:r>
              <a:rPr lang="ro-RO" sz="1600" dirty="0"/>
              <a:t>Q - debitul pompei, m</a:t>
            </a:r>
            <a:r>
              <a:rPr lang="ro-RO" sz="1600" baseline="30000" dirty="0"/>
              <a:t>3</a:t>
            </a:r>
            <a:r>
              <a:rPr lang="ro-RO" sz="1600" dirty="0"/>
              <a:t>/s;</a:t>
            </a:r>
            <a:endParaRPr lang="en-US" sz="1600" dirty="0"/>
          </a:p>
          <a:p>
            <a:pPr>
              <a:defRPr/>
            </a:pPr>
            <a:r>
              <a:rPr lang="ro-RO" sz="1600" dirty="0"/>
              <a:t>А</a:t>
            </a:r>
            <a:r>
              <a:rPr lang="ro-RO" sz="1600" baseline="-25000" dirty="0"/>
              <a:t>1</a:t>
            </a:r>
            <a:r>
              <a:rPr lang="ro-RO" sz="1600" dirty="0"/>
              <a:t>, А</a:t>
            </a:r>
            <a:r>
              <a:rPr lang="ro-RO" sz="1600" baseline="-25000" dirty="0"/>
              <a:t>2</a:t>
            </a:r>
            <a:r>
              <a:rPr lang="ro-RO" sz="1600" dirty="0"/>
              <a:t> - </a:t>
            </a:r>
            <a:r>
              <a:rPr lang="ro-RO" sz="1600" dirty="0" err="1"/>
              <a:t>rezistenţă</a:t>
            </a:r>
            <a:r>
              <a:rPr lang="ro-RO" sz="1600" dirty="0"/>
              <a:t> specifică în conductă de </a:t>
            </a:r>
            <a:r>
              <a:rPr lang="ro-RO" sz="1600" dirty="0" err="1"/>
              <a:t>aspiraţie</a:t>
            </a:r>
            <a:r>
              <a:rPr lang="ro-RO" sz="1600" dirty="0"/>
              <a:t> (А</a:t>
            </a:r>
            <a:r>
              <a:rPr lang="ro-RO" sz="1600" baseline="-25000" dirty="0"/>
              <a:t>1</a:t>
            </a:r>
            <a:r>
              <a:rPr lang="ro-RO" sz="1600" dirty="0"/>
              <a:t>) </a:t>
            </a:r>
            <a:r>
              <a:rPr lang="ro-RO" sz="1600" dirty="0" err="1"/>
              <a:t>şi</a:t>
            </a:r>
            <a:r>
              <a:rPr lang="ro-RO" sz="1600" dirty="0"/>
              <a:t> conductă de refulare (А</a:t>
            </a:r>
            <a:r>
              <a:rPr lang="ro-RO" sz="1600" baseline="-25000" dirty="0"/>
              <a:t>2</a:t>
            </a:r>
            <a:r>
              <a:rPr lang="ro-RO" sz="1600" dirty="0"/>
              <a:t>) a pompei;</a:t>
            </a:r>
            <a:endParaRPr lang="en-US" sz="1600" dirty="0"/>
          </a:p>
          <a:p>
            <a:pPr>
              <a:defRPr/>
            </a:pPr>
            <a:r>
              <a:rPr lang="ro-RO" sz="1600" dirty="0"/>
              <a:t>L</a:t>
            </a:r>
            <a:r>
              <a:rPr lang="ro-RO" sz="1600" baseline="-25000" dirty="0"/>
              <a:t>1</a:t>
            </a:r>
            <a:r>
              <a:rPr lang="ro-RO" sz="1600" dirty="0"/>
              <a:t>, L</a:t>
            </a:r>
            <a:r>
              <a:rPr lang="ro-RO" sz="1600" baseline="-25000" dirty="0"/>
              <a:t>2</a:t>
            </a:r>
            <a:r>
              <a:rPr lang="ro-RO" sz="1600" dirty="0"/>
              <a:t> - lungimea conductei de </a:t>
            </a:r>
            <a:r>
              <a:rPr lang="ro-RO" sz="1600" dirty="0" err="1"/>
              <a:t>aspiraţie</a:t>
            </a:r>
            <a:r>
              <a:rPr lang="ro-RO" sz="1600" dirty="0"/>
              <a:t>  (L</a:t>
            </a:r>
            <a:r>
              <a:rPr lang="ro-RO" sz="1600" baseline="-25000" dirty="0"/>
              <a:t>1</a:t>
            </a:r>
            <a:r>
              <a:rPr lang="ro-RO" sz="1600" dirty="0"/>
              <a:t>) </a:t>
            </a:r>
            <a:r>
              <a:rPr lang="ro-RO" sz="1600" dirty="0" err="1"/>
              <a:t>şi</a:t>
            </a:r>
            <a:r>
              <a:rPr lang="ro-RO" sz="1600" dirty="0"/>
              <a:t> conductei de refulare   (L</a:t>
            </a:r>
            <a:r>
              <a:rPr lang="ro-RO" sz="1600" baseline="-25000" dirty="0"/>
              <a:t>2</a:t>
            </a:r>
            <a:r>
              <a:rPr lang="ro-RO" sz="1600" dirty="0"/>
              <a:t>) de la </a:t>
            </a:r>
            <a:r>
              <a:rPr lang="ro-RO" sz="1600" dirty="0" err="1"/>
              <a:t>secţiunea</a:t>
            </a:r>
            <a:r>
              <a:rPr lang="ro-RO" sz="1600" dirty="0"/>
              <a:t> de instalare a aparatelor până la </a:t>
            </a:r>
            <a:r>
              <a:rPr lang="ro-RO" sz="1600" dirty="0" err="1"/>
              <a:t>secţiunea</a:t>
            </a:r>
            <a:r>
              <a:rPr lang="ro-RO" sz="1600" dirty="0"/>
              <a:t> calculată, м;</a:t>
            </a:r>
            <a:endParaRPr lang="en-US" sz="1600" dirty="0"/>
          </a:p>
          <a:p>
            <a:pPr>
              <a:defRPr/>
            </a:pPr>
            <a:r>
              <a:rPr lang="ro-RO" sz="1600" dirty="0"/>
              <a:t>ζ</a:t>
            </a:r>
            <a:r>
              <a:rPr lang="ro-RO" sz="1600" baseline="-25000" dirty="0"/>
              <a:t>1</a:t>
            </a:r>
            <a:r>
              <a:rPr lang="ro-RO" sz="1600" dirty="0"/>
              <a:t>, ζ</a:t>
            </a:r>
            <a:r>
              <a:rPr lang="ro-RO" sz="1600" baseline="-25000" dirty="0"/>
              <a:t>2 </a:t>
            </a:r>
            <a:r>
              <a:rPr lang="ro-RO" sz="1600" dirty="0"/>
              <a:t>- </a:t>
            </a:r>
            <a:r>
              <a:rPr lang="ro-RO" sz="1600" dirty="0" err="1"/>
              <a:t>coeficiente</a:t>
            </a:r>
            <a:r>
              <a:rPr lang="ro-RO" sz="1600" dirty="0"/>
              <a:t> </a:t>
            </a:r>
            <a:r>
              <a:rPr lang="ro-RO" sz="1600" dirty="0" err="1"/>
              <a:t>rezistenţei</a:t>
            </a:r>
            <a:r>
              <a:rPr lang="ro-RO" sz="1600" dirty="0"/>
              <a:t> locale la conductă de aspirare (ζ</a:t>
            </a:r>
            <a:r>
              <a:rPr lang="ro-RO" sz="1600" baseline="-25000" dirty="0"/>
              <a:t>1</a:t>
            </a:r>
            <a:r>
              <a:rPr lang="ro-RO" sz="1600" dirty="0"/>
              <a:t>) </a:t>
            </a:r>
            <a:r>
              <a:rPr lang="ro-RO" sz="1600" dirty="0" err="1"/>
              <a:t>şi</a:t>
            </a:r>
            <a:r>
              <a:rPr lang="ro-RO" sz="1600" dirty="0"/>
              <a:t> de presiune (ζ</a:t>
            </a:r>
            <a:r>
              <a:rPr lang="ro-RO" sz="1600" baseline="-25000" dirty="0"/>
              <a:t>2</a:t>
            </a:r>
            <a:r>
              <a:rPr lang="ro-RO" sz="1600" dirty="0"/>
              <a:t>);</a:t>
            </a:r>
            <a:endParaRPr lang="en-US" sz="1600" dirty="0"/>
          </a:p>
          <a:p>
            <a:pPr>
              <a:defRPr/>
            </a:pPr>
            <a:r>
              <a:rPr lang="ro-RO" sz="1600" dirty="0" smtClean="0"/>
              <a:t>Puterea </a:t>
            </a:r>
            <a:r>
              <a:rPr lang="ro-RO" sz="1600" dirty="0"/>
              <a:t>mecanică, transmisă de pompă apei, puterea utilă, este determinată cu </a:t>
            </a:r>
            <a:r>
              <a:rPr lang="ro-RO" sz="1600" dirty="0" err="1"/>
              <a:t>corelaţia</a:t>
            </a:r>
            <a:r>
              <a:rPr lang="ro-RO" sz="1600" dirty="0"/>
              <a:t>:</a:t>
            </a:r>
            <a:endParaRPr lang="en-US" sz="16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2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815" y="2925128"/>
            <a:ext cx="2343919" cy="59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604" y="3520209"/>
            <a:ext cx="265906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581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49236" y="1489837"/>
            <a:ext cx="8481807" cy="4581006"/>
          </a:xfrm>
        </p:spPr>
        <p:txBody>
          <a:bodyPr/>
          <a:lstStyle/>
          <a:p>
            <a:r>
              <a:rPr lang="ro-RO" altLang="en-US" sz="1600" dirty="0" smtClean="0"/>
              <a:t>Puterea consumată de agregatul de pompare este determinată prin formula:</a:t>
            </a:r>
            <a:endParaRPr lang="en-US" altLang="en-US" sz="1600" dirty="0" smtClean="0"/>
          </a:p>
          <a:p>
            <a:endParaRPr lang="en-US" altLang="en-US" sz="1600" dirty="0" smtClean="0"/>
          </a:p>
          <a:p>
            <a:r>
              <a:rPr lang="ro-RO" altLang="en-US" sz="1600" dirty="0" smtClean="0"/>
              <a:t>unde:</a:t>
            </a:r>
            <a:endParaRPr lang="en-US" altLang="en-US" sz="1600" dirty="0" smtClean="0"/>
          </a:p>
          <a:p>
            <a:r>
              <a:rPr lang="ro-RO" altLang="en-US" sz="1600" dirty="0" smtClean="0"/>
              <a:t>	U</a:t>
            </a:r>
            <a:r>
              <a:rPr lang="ro-RO" altLang="en-US" sz="1600" b="1" dirty="0" smtClean="0"/>
              <a:t> </a:t>
            </a:r>
            <a:r>
              <a:rPr lang="ro-RO" altLang="en-US" sz="1600" dirty="0" smtClean="0"/>
              <a:t>– tensiune, </a:t>
            </a:r>
            <a:r>
              <a:rPr lang="ro-RO" altLang="en-US" sz="1600" dirty="0" err="1" smtClean="0"/>
              <a:t>кW</a:t>
            </a:r>
            <a:r>
              <a:rPr lang="ro-RO" altLang="en-US" sz="1600" dirty="0" smtClean="0"/>
              <a:t>;</a:t>
            </a:r>
            <a:endParaRPr lang="en-US" altLang="en-US" sz="1600" dirty="0" smtClean="0"/>
          </a:p>
          <a:p>
            <a:r>
              <a:rPr lang="ro-RO" altLang="en-US" sz="1600" dirty="0" smtClean="0"/>
              <a:t>	I – intensitatea curentului, А </a:t>
            </a:r>
            <a:endParaRPr lang="en-US" altLang="en-US" sz="1600" dirty="0" smtClean="0"/>
          </a:p>
          <a:p>
            <a:r>
              <a:rPr lang="ro-RO" altLang="en-US" sz="1600" i="1" dirty="0" smtClean="0"/>
              <a:t>COS</a:t>
            </a:r>
            <a:r>
              <a:rPr lang="ro-RO" altLang="en-US" sz="1600" dirty="0" smtClean="0">
                <a:sym typeface="Symbol" panose="05050102010706020507" pitchFamily="18" charset="2"/>
              </a:rPr>
              <a:t></a:t>
            </a:r>
            <a:r>
              <a:rPr lang="ro-RO" altLang="en-US" sz="1600" dirty="0" smtClean="0"/>
              <a:t> - coeficient puterii motorului</a:t>
            </a:r>
            <a:endParaRPr lang="en-US" altLang="en-US" sz="1600" dirty="0" smtClean="0"/>
          </a:p>
          <a:p>
            <a:r>
              <a:rPr lang="ro-RO" altLang="en-US" sz="1600" dirty="0" smtClean="0"/>
              <a:t>Randamentul pompei este determinat prin formula</a:t>
            </a:r>
            <a:endParaRPr lang="en-US" altLang="en-US" sz="1600" dirty="0" smtClean="0"/>
          </a:p>
          <a:p>
            <a:r>
              <a:rPr lang="en-US" altLang="en-US" sz="1600" dirty="0" err="1" smtClean="0"/>
              <a:t>Măsurările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parametrilor</a:t>
            </a:r>
            <a:r>
              <a:rPr lang="en-US" altLang="en-US" sz="1600" dirty="0" smtClean="0"/>
              <a:t> a </a:t>
            </a:r>
            <a:r>
              <a:rPr lang="en-US" altLang="en-US" sz="1600" dirty="0" err="1" smtClean="0"/>
              <a:t>pompelor</a:t>
            </a:r>
            <a:r>
              <a:rPr lang="en-US" altLang="en-US" sz="1600" dirty="0" smtClean="0"/>
              <a:t> a </a:t>
            </a:r>
            <a:r>
              <a:rPr lang="en-US" altLang="en-US" sz="1600" dirty="0" err="1" smtClean="0"/>
              <a:t>fost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executată</a:t>
            </a:r>
            <a:r>
              <a:rPr lang="en-US" altLang="en-US" sz="1600" dirty="0" smtClean="0"/>
              <a:t> cu </a:t>
            </a:r>
            <a:r>
              <a:rPr lang="en-US" altLang="en-US" sz="1600" dirty="0" err="1" smtClean="0"/>
              <a:t>următoarele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aparate</a:t>
            </a:r>
            <a:r>
              <a:rPr lang="en-US" altLang="en-US" sz="1600" dirty="0" smtClean="0"/>
              <a:t>:</a:t>
            </a:r>
          </a:p>
          <a:p>
            <a:r>
              <a:rPr lang="en-US" altLang="en-US" sz="1600" dirty="0" err="1" smtClean="0"/>
              <a:t>debitul</a:t>
            </a:r>
            <a:r>
              <a:rPr lang="en-US" altLang="en-US" sz="1600" dirty="0" smtClean="0"/>
              <a:t>  </a:t>
            </a:r>
            <a:r>
              <a:rPr lang="en-US" altLang="en-US" sz="1600" dirty="0" err="1" smtClean="0"/>
              <a:t>pompei</a:t>
            </a:r>
            <a:r>
              <a:rPr lang="en-US" altLang="en-US" sz="1600" dirty="0" smtClean="0"/>
              <a:t>  a </a:t>
            </a:r>
            <a:r>
              <a:rPr lang="en-US" altLang="en-US" sz="1600" dirty="0" err="1" smtClean="0"/>
              <a:t>fost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măsurat</a:t>
            </a:r>
            <a:r>
              <a:rPr lang="en-US" altLang="en-US" sz="1600" dirty="0" smtClean="0"/>
              <a:t> cu </a:t>
            </a:r>
            <a:r>
              <a:rPr lang="en-US" altLang="en-US" sz="1600" dirty="0" err="1" smtClean="0"/>
              <a:t>contorul</a:t>
            </a:r>
            <a:r>
              <a:rPr lang="en-US" altLang="en-US" sz="1600" dirty="0" smtClean="0"/>
              <a:t> ultrasonic </a:t>
            </a:r>
            <a:r>
              <a:rPr lang="en-US" altLang="en-US" sz="1600" dirty="0" err="1" smtClean="0"/>
              <a:t>portativ</a:t>
            </a:r>
            <a:r>
              <a:rPr lang="en-US" altLang="en-US" sz="1600" dirty="0" smtClean="0"/>
              <a:t>  </a:t>
            </a:r>
            <a:r>
              <a:rPr lang="en-US" altLang="en-US" sz="1600" dirty="0" err="1" smtClean="0"/>
              <a:t>Portaflow</a:t>
            </a:r>
            <a:r>
              <a:rPr lang="en-US" altLang="en-US" sz="1600" dirty="0" smtClean="0"/>
              <a:t> - 300 ;</a:t>
            </a:r>
          </a:p>
          <a:p>
            <a:r>
              <a:rPr lang="en-US" altLang="en-US" sz="1600" dirty="0" err="1" smtClean="0"/>
              <a:t>presiune</a:t>
            </a:r>
            <a:r>
              <a:rPr lang="en-US" altLang="en-US" sz="1600" dirty="0" smtClean="0"/>
              <a:t> la </a:t>
            </a:r>
            <a:r>
              <a:rPr lang="en-US" altLang="en-US" sz="1600" dirty="0" err="1" smtClean="0"/>
              <a:t>refulare</a:t>
            </a:r>
            <a:r>
              <a:rPr lang="en-US" altLang="en-US" sz="1600" dirty="0" smtClean="0"/>
              <a:t>  </a:t>
            </a:r>
            <a:r>
              <a:rPr lang="en-US" altLang="en-US" sz="1600" dirty="0" err="1" smtClean="0"/>
              <a:t>în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conductă</a:t>
            </a:r>
            <a:r>
              <a:rPr lang="en-US" altLang="en-US" sz="1600" dirty="0" smtClean="0"/>
              <a:t> a </a:t>
            </a:r>
            <a:r>
              <a:rPr lang="en-US" altLang="en-US" sz="1600" dirty="0" err="1" smtClean="0"/>
              <a:t>fost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fixată</a:t>
            </a:r>
            <a:r>
              <a:rPr lang="en-US" altLang="en-US" sz="1600" dirty="0" smtClean="0"/>
              <a:t> cu un </a:t>
            </a:r>
            <a:r>
              <a:rPr lang="en-US" altLang="en-US" sz="1600" dirty="0" err="1" smtClean="0"/>
              <a:t>registrator</a:t>
            </a:r>
            <a:r>
              <a:rPr lang="en-US" altLang="en-US" sz="1600" dirty="0" smtClean="0"/>
              <a:t> de </a:t>
            </a:r>
            <a:r>
              <a:rPr lang="en-US" altLang="en-US" sz="1600" dirty="0" err="1" smtClean="0"/>
              <a:t>presiune</a:t>
            </a:r>
            <a:r>
              <a:rPr lang="en-US" altLang="en-US" sz="1600" dirty="0" smtClean="0"/>
              <a:t> electronic tip  LO LOG LL   </a:t>
            </a:r>
            <a:r>
              <a:rPr lang="en-US" altLang="en-US" sz="1600" dirty="0" err="1" smtClean="0"/>
              <a:t>şi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manometru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pentru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mediu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agresiv</a:t>
            </a:r>
            <a:r>
              <a:rPr lang="en-US" altLang="en-US" sz="1600" dirty="0" smtClean="0"/>
              <a:t>  tip MM  ;</a:t>
            </a:r>
          </a:p>
          <a:p>
            <a:r>
              <a:rPr lang="en-US" altLang="en-US" sz="1600" dirty="0" err="1" smtClean="0"/>
              <a:t>parametrii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electrici</a:t>
            </a:r>
            <a:r>
              <a:rPr lang="en-US" altLang="en-US" sz="1600" dirty="0" smtClean="0"/>
              <a:t> – </a:t>
            </a:r>
            <a:r>
              <a:rPr lang="en-US" altLang="en-US" sz="1600" dirty="0" err="1" smtClean="0"/>
              <a:t>intensitatea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curentului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şi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tensiunea</a:t>
            </a:r>
            <a:r>
              <a:rPr lang="en-US" altLang="en-US" sz="1600" dirty="0" smtClean="0"/>
              <a:t>, au </a:t>
            </a:r>
            <a:r>
              <a:rPr lang="en-US" altLang="en-US" sz="1600" dirty="0" err="1" smtClean="0"/>
              <a:t>fost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măsurate</a:t>
            </a:r>
            <a:r>
              <a:rPr lang="en-US" altLang="en-US" sz="1600" dirty="0" smtClean="0"/>
              <a:t> cu </a:t>
            </a:r>
            <a:r>
              <a:rPr lang="en-US" altLang="en-US" sz="1600" dirty="0" err="1" smtClean="0"/>
              <a:t>cleşte</a:t>
            </a:r>
            <a:r>
              <a:rPr lang="en-US" altLang="en-US" sz="1600" dirty="0" smtClean="0"/>
              <a:t>  266 C CLAMP METER, </a:t>
            </a:r>
            <a:r>
              <a:rPr lang="en-US" altLang="en-US" sz="1600" dirty="0" err="1" smtClean="0"/>
              <a:t>destinate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pentru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măsurările</a:t>
            </a:r>
            <a:r>
              <a:rPr lang="en-US" altLang="en-US" sz="1600" dirty="0" smtClean="0"/>
              <a:t> de </a:t>
            </a:r>
            <a:r>
              <a:rPr lang="en-US" altLang="en-US" sz="1600" dirty="0" err="1" smtClean="0"/>
              <a:t>durată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scurtă</a:t>
            </a:r>
            <a:r>
              <a:rPr lang="en-US" altLang="en-US" sz="1600" dirty="0" smtClean="0"/>
              <a:t> a </a:t>
            </a:r>
            <a:r>
              <a:rPr lang="en-US" altLang="en-US" sz="1600" dirty="0" err="1" smtClean="0"/>
              <a:t>curentului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şi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tensiunii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fără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întreruperea</a:t>
            </a:r>
            <a:r>
              <a:rPr lang="en-US" altLang="en-US" sz="1600" dirty="0" smtClean="0"/>
              <a:t> a </a:t>
            </a:r>
            <a:r>
              <a:rPr lang="en-US" altLang="en-US" sz="1600" dirty="0" err="1" smtClean="0"/>
              <a:t>circuitului</a:t>
            </a:r>
            <a:r>
              <a:rPr lang="en-US" altLang="en-US" sz="1600" dirty="0" smtClean="0"/>
              <a:t> electric .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224" y="2122262"/>
            <a:ext cx="2207045" cy="35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3588514"/>
            <a:ext cx="1102091" cy="64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926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Content Placeholder 4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9827" y="1587209"/>
            <a:ext cx="7610475" cy="4932363"/>
          </a:xfrm>
        </p:spPr>
      </p:pic>
      <p:pic>
        <p:nvPicPr>
          <p:cNvPr id="15" name="Content Placeholder 4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9944" y="1587208"/>
            <a:ext cx="7610475" cy="4932363"/>
          </a:xfrm>
        </p:spPr>
      </p:pic>
    </p:spTree>
    <p:extLst>
      <p:ext uri="{BB962C8B-B14F-4D97-AF65-F5344CB8AC3E}">
        <p14:creationId xmlns:p14="http://schemas.microsoft.com/office/powerpoint/2010/main" val="933993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r>
              <a:rPr lang="en-US" sz="1600" b="1" dirty="0" err="1" smtClean="0">
                <a:solidFill>
                  <a:srgbClr val="002060"/>
                </a:solidFill>
              </a:rPr>
              <a:t>Bibliografie</a:t>
            </a:r>
            <a:r>
              <a:rPr lang="en-US" sz="1600" b="1" dirty="0" smtClean="0">
                <a:solidFill>
                  <a:srgbClr val="002060"/>
                </a:solidFill>
              </a:rPr>
              <a:t>:</a:t>
            </a:r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Content Placeholder 4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3782" y="1649368"/>
            <a:ext cx="6835775" cy="4771097"/>
          </a:xfrm>
        </p:spPr>
      </p:pic>
    </p:spTree>
    <p:extLst>
      <p:ext uri="{BB962C8B-B14F-4D97-AF65-F5344CB8AC3E}">
        <p14:creationId xmlns:p14="http://schemas.microsoft.com/office/powerpoint/2010/main" val="1673872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r>
              <a:rPr lang="en-US" sz="1600" b="1" dirty="0" err="1" smtClean="0">
                <a:solidFill>
                  <a:srgbClr val="002060"/>
                </a:solidFill>
              </a:rPr>
              <a:t>Bibliografie</a:t>
            </a:r>
            <a:r>
              <a:rPr lang="en-US" sz="1600" b="1" dirty="0" smtClean="0">
                <a:solidFill>
                  <a:srgbClr val="002060"/>
                </a:solidFill>
              </a:rPr>
              <a:t>:</a:t>
            </a:r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Content Placeholder 4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3410" y="1575677"/>
            <a:ext cx="3802053" cy="5005324"/>
          </a:xfrm>
        </p:spPr>
      </p:pic>
    </p:spTree>
    <p:extLst>
      <p:ext uri="{BB962C8B-B14F-4D97-AF65-F5344CB8AC3E}">
        <p14:creationId xmlns:p14="http://schemas.microsoft.com/office/powerpoint/2010/main" val="3452444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r>
              <a:rPr lang="en-US" sz="1600" b="1" dirty="0" err="1" smtClean="0">
                <a:solidFill>
                  <a:srgbClr val="002060"/>
                </a:solidFill>
              </a:rPr>
              <a:t>Bibliografie</a:t>
            </a:r>
            <a:r>
              <a:rPr lang="en-US" sz="1600" b="1" dirty="0" smtClean="0">
                <a:solidFill>
                  <a:srgbClr val="002060"/>
                </a:solidFill>
              </a:rPr>
              <a:t>:</a:t>
            </a:r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Content Placeholder 4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864" y="1625784"/>
            <a:ext cx="7816952" cy="4774434"/>
          </a:xfrm>
        </p:spPr>
      </p:pic>
    </p:spTree>
    <p:extLst>
      <p:ext uri="{BB962C8B-B14F-4D97-AF65-F5344CB8AC3E}">
        <p14:creationId xmlns:p14="http://schemas.microsoft.com/office/powerpoint/2010/main" val="2696345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473319"/>
              </p:ext>
            </p:extLst>
          </p:nvPr>
        </p:nvGraphicFramePr>
        <p:xfrm>
          <a:off x="309871" y="1809814"/>
          <a:ext cx="8516937" cy="476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Диаграмма" r:id="rId8" imgW="9991649" imgH="5686272" progId="Excel.Chart.8">
                  <p:embed/>
                </p:oleObj>
              </mc:Choice>
              <mc:Fallback>
                <p:oleObj name="Диаграмма" r:id="rId8" imgW="9991649" imgH="5686272" progId="Excel.Chart.8">
                  <p:embed/>
                  <p:pic>
                    <p:nvPicPr>
                      <p:cNvPr id="2355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71" y="1809814"/>
                        <a:ext cx="8516937" cy="476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780716" y="1396248"/>
            <a:ext cx="7534275" cy="54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ro-RO" dirty="0" err="1"/>
              <a:t>Graficul</a:t>
            </a:r>
            <a:r>
              <a:rPr lang="en-US" altLang="ro-RO" dirty="0"/>
              <a:t> de </a:t>
            </a:r>
            <a:r>
              <a:rPr lang="en-US" altLang="ro-RO" dirty="0" err="1"/>
              <a:t>presiuni</a:t>
            </a:r>
            <a:r>
              <a:rPr lang="en-US" altLang="ro-RO" dirty="0"/>
              <a:t> </a:t>
            </a:r>
            <a:r>
              <a:rPr lang="en-US" altLang="ro-RO" dirty="0" err="1"/>
              <a:t>masurate</a:t>
            </a:r>
            <a:r>
              <a:rPr lang="en-US" altLang="ro-RO" dirty="0"/>
              <a:t> in </a:t>
            </a:r>
            <a:r>
              <a:rPr lang="en-US" altLang="ro-RO" dirty="0" err="1"/>
              <a:t>mai</a:t>
            </a:r>
            <a:r>
              <a:rPr lang="en-US" altLang="ro-RO" dirty="0"/>
              <a:t> </a:t>
            </a:r>
            <a:r>
              <a:rPr lang="en-US" altLang="ro-RO" dirty="0" err="1"/>
              <a:t>multe</a:t>
            </a:r>
            <a:r>
              <a:rPr lang="en-US" altLang="ro-RO" dirty="0"/>
              <a:t> </a:t>
            </a:r>
            <a:r>
              <a:rPr lang="en-US" altLang="ro-RO" dirty="0" err="1"/>
              <a:t>puncte</a:t>
            </a:r>
            <a:r>
              <a:rPr lang="en-US" altLang="ro-RO" dirty="0"/>
              <a:t> </a:t>
            </a:r>
            <a:r>
              <a:rPr lang="en-US" altLang="ro-RO" dirty="0" err="1"/>
              <a:t>critice</a:t>
            </a:r>
            <a:r>
              <a:rPr lang="en-US" altLang="ro-RO" dirty="0"/>
              <a:t> a </a:t>
            </a:r>
            <a:r>
              <a:rPr lang="en-US" altLang="ro-RO" dirty="0" err="1"/>
              <a:t>sistemului</a:t>
            </a:r>
            <a:r>
              <a:rPr lang="en-US" altLang="ro-RO" dirty="0"/>
              <a:t> de </a:t>
            </a:r>
            <a:r>
              <a:rPr lang="en-US" altLang="ro-RO" dirty="0" err="1"/>
              <a:t>alimentare</a:t>
            </a:r>
            <a:r>
              <a:rPr lang="en-US" altLang="ro-RO" dirty="0"/>
              <a:t> cu </a:t>
            </a:r>
            <a:r>
              <a:rPr lang="en-US" altLang="ro-RO" dirty="0" err="1"/>
              <a:t>apa</a:t>
            </a:r>
            <a:endParaRPr lang="ru-RU" altLang="ro-RO" dirty="0"/>
          </a:p>
        </p:txBody>
      </p:sp>
    </p:spTree>
    <p:extLst>
      <p:ext uri="{BB962C8B-B14F-4D97-AF65-F5344CB8AC3E}">
        <p14:creationId xmlns:p14="http://schemas.microsoft.com/office/powerpoint/2010/main" val="3800392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Content Placeholder 4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1361" y="1649368"/>
            <a:ext cx="8047641" cy="4900226"/>
          </a:xfrm>
        </p:spPr>
      </p:pic>
      <p:pic>
        <p:nvPicPr>
          <p:cNvPr id="15" name="Content Placeholder 4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432" y="1564030"/>
            <a:ext cx="8377570" cy="5101120"/>
          </a:xfrm>
        </p:spPr>
      </p:pic>
    </p:spTree>
    <p:extLst>
      <p:ext uri="{BB962C8B-B14F-4D97-AF65-F5344CB8AC3E}">
        <p14:creationId xmlns:p14="http://schemas.microsoft.com/office/powerpoint/2010/main" val="453476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67522"/>
              </p:ext>
            </p:extLst>
          </p:nvPr>
        </p:nvGraphicFramePr>
        <p:xfrm>
          <a:off x="357392" y="2493870"/>
          <a:ext cx="8511305" cy="378600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{7DF18680-E054-41AD-8BC1-D1AEF772440D}</a:tableStyleId>
              </a:tblPr>
              <a:tblGrid>
                <a:gridCol w="844131">
                  <a:extLst>
                    <a:ext uri="{9D8B030D-6E8A-4147-A177-3AD203B41FA5}">
                      <a16:colId xmlns:a16="http://schemas.microsoft.com/office/drawing/2014/main" xmlns="" val="359149919"/>
                    </a:ext>
                  </a:extLst>
                </a:gridCol>
                <a:gridCol w="952635">
                  <a:extLst>
                    <a:ext uri="{9D8B030D-6E8A-4147-A177-3AD203B41FA5}">
                      <a16:colId xmlns:a16="http://schemas.microsoft.com/office/drawing/2014/main" xmlns="" val="1108588649"/>
                    </a:ext>
                  </a:extLst>
                </a:gridCol>
                <a:gridCol w="844002">
                  <a:extLst>
                    <a:ext uri="{9D8B030D-6E8A-4147-A177-3AD203B41FA5}">
                      <a16:colId xmlns:a16="http://schemas.microsoft.com/office/drawing/2014/main" xmlns="" val="3311139309"/>
                    </a:ext>
                  </a:extLst>
                </a:gridCol>
                <a:gridCol w="956389">
                  <a:extLst>
                    <a:ext uri="{9D8B030D-6E8A-4147-A177-3AD203B41FA5}">
                      <a16:colId xmlns:a16="http://schemas.microsoft.com/office/drawing/2014/main" xmlns="" val="852316607"/>
                    </a:ext>
                  </a:extLst>
                </a:gridCol>
                <a:gridCol w="884547">
                  <a:extLst>
                    <a:ext uri="{9D8B030D-6E8A-4147-A177-3AD203B41FA5}">
                      <a16:colId xmlns:a16="http://schemas.microsoft.com/office/drawing/2014/main" xmlns="" val="4231595702"/>
                    </a:ext>
                  </a:extLst>
                </a:gridCol>
                <a:gridCol w="884547">
                  <a:extLst>
                    <a:ext uri="{9D8B030D-6E8A-4147-A177-3AD203B41FA5}">
                      <a16:colId xmlns:a16="http://schemas.microsoft.com/office/drawing/2014/main" xmlns="" val="2630531701"/>
                    </a:ext>
                  </a:extLst>
                </a:gridCol>
                <a:gridCol w="687980">
                  <a:extLst>
                    <a:ext uri="{9D8B030D-6E8A-4147-A177-3AD203B41FA5}">
                      <a16:colId xmlns:a16="http://schemas.microsoft.com/office/drawing/2014/main" xmlns="" val="1067620640"/>
                    </a:ext>
                  </a:extLst>
                </a:gridCol>
                <a:gridCol w="884547">
                  <a:extLst>
                    <a:ext uri="{9D8B030D-6E8A-4147-A177-3AD203B41FA5}">
                      <a16:colId xmlns:a16="http://schemas.microsoft.com/office/drawing/2014/main" xmlns="" val="2038299348"/>
                    </a:ext>
                  </a:extLst>
                </a:gridCol>
                <a:gridCol w="884547">
                  <a:extLst>
                    <a:ext uri="{9D8B030D-6E8A-4147-A177-3AD203B41FA5}">
                      <a16:colId xmlns:a16="http://schemas.microsoft.com/office/drawing/2014/main" xmlns="" val="2808342348"/>
                    </a:ext>
                  </a:extLst>
                </a:gridCol>
                <a:gridCol w="687980">
                  <a:extLst>
                    <a:ext uri="{9D8B030D-6E8A-4147-A177-3AD203B41FA5}">
                      <a16:colId xmlns:a16="http://schemas.microsoft.com/office/drawing/2014/main" xmlns="" val="209726841"/>
                    </a:ext>
                  </a:extLst>
                </a:gridCol>
              </a:tblGrid>
              <a:tr h="30513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№ </a:t>
                      </a:r>
                      <a:r>
                        <a:rPr lang="ro-RO" sz="1300" dirty="0" err="1">
                          <a:effectLst/>
                        </a:rPr>
                        <a:t>puţului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300">
                          <a:effectLst/>
                        </a:rPr>
                        <a:t>Construcţia puţului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300">
                          <a:effectLst/>
                        </a:rPr>
                        <a:t>Parametrii tehnologici a puţului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9964391"/>
                  </a:ext>
                </a:extLst>
              </a:tr>
              <a:tr h="3051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 dirty="0" err="1">
                          <a:effectLst/>
                        </a:rPr>
                        <a:t>Adîncimea</a:t>
                      </a:r>
                      <a:r>
                        <a:rPr lang="ro-RO" sz="1000" dirty="0">
                          <a:effectLst/>
                        </a:rPr>
                        <a:t> </a:t>
                      </a:r>
                      <a:r>
                        <a:rPr lang="ro-RO" sz="1000" dirty="0" err="1">
                          <a:effectLst/>
                        </a:rPr>
                        <a:t>puţului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</a:t>
                      </a:r>
                      <a:r>
                        <a:rPr lang="ro-RO" sz="1000" dirty="0">
                          <a:effectLst/>
                        </a:rPr>
                        <a:t>m</a:t>
                      </a:r>
                      <a:r>
                        <a:rPr lang="ru-RU" sz="1000" dirty="0">
                          <a:effectLst/>
                        </a:rPr>
                        <a:t>)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 dirty="0" smtClean="0">
                          <a:effectLst/>
                        </a:rPr>
                        <a:t>Diametru</a:t>
                      </a:r>
                      <a:r>
                        <a:rPr lang="en-US" sz="1000" dirty="0" smtClean="0">
                          <a:effectLst/>
                        </a:rPr>
                        <a:t>l</a:t>
                      </a:r>
                      <a:r>
                        <a:rPr lang="ro-RO" sz="1000" dirty="0" smtClean="0">
                          <a:effectLst/>
                        </a:rPr>
                        <a:t> </a:t>
                      </a:r>
                      <a:r>
                        <a:rPr lang="ro-RO" sz="1000" dirty="0" err="1">
                          <a:effectLst/>
                        </a:rPr>
                        <a:t>ţevilor</a:t>
                      </a:r>
                      <a:r>
                        <a:rPr lang="ro-RO" sz="1000" dirty="0">
                          <a:effectLst/>
                        </a:rPr>
                        <a:t> 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</a:t>
                      </a:r>
                      <a:r>
                        <a:rPr lang="ro-RO" sz="1000" dirty="0">
                          <a:effectLst/>
                        </a:rPr>
                        <a:t>D</a:t>
                      </a:r>
                      <a:r>
                        <a:rPr lang="ru-RU" sz="1000" dirty="0">
                          <a:effectLst/>
                        </a:rPr>
                        <a:t>, </a:t>
                      </a:r>
                      <a:r>
                        <a:rPr lang="ro-RO" sz="1000" dirty="0">
                          <a:effectLst/>
                        </a:rPr>
                        <a:t>mm</a:t>
                      </a:r>
                      <a:r>
                        <a:rPr lang="ru-RU" sz="1000" dirty="0">
                          <a:effectLst/>
                        </a:rPr>
                        <a:t>)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57717" rtl="0" eaLnBrk="1" latinLnBrk="0" hangingPunct="1">
                        <a:spcAft>
                          <a:spcPts val="0"/>
                        </a:spcAft>
                      </a:pPr>
                      <a:r>
                        <a:rPr lang="ro-RO" sz="1000" kern="1200" dirty="0">
                          <a:effectLst/>
                        </a:rPr>
                        <a:t>Intervalul instalării filtrului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57717" rtl="0" eaLnBrk="1" latinLnBrk="0" hangingPunct="1">
                        <a:spcAft>
                          <a:spcPts val="0"/>
                        </a:spcAft>
                      </a:pPr>
                      <a:r>
                        <a:rPr lang="ro-RO" sz="1000" kern="1200" dirty="0">
                          <a:effectLst/>
                        </a:rPr>
                        <a:t>Conform </a:t>
                      </a:r>
                      <a:r>
                        <a:rPr lang="ro-RO" sz="1000" kern="1200" dirty="0" err="1">
                          <a:effectLst/>
                        </a:rPr>
                        <a:t>paşaportului</a:t>
                      </a:r>
                      <a:r>
                        <a:rPr lang="ro-RO" sz="1000" kern="1200" dirty="0">
                          <a:effectLst/>
                        </a:rPr>
                        <a:t> </a:t>
                      </a:r>
                      <a:r>
                        <a:rPr lang="ro-RO" sz="1000" kern="1200" dirty="0" err="1">
                          <a:effectLst/>
                        </a:rPr>
                        <a:t>puţului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57717" rtl="0" eaLnBrk="1" latinLnBrk="0" hangingPunct="1">
                        <a:spcAft>
                          <a:spcPts val="0"/>
                        </a:spcAft>
                      </a:pPr>
                      <a:r>
                        <a:rPr lang="ro-RO" sz="1000" kern="1200">
                          <a:effectLst/>
                        </a:rPr>
                        <a:t>Conform măsurărilor</a:t>
                      </a:r>
                      <a:endParaRPr lang="en-US" sz="10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4690194"/>
                  </a:ext>
                </a:extLst>
              </a:tr>
              <a:tr h="10398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57717" rtl="0" eaLnBrk="1" latinLnBrk="0" hangingPunct="1">
                        <a:spcAft>
                          <a:spcPts val="0"/>
                        </a:spcAft>
                      </a:pPr>
                      <a:r>
                        <a:rPr lang="ro-RO" sz="1000" kern="1200" dirty="0">
                          <a:effectLst/>
                        </a:rPr>
                        <a:t>Nivelul static</a:t>
                      </a:r>
                      <a:endParaRPr lang="en-US" sz="1000" kern="1200" dirty="0">
                        <a:effectLst/>
                      </a:endParaRPr>
                    </a:p>
                    <a:p>
                      <a:pPr marL="0" algn="ctr" defTabSz="957717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(</a:t>
                      </a:r>
                      <a:r>
                        <a:rPr lang="ro-RO" sz="1000" kern="1200" dirty="0">
                          <a:effectLst/>
                        </a:rPr>
                        <a:t>m</a:t>
                      </a:r>
                      <a:r>
                        <a:rPr lang="ru-RU" sz="1000" kern="1200" dirty="0">
                          <a:effectLst/>
                        </a:rPr>
                        <a:t>)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7717" rtl="0" eaLnBrk="1" latinLnBrk="0" hangingPunct="1">
                        <a:spcAft>
                          <a:spcPts val="0"/>
                        </a:spcAft>
                      </a:pPr>
                      <a:r>
                        <a:rPr lang="ro-RO" sz="1000" kern="1200" dirty="0">
                          <a:effectLst/>
                        </a:rPr>
                        <a:t>nivelul dinamic</a:t>
                      </a:r>
                      <a:endParaRPr lang="en-US" sz="1000" kern="1200" dirty="0">
                        <a:effectLst/>
                      </a:endParaRPr>
                    </a:p>
                    <a:p>
                      <a:pPr marL="0" algn="ctr" defTabSz="957717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(</a:t>
                      </a:r>
                      <a:r>
                        <a:rPr lang="ro-RO" sz="1000" kern="1200" dirty="0">
                          <a:effectLst/>
                        </a:rPr>
                        <a:t>m</a:t>
                      </a:r>
                      <a:r>
                        <a:rPr lang="ru-RU" sz="1000" kern="1200" dirty="0">
                          <a:effectLst/>
                        </a:rPr>
                        <a:t>)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7717" rtl="0" eaLnBrk="1" latinLnBrk="0" hangingPunct="1">
                        <a:spcAft>
                          <a:spcPts val="0"/>
                        </a:spcAft>
                      </a:pPr>
                      <a:r>
                        <a:rPr lang="ro-RO" sz="1000" kern="1200" dirty="0">
                          <a:effectLst/>
                        </a:rPr>
                        <a:t>debit</a:t>
                      </a:r>
                      <a:endParaRPr lang="en-US" sz="1000" kern="1200" dirty="0">
                        <a:effectLst/>
                      </a:endParaRPr>
                    </a:p>
                    <a:p>
                      <a:pPr marL="0" algn="ctr" defTabSz="957717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(</a:t>
                      </a:r>
                      <a:r>
                        <a:rPr lang="ro-RO" sz="1000" kern="1200" dirty="0">
                          <a:effectLst/>
                        </a:rPr>
                        <a:t>m</a:t>
                      </a:r>
                      <a:r>
                        <a:rPr lang="ru-RU" sz="1000" kern="1200" dirty="0">
                          <a:effectLst/>
                        </a:rPr>
                        <a:t>3/</a:t>
                      </a:r>
                      <a:r>
                        <a:rPr lang="ro-RO" sz="1000" kern="1200" dirty="0">
                          <a:effectLst/>
                        </a:rPr>
                        <a:t>h</a:t>
                      </a:r>
                      <a:r>
                        <a:rPr lang="ru-RU" sz="1000" kern="1200" dirty="0">
                          <a:effectLst/>
                        </a:rPr>
                        <a:t>)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7717" rtl="0" eaLnBrk="1" latinLnBrk="0" hangingPunct="1">
                        <a:spcAft>
                          <a:spcPts val="0"/>
                        </a:spcAft>
                      </a:pPr>
                      <a:r>
                        <a:rPr lang="ro-RO" sz="1000" kern="1200" dirty="0">
                          <a:effectLst/>
                        </a:rPr>
                        <a:t>Nivelul static</a:t>
                      </a:r>
                      <a:endParaRPr lang="en-US" sz="1000" kern="1200" dirty="0">
                        <a:effectLst/>
                      </a:endParaRPr>
                    </a:p>
                    <a:p>
                      <a:pPr marL="0" algn="ctr" defTabSz="957717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(</a:t>
                      </a:r>
                      <a:r>
                        <a:rPr lang="ro-RO" sz="1000" kern="1200" dirty="0">
                          <a:effectLst/>
                        </a:rPr>
                        <a:t>m</a:t>
                      </a:r>
                      <a:r>
                        <a:rPr lang="ru-RU" sz="1000" kern="1200" dirty="0">
                          <a:effectLst/>
                        </a:rPr>
                        <a:t>)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7717" rtl="0" eaLnBrk="1" latinLnBrk="0" hangingPunct="1">
                        <a:spcAft>
                          <a:spcPts val="0"/>
                        </a:spcAft>
                      </a:pPr>
                      <a:r>
                        <a:rPr lang="ro-RO" sz="1000" kern="1200" dirty="0">
                          <a:effectLst/>
                        </a:rPr>
                        <a:t>nivelul dinamic</a:t>
                      </a:r>
                      <a:endParaRPr lang="en-US" sz="1000" kern="1200" dirty="0">
                        <a:effectLst/>
                      </a:endParaRPr>
                    </a:p>
                    <a:p>
                      <a:pPr marL="0" algn="ctr" defTabSz="957717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(</a:t>
                      </a:r>
                      <a:r>
                        <a:rPr lang="ro-RO" sz="1000" kern="1200" dirty="0">
                          <a:effectLst/>
                        </a:rPr>
                        <a:t>m</a:t>
                      </a:r>
                      <a:r>
                        <a:rPr lang="ru-RU" sz="1000" kern="1200" dirty="0">
                          <a:effectLst/>
                        </a:rPr>
                        <a:t>)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7717" rtl="0" eaLnBrk="1" latinLnBrk="0" hangingPunct="1">
                        <a:spcAft>
                          <a:spcPts val="0"/>
                        </a:spcAft>
                      </a:pPr>
                      <a:r>
                        <a:rPr lang="ro-RO" sz="1000" kern="1200" dirty="0">
                          <a:effectLst/>
                        </a:rPr>
                        <a:t>debit</a:t>
                      </a:r>
                      <a:endParaRPr lang="en-US" sz="1000" kern="1200" dirty="0">
                        <a:effectLst/>
                      </a:endParaRPr>
                    </a:p>
                    <a:p>
                      <a:pPr marL="0" algn="ctr" defTabSz="957717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(</a:t>
                      </a:r>
                      <a:r>
                        <a:rPr lang="ro-RO" sz="1000" kern="1200" dirty="0">
                          <a:effectLst/>
                        </a:rPr>
                        <a:t>m</a:t>
                      </a:r>
                      <a:r>
                        <a:rPr lang="ru-RU" sz="1000" kern="1200" dirty="0">
                          <a:effectLst/>
                        </a:rPr>
                        <a:t>3/</a:t>
                      </a:r>
                      <a:r>
                        <a:rPr lang="ro-RO" sz="1000" kern="1200" dirty="0">
                          <a:effectLst/>
                        </a:rPr>
                        <a:t>h</a:t>
                      </a:r>
                      <a:r>
                        <a:rPr lang="ru-RU" sz="1000" kern="1200" dirty="0">
                          <a:effectLst/>
                        </a:rPr>
                        <a:t>)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1076908"/>
                  </a:ext>
                </a:extLst>
              </a:tr>
              <a:tr h="3051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0785937"/>
                  </a:ext>
                </a:extLst>
              </a:tr>
              <a:tr h="6102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№ 3 (</a:t>
                      </a:r>
                      <a:r>
                        <a:rPr lang="ro-RO" sz="1300">
                          <a:effectLst/>
                        </a:rPr>
                        <a:t>inv</a:t>
                      </a:r>
                      <a:r>
                        <a:rPr lang="ru-RU" sz="1300">
                          <a:effectLst/>
                        </a:rPr>
                        <a:t>. № 4487)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250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49</a:t>
                      </a:r>
                      <a:r>
                        <a:rPr lang="ru-RU" sz="1300">
                          <a:effectLst/>
                          <a:sym typeface="Symbol" panose="05050102010706020507" pitchFamily="18" charset="2"/>
                        </a:rPr>
                        <a:t></a:t>
                      </a:r>
                      <a:r>
                        <a:rPr lang="ru-RU" sz="1300">
                          <a:effectLst/>
                        </a:rPr>
                        <a:t>77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45,3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47,3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43,6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4420474"/>
                  </a:ext>
                </a:extLst>
              </a:tr>
              <a:tr h="6102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№ 4 (</a:t>
                      </a:r>
                      <a:r>
                        <a:rPr lang="ro-RO" sz="1300">
                          <a:effectLst/>
                        </a:rPr>
                        <a:t>inv</a:t>
                      </a:r>
                      <a:r>
                        <a:rPr lang="ru-RU" sz="1300">
                          <a:effectLst/>
                        </a:rPr>
                        <a:t>. № 4825)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250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50</a:t>
                      </a:r>
                      <a:r>
                        <a:rPr lang="ru-RU" sz="1300">
                          <a:effectLst/>
                          <a:sym typeface="Symbol" panose="05050102010706020507" pitchFamily="18" charset="2"/>
                        </a:rPr>
                        <a:t></a:t>
                      </a:r>
                      <a:r>
                        <a:rPr lang="ru-RU" sz="1300">
                          <a:effectLst/>
                        </a:rPr>
                        <a:t>69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46,7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61,3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55,7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42,4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27,0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9854654"/>
                  </a:ext>
                </a:extLst>
              </a:tr>
              <a:tr h="6102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№ 5 (</a:t>
                      </a:r>
                      <a:r>
                        <a:rPr lang="ro-RO" sz="1300">
                          <a:effectLst/>
                        </a:rPr>
                        <a:t>inv</a:t>
                      </a:r>
                      <a:r>
                        <a:rPr lang="ru-RU" sz="1300">
                          <a:effectLst/>
                        </a:rPr>
                        <a:t>. № 3933)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250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50</a:t>
                      </a:r>
                      <a:r>
                        <a:rPr lang="ru-RU" sz="1300">
                          <a:effectLst/>
                          <a:sym typeface="Symbol" panose="05050102010706020507" pitchFamily="18" charset="2"/>
                        </a:rPr>
                        <a:t></a:t>
                      </a:r>
                      <a:r>
                        <a:rPr lang="ru-RU" sz="1300">
                          <a:effectLst/>
                        </a:rPr>
                        <a:t>80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45,1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57,8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21,6</a:t>
                      </a:r>
                      <a:r>
                        <a:rPr lang="ru-RU" sz="1300" dirty="0">
                          <a:effectLst/>
                          <a:sym typeface="Symbol" panose="05050102010706020507" pitchFamily="18" charset="2"/>
                        </a:rPr>
                        <a:t></a:t>
                      </a:r>
                      <a:r>
                        <a:rPr lang="ru-RU" sz="1300" dirty="0">
                          <a:effectLst/>
                        </a:rPr>
                        <a:t>23,3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79" marR="65179" marT="0" marB="0">
                    <a:solidFill>
                      <a:srgbClr val="2DA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5362706"/>
                  </a:ext>
                </a:extLst>
              </a:tr>
            </a:tbl>
          </a:graphicData>
        </a:graphic>
      </p:graphicFrame>
      <p:sp>
        <p:nvSpPr>
          <p:cNvPr id="15" name="Text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79155" y="1875942"/>
            <a:ext cx="7776000" cy="61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defRPr sz="27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27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27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sz="27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27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1527175" indent="75565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1984375" indent="75565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2441575" indent="75565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2898775" indent="75565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buClr>
                <a:schemeClr val="accent1"/>
              </a:buClr>
              <a:buFont typeface="Verdana" panose="020B0604030504040204" pitchFamily="34" charset="0"/>
              <a:buChar char="•"/>
            </a:pPr>
            <a:r>
              <a:rPr lang="en-US" altLang="en-US" sz="1500" dirty="0" err="1"/>
              <a:t>Calculul</a:t>
            </a:r>
            <a:r>
              <a:rPr lang="en-US" altLang="en-US" sz="1500" dirty="0"/>
              <a:t> </a:t>
            </a:r>
            <a:r>
              <a:rPr lang="en-US" altLang="en-US" sz="1500" dirty="0" err="1"/>
              <a:t>eficientei</a:t>
            </a:r>
            <a:r>
              <a:rPr lang="en-US" altLang="en-US" sz="1500" dirty="0"/>
              <a:t> la </a:t>
            </a:r>
            <a:r>
              <a:rPr lang="en-US" altLang="en-US" sz="1500" dirty="0" err="1"/>
              <a:t>pompa</a:t>
            </a:r>
            <a:r>
              <a:rPr lang="en-US" altLang="en-US" sz="1500" dirty="0"/>
              <a:t> de put</a:t>
            </a:r>
          </a:p>
        </p:txBody>
      </p:sp>
    </p:spTree>
    <p:extLst>
      <p:ext uri="{BB962C8B-B14F-4D97-AF65-F5344CB8AC3E}">
        <p14:creationId xmlns:p14="http://schemas.microsoft.com/office/powerpoint/2010/main" val="4286711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008" y="1898996"/>
            <a:ext cx="582930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 txBox="1">
            <a:spLocks noChangeArrowheads="1"/>
          </p:cNvSpPr>
          <p:nvPr/>
        </p:nvSpPr>
        <p:spPr bwMode="gray">
          <a:xfrm>
            <a:off x="525771" y="1072164"/>
            <a:ext cx="8085138" cy="755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640992" tIns="0" rIns="263938" bIns="0" anchor="ctr"/>
          <a:lstStyle/>
          <a:p>
            <a:pPr algn="ctr" defTabSz="957263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800" b="1" i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WILO in Moldova</a:t>
            </a:r>
          </a:p>
        </p:txBody>
      </p:sp>
    </p:spTree>
    <p:extLst>
      <p:ext uri="{BB962C8B-B14F-4D97-AF65-F5344CB8AC3E}">
        <p14:creationId xmlns:p14="http://schemas.microsoft.com/office/powerpoint/2010/main" val="4119541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263" y="1758737"/>
            <a:ext cx="8798335" cy="4138629"/>
          </a:xfrm>
        </p:spPr>
        <p:txBody>
          <a:bodyPr/>
          <a:lstStyle/>
          <a:p>
            <a:pPr>
              <a:defRPr/>
            </a:pP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Debitul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calculat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pentru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alegerea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pompei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fost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primit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conform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celui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existent    </a:t>
            </a:r>
          </a:p>
          <a:p>
            <a:pPr>
              <a:defRPr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 = 43,6 m3/h.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Înălţimea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pompare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pompei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calculează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conform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formulei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0" indent="0">
              <a:buFont typeface="Verdana" panose="020B0604030504040204" pitchFamily="34" charset="0"/>
              <a:buNone/>
              <a:defRPr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 = Н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dinamic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hpsţ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hw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>
              <a:defRPr/>
            </a:pP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0" indent="0">
              <a:buFont typeface="Verdana" panose="020B0604030504040204" pitchFamily="34" charset="0"/>
              <a:buNone/>
              <a:defRPr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dinamic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-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nivelul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dinamic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47,3 m;</a:t>
            </a:r>
          </a:p>
          <a:p>
            <a:pPr marL="0" indent="0">
              <a:buFont typeface="Verdana" panose="020B0604030504040204" pitchFamily="34" charset="0"/>
              <a:buNone/>
              <a:defRPr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hpsţ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	-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pierderi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sarcină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ţeavă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4,7 m;</a:t>
            </a:r>
          </a:p>
          <a:p>
            <a:pPr marL="0" indent="0">
              <a:buFont typeface="Verdana" panose="020B0604030504040204" pitchFamily="34" charset="0"/>
              <a:buNone/>
              <a:defRPr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hw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	-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presiunea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apei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suprafaţa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puţului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8,1 m.</a:t>
            </a:r>
          </a:p>
          <a:p>
            <a:pPr marL="0" indent="0">
              <a:buFont typeface="Verdana" panose="020B0604030504040204" pitchFamily="34" charset="0"/>
              <a:buNone/>
              <a:defRPr/>
            </a:pPr>
            <a:endParaRPr lang="en-US" dirty="0"/>
          </a:p>
          <a:p>
            <a:pPr marL="0" indent="0">
              <a:buFont typeface="Verdana" panose="020B0604030504040204" pitchFamily="34" charset="0"/>
              <a:buNone/>
              <a:defRPr/>
            </a:pPr>
            <a:r>
              <a:rPr lang="en-US" dirty="0" smtClean="0"/>
              <a:t>        </a:t>
            </a:r>
            <a:r>
              <a:rPr lang="ru-RU" dirty="0" smtClean="0"/>
              <a:t>Н = 47,3 + 4,7 + 8,1 = 60,1 m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521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852" y="1532623"/>
            <a:ext cx="3834921" cy="524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367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1" y="1799935"/>
            <a:ext cx="8872537" cy="450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982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just"/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itle 28"/>
          <p:cNvSpPr txBox="1">
            <a:spLocks/>
          </p:cNvSpPr>
          <p:nvPr/>
        </p:nvSpPr>
        <p:spPr bwMode="auto">
          <a:xfrm>
            <a:off x="2955545" y="1661288"/>
            <a:ext cx="639086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80975" indent="-180975" algn="ctr">
              <a:lnSpc>
                <a:spcPct val="110000"/>
              </a:lnSpc>
              <a:buClr>
                <a:schemeClr val="accent1"/>
              </a:buClr>
              <a:buFont typeface="Verdana" pitchFamily="34" charset="0"/>
              <a:buChar char="•"/>
            </a:pPr>
            <a:r>
              <a:rPr lang="en-US" sz="2000" b="0" kern="0" smtClean="0"/>
              <a:t>Indicele de eficienta a motoarelor electrice</a:t>
            </a:r>
            <a:endParaRPr lang="en-US" sz="2000" b="0" kern="0" dirty="0" smtClean="0"/>
          </a:p>
        </p:txBody>
      </p:sp>
      <p:graphicFrame>
        <p:nvGraphicFramePr>
          <p:cNvPr id="15" name="Tabelle 6"/>
          <p:cNvGraphicFramePr>
            <a:graphicFrameLocks noGrp="1"/>
          </p:cNvGraphicFramePr>
          <p:nvPr>
            <p:extLst/>
          </p:nvPr>
        </p:nvGraphicFramePr>
        <p:xfrm>
          <a:off x="4592764" y="4859467"/>
          <a:ext cx="4127943" cy="1402008"/>
        </p:xfrm>
        <a:graphic>
          <a:graphicData uri="http://schemas.openxmlformats.org/drawingml/2006/table">
            <a:tbl>
              <a:tblPr/>
              <a:tblGrid>
                <a:gridCol w="15021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65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92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8389">
                <a:tc>
                  <a:txBody>
                    <a:bodyPr/>
                    <a:lstStyle/>
                    <a:p>
                      <a:pPr marL="0" marR="0" lvl="0" indent="0" algn="l" defTabSz="582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2-pole / 50 Hz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2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4 kW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2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5.5 kW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8389">
                <a:tc>
                  <a:txBody>
                    <a:bodyPr/>
                    <a:lstStyle/>
                    <a:p>
                      <a:pPr marL="0" marR="0" lvl="0" indent="0" algn="l" defTabSz="582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IE1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2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83.1 %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2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84.7 %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8389">
                <a:tc>
                  <a:txBody>
                    <a:bodyPr/>
                    <a:lstStyle/>
                    <a:p>
                      <a:pPr marL="0" marR="0" lvl="0" indent="0" algn="l" defTabSz="582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IE2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2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85.8 %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2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87.0 %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8389">
                <a:tc>
                  <a:txBody>
                    <a:bodyPr/>
                    <a:lstStyle/>
                    <a:p>
                      <a:pPr marL="0" marR="0" lvl="0" indent="0" algn="l" defTabSz="582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IE3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2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88.1 %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2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89.2 %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8389">
                <a:tc>
                  <a:txBody>
                    <a:bodyPr/>
                    <a:lstStyle/>
                    <a:p>
                      <a:pPr marL="0" marR="0" lvl="0" indent="0" algn="l" defTabSz="582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IE4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2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91.1 %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2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91.9 %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5428">
                <a:tc>
                  <a:txBody>
                    <a:bodyPr/>
                    <a:lstStyle/>
                    <a:p>
                      <a:pPr marL="0" marR="0" lvl="0" indent="0" algn="l" defTabSz="582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IE5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2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92,8 %</a:t>
                      </a:r>
                      <a:b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(P</a:t>
                      </a:r>
                      <a:r>
                        <a:rPr kumimoji="0" lang="de-DE" sz="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=3.8 kW)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2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95,5 %</a:t>
                      </a:r>
                    </a:p>
                    <a:p>
                      <a:pPr marL="0" marR="0" lvl="0" indent="0" algn="l" defTabSz="582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(P2=5.6 kW)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6" name="Textfeld 3"/>
          <p:cNvSpPr txBox="1"/>
          <p:nvPr/>
        </p:nvSpPr>
        <p:spPr>
          <a:xfrm>
            <a:off x="1998522" y="2427347"/>
            <a:ext cx="2266311" cy="315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43056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C82"/>
              </a:buClr>
            </a:pPr>
            <a:r>
              <a:rPr lang="de-DE" sz="1316" dirty="0" smtClean="0">
                <a:solidFill>
                  <a:srgbClr val="505050"/>
                </a:solidFill>
                <a:latin typeface="Verdana"/>
                <a:cs typeface="+mn-cs"/>
              </a:rPr>
              <a:t>Wilo-</a:t>
            </a:r>
            <a:r>
              <a:rPr lang="de-DE" sz="1316" dirty="0" err="1" smtClean="0">
                <a:solidFill>
                  <a:srgbClr val="505050"/>
                </a:solidFill>
                <a:latin typeface="Verdana"/>
                <a:cs typeface="+mn-cs"/>
              </a:rPr>
              <a:t>Rexa</a:t>
            </a:r>
            <a:r>
              <a:rPr lang="de-DE" sz="1316" dirty="0" smtClean="0">
                <a:solidFill>
                  <a:srgbClr val="505050"/>
                </a:solidFill>
                <a:latin typeface="Verdana"/>
                <a:cs typeface="+mn-cs"/>
              </a:rPr>
              <a:t> </a:t>
            </a:r>
            <a:r>
              <a:rPr lang="de-DE" sz="1316" dirty="0">
                <a:solidFill>
                  <a:srgbClr val="505050"/>
                </a:solidFill>
                <a:latin typeface="Verdana"/>
                <a:cs typeface="+mn-cs"/>
              </a:rPr>
              <a:t>SOLID-Q</a:t>
            </a:r>
          </a:p>
        </p:txBody>
      </p:sp>
      <p:sp>
        <p:nvSpPr>
          <p:cNvPr id="17" name="Textfeld 37"/>
          <p:cNvSpPr txBox="1"/>
          <p:nvPr/>
        </p:nvSpPr>
        <p:spPr>
          <a:xfrm>
            <a:off x="2120295" y="5019479"/>
            <a:ext cx="286293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43056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C82"/>
              </a:buClr>
            </a:pPr>
            <a:r>
              <a:rPr lang="de-DE" sz="1200" dirty="0" smtClean="0">
                <a:solidFill>
                  <a:prstClr val="black"/>
                </a:solidFill>
                <a:latin typeface="Verdana"/>
                <a:cs typeface="+mn-cs"/>
              </a:rPr>
              <a:t>SOLID-Q </a:t>
            </a:r>
            <a:r>
              <a:rPr lang="de-DE" sz="1200" dirty="0" err="1" smtClean="0">
                <a:solidFill>
                  <a:prstClr val="black"/>
                </a:solidFill>
                <a:latin typeface="Verdana"/>
                <a:cs typeface="+mn-cs"/>
              </a:rPr>
              <a:t>Hydraulic</a:t>
            </a:r>
            <a:r>
              <a:rPr lang="de-DE" sz="1200" dirty="0" smtClean="0">
                <a:solidFill>
                  <a:prstClr val="black"/>
                </a:solidFill>
                <a:latin typeface="Verdana"/>
                <a:cs typeface="+mn-cs"/>
              </a:rPr>
              <a:t>:</a:t>
            </a:r>
            <a:endParaRPr lang="de-DE" sz="1200" dirty="0">
              <a:solidFill>
                <a:prstClr val="black"/>
              </a:solidFill>
              <a:latin typeface="Verdana"/>
              <a:cs typeface="+mn-cs"/>
            </a:endParaRPr>
          </a:p>
          <a:p>
            <a:pPr marL="285590" indent="-285590" defTabSz="1043056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C82"/>
              </a:buClr>
              <a:buFont typeface="Wingdings" panose="05000000000000000000" pitchFamily="2" charset="2"/>
              <a:buChar char="è"/>
            </a:pPr>
            <a:r>
              <a:rPr lang="de-DE" sz="1200" b="0" dirty="0" err="1">
                <a:solidFill>
                  <a:prstClr val="black"/>
                </a:solidFill>
                <a:latin typeface="Verdana"/>
                <a:cs typeface="+mn-cs"/>
                <a:sym typeface="Wingdings" panose="05000000000000000000" pitchFamily="2" charset="2"/>
              </a:rPr>
              <a:t>Self-cleaning</a:t>
            </a:r>
            <a:endParaRPr lang="de-DE" sz="1200" b="0" dirty="0">
              <a:solidFill>
                <a:prstClr val="black"/>
              </a:solidFill>
              <a:latin typeface="Verdana"/>
              <a:cs typeface="+mn-cs"/>
              <a:sym typeface="Wingdings" panose="05000000000000000000" pitchFamily="2" charset="2"/>
            </a:endParaRPr>
          </a:p>
          <a:p>
            <a:pPr marL="285590" indent="-285590" defTabSz="1043056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C82"/>
              </a:buClr>
              <a:buFont typeface="Wingdings" panose="05000000000000000000" pitchFamily="2" charset="2"/>
              <a:buChar char="è"/>
            </a:pPr>
            <a:r>
              <a:rPr lang="de-DE" sz="1200" b="0" dirty="0" err="1">
                <a:solidFill>
                  <a:prstClr val="black"/>
                </a:solidFill>
                <a:latin typeface="Verdana"/>
                <a:cs typeface="+mn-cs"/>
                <a:sym typeface="Wingdings" panose="05000000000000000000" pitchFamily="2" charset="2"/>
              </a:rPr>
              <a:t>Highly</a:t>
            </a:r>
            <a:r>
              <a:rPr lang="de-DE" sz="1200" b="0" dirty="0">
                <a:solidFill>
                  <a:prstClr val="black"/>
                </a:solidFill>
                <a:latin typeface="Verdan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b="0" dirty="0" err="1">
                <a:solidFill>
                  <a:prstClr val="black"/>
                </a:solidFill>
                <a:latin typeface="Verdana"/>
                <a:cs typeface="+mn-cs"/>
                <a:sym typeface="Wingdings" panose="05000000000000000000" pitchFamily="2" charset="2"/>
              </a:rPr>
              <a:t>efficient</a:t>
            </a:r>
            <a:endParaRPr lang="de-DE" sz="1200" b="0" dirty="0">
              <a:solidFill>
                <a:prstClr val="black"/>
              </a:solidFill>
              <a:latin typeface="Verdan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18" name="Textfeld 38"/>
          <p:cNvSpPr txBox="1"/>
          <p:nvPr/>
        </p:nvSpPr>
        <p:spPr>
          <a:xfrm>
            <a:off x="2120295" y="4106315"/>
            <a:ext cx="2862935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43056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C82"/>
              </a:buClr>
            </a:pPr>
            <a:r>
              <a:rPr lang="de-DE" sz="1200" dirty="0">
                <a:solidFill>
                  <a:prstClr val="black"/>
                </a:solidFill>
                <a:latin typeface="Verdana"/>
                <a:cs typeface="+mn-cs"/>
              </a:rPr>
              <a:t>High-efficiency </a:t>
            </a:r>
            <a:r>
              <a:rPr lang="de-DE" sz="1200" dirty="0" err="1">
                <a:solidFill>
                  <a:prstClr val="black"/>
                </a:solidFill>
                <a:latin typeface="Verdana"/>
                <a:cs typeface="+mn-cs"/>
              </a:rPr>
              <a:t>motor</a:t>
            </a:r>
            <a:r>
              <a:rPr lang="de-DE" sz="1200" dirty="0">
                <a:solidFill>
                  <a:prstClr val="black"/>
                </a:solidFill>
                <a:latin typeface="Verdana"/>
                <a:cs typeface="+mn-cs"/>
              </a:rPr>
              <a:t>:</a:t>
            </a:r>
          </a:p>
          <a:p>
            <a:pPr marL="285590" indent="-285590" defTabSz="1043056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C82"/>
              </a:buClr>
              <a:buFont typeface="Wingdings" panose="05000000000000000000" pitchFamily="2" charset="2"/>
              <a:buChar char="è"/>
            </a:pPr>
            <a:r>
              <a:rPr lang="en-US" sz="1200" b="0" dirty="0" smtClean="0">
                <a:solidFill>
                  <a:prstClr val="black"/>
                </a:solidFill>
                <a:latin typeface="Verdana"/>
                <a:cs typeface="+mn-cs"/>
                <a:sym typeface="Wingdings" panose="05000000000000000000" pitchFamily="2" charset="2"/>
              </a:rPr>
              <a:t>Up </a:t>
            </a:r>
            <a:r>
              <a:rPr lang="en-US" sz="1200" b="0" dirty="0">
                <a:solidFill>
                  <a:prstClr val="black"/>
                </a:solidFill>
                <a:latin typeface="Verdana"/>
                <a:cs typeface="+mn-cs"/>
                <a:sym typeface="Wingdings" panose="05000000000000000000" pitchFamily="2" charset="2"/>
              </a:rPr>
              <a:t>to efficiency class </a:t>
            </a:r>
            <a:r>
              <a:rPr lang="en-US" sz="1200" b="0" dirty="0" smtClean="0">
                <a:solidFill>
                  <a:prstClr val="black"/>
                </a:solidFill>
                <a:latin typeface="Verdana"/>
                <a:cs typeface="+mn-cs"/>
                <a:sym typeface="Wingdings" panose="05000000000000000000" pitchFamily="2" charset="2"/>
              </a:rPr>
              <a:t>IE5*</a:t>
            </a:r>
            <a:endParaRPr lang="en-US" sz="1200" b="0" dirty="0">
              <a:solidFill>
                <a:prstClr val="black"/>
              </a:solidFill>
              <a:latin typeface="Verdana"/>
              <a:cs typeface="+mn-cs"/>
              <a:sym typeface="Wingdings" panose="05000000000000000000" pitchFamily="2" charset="2"/>
            </a:endParaRPr>
          </a:p>
          <a:p>
            <a:pPr marL="285590" indent="-285590" defTabSz="1043056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C82"/>
              </a:buClr>
              <a:buFont typeface="Wingdings" panose="05000000000000000000" pitchFamily="2" charset="2"/>
              <a:buChar char="è"/>
            </a:pPr>
            <a:r>
              <a:rPr lang="en-US" sz="1200" b="0" dirty="0">
                <a:solidFill>
                  <a:prstClr val="black"/>
                </a:solidFill>
                <a:latin typeface="Verdana"/>
                <a:cs typeface="+mn-cs"/>
                <a:sym typeface="Wingdings" panose="05000000000000000000" pitchFamily="2" charset="2"/>
              </a:rPr>
              <a:t>For wet and dry sump installation</a:t>
            </a:r>
          </a:p>
        </p:txBody>
      </p:sp>
      <p:sp>
        <p:nvSpPr>
          <p:cNvPr id="19" name="Textfeld 39"/>
          <p:cNvSpPr txBox="1"/>
          <p:nvPr/>
        </p:nvSpPr>
        <p:spPr>
          <a:xfrm>
            <a:off x="2120295" y="2784543"/>
            <a:ext cx="286293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43056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C82"/>
              </a:buClr>
            </a:pPr>
            <a:r>
              <a:rPr lang="de-DE" sz="1200" dirty="0">
                <a:solidFill>
                  <a:prstClr val="black"/>
                </a:solidFill>
                <a:latin typeface="Verdana"/>
                <a:cs typeface="+mn-cs"/>
              </a:rPr>
              <a:t>Wilo-DDI:</a:t>
            </a:r>
          </a:p>
          <a:p>
            <a:pPr marL="285590" indent="-285590" defTabSz="1043056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C82"/>
              </a:buClr>
              <a:buFont typeface="Wingdings" panose="05000000000000000000" pitchFamily="2" charset="2"/>
              <a:buChar char="è"/>
            </a:pPr>
            <a:r>
              <a:rPr lang="en-US" sz="1200" b="0" dirty="0">
                <a:solidFill>
                  <a:prstClr val="black"/>
                </a:solidFill>
                <a:latin typeface="Verdana"/>
                <a:cs typeface="+mn-cs"/>
                <a:sym typeface="Wingdings" panose="05000000000000000000" pitchFamily="2" charset="2"/>
              </a:rPr>
              <a:t>Digital </a:t>
            </a:r>
            <a:r>
              <a:rPr lang="en-US" sz="1200" b="0" dirty="0" smtClean="0">
                <a:solidFill>
                  <a:prstClr val="black"/>
                </a:solidFill>
                <a:latin typeface="Verdana"/>
                <a:cs typeface="+mn-cs"/>
                <a:sym typeface="Wingdings" panose="05000000000000000000" pitchFamily="2" charset="2"/>
              </a:rPr>
              <a:t>interface</a:t>
            </a:r>
            <a:endParaRPr lang="en-US" sz="1200" b="0" dirty="0">
              <a:solidFill>
                <a:prstClr val="black"/>
              </a:solidFill>
              <a:latin typeface="Verdana"/>
              <a:cs typeface="+mn-cs"/>
              <a:sym typeface="Wingdings" panose="05000000000000000000" pitchFamily="2" charset="2"/>
            </a:endParaRPr>
          </a:p>
          <a:p>
            <a:pPr marL="285590" indent="-285590" defTabSz="1043056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C82"/>
              </a:buClr>
              <a:buFont typeface="Wingdings" panose="05000000000000000000" pitchFamily="2" charset="2"/>
              <a:buChar char="è"/>
            </a:pPr>
            <a:r>
              <a:rPr lang="en-US" sz="1200" b="0" dirty="0" smtClean="0">
                <a:solidFill>
                  <a:prstClr val="black"/>
                </a:solidFill>
                <a:latin typeface="Verdana"/>
                <a:cs typeface="+mn-cs"/>
                <a:sym typeface="Wingdings" panose="05000000000000000000" pitchFamily="2" charset="2"/>
              </a:rPr>
              <a:t>Web-based control </a:t>
            </a:r>
            <a:r>
              <a:rPr lang="en-US" sz="1200" b="0" dirty="0">
                <a:solidFill>
                  <a:prstClr val="black"/>
                </a:solidFill>
                <a:latin typeface="Verdana"/>
                <a:cs typeface="+mn-cs"/>
                <a:sym typeface="Wingdings" panose="05000000000000000000" pitchFamily="2" charset="2"/>
              </a:rPr>
              <a:t>and visualization</a:t>
            </a:r>
          </a:p>
          <a:p>
            <a:pPr marL="285590" indent="-285590" defTabSz="1043056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C82"/>
              </a:buClr>
              <a:buFont typeface="Wingdings" panose="05000000000000000000" pitchFamily="2" charset="2"/>
              <a:buChar char="è"/>
            </a:pPr>
            <a:r>
              <a:rPr lang="en-US" sz="1200" b="0" dirty="0">
                <a:solidFill>
                  <a:prstClr val="black"/>
                </a:solidFill>
                <a:latin typeface="Verdana"/>
                <a:cs typeface="+mn-cs"/>
                <a:sym typeface="Wingdings" panose="05000000000000000000" pitchFamily="2" charset="2"/>
              </a:rPr>
              <a:t>Data logger</a:t>
            </a:r>
          </a:p>
          <a:p>
            <a:pPr marL="285590" indent="-285590" defTabSz="1043056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C82"/>
              </a:buClr>
              <a:buFont typeface="Wingdings" panose="05000000000000000000" pitchFamily="2" charset="2"/>
              <a:buChar char="è"/>
            </a:pPr>
            <a:r>
              <a:rPr lang="en-US" sz="1200" b="0" dirty="0">
                <a:solidFill>
                  <a:prstClr val="black"/>
                </a:solidFill>
                <a:latin typeface="Verdana"/>
                <a:cs typeface="+mn-cs"/>
                <a:sym typeface="Wingdings" panose="05000000000000000000" pitchFamily="2" charset="2"/>
              </a:rPr>
              <a:t>Vibration monitoring</a:t>
            </a:r>
          </a:p>
        </p:txBody>
      </p:sp>
      <p:pic>
        <p:nvPicPr>
          <p:cNvPr id="20" name="Grafik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2448" y="2179921"/>
            <a:ext cx="622971" cy="300745"/>
          </a:xfrm>
          <a:prstGeom prst="rect">
            <a:avLst/>
          </a:prstGeom>
        </p:spPr>
      </p:pic>
      <p:pic>
        <p:nvPicPr>
          <p:cNvPr id="21" name="Grafik 2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87" t="5627" r="23525" b="8280"/>
          <a:stretch/>
        </p:blipFill>
        <p:spPr>
          <a:xfrm>
            <a:off x="555687" y="2632074"/>
            <a:ext cx="1418868" cy="3310690"/>
          </a:xfrm>
          <a:prstGeom prst="rect">
            <a:avLst/>
          </a:prstGeom>
        </p:spPr>
      </p:pic>
      <p:pic>
        <p:nvPicPr>
          <p:cNvPr id="22" name="Grafik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19" y="2154892"/>
            <a:ext cx="812237" cy="58754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191" y="2031391"/>
            <a:ext cx="4235384" cy="281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1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1758348" y="1845308"/>
            <a:ext cx="5712968" cy="390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1910" kern="0" dirty="0" smtClean="0">
                <a:solidFill>
                  <a:srgbClr val="505050"/>
                </a:solidFill>
              </a:rPr>
              <a:t>Costuri si eficienta energetica</a:t>
            </a:r>
            <a:endParaRPr lang="de-DE" sz="1910" kern="0" baseline="-25000" dirty="0">
              <a:solidFill>
                <a:srgbClr val="505050"/>
              </a:solidFill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390812" y="2401997"/>
            <a:ext cx="7131284" cy="348066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72671" tIns="36336" rIns="72671" bIns="36336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Pentru</a:t>
            </a:r>
            <a:r>
              <a:rPr lang="en-GB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operatori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unei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regii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apa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canalizare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nu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este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usor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decida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favoarea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celui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eficient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utilaj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pompare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In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nici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caz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factorul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decisiv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nu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trebuie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fie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costul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mic de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investitie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ci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degraba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comparatie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intre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diferitele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solutii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tinand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toti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factorii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relevanti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Acest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lucru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este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posibil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doar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daca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toti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factori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tin de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procesul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pompare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sunt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luati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considerare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ro-RO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ro-RO" sz="11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LCC = Ci + </a:t>
            </a:r>
            <a:r>
              <a:rPr lang="ro-RO" sz="1100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Cinst</a:t>
            </a:r>
            <a:r>
              <a:rPr lang="ro-RO" sz="11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o-RO" sz="11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Ce + Cm +</a:t>
            </a:r>
            <a:r>
              <a:rPr lang="ro-RO" sz="11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o-RO" sz="1100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</a:t>
            </a:r>
            <a:endParaRPr lang="ro-RO" sz="11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ro-RO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Acesti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factori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sunt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Costul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investitie</a:t>
            </a:r>
            <a:endParaRPr lang="en-GB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Costul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instalare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punere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functiune</a:t>
            </a:r>
            <a:endParaRPr lang="en-GB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Costurile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o-RO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consumul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energie</a:t>
            </a:r>
            <a:endParaRPr lang="en-GB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Costurile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mentenata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reparatie</a:t>
            </a:r>
            <a:endParaRPr lang="en-GB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Costurile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casare</a:t>
            </a:r>
            <a:endParaRPr lang="en-GB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endParaRPr lang="en-GB" sz="1194" dirty="0"/>
          </a:p>
        </p:txBody>
      </p:sp>
      <p:graphicFrame>
        <p:nvGraphicFramePr>
          <p:cNvPr id="26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4982528"/>
              </p:ext>
            </p:extLst>
          </p:nvPr>
        </p:nvGraphicFramePr>
        <p:xfrm>
          <a:off x="4540062" y="3331427"/>
          <a:ext cx="4415509" cy="2420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Worksheet" r:id="rId8" imgW="4410190" imgH="2571750" progId="Excel.Sheet.8">
                  <p:embed/>
                </p:oleObj>
              </mc:Choice>
              <mc:Fallback>
                <p:oleObj name="Worksheet" r:id="rId8" imgW="4410190" imgH="2571750" progId="Excel.Sheet.8">
                  <p:embed/>
                  <p:pic>
                    <p:nvPicPr>
                      <p:cNvPr id="26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062" y="3331427"/>
                        <a:ext cx="4415509" cy="242035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6945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4" name="Группа 7"/>
          <p:cNvGrpSpPr>
            <a:grpSpLocks/>
          </p:cNvGrpSpPr>
          <p:nvPr/>
        </p:nvGrpSpPr>
        <p:grpSpPr bwMode="auto">
          <a:xfrm>
            <a:off x="462116" y="1792807"/>
            <a:ext cx="8472334" cy="4447656"/>
            <a:chOff x="270204" y="815926"/>
            <a:chExt cx="9354051" cy="5528606"/>
          </a:xfrm>
        </p:grpSpPr>
        <p:pic>
          <p:nvPicPr>
            <p:cNvPr id="15" name="Picture 6" descr="IM00036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4893" y="844062"/>
              <a:ext cx="5059362" cy="37941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7" descr="IM00036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204" y="815926"/>
              <a:ext cx="4020125" cy="535979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4651963" y="4482712"/>
              <a:ext cx="4759300" cy="186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>
              <a:lvl1pPr marL="342900" indent="-3429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•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lvl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ru-RU" altLang="ro-RO" sz="1300" b="1"/>
            </a:p>
            <a:p>
              <a:pPr lvl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1000" b="1"/>
                <a:t>Installed pumps</a:t>
              </a:r>
              <a:r>
                <a:rPr lang="ru-RU" altLang="ro-RO" sz="1000" b="1"/>
                <a:t>:</a:t>
              </a:r>
            </a:p>
            <a:p>
              <a:pPr lvl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1000" b="1"/>
                <a:t>Model: </a:t>
              </a:r>
              <a:r>
                <a:rPr lang="ru-RU" altLang="ro-RO" sz="1000" b="1"/>
                <a:t>К</a:t>
              </a:r>
              <a:r>
                <a:rPr lang="en-US" altLang="ro-RO" sz="1000" b="1"/>
                <a:t> 45/55 with electric motor P=15 kW</a:t>
              </a:r>
              <a:r>
                <a:rPr lang="ru-RU" altLang="ro-RO" sz="1000" b="1"/>
                <a:t>;</a:t>
              </a:r>
            </a:p>
            <a:p>
              <a:pPr lvl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1000" b="1"/>
                <a:t>Model: </a:t>
              </a:r>
              <a:r>
                <a:rPr lang="ru-RU" altLang="ro-RO" sz="1000" b="1"/>
                <a:t>К</a:t>
              </a:r>
              <a:r>
                <a:rPr lang="en-US" altLang="ro-RO" sz="1000" b="1"/>
                <a:t> 90/35 with electric motor P=22 kW</a:t>
              </a:r>
              <a:r>
                <a:rPr lang="ru-RU" altLang="ro-RO" sz="1000" b="1"/>
                <a:t>;</a:t>
              </a:r>
              <a:endParaRPr lang="en-US" altLang="ro-RO" sz="1000" b="1"/>
            </a:p>
            <a:p>
              <a:pPr lvl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endParaRPr lang="ru-RU" altLang="ro-RO" sz="1000" b="1"/>
            </a:p>
            <a:p>
              <a:pPr lvl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1000" b="1"/>
                <a:t>Working pump:</a:t>
              </a:r>
              <a:endParaRPr lang="ru-RU" altLang="ro-RO" sz="1000" b="1"/>
            </a:p>
            <a:p>
              <a:pPr lvl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1000" b="1"/>
                <a:t>Model: </a:t>
              </a:r>
              <a:r>
                <a:rPr lang="ru-RU" altLang="ro-RO" sz="1000" b="1"/>
                <a:t>К</a:t>
              </a:r>
              <a:r>
                <a:rPr lang="en-US" altLang="ro-RO" sz="1000" b="1"/>
                <a:t> 45/55 with electric motor P=15 kW</a:t>
              </a:r>
              <a:r>
                <a:rPr lang="ru-RU" altLang="ro-RO" sz="1000" b="1"/>
                <a:t>;</a:t>
              </a:r>
            </a:p>
            <a:p>
              <a:pPr lvl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1000" b="1"/>
                <a:t>Specific consumption of electricity for pumping of water 1 m</a:t>
              </a:r>
              <a:r>
                <a:rPr lang="en-US" altLang="ro-RO" sz="1000" b="1" baseline="30000"/>
                <a:t>3</a:t>
              </a:r>
              <a:r>
                <a:rPr lang="en-US" altLang="ro-RO" sz="1000" b="1"/>
                <a:t> waters – 290 W/m</a:t>
              </a:r>
              <a:r>
                <a:rPr lang="en-US" altLang="ro-RO" sz="1000" b="1" baseline="30000"/>
                <a:t>3 </a:t>
              </a:r>
            </a:p>
            <a:p>
              <a:pPr lvl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endParaRPr lang="ru-RU" altLang="ro-RO" sz="1200" b="1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887035" y="1520103"/>
            <a:ext cx="7319773" cy="718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 eaLnBrk="1" hangingPunct="1">
              <a:lnSpc>
                <a:spcPct val="110000"/>
              </a:lnSpc>
              <a:buClr>
                <a:schemeClr val="accent1"/>
              </a:buClr>
              <a:defRPr/>
            </a:pPr>
            <a:r>
              <a:rPr lang="en-US" sz="1100" b="1" dirty="0" err="1">
                <a:cs typeface="Arial" charset="0"/>
              </a:rPr>
              <a:t>Ungheni</a:t>
            </a:r>
            <a:r>
              <a:rPr lang="en-US" sz="1100" b="1" dirty="0">
                <a:cs typeface="Arial" charset="0"/>
              </a:rPr>
              <a:t>  city, Pressure  boosting pumping station ”Krestyuk-7” </a:t>
            </a:r>
            <a:r>
              <a:rPr lang="en-US" sz="1100" b="1" dirty="0">
                <a:solidFill>
                  <a:srgbClr val="FF0000"/>
                </a:solidFill>
                <a:cs typeface="Arial" charset="0"/>
              </a:rPr>
              <a:t>up to modernize</a:t>
            </a:r>
            <a:endParaRPr lang="ru-RU" sz="11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marL="180975" indent="-180975" eaLnBrk="1" hangingPunct="1">
              <a:lnSpc>
                <a:spcPct val="110000"/>
              </a:lnSpc>
              <a:buClr>
                <a:schemeClr val="accent1"/>
              </a:buClr>
              <a:defRPr/>
            </a:pPr>
            <a:endParaRPr lang="ru-RU" sz="1100" b="1" dirty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marL="180975" indent="-180975" eaLnBrk="1" hangingPunct="1">
              <a:lnSpc>
                <a:spcPct val="110000"/>
              </a:lnSpc>
              <a:buClr>
                <a:schemeClr val="accent1"/>
              </a:buClr>
              <a:buFont typeface="Verdana" pitchFamily="34" charset="0"/>
              <a:buChar char="•"/>
              <a:defRPr/>
            </a:pPr>
            <a:endParaRPr lang="ru-RU" sz="15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839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4" name="Группа 12"/>
          <p:cNvGrpSpPr>
            <a:grpSpLocks/>
          </p:cNvGrpSpPr>
          <p:nvPr/>
        </p:nvGrpSpPr>
        <p:grpSpPr bwMode="auto">
          <a:xfrm>
            <a:off x="175469" y="1479341"/>
            <a:ext cx="8687544" cy="5254086"/>
            <a:chOff x="-2212516" y="107393"/>
            <a:chExt cx="13072774" cy="8135336"/>
          </a:xfrm>
        </p:grpSpPr>
        <p:pic>
          <p:nvPicPr>
            <p:cNvPr id="15" name="Picture 5" descr="IM00208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12516" y="684641"/>
              <a:ext cx="10502098" cy="7558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-2074590" y="855017"/>
              <a:ext cx="3512338" cy="23547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rIns="0"/>
            <a:lstStyle>
              <a:lvl1pPr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•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800" b="1" dirty="0"/>
                <a:t>Installed pumps</a:t>
              </a:r>
              <a:r>
                <a:rPr lang="ru-RU" altLang="ro-RO" sz="800" b="1" dirty="0"/>
                <a:t>: </a:t>
              </a:r>
            </a:p>
            <a:p>
              <a:pPr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800" b="1" dirty="0"/>
                <a:t>COR-2 MVI 1604-6/CR</a:t>
              </a:r>
              <a:endParaRPr lang="ru-RU" altLang="ro-RO" sz="800" b="1" dirty="0"/>
            </a:p>
            <a:p>
              <a:pPr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800" b="1" dirty="0"/>
                <a:t>Model: COR-2 MVI 1604-6/CR</a:t>
              </a:r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800" b="1" dirty="0"/>
                <a:t>Pups station with frequency converter and</a:t>
              </a:r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800" b="1" dirty="0"/>
                <a:t>with control panel</a:t>
              </a:r>
              <a:endParaRPr lang="ru-RU" altLang="ro-RO" sz="800" dirty="0"/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800" b="1" dirty="0"/>
                <a:t>The capacity of each pump –  130W</a:t>
              </a:r>
              <a:endParaRPr lang="ru-RU" altLang="ro-RO" sz="800" dirty="0"/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800" b="1" dirty="0"/>
                <a:t>The actual reduction in specific energy consumption for pumping of water in accordance with operational </a:t>
              </a:r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800" b="1" dirty="0">
                  <a:solidFill>
                    <a:srgbClr val="FF0000"/>
                  </a:solidFill>
                </a:rPr>
                <a:t>performance</a:t>
              </a:r>
              <a:r>
                <a:rPr lang="en-US" altLang="ro-RO" sz="800" b="1" dirty="0"/>
                <a:t> </a:t>
              </a:r>
              <a:r>
                <a:rPr lang="en-US" altLang="ro-RO" sz="800" b="1" dirty="0">
                  <a:solidFill>
                    <a:srgbClr val="FF0000"/>
                  </a:solidFill>
                </a:rPr>
                <a:t>by 2.23 times</a:t>
              </a:r>
              <a:endParaRPr lang="ru-RU" altLang="ro-RO" sz="800" b="1" dirty="0">
                <a:solidFill>
                  <a:srgbClr val="FF0000"/>
                </a:solidFill>
              </a:endParaRPr>
            </a:p>
          </p:txBody>
        </p:sp>
        <p:pic>
          <p:nvPicPr>
            <p:cNvPr id="17" name="Picture 8" descr="IM002084_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3352" y="4463684"/>
              <a:ext cx="3396906" cy="370363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9" descr="Im002220_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3352" y="674050"/>
              <a:ext cx="3396906" cy="365283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-725330" y="107393"/>
              <a:ext cx="10860258" cy="3813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200" b="1" dirty="0" err="1">
                  <a:cs typeface="Arial" charset="0"/>
                </a:rPr>
                <a:t>Ungheni</a:t>
              </a:r>
              <a:r>
                <a:rPr lang="en-US" sz="1200" b="1" dirty="0">
                  <a:cs typeface="Arial" charset="0"/>
                </a:rPr>
                <a:t>  city, Pressure  boosting pumping station ”Krestyuk-7” </a:t>
              </a:r>
              <a:r>
                <a:rPr lang="en-US" sz="1200" b="1" dirty="0">
                  <a:solidFill>
                    <a:srgbClr val="0066FF"/>
                  </a:solidFill>
                  <a:cs typeface="Arial" charset="0"/>
                </a:rPr>
                <a:t>after modernize</a:t>
              </a:r>
              <a:endParaRPr lang="ru-RU" sz="12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 rot="19335864">
              <a:off x="3902681" y="1506770"/>
              <a:ext cx="3287220" cy="56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>
              <a:lvl1pPr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•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2400" b="1" dirty="0">
                  <a:solidFill>
                    <a:srgbClr val="FF0000"/>
                  </a:solidFill>
                </a:rPr>
                <a:t>performance by 2.23 times</a:t>
              </a:r>
              <a:endParaRPr lang="ru-RU" altLang="ro-RO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5840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4" name="Группа 4"/>
          <p:cNvGrpSpPr>
            <a:grpSpLocks/>
          </p:cNvGrpSpPr>
          <p:nvPr/>
        </p:nvGrpSpPr>
        <p:grpSpPr bwMode="auto">
          <a:xfrm>
            <a:off x="149250" y="1532623"/>
            <a:ext cx="8773216" cy="5053623"/>
            <a:chOff x="-482653" y="0"/>
            <a:chExt cx="11741209" cy="6964817"/>
          </a:xfrm>
        </p:grpSpPr>
        <p:pic>
          <p:nvPicPr>
            <p:cNvPr id="15" name="Picture 7" descr="IM00163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192" y="274741"/>
              <a:ext cx="10012364" cy="6690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-482653" y="5063134"/>
              <a:ext cx="4699000" cy="14540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rIns="0" anchor="ctr"/>
            <a:lstStyle>
              <a:lvl1pPr marL="342900" indent="-3429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•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lvl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1000" b="1" dirty="0"/>
                <a:t>Installed pumps</a:t>
              </a:r>
              <a:r>
                <a:rPr lang="ru-RU" altLang="ro-RO" sz="1000" b="1" dirty="0"/>
                <a:t>:</a:t>
              </a:r>
              <a:endParaRPr lang="en-US" altLang="ro-RO" sz="1000" b="1" dirty="0"/>
            </a:p>
            <a:p>
              <a:pPr lvl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1000" b="1" dirty="0"/>
                <a:t>Model: 2 - </a:t>
              </a:r>
              <a:r>
                <a:rPr lang="ru-RU" altLang="ro-RO" sz="1000" b="1" dirty="0"/>
                <a:t>ФГ</a:t>
              </a:r>
              <a:r>
                <a:rPr lang="en-US" altLang="ro-RO" sz="1000" b="1" dirty="0"/>
                <a:t> 216/24 with electric motor         30 kW and 55 kW</a:t>
              </a:r>
            </a:p>
            <a:p>
              <a:pPr lvl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1000" b="1" dirty="0"/>
                <a:t>Model: 1 - </a:t>
              </a:r>
              <a:r>
                <a:rPr lang="ru-RU" altLang="ro-RO" sz="1000" b="1" dirty="0"/>
                <a:t>НГ</a:t>
              </a:r>
              <a:r>
                <a:rPr lang="en-US" altLang="ro-RO" sz="1000" b="1" dirty="0"/>
                <a:t> 125-80-315/4 with electric motor 30 kW</a:t>
              </a:r>
              <a:endParaRPr lang="ru-RU" altLang="ro-RO" sz="1000" b="1" dirty="0"/>
            </a:p>
          </p:txBody>
        </p:sp>
        <p:pic>
          <p:nvPicPr>
            <p:cNvPr id="17" name="Picture 9" descr="IM00166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4" y="423524"/>
              <a:ext cx="3402014" cy="256857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809454" y="0"/>
              <a:ext cx="9001735" cy="38068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200" b="1" dirty="0" err="1">
                  <a:cs typeface="Arial" charset="0"/>
                </a:rPr>
                <a:t>Hincesti</a:t>
              </a:r>
              <a:r>
                <a:rPr lang="en-US" sz="1200" b="1" dirty="0">
                  <a:cs typeface="Arial" charset="0"/>
                </a:rPr>
                <a:t> city, regional sewage pumping station </a:t>
              </a:r>
              <a:r>
                <a:rPr lang="en-US" sz="1200" b="1" dirty="0">
                  <a:solidFill>
                    <a:srgbClr val="FF0000"/>
                  </a:solidFill>
                  <a:cs typeface="Arial" charset="0"/>
                </a:rPr>
                <a:t>up to modernize</a:t>
              </a:r>
              <a:endPara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5718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4" name="Группа 4"/>
          <p:cNvGrpSpPr>
            <a:grpSpLocks/>
          </p:cNvGrpSpPr>
          <p:nvPr/>
        </p:nvGrpSpPr>
        <p:grpSpPr bwMode="auto">
          <a:xfrm>
            <a:off x="679155" y="1532623"/>
            <a:ext cx="8000893" cy="4913029"/>
            <a:chOff x="-84138" y="0"/>
            <a:chExt cx="10777538" cy="7561263"/>
          </a:xfrm>
        </p:grpSpPr>
        <p:pic>
          <p:nvPicPr>
            <p:cNvPr id="15" name="Picture 5" descr="IM002761_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038" y="0"/>
              <a:ext cx="10012362" cy="7558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-529" y="0"/>
              <a:ext cx="10693929" cy="42506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400" b="1" dirty="0" err="1">
                  <a:cs typeface="Arial" charset="0"/>
                </a:rPr>
                <a:t>Hincesti</a:t>
              </a:r>
              <a:r>
                <a:rPr lang="en-US" sz="1400" b="1" dirty="0">
                  <a:cs typeface="Arial" charset="0"/>
                </a:rPr>
                <a:t> city, regional sewage pumping station </a:t>
              </a:r>
              <a:r>
                <a:rPr lang="en-US" sz="1400" b="1" dirty="0">
                  <a:solidFill>
                    <a:srgbClr val="0066FF"/>
                  </a:solidFill>
                  <a:cs typeface="Arial" charset="0"/>
                </a:rPr>
                <a:t>after modernize</a:t>
              </a:r>
              <a:endParaRPr lang="ru-RU" sz="14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pic>
          <p:nvPicPr>
            <p:cNvPr id="17" name="Picture 6" descr="IM002755_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6988"/>
              <a:ext cx="2266950" cy="372427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9" descr="IM002750_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3" y="390525"/>
              <a:ext cx="2266950" cy="338931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7424022" y="4973381"/>
              <a:ext cx="3269378" cy="25847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rIns="0" anchor="ctr"/>
            <a:lstStyle>
              <a:lvl1pPr marL="342900" indent="-3429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•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lvl="1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ro-RO" sz="900" b="1" dirty="0"/>
            </a:p>
            <a:p>
              <a:pPr lvl="1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ro-RO" sz="900" b="1" dirty="0"/>
            </a:p>
            <a:p>
              <a:pPr lvl="1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ro-RO" sz="900" b="1" dirty="0"/>
            </a:p>
            <a:p>
              <a:pPr lvl="1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900" b="1" dirty="0"/>
                <a:t>Installed pumps</a:t>
              </a:r>
              <a:r>
                <a:rPr lang="ru-RU" altLang="ro-RO" sz="900" b="1" dirty="0"/>
                <a:t>:</a:t>
              </a:r>
            </a:p>
            <a:p>
              <a:pPr lvl="1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ru-RU" altLang="ro-RO" sz="900" b="1" dirty="0"/>
            </a:p>
            <a:p>
              <a:pPr lvl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900" b="1" dirty="0"/>
                <a:t>Model: FA 08.64 </a:t>
              </a:r>
              <a:r>
                <a:rPr lang="ru-RU" altLang="ro-RO" sz="900" b="1" dirty="0"/>
                <a:t>Е</a:t>
              </a:r>
              <a:r>
                <a:rPr lang="en-US" altLang="ro-RO" sz="900" b="1" dirty="0"/>
                <a:t>-270 (4 units) with electric motor type: </a:t>
              </a:r>
              <a:r>
                <a:rPr lang="ru-RU" altLang="ro-RO" sz="900" b="1" dirty="0"/>
                <a:t>Т</a:t>
              </a:r>
              <a:r>
                <a:rPr lang="en-US" altLang="ro-RO" sz="900" b="1" dirty="0"/>
                <a:t>17–4/24</a:t>
              </a:r>
              <a:r>
                <a:rPr lang="ru-RU" altLang="ro-RO" sz="900" b="1" dirty="0"/>
                <a:t>Н</a:t>
              </a:r>
              <a:r>
                <a:rPr lang="en-US" altLang="ro-RO" sz="900" b="1" dirty="0"/>
                <a:t>. With control panel.       The actual reduction in specific energy consumption for pumping of wastewater in accordance with operational </a:t>
              </a:r>
            </a:p>
            <a:p>
              <a:pPr lvl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900" b="1" dirty="0">
                  <a:solidFill>
                    <a:srgbClr val="FF0000"/>
                  </a:solidFill>
                </a:rPr>
                <a:t>performance about 40%</a:t>
              </a:r>
              <a:endParaRPr lang="ru-RU" altLang="ro-RO" sz="900" b="1" dirty="0">
                <a:solidFill>
                  <a:srgbClr val="FF0000"/>
                </a:solidFill>
              </a:endParaRPr>
            </a:p>
            <a:p>
              <a:pPr lvl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1100" dirty="0"/>
                <a:t> </a:t>
              </a: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 rot="-2264136">
              <a:off x="-84138" y="1546225"/>
              <a:ext cx="4267201" cy="55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>
              <a:lvl1pPr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•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2400" b="1">
                  <a:solidFill>
                    <a:srgbClr val="FF0000"/>
                  </a:solidFill>
                </a:rPr>
                <a:t>Performance about 40%</a:t>
              </a:r>
              <a:endParaRPr lang="ru-RU" altLang="ro-RO" sz="2400" b="1">
                <a:solidFill>
                  <a:srgbClr val="FF0000"/>
                </a:solidFill>
              </a:endParaRP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 rot="-2264136">
              <a:off x="-42863" y="1546225"/>
              <a:ext cx="4267201" cy="55403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/>
            <a:lstStyle>
              <a:lvl1pPr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•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2400" b="1">
                  <a:solidFill>
                    <a:srgbClr val="FFFF00"/>
                  </a:solidFill>
                </a:rPr>
                <a:t>Performance about 40%</a:t>
              </a:r>
              <a:endParaRPr lang="ru-RU" altLang="ro-RO" sz="2400" b="1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1601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4" name="Группа 4"/>
          <p:cNvGrpSpPr>
            <a:grpSpLocks/>
          </p:cNvGrpSpPr>
          <p:nvPr/>
        </p:nvGrpSpPr>
        <p:grpSpPr bwMode="auto">
          <a:xfrm>
            <a:off x="1097075" y="1532623"/>
            <a:ext cx="6942529" cy="4929823"/>
            <a:chOff x="0" y="0"/>
            <a:chExt cx="10693400" cy="8201347"/>
          </a:xfrm>
        </p:grpSpPr>
        <p:pic>
          <p:nvPicPr>
            <p:cNvPr id="15" name="Picture 5" descr="IM000153_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754"/>
              <a:ext cx="10693400" cy="7558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1070452" y="0"/>
              <a:ext cx="9578438" cy="35908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100" b="1" dirty="0" err="1">
                  <a:cs typeface="Arial" charset="0"/>
                </a:rPr>
                <a:t>Balti</a:t>
              </a:r>
              <a:r>
                <a:rPr lang="en-US" sz="1100" b="1" dirty="0">
                  <a:cs typeface="Arial" charset="0"/>
                </a:rPr>
                <a:t> city. Pressure  boosting pumping station “KONEVA - 24 "</a:t>
              </a:r>
              <a:r>
                <a:rPr lang="en-US" sz="1100" dirty="0">
                  <a:cs typeface="Arial" charset="0"/>
                </a:rPr>
                <a:t>  </a:t>
              </a:r>
              <a:r>
                <a:rPr lang="en-US" sz="1100" b="1" dirty="0">
                  <a:solidFill>
                    <a:srgbClr val="FF0000"/>
                  </a:solidFill>
                  <a:cs typeface="Arial" charset="0"/>
                </a:rPr>
                <a:t>up to modernize</a:t>
              </a:r>
              <a:endParaRPr lang="ru-RU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0" y="7021511"/>
              <a:ext cx="10693400" cy="11798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rIns="0" anchor="ctr"/>
            <a:lstStyle>
              <a:lvl1pPr marL="342900" indent="-3429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•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lvl="3"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1100" b="1" dirty="0"/>
                <a:t>Installed pumps</a:t>
              </a:r>
              <a:r>
                <a:rPr lang="ru-RU" altLang="ro-RO" sz="1100" b="1" dirty="0"/>
                <a:t>: </a:t>
              </a:r>
              <a:r>
                <a:rPr lang="ru-RU" altLang="ro-RO" sz="1100" dirty="0"/>
                <a:t>               </a:t>
              </a:r>
              <a:r>
                <a:rPr lang="en-US" altLang="ro-RO" sz="1100" b="1" dirty="0"/>
                <a:t>Model:</a:t>
              </a:r>
              <a:r>
                <a:rPr lang="en-US" altLang="ro-RO" sz="1100" dirty="0"/>
                <a:t>  </a:t>
              </a:r>
              <a:r>
                <a:rPr lang="ru-RU" altLang="ro-RO" sz="1100" b="1" dirty="0"/>
                <a:t>К</a:t>
              </a:r>
              <a:r>
                <a:rPr lang="en-US" altLang="ro-RO" sz="1100" b="1" dirty="0"/>
                <a:t> 45/30  (Q=45 m3/h; H=30 m, P=7,5 kW )</a:t>
              </a:r>
              <a:endParaRPr lang="ru-RU" altLang="ro-RO" sz="1100" b="1" dirty="0"/>
            </a:p>
            <a:p>
              <a:pPr lvl="3"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ru-RU" altLang="ro-RO" sz="1100" b="1" dirty="0"/>
                <a:t>                                              </a:t>
              </a:r>
              <a:r>
                <a:rPr lang="en-US" altLang="ro-RO" sz="1100" b="1" dirty="0"/>
                <a:t>Model: </a:t>
              </a:r>
              <a:r>
                <a:rPr lang="en-US" altLang="ro-RO" sz="1100" dirty="0"/>
                <a:t> </a:t>
              </a:r>
              <a:r>
                <a:rPr lang="en-US" altLang="ro-RO" sz="1100" b="1" dirty="0"/>
                <a:t>3 </a:t>
              </a:r>
              <a:r>
                <a:rPr lang="ru-RU" altLang="ro-RO" sz="1100" b="1" dirty="0"/>
                <a:t>К</a:t>
              </a:r>
              <a:r>
                <a:rPr lang="en-US" altLang="ro-RO" sz="1100" b="1" dirty="0"/>
                <a:t> - 6a  (Q=28 m3/h; H=46 m,  P=11 kW )</a:t>
              </a:r>
              <a:r>
                <a:rPr lang="en-US" altLang="ro-RO" sz="1100" dirty="0"/>
                <a:t> </a:t>
              </a:r>
              <a:endParaRPr lang="ru-RU" altLang="ro-RO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10856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gray">
          <a:xfrm>
            <a:off x="1124059" y="1528248"/>
            <a:ext cx="6888561" cy="40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57263" eaLnBrk="1" hangingPunct="1">
              <a:defRPr/>
            </a:pPr>
            <a:r>
              <a:rPr lang="de-DE" sz="1800" b="1" i="1" dirty="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Domeniile</a:t>
            </a:r>
            <a:r>
              <a:rPr lang="de-DE" sz="1800" b="1" i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800" b="1" i="1" dirty="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principale</a:t>
            </a:r>
            <a:r>
              <a:rPr lang="de-DE" sz="1800" b="1" i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de-DE" sz="1800" b="1" i="1" dirty="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activitate</a:t>
            </a:r>
            <a:endParaRPr lang="de-DE" sz="1800" b="1" i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91654" y="191729"/>
            <a:ext cx="3732855" cy="43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639" tIns="184793" rIns="0" bIns="0"/>
          <a:lstStyle>
            <a:lvl1pPr defTabSz="1042988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1042988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1042988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1042988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1042988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ro-RO" sz="1300" b="1">
              <a:solidFill>
                <a:schemeClr val="tx2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710717" y="5650658"/>
            <a:ext cx="7895589" cy="480982"/>
          </a:xfrm>
          <a:prstGeom prst="rect">
            <a:avLst/>
          </a:prstGeom>
          <a:solidFill>
            <a:srgbClr val="009C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ro-RO" sz="2700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493912" y="5598761"/>
            <a:ext cx="15625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ro-RO" sz="1600" i="1" dirty="0">
                <a:solidFill>
                  <a:schemeClr val="bg1"/>
                </a:solidFill>
              </a:rPr>
              <a:t>Building service.</a:t>
            </a:r>
            <a:endParaRPr lang="de-DE" altLang="ro-RO" sz="1800" i="1" dirty="0">
              <a:solidFill>
                <a:schemeClr val="bg1"/>
              </a:solidFill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114437" y="5617466"/>
            <a:ext cx="27434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ro-RO" sz="1600" i="1" dirty="0">
                <a:solidFill>
                  <a:schemeClr val="bg1"/>
                </a:solidFill>
              </a:rPr>
              <a:t>Municipal water management.</a:t>
            </a:r>
            <a:endParaRPr lang="de-DE" altLang="ro-RO" sz="1800" i="1" dirty="0">
              <a:solidFill>
                <a:schemeClr val="bg1"/>
              </a:solidFill>
            </a:endParaRPr>
          </a:p>
        </p:txBody>
      </p:sp>
      <p:pic>
        <p:nvPicPr>
          <p:cNvPr id="19" name="Picture 11" descr="Marktsegmente_3er_Seite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17" y="1978915"/>
            <a:ext cx="2848928" cy="363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Marktsegmente_3er_Seite_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"/>
          <a:stretch>
            <a:fillRect/>
          </a:stretch>
        </p:blipFill>
        <p:spPr bwMode="auto">
          <a:xfrm>
            <a:off x="5757379" y="1975112"/>
            <a:ext cx="2848927" cy="362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111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4" name="Группа 4"/>
          <p:cNvGrpSpPr>
            <a:grpSpLocks/>
          </p:cNvGrpSpPr>
          <p:nvPr/>
        </p:nvGrpSpPr>
        <p:grpSpPr bwMode="auto">
          <a:xfrm>
            <a:off x="968040" y="1532623"/>
            <a:ext cx="7554283" cy="4960840"/>
            <a:chOff x="0" y="252413"/>
            <a:chExt cx="10693400" cy="7308850"/>
          </a:xfrm>
        </p:grpSpPr>
        <p:grpSp>
          <p:nvGrpSpPr>
            <p:cNvPr id="15" name="Group 6"/>
            <p:cNvGrpSpPr>
              <a:grpSpLocks/>
            </p:cNvGrpSpPr>
            <p:nvPr/>
          </p:nvGrpSpPr>
          <p:grpSpPr bwMode="auto">
            <a:xfrm>
              <a:off x="107950" y="755650"/>
              <a:ext cx="10477500" cy="6096000"/>
              <a:chOff x="68" y="476"/>
              <a:chExt cx="6600" cy="3840"/>
            </a:xfrm>
          </p:grpSpPr>
          <p:pic>
            <p:nvPicPr>
              <p:cNvPr id="18" name="Picture 4" descr="Im002227_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" y="476"/>
                <a:ext cx="3648" cy="38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5" descr="Im002228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8" y="476"/>
                <a:ext cx="2880" cy="38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0" y="6877050"/>
              <a:ext cx="10693400" cy="6842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rIns="0" anchor="ctr"/>
            <a:lstStyle>
              <a:lvl1pPr marL="342900" indent="-3429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•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179388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tabLst>
                  <a:tab pos="192088" algn="l"/>
                </a:tabLs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lvl="1"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1100" b="1"/>
                <a:t>Installed pumps:  COR-2 MVI 1603 with Control panel. Reduction of specific consumption of electricity for pumping of water – </a:t>
              </a:r>
              <a:r>
                <a:rPr lang="en-US" altLang="ro-RO" sz="1100" b="1">
                  <a:solidFill>
                    <a:srgbClr val="FF0000"/>
                  </a:solidFill>
                </a:rPr>
                <a:t>average 73 %</a:t>
              </a:r>
              <a:endParaRPr lang="ru-RU" altLang="ro-RO" sz="1100" b="1">
                <a:solidFill>
                  <a:srgbClr val="FF0000"/>
                </a:solidFill>
              </a:endParaRPr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107952" y="252413"/>
              <a:ext cx="10477497" cy="40810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1200" b="1" dirty="0"/>
                <a:t>Balti city. Pressure  boosting pumping station  “KONEVA - 24 "</a:t>
              </a:r>
              <a:r>
                <a:rPr lang="en-US" altLang="ro-RO" sz="1200" dirty="0"/>
                <a:t> </a:t>
              </a:r>
              <a:r>
                <a:rPr lang="en-US" altLang="ro-RO" sz="1200" b="1" dirty="0">
                  <a:solidFill>
                    <a:srgbClr val="0066FF"/>
                  </a:solidFill>
                </a:rPr>
                <a:t>after modernize</a:t>
              </a:r>
              <a:endParaRPr lang="ru-RU" altLang="ro-RO" sz="1200" dirty="0">
                <a:solidFill>
                  <a:srgbClr val="0066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642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0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11169"/>
              </p:ext>
            </p:extLst>
          </p:nvPr>
        </p:nvGraphicFramePr>
        <p:xfrm>
          <a:off x="294236" y="1679614"/>
          <a:ext cx="8548207" cy="4474605"/>
        </p:xfrm>
        <a:graphic>
          <a:graphicData uri="http://schemas.openxmlformats.org/drawingml/2006/table">
            <a:tbl>
              <a:tblPr/>
              <a:tblGrid>
                <a:gridCol w="18624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877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432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546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04063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9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Pump station</a:t>
                      </a:r>
                    </a:p>
                  </a:txBody>
                  <a:tcPr marL="7448" marR="7448" marT="7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9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Old pumps</a:t>
                      </a:r>
                    </a:p>
                  </a:txBody>
                  <a:tcPr marL="7448" marR="7448" marT="7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9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Replacement pumps</a:t>
                      </a:r>
                    </a:p>
                  </a:txBody>
                  <a:tcPr marL="7448" marR="7448" marT="7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9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Energy saving %</a:t>
                      </a:r>
                    </a:p>
                  </a:txBody>
                  <a:tcPr marL="7448" marR="7448" marT="7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3996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Pressure  boosting pumping station ”Krestyuk-7”, Ungheni</a:t>
                      </a:r>
                    </a:p>
                  </a:txBody>
                  <a:tcPr marL="7448" marR="7448" marT="7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К 45/55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with electric motor P=15 kW,  Specific consumption of electricity for pumping of water 1 m3 waters – 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0,290 kW/m3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</a:b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448" marR="7448" marT="7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COR-2 MVI 1604-6/CR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, Specific consumption of electricity for pumping of water 1 m3 waters – 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Verdana"/>
                      </a:endParaRP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latin typeface="Verdana"/>
                        </a:rPr>
                        <a:t>0,130 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kW/m3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448" marR="7448" marT="7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55%</a:t>
                      </a:r>
                    </a:p>
                  </a:txBody>
                  <a:tcPr marL="7448" marR="7448" marT="7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822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Regional sewage pumping station , Hancesti</a:t>
                      </a:r>
                    </a:p>
                  </a:txBody>
                  <a:tcPr marL="7448" marR="7448" marT="7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ФГ 216/24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with electric motor         30 kW and 55 kW,  Specific consumption of electricity for pumping of water 1 m3 waters - 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0,198 kW/m3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</a:p>
                  </a:txBody>
                  <a:tcPr marL="7448" marR="7448" marT="7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FA 08.64 Е-270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(4 units) with electric motor type: Т17–4/24Н, Specific consumption of electricity for pumping of water 1 m3 waters - 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0,103 kW/m3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448" marR="7448" marT="7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50%</a:t>
                      </a:r>
                    </a:p>
                  </a:txBody>
                  <a:tcPr marL="7448" marR="7448" marT="7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44295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4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Pressure  boosting pumping station “KONEVA - 24 " , Balti </a:t>
                      </a:r>
                    </a:p>
                  </a:txBody>
                  <a:tcPr marL="7448" marR="7448" marT="7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К 45/30 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with electric motor P=7,5 kW,  Specific consumption of electricity for pumping of water 1 m3 waters - 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0,327 kW/m3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448" marR="7448" marT="7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COR-2 MVI 1603-6/CR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, Specific consumption of electricity for pumping of water 1 m3 waters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– 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latin typeface="Verdana"/>
                        </a:rPr>
                        <a:t>0,086 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kW/m3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7448" marR="7448" marT="7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73%</a:t>
                      </a:r>
                    </a:p>
                  </a:txBody>
                  <a:tcPr marL="7448" marR="7448" marT="7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1432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0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7660869"/>
              </p:ext>
            </p:extLst>
          </p:nvPr>
        </p:nvGraphicFramePr>
        <p:xfrm>
          <a:off x="148741" y="1409064"/>
          <a:ext cx="8826015" cy="4767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099576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016" y="1787312"/>
            <a:ext cx="2674833" cy="4305300"/>
          </a:xfrm>
          <a:prstGeom prst="rect">
            <a:avLst/>
          </a:prstGeom>
          <a:noFill/>
          <a:ln w="9525">
            <a:solidFill>
              <a:srgbClr val="2DA59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1" y="1787312"/>
            <a:ext cx="2669251" cy="4295775"/>
          </a:xfrm>
          <a:prstGeom prst="rect">
            <a:avLst/>
          </a:prstGeom>
          <a:noFill/>
          <a:ln w="9525">
            <a:solidFill>
              <a:srgbClr val="009C8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133824" y="1828017"/>
            <a:ext cx="3064128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 eaLnBrk="1" hangingPunct="1">
              <a:lnSpc>
                <a:spcPct val="110000"/>
              </a:lnSpc>
              <a:buClr>
                <a:schemeClr val="accent1"/>
              </a:buClr>
              <a:buFont typeface="Verdana" pitchFamily="34" charset="0"/>
              <a:buChar char="•"/>
              <a:defRPr/>
            </a:pP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moment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sunt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pregatite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64 de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raporturi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privind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auditul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tehnic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efectuat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specialistii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AMAC in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cele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26 de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orase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180975" indent="-180975" eaLnBrk="1" hangingPunct="1">
              <a:lnSpc>
                <a:spcPct val="110000"/>
              </a:lnSpc>
              <a:buClr>
                <a:schemeClr val="accent1"/>
              </a:buClr>
              <a:defRPr/>
            </a:pP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Partial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deja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au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fost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implementate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modernizarile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intreprinderile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din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mun.Balti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Ungheni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Cahul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Leova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Hancesti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Anenii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Noi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,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Basarabeasca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Comrat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180975" indent="-180975" eaLnBrk="1" hangingPunct="1">
              <a:lnSpc>
                <a:spcPct val="110000"/>
              </a:lnSpc>
              <a:buClr>
                <a:schemeClr val="accent1"/>
              </a:buClr>
              <a:defRPr/>
            </a:pP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endParaRPr lang="ru-RU" sz="1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25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Margareta Vîrcolici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Datumsplatzhalter 3"/>
          <p:cNvSpPr txBox="1">
            <a:spLocks/>
          </p:cNvSpPr>
          <p:nvPr/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6E6452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A768533-9F5A-4A96-B8F6-9A95114E0856}" type="datetime1">
              <a:rPr lang="en-GB" smtClean="0">
                <a:cs typeface="Arial" charset="0"/>
              </a:rPr>
              <a:pPr/>
              <a:t>03/06/2019</a:t>
            </a:fld>
            <a:endParaRPr lang="de-DE">
              <a:cs typeface="Arial" charset="0"/>
            </a:endParaRPr>
          </a:p>
        </p:txBody>
      </p:sp>
      <p:sp>
        <p:nvSpPr>
          <p:cNvPr id="16" name="Inhaltsplatzhalter 8"/>
          <p:cNvSpPr txBox="1">
            <a:spLocks/>
          </p:cNvSpPr>
          <p:nvPr/>
        </p:nvSpPr>
        <p:spPr>
          <a:xfrm>
            <a:off x="2433908" y="1620411"/>
            <a:ext cx="6262254" cy="2074863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>
              <a:spcAft>
                <a:spcPts val="300"/>
              </a:spcAft>
            </a:pPr>
            <a:r>
              <a:rPr lang="ro-RO" sz="2800" dirty="0" smtClean="0">
                <a:solidFill>
                  <a:srgbClr val="534B3E"/>
                </a:solidFill>
              </a:rPr>
              <a:t>Vă mulțumim pentru atenție</a:t>
            </a:r>
            <a:endParaRPr lang="en-GB" sz="2800" dirty="0">
              <a:solidFill>
                <a:srgbClr val="534B3E"/>
              </a:solidFill>
            </a:endParaRPr>
          </a:p>
          <a:p>
            <a:endParaRPr lang="en-GB" sz="1000" dirty="0">
              <a:solidFill>
                <a:srgbClr val="534B3E"/>
              </a:solidFill>
            </a:endParaRPr>
          </a:p>
        </p:txBody>
      </p:sp>
      <p:sp>
        <p:nvSpPr>
          <p:cNvPr id="17" name="Textfeld 9"/>
          <p:cNvSpPr txBox="1">
            <a:spLocks noChangeArrowheads="1"/>
          </p:cNvSpPr>
          <p:nvPr/>
        </p:nvSpPr>
        <p:spPr bwMode="auto">
          <a:xfrm>
            <a:off x="427153" y="5399463"/>
            <a:ext cx="13716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Proiect co-finanțat de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" name="Picture 11" descr="F:\Branding\EU\jaun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1056" y="5624205"/>
            <a:ext cx="13652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H:\bn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46511" y="5590073"/>
            <a:ext cx="1016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58991" y="5624205"/>
            <a:ext cx="16398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feld 9"/>
          <p:cNvSpPr txBox="1">
            <a:spLocks noChangeArrowheads="1"/>
          </p:cNvSpPr>
          <p:nvPr/>
        </p:nvSpPr>
        <p:spPr bwMode="auto">
          <a:xfrm>
            <a:off x="6898878" y="5383151"/>
            <a:ext cx="1147762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In cooperare cu</a:t>
            </a:r>
            <a:endParaRPr lang="ro-RO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" name="Picture 2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45" y="5540701"/>
            <a:ext cx="1071880" cy="1071880"/>
          </a:xfrm>
          <a:prstGeom prst="rect">
            <a:avLst/>
          </a:prstGeom>
        </p:spPr>
      </p:pic>
      <p:pic>
        <p:nvPicPr>
          <p:cNvPr id="23" name="Picture 22" descr="D:\Users\Desktop\logotype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16" y="5818037"/>
            <a:ext cx="1958975" cy="56959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CasetăText 1"/>
          <p:cNvSpPr txBox="1"/>
          <p:nvPr/>
        </p:nvSpPr>
        <p:spPr>
          <a:xfrm>
            <a:off x="1856306" y="3145976"/>
            <a:ext cx="53619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  <a:hlinkClick r:id="rId12"/>
              </a:rPr>
              <a:t>www.ifcaac.amac.md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ifcaac@fua.utm.md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77-38 22</a:t>
            </a:r>
          </a:p>
          <a:p>
            <a:pPr algn="ctr"/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 </a:t>
            </a:r>
          </a:p>
          <a:p>
            <a:pPr algn="ctr"/>
            <a:r>
              <a:rPr lang="ro-RO" sz="1400" b="0" u="sng">
                <a:solidFill>
                  <a:srgbClr val="7030A0"/>
                </a:solidFill>
                <a:latin typeface="+mn-lt"/>
              </a:rPr>
              <a:t>www.amac.md</a:t>
            </a:r>
            <a:r>
              <a:rPr lang="ro-RO" sz="1400" b="0">
                <a:solidFill>
                  <a:srgbClr val="7030A0"/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apacanal@yandex.ru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28-84-33</a:t>
            </a:r>
          </a:p>
          <a:p>
            <a:pPr algn="ctr"/>
            <a:endParaRPr lang="ro-RO" sz="8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7373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88568" y="1467880"/>
            <a:ext cx="8571628" cy="5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o-RO" sz="2177" b="0" kern="0" smtClean="0"/>
              <a:t>WATER MANAGMENT</a:t>
            </a:r>
            <a:endParaRPr lang="ro-RO" sz="2177" b="0" kern="0" dirty="0"/>
          </a:p>
        </p:txBody>
      </p:sp>
      <p:sp>
        <p:nvSpPr>
          <p:cNvPr id="15" name="Date Placeholder 3"/>
          <p:cNvSpPr txBox="1">
            <a:spLocks/>
          </p:cNvSpPr>
          <p:nvPr/>
        </p:nvSpPr>
        <p:spPr bwMode="auto">
          <a:xfrm>
            <a:off x="7995880" y="7037437"/>
            <a:ext cx="15491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 spc="70" baseline="0">
                <a:solidFill>
                  <a:srgbClr val="6E6452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smtClean="0">
                <a:cs typeface="Arial" panose="020B0604020202020204" pitchFamily="34" charset="0"/>
              </a:rPr>
              <a:t>June2013</a:t>
            </a:r>
          </a:p>
        </p:txBody>
      </p:sp>
      <p:pic>
        <p:nvPicPr>
          <p:cNvPr id="16" name="Picture 4" descr="Systemhaus_Wasserwirtschaft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46" y="1910045"/>
            <a:ext cx="8375905" cy="4351430"/>
          </a:xfrm>
        </p:spPr>
      </p:pic>
    </p:spTree>
    <p:extLst>
      <p:ext uri="{BB962C8B-B14F-4D97-AF65-F5344CB8AC3E}">
        <p14:creationId xmlns:p14="http://schemas.microsoft.com/office/powerpoint/2010/main" val="1652869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559278" y="1425104"/>
            <a:ext cx="8092211" cy="59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2177" b="0" kern="0" dirty="0" err="1" smtClean="0"/>
              <a:t>Echipamente</a:t>
            </a:r>
            <a:r>
              <a:rPr lang="ro-RO" altLang="en-US" sz="2177" b="0" kern="0" dirty="0" smtClean="0"/>
              <a:t> si </a:t>
            </a:r>
            <a:r>
              <a:rPr lang="ro-RO" altLang="en-US" sz="2177" b="0" kern="0" dirty="0" err="1" smtClean="0"/>
              <a:t>solutii</a:t>
            </a:r>
            <a:r>
              <a:rPr lang="en-US" altLang="en-US" sz="2177" b="0" kern="0" dirty="0" smtClean="0"/>
              <a:t> </a:t>
            </a:r>
            <a:r>
              <a:rPr lang="en-US" altLang="en-US" sz="2177" b="0" kern="0" dirty="0" err="1" smtClean="0"/>
              <a:t>pentru</a:t>
            </a:r>
            <a:r>
              <a:rPr lang="en-US" altLang="en-US" sz="2177" b="0" kern="0" dirty="0" smtClean="0"/>
              <a:t> </a:t>
            </a:r>
            <a:r>
              <a:rPr lang="en-US" altLang="en-US" sz="2177" b="0" kern="0" dirty="0" err="1" smtClean="0"/>
              <a:t>tratarea</a:t>
            </a:r>
            <a:r>
              <a:rPr lang="ro-RO" altLang="en-US" sz="2177" b="0" kern="0" dirty="0" smtClean="0"/>
              <a:t> si distribuirea apei</a:t>
            </a:r>
            <a:r>
              <a:rPr lang="en-US" altLang="en-US" sz="2177" b="0" kern="0" dirty="0" smtClean="0"/>
              <a:t> </a:t>
            </a:r>
            <a:endParaRPr lang="en-US" altLang="en-US" sz="2177" b="0" kern="0" dirty="0"/>
          </a:p>
        </p:txBody>
      </p:sp>
      <p:pic>
        <p:nvPicPr>
          <p:cNvPr id="15" name="Grafik 12" descr="systemlandschaft_clea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954178"/>
            <a:ext cx="8671020" cy="441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fik 12" descr="systemlandschaft_clea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955238"/>
            <a:ext cx="8671019" cy="442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uppieren 21"/>
          <p:cNvGrpSpPr>
            <a:grpSpLocks/>
          </p:cNvGrpSpPr>
          <p:nvPr/>
        </p:nvGrpSpPr>
        <p:grpSpPr bwMode="auto">
          <a:xfrm>
            <a:off x="5678478" y="4469887"/>
            <a:ext cx="1272687" cy="1518163"/>
            <a:chOff x="808038" y="4993824"/>
            <a:chExt cx="1440000" cy="1597476"/>
          </a:xfrm>
        </p:grpSpPr>
        <p:pic>
          <p:nvPicPr>
            <p:cNvPr id="18" name="Grafik 16" descr="crononorm_beauty__pica_01_1102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038" y="4993824"/>
              <a:ext cx="144000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hteck 5"/>
            <p:cNvSpPr>
              <a:spLocks noChangeArrowheads="1"/>
            </p:cNvSpPr>
            <p:nvPr/>
          </p:nvSpPr>
          <p:spPr bwMode="auto">
            <a:xfrm>
              <a:off x="808038" y="6428924"/>
              <a:ext cx="1440000" cy="16237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tIns="81629" rIns="0" bIns="81629" anchor="ctr"/>
            <a:lstStyle/>
            <a:p>
              <a:pPr eaLnBrk="1" hangingPunct="1">
                <a:defRPr/>
              </a:pPr>
              <a:r>
                <a:rPr lang="de-DE" altLang="en-US" sz="816" i="1">
                  <a:solidFill>
                    <a:schemeClr val="bg1"/>
                  </a:solidFill>
                </a:rPr>
                <a:t>Pompa centrifuga</a:t>
              </a:r>
              <a:endParaRPr lang="en-GB" altLang="en-US" sz="816" i="1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uppieren 24"/>
          <p:cNvGrpSpPr>
            <a:grpSpLocks/>
          </p:cNvGrpSpPr>
          <p:nvPr/>
        </p:nvGrpSpPr>
        <p:grpSpPr bwMode="auto">
          <a:xfrm>
            <a:off x="2315575" y="4469887"/>
            <a:ext cx="1271321" cy="1522572"/>
            <a:chOff x="808038" y="4986200"/>
            <a:chExt cx="1440000" cy="1602000"/>
          </a:xfrm>
        </p:grpSpPr>
        <p:pic>
          <p:nvPicPr>
            <p:cNvPr id="21" name="Grafik 15" descr="vertical_turbine_beauty__pica_01_1008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038" y="4986200"/>
              <a:ext cx="144000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hteck 5"/>
            <p:cNvSpPr>
              <a:spLocks noChangeArrowheads="1"/>
            </p:cNvSpPr>
            <p:nvPr/>
          </p:nvSpPr>
          <p:spPr bwMode="auto">
            <a:xfrm>
              <a:off x="808038" y="6425836"/>
              <a:ext cx="1440000" cy="1623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tIns="81629" rIns="0" bIns="81629" anchor="ctr"/>
            <a:lstStyle/>
            <a:p>
              <a:pPr eaLnBrk="1" hangingPunct="1">
                <a:defRPr/>
              </a:pPr>
              <a:r>
                <a:rPr lang="de-DE" altLang="en-US" sz="816" i="1">
                  <a:solidFill>
                    <a:schemeClr val="bg1"/>
                  </a:solidFill>
                </a:rPr>
                <a:t>Pompa tip turbina</a:t>
              </a:r>
              <a:endParaRPr lang="en-GB" altLang="en-US" sz="816" i="1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uppieren 26"/>
          <p:cNvGrpSpPr>
            <a:grpSpLocks/>
          </p:cNvGrpSpPr>
          <p:nvPr/>
        </p:nvGrpSpPr>
        <p:grpSpPr bwMode="auto">
          <a:xfrm>
            <a:off x="637509" y="4469887"/>
            <a:ext cx="1272687" cy="1518163"/>
            <a:chOff x="808038" y="4993824"/>
            <a:chExt cx="1440000" cy="1597476"/>
          </a:xfrm>
        </p:grpSpPr>
        <p:pic>
          <p:nvPicPr>
            <p:cNvPr id="24" name="Grafik 14" descr="emu_km_1300_beauty__pica_01_1008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038" y="4993824"/>
              <a:ext cx="144000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hteck 5"/>
            <p:cNvSpPr>
              <a:spLocks noChangeArrowheads="1"/>
            </p:cNvSpPr>
            <p:nvPr/>
          </p:nvSpPr>
          <p:spPr bwMode="auto">
            <a:xfrm>
              <a:off x="808038" y="6428924"/>
              <a:ext cx="1440000" cy="16237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tIns="81629" rIns="0" bIns="81629" anchor="ctr"/>
            <a:lstStyle/>
            <a:p>
              <a:pPr eaLnBrk="1" hangingPunct="1">
                <a:defRPr/>
              </a:pPr>
              <a:r>
                <a:rPr lang="de-DE" altLang="en-US" sz="816" i="1">
                  <a:solidFill>
                    <a:schemeClr val="bg1"/>
                  </a:solidFill>
                </a:rPr>
                <a:t>Pompe submersibile</a:t>
              </a:r>
              <a:endParaRPr lang="en-GB" altLang="en-US" sz="816" i="1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pieren 28"/>
          <p:cNvGrpSpPr>
            <a:grpSpLocks/>
          </p:cNvGrpSpPr>
          <p:nvPr/>
        </p:nvGrpSpPr>
        <p:grpSpPr bwMode="auto">
          <a:xfrm>
            <a:off x="7345675" y="4478470"/>
            <a:ext cx="1327308" cy="1518163"/>
            <a:chOff x="798649" y="4993824"/>
            <a:chExt cx="1502608" cy="1597475"/>
          </a:xfrm>
        </p:grpSpPr>
        <p:pic>
          <p:nvPicPr>
            <p:cNvPr id="27" name="Grafik 13" descr="helix_excel_beauty__pica_01_1102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037" y="4993824"/>
              <a:ext cx="1483825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hteck 5"/>
            <p:cNvSpPr>
              <a:spLocks noChangeArrowheads="1"/>
            </p:cNvSpPr>
            <p:nvPr/>
          </p:nvSpPr>
          <p:spPr bwMode="auto">
            <a:xfrm>
              <a:off x="798649" y="6441295"/>
              <a:ext cx="1502608" cy="15000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tIns="81629" rIns="0" bIns="81629" anchor="ctr"/>
            <a:lstStyle/>
            <a:p>
              <a:pPr eaLnBrk="1" hangingPunct="1">
                <a:defRPr/>
              </a:pPr>
              <a:r>
                <a:rPr lang="de-DE" altLang="en-US" sz="816" i="1">
                  <a:solidFill>
                    <a:schemeClr val="bg1"/>
                  </a:solidFill>
                </a:rPr>
                <a:t>Grupuri booster</a:t>
              </a:r>
            </a:p>
          </p:txBody>
        </p:sp>
      </p:grpSp>
      <p:grpSp>
        <p:nvGrpSpPr>
          <p:cNvPr id="29" name="Gruppieren 19"/>
          <p:cNvGrpSpPr>
            <a:grpSpLocks/>
          </p:cNvGrpSpPr>
          <p:nvPr/>
        </p:nvGrpSpPr>
        <p:grpSpPr bwMode="auto">
          <a:xfrm>
            <a:off x="3992275" y="4478470"/>
            <a:ext cx="1271321" cy="1518163"/>
            <a:chOff x="808038" y="4993824"/>
            <a:chExt cx="1440000" cy="1597476"/>
          </a:xfrm>
        </p:grpSpPr>
        <p:pic>
          <p:nvPicPr>
            <p:cNvPr id="30" name="Grafik 17" descr="scp_beauty__pica_01_1008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038" y="4993824"/>
              <a:ext cx="144000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hteck 5"/>
            <p:cNvSpPr>
              <a:spLocks noChangeArrowheads="1"/>
            </p:cNvSpPr>
            <p:nvPr/>
          </p:nvSpPr>
          <p:spPr bwMode="auto">
            <a:xfrm>
              <a:off x="808038" y="6428924"/>
              <a:ext cx="1440000" cy="16237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tIns="81629" rIns="0" bIns="81629" anchor="ctr"/>
            <a:lstStyle/>
            <a:p>
              <a:pPr eaLnBrk="1" hangingPunct="1">
                <a:defRPr/>
              </a:pPr>
              <a:r>
                <a:rPr lang="de-DE" altLang="en-US" sz="816" i="1">
                  <a:solidFill>
                    <a:schemeClr val="bg1"/>
                  </a:solidFill>
                </a:rPr>
                <a:t>Pompa dubluflux</a:t>
              </a:r>
              <a:endParaRPr lang="en-GB" altLang="en-US" sz="816" i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8234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606216" y="1442529"/>
            <a:ext cx="7916617" cy="78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2177" b="0" kern="0" dirty="0" err="1" smtClean="0"/>
              <a:t>Echipamente</a:t>
            </a:r>
            <a:r>
              <a:rPr lang="ro-RO" altLang="en-US" sz="2177" b="0" kern="0" dirty="0" smtClean="0"/>
              <a:t> si </a:t>
            </a:r>
            <a:r>
              <a:rPr lang="ro-RO" altLang="en-US" sz="2177" b="0" kern="0" dirty="0" err="1" smtClean="0"/>
              <a:t>solutii</a:t>
            </a:r>
            <a:r>
              <a:rPr lang="en-US" altLang="en-US" sz="2177" b="0" kern="0" dirty="0" smtClean="0"/>
              <a:t> </a:t>
            </a:r>
            <a:r>
              <a:rPr lang="en-US" altLang="en-US" sz="2177" b="0" kern="0" dirty="0" err="1" smtClean="0"/>
              <a:t>pentru</a:t>
            </a:r>
            <a:r>
              <a:rPr lang="ro-RO" altLang="en-US" sz="2177" b="0" kern="0" dirty="0" smtClean="0"/>
              <a:t> colectarea si</a:t>
            </a:r>
            <a:r>
              <a:rPr lang="en-US" altLang="en-US" sz="2177" b="0" kern="0" dirty="0" smtClean="0"/>
              <a:t> </a:t>
            </a:r>
            <a:r>
              <a:rPr lang="en-US" altLang="en-US" sz="2177" b="0" kern="0" dirty="0" err="1" smtClean="0"/>
              <a:t>tratarea</a:t>
            </a:r>
            <a:r>
              <a:rPr lang="en-US" altLang="en-US" sz="2177" b="0" kern="0" dirty="0" smtClean="0"/>
              <a:t> </a:t>
            </a:r>
            <a:r>
              <a:rPr lang="en-US" altLang="en-US" sz="2177" b="0" kern="0" dirty="0" err="1" smtClean="0"/>
              <a:t>apei</a:t>
            </a:r>
            <a:r>
              <a:rPr lang="en-US" altLang="en-US" sz="2177" b="0" kern="0" dirty="0" smtClean="0"/>
              <a:t> </a:t>
            </a:r>
            <a:r>
              <a:rPr lang="en-US" altLang="en-US" sz="2177" b="0" kern="0" dirty="0" err="1" smtClean="0"/>
              <a:t>uzate</a:t>
            </a:r>
            <a:r>
              <a:rPr lang="en-US" altLang="en-US" sz="2177" b="0" kern="0" dirty="0" smtClean="0"/>
              <a:t> </a:t>
            </a:r>
            <a:endParaRPr lang="en-US" altLang="en-US" sz="2177" b="0" kern="0" dirty="0"/>
          </a:p>
        </p:txBody>
      </p:sp>
      <p:pic>
        <p:nvPicPr>
          <p:cNvPr id="15" name="Grafik 11" descr="systemlandschaft_wast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18" y="1864756"/>
            <a:ext cx="8458615" cy="462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uppieren 23"/>
          <p:cNvGrpSpPr>
            <a:grpSpLocks/>
          </p:cNvGrpSpPr>
          <p:nvPr/>
        </p:nvGrpSpPr>
        <p:grpSpPr bwMode="auto">
          <a:xfrm>
            <a:off x="5181768" y="4896932"/>
            <a:ext cx="1274628" cy="1479792"/>
            <a:chOff x="6542088" y="4784725"/>
            <a:chExt cx="1634914" cy="1806575"/>
          </a:xfrm>
        </p:grpSpPr>
        <p:pic>
          <p:nvPicPr>
            <p:cNvPr id="17" name="Grafik 22" descr="emu_kpr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8227" y="4784725"/>
              <a:ext cx="1628775" cy="162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hteck 5"/>
            <p:cNvSpPr>
              <a:spLocks noChangeArrowheads="1"/>
            </p:cNvSpPr>
            <p:nvPr/>
          </p:nvSpPr>
          <p:spPr bwMode="auto">
            <a:xfrm>
              <a:off x="6542088" y="6407491"/>
              <a:ext cx="1627912" cy="18380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tIns="81629" rIns="0" bIns="81629" anchor="ctr"/>
            <a:lstStyle/>
            <a:p>
              <a:pPr eaLnBrk="1" hangingPunct="1">
                <a:defRPr/>
              </a:pPr>
              <a:r>
                <a:rPr lang="de-DE" altLang="en-US" sz="816" i="1">
                  <a:solidFill>
                    <a:schemeClr val="bg1"/>
                  </a:solidFill>
                </a:rPr>
                <a:t>Pompe axiale</a:t>
              </a:r>
              <a:endParaRPr lang="en-GB" altLang="en-US" sz="816" i="1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uppieren 24"/>
          <p:cNvGrpSpPr>
            <a:grpSpLocks/>
          </p:cNvGrpSpPr>
          <p:nvPr/>
        </p:nvGrpSpPr>
        <p:grpSpPr bwMode="auto">
          <a:xfrm>
            <a:off x="3068671" y="4939361"/>
            <a:ext cx="1270534" cy="1479792"/>
            <a:chOff x="4630659" y="4784725"/>
            <a:chExt cx="1630441" cy="1806575"/>
          </a:xfrm>
        </p:grpSpPr>
        <p:pic>
          <p:nvPicPr>
            <p:cNvPr id="20" name="Grafik 21" descr="emu_fa_beauty__pica_01_1008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0659" y="4784725"/>
              <a:ext cx="1628775" cy="162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hteck 5"/>
            <p:cNvSpPr>
              <a:spLocks noChangeArrowheads="1"/>
            </p:cNvSpPr>
            <p:nvPr/>
          </p:nvSpPr>
          <p:spPr bwMode="auto">
            <a:xfrm>
              <a:off x="4630659" y="6407491"/>
              <a:ext cx="1630441" cy="18380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tIns="81629" rIns="0" bIns="81629" anchor="ctr"/>
            <a:lstStyle/>
            <a:p>
              <a:pPr eaLnBrk="1" hangingPunct="1">
                <a:defRPr/>
              </a:pPr>
              <a:r>
                <a:rPr lang="de-DE" altLang="en-US" sz="816" i="1">
                  <a:solidFill>
                    <a:schemeClr val="bg1"/>
                  </a:solidFill>
                </a:rPr>
                <a:t>Pompe de apa uzata</a:t>
              </a:r>
              <a:endParaRPr lang="en-GB" altLang="en-US" sz="816" i="1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uppieren 36"/>
          <p:cNvGrpSpPr>
            <a:grpSpLocks/>
          </p:cNvGrpSpPr>
          <p:nvPr/>
        </p:nvGrpSpPr>
        <p:grpSpPr bwMode="auto">
          <a:xfrm>
            <a:off x="7384736" y="4892631"/>
            <a:ext cx="1269170" cy="1484093"/>
            <a:chOff x="8453438" y="4776021"/>
            <a:chExt cx="1628775" cy="1812104"/>
          </a:xfrm>
        </p:grpSpPr>
        <p:pic>
          <p:nvPicPr>
            <p:cNvPr id="23" name="Grafik 29" descr="emu_megaprop_tr_326_beauty__pica_01_1010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3438" y="4776021"/>
              <a:ext cx="1628775" cy="162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hteck 5"/>
            <p:cNvSpPr>
              <a:spLocks noChangeArrowheads="1"/>
            </p:cNvSpPr>
            <p:nvPr/>
          </p:nvSpPr>
          <p:spPr bwMode="auto">
            <a:xfrm>
              <a:off x="8453438" y="6404289"/>
              <a:ext cx="1628775" cy="1838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tIns="81629" rIns="0" bIns="81629" anchor="ctr"/>
            <a:lstStyle/>
            <a:p>
              <a:pPr eaLnBrk="1" hangingPunct="1">
                <a:defRPr/>
              </a:pPr>
              <a:r>
                <a:rPr lang="de-DE" altLang="en-US" sz="816" i="1">
                  <a:solidFill>
                    <a:schemeClr val="bg1"/>
                  </a:solidFill>
                </a:rPr>
                <a:t>Mixere submersibile</a:t>
              </a:r>
              <a:endParaRPr lang="en-GB" altLang="en-US" sz="816" i="1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uppieren 25"/>
          <p:cNvGrpSpPr>
            <a:grpSpLocks/>
          </p:cNvGrpSpPr>
          <p:nvPr/>
        </p:nvGrpSpPr>
        <p:grpSpPr bwMode="auto">
          <a:xfrm>
            <a:off x="702656" y="4896932"/>
            <a:ext cx="1271899" cy="1479792"/>
            <a:chOff x="808038" y="4784725"/>
            <a:chExt cx="1630362" cy="1806575"/>
          </a:xfrm>
        </p:grpSpPr>
        <p:pic>
          <p:nvPicPr>
            <p:cNvPr id="26" name="Grafik 20" descr="emu_ks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038" y="4784725"/>
              <a:ext cx="1628775" cy="162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hteck 5"/>
            <p:cNvSpPr>
              <a:spLocks noChangeArrowheads="1"/>
            </p:cNvSpPr>
            <p:nvPr/>
          </p:nvSpPr>
          <p:spPr bwMode="auto">
            <a:xfrm>
              <a:off x="808038" y="6407492"/>
              <a:ext cx="1630362" cy="18380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tIns="81629" rIns="0" bIns="81629" anchor="ctr"/>
            <a:lstStyle/>
            <a:p>
              <a:pPr algn="ctr" eaLnBrk="1" hangingPunct="1">
                <a:defRPr/>
              </a:pPr>
              <a:r>
                <a:rPr lang="de-DE" altLang="en-US" sz="816" i="1">
                  <a:solidFill>
                    <a:schemeClr val="bg1"/>
                  </a:solidFill>
                </a:rPr>
                <a:t>Pompe de drenaj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1443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0"/>
          <p:cNvSpPr txBox="1">
            <a:spLocks noChangeArrowheads="1"/>
          </p:cNvSpPr>
          <p:nvPr/>
        </p:nvSpPr>
        <p:spPr bwMode="auto">
          <a:xfrm>
            <a:off x="958424" y="1572221"/>
            <a:ext cx="7176455" cy="66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164261"/>
          <a:lstStyle/>
          <a:p>
            <a:pPr algn="ctr" defTabSz="1042988" eaLnBrk="1" hangingPunct="1">
              <a:defRPr/>
            </a:pPr>
            <a:r>
              <a:rPr lang="fr-CA" sz="28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WILO in Moldova</a:t>
            </a:r>
          </a:p>
        </p:txBody>
      </p:sp>
      <p:pic>
        <p:nvPicPr>
          <p:cNvPr id="15" name="Рисунок 7" descr="handshak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947" y="2399012"/>
            <a:ext cx="4128611" cy="268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7"/>
          <p:cNvSpPr txBox="1">
            <a:spLocks noChangeArrowheads="1"/>
          </p:cNvSpPr>
          <p:nvPr/>
        </p:nvSpPr>
        <p:spPr bwMode="gray">
          <a:xfrm>
            <a:off x="2097838" y="1161600"/>
            <a:ext cx="4897628" cy="212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7325" indent="-187325" defTabSz="957263" eaLnBrk="1" hangingPunct="1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itchFamily="34" charset="0"/>
              <a:buChar char="•"/>
              <a:defRPr/>
            </a:pPr>
            <a:endParaRPr lang="ru-RU" sz="1400" noProof="1">
              <a:latin typeface="+mn-lt"/>
              <a:cs typeface="+mn-cs"/>
            </a:endParaRPr>
          </a:p>
          <a:p>
            <a:pPr marL="187325" indent="-187325" defTabSz="957263" eaLnBrk="1" hangingPunct="1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itchFamily="34" charset="0"/>
              <a:buChar char="•"/>
              <a:defRPr/>
            </a:pPr>
            <a:endParaRPr lang="ru-RU" sz="1400" noProof="1">
              <a:latin typeface="+mn-lt"/>
              <a:cs typeface="+mn-cs"/>
            </a:endParaRPr>
          </a:p>
          <a:p>
            <a:pPr marL="187325" indent="-187325" defTabSz="957263" eaLnBrk="1" hangingPunct="1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itchFamily="34" charset="0"/>
              <a:buChar char="•"/>
              <a:defRPr/>
            </a:pPr>
            <a:endParaRPr lang="ru-RU" sz="1400" noProof="1">
              <a:latin typeface="+mn-lt"/>
              <a:cs typeface="+mn-cs"/>
            </a:endParaRPr>
          </a:p>
          <a:p>
            <a:pPr marL="187325" indent="-187325" defTabSz="957263" eaLnBrk="1" hangingPunct="1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itchFamily="34" charset="0"/>
              <a:buChar char="•"/>
              <a:defRPr/>
            </a:pPr>
            <a:endParaRPr lang="en-US" sz="1400" noProof="1" smtClean="0">
              <a:latin typeface="+mn-lt"/>
              <a:cs typeface="+mn-cs"/>
            </a:endParaRPr>
          </a:p>
          <a:p>
            <a:pPr marL="187325" indent="-187325" defTabSz="957263" eaLnBrk="1" hangingPunct="1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itchFamily="34" charset="0"/>
              <a:buChar char="•"/>
              <a:defRPr/>
            </a:pPr>
            <a:endParaRPr lang="ru-RU" sz="1400" noProof="1">
              <a:latin typeface="+mn-lt"/>
              <a:cs typeface="+mn-cs"/>
            </a:endParaRPr>
          </a:p>
          <a:p>
            <a:pPr marL="187325" indent="-187325" defTabSz="957263" eaLnBrk="1" hangingPunct="1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itchFamily="34" charset="0"/>
              <a:buChar char="•"/>
              <a:defRPr/>
            </a:pPr>
            <a:endParaRPr lang="ru-RU" sz="1400" noProof="1">
              <a:latin typeface="+mn-lt"/>
              <a:cs typeface="+mn-cs"/>
            </a:endParaRPr>
          </a:p>
          <a:p>
            <a:pPr marL="187325" indent="-187325" defTabSz="957263" eaLnBrk="1" hangingPunct="1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itchFamily="34" charset="0"/>
              <a:buChar char="•"/>
              <a:defRPr/>
            </a:pPr>
            <a:endParaRPr lang="ru-RU" sz="1400" noProof="1">
              <a:latin typeface="+mn-lt"/>
              <a:cs typeface="+mn-cs"/>
            </a:endParaRPr>
          </a:p>
          <a:p>
            <a:pPr marL="187325" indent="-187325" defTabSz="957263" eaLnBrk="1" hangingPunct="1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itchFamily="34" charset="0"/>
              <a:buChar char="•"/>
              <a:defRPr/>
            </a:pPr>
            <a:endParaRPr lang="ru-RU" sz="1400" noProof="1">
              <a:latin typeface="+mn-lt"/>
              <a:cs typeface="+mn-cs"/>
            </a:endParaRPr>
          </a:p>
          <a:p>
            <a:pPr marL="187325" indent="-187325" defTabSz="957263" eaLnBrk="1" hangingPunct="1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itchFamily="34" charset="0"/>
              <a:buChar char="•"/>
              <a:defRPr/>
            </a:pPr>
            <a:endParaRPr lang="ru-RU" sz="1400" noProof="1">
              <a:latin typeface="+mn-lt"/>
              <a:cs typeface="+mn-cs"/>
            </a:endParaRPr>
          </a:p>
          <a:p>
            <a:pPr marL="187325" indent="-187325" defTabSz="957263" eaLnBrk="1" hangingPunct="1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itchFamily="34" charset="0"/>
              <a:buChar char="•"/>
              <a:defRPr/>
            </a:pPr>
            <a:endParaRPr lang="ru-RU" sz="1400" noProof="1">
              <a:latin typeface="+mn-lt"/>
              <a:cs typeface="+mn-cs"/>
            </a:endParaRPr>
          </a:p>
          <a:p>
            <a:pPr marL="187325" indent="-187325" defTabSz="957263" eaLnBrk="1" hangingPunct="1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itchFamily="34" charset="0"/>
              <a:buChar char="•"/>
              <a:defRPr/>
            </a:pPr>
            <a:endParaRPr lang="ru-RU" sz="1400" noProof="1">
              <a:latin typeface="+mn-lt"/>
              <a:cs typeface="+mn-cs"/>
            </a:endParaRPr>
          </a:p>
          <a:p>
            <a:pPr marL="187325" indent="-187325" defTabSz="957263" eaLnBrk="1" hangingPunct="1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itchFamily="34" charset="0"/>
              <a:buChar char="•"/>
              <a:defRPr/>
            </a:pPr>
            <a:endParaRPr lang="ru-RU" sz="1400" noProof="1">
              <a:latin typeface="+mn-lt"/>
              <a:cs typeface="+mn-cs"/>
            </a:endParaRPr>
          </a:p>
          <a:p>
            <a:pPr marL="187325" indent="-187325" defTabSz="957263" eaLnBrk="1" hangingPunct="1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itchFamily="34" charset="0"/>
              <a:buChar char="•"/>
              <a:defRPr/>
            </a:pPr>
            <a:endParaRPr lang="ru-RU" sz="1400" noProof="1">
              <a:latin typeface="+mn-lt"/>
              <a:cs typeface="+mn-cs"/>
            </a:endParaRPr>
          </a:p>
          <a:p>
            <a:pPr marL="187325" indent="-187325" algn="ctr" defTabSz="957263" eaLnBrk="1" hangingPunct="1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itchFamily="34" charset="0"/>
              <a:buChar char="•"/>
              <a:defRPr/>
            </a:pPr>
            <a:r>
              <a:rPr lang="fr-CA" sz="2200" i="1" noProof="1">
                <a:solidFill>
                  <a:schemeClr val="tx2"/>
                </a:solidFill>
                <a:latin typeface="+mn-lt"/>
                <a:cs typeface="+mn-cs"/>
              </a:rPr>
              <a:t>Anul 2003 am devenit membrii </a:t>
            </a:r>
          </a:p>
          <a:p>
            <a:pPr marL="187325" indent="-187325" algn="ctr" defTabSz="957263" eaLnBrk="1" hangingPunct="1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defRPr/>
            </a:pPr>
            <a:r>
              <a:rPr lang="fr-CA" sz="2200" i="1" noProof="1">
                <a:solidFill>
                  <a:schemeClr val="tx2"/>
                </a:solidFill>
                <a:latin typeface="+mn-lt"/>
                <a:cs typeface="+mn-cs"/>
              </a:rPr>
              <a:t>Asociatiei “Moldova APA - CANAL”</a:t>
            </a:r>
          </a:p>
        </p:txBody>
      </p:sp>
      <p:pic>
        <p:nvPicPr>
          <p:cNvPr id="17" name="Рисунок 18" descr="wilo_logo_WiloGreen_rgb_30mm__log_01_1210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87" y="3215148"/>
            <a:ext cx="1427639" cy="60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6724744" y="4769912"/>
            <a:ext cx="212347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ro-RO" sz="1500" dirty="0"/>
              <a:t>   www.amac.md</a:t>
            </a:r>
            <a:endParaRPr lang="ru-RU" altLang="ro-RO" sz="1500" dirty="0"/>
          </a:p>
        </p:txBody>
      </p:sp>
      <p:grpSp>
        <p:nvGrpSpPr>
          <p:cNvPr id="19" name="Группа 15"/>
          <p:cNvGrpSpPr>
            <a:grpSpLocks/>
          </p:cNvGrpSpPr>
          <p:nvPr/>
        </p:nvGrpSpPr>
        <p:grpSpPr bwMode="auto">
          <a:xfrm>
            <a:off x="7053275" y="2797931"/>
            <a:ext cx="1609110" cy="1832421"/>
            <a:chOff x="0" y="457200"/>
            <a:chExt cx="4029075" cy="4779461"/>
          </a:xfrm>
        </p:grpSpPr>
        <p:pic>
          <p:nvPicPr>
            <p:cNvPr id="20" name="Рисунок 1" descr="эмблемма AMAC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7200"/>
              <a:ext cx="4029075" cy="406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499599" y="4496886"/>
              <a:ext cx="2688654" cy="73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lnSpc>
                  <a:spcPct val="110000"/>
                </a:lnSpc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Clr>
                  <a:schemeClr val="accent1"/>
                </a:buClr>
                <a:buFont typeface="Verdana" panose="020B0604030504040204" pitchFamily="34" charset="0"/>
                <a:buChar char="−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ro-RO" sz="2000" b="1" i="1" dirty="0">
                  <a:latin typeface="Times New Roman" panose="02020603050405020304" pitchFamily="18" charset="0"/>
                </a:rPr>
                <a:t>AMAC</a:t>
              </a:r>
              <a:endParaRPr lang="en-US" altLang="ro-RO" sz="2000" dirty="0"/>
            </a:p>
          </p:txBody>
        </p:sp>
      </p:grp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113328" y="56064"/>
            <a:ext cx="8792672" cy="40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ro-RO" sz="2700"/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 flipV="1">
            <a:off x="1113328" y="457199"/>
            <a:ext cx="8792672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5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ro-RO" sz="2700"/>
          </a:p>
        </p:txBody>
      </p:sp>
    </p:spTree>
    <p:extLst>
      <p:ext uri="{BB962C8B-B14F-4D97-AF65-F5344CB8AC3E}">
        <p14:creationId xmlns:p14="http://schemas.microsoft.com/office/powerpoint/2010/main" val="3324566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Рисунок 8" descr="P1060540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2817384"/>
            <a:ext cx="3914090" cy="301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0" descr="P2110118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817384"/>
            <a:ext cx="3746171" cy="299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7"/>
          <p:cNvSpPr txBox="1">
            <a:spLocks noChangeArrowheads="1"/>
          </p:cNvSpPr>
          <p:nvPr/>
        </p:nvSpPr>
        <p:spPr bwMode="gray">
          <a:xfrm>
            <a:off x="657252" y="1765819"/>
            <a:ext cx="7822176" cy="509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7325" indent="-187325" algn="ctr" defTabSz="957263" eaLnBrk="1" hangingPunct="1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Tx/>
              <a:buChar char="•"/>
              <a:defRPr/>
            </a:pPr>
            <a:r>
              <a:rPr lang="fr-CA" sz="2000" noProof="1">
                <a:latin typeface="+mn-lt"/>
                <a:cs typeface="+mn-cs"/>
              </a:rPr>
              <a:t>Determinarea parametrilor de functionare a utilajului de pompare vechi a fost efectuate la 26 de intreprinderi municipale. </a:t>
            </a:r>
          </a:p>
          <a:p>
            <a:pPr marL="187325" indent="-187325" algn="ctr" defTabSz="957263" eaLnBrk="1" hangingPunct="1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itchFamily="34" charset="0"/>
              <a:buChar char="•"/>
              <a:defRPr/>
            </a:pPr>
            <a:endParaRPr lang="fr-CA" sz="1400" noProof="1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594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 bwMode="gray">
          <a:xfrm>
            <a:off x="386655" y="1649368"/>
            <a:ext cx="8157394" cy="492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7325" indent="-187325" algn="ctr" defTabSz="957263" eaLnBrk="1" hangingPunct="1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itchFamily="34" charset="0"/>
              <a:buChar char="•"/>
              <a:defRPr/>
            </a:pPr>
            <a:r>
              <a:rPr lang="fr-CA" sz="2000" noProof="1">
                <a:latin typeface="+mn-lt"/>
                <a:cs typeface="+mn-cs"/>
              </a:rPr>
              <a:t>Principiul proiectelor de modernizare  efectuate in colaborare cu AMAC efectuarea auditului tehnic la intreprinderile municipale cu ajutorul aparatelor de masurare debitmetru ultrasonic , logere si masurator de adincimi</a:t>
            </a:r>
          </a:p>
          <a:p>
            <a:pPr marL="187325" indent="-187325" defTabSz="957263" eaLnBrk="1" hangingPunct="1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itchFamily="34" charset="0"/>
              <a:buChar char="•"/>
              <a:defRPr/>
            </a:pPr>
            <a:endParaRPr lang="fr-CA" sz="1400" noProof="1">
              <a:latin typeface="+mn-lt"/>
              <a:cs typeface="+mn-cs"/>
            </a:endParaRPr>
          </a:p>
          <a:p>
            <a:pPr marL="187325" indent="-187325" defTabSz="957263" eaLnBrk="1" hangingPunct="1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itchFamily="34" charset="0"/>
              <a:buChar char="•"/>
              <a:defRPr/>
            </a:pPr>
            <a:endParaRPr lang="fr-CA" sz="1400" noProof="1">
              <a:latin typeface="+mn-lt"/>
              <a:cs typeface="+mn-cs"/>
            </a:endParaRPr>
          </a:p>
          <a:p>
            <a:pPr marL="187325" indent="-187325" algn="ctr" defTabSz="957263" eaLnBrk="1" hangingPunct="1">
              <a:lnSpc>
                <a:spcPct val="110000"/>
              </a:lnSpc>
              <a:spcAft>
                <a:spcPts val="550"/>
              </a:spcAft>
              <a:buClr>
                <a:schemeClr val="accent1"/>
              </a:buClr>
              <a:buFont typeface="Verdana" pitchFamily="34" charset="0"/>
              <a:buChar char="•"/>
              <a:defRPr/>
            </a:pPr>
            <a:endParaRPr lang="fr-CA" sz="1400" noProof="1">
              <a:latin typeface="+mn-lt"/>
              <a:cs typeface="+mn-cs"/>
            </a:endParaRPr>
          </a:p>
        </p:txBody>
      </p:sp>
      <p:pic>
        <p:nvPicPr>
          <p:cNvPr id="15" name="Рисунок 8" descr="imag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53" y="2693709"/>
            <a:ext cx="2432674" cy="334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9" descr="wl60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478" y="2761547"/>
            <a:ext cx="2053462" cy="320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0" descr="2007_09_04_11_06_10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69" y="3147135"/>
            <a:ext cx="1564066" cy="248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386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ilo PPT 2012-07-26b">
    <a:dk1>
      <a:sysClr val="windowText" lastClr="000000"/>
    </a:dk1>
    <a:lt1>
      <a:sysClr val="window" lastClr="FFFFFF"/>
    </a:lt1>
    <a:dk2>
      <a:srgbClr val="505050"/>
    </a:dk2>
    <a:lt2>
      <a:srgbClr val="AAC800"/>
    </a:lt2>
    <a:accent1>
      <a:srgbClr val="009C82"/>
    </a:accent1>
    <a:accent2>
      <a:srgbClr val="505050"/>
    </a:accent2>
    <a:accent3>
      <a:srgbClr val="787878"/>
    </a:accent3>
    <a:accent4>
      <a:srgbClr val="FFB400"/>
    </a:accent4>
    <a:accent5>
      <a:srgbClr val="005ACD"/>
    </a:accent5>
    <a:accent6>
      <a:srgbClr val="F54100"/>
    </a:accent6>
    <a:hlink>
      <a:srgbClr val="000000"/>
    </a:hlink>
    <a:folHlink>
      <a:srgbClr val="000000"/>
    </a:folHlink>
  </a:clrScheme>
  <a:fontScheme name="Verdana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1737</TotalTime>
  <Words>1187</Words>
  <Application>Microsoft Office PowerPoint</Application>
  <PresentationFormat>Экран (4:3)</PresentationFormat>
  <Paragraphs>364</Paragraphs>
  <Slides>34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44" baseType="lpstr">
      <vt:lpstr>Arial</vt:lpstr>
      <vt:lpstr>Arial Narrow</vt:lpstr>
      <vt:lpstr>Calibri</vt:lpstr>
      <vt:lpstr>Symbol</vt:lpstr>
      <vt:lpstr>Times New Roman</vt:lpstr>
      <vt:lpstr>Verdana</vt:lpstr>
      <vt:lpstr>Wingdings</vt:lpstr>
      <vt:lpstr>GIZ_Banner_Kopfzeile-Ausland (3)</vt:lpstr>
      <vt:lpstr>Диаграмма</vt:lpstr>
      <vt:lpstr>Worksheet</vt:lpstr>
      <vt:lpstr>Curs de instruire pentru angajații operatorilor „Apă-Canal”  Modulul :  Managementul energetic și automatizarea proceselor în sistemele de alimentare cu apă și de canalizare Sesiunea:   Efectuarea auditului energetic  Inginer Sergiu Zagurean WILO Romania SRL  28 – 29 – 30 mai  2019,  Chișinău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Metodologia determinării  eficienţii lucrului utilajului de pompare şi a celui energetic Pentru determinarea eficienţii funcţionării pompelor se masoara următorii parametri: înălţimea de pompare şi debitul pompei , tensiunea şi intensitatea  curentului ,  măsurările se executa simultan. Cercetările caracteristicilor de exploatare a pompelor se executa conform ISO9906 în regim de functionare a staţiei de pompare. Înălţimea de pompare a pompei este determinată pe formula:    unde:   Z1, Z2 - cotele poziţiei a aparatelor de măsurare presiunii la aspiraţie  (Z1) şi refulare (Z2) relativ cu axul pompei, m;  Рм1, Рм2 - indicii aparatelor de măsurare a  presiunii  apei în conductă de aspiraţie(Рм1) şi conductă de refulare (Рм2) a pompei ,  ρ  - densitate fluidului , кg/m3;  g  - acceleraţie gravitaţională , m/с2;  V1, V2 - viteză apei în conductă de aspiraţie  (V1) şi conductă de refulare  (V2), м/с.  </vt:lpstr>
      <vt:lpstr>Презентация PowerPoint</vt:lpstr>
      <vt:lpstr>Презентация PowerPoint</vt:lpstr>
      <vt:lpstr>Презентация PowerPoint</vt:lpstr>
      <vt:lpstr>Bibliografie:</vt:lpstr>
      <vt:lpstr>Bibliografie:</vt:lpstr>
      <vt:lpstr>Bibliografie:</vt:lpstr>
      <vt:lpstr>Презентация PowerPoint</vt:lpstr>
      <vt:lpstr>Презентация PowerPoint</vt:lpstr>
      <vt:lpstr>Calculul eficientei la pompa de put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Anticamera</cp:lastModifiedBy>
  <cp:revision>201</cp:revision>
  <cp:lastPrinted>2017-06-05T10:38:21Z</cp:lastPrinted>
  <dcterms:created xsi:type="dcterms:W3CDTF">2013-09-05T11:54:56Z</dcterms:created>
  <dcterms:modified xsi:type="dcterms:W3CDTF">2019-06-03T07:53:29Z</dcterms:modified>
</cp:coreProperties>
</file>