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1" r:id="rId1"/>
  </p:sldMasterIdLst>
  <p:notesMasterIdLst>
    <p:notesMasterId r:id="rId14"/>
  </p:notesMasterIdLst>
  <p:handoutMasterIdLst>
    <p:handoutMasterId r:id="rId15"/>
  </p:handoutMasterIdLst>
  <p:sldIdLst>
    <p:sldId id="280" r:id="rId2"/>
    <p:sldId id="295" r:id="rId3"/>
    <p:sldId id="296" r:id="rId4"/>
    <p:sldId id="301" r:id="rId5"/>
    <p:sldId id="302" r:id="rId6"/>
    <p:sldId id="303" r:id="rId7"/>
    <p:sldId id="304" r:id="rId8"/>
    <p:sldId id="305" r:id="rId9"/>
    <p:sldId id="306" r:id="rId10"/>
    <p:sldId id="297" r:id="rId11"/>
    <p:sldId id="298" r:id="rId12"/>
    <p:sldId id="299" r:id="rId13"/>
  </p:sldIdLst>
  <p:sldSz cx="9144000" cy="6858000" type="screen4x3"/>
  <p:notesSz cx="6735763" cy="9866313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58">
          <p15:clr>
            <a:srgbClr val="A4A3A4"/>
          </p15:clr>
        </p15:guide>
        <p15:guide id="2" orient="horz" pos="388">
          <p15:clr>
            <a:srgbClr val="A4A3A4"/>
          </p15:clr>
        </p15:guide>
        <p15:guide id="3" pos="288">
          <p15:clr>
            <a:srgbClr val="A4A3A4"/>
          </p15:clr>
        </p15:guide>
        <p15:guide id="4" pos="102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ura Bohantova" initials="LB" lastIdx="0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F2E"/>
    <a:srgbClr val="6E6452"/>
    <a:srgbClr val="E5DBA1"/>
    <a:srgbClr val="BABA93"/>
    <a:srgbClr val="BABB93"/>
    <a:srgbClr val="DEDEAF"/>
    <a:srgbClr val="999999"/>
    <a:srgbClr val="D9D9D9"/>
    <a:srgbClr val="CCCCCC"/>
    <a:srgbClr val="C80F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4" autoAdjust="0"/>
    <p:restoredTop sz="95730" autoAdjust="0"/>
  </p:normalViewPr>
  <p:slideViewPr>
    <p:cSldViewPr snapToGrid="0">
      <p:cViewPr varScale="1">
        <p:scale>
          <a:sx n="110" d="100"/>
          <a:sy n="110" d="100"/>
        </p:scale>
        <p:origin x="1608" y="108"/>
      </p:cViewPr>
      <p:guideLst>
        <p:guide orient="horz" pos="658"/>
        <p:guide orient="horz" pos="388"/>
        <p:guide pos="288"/>
        <p:guide pos="10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08" d="100"/>
          <a:sy n="108" d="100"/>
        </p:scale>
        <p:origin x="-4140" y="-102"/>
      </p:cViewPr>
      <p:guideLst>
        <p:guide orient="horz" pos="3107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endParaRPr lang="de-DE" dirty="0">
              <a:latin typeface="Arial Narrow" pitchFamily="34" charset="0"/>
            </a:endParaRP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933" y="0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endParaRPr lang="de-DE" dirty="0">
              <a:latin typeface="Arial Narrow" pitchFamily="34" charset="0"/>
            </a:endParaRP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73391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endParaRPr lang="de-DE" dirty="0">
              <a:latin typeface="Arial Narrow" pitchFamily="34" charset="0"/>
            </a:endParaRPr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933" y="9373391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fld id="{47F930EC-4FD0-431B-BB9B-47DE359CDF6F}" type="slidenum">
              <a:rPr lang="de-DE">
                <a:latin typeface="Arial Narrow" pitchFamily="34" charset="0"/>
              </a:rPr>
              <a:pPr/>
              <a:t>‹#›</a:t>
            </a:fld>
            <a:endParaRPr lang="de-DE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42276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933" y="0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102" y="4686696"/>
            <a:ext cx="4939560" cy="4439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Klicken Sie, um die Formate des Vorlagentextes zu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3391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933" y="9373391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fld id="{276F4F92-661F-4424-ADED-7D3829A4203F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01600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 smtClean="0"/>
              <a:t>Click here to add title</a:t>
            </a:r>
            <a:endParaRPr lang="de-DE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11/06/2019</a:t>
            </a:fld>
            <a:endParaRPr lang="en-GB" noProof="0" dirty="0"/>
          </a:p>
        </p:txBody>
      </p:sp>
      <p:sp>
        <p:nvSpPr>
          <p:cNvPr id="5" name="Inhaltsplatzhalter 2"/>
          <p:cNvSpPr>
            <a:spLocks noGrp="1"/>
          </p:cNvSpPr>
          <p:nvPr>
            <p:ph idx="1" hasCustomPrompt="1"/>
          </p:nvPr>
        </p:nvSpPr>
        <p:spPr>
          <a:xfrm>
            <a:off x="684000" y="2448000"/>
            <a:ext cx="7776000" cy="3816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 noProof="0" dirty="0" smtClean="0"/>
              <a:t>First layer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</p:spTree>
    <p:extLst>
      <p:ext uri="{BB962C8B-B14F-4D97-AF65-F5344CB8AC3E}">
        <p14:creationId xmlns:p14="http://schemas.microsoft.com/office/powerpoint/2010/main" val="24530102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Subhead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 smtClean="0"/>
              <a:t>Click here to add title</a:t>
            </a:r>
            <a:endParaRPr lang="de-DE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11/06/2019</a:t>
            </a:fld>
            <a:endParaRPr lang="en-GB" noProof="0" dirty="0"/>
          </a:p>
        </p:txBody>
      </p:sp>
      <p:sp>
        <p:nvSpPr>
          <p:cNvPr id="7" name="Inhaltsplatzhalter 2"/>
          <p:cNvSpPr>
            <a:spLocks noGrp="1"/>
          </p:cNvSpPr>
          <p:nvPr>
            <p:ph idx="1" hasCustomPrompt="1"/>
          </p:nvPr>
        </p:nvSpPr>
        <p:spPr>
          <a:xfrm>
            <a:off x="684000" y="2448000"/>
            <a:ext cx="7776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en-GB" noProof="0" dirty="0" smtClean="0"/>
              <a:t>Click here to add text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</p:spTree>
    <p:extLst>
      <p:ext uri="{BB962C8B-B14F-4D97-AF65-F5344CB8AC3E}">
        <p14:creationId xmlns:p14="http://schemas.microsoft.com/office/powerpoint/2010/main" val="13358358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Subhead, Bulletpoints,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 smtClean="0"/>
              <a:t>Click here to add title</a:t>
            </a:r>
            <a:endParaRPr lang="de-DE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11/06/2019</a:t>
            </a:fld>
            <a:endParaRPr lang="en-GB" noProof="0" dirty="0"/>
          </a:p>
        </p:txBody>
      </p:sp>
      <p:sp>
        <p:nvSpPr>
          <p:cNvPr id="7" name="Inhaltsplatzhalter 2"/>
          <p:cNvSpPr>
            <a:spLocks noGrp="1"/>
          </p:cNvSpPr>
          <p:nvPr>
            <p:ph idx="1" hasCustomPrompt="1"/>
          </p:nvPr>
        </p:nvSpPr>
        <p:spPr>
          <a:xfrm>
            <a:off x="684000" y="2448000"/>
            <a:ext cx="5760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en-GB" noProof="0" dirty="0" smtClean="0"/>
              <a:t>Click here to add text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  <p:sp>
        <p:nvSpPr>
          <p:cNvPr id="6" name="Bildplatzhalter 2"/>
          <p:cNvSpPr>
            <a:spLocks noGrp="1"/>
          </p:cNvSpPr>
          <p:nvPr>
            <p:ph type="pic" idx="12" hasCustomPrompt="1"/>
          </p:nvPr>
        </p:nvSpPr>
        <p:spPr>
          <a:xfrm>
            <a:off x="6786000" y="2448001"/>
            <a:ext cx="2358000" cy="2052000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dirty="0" smtClean="0"/>
              <a:t>Click on symbol </a:t>
            </a:r>
            <a:br>
              <a:rPr lang="en-GB" noProof="0" dirty="0" smtClean="0"/>
            </a:br>
            <a:r>
              <a:rPr lang="en-GB" noProof="0" dirty="0" smtClean="0"/>
              <a:t>to add image</a:t>
            </a:r>
          </a:p>
        </p:txBody>
      </p:sp>
    </p:spTree>
    <p:extLst>
      <p:ext uri="{BB962C8B-B14F-4D97-AF65-F5344CB8AC3E}">
        <p14:creationId xmlns:p14="http://schemas.microsoft.com/office/powerpoint/2010/main" val="5814278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Subhead, Bulletpoints, großes Bil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 smtClean="0"/>
              <a:t>Click here to add title</a:t>
            </a:r>
            <a:endParaRPr lang="de-DE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11/06/2019</a:t>
            </a:fld>
            <a:endParaRPr lang="en-GB" noProof="0" dirty="0"/>
          </a:p>
        </p:txBody>
      </p:sp>
      <p:sp>
        <p:nvSpPr>
          <p:cNvPr id="7" name="Inhaltsplatzhalter 2"/>
          <p:cNvSpPr>
            <a:spLocks noGrp="1"/>
          </p:cNvSpPr>
          <p:nvPr>
            <p:ph idx="1" hasCustomPrompt="1"/>
          </p:nvPr>
        </p:nvSpPr>
        <p:spPr>
          <a:xfrm>
            <a:off x="684000" y="2448000"/>
            <a:ext cx="5760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en-GB" noProof="0" dirty="0" smtClean="0"/>
              <a:t>Click here to add text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  <p:sp>
        <p:nvSpPr>
          <p:cNvPr id="8" name="Bildplatzhalter 2"/>
          <p:cNvSpPr>
            <a:spLocks noGrp="1"/>
          </p:cNvSpPr>
          <p:nvPr>
            <p:ph type="pic" idx="12" hasCustomPrompt="1"/>
          </p:nvPr>
        </p:nvSpPr>
        <p:spPr>
          <a:xfrm>
            <a:off x="6786000" y="2448001"/>
            <a:ext cx="2358000" cy="3348000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dirty="0" smtClean="0"/>
              <a:t>Click on symbol </a:t>
            </a:r>
            <a:br>
              <a:rPr lang="en-GB" noProof="0" dirty="0" smtClean="0"/>
            </a:br>
            <a:r>
              <a:rPr lang="en-GB" noProof="0" dirty="0" smtClean="0"/>
              <a:t>to add image</a:t>
            </a:r>
          </a:p>
        </p:txBody>
      </p:sp>
    </p:spTree>
    <p:extLst>
      <p:ext uri="{BB962C8B-B14F-4D97-AF65-F5344CB8AC3E}">
        <p14:creationId xmlns:p14="http://schemas.microsoft.com/office/powerpoint/2010/main" val="18016267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2 Spalten, Subheadline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4000" y="1483200"/>
            <a:ext cx="7776000" cy="617928"/>
          </a:xfrm>
        </p:spPr>
        <p:txBody>
          <a:bodyPr/>
          <a:lstStyle/>
          <a:p>
            <a:r>
              <a:rPr lang="en-GB" noProof="0" dirty="0" smtClean="0"/>
              <a:t>Click here to add title</a:t>
            </a:r>
            <a:endParaRPr lang="de-DE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>
          <a:xfrm>
            <a:off x="679155" y="6581001"/>
            <a:ext cx="1295400" cy="246221"/>
          </a:xfr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fld id="{0F9A5078-6F60-49E2-B50D-11C30D454C38}" type="datetime1">
              <a:rPr lang="en-GB" smtClean="0"/>
              <a:pPr/>
              <a:t>11/06/2019</a:t>
            </a:fld>
            <a:endParaRPr lang="en-GB" dirty="0" smtClean="0"/>
          </a:p>
        </p:txBody>
      </p:sp>
      <p:sp>
        <p:nvSpPr>
          <p:cNvPr id="7" name="Inhaltsplatzhalter 2"/>
          <p:cNvSpPr>
            <a:spLocks noGrp="1"/>
          </p:cNvSpPr>
          <p:nvPr>
            <p:ph idx="1" hasCustomPrompt="1"/>
          </p:nvPr>
        </p:nvSpPr>
        <p:spPr>
          <a:xfrm>
            <a:off x="684000" y="2448000"/>
            <a:ext cx="3780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en-GB" noProof="0" dirty="0" smtClean="0"/>
              <a:t>Click here to add text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  <p:sp>
        <p:nvSpPr>
          <p:cNvPr id="8" name="Inhaltsplatzhalter 2"/>
          <p:cNvSpPr>
            <a:spLocks noGrp="1"/>
          </p:cNvSpPr>
          <p:nvPr>
            <p:ph idx="12" hasCustomPrompt="1"/>
          </p:nvPr>
        </p:nvSpPr>
        <p:spPr>
          <a:xfrm>
            <a:off x="4680000" y="2448000"/>
            <a:ext cx="3780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en-GB" noProof="0" dirty="0" smtClean="0"/>
              <a:t>Click here to add text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</p:spTree>
    <p:extLst>
      <p:ext uri="{BB962C8B-B14F-4D97-AF65-F5344CB8AC3E}">
        <p14:creationId xmlns:p14="http://schemas.microsoft.com/office/powerpoint/2010/main" val="42417953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2 Spalten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4000" y="1483200"/>
            <a:ext cx="7776000" cy="617928"/>
          </a:xfrm>
        </p:spPr>
        <p:txBody>
          <a:bodyPr/>
          <a:lstStyle/>
          <a:p>
            <a:r>
              <a:rPr lang="en-GB" noProof="0" dirty="0" smtClean="0"/>
              <a:t>Click here to add title</a:t>
            </a:r>
            <a:endParaRPr lang="de-DE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>
          <a:xfrm>
            <a:off x="679155" y="6581001"/>
            <a:ext cx="1295400" cy="246221"/>
          </a:xfr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fld id="{0F9A5078-6F60-49E2-B50D-11C30D454C38}" type="datetime1">
              <a:rPr lang="en-GB" smtClean="0"/>
              <a:pPr/>
              <a:t>11/06/2019</a:t>
            </a:fld>
            <a:endParaRPr lang="en-GB" dirty="0" smtClean="0"/>
          </a:p>
        </p:txBody>
      </p:sp>
      <p:sp>
        <p:nvSpPr>
          <p:cNvPr id="9" name="Inhaltsplatzhalter 2"/>
          <p:cNvSpPr>
            <a:spLocks noGrp="1"/>
          </p:cNvSpPr>
          <p:nvPr>
            <p:ph idx="1" hasCustomPrompt="1"/>
          </p:nvPr>
        </p:nvSpPr>
        <p:spPr>
          <a:xfrm>
            <a:off x="683999" y="2448000"/>
            <a:ext cx="3780000" cy="3816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 noProof="0" dirty="0" smtClean="0"/>
              <a:t>First layer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</p:txBody>
      </p:sp>
      <p:sp>
        <p:nvSpPr>
          <p:cNvPr id="10" name="Inhaltsplatzhalter 2"/>
          <p:cNvSpPr>
            <a:spLocks noGrp="1"/>
          </p:cNvSpPr>
          <p:nvPr>
            <p:ph idx="12" hasCustomPrompt="1"/>
          </p:nvPr>
        </p:nvSpPr>
        <p:spPr>
          <a:xfrm>
            <a:off x="4680000" y="2448000"/>
            <a:ext cx="3780000" cy="3816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 noProof="0" dirty="0" smtClean="0"/>
              <a:t>First layer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</p:txBody>
      </p:sp>
    </p:spTree>
    <p:extLst>
      <p:ext uri="{BB962C8B-B14F-4D97-AF65-F5344CB8AC3E}">
        <p14:creationId xmlns:p14="http://schemas.microsoft.com/office/powerpoint/2010/main" val="99345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rafik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810"/>
            <a:ext cx="9144000" cy="1115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Grafik 8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0" y="5851525"/>
            <a:ext cx="9144000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79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000" y="2447999"/>
            <a:ext cx="7776000" cy="38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dirty="0" smtClean="0"/>
              <a:t>First layer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  <p:sp>
        <p:nvSpPr>
          <p:cNvPr id="14" name="Text Box 19"/>
          <p:cNvSpPr txBox="1">
            <a:spLocks noChangeArrowheads="1"/>
          </p:cNvSpPr>
          <p:nvPr/>
        </p:nvSpPr>
        <p:spPr bwMode="auto">
          <a:xfrm>
            <a:off x="7703687" y="6581001"/>
            <a:ext cx="9271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GB" sz="1000" b="0" noProof="0" dirty="0" smtClean="0">
                <a:solidFill>
                  <a:srgbClr val="6E6452"/>
                </a:solidFill>
                <a:latin typeface="Arial Narrow" pitchFamily="34" charset="0"/>
              </a:rPr>
              <a:t>Page </a:t>
            </a:r>
            <a:fld id="{327115CA-E6A4-425F-BB4F-A64D48743A27}" type="slidenum">
              <a:rPr lang="en-GB" sz="1000" b="0" noProof="0" smtClean="0">
                <a:solidFill>
                  <a:srgbClr val="6E6452"/>
                </a:solidFill>
                <a:latin typeface="Arial Narrow" pitchFamily="34" charset="0"/>
              </a:rPr>
              <a:pPr/>
              <a:t>‹#›</a:t>
            </a:fld>
            <a:endParaRPr lang="en-GB" sz="1000" b="0" noProof="0" dirty="0">
              <a:solidFill>
                <a:srgbClr val="6E6452"/>
              </a:solidFill>
              <a:latin typeface="Arial Narrow" pitchFamily="34" charset="0"/>
            </a:endParaRPr>
          </a:p>
        </p:txBody>
      </p:sp>
      <p:sp>
        <p:nvSpPr>
          <p:cNvPr id="15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62776" y="6581001"/>
            <a:ext cx="341844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 sz="1000" b="1" spc="70" baseline="0">
                <a:solidFill>
                  <a:srgbClr val="6E6452"/>
                </a:solidFill>
                <a:latin typeface="Arial Narrow" pitchFamily="34" charset="0"/>
              </a:defRPr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16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79155" y="6581001"/>
            <a:ext cx="12954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>
              <a:defRPr sz="1000" b="0">
                <a:solidFill>
                  <a:srgbClr val="6E6452"/>
                </a:solidFill>
                <a:latin typeface="Arial Narrow" pitchFamily="34" charset="0"/>
              </a:defRPr>
            </a:lvl1pPr>
          </a:lstStyle>
          <a:p>
            <a:fld id="{0F9A5078-6F60-49E2-B50D-11C30D454C38}" type="datetime1">
              <a:rPr lang="en-GB" noProof="0" smtClean="0"/>
              <a:pPr/>
              <a:t>11/06/2019</a:t>
            </a:fld>
            <a:endParaRPr lang="en-GB" noProof="0" dirty="0"/>
          </a:p>
        </p:txBody>
      </p:sp>
      <p:sp>
        <p:nvSpPr>
          <p:cNvPr id="7579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684000" y="1483200"/>
            <a:ext cx="7776000" cy="617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dirty="0" smtClean="0"/>
              <a:t>Click here to add title</a:t>
            </a:r>
            <a:endParaRPr lang="de-DE" noProof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8" r:id="rId2"/>
    <p:sldLayoutId id="2147483709" r:id="rId3"/>
    <p:sldLayoutId id="2147483714" r:id="rId4"/>
    <p:sldLayoutId id="2147483710" r:id="rId5"/>
    <p:sldLayoutId id="2147483711" r:id="rId6"/>
  </p:sldLayoutIdLst>
  <p:transition/>
  <p:timing>
    <p:tnLst>
      <p:par>
        <p:cTn id="1" dur="indefinite" restart="never" nodeType="tmRoot"/>
      </p:par>
    </p:tnLst>
  </p:timing>
  <p:hf sldNum="0"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6E645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9pPr>
    </p:titleStyle>
    <p:bodyStyle>
      <a:lvl1pPr marL="360000" indent="-360000" algn="l" rtl="0" eaLnBrk="1" fontAlgn="base" hangingPunct="1">
        <a:spcBef>
          <a:spcPts val="400"/>
        </a:spcBef>
        <a:spcAft>
          <a:spcPts val="800"/>
        </a:spcAft>
        <a:buClr>
          <a:srgbClr val="C80F0F"/>
        </a:buClr>
        <a:buFont typeface="Arial" pitchFamily="34" charset="0"/>
        <a:buChar char="•"/>
        <a:tabLst>
          <a:tab pos="2190750" algn="l"/>
        </a:tabLst>
        <a:defRPr sz="1800">
          <a:solidFill>
            <a:srgbClr val="6E6452"/>
          </a:solidFill>
          <a:latin typeface="+mn-lt"/>
          <a:ea typeface="+mn-ea"/>
          <a:cs typeface="+mn-cs"/>
        </a:defRPr>
      </a:lvl1pPr>
      <a:lvl2pPr marL="72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>
          <a:solidFill>
            <a:srgbClr val="6E6452"/>
          </a:solidFill>
          <a:latin typeface="+mn-lt"/>
        </a:defRPr>
      </a:lvl2pPr>
      <a:lvl3pPr marL="108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>
          <a:solidFill>
            <a:srgbClr val="6E6452"/>
          </a:solidFill>
          <a:latin typeface="+mn-lt"/>
        </a:defRPr>
      </a:lvl3pPr>
      <a:lvl4pPr marL="144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4pPr>
      <a:lvl5pPr marL="180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5pPr>
      <a:lvl6pPr marL="216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6pPr>
      <a:lvl7pPr marL="252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7pPr>
      <a:lvl8pPr marL="288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8pPr>
      <a:lvl9pPr marL="324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png"/><Relationship Id="rId7" Type="http://schemas.openxmlformats.org/officeDocument/2006/relationships/image" Target="../media/image8.jpeg"/><Relationship Id="rId12" Type="http://schemas.openxmlformats.org/officeDocument/2006/relationships/hyperlink" Target="http://www.ifcaac.amac.md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jpeg"/><Relationship Id="rId4" Type="http://schemas.openxmlformats.org/officeDocument/2006/relationships/image" Target="../media/image5.png"/><Relationship Id="rId9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48741" y="1845308"/>
            <a:ext cx="8839199" cy="4416167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Учебный курс для сотрудников </a:t>
            </a:r>
            <a:r>
              <a:rPr lang="ro-RO" b="1" dirty="0" smtClean="0">
                <a:solidFill>
                  <a:srgbClr val="002060"/>
                </a:solidFill>
              </a:rPr>
              <a:t>„</a:t>
            </a:r>
            <a:r>
              <a:rPr lang="ro-RO" b="1" dirty="0" smtClean="0">
                <a:solidFill>
                  <a:srgbClr val="002060"/>
                </a:solidFill>
              </a:rPr>
              <a:t>Apă-Canal”</a:t>
            </a:r>
            <a:r>
              <a:rPr lang="ro-RO" dirty="0" smtClean="0">
                <a:solidFill>
                  <a:srgbClr val="002060"/>
                </a:solidFill>
              </a:rPr>
              <a:t/>
            </a:r>
            <a:br>
              <a:rPr lang="ro-RO" dirty="0" smtClean="0">
                <a:solidFill>
                  <a:srgbClr val="002060"/>
                </a:solidFill>
              </a:rPr>
            </a:br>
            <a:r>
              <a:rPr lang="ro-RO" dirty="0" smtClean="0">
                <a:solidFill>
                  <a:srgbClr val="002060"/>
                </a:solidFill>
              </a:rPr>
              <a:t/>
            </a:r>
            <a:br>
              <a:rPr lang="ro-RO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Модуль </a:t>
            </a:r>
            <a:r>
              <a:rPr lang="ro-RO" b="1" dirty="0" smtClean="0">
                <a:solidFill>
                  <a:srgbClr val="FF0000"/>
                </a:solidFill>
              </a:rPr>
              <a:t>1</a:t>
            </a:r>
            <a:r>
              <a:rPr lang="en-US" b="1" dirty="0" smtClean="0">
                <a:solidFill>
                  <a:srgbClr val="FF0000"/>
                </a:solidFill>
              </a:rPr>
              <a:t>6 </a:t>
            </a:r>
            <a:r>
              <a:rPr lang="ro-RO" b="1" dirty="0" smtClean="0">
                <a:solidFill>
                  <a:srgbClr val="FF0000"/>
                </a:solidFill>
              </a:rPr>
              <a:t>: </a:t>
            </a:r>
            <a:r>
              <a:rPr lang="ro-RO" b="1" dirty="0" smtClean="0">
                <a:solidFill>
                  <a:srgbClr val="002060"/>
                </a:solidFill>
              </a:rPr>
              <a:t> </a:t>
            </a:r>
            <a:r>
              <a:rPr lang="ru-RU" b="1" dirty="0"/>
              <a:t>Управление энергопотреблением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и </a:t>
            </a:r>
            <a:r>
              <a:rPr lang="ru-RU" b="1" dirty="0"/>
              <a:t>автоматизация процессов в системах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водоснабжения </a:t>
            </a:r>
            <a:r>
              <a:rPr lang="ru-RU" b="1" dirty="0"/>
              <a:t>и канализации</a:t>
            </a:r>
            <a:r>
              <a:rPr lang="ro-RO" b="1" dirty="0" smtClean="0">
                <a:solidFill>
                  <a:srgbClr val="002060"/>
                </a:solidFill>
              </a:rPr>
              <a:t/>
            </a:r>
            <a:br>
              <a:rPr lang="ro-RO" b="1" dirty="0" smtClean="0">
                <a:solidFill>
                  <a:srgbClr val="002060"/>
                </a:solidFill>
              </a:rPr>
            </a:br>
            <a:r>
              <a:rPr lang="ru-RU" altLang="en-US" sz="2000" b="1" dirty="0">
                <a:solidFill>
                  <a:srgbClr val="FF0000"/>
                </a:solidFill>
              </a:rPr>
              <a:t>Сессия </a:t>
            </a:r>
            <a:r>
              <a:rPr lang="en-US" altLang="en-US" sz="2000" b="1" dirty="0" smtClean="0">
                <a:solidFill>
                  <a:srgbClr val="FF0000"/>
                </a:solidFill>
              </a:rPr>
              <a:t>5</a:t>
            </a:r>
            <a:r>
              <a:rPr lang="en-US" altLang="en-US" b="1" dirty="0" smtClean="0">
                <a:solidFill>
                  <a:srgbClr val="000F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ru-RU" sz="2000" dirty="0">
                <a:solidFill>
                  <a:srgbClr val="002060"/>
                </a:solidFill>
              </a:rPr>
              <a:t>Структура платы за питьевую воду и канализацию. Определение потребления электроэнергии с целью расчета тарифа </a:t>
            </a:r>
            <a:r>
              <a:rPr lang="ru-RU" sz="2000" dirty="0" smtClean="0">
                <a:solidFill>
                  <a:srgbClr val="002060"/>
                </a:solidFill>
              </a:rPr>
              <a:t/>
            </a:r>
            <a:br>
              <a:rPr lang="ru-RU" sz="2000" dirty="0" smtClean="0">
                <a:solidFill>
                  <a:srgbClr val="002060"/>
                </a:solidFill>
              </a:rPr>
            </a:br>
            <a:r>
              <a:rPr lang="ru-RU" sz="2000" dirty="0" smtClean="0">
                <a:solidFill>
                  <a:srgbClr val="002060"/>
                </a:solidFill>
              </a:rPr>
              <a:t>на </a:t>
            </a:r>
            <a:r>
              <a:rPr lang="ru-RU" sz="2000" dirty="0">
                <a:solidFill>
                  <a:srgbClr val="002060"/>
                </a:solidFill>
              </a:rPr>
              <a:t>питьевую воду и на услуги канализации</a:t>
            </a:r>
            <a:r>
              <a:rPr lang="en-US" sz="2000" dirty="0" smtClean="0">
                <a:solidFill>
                  <a:srgbClr val="002060"/>
                </a:solidFill>
              </a:rPr>
              <a:t/>
            </a:r>
            <a:br>
              <a:rPr lang="en-US" sz="2000" dirty="0" smtClean="0">
                <a:solidFill>
                  <a:srgbClr val="002060"/>
                </a:solidFill>
              </a:rPr>
            </a:br>
            <a:r>
              <a:rPr lang="ro-RO" sz="1000" dirty="0">
                <a:solidFill>
                  <a:srgbClr val="000F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o-RO" sz="1000" dirty="0">
                <a:solidFill>
                  <a:srgbClr val="000F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i="1" dirty="0" err="1" smtClean="0">
                <a:solidFill>
                  <a:srgbClr val="002060"/>
                </a:solidFill>
              </a:rPr>
              <a:t>Онофрей</a:t>
            </a:r>
            <a:r>
              <a:rPr lang="ru-RU" sz="1800" b="1" i="1" dirty="0" smtClean="0">
                <a:solidFill>
                  <a:srgbClr val="002060"/>
                </a:solidFill>
              </a:rPr>
              <a:t> Андрей</a:t>
            </a:r>
            <a:r>
              <a:rPr lang="ro-RO" sz="1800" b="1" i="1" dirty="0" smtClean="0">
                <a:solidFill>
                  <a:srgbClr val="002060"/>
                </a:solidFill>
              </a:rPr>
              <a:t/>
            </a:r>
            <a:br>
              <a:rPr lang="ro-RO" sz="1800" b="1" i="1" dirty="0" smtClean="0">
                <a:solidFill>
                  <a:srgbClr val="002060"/>
                </a:solidFill>
              </a:rPr>
            </a:br>
            <a:r>
              <a:rPr lang="ru-RU" sz="1800" b="1" i="1" dirty="0" smtClean="0">
                <a:solidFill>
                  <a:srgbClr val="002060"/>
                </a:solidFill>
              </a:rPr>
              <a:t>главный специалист</a:t>
            </a:r>
            <a:r>
              <a:rPr lang="en-US" sz="1800" b="1" i="1" dirty="0" smtClean="0">
                <a:solidFill>
                  <a:srgbClr val="002060"/>
                </a:solidFill>
              </a:rPr>
              <a:t>,  </a:t>
            </a:r>
            <a:r>
              <a:rPr lang="ru-RU" sz="1800" b="1" i="1" dirty="0" smtClean="0">
                <a:solidFill>
                  <a:srgbClr val="002060"/>
                </a:solidFill>
              </a:rPr>
              <a:t>Департамент тарифов </a:t>
            </a:r>
            <a:br>
              <a:rPr lang="ru-RU" sz="1800" b="1" i="1" dirty="0" smtClean="0">
                <a:solidFill>
                  <a:srgbClr val="002060"/>
                </a:solidFill>
              </a:rPr>
            </a:br>
            <a:r>
              <a:rPr lang="ru-RU" sz="1800" b="1" i="1" dirty="0" smtClean="0">
                <a:solidFill>
                  <a:srgbClr val="002060"/>
                </a:solidFill>
              </a:rPr>
              <a:t>и экономического анализа</a:t>
            </a:r>
            <a:r>
              <a:rPr lang="ro-RO" sz="1800" b="1" i="1" dirty="0" smtClean="0">
                <a:solidFill>
                  <a:srgbClr val="002060"/>
                </a:solidFill>
              </a:rPr>
              <a:t>, </a:t>
            </a:r>
            <a:r>
              <a:rPr lang="ro-RO" sz="1800" b="1" i="1" dirty="0" smtClean="0">
                <a:solidFill>
                  <a:srgbClr val="002060"/>
                </a:solidFill>
              </a:rPr>
              <a:t>ANRE</a:t>
            </a:r>
            <a:r>
              <a:rPr lang="ro-RO" sz="1800" b="1" dirty="0" smtClean="0">
                <a:solidFill>
                  <a:srgbClr val="002060"/>
                </a:solidFill>
              </a:rPr>
              <a:t/>
            </a:r>
            <a:br>
              <a:rPr lang="ro-RO" sz="1800" b="1" dirty="0" smtClean="0">
                <a:solidFill>
                  <a:srgbClr val="002060"/>
                </a:solidFill>
              </a:rPr>
            </a:br>
            <a:r>
              <a:rPr lang="ro-RO" sz="1600" b="1" dirty="0" smtClean="0">
                <a:solidFill>
                  <a:srgbClr val="002060"/>
                </a:solidFill>
              </a:rPr>
              <a:t/>
            </a:r>
            <a:br>
              <a:rPr lang="ro-RO" sz="1600" b="1" dirty="0" smtClean="0">
                <a:solidFill>
                  <a:srgbClr val="002060"/>
                </a:solidFill>
              </a:rPr>
            </a:br>
            <a:r>
              <a:rPr lang="ru-RU" sz="1600" b="1" dirty="0">
                <a:solidFill>
                  <a:srgbClr val="002060"/>
                </a:solidFill>
              </a:rPr>
              <a:t>13 июня </a:t>
            </a:r>
            <a:r>
              <a:rPr lang="ru-RU" sz="1600" b="1" dirty="0" smtClean="0">
                <a:solidFill>
                  <a:srgbClr val="002060"/>
                </a:solidFill>
              </a:rPr>
              <a:t>2019</a:t>
            </a:r>
            <a:r>
              <a:rPr lang="ro-RO" sz="1600" b="1" dirty="0" smtClean="0">
                <a:solidFill>
                  <a:srgbClr val="002060"/>
                </a:solidFill>
              </a:rPr>
              <a:t>,  </a:t>
            </a:r>
            <a:r>
              <a:rPr lang="ru-RU" sz="1600" b="1" dirty="0" err="1" smtClean="0">
                <a:solidFill>
                  <a:srgbClr val="002060"/>
                </a:solidFill>
              </a:rPr>
              <a:t>Кишинэу</a:t>
            </a:r>
            <a:endParaRPr lang="ro-RO" sz="1600" b="1" dirty="0">
              <a:solidFill>
                <a:srgbClr val="002060"/>
              </a:solidFill>
            </a:endParaRPr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5849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48741" y="1649368"/>
            <a:ext cx="8839199" cy="5030106"/>
          </a:xfrm>
        </p:spPr>
        <p:txBody>
          <a:bodyPr/>
          <a:lstStyle/>
          <a:p>
            <a:r>
              <a:rPr lang="ru-RU" sz="1600" dirty="0">
                <a:solidFill>
                  <a:srgbClr val="FF0000"/>
                </a:solidFill>
              </a:rPr>
              <a:t>При определении тарифов в расчеты не включаются следующие расходы</a:t>
            </a:r>
            <a:r>
              <a:rPr lang="ro-RO" sz="1600" dirty="0">
                <a:solidFill>
                  <a:srgbClr val="FF0000"/>
                </a:solidFill>
              </a:rPr>
              <a:t>: </a:t>
            </a:r>
            <a:r>
              <a:rPr lang="ro-RO" sz="1100" dirty="0">
                <a:solidFill>
                  <a:srgbClr val="FF0000"/>
                </a:solidFill>
              </a:rPr>
              <a:t/>
            </a:r>
            <a:br>
              <a:rPr lang="ro-RO" sz="1100" dirty="0">
                <a:solidFill>
                  <a:srgbClr val="FF0000"/>
                </a:solidFill>
              </a:rPr>
            </a:br>
            <a:r>
              <a:rPr lang="ro-RO" sz="1400" dirty="0">
                <a:solidFill>
                  <a:srgbClr val="002060"/>
                </a:solidFill>
              </a:rPr>
              <a:t>    </a:t>
            </a:r>
            <a:r>
              <a:rPr lang="ru-RU" sz="1400" dirty="0">
                <a:solidFill>
                  <a:srgbClr val="002060"/>
                </a:solidFill>
              </a:rPr>
              <a:t>h) списанные безнадежные долги;</a:t>
            </a:r>
            <a:br>
              <a:rPr lang="ru-RU" sz="1400" dirty="0">
                <a:solidFill>
                  <a:srgbClr val="002060"/>
                </a:solidFill>
              </a:rPr>
            </a:br>
            <a:r>
              <a:rPr lang="ru-RU" sz="1400" dirty="0" smtClean="0">
                <a:solidFill>
                  <a:srgbClr val="002060"/>
                </a:solidFill>
              </a:rPr>
              <a:t>    i</a:t>
            </a:r>
            <a:r>
              <a:rPr lang="ru-RU" sz="1400" dirty="0">
                <a:solidFill>
                  <a:srgbClr val="002060"/>
                </a:solidFill>
              </a:rPr>
              <a:t>) расходы, связанные с созданием оценочных резервов по рискам и расходам, в том числе по безнадежной дебиторской задолженности;</a:t>
            </a:r>
            <a:br>
              <a:rPr lang="ru-RU" sz="1400" dirty="0">
                <a:solidFill>
                  <a:srgbClr val="002060"/>
                </a:solidFill>
              </a:rPr>
            </a:br>
            <a:r>
              <a:rPr lang="ru-RU" sz="1400" dirty="0" smtClean="0">
                <a:solidFill>
                  <a:srgbClr val="002060"/>
                </a:solidFill>
              </a:rPr>
              <a:t>    j</a:t>
            </a:r>
            <a:r>
              <a:rPr lang="ru-RU" sz="1400" dirty="0">
                <a:solidFill>
                  <a:srgbClr val="002060"/>
                </a:solidFill>
              </a:rPr>
              <a:t>) протокольные (представительские) расходы на посещение культурных мероприятий, театрализованных представлений, другие аналогичные расходы, понесенные в рабочее или нерабочее время;</a:t>
            </a:r>
            <a:br>
              <a:rPr lang="ru-RU" sz="1400" dirty="0">
                <a:solidFill>
                  <a:srgbClr val="002060"/>
                </a:solidFill>
              </a:rPr>
            </a:br>
            <a:r>
              <a:rPr lang="ru-RU" sz="1400" dirty="0" smtClean="0">
                <a:solidFill>
                  <a:srgbClr val="002060"/>
                </a:solidFill>
              </a:rPr>
              <a:t>    k</a:t>
            </a:r>
            <a:r>
              <a:rPr lang="ru-RU" sz="1400" dirty="0">
                <a:solidFill>
                  <a:srgbClr val="002060"/>
                </a:solidFill>
              </a:rPr>
              <a:t>) единовременные компенсации;</a:t>
            </a:r>
            <a:br>
              <a:rPr lang="ru-RU" sz="1400" dirty="0">
                <a:solidFill>
                  <a:srgbClr val="002060"/>
                </a:solidFill>
              </a:rPr>
            </a:br>
            <a:r>
              <a:rPr lang="ru-RU" sz="1400" dirty="0" smtClean="0">
                <a:solidFill>
                  <a:srgbClr val="002060"/>
                </a:solidFill>
              </a:rPr>
              <a:t>    l</a:t>
            </a:r>
            <a:r>
              <a:rPr lang="ru-RU" sz="1400" dirty="0">
                <a:solidFill>
                  <a:srgbClr val="002060"/>
                </a:solidFill>
              </a:rPr>
              <a:t>) дополнительные выплаты, материальная помощь, пособия, выплачиваемые работникам надбавки и компенсации, кроме предусмотренных Трудовым кодексом и нормативными документами по его применению;</a:t>
            </a:r>
            <a:br>
              <a:rPr lang="ru-RU" sz="1400" dirty="0">
                <a:solidFill>
                  <a:srgbClr val="002060"/>
                </a:solidFill>
              </a:rPr>
            </a:br>
            <a:r>
              <a:rPr lang="ru-RU" sz="1400" dirty="0" smtClean="0">
                <a:solidFill>
                  <a:srgbClr val="002060"/>
                </a:solidFill>
              </a:rPr>
              <a:t>    m</a:t>
            </a:r>
            <a:r>
              <a:rPr lang="ru-RU" sz="1400" dirty="0">
                <a:solidFill>
                  <a:srgbClr val="002060"/>
                </a:solidFill>
              </a:rPr>
              <a:t>) расходы на фондовые биржи, посреднические и другие административные организации, консультационные услуги, юридическую помощь;</a:t>
            </a:r>
            <a:br>
              <a:rPr lang="ru-RU" sz="1400" dirty="0">
                <a:solidFill>
                  <a:srgbClr val="002060"/>
                </a:solidFill>
              </a:rPr>
            </a:br>
            <a:r>
              <a:rPr lang="ru-RU" sz="1400" dirty="0" smtClean="0">
                <a:solidFill>
                  <a:srgbClr val="002060"/>
                </a:solidFill>
              </a:rPr>
              <a:t>    n</a:t>
            </a:r>
            <a:r>
              <a:rPr lang="ru-RU" sz="1400" dirty="0">
                <a:solidFill>
                  <a:srgbClr val="002060"/>
                </a:solidFill>
              </a:rPr>
              <a:t>) расходы на организацию досуга и отдыха работников, в том числе расходы на корпоративные мероприятия;</a:t>
            </a:r>
            <a:br>
              <a:rPr lang="ru-RU" sz="1400" dirty="0">
                <a:solidFill>
                  <a:srgbClr val="002060"/>
                </a:solidFill>
              </a:rPr>
            </a:br>
            <a:r>
              <a:rPr lang="ru-RU" sz="1400" dirty="0" smtClean="0">
                <a:solidFill>
                  <a:srgbClr val="002060"/>
                </a:solidFill>
              </a:rPr>
              <a:t>    o</a:t>
            </a:r>
            <a:r>
              <a:rPr lang="ru-RU" sz="1400" dirty="0">
                <a:solidFill>
                  <a:srgbClr val="002060"/>
                </a:solidFill>
              </a:rPr>
              <a:t>) необоснованные расходы, связанные с проведением общего собрания акционеров;</a:t>
            </a:r>
            <a:br>
              <a:rPr lang="ru-RU" sz="1400" dirty="0">
                <a:solidFill>
                  <a:srgbClr val="002060"/>
                </a:solidFill>
              </a:rPr>
            </a:br>
            <a:r>
              <a:rPr lang="ru-RU" sz="1400" dirty="0" smtClean="0">
                <a:solidFill>
                  <a:srgbClr val="002060"/>
                </a:solidFill>
              </a:rPr>
              <a:t>    p</a:t>
            </a:r>
            <a:r>
              <a:rPr lang="ru-RU" sz="1400" dirty="0">
                <a:solidFill>
                  <a:srgbClr val="002060"/>
                </a:solidFill>
              </a:rPr>
              <a:t>) текущие пособия, начисленные членам совета и ревизионной комиссии оператора, кроме ежемесячных пособий, начисленных членам совета и ревизионной комиссии, не превышающих трех минимальных заработных плат по стране;</a:t>
            </a:r>
            <a:br>
              <a:rPr lang="ru-RU" sz="1400" dirty="0">
                <a:solidFill>
                  <a:srgbClr val="002060"/>
                </a:solidFill>
              </a:rPr>
            </a:br>
            <a:r>
              <a:rPr lang="ru-RU" sz="1400" dirty="0" smtClean="0">
                <a:solidFill>
                  <a:srgbClr val="002060"/>
                </a:solidFill>
              </a:rPr>
              <a:t>    q</a:t>
            </a:r>
            <a:r>
              <a:rPr lang="ru-RU" sz="1400" dirty="0">
                <a:solidFill>
                  <a:srgbClr val="002060"/>
                </a:solidFill>
              </a:rPr>
              <a:t>) судебные издержки и сопутствующие государственные пошлины;</a:t>
            </a:r>
            <a:br>
              <a:rPr lang="ru-RU" sz="1400" dirty="0">
                <a:solidFill>
                  <a:srgbClr val="002060"/>
                </a:solidFill>
              </a:rPr>
            </a:br>
            <a:r>
              <a:rPr lang="ru-RU" sz="1400" dirty="0" smtClean="0">
                <a:solidFill>
                  <a:srgbClr val="002060"/>
                </a:solidFill>
              </a:rPr>
              <a:t>     r</a:t>
            </a:r>
            <a:r>
              <a:rPr lang="ru-RU" sz="1400" dirty="0">
                <a:solidFill>
                  <a:srgbClr val="002060"/>
                </a:solidFill>
              </a:rPr>
              <a:t>) расходы на добровольное страхование персонала и материального имущества;</a:t>
            </a:r>
            <a:br>
              <a:rPr lang="ru-RU" sz="1400" dirty="0">
                <a:solidFill>
                  <a:srgbClr val="002060"/>
                </a:solidFill>
              </a:rPr>
            </a:br>
            <a:r>
              <a:rPr lang="ru-RU" sz="1400" dirty="0" smtClean="0">
                <a:solidFill>
                  <a:srgbClr val="002060"/>
                </a:solidFill>
              </a:rPr>
              <a:t>    s</a:t>
            </a:r>
            <a:r>
              <a:rPr lang="ru-RU" sz="1400" dirty="0">
                <a:solidFill>
                  <a:srgbClr val="002060"/>
                </a:solidFill>
              </a:rPr>
              <a:t>) все остальные расходы оператора, не связанные с предоставлением публичной услуги водоснабжения и канализации и очистки сточных вод.</a:t>
            </a:r>
            <a:endParaRPr lang="ro-RO" sz="1400" b="1" dirty="0">
              <a:solidFill>
                <a:srgbClr val="002060"/>
              </a:solidFill>
            </a:endParaRPr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3863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48741" y="1625784"/>
            <a:ext cx="8839199" cy="4862102"/>
          </a:xfrm>
        </p:spPr>
        <p:txBody>
          <a:bodyPr/>
          <a:lstStyle/>
          <a:p>
            <a:r>
              <a:rPr lang="en-US" sz="1300" b="1" dirty="0" smtClean="0">
                <a:solidFill>
                  <a:srgbClr val="FF0000"/>
                </a:solidFill>
              </a:rPr>
              <a:t> </a:t>
            </a:r>
            <a:r>
              <a:rPr lang="en-US" sz="1300" b="1" dirty="0" smtClean="0">
                <a:solidFill>
                  <a:srgbClr val="FF0000"/>
                </a:solidFill>
              </a:rPr>
              <a:t>                               </a:t>
            </a:r>
            <a:r>
              <a:rPr lang="ru-RU" sz="1300" b="1" dirty="0" smtClean="0">
                <a:solidFill>
                  <a:srgbClr val="FF0000"/>
                </a:solidFill>
              </a:rPr>
              <a:t>Утверждение тарифов</a:t>
            </a:r>
            <a:r>
              <a:rPr lang="en-US" sz="1300" b="1" dirty="0" smtClean="0">
                <a:solidFill>
                  <a:srgbClr val="FF0000"/>
                </a:solidFill>
              </a:rPr>
              <a:t/>
            </a:r>
            <a:br>
              <a:rPr lang="en-US" sz="1300" b="1" dirty="0" smtClean="0">
                <a:solidFill>
                  <a:srgbClr val="FF0000"/>
                </a:solidFill>
              </a:rPr>
            </a:br>
            <a:r>
              <a:rPr lang="ru-RU" sz="1300" b="1" dirty="0">
                <a:solidFill>
                  <a:srgbClr val="002060"/>
                </a:solidFill>
              </a:rPr>
              <a:t>Тарифы на публичные услуги снабжения технологической водой, снабжения питьевой водой, на публичную услугу канализации и очистки сточных вод определяются операторами на каждый год регулирования «n» согласно </a:t>
            </a:r>
            <a:r>
              <a:rPr lang="ru-RU" sz="1300" b="1" dirty="0" smtClean="0">
                <a:solidFill>
                  <a:srgbClr val="002060"/>
                </a:solidFill>
              </a:rPr>
              <a:t>Методологии </a:t>
            </a:r>
            <a:r>
              <a:rPr lang="ru-RU" sz="1300" b="1" dirty="0">
                <a:solidFill>
                  <a:srgbClr val="002060"/>
                </a:solidFill>
              </a:rPr>
              <a:t>и представляются:</a:t>
            </a:r>
            <a:br>
              <a:rPr lang="ru-RU" sz="1300" b="1" dirty="0">
                <a:solidFill>
                  <a:srgbClr val="002060"/>
                </a:solidFill>
              </a:rPr>
            </a:br>
            <a:r>
              <a:rPr lang="ru-RU" sz="1300" b="1" dirty="0" smtClean="0">
                <a:solidFill>
                  <a:srgbClr val="002060"/>
                </a:solidFill>
              </a:rPr>
              <a:t>     a</a:t>
            </a:r>
            <a:r>
              <a:rPr lang="ru-RU" sz="1300" b="1" dirty="0">
                <a:solidFill>
                  <a:srgbClr val="002060"/>
                </a:solidFill>
              </a:rPr>
              <a:t>) местным советам – на рассмотрение и утверждение, а Агентству – на рассмотрение и выдачу заключения относительно тарифов на публичную услугу снабжения питьевой водой и на публичную услугу канализации и очистки сточных вод, предоставляемую операторами на уровне региона, района, муниципия и города;</a:t>
            </a:r>
            <a:br>
              <a:rPr lang="ru-RU" sz="1300" b="1" dirty="0">
                <a:solidFill>
                  <a:srgbClr val="002060"/>
                </a:solidFill>
              </a:rPr>
            </a:br>
            <a:r>
              <a:rPr lang="ru-RU" sz="1300" b="1" dirty="0" smtClean="0">
                <a:solidFill>
                  <a:srgbClr val="002060"/>
                </a:solidFill>
              </a:rPr>
              <a:t>     b</a:t>
            </a:r>
            <a:r>
              <a:rPr lang="ru-RU" sz="1300" b="1" dirty="0">
                <a:solidFill>
                  <a:srgbClr val="002060"/>
                </a:solidFill>
              </a:rPr>
              <a:t>) Агентству – на рассмотрение и утверждение тарифов на услугу снабжения технологической водой, поставляемую на уровне региона, района, муниципия и города;</a:t>
            </a:r>
            <a:br>
              <a:rPr lang="ru-RU" sz="1300" b="1" dirty="0">
                <a:solidFill>
                  <a:srgbClr val="002060"/>
                </a:solidFill>
              </a:rPr>
            </a:br>
            <a:r>
              <a:rPr lang="ru-RU" sz="1300" b="1" dirty="0" smtClean="0">
                <a:solidFill>
                  <a:srgbClr val="002060"/>
                </a:solidFill>
              </a:rPr>
              <a:t>     c</a:t>
            </a:r>
            <a:r>
              <a:rPr lang="ru-RU" sz="1300" b="1" dirty="0">
                <a:solidFill>
                  <a:srgbClr val="002060"/>
                </a:solidFill>
              </a:rPr>
              <a:t>) Агентству – на рассмотрение и утверждение тарифов на публичную услугу снабжения питьевой водой и тарифов на публичную услугу канализации и очистки сточных вод, предоставляемые операторами на уровне региона, района, муниципия и города, в случае, если соответствующие местные советы делегировали Агентству полное право утверждения тарифов;</a:t>
            </a:r>
            <a:br>
              <a:rPr lang="ru-RU" sz="1300" b="1" dirty="0">
                <a:solidFill>
                  <a:srgbClr val="002060"/>
                </a:solidFill>
              </a:rPr>
            </a:br>
            <a:r>
              <a:rPr lang="ru-RU" sz="1300" b="1" dirty="0" smtClean="0">
                <a:solidFill>
                  <a:srgbClr val="002060"/>
                </a:solidFill>
              </a:rPr>
              <a:t>     d</a:t>
            </a:r>
            <a:r>
              <a:rPr lang="ru-RU" sz="1300" b="1" dirty="0">
                <a:solidFill>
                  <a:srgbClr val="002060"/>
                </a:solidFill>
              </a:rPr>
              <a:t>) Агентству – на рассмотрение и утверждение тарифов на публичную услугу снабжения питьевой водой и на публичную услугу канализации и очистки сточных вод, предоставляемые операторами на уровне региона, района, муниципия и города и действующие на условиях соглашений или договоров, заключенных с международными финансовыми организациями, ратифицированных или утвержденных Парламентом, Правительством или местными советами;</a:t>
            </a:r>
            <a:br>
              <a:rPr lang="ru-RU" sz="1300" b="1" dirty="0">
                <a:solidFill>
                  <a:srgbClr val="002060"/>
                </a:solidFill>
              </a:rPr>
            </a:br>
            <a:r>
              <a:rPr lang="ru-RU" sz="1300" b="1" dirty="0" smtClean="0">
                <a:solidFill>
                  <a:srgbClr val="002060"/>
                </a:solidFill>
              </a:rPr>
              <a:t>      e</a:t>
            </a:r>
            <a:r>
              <a:rPr lang="ru-RU" sz="1300" b="1" dirty="0">
                <a:solidFill>
                  <a:srgbClr val="002060"/>
                </a:solidFill>
              </a:rPr>
              <a:t>) Агентство утверждает, в течение 15 календарных дней со дня мотивированного обращения операторов тарифы на публичную услугу снабжения питьевой водой и тарифы на публичную услугу канализации и очистки сточных вод, предоставляемые операторами на уровне региона, района, муниципия и города, в случае, когда местный совет не утвердил соответствующие тарифы в течение 60 календарных дней со дня получения заключения от Агентства.</a:t>
            </a:r>
            <a:endParaRPr lang="ro-RO" sz="1300" b="1" dirty="0">
              <a:solidFill>
                <a:srgbClr val="002060"/>
              </a:solidFill>
            </a:endParaRPr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64264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11/06/2019</a:t>
            </a:fld>
            <a:endParaRPr lang="en-GB" noProof="0" dirty="0"/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Datumsplatzhalter 3"/>
          <p:cNvSpPr txBox="1">
            <a:spLocks/>
          </p:cNvSpPr>
          <p:nvPr/>
        </p:nvSpPr>
        <p:spPr bwMode="auto">
          <a:xfrm>
            <a:off x="679450" y="6581775"/>
            <a:ext cx="12954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b="0" kern="1200">
                <a:solidFill>
                  <a:srgbClr val="6E6452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1A768533-9F5A-4A96-B8F6-9A95114E0856}" type="datetime1">
              <a:rPr lang="en-GB" smtClean="0">
                <a:cs typeface="Arial" charset="0"/>
              </a:rPr>
              <a:pPr/>
              <a:t>11/06/2019</a:t>
            </a:fld>
            <a:endParaRPr lang="de-DE">
              <a:cs typeface="Arial" charset="0"/>
            </a:endParaRPr>
          </a:p>
        </p:txBody>
      </p:sp>
      <p:sp>
        <p:nvSpPr>
          <p:cNvPr id="16" name="Inhaltsplatzhalter 8"/>
          <p:cNvSpPr txBox="1">
            <a:spLocks/>
          </p:cNvSpPr>
          <p:nvPr/>
        </p:nvSpPr>
        <p:spPr>
          <a:xfrm>
            <a:off x="2433908" y="1620411"/>
            <a:ext cx="6262254" cy="2074863"/>
          </a:xfrm>
          <a:prstGeom prst="rect">
            <a:avLst/>
          </a:prstGeom>
        </p:spPr>
        <p:txBody>
          <a:bodyPr/>
          <a:lstStyle/>
          <a:p>
            <a:pPr algn="ctr">
              <a:spcAft>
                <a:spcPts val="600"/>
              </a:spcAft>
            </a:pPr>
            <a:endParaRPr lang="en-US" sz="2000" dirty="0">
              <a:solidFill>
                <a:srgbClr val="534B3E"/>
              </a:solidFill>
            </a:endParaRPr>
          </a:p>
          <a:p>
            <a:pPr algn="ctr">
              <a:spcAft>
                <a:spcPts val="600"/>
              </a:spcAft>
            </a:pPr>
            <a:endParaRPr lang="en-US" sz="2000" dirty="0">
              <a:solidFill>
                <a:srgbClr val="534B3E"/>
              </a:solidFill>
            </a:endParaRPr>
          </a:p>
          <a:p>
            <a:pPr>
              <a:spcAft>
                <a:spcPts val="300"/>
              </a:spcAft>
            </a:pPr>
            <a:r>
              <a:rPr lang="ru-RU" sz="2800" dirty="0">
                <a:solidFill>
                  <a:srgbClr val="534B3E"/>
                </a:solidFill>
              </a:rPr>
              <a:t>Спасибо за внимание</a:t>
            </a:r>
            <a:endParaRPr lang="en-GB" sz="1000" dirty="0">
              <a:solidFill>
                <a:srgbClr val="534B3E"/>
              </a:solidFill>
            </a:endParaRPr>
          </a:p>
        </p:txBody>
      </p:sp>
      <p:sp>
        <p:nvSpPr>
          <p:cNvPr id="17" name="Textfeld 9"/>
          <p:cNvSpPr txBox="1">
            <a:spLocks noChangeArrowheads="1"/>
          </p:cNvSpPr>
          <p:nvPr/>
        </p:nvSpPr>
        <p:spPr bwMode="auto">
          <a:xfrm>
            <a:off x="427153" y="5399463"/>
            <a:ext cx="1371600" cy="21590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ro-RO" sz="800" b="0" dirty="0" smtClean="0">
                <a:solidFill>
                  <a:schemeClr val="tx2">
                    <a:lumMod val="75000"/>
                  </a:schemeClr>
                </a:solidFill>
              </a:rPr>
              <a:t>Proiect co-finanțat de</a:t>
            </a:r>
            <a:endParaRPr lang="en-GB" sz="800" b="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8" name="Picture 11" descr="F:\Branding\EU\jaune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91056" y="5624205"/>
            <a:ext cx="13652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1" descr="H:\bn4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046511" y="5590073"/>
            <a:ext cx="1016000" cy="102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"/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258991" y="5624205"/>
            <a:ext cx="1639887" cy="957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Textfeld 9"/>
          <p:cNvSpPr txBox="1">
            <a:spLocks noChangeArrowheads="1"/>
          </p:cNvSpPr>
          <p:nvPr/>
        </p:nvSpPr>
        <p:spPr bwMode="auto">
          <a:xfrm>
            <a:off x="6898878" y="5383151"/>
            <a:ext cx="1147762" cy="214313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ro-RO" sz="800" b="0" dirty="0" smtClean="0">
                <a:solidFill>
                  <a:schemeClr val="tx2">
                    <a:lumMod val="75000"/>
                  </a:schemeClr>
                </a:solidFill>
              </a:rPr>
              <a:t>In cooperare cu</a:t>
            </a:r>
            <a:endParaRPr lang="ro-RO" sz="800" b="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22" name="Picture 21"/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2045" y="5540701"/>
            <a:ext cx="1071880" cy="1071880"/>
          </a:xfrm>
          <a:prstGeom prst="rect">
            <a:avLst/>
          </a:prstGeom>
        </p:spPr>
      </p:pic>
      <p:pic>
        <p:nvPicPr>
          <p:cNvPr id="23" name="Picture 22" descr="D:\Users\Desktop\logotype.png"/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2716" y="5818037"/>
            <a:ext cx="1958975" cy="569595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CasetăText 1"/>
          <p:cNvSpPr txBox="1"/>
          <p:nvPr/>
        </p:nvSpPr>
        <p:spPr>
          <a:xfrm>
            <a:off x="1856306" y="3145976"/>
            <a:ext cx="5361912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400" b="0" u="sng" dirty="0" smtClean="0">
                <a:solidFill>
                  <a:schemeClr val="bg2">
                    <a:lumMod val="25000"/>
                  </a:schemeClr>
                </a:solidFill>
                <a:latin typeface="+mn-lt"/>
                <a:hlinkClick r:id="rId12"/>
              </a:rPr>
              <a:t>www.ifcaac.amac.md</a:t>
            </a:r>
            <a:r>
              <a:rPr lang="ro-RO" sz="14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 </a:t>
            </a:r>
            <a:endParaRPr lang="ro-RO" sz="1400" b="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algn="ctr"/>
            <a:r>
              <a:rPr lang="ro-RO" sz="1400" b="0" u="sng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ifcaac@fua.utm.md</a:t>
            </a:r>
            <a:r>
              <a:rPr lang="ro-RO" sz="14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 </a:t>
            </a:r>
            <a:endParaRPr lang="ro-RO" sz="1400" b="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algn="ctr"/>
            <a:r>
              <a:rPr lang="ro-RO" sz="14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telefon</a:t>
            </a:r>
            <a:r>
              <a:rPr lang="ro-RO" sz="1400" b="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: (022) 77-38 22</a:t>
            </a:r>
          </a:p>
          <a:p>
            <a:pPr algn="ctr"/>
            <a:r>
              <a:rPr lang="ro-RO" sz="1400" b="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 </a:t>
            </a:r>
          </a:p>
          <a:p>
            <a:pPr algn="ctr"/>
            <a:r>
              <a:rPr lang="ro-RO" sz="1400" b="0" u="sng">
                <a:solidFill>
                  <a:srgbClr val="7030A0"/>
                </a:solidFill>
                <a:latin typeface="+mn-lt"/>
              </a:rPr>
              <a:t>www.amac.md</a:t>
            </a:r>
            <a:r>
              <a:rPr lang="ro-RO" sz="1400" b="0">
                <a:solidFill>
                  <a:srgbClr val="7030A0"/>
                </a:solidFill>
                <a:latin typeface="+mn-lt"/>
              </a:rPr>
              <a:t> </a:t>
            </a:r>
            <a:endParaRPr lang="ro-RO" sz="1400" b="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algn="ctr"/>
            <a:r>
              <a:rPr lang="ro-RO" sz="1400" b="0" u="sng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apacanal@yandex.ru</a:t>
            </a:r>
            <a:r>
              <a:rPr lang="ro-RO" sz="14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  </a:t>
            </a:r>
            <a:endParaRPr lang="ro-RO" sz="1400" b="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algn="ctr"/>
            <a:r>
              <a:rPr lang="ro-RO" sz="14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telefon</a:t>
            </a:r>
            <a:r>
              <a:rPr lang="ro-RO" sz="1400" b="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: (022) 28-84-33</a:t>
            </a:r>
          </a:p>
          <a:p>
            <a:pPr algn="ctr"/>
            <a:endParaRPr lang="ro-RO" sz="800" b="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673734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48741" y="1845308"/>
            <a:ext cx="8839199" cy="4416167"/>
          </a:xfrm>
        </p:spPr>
        <p:txBody>
          <a:bodyPr/>
          <a:lstStyle/>
          <a:p>
            <a:r>
              <a:rPr lang="en-US" sz="1600" b="1" dirty="0" smtClean="0">
                <a:solidFill>
                  <a:srgbClr val="002060"/>
                </a:solidFill>
              </a:rPr>
              <a:t>   </a:t>
            </a:r>
            <a:r>
              <a:rPr lang="ru-RU" sz="1600" b="1" dirty="0">
                <a:solidFill>
                  <a:srgbClr val="C00000"/>
                </a:solidFill>
              </a:rPr>
              <a:t>Правовая база</a:t>
            </a:r>
            <a:r>
              <a:rPr lang="ro-RO" sz="1600" b="1" dirty="0" smtClean="0">
                <a:solidFill>
                  <a:srgbClr val="C00000"/>
                </a:solidFill>
              </a:rPr>
              <a:t>:</a:t>
            </a:r>
            <a:r>
              <a:rPr lang="ro-RO" sz="1600" b="1" dirty="0" smtClean="0">
                <a:solidFill>
                  <a:srgbClr val="C00000"/>
                </a:solidFill>
              </a:rPr>
              <a:t/>
            </a:r>
            <a:br>
              <a:rPr lang="ro-RO" sz="1600" b="1" dirty="0" smtClean="0">
                <a:solidFill>
                  <a:srgbClr val="C00000"/>
                </a:solidFill>
              </a:rPr>
            </a:br>
            <a:r>
              <a:rPr lang="ro-RO" sz="1600" b="1" dirty="0">
                <a:solidFill>
                  <a:srgbClr val="002060"/>
                </a:solidFill>
              </a:rPr>
              <a:t/>
            </a:r>
            <a:br>
              <a:rPr lang="ro-RO" sz="1600" b="1" dirty="0">
                <a:solidFill>
                  <a:srgbClr val="002060"/>
                </a:solidFill>
              </a:rPr>
            </a:br>
            <a:r>
              <a:rPr lang="ru-RU" b="1" i="1" dirty="0" smtClean="0">
                <a:solidFill>
                  <a:srgbClr val="002060"/>
                </a:solidFill>
              </a:rPr>
              <a:t>Закон № 303 от 13 декабря 2013 </a:t>
            </a:r>
            <a:r>
              <a:rPr lang="ru-RU" b="1" i="1" dirty="0">
                <a:solidFill>
                  <a:srgbClr val="002060"/>
                </a:solidFill>
              </a:rPr>
              <a:t>г. о публичной услуге водоснабжения и канализации</a:t>
            </a:r>
            <a:r>
              <a:rPr lang="ro-RO" b="1" i="1" dirty="0" smtClean="0">
                <a:solidFill>
                  <a:srgbClr val="002060"/>
                </a:solidFill>
              </a:rPr>
              <a:t>, </a:t>
            </a:r>
            <a:r>
              <a:rPr lang="ru-RU" b="1" i="1" dirty="0">
                <a:solidFill>
                  <a:srgbClr val="002060"/>
                </a:solidFill>
              </a:rPr>
              <a:t>с последующими модификациями</a:t>
            </a:r>
            <a:r>
              <a:rPr lang="ro-RO" b="1" i="1" dirty="0" smtClean="0">
                <a:solidFill>
                  <a:srgbClr val="002060"/>
                </a:solidFill>
              </a:rPr>
              <a:t/>
            </a:r>
            <a:br>
              <a:rPr lang="ro-RO" b="1" i="1" dirty="0" smtClean="0">
                <a:solidFill>
                  <a:srgbClr val="002060"/>
                </a:solidFill>
              </a:rPr>
            </a:br>
            <a:r>
              <a:rPr lang="ro-RO" b="1" i="1" dirty="0" smtClean="0">
                <a:solidFill>
                  <a:srgbClr val="002060"/>
                </a:solidFill>
              </a:rPr>
              <a:t/>
            </a:r>
            <a:br>
              <a:rPr lang="ro-RO" b="1" i="1" dirty="0" smtClean="0">
                <a:solidFill>
                  <a:srgbClr val="002060"/>
                </a:solidFill>
              </a:rPr>
            </a:br>
            <a:r>
              <a:rPr lang="ru-RU" b="1" i="1" dirty="0">
                <a:solidFill>
                  <a:srgbClr val="002060"/>
                </a:solidFill>
              </a:rPr>
              <a:t>Закон № </a:t>
            </a:r>
            <a:r>
              <a:rPr lang="ru-RU" b="1" i="1" dirty="0" smtClean="0">
                <a:solidFill>
                  <a:srgbClr val="002060"/>
                </a:solidFill>
              </a:rPr>
              <a:t>322 </a:t>
            </a:r>
            <a:r>
              <a:rPr lang="ru-RU" b="1" i="1" dirty="0">
                <a:solidFill>
                  <a:srgbClr val="002060"/>
                </a:solidFill>
              </a:rPr>
              <a:t>от </a:t>
            </a:r>
            <a:r>
              <a:rPr lang="ru-RU" b="1" i="1" dirty="0" smtClean="0">
                <a:solidFill>
                  <a:srgbClr val="002060"/>
                </a:solidFill>
              </a:rPr>
              <a:t>30 ноября 2018 </a:t>
            </a:r>
            <a:r>
              <a:rPr lang="ru-RU" b="1" i="1" dirty="0">
                <a:solidFill>
                  <a:srgbClr val="002060"/>
                </a:solidFill>
              </a:rPr>
              <a:t>г. о </a:t>
            </a:r>
            <a:r>
              <a:rPr lang="ru-RU" b="1" i="1" dirty="0" smtClean="0">
                <a:solidFill>
                  <a:srgbClr val="002060"/>
                </a:solidFill>
              </a:rPr>
              <a:t>внесении изменений </a:t>
            </a:r>
            <a:r>
              <a:rPr lang="ru-RU" b="1" i="1" dirty="0">
                <a:solidFill>
                  <a:srgbClr val="002060"/>
                </a:solidFill>
              </a:rPr>
              <a:t>в Закон о публичной услуге</a:t>
            </a:r>
            <a:br>
              <a:rPr lang="ru-RU" b="1" i="1" dirty="0">
                <a:solidFill>
                  <a:srgbClr val="002060"/>
                </a:solidFill>
              </a:rPr>
            </a:br>
            <a:r>
              <a:rPr lang="ru-RU" b="1" i="1" dirty="0">
                <a:solidFill>
                  <a:srgbClr val="002060"/>
                </a:solidFill>
              </a:rPr>
              <a:t>водоснабжения и канализации № </a:t>
            </a:r>
            <a:r>
              <a:rPr lang="ru-RU" b="1" i="1" dirty="0" smtClean="0">
                <a:solidFill>
                  <a:srgbClr val="002060"/>
                </a:solidFill>
              </a:rPr>
              <a:t>303/2013</a:t>
            </a:r>
            <a:r>
              <a:rPr lang="ro-RO" b="1" i="1" dirty="0" smtClean="0">
                <a:solidFill>
                  <a:srgbClr val="002060"/>
                </a:solidFill>
              </a:rPr>
              <a:t/>
            </a:r>
            <a:br>
              <a:rPr lang="ro-RO" b="1" i="1" dirty="0" smtClean="0">
                <a:solidFill>
                  <a:srgbClr val="002060"/>
                </a:solidFill>
              </a:rPr>
            </a:br>
            <a:r>
              <a:rPr lang="ro-RO" b="1" i="1" dirty="0" smtClean="0">
                <a:solidFill>
                  <a:srgbClr val="002060"/>
                </a:solidFill>
              </a:rPr>
              <a:t/>
            </a:r>
            <a:br>
              <a:rPr lang="ro-RO" b="1" i="1" dirty="0" smtClean="0">
                <a:solidFill>
                  <a:srgbClr val="002060"/>
                </a:solidFill>
              </a:rPr>
            </a:br>
            <a:r>
              <a:rPr lang="ro-RO" b="1" i="1" dirty="0" smtClean="0">
                <a:solidFill>
                  <a:srgbClr val="002060"/>
                </a:solidFill>
              </a:rPr>
              <a:t/>
            </a:r>
            <a:br>
              <a:rPr lang="ro-RO" b="1" i="1" dirty="0" smtClean="0">
                <a:solidFill>
                  <a:srgbClr val="002060"/>
                </a:solidFill>
              </a:rPr>
            </a:br>
            <a:endParaRPr lang="ro-RO" b="1" i="1" dirty="0">
              <a:solidFill>
                <a:srgbClr val="002060"/>
              </a:solidFill>
            </a:endParaRPr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81075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48741" y="1845308"/>
            <a:ext cx="8839199" cy="4416167"/>
          </a:xfrm>
        </p:spPr>
        <p:txBody>
          <a:bodyPr/>
          <a:lstStyle/>
          <a:p>
            <a:r>
              <a:rPr lang="en-US" sz="1100" b="1" dirty="0">
                <a:solidFill>
                  <a:srgbClr val="002060"/>
                </a:solidFill>
              </a:rPr>
              <a:t> </a:t>
            </a:r>
            <a:r>
              <a:rPr lang="ru-RU" sz="1600" b="1" dirty="0">
                <a:solidFill>
                  <a:srgbClr val="C00000"/>
                </a:solidFill>
              </a:rPr>
              <a:t>Правовая база </a:t>
            </a:r>
            <a:r>
              <a:rPr lang="ro-RO" sz="1600" b="1" dirty="0" smtClean="0">
                <a:solidFill>
                  <a:srgbClr val="C00000"/>
                </a:solidFill>
              </a:rPr>
              <a:t>:</a:t>
            </a:r>
            <a:r>
              <a:rPr lang="ro-RO" sz="1600" b="1" dirty="0">
                <a:solidFill>
                  <a:srgbClr val="C00000"/>
                </a:solidFill>
              </a:rPr>
              <a:t/>
            </a:r>
            <a:br>
              <a:rPr lang="ro-RO" sz="1600" b="1" dirty="0">
                <a:solidFill>
                  <a:srgbClr val="C00000"/>
                </a:solidFill>
              </a:rPr>
            </a:br>
            <a:r>
              <a:rPr lang="ro-RO" sz="1100" b="1" dirty="0">
                <a:solidFill>
                  <a:srgbClr val="002060"/>
                </a:solidFill>
              </a:rPr>
              <a:t/>
            </a:r>
            <a:br>
              <a:rPr lang="ro-RO" sz="1100" b="1" dirty="0">
                <a:solidFill>
                  <a:srgbClr val="002060"/>
                </a:solidFill>
              </a:rPr>
            </a:br>
            <a:r>
              <a:rPr lang="ru-RU" b="1" i="1" dirty="0" smtClean="0">
                <a:solidFill>
                  <a:srgbClr val="002060"/>
                </a:solidFill>
              </a:rPr>
              <a:t>Методология </a:t>
            </a:r>
            <a:r>
              <a:rPr lang="ru-RU" b="1" i="1" dirty="0">
                <a:solidFill>
                  <a:srgbClr val="002060"/>
                </a:solidFill>
              </a:rPr>
              <a:t>определения, утверждения </a:t>
            </a:r>
            <a:r>
              <a:rPr lang="ru-RU" b="1" i="1" dirty="0" smtClean="0">
                <a:solidFill>
                  <a:srgbClr val="002060"/>
                </a:solidFill>
              </a:rPr>
              <a:t/>
            </a:r>
            <a:br>
              <a:rPr lang="ru-RU" b="1" i="1" dirty="0" smtClean="0">
                <a:solidFill>
                  <a:srgbClr val="002060"/>
                </a:solidFill>
              </a:rPr>
            </a:br>
            <a:r>
              <a:rPr lang="ru-RU" b="1" i="1" dirty="0" smtClean="0">
                <a:solidFill>
                  <a:srgbClr val="002060"/>
                </a:solidFill>
              </a:rPr>
              <a:t>и </a:t>
            </a:r>
            <a:r>
              <a:rPr lang="ru-RU" b="1" i="1" dirty="0">
                <a:solidFill>
                  <a:srgbClr val="002060"/>
                </a:solidFill>
              </a:rPr>
              <a:t>применения тарифов на публичную услугу водоснабжения, канализации и очистки сточных вод</a:t>
            </a:r>
            <a:r>
              <a:rPr lang="ro-RO" b="1" i="1" dirty="0" smtClean="0">
                <a:solidFill>
                  <a:srgbClr val="002060"/>
                </a:solidFill>
              </a:rPr>
              <a:t>, </a:t>
            </a:r>
            <a:r>
              <a:rPr lang="ru-RU" b="1" i="1" dirty="0">
                <a:solidFill>
                  <a:srgbClr val="002060"/>
                </a:solidFill>
              </a:rPr>
              <a:t>утверждено </a:t>
            </a:r>
            <a:r>
              <a:rPr lang="ru-RU" b="1" i="1" dirty="0" smtClean="0">
                <a:solidFill>
                  <a:srgbClr val="002060"/>
                </a:solidFill>
              </a:rPr>
              <a:t>Постановлением </a:t>
            </a:r>
            <a:r>
              <a:rPr lang="ru-RU" b="1" i="1" dirty="0">
                <a:solidFill>
                  <a:srgbClr val="002060"/>
                </a:solidFill>
              </a:rPr>
              <a:t>Административного совета НАРЭ №. 741 от 18 декабря 2014 г.</a:t>
            </a:r>
            <a:r>
              <a:rPr lang="ro-RO" sz="1600" b="1" i="1" dirty="0">
                <a:solidFill>
                  <a:srgbClr val="002060"/>
                </a:solidFill>
              </a:rPr>
              <a:t/>
            </a:r>
            <a:br>
              <a:rPr lang="ro-RO" sz="1600" b="1" i="1" dirty="0">
                <a:solidFill>
                  <a:srgbClr val="002060"/>
                </a:solidFill>
              </a:rPr>
            </a:br>
            <a:endParaRPr lang="ro-RO" sz="1600" b="1" dirty="0">
              <a:solidFill>
                <a:srgbClr val="002060"/>
              </a:solidFill>
            </a:endParaRPr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95410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48741" y="1845308"/>
            <a:ext cx="8839199" cy="4581618"/>
          </a:xfrm>
        </p:spPr>
        <p:txBody>
          <a:bodyPr/>
          <a:lstStyle/>
          <a:p>
            <a:pPr>
              <a:lnSpc>
                <a:spcPct val="114000"/>
              </a:lnSpc>
            </a:pPr>
            <a:r>
              <a:rPr lang="en-US" sz="1600" b="1" dirty="0" smtClean="0">
                <a:solidFill>
                  <a:srgbClr val="002060"/>
                </a:solidFill>
              </a:rPr>
              <a:t> </a:t>
            </a:r>
            <a:r>
              <a:rPr lang="ru-RU" sz="1600" b="1" i="1" dirty="0">
                <a:solidFill>
                  <a:srgbClr val="C00000"/>
                </a:solidFill>
              </a:rPr>
              <a:t>Принципы регулирования тарифов:</a:t>
            </a:r>
            <a:r>
              <a:rPr lang="ro-RO" sz="1600" b="1" i="1" dirty="0" smtClean="0">
                <a:solidFill>
                  <a:srgbClr val="C00000"/>
                </a:solidFill>
              </a:rPr>
              <a:t>:</a:t>
            </a:r>
            <a:r>
              <a:rPr lang="ro-RO" sz="1600" b="1" i="1" dirty="0" smtClean="0">
                <a:solidFill>
                  <a:srgbClr val="C00000"/>
                </a:solidFill>
              </a:rPr>
              <a:t/>
            </a:r>
            <a:br>
              <a:rPr lang="ro-RO" sz="1600" b="1" i="1" dirty="0" smtClean="0">
                <a:solidFill>
                  <a:srgbClr val="C00000"/>
                </a:solidFill>
              </a:rPr>
            </a:br>
            <a:r>
              <a:rPr lang="ro-RO" sz="1600" b="1" dirty="0" smtClean="0">
                <a:solidFill>
                  <a:srgbClr val="002060"/>
                </a:solidFill>
              </a:rPr>
              <a:t>      </a:t>
            </a:r>
            <a:r>
              <a:rPr lang="ro-RO" sz="1600" b="1" dirty="0" smtClean="0">
                <a:solidFill>
                  <a:srgbClr val="002060"/>
                </a:solidFill>
              </a:rPr>
              <a:t>- </a:t>
            </a:r>
            <a:r>
              <a:rPr lang="ru-RU" sz="1600" b="1" dirty="0">
                <a:solidFill>
                  <a:srgbClr val="002060"/>
                </a:solidFill>
              </a:rPr>
              <a:t>надежного и бесперебойного предоставления потребителям публичных услуг снабжения технологической и/или питьевой водой, публичной услуги канализации и очистки сточных вод в безопасных условиях и с эффективным использованием объектов публичной системы водоснабжения и канализации;</a:t>
            </a:r>
            <a:br>
              <a:rPr lang="ru-RU" sz="1600" b="1" dirty="0">
                <a:solidFill>
                  <a:srgbClr val="002060"/>
                </a:solidFill>
              </a:rPr>
            </a:br>
            <a:r>
              <a:rPr lang="ro-RO" sz="1600" b="1" dirty="0">
                <a:solidFill>
                  <a:srgbClr val="002060"/>
                </a:solidFill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</a:rPr>
              <a:t>     </a:t>
            </a:r>
            <a:r>
              <a:rPr lang="ro-RO" sz="1600" b="1" dirty="0" smtClean="0">
                <a:solidFill>
                  <a:srgbClr val="002060"/>
                </a:solidFill>
              </a:rPr>
              <a:t>- </a:t>
            </a:r>
            <a:r>
              <a:rPr lang="ru-RU" sz="1600" b="1" dirty="0" smtClean="0">
                <a:solidFill>
                  <a:srgbClr val="002060"/>
                </a:solidFill>
              </a:rPr>
              <a:t>оплаты </a:t>
            </a:r>
            <a:r>
              <a:rPr lang="ru-RU" sz="1600" b="1" dirty="0">
                <a:solidFill>
                  <a:srgbClr val="002060"/>
                </a:solidFill>
              </a:rPr>
              <a:t>потребителями только оправданных, минимально необходимых расходов оператора на забор, перекачку, обработку, фильтрацию, транспортировку, распределение и поставку воды, сбор, транспортировку и очистку сточных вод;</a:t>
            </a:r>
            <a:br>
              <a:rPr lang="ru-RU" sz="1600" b="1" dirty="0">
                <a:solidFill>
                  <a:srgbClr val="002060"/>
                </a:solidFill>
              </a:rPr>
            </a:br>
            <a:r>
              <a:rPr lang="ro-RO" sz="1600" b="1" dirty="0">
                <a:solidFill>
                  <a:srgbClr val="002060"/>
                </a:solidFill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</a:rPr>
              <a:t>    </a:t>
            </a:r>
            <a:r>
              <a:rPr lang="ro-RO" sz="1600" b="1" dirty="0" smtClean="0">
                <a:solidFill>
                  <a:srgbClr val="002060"/>
                </a:solidFill>
              </a:rPr>
              <a:t>- </a:t>
            </a:r>
            <a:r>
              <a:rPr lang="ru-RU" sz="1600" b="1" dirty="0" smtClean="0">
                <a:solidFill>
                  <a:srgbClr val="002060"/>
                </a:solidFill>
              </a:rPr>
              <a:t>осуществление </a:t>
            </a:r>
            <a:r>
              <a:rPr lang="ru-RU" sz="1600" b="1" dirty="0">
                <a:solidFill>
                  <a:srgbClr val="002060"/>
                </a:solidFill>
              </a:rPr>
              <a:t>регулируемой деятельности с максимальной эффективностью, дающей оператору возможность возместить свои обоснованные расходы, необходимые для осуществления регулируемой деятельности, и окупить финансовые средства, вложенные в развитие, обновление и реконструкцию публичной системы водоснабжения и канализации, и получить разумную рентабельность;</a:t>
            </a:r>
            <a:br>
              <a:rPr lang="ru-RU" sz="1600" b="1" dirty="0">
                <a:solidFill>
                  <a:srgbClr val="002060"/>
                </a:solidFill>
              </a:rPr>
            </a:br>
            <a:r>
              <a:rPr lang="ro-RO" sz="1600" b="1" dirty="0">
                <a:solidFill>
                  <a:srgbClr val="002060"/>
                </a:solidFill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</a:rPr>
              <a:t>    </a:t>
            </a:r>
            <a:r>
              <a:rPr lang="ro-RO" sz="1600" b="1" dirty="0" smtClean="0">
                <a:solidFill>
                  <a:srgbClr val="002060"/>
                </a:solidFill>
              </a:rPr>
              <a:t>- </a:t>
            </a:r>
            <a:r>
              <a:rPr lang="ru-RU" sz="1600" b="1" dirty="0" smtClean="0">
                <a:solidFill>
                  <a:srgbClr val="002060"/>
                </a:solidFill>
              </a:rPr>
              <a:t>обеспечения </a:t>
            </a:r>
            <a:r>
              <a:rPr lang="ru-RU" sz="1600" b="1" dirty="0">
                <a:solidFill>
                  <a:srgbClr val="002060"/>
                </a:solidFill>
              </a:rPr>
              <a:t>прозрачности в процессе регулирования тарифов.</a:t>
            </a:r>
            <a:endParaRPr lang="ro-RO" sz="1200" b="1" dirty="0">
              <a:solidFill>
                <a:srgbClr val="002060"/>
              </a:solidFill>
            </a:endParaRPr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51114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48741" y="1845308"/>
            <a:ext cx="8839199" cy="4416167"/>
          </a:xfrm>
        </p:spPr>
        <p:txBody>
          <a:bodyPr/>
          <a:lstStyle/>
          <a:p>
            <a:r>
              <a:rPr lang="ro-RO" sz="1600" b="1" dirty="0" smtClean="0">
                <a:solidFill>
                  <a:srgbClr val="002060"/>
                </a:solidFill>
              </a:rPr>
              <a:t/>
            </a:r>
            <a:br>
              <a:rPr lang="ro-RO" sz="1600" b="1" dirty="0" smtClean="0">
                <a:solidFill>
                  <a:srgbClr val="002060"/>
                </a:solidFill>
              </a:rPr>
            </a:br>
            <a:r>
              <a:rPr lang="ro-RO" sz="1600" b="1" dirty="0">
                <a:solidFill>
                  <a:srgbClr val="002060"/>
                </a:solidFill>
              </a:rPr>
              <a:t/>
            </a:r>
            <a:br>
              <a:rPr lang="ro-RO" sz="1600" b="1" dirty="0">
                <a:solidFill>
                  <a:srgbClr val="002060"/>
                </a:solidFill>
              </a:rPr>
            </a:br>
            <a:r>
              <a:rPr lang="ro-RO" sz="1600" b="1" dirty="0" smtClean="0">
                <a:solidFill>
                  <a:srgbClr val="002060"/>
                </a:solidFill>
              </a:rPr>
              <a:t>		</a:t>
            </a:r>
            <a:r>
              <a:rPr lang="ru-RU" sz="2000" b="1" dirty="0">
                <a:solidFill>
                  <a:srgbClr val="C00000"/>
                </a:solidFill>
              </a:rPr>
              <a:t>Этапы утверждения тарифа</a:t>
            </a:r>
            <a:r>
              <a:rPr lang="ro-RO" sz="2000" b="1" dirty="0" smtClean="0">
                <a:solidFill>
                  <a:srgbClr val="C00000"/>
                </a:solidFill>
              </a:rPr>
              <a:t>:</a:t>
            </a:r>
            <a:r>
              <a:rPr lang="ro-RO" sz="2000" b="1" dirty="0" smtClean="0">
                <a:solidFill>
                  <a:srgbClr val="C00000"/>
                </a:solidFill>
              </a:rPr>
              <a:t/>
            </a:r>
            <a:br>
              <a:rPr lang="ro-RO" sz="2000" b="1" dirty="0" smtClean="0">
                <a:solidFill>
                  <a:srgbClr val="C00000"/>
                </a:solidFill>
              </a:rPr>
            </a:br>
            <a:r>
              <a:rPr lang="ro-RO" sz="1600" b="1" dirty="0" smtClean="0">
                <a:solidFill>
                  <a:srgbClr val="002060"/>
                </a:solidFill>
              </a:rPr>
              <a:t/>
            </a:r>
            <a:br>
              <a:rPr lang="ro-RO" sz="1600" b="1" dirty="0" smtClean="0">
                <a:solidFill>
                  <a:srgbClr val="002060"/>
                </a:solidFill>
              </a:rPr>
            </a:br>
            <a:r>
              <a:rPr lang="ro-RO" sz="1600" b="1" dirty="0">
                <a:solidFill>
                  <a:srgbClr val="002060"/>
                </a:solidFill>
              </a:rPr>
              <a:t/>
            </a:r>
            <a:br>
              <a:rPr lang="ro-RO" sz="1600" b="1" dirty="0">
                <a:solidFill>
                  <a:srgbClr val="002060"/>
                </a:solidFill>
              </a:rPr>
            </a:br>
            <a:r>
              <a:rPr lang="ro-RO" sz="1600" b="1" dirty="0">
                <a:solidFill>
                  <a:srgbClr val="002060"/>
                </a:solidFill>
              </a:rPr>
              <a:t/>
            </a:r>
            <a:br>
              <a:rPr lang="ro-RO" sz="1600" b="1" dirty="0">
                <a:solidFill>
                  <a:srgbClr val="002060"/>
                </a:solidFill>
              </a:rPr>
            </a:br>
            <a:r>
              <a:rPr lang="ro-RO" sz="1600" b="1" dirty="0" smtClean="0">
                <a:solidFill>
                  <a:srgbClr val="002060"/>
                </a:solidFill>
              </a:rPr>
              <a:t>	</a:t>
            </a:r>
            <a:r>
              <a:rPr lang="ro-RO" sz="2800" b="1" dirty="0" smtClean="0">
                <a:solidFill>
                  <a:srgbClr val="002060"/>
                </a:solidFill>
              </a:rPr>
              <a:t>1. </a:t>
            </a:r>
            <a:r>
              <a:rPr lang="ru-RU" sz="2800" b="1" dirty="0">
                <a:solidFill>
                  <a:srgbClr val="002060"/>
                </a:solidFill>
              </a:rPr>
              <a:t>согласование основных затрат</a:t>
            </a:r>
            <a:r>
              <a:rPr lang="ro-RO" sz="2800" b="1" dirty="0" smtClean="0">
                <a:solidFill>
                  <a:srgbClr val="002060"/>
                </a:solidFill>
              </a:rPr>
              <a:t/>
            </a:r>
            <a:br>
              <a:rPr lang="ro-RO" sz="2800" b="1" dirty="0" smtClean="0">
                <a:solidFill>
                  <a:srgbClr val="002060"/>
                </a:solidFill>
              </a:rPr>
            </a:br>
            <a:r>
              <a:rPr lang="ru-RU" sz="2800" b="1" dirty="0" smtClean="0">
                <a:solidFill>
                  <a:srgbClr val="002060"/>
                </a:solidFill>
              </a:rPr>
              <a:t/>
            </a:r>
            <a:br>
              <a:rPr lang="ru-RU" sz="2800" b="1" dirty="0" smtClean="0">
                <a:solidFill>
                  <a:srgbClr val="002060"/>
                </a:solidFill>
              </a:rPr>
            </a:br>
            <a:r>
              <a:rPr lang="ro-RO" sz="2800" b="1" dirty="0" smtClean="0">
                <a:solidFill>
                  <a:srgbClr val="002060"/>
                </a:solidFill>
              </a:rPr>
              <a:t>	</a:t>
            </a:r>
            <a:r>
              <a:rPr lang="ro-RO" sz="2800" b="1" dirty="0" smtClean="0">
                <a:solidFill>
                  <a:srgbClr val="002060"/>
                </a:solidFill>
              </a:rPr>
              <a:t>2</a:t>
            </a:r>
            <a:r>
              <a:rPr lang="ro-RO" sz="2800" b="1" dirty="0" smtClean="0">
                <a:solidFill>
                  <a:srgbClr val="002060"/>
                </a:solidFill>
              </a:rPr>
              <a:t>. </a:t>
            </a:r>
            <a:r>
              <a:rPr lang="ru-RU" sz="2800" b="1" dirty="0">
                <a:solidFill>
                  <a:srgbClr val="002060"/>
                </a:solidFill>
              </a:rPr>
              <a:t>согласование </a:t>
            </a:r>
            <a:r>
              <a:rPr lang="ru-RU" sz="2800" b="1" dirty="0" smtClean="0">
                <a:solidFill>
                  <a:srgbClr val="002060"/>
                </a:solidFill>
              </a:rPr>
              <a:t>тарифов</a:t>
            </a:r>
            <a:r>
              <a:rPr lang="ro-RO" sz="2800" b="1" dirty="0" smtClean="0">
                <a:solidFill>
                  <a:srgbClr val="002060"/>
                </a:solidFill>
              </a:rPr>
              <a:t/>
            </a:r>
            <a:br>
              <a:rPr lang="ro-RO" sz="2800" b="1" dirty="0" smtClean="0">
                <a:solidFill>
                  <a:srgbClr val="002060"/>
                </a:solidFill>
              </a:rPr>
            </a:br>
            <a:r>
              <a:rPr lang="ro-RO" sz="2800" b="1" dirty="0">
                <a:solidFill>
                  <a:srgbClr val="002060"/>
                </a:solidFill>
              </a:rPr>
              <a:t/>
            </a:r>
            <a:br>
              <a:rPr lang="ro-RO" sz="2800" b="1" dirty="0">
                <a:solidFill>
                  <a:srgbClr val="002060"/>
                </a:solidFill>
              </a:rPr>
            </a:br>
            <a:endParaRPr lang="ro-RO" sz="1600" b="1" dirty="0">
              <a:solidFill>
                <a:srgbClr val="002060"/>
              </a:solidFill>
            </a:endParaRPr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28698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48741" y="1845308"/>
            <a:ext cx="8839199" cy="4416167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ro-RO" sz="2000" b="1" dirty="0" smtClean="0">
                <a:solidFill>
                  <a:srgbClr val="002060"/>
                </a:solidFill>
              </a:rPr>
              <a:t>		</a:t>
            </a:r>
            <a:br>
              <a:rPr lang="ro-RO" sz="2000" b="1" dirty="0" smtClean="0">
                <a:solidFill>
                  <a:srgbClr val="002060"/>
                </a:solidFill>
              </a:rPr>
            </a:br>
            <a:r>
              <a:rPr lang="ro-RO" sz="2000" b="1" dirty="0">
                <a:solidFill>
                  <a:srgbClr val="002060"/>
                </a:solidFill>
              </a:rPr>
              <a:t>	</a:t>
            </a:r>
            <a:r>
              <a:rPr lang="ro-RO" sz="2000" b="1" dirty="0" smtClean="0">
                <a:solidFill>
                  <a:srgbClr val="002060"/>
                </a:solidFill>
              </a:rPr>
              <a:t>	</a:t>
            </a:r>
            <a:r>
              <a:rPr lang="ru-RU" sz="2000" b="1" dirty="0" smtClean="0">
                <a:solidFill>
                  <a:srgbClr val="C00000"/>
                </a:solidFill>
              </a:rPr>
              <a:t>Основные затраты</a:t>
            </a:r>
            <a:r>
              <a:rPr lang="ro-RO" sz="2000" b="1" dirty="0" smtClean="0">
                <a:solidFill>
                  <a:srgbClr val="C00000"/>
                </a:solidFill>
              </a:rPr>
              <a:t>:</a:t>
            </a:r>
            <a:r>
              <a:rPr lang="ro-RO" sz="2000" b="1" dirty="0" smtClean="0">
                <a:solidFill>
                  <a:srgbClr val="C00000"/>
                </a:solidFill>
              </a:rPr>
              <a:t/>
            </a:r>
            <a:br>
              <a:rPr lang="ro-RO" sz="2000" b="1" dirty="0" smtClean="0">
                <a:solidFill>
                  <a:srgbClr val="C00000"/>
                </a:solidFill>
              </a:rPr>
            </a:br>
            <a:r>
              <a:rPr lang="ro-RO" sz="2000" b="1" dirty="0">
                <a:solidFill>
                  <a:srgbClr val="002060"/>
                </a:solidFill>
              </a:rPr>
              <a:t>	</a:t>
            </a:r>
            <a:r>
              <a:rPr lang="ro-RO" sz="2000" b="1" dirty="0" smtClean="0">
                <a:solidFill>
                  <a:srgbClr val="002060"/>
                </a:solidFill>
              </a:rPr>
              <a:t>- </a:t>
            </a:r>
            <a:r>
              <a:rPr lang="ru-RU" sz="2000" b="1" dirty="0" smtClean="0">
                <a:solidFill>
                  <a:srgbClr val="002060"/>
                </a:solidFill>
              </a:rPr>
              <a:t>материальные </a:t>
            </a:r>
            <a:r>
              <a:rPr lang="ru-RU" sz="2000" b="1" dirty="0">
                <a:solidFill>
                  <a:srgbClr val="002060"/>
                </a:solidFill>
              </a:rPr>
              <a:t>расходы</a:t>
            </a:r>
            <a:r>
              <a:rPr lang="ro-RO" sz="2000" b="1" dirty="0" smtClean="0">
                <a:solidFill>
                  <a:srgbClr val="002060"/>
                </a:solidFill>
              </a:rPr>
              <a:t>;</a:t>
            </a:r>
            <a:r>
              <a:rPr lang="ro-RO" sz="2000" b="1" dirty="0" smtClean="0">
                <a:solidFill>
                  <a:srgbClr val="002060"/>
                </a:solidFill>
              </a:rPr>
              <a:t/>
            </a:r>
            <a:br>
              <a:rPr lang="ro-RO" sz="2000" b="1" dirty="0" smtClean="0">
                <a:solidFill>
                  <a:srgbClr val="002060"/>
                </a:solidFill>
              </a:rPr>
            </a:br>
            <a:r>
              <a:rPr lang="ro-RO" sz="2000" b="1" dirty="0">
                <a:solidFill>
                  <a:srgbClr val="002060"/>
                </a:solidFill>
              </a:rPr>
              <a:t>	</a:t>
            </a:r>
            <a:r>
              <a:rPr lang="ro-RO" sz="2000" b="1" dirty="0" smtClean="0">
                <a:solidFill>
                  <a:srgbClr val="002060"/>
                </a:solidFill>
              </a:rPr>
              <a:t>- </a:t>
            </a:r>
            <a:r>
              <a:rPr lang="ru-RU" sz="2000" b="1" dirty="0" smtClean="0">
                <a:solidFill>
                  <a:srgbClr val="002060"/>
                </a:solidFill>
              </a:rPr>
              <a:t>расходы </a:t>
            </a:r>
            <a:r>
              <a:rPr lang="ru-RU" sz="2000" b="1" dirty="0">
                <a:solidFill>
                  <a:srgbClr val="002060"/>
                </a:solidFill>
              </a:rPr>
              <a:t>на персонал</a:t>
            </a:r>
            <a:r>
              <a:rPr lang="ro-RO" sz="2000" b="1" dirty="0" smtClean="0">
                <a:solidFill>
                  <a:srgbClr val="002060"/>
                </a:solidFill>
              </a:rPr>
              <a:t>;</a:t>
            </a:r>
            <a:r>
              <a:rPr lang="ro-RO" sz="2000" b="1" dirty="0" smtClean="0">
                <a:solidFill>
                  <a:srgbClr val="002060"/>
                </a:solidFill>
              </a:rPr>
              <a:t/>
            </a:r>
            <a:br>
              <a:rPr lang="ro-RO" sz="2000" b="1" dirty="0" smtClean="0">
                <a:solidFill>
                  <a:srgbClr val="002060"/>
                </a:solidFill>
              </a:rPr>
            </a:br>
            <a:r>
              <a:rPr lang="ro-RO" sz="2000" b="1" dirty="0">
                <a:solidFill>
                  <a:srgbClr val="002060"/>
                </a:solidFill>
              </a:rPr>
              <a:t>	</a:t>
            </a:r>
            <a:r>
              <a:rPr lang="ro-RO" sz="2000" b="1" dirty="0" smtClean="0">
                <a:solidFill>
                  <a:srgbClr val="002060"/>
                </a:solidFill>
              </a:rPr>
              <a:t>- </a:t>
            </a:r>
            <a:r>
              <a:rPr lang="ru-RU" sz="2000" b="1" dirty="0" smtClean="0">
                <a:solidFill>
                  <a:srgbClr val="002060"/>
                </a:solidFill>
              </a:rPr>
              <a:t>расходы </a:t>
            </a:r>
            <a:r>
              <a:rPr lang="ru-RU" sz="2000" b="1" dirty="0">
                <a:solidFill>
                  <a:srgbClr val="002060"/>
                </a:solidFill>
              </a:rPr>
              <a:t>на обслуживание и эксплуатацию публичной системы водоснабжения и канализации</a:t>
            </a:r>
            <a:r>
              <a:rPr lang="ro-RO" sz="2000" b="1" dirty="0" smtClean="0">
                <a:solidFill>
                  <a:srgbClr val="002060"/>
                </a:solidFill>
              </a:rPr>
              <a:t>;</a:t>
            </a:r>
            <a:r>
              <a:rPr lang="ro-RO" sz="2000" b="1" dirty="0" smtClean="0">
                <a:solidFill>
                  <a:srgbClr val="002060"/>
                </a:solidFill>
              </a:rPr>
              <a:t/>
            </a:r>
            <a:br>
              <a:rPr lang="ro-RO" sz="2000" b="1" dirty="0" smtClean="0">
                <a:solidFill>
                  <a:srgbClr val="002060"/>
                </a:solidFill>
              </a:rPr>
            </a:br>
            <a:r>
              <a:rPr lang="ro-RO" sz="2000" b="1" dirty="0">
                <a:solidFill>
                  <a:srgbClr val="002060"/>
                </a:solidFill>
              </a:rPr>
              <a:t>	</a:t>
            </a:r>
            <a:r>
              <a:rPr lang="ro-RO" sz="2000" b="1" dirty="0" smtClean="0">
                <a:solidFill>
                  <a:srgbClr val="002060"/>
                </a:solidFill>
              </a:rPr>
              <a:t>- </a:t>
            </a:r>
            <a:r>
              <a:rPr lang="ru-RU" sz="2000" b="1" dirty="0" smtClean="0">
                <a:solidFill>
                  <a:srgbClr val="002060"/>
                </a:solidFill>
              </a:rPr>
              <a:t>расходы </a:t>
            </a:r>
            <a:r>
              <a:rPr lang="ru-RU" sz="2000" b="1" dirty="0">
                <a:solidFill>
                  <a:srgbClr val="002060"/>
                </a:solidFill>
              </a:rPr>
              <a:t>на реализацию</a:t>
            </a:r>
            <a:r>
              <a:rPr lang="ro-RO" sz="2000" b="1" dirty="0" smtClean="0">
                <a:solidFill>
                  <a:srgbClr val="002060"/>
                </a:solidFill>
              </a:rPr>
              <a:t>;</a:t>
            </a:r>
            <a:r>
              <a:rPr lang="ro-RO" sz="2000" b="1" dirty="0" smtClean="0">
                <a:solidFill>
                  <a:srgbClr val="002060"/>
                </a:solidFill>
              </a:rPr>
              <a:t/>
            </a:r>
            <a:br>
              <a:rPr lang="ro-RO" sz="2000" b="1" dirty="0" smtClean="0">
                <a:solidFill>
                  <a:srgbClr val="002060"/>
                </a:solidFill>
              </a:rPr>
            </a:br>
            <a:r>
              <a:rPr lang="ro-RO" sz="2000" b="1" dirty="0">
                <a:solidFill>
                  <a:srgbClr val="002060"/>
                </a:solidFill>
              </a:rPr>
              <a:t>	</a:t>
            </a:r>
            <a:r>
              <a:rPr lang="ro-RO" sz="2000" b="1" dirty="0" smtClean="0">
                <a:solidFill>
                  <a:srgbClr val="002060"/>
                </a:solidFill>
              </a:rPr>
              <a:t>- </a:t>
            </a:r>
            <a:r>
              <a:rPr lang="ru-RU" sz="2000" b="1" dirty="0">
                <a:solidFill>
                  <a:srgbClr val="002060"/>
                </a:solidFill>
              </a:rPr>
              <a:t>административные расходы</a:t>
            </a:r>
            <a:r>
              <a:rPr lang="ro-RO" sz="2000" b="1" dirty="0" smtClean="0">
                <a:solidFill>
                  <a:srgbClr val="002060"/>
                </a:solidFill>
              </a:rPr>
              <a:t>.</a:t>
            </a:r>
            <a:endParaRPr lang="ro-RO" sz="2000" b="1" dirty="0">
              <a:solidFill>
                <a:srgbClr val="002060"/>
              </a:solidFill>
            </a:endParaRPr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82346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48741" y="1845308"/>
            <a:ext cx="8839199" cy="470789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sz="1600" b="1" dirty="0">
                <a:solidFill>
                  <a:srgbClr val="002060"/>
                </a:solidFill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</a:rPr>
              <a:t>     </a:t>
            </a:r>
            <a:r>
              <a:rPr lang="ru-RU" sz="2000" b="1" dirty="0" smtClean="0">
                <a:solidFill>
                  <a:srgbClr val="C00000"/>
                </a:solidFill>
              </a:rPr>
              <a:t>Другие </a:t>
            </a:r>
            <a:r>
              <a:rPr lang="ru-RU" sz="2000" b="1" dirty="0">
                <a:solidFill>
                  <a:srgbClr val="C00000"/>
                </a:solidFill>
              </a:rPr>
              <a:t>расходы, лежащие в основе определения тарифов</a:t>
            </a:r>
            <a:r>
              <a:rPr lang="ro-RO" sz="2000" b="1" dirty="0" smtClean="0">
                <a:solidFill>
                  <a:srgbClr val="C00000"/>
                </a:solidFill>
              </a:rPr>
              <a:t>:</a:t>
            </a:r>
            <a:r>
              <a:rPr lang="ro-RO" sz="2000" b="1" dirty="0" smtClean="0">
                <a:solidFill>
                  <a:srgbClr val="C00000"/>
                </a:solidFill>
              </a:rPr>
              <a:t/>
            </a:r>
            <a:br>
              <a:rPr lang="ro-RO" sz="2000" b="1" dirty="0" smtClean="0">
                <a:solidFill>
                  <a:srgbClr val="C00000"/>
                </a:solidFill>
              </a:rPr>
            </a:br>
            <a:r>
              <a:rPr lang="ro-RO" sz="2000" b="1" dirty="0" smtClean="0">
                <a:solidFill>
                  <a:srgbClr val="002060"/>
                </a:solidFill>
              </a:rPr>
              <a:t>    - </a:t>
            </a:r>
            <a:r>
              <a:rPr lang="ru-RU" sz="2000" b="1" dirty="0" smtClean="0">
                <a:solidFill>
                  <a:srgbClr val="002060"/>
                </a:solidFill>
              </a:rPr>
              <a:t>расходы </a:t>
            </a:r>
            <a:r>
              <a:rPr lang="ru-RU" sz="2000" b="1" dirty="0">
                <a:solidFill>
                  <a:srgbClr val="002060"/>
                </a:solidFill>
              </a:rPr>
              <a:t>на амортизацию материальных и нематериальных активов</a:t>
            </a:r>
            <a:r>
              <a:rPr lang="en-US" sz="2000" b="1" dirty="0" smtClean="0">
                <a:solidFill>
                  <a:srgbClr val="002060"/>
                </a:solidFill>
              </a:rPr>
              <a:t>;</a:t>
            </a:r>
            <a:r>
              <a:rPr lang="en-US" sz="2000" b="1" dirty="0">
                <a:solidFill>
                  <a:srgbClr val="002060"/>
                </a:solidFill>
              </a:rPr>
              <a:t/>
            </a:r>
            <a:br>
              <a:rPr lang="en-US" sz="2000" b="1" dirty="0">
                <a:solidFill>
                  <a:srgbClr val="002060"/>
                </a:solidFill>
              </a:rPr>
            </a:br>
            <a:r>
              <a:rPr lang="ro-RO" sz="2000" b="1" dirty="0" smtClean="0">
                <a:solidFill>
                  <a:srgbClr val="002060"/>
                </a:solidFill>
              </a:rPr>
              <a:t>    - </a:t>
            </a:r>
            <a:r>
              <a:rPr lang="ru-RU" sz="2000" b="1" dirty="0">
                <a:solidFill>
                  <a:srgbClr val="002060"/>
                </a:solidFill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</a:rPr>
              <a:t>расходы </a:t>
            </a:r>
            <a:r>
              <a:rPr lang="ru-RU" sz="2000" b="1" dirty="0">
                <a:solidFill>
                  <a:srgbClr val="002060"/>
                </a:solidFill>
              </a:rPr>
              <a:t>по приобретению воды от других лиц </a:t>
            </a:r>
            <a:r>
              <a:rPr lang="en-US" sz="2000" b="1" dirty="0" smtClean="0">
                <a:solidFill>
                  <a:srgbClr val="002060"/>
                </a:solidFill>
              </a:rPr>
              <a:t>;</a:t>
            </a:r>
            <a:r>
              <a:rPr lang="en-US" sz="2000" b="1" dirty="0">
                <a:solidFill>
                  <a:srgbClr val="002060"/>
                </a:solidFill>
              </a:rPr>
              <a:t/>
            </a:r>
            <a:br>
              <a:rPr lang="en-US" sz="2000" b="1" dirty="0">
                <a:solidFill>
                  <a:srgbClr val="002060"/>
                </a:solidFill>
              </a:rPr>
            </a:br>
            <a:r>
              <a:rPr lang="en-US" sz="2000" b="1" dirty="0">
                <a:solidFill>
                  <a:srgbClr val="002060"/>
                </a:solidFill>
              </a:rPr>
              <a:t>    </a:t>
            </a:r>
            <a:r>
              <a:rPr lang="ro-RO" sz="2000" b="1" dirty="0" smtClean="0">
                <a:solidFill>
                  <a:srgbClr val="002060"/>
                </a:solidFill>
              </a:rPr>
              <a:t>-</a:t>
            </a:r>
            <a:r>
              <a:rPr lang="en-US" sz="2000" b="1" dirty="0">
                <a:solidFill>
                  <a:srgbClr val="002060"/>
                </a:solidFill>
              </a:rPr>
              <a:t> </a:t>
            </a:r>
            <a:r>
              <a:rPr lang="ru-RU" sz="2000" b="1" dirty="0">
                <a:solidFill>
                  <a:srgbClr val="002060"/>
                </a:solidFill>
              </a:rPr>
              <a:t> стоимость электроэнергии </a:t>
            </a:r>
            <a:r>
              <a:rPr lang="en-US" sz="2000" b="1" dirty="0" smtClean="0">
                <a:solidFill>
                  <a:srgbClr val="002060"/>
                </a:solidFill>
              </a:rPr>
              <a:t>;</a:t>
            </a:r>
            <a:r>
              <a:rPr lang="en-US" sz="2000" b="1" dirty="0">
                <a:solidFill>
                  <a:srgbClr val="002060"/>
                </a:solidFill>
              </a:rPr>
              <a:t> </a:t>
            </a:r>
            <a:br>
              <a:rPr lang="en-US" sz="2000" b="1" dirty="0">
                <a:solidFill>
                  <a:srgbClr val="002060"/>
                </a:solidFill>
              </a:rPr>
            </a:br>
            <a:r>
              <a:rPr lang="en-US" sz="2000" b="1" dirty="0">
                <a:solidFill>
                  <a:srgbClr val="002060"/>
                </a:solidFill>
              </a:rPr>
              <a:t>   </a:t>
            </a:r>
            <a:r>
              <a:rPr lang="ro-RO" sz="2000" b="1" dirty="0" smtClean="0">
                <a:solidFill>
                  <a:srgbClr val="002060"/>
                </a:solidFill>
              </a:rPr>
              <a:t> - </a:t>
            </a:r>
            <a:r>
              <a:rPr lang="ru-RU" sz="2000" b="1" dirty="0">
                <a:solidFill>
                  <a:srgbClr val="002060"/>
                </a:solidFill>
              </a:rPr>
              <a:t>прочие операционные расходы</a:t>
            </a:r>
            <a:r>
              <a:rPr lang="ro-RO" sz="2000" b="1" dirty="0" smtClean="0">
                <a:solidFill>
                  <a:srgbClr val="002060"/>
                </a:solidFill>
              </a:rPr>
              <a:t>:</a:t>
            </a:r>
            <a:r>
              <a:rPr lang="ro-RO" sz="2000" b="1" dirty="0" smtClean="0">
                <a:solidFill>
                  <a:srgbClr val="002060"/>
                </a:solidFill>
              </a:rPr>
              <a:t/>
            </a:r>
            <a:br>
              <a:rPr lang="ro-RO" sz="2000" b="1" dirty="0" smtClean="0">
                <a:solidFill>
                  <a:srgbClr val="002060"/>
                </a:solidFill>
              </a:rPr>
            </a:br>
            <a:r>
              <a:rPr lang="ro-RO" sz="2000" b="1" dirty="0">
                <a:solidFill>
                  <a:srgbClr val="002060"/>
                </a:solidFill>
              </a:rPr>
              <a:t>	</a:t>
            </a:r>
            <a:r>
              <a:rPr lang="ro-RO" sz="2000" b="1" dirty="0" smtClean="0">
                <a:solidFill>
                  <a:srgbClr val="002060"/>
                </a:solidFill>
              </a:rPr>
              <a:t>* </a:t>
            </a:r>
            <a:r>
              <a:rPr lang="ru-RU" sz="2000" b="1" dirty="0" smtClean="0">
                <a:solidFill>
                  <a:srgbClr val="002060"/>
                </a:solidFill>
              </a:rPr>
              <a:t>налоги и сборы</a:t>
            </a:r>
            <a:r>
              <a:rPr lang="ro-RO" sz="2000" b="1" dirty="0" smtClean="0">
                <a:solidFill>
                  <a:srgbClr val="002060"/>
                </a:solidFill>
              </a:rPr>
              <a:t/>
            </a:r>
            <a:br>
              <a:rPr lang="ro-RO" sz="2000" b="1" dirty="0" smtClean="0">
                <a:solidFill>
                  <a:srgbClr val="002060"/>
                </a:solidFill>
              </a:rPr>
            </a:br>
            <a:r>
              <a:rPr lang="ro-RO" sz="2000" b="1" dirty="0">
                <a:solidFill>
                  <a:srgbClr val="002060"/>
                </a:solidFill>
              </a:rPr>
              <a:t>	</a:t>
            </a:r>
            <a:r>
              <a:rPr lang="ro-RO" sz="2000" b="1" dirty="0" smtClean="0">
                <a:solidFill>
                  <a:srgbClr val="002060"/>
                </a:solidFill>
              </a:rPr>
              <a:t>* </a:t>
            </a:r>
            <a:r>
              <a:rPr lang="ru-RU" sz="2000" b="1" dirty="0" smtClean="0">
                <a:solidFill>
                  <a:srgbClr val="002060"/>
                </a:solidFill>
              </a:rPr>
              <a:t>оборотные </a:t>
            </a:r>
            <a:r>
              <a:rPr lang="ru-RU" sz="2000" b="1" dirty="0">
                <a:solidFill>
                  <a:srgbClr val="002060"/>
                </a:solidFill>
              </a:rPr>
              <a:t>средства</a:t>
            </a:r>
            <a:r>
              <a:rPr lang="ro-RO" sz="2000" b="1" dirty="0" smtClean="0">
                <a:solidFill>
                  <a:srgbClr val="002060"/>
                </a:solidFill>
              </a:rPr>
              <a:t/>
            </a:r>
            <a:br>
              <a:rPr lang="ro-RO" sz="2000" b="1" dirty="0" smtClean="0">
                <a:solidFill>
                  <a:srgbClr val="002060"/>
                </a:solidFill>
              </a:rPr>
            </a:br>
            <a:r>
              <a:rPr lang="ro-RO" sz="2000" b="1" dirty="0">
                <a:solidFill>
                  <a:srgbClr val="002060"/>
                </a:solidFill>
              </a:rPr>
              <a:t>	</a:t>
            </a:r>
            <a:r>
              <a:rPr lang="ro-RO" sz="2000" b="1" dirty="0" smtClean="0">
                <a:solidFill>
                  <a:srgbClr val="002060"/>
                </a:solidFill>
              </a:rPr>
              <a:t>* </a:t>
            </a:r>
            <a:r>
              <a:rPr lang="ru-RU" sz="2000" b="1" dirty="0">
                <a:solidFill>
                  <a:srgbClr val="002060"/>
                </a:solidFill>
              </a:rPr>
              <a:t>взносов на </a:t>
            </a:r>
            <a:r>
              <a:rPr lang="ru-RU" sz="2000" b="1" dirty="0" smtClean="0">
                <a:solidFill>
                  <a:srgbClr val="002060"/>
                </a:solidFill>
              </a:rPr>
              <a:t>регулирование</a:t>
            </a:r>
            <a:r>
              <a:rPr lang="en-US" sz="2000" b="1" dirty="0" smtClean="0">
                <a:solidFill>
                  <a:srgbClr val="002060"/>
                </a:solidFill>
              </a:rPr>
              <a:t/>
            </a:r>
            <a:br>
              <a:rPr lang="en-US" sz="2000" b="1" dirty="0" smtClean="0">
                <a:solidFill>
                  <a:srgbClr val="002060"/>
                </a:solidFill>
              </a:rPr>
            </a:br>
            <a:r>
              <a:rPr lang="en-US" sz="2000" b="1" dirty="0" smtClean="0">
                <a:solidFill>
                  <a:srgbClr val="002060"/>
                </a:solidFill>
              </a:rPr>
              <a:t>   - </a:t>
            </a:r>
            <a:r>
              <a:rPr lang="ru-RU" sz="2000" b="1" dirty="0" smtClean="0">
                <a:solidFill>
                  <a:srgbClr val="002060"/>
                </a:solidFill>
              </a:rPr>
              <a:t>рентабельность</a:t>
            </a:r>
            <a:endParaRPr lang="ro-RO" sz="2000" b="1" dirty="0">
              <a:solidFill>
                <a:srgbClr val="002060"/>
              </a:solidFill>
            </a:endParaRPr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14438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48741" y="1845308"/>
            <a:ext cx="8839199" cy="4416167"/>
          </a:xfrm>
        </p:spPr>
        <p:txBody>
          <a:bodyPr/>
          <a:lstStyle/>
          <a:p>
            <a:pPr algn="ctr"/>
            <a:r>
              <a:rPr lang="ro-RO" sz="1600" b="1" dirty="0" smtClean="0">
                <a:solidFill>
                  <a:srgbClr val="002060"/>
                </a:solidFill>
              </a:rPr>
              <a:t>                                                                                                       </a:t>
            </a:r>
            <a:endParaRPr lang="ro-RO" sz="1600" b="1" dirty="0">
              <a:solidFill>
                <a:srgbClr val="002060"/>
              </a:solidFill>
            </a:endParaRPr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849" y="1845308"/>
            <a:ext cx="8524875" cy="41327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30000"/>
              </a:lnSpc>
              <a:spcAft>
                <a:spcPts val="600"/>
              </a:spcAft>
              <a:tabLst>
                <a:tab pos="180340" algn="l"/>
                <a:tab pos="581660" algn="l"/>
                <a:tab pos="1744980" algn="l"/>
                <a:tab pos="2326640" algn="l"/>
                <a:tab pos="2908300" algn="l"/>
                <a:tab pos="369062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2000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Потребность </a:t>
            </a:r>
            <a:r>
              <a:rPr lang="ru-RU" sz="20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в </a:t>
            </a:r>
            <a:r>
              <a:rPr lang="ru-RU" sz="20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оборотных средствах </a:t>
            </a:r>
            <a:r>
              <a:rPr lang="ru-RU" sz="2000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определяется </a:t>
            </a:r>
            <a:r>
              <a:rPr lang="ru-RU" sz="20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на основе применяемого к потребителям режима фактурирования-оплаты публичной услуги водоснабжения и канализации и режима платежей, которые необходимо внести оператору за приобретенные материалы и электроэнергию, оплату услуг, оказанных третьими лицами, в соответствии с подписанными с поставщиками договорами, оплату услуг, расчетов с государственным и местным бюджетами и обязательств перед персоналом в соответствии с коллективным трудовым договором</a:t>
            </a:r>
            <a:r>
              <a:rPr lang="ro-RO" sz="2400" dirty="0" smtClean="0">
                <a:solidFill>
                  <a:srgbClr val="000F2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sz="2000" dirty="0">
              <a:solidFill>
                <a:srgbClr val="000F2E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45667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48741" y="1649368"/>
            <a:ext cx="8839199" cy="4880972"/>
          </a:xfrm>
        </p:spPr>
        <p:txBody>
          <a:bodyPr/>
          <a:lstStyle/>
          <a:p>
            <a:r>
              <a:rPr lang="ru-RU" sz="1600" dirty="0">
                <a:solidFill>
                  <a:srgbClr val="FF0000"/>
                </a:solidFill>
              </a:rPr>
              <a:t>При определении тарифов в расчеты не включаются следующие расходы</a:t>
            </a:r>
            <a:r>
              <a:rPr lang="ro-RO" sz="1600" dirty="0" smtClean="0">
                <a:solidFill>
                  <a:srgbClr val="FF0000"/>
                </a:solidFill>
              </a:rPr>
              <a:t>:</a:t>
            </a:r>
            <a:r>
              <a:rPr lang="ro-RO" sz="1600" dirty="0" smtClean="0">
                <a:solidFill>
                  <a:srgbClr val="FF0000"/>
                </a:solidFill>
              </a:rPr>
              <a:t> </a:t>
            </a:r>
            <a:r>
              <a:rPr lang="ro-RO" sz="1100" dirty="0" smtClean="0">
                <a:solidFill>
                  <a:srgbClr val="FF0000"/>
                </a:solidFill>
              </a:rPr>
              <a:t/>
            </a:r>
            <a:br>
              <a:rPr lang="ro-RO" sz="1100" dirty="0" smtClean="0">
                <a:solidFill>
                  <a:srgbClr val="FF0000"/>
                </a:solidFill>
              </a:rPr>
            </a:br>
            <a:r>
              <a:rPr lang="ro-RO" sz="1600" dirty="0" smtClean="0">
                <a:solidFill>
                  <a:srgbClr val="002060"/>
                </a:solidFill>
              </a:rPr>
              <a:t> </a:t>
            </a:r>
            <a:r>
              <a:rPr lang="ro-RO" sz="1400" dirty="0" smtClean="0">
                <a:solidFill>
                  <a:srgbClr val="002060"/>
                </a:solidFill>
              </a:rPr>
              <a:t>   </a:t>
            </a:r>
            <a:r>
              <a:rPr lang="ru-RU" sz="1400" dirty="0">
                <a:solidFill>
                  <a:srgbClr val="002060"/>
                </a:solidFill>
              </a:rPr>
              <a:t>a) связанные с работами по строительству, реконструкции, модернизации, обновлению, закупке, установке и испытанию материальных и нематериальных активов; освоением новых объектов, цехов и агрегатов; авторский надзор проектных организаций; капитальный ремонт подлежащих капитализации материальных активов и другие капитальные вложения, капитальный ремонт систем водоснабжения и канализации, не принадлежащих оператору, расходы на хранение и содержание законсервированных материальных </a:t>
            </a:r>
            <a:r>
              <a:rPr lang="ru-RU" sz="1400" dirty="0" smtClean="0">
                <a:solidFill>
                  <a:srgbClr val="002060"/>
                </a:solidFill>
              </a:rPr>
              <a:t>активов. Все </a:t>
            </a:r>
            <a:r>
              <a:rPr lang="ru-RU" sz="1400" dirty="0">
                <a:solidFill>
                  <a:srgbClr val="002060"/>
                </a:solidFill>
              </a:rPr>
              <a:t>связанные с капиталовложениями расходы окупаются через тариф только путем амортизации материальных и нематериальных активов согласно положениям пункта 22 настоящей Методологии;</a:t>
            </a:r>
            <a:br>
              <a:rPr lang="ru-RU" sz="1400" dirty="0">
                <a:solidFill>
                  <a:srgbClr val="002060"/>
                </a:solidFill>
              </a:rPr>
            </a:br>
            <a:r>
              <a:rPr lang="ru-RU" sz="1400" dirty="0" smtClean="0">
                <a:solidFill>
                  <a:srgbClr val="002060"/>
                </a:solidFill>
              </a:rPr>
              <a:t>    b</a:t>
            </a:r>
            <a:r>
              <a:rPr lang="ru-RU" sz="1400" dirty="0">
                <a:solidFill>
                  <a:srgbClr val="002060"/>
                </a:solidFill>
              </a:rPr>
              <a:t>) связанные с устранением недоработок в проектировочных работах, работах по строительству, реконструкции, монтажу (демонтажу), ревизии, устранению неполадок и поломок оборудования, возникших по вине производителей, поставщиков и транспортных предприятий;</a:t>
            </a:r>
            <a:br>
              <a:rPr lang="ru-RU" sz="1400" dirty="0">
                <a:solidFill>
                  <a:srgbClr val="002060"/>
                </a:solidFill>
              </a:rPr>
            </a:br>
            <a:r>
              <a:rPr lang="ru-RU" sz="1400" dirty="0" smtClean="0">
                <a:solidFill>
                  <a:srgbClr val="002060"/>
                </a:solidFill>
              </a:rPr>
              <a:t>    c</a:t>
            </a:r>
            <a:r>
              <a:rPr lang="ru-RU" sz="1400" dirty="0">
                <a:solidFill>
                  <a:srgbClr val="002060"/>
                </a:solidFill>
              </a:rPr>
              <a:t>) на выполнение проектно-строительных работ, на закупку оборудования, ремонт и содержание жилищного фонда, объектов социально-культурного назначения и других объектов, не относящихся к публичной системе водоснабжения и канализации;</a:t>
            </a:r>
            <a:br>
              <a:rPr lang="ru-RU" sz="1400" dirty="0">
                <a:solidFill>
                  <a:srgbClr val="002060"/>
                </a:solidFill>
              </a:rPr>
            </a:br>
            <a:r>
              <a:rPr lang="ru-RU" sz="1400" dirty="0" smtClean="0">
                <a:solidFill>
                  <a:srgbClr val="002060"/>
                </a:solidFill>
              </a:rPr>
              <a:t>    d</a:t>
            </a:r>
            <a:r>
              <a:rPr lang="ru-RU" sz="1400" dirty="0">
                <a:solidFill>
                  <a:srgbClr val="002060"/>
                </a:solidFill>
              </a:rPr>
              <a:t>) на работы, квалифицируемые как помощь другим предприятиям и организациям, как в виде услуг, так и материальной или финансовой поддержки;</a:t>
            </a:r>
            <a:br>
              <a:rPr lang="ru-RU" sz="1400" dirty="0">
                <a:solidFill>
                  <a:srgbClr val="002060"/>
                </a:solidFill>
              </a:rPr>
            </a:br>
            <a:r>
              <a:rPr lang="ru-RU" sz="1400" dirty="0" smtClean="0">
                <a:solidFill>
                  <a:srgbClr val="002060"/>
                </a:solidFill>
              </a:rPr>
              <a:t>    e</a:t>
            </a:r>
            <a:r>
              <a:rPr lang="ru-RU" sz="1400" dirty="0">
                <a:solidFill>
                  <a:srgbClr val="002060"/>
                </a:solidFill>
              </a:rPr>
              <a:t>) непроизводственные расходы, браки, хищения, санкции, штрафы, пени и возмещения, покрытие недостач и убытков;</a:t>
            </a:r>
            <a:br>
              <a:rPr lang="ru-RU" sz="1400" dirty="0">
                <a:solidFill>
                  <a:srgbClr val="002060"/>
                </a:solidFill>
              </a:rPr>
            </a:br>
            <a:r>
              <a:rPr lang="ru-RU" sz="1400" dirty="0" smtClean="0">
                <a:solidFill>
                  <a:srgbClr val="002060"/>
                </a:solidFill>
              </a:rPr>
              <a:t>    f</a:t>
            </a:r>
            <a:r>
              <a:rPr lang="ru-RU" sz="1400" dirty="0">
                <a:solidFill>
                  <a:srgbClr val="002060"/>
                </a:solidFill>
              </a:rPr>
              <a:t>) расходы на благотворительные и спонсорские цели;</a:t>
            </a:r>
            <a:br>
              <a:rPr lang="ru-RU" sz="1400" dirty="0">
                <a:solidFill>
                  <a:srgbClr val="002060"/>
                </a:solidFill>
              </a:rPr>
            </a:br>
            <a:r>
              <a:rPr lang="ru-RU" sz="1400" dirty="0" smtClean="0">
                <a:solidFill>
                  <a:srgbClr val="002060"/>
                </a:solidFill>
              </a:rPr>
              <a:t>    g</a:t>
            </a:r>
            <a:r>
              <a:rPr lang="ru-RU" sz="1400" dirty="0">
                <a:solidFill>
                  <a:srgbClr val="002060"/>
                </a:solidFill>
              </a:rPr>
              <a:t>) не капитализируемые расходы на научные исследования и развитие, которые не были согласованы с органом местного публичного управления или Агентством, по случаю;</a:t>
            </a:r>
            <a:endParaRPr lang="ro-RO" sz="1400" dirty="0">
              <a:solidFill>
                <a:srgbClr val="002060"/>
              </a:solidFill>
            </a:endParaRPr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40180"/>
            <a:ext cx="71628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ro-RO" altLang="ro-RO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INSTITUTUL DE FORMARE CONTINUĂ ÎN DOMENIUL ALIMENTĂRII CU APĂ ŞI CANALIZĂRII</a:t>
            </a:r>
            <a:endParaRPr kumimoji="0" lang="ro-RO" altLang="ro-RO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900" b="0" i="0" u="none" strike="noStrike" cap="none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PENTRU MEMBRII ASOCIAȚIEI „MOLDOVA APĂ-CANAL”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55942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IZ_Banner_Kopfzeile-Ausland (3)">
  <a:themeElements>
    <a:clrScheme name="GIZ">
      <a:dk1>
        <a:srgbClr val="000000"/>
      </a:dk1>
      <a:lt1>
        <a:srgbClr val="FFFFFF"/>
      </a:lt1>
      <a:dk2>
        <a:srgbClr val="6E6452"/>
      </a:dk2>
      <a:lt2>
        <a:srgbClr val="D2CDC8"/>
      </a:lt2>
      <a:accent1>
        <a:srgbClr val="C80F0F"/>
      </a:accent1>
      <a:accent2>
        <a:srgbClr val="4B859F"/>
      </a:accent2>
      <a:accent3>
        <a:srgbClr val="B498BA"/>
      </a:accent3>
      <a:accent4>
        <a:srgbClr val="F3BF49"/>
      </a:accent4>
      <a:accent5>
        <a:srgbClr val="94B322"/>
      </a:accent5>
      <a:accent6>
        <a:srgbClr val="B4E3ED"/>
      </a:accent6>
      <a:hlink>
        <a:srgbClr val="0000FF"/>
      </a:hlink>
      <a:folHlink>
        <a:srgbClr val="800080"/>
      </a:folHlink>
    </a:clrScheme>
    <a:fontScheme name="GIZ Schri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GTZ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200" b="1" i="0" u="none" strike="noStrike" cap="none" normalizeH="0" baseline="0" smtClean="0">
            <a:ln>
              <a:noFill/>
            </a:ln>
            <a:solidFill>
              <a:srgbClr val="999999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200" b="1" i="0" u="none" strike="noStrike" cap="none" normalizeH="0" baseline="0" smtClean="0">
            <a:ln>
              <a:noFill/>
            </a:ln>
            <a:solidFill>
              <a:srgbClr val="999999"/>
            </a:solidFill>
            <a:effectLst/>
            <a:latin typeface="Arial" charset="0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GIZ_Banner_Kopfzeile-Ausland (3)</Template>
  <TotalTime>2307</TotalTime>
  <Words>143</Words>
  <Application>Microsoft Office PowerPoint</Application>
  <PresentationFormat>Экран (4:3)</PresentationFormat>
  <Paragraphs>51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Arial Narrow</vt:lpstr>
      <vt:lpstr>Calibri</vt:lpstr>
      <vt:lpstr>Times New Roman</vt:lpstr>
      <vt:lpstr>GIZ_Banner_Kopfzeile-Ausland (3)</vt:lpstr>
      <vt:lpstr>Учебный курс для сотрудников „Apă-Canal”  Модуль 16 :  Управление энергопотреблением  и автоматизация процессов в системах  водоснабжения и канализации Сессия 5:  Структура платы за питьевую воду и канализацию. Определение потребления электроэнергии с целью расчета тарифа  на питьевую воду и на услуги канализации  Онофрей Андрей главный специалист,  Департамент тарифов  и экономического анализа, ANRE  13 июня 2019,  Кишинэу</vt:lpstr>
      <vt:lpstr>   Правовая база:  Закон № 303 от 13 декабря 2013 г. о публичной услуге водоснабжения и канализации, с последующими модификациями  Закон № 322 от 30 ноября 2018 г. о внесении изменений в Закон о публичной услуге водоснабжения и канализации № 303/2013   </vt:lpstr>
      <vt:lpstr> Правовая база :  Методология определения, утверждения  и применения тарифов на публичную услугу водоснабжения, канализации и очистки сточных вод, утверждено Постановлением Административного совета НАРЭ №. 741 от 18 декабря 2014 г. </vt:lpstr>
      <vt:lpstr> Принципы регулирования тарифов::       - надежного и бесперебойного предоставления потребителям публичных услуг снабжения технологической и/или питьевой водой, публичной услуги канализации и очистки сточных вод в безопасных условиях и с эффективным использованием объектов публичной системы водоснабжения и канализации;       - оплаты потребителями только оправданных, минимально необходимых расходов оператора на забор, перекачку, обработку, фильтрацию, транспортировку, распределение и поставку воды, сбор, транспортировку и очистку сточных вод;      - осуществление регулируемой деятельности с максимальной эффективностью, дающей оператору возможность возместить свои обоснованные расходы, необходимые для осуществления регулируемой деятельности, и окупить финансовые средства, вложенные в развитие, обновление и реконструкцию публичной системы водоснабжения и канализации, и получить разумную рентабельность;      - обеспечения прозрачности в процессе регулирования тарифов.</vt:lpstr>
      <vt:lpstr>    Этапы утверждения тарифа:     1. согласование основных затрат   2. согласование тарифов  </vt:lpstr>
      <vt:lpstr>     Основные затраты:  - материальные расходы;  - расходы на персонал;  - расходы на обслуживание и эксплуатацию публичной системы водоснабжения и канализации;  - расходы на реализацию;  - административные расходы.</vt:lpstr>
      <vt:lpstr>      Другие расходы, лежащие в основе определения тарифов:     - расходы на амортизацию материальных и нематериальных активов;     -  расходы по приобретению воды от других лиц ;     -  стоимость электроэнергии ;      - прочие операционные расходы:  * налоги и сборы  * оборотные средства  * взносов на регулирование    - рентабельность</vt:lpstr>
      <vt:lpstr>                                                                                                       </vt:lpstr>
      <vt:lpstr>При определении тарифов в расчеты не включаются следующие расходы:      a) связанные с работами по строительству, реконструкции, модернизации, обновлению, закупке, установке и испытанию материальных и нематериальных активов; освоением новых объектов, цехов и агрегатов; авторский надзор проектных организаций; капитальный ремонт подлежащих капитализации материальных активов и другие капитальные вложения, капитальный ремонт систем водоснабжения и канализации, не принадлежащих оператору, расходы на хранение и содержание законсервированных материальных активов. Все связанные с капиталовложениями расходы окупаются через тариф только путем амортизации материальных и нематериальных активов согласно положениям пункта 22 настоящей Методологии;     b) связанные с устранением недоработок в проектировочных работах, работах по строительству, реконструкции, монтажу (демонтажу), ревизии, устранению неполадок и поломок оборудования, возникших по вине производителей, поставщиков и транспортных предприятий;     c) на выполнение проектно-строительных работ, на закупку оборудования, ремонт и содержание жилищного фонда, объектов социально-культурного назначения и других объектов, не относящихся к публичной системе водоснабжения и канализации;     d) на работы, квалифицируемые как помощь другим предприятиям и организациям, как в виде услуг, так и материальной или финансовой поддержки;     e) непроизводственные расходы, браки, хищения, санкции, штрафы, пени и возмещения, покрытие недостач и убытков;     f) расходы на благотворительные и спонсорские цели;     g) не капитализируемые расходы на научные исследования и развитие, которые не были согласованы с органом местного публичного управления или Агентством, по случаю;</vt:lpstr>
      <vt:lpstr>При определении тарифов в расчеты не включаются следующие расходы:      h) списанные безнадежные долги;     i) расходы, связанные с созданием оценочных резервов по рискам и расходам, в том числе по безнадежной дебиторской задолженности;     j) протокольные (представительские) расходы на посещение культурных мероприятий, театрализованных представлений, другие аналогичные расходы, понесенные в рабочее или нерабочее время;     k) единовременные компенсации;     l) дополнительные выплаты, материальная помощь, пособия, выплачиваемые работникам надбавки и компенсации, кроме предусмотренных Трудовым кодексом и нормативными документами по его применению;     m) расходы на фондовые биржи, посреднические и другие административные организации, консультационные услуги, юридическую помощь;     n) расходы на организацию досуга и отдыха работников, в том числе расходы на корпоративные мероприятия;     o) необоснованные расходы, связанные с проведением общего собрания акционеров;     p) текущие пособия, начисленные членам совета и ревизионной комиссии оператора, кроме ежемесячных пособий, начисленных членам совета и ревизионной комиссии, не превышающих трех минимальных заработных плат по стране;     q) судебные издержки и сопутствующие государственные пошлины;      r) расходы на добровольное страхование персонала и материального имущества;     s) все остальные расходы оператора, не связанные с предоставлением публичной услуги водоснабжения и канализации и очистки сточных вод.</vt:lpstr>
      <vt:lpstr>                                Утверждение тарифов Тарифы на публичные услуги снабжения технологической водой, снабжения питьевой водой, на публичную услугу канализации и очистки сточных вод определяются операторами на каждый год регулирования «n» согласно Методологии и представляются:      a) местным советам – на рассмотрение и утверждение, а Агентству – на рассмотрение и выдачу заключения относительно тарифов на публичную услугу снабжения питьевой водой и на публичную услугу канализации и очистки сточных вод, предоставляемую операторами на уровне региона, района, муниципия и города;      b) Агентству – на рассмотрение и утверждение тарифов на услугу снабжения технологической водой, поставляемую на уровне региона, района, муниципия и города;      c) Агентству – на рассмотрение и утверждение тарифов на публичную услугу снабжения питьевой водой и тарифов на публичную услугу канализации и очистки сточных вод, предоставляемые операторами на уровне региона, района, муниципия и города, в случае, если соответствующие местные советы делегировали Агентству полное право утверждения тарифов;      d) Агентству – на рассмотрение и утверждение тарифов на публичную услугу снабжения питьевой водой и на публичную услугу канализации и очистки сточных вод, предоставляемые операторами на уровне региона, района, муниципия и города и действующие на условиях соглашений или договоров, заключенных с международными финансовыми организациями, ратифицированных или утвержденных Парламентом, Правительством или местными советами;       e) Агентство утверждает, в течение 15 календарных дней со дня мотивированного обращения операторов тарифы на публичную услугу снабжения питьевой водой и тарифы на публичную услугу канализации и очистки сточных вод, предоставляемые операторами на уровне региона, района, муниципия и города, в случае, когда местный совет не утвердил соответствующие тарифы в течение 60 календарных дней со дня получения заключения от Агентства.</vt:lpstr>
      <vt:lpstr>Презентация PowerPoint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GIZ-Design</dc:creator>
  <cp:keywords>GIZ-Leerfolie</cp:keywords>
  <cp:lastModifiedBy>Onofrei Andrei</cp:lastModifiedBy>
  <cp:revision>175</cp:revision>
  <cp:lastPrinted>2017-06-05T10:38:21Z</cp:lastPrinted>
  <dcterms:created xsi:type="dcterms:W3CDTF">2013-09-05T11:54:56Z</dcterms:created>
  <dcterms:modified xsi:type="dcterms:W3CDTF">2019-06-11T08:21:07Z</dcterms:modified>
</cp:coreProperties>
</file>