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94"/>
  </p:notesMasterIdLst>
  <p:handoutMasterIdLst>
    <p:handoutMasterId r:id="rId95"/>
  </p:handoutMasterIdLst>
  <p:sldIdLst>
    <p:sldId id="450" r:id="rId2"/>
    <p:sldId id="407" r:id="rId3"/>
    <p:sldId id="408" r:id="rId4"/>
    <p:sldId id="409" r:id="rId5"/>
    <p:sldId id="410" r:id="rId6"/>
    <p:sldId id="411" r:id="rId7"/>
    <p:sldId id="412" r:id="rId8"/>
    <p:sldId id="415" r:id="rId9"/>
    <p:sldId id="413" r:id="rId10"/>
    <p:sldId id="414" r:id="rId11"/>
    <p:sldId id="416" r:id="rId12"/>
    <p:sldId id="417" r:id="rId13"/>
    <p:sldId id="418" r:id="rId14"/>
    <p:sldId id="420" r:id="rId15"/>
    <p:sldId id="421" r:id="rId16"/>
    <p:sldId id="422" r:id="rId17"/>
    <p:sldId id="423" r:id="rId18"/>
    <p:sldId id="424" r:id="rId19"/>
    <p:sldId id="425" r:id="rId20"/>
    <p:sldId id="426" r:id="rId21"/>
    <p:sldId id="427" r:id="rId22"/>
    <p:sldId id="428" r:id="rId23"/>
    <p:sldId id="429" r:id="rId24"/>
    <p:sldId id="430" r:id="rId25"/>
    <p:sldId id="431" r:id="rId26"/>
    <p:sldId id="432" r:id="rId27"/>
    <p:sldId id="433" r:id="rId28"/>
    <p:sldId id="434" r:id="rId29"/>
    <p:sldId id="435" r:id="rId30"/>
    <p:sldId id="436" r:id="rId31"/>
    <p:sldId id="437" r:id="rId32"/>
    <p:sldId id="438" r:id="rId33"/>
    <p:sldId id="439" r:id="rId34"/>
    <p:sldId id="440" r:id="rId35"/>
    <p:sldId id="441" r:id="rId36"/>
    <p:sldId id="442" r:id="rId37"/>
    <p:sldId id="443" r:id="rId38"/>
    <p:sldId id="444" r:id="rId39"/>
    <p:sldId id="445" r:id="rId40"/>
    <p:sldId id="446" r:id="rId41"/>
    <p:sldId id="447" r:id="rId42"/>
    <p:sldId id="448" r:id="rId43"/>
    <p:sldId id="451" r:id="rId44"/>
    <p:sldId id="452" r:id="rId45"/>
    <p:sldId id="453" r:id="rId46"/>
    <p:sldId id="454" r:id="rId47"/>
    <p:sldId id="455" r:id="rId48"/>
    <p:sldId id="456" r:id="rId49"/>
    <p:sldId id="457" r:id="rId50"/>
    <p:sldId id="458" r:id="rId51"/>
    <p:sldId id="459" r:id="rId52"/>
    <p:sldId id="460" r:id="rId53"/>
    <p:sldId id="461" r:id="rId54"/>
    <p:sldId id="462" r:id="rId55"/>
    <p:sldId id="463" r:id="rId56"/>
    <p:sldId id="464" r:id="rId57"/>
    <p:sldId id="465" r:id="rId58"/>
    <p:sldId id="466" r:id="rId59"/>
    <p:sldId id="467" r:id="rId60"/>
    <p:sldId id="468" r:id="rId61"/>
    <p:sldId id="469" r:id="rId62"/>
    <p:sldId id="470" r:id="rId63"/>
    <p:sldId id="471" r:id="rId64"/>
    <p:sldId id="472" r:id="rId65"/>
    <p:sldId id="473" r:id="rId66"/>
    <p:sldId id="474" r:id="rId67"/>
    <p:sldId id="475" r:id="rId68"/>
    <p:sldId id="476" r:id="rId69"/>
    <p:sldId id="477" r:id="rId70"/>
    <p:sldId id="478" r:id="rId71"/>
    <p:sldId id="479" r:id="rId72"/>
    <p:sldId id="480" r:id="rId73"/>
    <p:sldId id="481" r:id="rId74"/>
    <p:sldId id="482" r:id="rId75"/>
    <p:sldId id="483" r:id="rId76"/>
    <p:sldId id="484" r:id="rId77"/>
    <p:sldId id="485" r:id="rId78"/>
    <p:sldId id="486" r:id="rId79"/>
    <p:sldId id="487" r:id="rId80"/>
    <p:sldId id="488" r:id="rId81"/>
    <p:sldId id="489" r:id="rId82"/>
    <p:sldId id="490" r:id="rId83"/>
    <p:sldId id="491" r:id="rId84"/>
    <p:sldId id="492" r:id="rId85"/>
    <p:sldId id="493" r:id="rId86"/>
    <p:sldId id="494" r:id="rId87"/>
    <p:sldId id="495" r:id="rId88"/>
    <p:sldId id="496" r:id="rId89"/>
    <p:sldId id="497" r:id="rId90"/>
    <p:sldId id="498" r:id="rId91"/>
    <p:sldId id="499" r:id="rId92"/>
    <p:sldId id="500" r:id="rId93"/>
  </p:sldIdLst>
  <p:sldSz cx="9144000" cy="6858000" type="screen4x3"/>
  <p:notesSz cx="6761163" cy="9942513"/>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p15="http://schemas.microsoft.com/office/powerpoint/2012/main" xmlns="">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xmlns="">
        <p15:guide id="1" orient="horz" pos="3132"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44F"/>
    <a:srgbClr val="0000FF"/>
    <a:srgbClr val="6E6452"/>
    <a:srgbClr val="E5DBA1"/>
    <a:srgbClr val="BABA93"/>
    <a:srgbClr val="BABB93"/>
    <a:srgbClr val="DEDEAF"/>
    <a:srgbClr val="999999"/>
    <a:srgbClr val="D9D9D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2385" autoAdjust="0"/>
  </p:normalViewPr>
  <p:slideViewPr>
    <p:cSldViewPr snapToGrid="0">
      <p:cViewPr varScale="1">
        <p:scale>
          <a:sx n="101" d="100"/>
          <a:sy n="101" d="100"/>
        </p:scale>
        <p:origin x="-342" y="-30"/>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png"/></Relationships>
</file>

<file path=ppt/diagrams/_rels/data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g"/></Relationships>
</file>

<file path=ppt/diagrams/_rels/data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image" Target="../media/image27.png"/></Relationships>
</file>

<file path=ppt/diagrams/_rels/data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ata28.xml.rels><?xml version="1.0" encoding="UTF-8" standalone="yes"?>
<Relationships xmlns="http://schemas.openxmlformats.org/package/2006/relationships"><Relationship Id="rId1" Type="http://schemas.openxmlformats.org/officeDocument/2006/relationships/image" Target="../media/image41.jpg"/></Relationships>
</file>

<file path=ppt/diagrams/_rels/data3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image" Target="../media/image43.jpeg"/></Relationships>
</file>

<file path=ppt/diagrams/_rels/data3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image" Target="../media/image45.jpeg"/></Relationships>
</file>

<file path=ppt/diagrams/_rels/data3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image" Target="../media/image47.jpeg"/></Relationships>
</file>

<file path=ppt/diagrams/_rels/data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image" Target="../media/image48.jpeg"/></Relationships>
</file>

<file path=ppt/diagrams/_rels/data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4.jpg"/><Relationship Id="rId1" Type="http://schemas.openxmlformats.org/officeDocument/2006/relationships/image" Target="../media/image50.png"/><Relationship Id="rId5" Type="http://schemas.openxmlformats.org/officeDocument/2006/relationships/image" Target="../media/image53.jpeg"/><Relationship Id="rId4" Type="http://schemas.openxmlformats.org/officeDocument/2006/relationships/image" Target="../media/image52.jpeg"/></Relationships>
</file>

<file path=ppt/diagrams/_rels/data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jpg"/></Relationships>
</file>

<file path=ppt/diagrams/_rels/drawing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image" Target="../media/image21.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image" Target="../media/image24.jpeg"/><Relationship Id="rId4" Type="http://schemas.openxmlformats.org/officeDocument/2006/relationships/image" Target="../media/image23.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image" Target="../media/image27.png"/></Relationships>
</file>

<file path=ppt/diagrams/_rels/drawing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rawing28.xml.rels><?xml version="1.0" encoding="UTF-8" standalone="yes"?>
<Relationships xmlns="http://schemas.openxmlformats.org/package/2006/relationships"><Relationship Id="rId1" Type="http://schemas.openxmlformats.org/officeDocument/2006/relationships/image" Target="../media/image41.jpg"/></Relationships>
</file>

<file path=ppt/diagrams/_rels/drawing3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image" Target="../media/image43.jpeg"/></Relationships>
</file>

<file path=ppt/diagrams/_rels/drawing3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image" Target="../media/image45.jpeg"/></Relationships>
</file>

<file path=ppt/diagrams/_rels/drawing3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image" Target="../media/image47.jpeg"/></Relationships>
</file>

<file path=ppt/diagrams/_rels/drawing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image" Target="../media/image48.jpeg"/></Relationships>
</file>

<file path=ppt/diagrams/_rels/drawing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4.jpg"/><Relationship Id="rId1" Type="http://schemas.openxmlformats.org/officeDocument/2006/relationships/image" Target="../media/image50.png"/><Relationship Id="rId5" Type="http://schemas.openxmlformats.org/officeDocument/2006/relationships/image" Target="../media/image53.jpeg"/><Relationship Id="rId4" Type="http://schemas.openxmlformats.org/officeDocument/2006/relationships/image" Target="../media/image52.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852B85-6BCD-463E-9B25-2DE4EDAAF19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608CED7-223A-4969-B0B1-723F6D899B28}">
      <dgm:prSet phldrT="[Text]" custT="1"/>
      <dgm:spPr/>
      <dgm:t>
        <a:bodyPr/>
        <a:lstStyle/>
        <a:p>
          <a:r>
            <a:rPr lang="ro-RO" sz="1400" dirty="0" smtClean="0"/>
            <a:t>Legea contabilității nr. 82/1991</a:t>
          </a:r>
          <a:endParaRPr lang="en-US" sz="1400" dirty="0"/>
        </a:p>
      </dgm:t>
    </dgm:pt>
    <dgm:pt modelId="{F240F606-998D-48DE-B314-7AEE08C83FD6}" type="parTrans" cxnId="{9EA01F06-AC18-4019-B8B6-E8F6E2D1BF5C}">
      <dgm:prSet/>
      <dgm:spPr/>
      <dgm:t>
        <a:bodyPr/>
        <a:lstStyle/>
        <a:p>
          <a:endParaRPr lang="en-US"/>
        </a:p>
      </dgm:t>
    </dgm:pt>
    <dgm:pt modelId="{4F4C4151-AEFA-4951-A86E-8804E0C6BBCD}" type="sibTrans" cxnId="{9EA01F06-AC18-4019-B8B6-E8F6E2D1BF5C}">
      <dgm:prSet/>
      <dgm:spPr/>
      <dgm:t>
        <a:bodyPr/>
        <a:lstStyle/>
        <a:p>
          <a:endParaRPr lang="en-US"/>
        </a:p>
      </dgm:t>
    </dgm:pt>
    <dgm:pt modelId="{B712E3FD-73C4-4879-A259-661E03AE193E}">
      <dgm:prSet phldrT="[Text]"/>
      <dgm:spPr/>
      <dgm:t>
        <a:bodyPr/>
        <a:lstStyle/>
        <a:p>
          <a:pPr algn="just"/>
          <a:r>
            <a:rPr lang="ro-RO" dirty="0" smtClean="0"/>
            <a:t>Organizarea activității contabile</a:t>
          </a:r>
          <a:endParaRPr lang="en-US" dirty="0"/>
        </a:p>
      </dgm:t>
    </dgm:pt>
    <dgm:pt modelId="{53A4ABB9-DC54-473C-BE24-CEC7D8CECD33}" type="parTrans" cxnId="{516E75D2-D18F-4E20-8132-F6365D30AABC}">
      <dgm:prSet/>
      <dgm:spPr/>
      <dgm:t>
        <a:bodyPr/>
        <a:lstStyle/>
        <a:p>
          <a:endParaRPr lang="en-US"/>
        </a:p>
      </dgm:t>
    </dgm:pt>
    <dgm:pt modelId="{E5EE9BE6-D3F0-45C4-8436-386A0B1D72E1}" type="sibTrans" cxnId="{516E75D2-D18F-4E20-8132-F6365D30AABC}">
      <dgm:prSet/>
      <dgm:spPr/>
      <dgm:t>
        <a:bodyPr/>
        <a:lstStyle/>
        <a:p>
          <a:endParaRPr lang="en-US"/>
        </a:p>
      </dgm:t>
    </dgm:pt>
    <dgm:pt modelId="{EA9947BE-82C1-45AA-BEE7-A8F8CB9D759D}">
      <dgm:prSet phldrT="[Text]" custT="1"/>
      <dgm:spPr/>
      <dgm:t>
        <a:bodyPr/>
        <a:lstStyle/>
        <a:p>
          <a:r>
            <a:rPr lang="ro-RO" sz="1100" dirty="0" smtClean="0"/>
            <a:t>Ordinul Ministerului Finanțelor Publice nr. 1802/2014 pentru aprobarea Reglementărilor contabile privind situațiile financiare anuale individuale și situațiil</a:t>
          </a:r>
          <a:r>
            <a:rPr lang="en-US" sz="1100" dirty="0" smtClean="0"/>
            <a:t>e</a:t>
          </a:r>
          <a:r>
            <a:rPr lang="ro-RO" sz="1100" dirty="0" smtClean="0"/>
            <a:t> financiare anuale consolidate stabilește</a:t>
          </a:r>
          <a:endParaRPr lang="en-US" sz="1100" dirty="0"/>
        </a:p>
      </dgm:t>
    </dgm:pt>
    <dgm:pt modelId="{2CE588FF-146B-4A59-A562-9846A84CCFED}" type="parTrans" cxnId="{3AC59F49-A2F9-44F4-B340-792077B79F39}">
      <dgm:prSet/>
      <dgm:spPr/>
      <dgm:t>
        <a:bodyPr/>
        <a:lstStyle/>
        <a:p>
          <a:endParaRPr lang="en-US"/>
        </a:p>
      </dgm:t>
    </dgm:pt>
    <dgm:pt modelId="{69071E2C-5A51-4CBC-B478-7827BAF39957}" type="sibTrans" cxnId="{3AC59F49-A2F9-44F4-B340-792077B79F39}">
      <dgm:prSet/>
      <dgm:spPr/>
      <dgm:t>
        <a:bodyPr/>
        <a:lstStyle/>
        <a:p>
          <a:endParaRPr lang="en-US"/>
        </a:p>
      </dgm:t>
    </dgm:pt>
    <dgm:pt modelId="{9ED9714D-D35F-4805-80CA-8CEFCB74396C}">
      <dgm:prSet phldrT="[Text]"/>
      <dgm:spPr/>
      <dgm:t>
        <a:bodyPr/>
        <a:lstStyle/>
        <a:p>
          <a:r>
            <a:rPr lang="ro-RO" dirty="0" smtClean="0"/>
            <a:t>Modul de întocmire și </a:t>
          </a:r>
          <a:endParaRPr lang="en-US" dirty="0"/>
        </a:p>
      </dgm:t>
    </dgm:pt>
    <dgm:pt modelId="{A311E3B8-7A92-4507-9236-87CF3FEF5B7A}" type="parTrans" cxnId="{786C6F5A-B709-4FCC-A744-FAC7A743F5DB}">
      <dgm:prSet/>
      <dgm:spPr/>
      <dgm:t>
        <a:bodyPr/>
        <a:lstStyle/>
        <a:p>
          <a:endParaRPr lang="en-US"/>
        </a:p>
      </dgm:t>
    </dgm:pt>
    <dgm:pt modelId="{797B8313-A71C-4BA7-9A45-17B4490826F5}" type="sibTrans" cxnId="{786C6F5A-B709-4FCC-A744-FAC7A743F5DB}">
      <dgm:prSet/>
      <dgm:spPr/>
      <dgm:t>
        <a:bodyPr/>
        <a:lstStyle/>
        <a:p>
          <a:endParaRPr lang="en-US"/>
        </a:p>
      </dgm:t>
    </dgm:pt>
    <dgm:pt modelId="{907B3F3D-5C56-4BFD-B7E5-A4168593CB56}">
      <dgm:prSet phldrT="[Text]"/>
      <dgm:spPr/>
      <dgm:t>
        <a:bodyPr/>
        <a:lstStyle/>
        <a:p>
          <a:r>
            <a:rPr lang="ro-RO" dirty="0" smtClean="0"/>
            <a:t>Raportare contabilă</a:t>
          </a:r>
          <a:endParaRPr lang="en-US" dirty="0"/>
        </a:p>
      </dgm:t>
    </dgm:pt>
    <dgm:pt modelId="{0E92DD9B-C7B7-4487-82C0-1DA650E064D4}" type="parTrans" cxnId="{7CAA917B-7BA1-41C0-A4A7-A5EBE52565B8}">
      <dgm:prSet/>
      <dgm:spPr/>
      <dgm:t>
        <a:bodyPr/>
        <a:lstStyle/>
        <a:p>
          <a:endParaRPr lang="en-US"/>
        </a:p>
      </dgm:t>
    </dgm:pt>
    <dgm:pt modelId="{FAC4A410-99D9-4C63-8E90-C0C0464AD4B7}" type="sibTrans" cxnId="{7CAA917B-7BA1-41C0-A4A7-A5EBE52565B8}">
      <dgm:prSet/>
      <dgm:spPr/>
      <dgm:t>
        <a:bodyPr/>
        <a:lstStyle/>
        <a:p>
          <a:endParaRPr lang="en-US"/>
        </a:p>
      </dgm:t>
    </dgm:pt>
    <dgm:pt modelId="{587693F1-3062-453E-A677-231661436B48}">
      <dgm:prSet phldrT="[Text]"/>
      <dgm:spPr/>
      <dgm:t>
        <a:bodyPr/>
        <a:lstStyle/>
        <a:p>
          <a:r>
            <a:rPr lang="ro-RO" dirty="0" smtClean="0"/>
            <a:t>Intern</a:t>
          </a:r>
          <a:endParaRPr lang="en-US" dirty="0"/>
        </a:p>
      </dgm:t>
    </dgm:pt>
    <dgm:pt modelId="{65F094C4-4378-4D5D-971A-7ABB816C468E}" type="parTrans" cxnId="{B0DFCF29-E5EA-49AA-A599-F1B4405E305C}">
      <dgm:prSet/>
      <dgm:spPr/>
      <dgm:t>
        <a:bodyPr/>
        <a:lstStyle/>
        <a:p>
          <a:endParaRPr lang="en-US"/>
        </a:p>
      </dgm:t>
    </dgm:pt>
    <dgm:pt modelId="{5666EF89-70E1-4B3D-817B-869BBD19241E}" type="sibTrans" cxnId="{B0DFCF29-E5EA-49AA-A599-F1B4405E305C}">
      <dgm:prSet/>
      <dgm:spPr/>
      <dgm:t>
        <a:bodyPr/>
        <a:lstStyle/>
        <a:p>
          <a:endParaRPr lang="en-US"/>
        </a:p>
      </dgm:t>
    </dgm:pt>
    <dgm:pt modelId="{A7AF107B-0707-4955-B09B-97103D868FC8}">
      <dgm:prSet phldrT="[Text]"/>
      <dgm:spPr/>
      <dgm:t>
        <a:bodyPr/>
        <a:lstStyle/>
        <a:p>
          <a:r>
            <a:rPr lang="ro-RO" dirty="0" smtClean="0"/>
            <a:t>Proceduri operaționale</a:t>
          </a:r>
          <a:endParaRPr lang="en-US" dirty="0"/>
        </a:p>
      </dgm:t>
    </dgm:pt>
    <dgm:pt modelId="{03834DEC-854B-45BE-B116-7FCD4B9D6A98}" type="parTrans" cxnId="{0AD5E1C0-3FDA-4AD0-A4C8-D56762B6DD0C}">
      <dgm:prSet/>
      <dgm:spPr/>
      <dgm:t>
        <a:bodyPr/>
        <a:lstStyle/>
        <a:p>
          <a:endParaRPr lang="en-US"/>
        </a:p>
      </dgm:t>
    </dgm:pt>
    <dgm:pt modelId="{B93D7C4A-5476-4247-B2FE-A86833C49F93}" type="sibTrans" cxnId="{0AD5E1C0-3FDA-4AD0-A4C8-D56762B6DD0C}">
      <dgm:prSet/>
      <dgm:spPr/>
      <dgm:t>
        <a:bodyPr/>
        <a:lstStyle/>
        <a:p>
          <a:endParaRPr lang="en-US"/>
        </a:p>
      </dgm:t>
    </dgm:pt>
    <dgm:pt modelId="{CB06B77B-75F7-4311-9590-09299AAEEB25}">
      <dgm:prSet phldrT="[Text]"/>
      <dgm:spPr/>
      <dgm:t>
        <a:bodyPr/>
        <a:lstStyle/>
        <a:p>
          <a:r>
            <a:rPr lang="ro-RO" dirty="0" smtClean="0"/>
            <a:t>Instrucțiuni de lucru proprii</a:t>
          </a:r>
          <a:endParaRPr lang="en-US" dirty="0"/>
        </a:p>
      </dgm:t>
    </dgm:pt>
    <dgm:pt modelId="{94BDC74C-D93D-4E0D-8FB2-9C32B6CCFD1D}" type="parTrans" cxnId="{0F6730BE-838C-4BE5-814B-A80676A4A755}">
      <dgm:prSet/>
      <dgm:spPr/>
      <dgm:t>
        <a:bodyPr/>
        <a:lstStyle/>
        <a:p>
          <a:endParaRPr lang="en-US"/>
        </a:p>
      </dgm:t>
    </dgm:pt>
    <dgm:pt modelId="{6745B85C-1F14-423F-B2CB-41257686C12D}" type="sibTrans" cxnId="{0F6730BE-838C-4BE5-814B-A80676A4A755}">
      <dgm:prSet/>
      <dgm:spPr/>
      <dgm:t>
        <a:bodyPr/>
        <a:lstStyle/>
        <a:p>
          <a:endParaRPr lang="en-US"/>
        </a:p>
      </dgm:t>
    </dgm:pt>
    <dgm:pt modelId="{0542EC7D-8FCB-4F4A-89F2-E2B8C6ABCF3F}" type="pres">
      <dgm:prSet presAssocID="{E1852B85-6BCD-463E-9B25-2DE4EDAAF19A}" presName="Name0" presStyleCnt="0">
        <dgm:presLayoutVars>
          <dgm:dir/>
          <dgm:animLvl val="lvl"/>
          <dgm:resizeHandles val="exact"/>
        </dgm:presLayoutVars>
      </dgm:prSet>
      <dgm:spPr/>
      <dgm:t>
        <a:bodyPr/>
        <a:lstStyle/>
        <a:p>
          <a:endParaRPr lang="en-US"/>
        </a:p>
      </dgm:t>
    </dgm:pt>
    <dgm:pt modelId="{B15CB9F1-15A8-4366-BDAB-D18066C99EC2}" type="pres">
      <dgm:prSet presAssocID="{B608CED7-223A-4969-B0B1-723F6D899B28}" presName="composite" presStyleCnt="0"/>
      <dgm:spPr/>
    </dgm:pt>
    <dgm:pt modelId="{EEA3A3AC-33D6-402D-87E8-41253D34761C}" type="pres">
      <dgm:prSet presAssocID="{B608CED7-223A-4969-B0B1-723F6D899B28}" presName="parTx" presStyleLbl="alignNode1" presStyleIdx="0" presStyleCnt="3" custLinFactNeighborX="5052" custLinFactNeighborY="63212">
        <dgm:presLayoutVars>
          <dgm:chMax val="0"/>
          <dgm:chPref val="0"/>
          <dgm:bulletEnabled val="1"/>
        </dgm:presLayoutVars>
      </dgm:prSet>
      <dgm:spPr/>
      <dgm:t>
        <a:bodyPr/>
        <a:lstStyle/>
        <a:p>
          <a:endParaRPr lang="en-US"/>
        </a:p>
      </dgm:t>
    </dgm:pt>
    <dgm:pt modelId="{6FCAD7E3-AB6F-4BF8-8D15-6CCC95DC2714}" type="pres">
      <dgm:prSet presAssocID="{B608CED7-223A-4969-B0B1-723F6D899B28}" presName="desTx" presStyleLbl="alignAccFollowNode1" presStyleIdx="0" presStyleCnt="3" custLinFactNeighborX="4595" custLinFactNeighborY="30510">
        <dgm:presLayoutVars>
          <dgm:bulletEnabled val="1"/>
        </dgm:presLayoutVars>
      </dgm:prSet>
      <dgm:spPr/>
      <dgm:t>
        <a:bodyPr/>
        <a:lstStyle/>
        <a:p>
          <a:endParaRPr lang="en-US"/>
        </a:p>
      </dgm:t>
    </dgm:pt>
    <dgm:pt modelId="{2BF3AF99-A43C-480C-8642-40A65D222736}" type="pres">
      <dgm:prSet presAssocID="{4F4C4151-AEFA-4951-A86E-8804E0C6BBCD}" presName="space" presStyleCnt="0"/>
      <dgm:spPr/>
    </dgm:pt>
    <dgm:pt modelId="{118C6277-03E2-4C29-ACA0-3D9AE25C845E}" type="pres">
      <dgm:prSet presAssocID="{EA9947BE-82C1-45AA-BEE7-A8F8CB9D759D}" presName="composite" presStyleCnt="0"/>
      <dgm:spPr/>
    </dgm:pt>
    <dgm:pt modelId="{08CC25CC-E373-478D-8996-001BB4981FCA}" type="pres">
      <dgm:prSet presAssocID="{EA9947BE-82C1-45AA-BEE7-A8F8CB9D759D}" presName="parTx" presStyleLbl="alignNode1" presStyleIdx="1" presStyleCnt="3" custScaleY="280207" custLinFactNeighborX="1940" custLinFactNeighborY="-6013">
        <dgm:presLayoutVars>
          <dgm:chMax val="0"/>
          <dgm:chPref val="0"/>
          <dgm:bulletEnabled val="1"/>
        </dgm:presLayoutVars>
      </dgm:prSet>
      <dgm:spPr/>
      <dgm:t>
        <a:bodyPr/>
        <a:lstStyle/>
        <a:p>
          <a:endParaRPr lang="en-US"/>
        </a:p>
      </dgm:t>
    </dgm:pt>
    <dgm:pt modelId="{3DD5FF0E-EE3B-432F-BC8D-20CFB61D834E}" type="pres">
      <dgm:prSet presAssocID="{EA9947BE-82C1-45AA-BEE7-A8F8CB9D759D}" presName="desTx" presStyleLbl="alignAccFollowNode1" presStyleIdx="1" presStyleCnt="3" custLinFactNeighborX="1070" custLinFactNeighborY="67353">
        <dgm:presLayoutVars>
          <dgm:bulletEnabled val="1"/>
        </dgm:presLayoutVars>
      </dgm:prSet>
      <dgm:spPr/>
      <dgm:t>
        <a:bodyPr/>
        <a:lstStyle/>
        <a:p>
          <a:endParaRPr lang="en-US"/>
        </a:p>
      </dgm:t>
    </dgm:pt>
    <dgm:pt modelId="{1924CFF1-DC30-477D-9CFD-0A3123C275E4}" type="pres">
      <dgm:prSet presAssocID="{69071E2C-5A51-4CBC-B478-7827BAF39957}" presName="space" presStyleCnt="0"/>
      <dgm:spPr/>
    </dgm:pt>
    <dgm:pt modelId="{705DE806-D16C-40EE-9840-2BA25847BE30}" type="pres">
      <dgm:prSet presAssocID="{587693F1-3062-453E-A677-231661436B48}" presName="composite" presStyleCnt="0"/>
      <dgm:spPr/>
    </dgm:pt>
    <dgm:pt modelId="{003F15E4-C83B-47C4-9AA4-A5A440324C1F}" type="pres">
      <dgm:prSet presAssocID="{587693F1-3062-453E-A677-231661436B48}" presName="parTx" presStyleLbl="alignNode1" presStyleIdx="2" presStyleCnt="3" custScaleX="102537" custLinFactNeighborX="1988" custLinFactNeighborY="61323">
        <dgm:presLayoutVars>
          <dgm:chMax val="0"/>
          <dgm:chPref val="0"/>
          <dgm:bulletEnabled val="1"/>
        </dgm:presLayoutVars>
      </dgm:prSet>
      <dgm:spPr/>
      <dgm:t>
        <a:bodyPr/>
        <a:lstStyle/>
        <a:p>
          <a:endParaRPr lang="en-US"/>
        </a:p>
      </dgm:t>
    </dgm:pt>
    <dgm:pt modelId="{CB6F4F03-B267-468B-B3E2-61493772B84B}" type="pres">
      <dgm:prSet presAssocID="{587693F1-3062-453E-A677-231661436B48}" presName="desTx" presStyleLbl="alignAccFollowNode1" presStyleIdx="2" presStyleCnt="3" custLinFactNeighborX="1988" custLinFactNeighborY="30510">
        <dgm:presLayoutVars>
          <dgm:bulletEnabled val="1"/>
        </dgm:presLayoutVars>
      </dgm:prSet>
      <dgm:spPr/>
      <dgm:t>
        <a:bodyPr/>
        <a:lstStyle/>
        <a:p>
          <a:endParaRPr lang="en-US"/>
        </a:p>
      </dgm:t>
    </dgm:pt>
  </dgm:ptLst>
  <dgm:cxnLst>
    <dgm:cxn modelId="{2F46EEE6-BB61-45EA-A05E-B57A664E314E}" type="presOf" srcId="{E1852B85-6BCD-463E-9B25-2DE4EDAAF19A}" destId="{0542EC7D-8FCB-4F4A-89F2-E2B8C6ABCF3F}" srcOrd="0" destOrd="0" presId="urn:microsoft.com/office/officeart/2005/8/layout/hList1"/>
    <dgm:cxn modelId="{96D55F9D-3A01-4FA5-9B85-1C06261C8AAE}" type="presOf" srcId="{CB06B77B-75F7-4311-9590-09299AAEEB25}" destId="{CB6F4F03-B267-468B-B3E2-61493772B84B}" srcOrd="0" destOrd="1" presId="urn:microsoft.com/office/officeart/2005/8/layout/hList1"/>
    <dgm:cxn modelId="{9EA01F06-AC18-4019-B8B6-E8F6E2D1BF5C}" srcId="{E1852B85-6BCD-463E-9B25-2DE4EDAAF19A}" destId="{B608CED7-223A-4969-B0B1-723F6D899B28}" srcOrd="0" destOrd="0" parTransId="{F240F606-998D-48DE-B314-7AEE08C83FD6}" sibTransId="{4F4C4151-AEFA-4951-A86E-8804E0C6BBCD}"/>
    <dgm:cxn modelId="{B0DFCF29-E5EA-49AA-A599-F1B4405E305C}" srcId="{E1852B85-6BCD-463E-9B25-2DE4EDAAF19A}" destId="{587693F1-3062-453E-A677-231661436B48}" srcOrd="2" destOrd="0" parTransId="{65F094C4-4378-4D5D-971A-7ABB816C468E}" sibTransId="{5666EF89-70E1-4B3D-817B-869BBD19241E}"/>
    <dgm:cxn modelId="{A8E9730E-B724-4715-86C9-ED614DBD38EC}" type="presOf" srcId="{A7AF107B-0707-4955-B09B-97103D868FC8}" destId="{CB6F4F03-B267-468B-B3E2-61493772B84B}" srcOrd="0" destOrd="0" presId="urn:microsoft.com/office/officeart/2005/8/layout/hList1"/>
    <dgm:cxn modelId="{D82DE509-EBC5-4BE9-B11D-53AD63365EC5}" type="presOf" srcId="{B712E3FD-73C4-4879-A259-661E03AE193E}" destId="{6FCAD7E3-AB6F-4BF8-8D15-6CCC95DC2714}" srcOrd="0" destOrd="0" presId="urn:microsoft.com/office/officeart/2005/8/layout/hList1"/>
    <dgm:cxn modelId="{B12967EC-3FB2-4000-96F2-738B4B7723A1}" type="presOf" srcId="{EA9947BE-82C1-45AA-BEE7-A8F8CB9D759D}" destId="{08CC25CC-E373-478D-8996-001BB4981FCA}" srcOrd="0" destOrd="0" presId="urn:microsoft.com/office/officeart/2005/8/layout/hList1"/>
    <dgm:cxn modelId="{2A66E6F2-3449-497A-824D-00DBF130C787}" type="presOf" srcId="{B608CED7-223A-4969-B0B1-723F6D899B28}" destId="{EEA3A3AC-33D6-402D-87E8-41253D34761C}" srcOrd="0" destOrd="0" presId="urn:microsoft.com/office/officeart/2005/8/layout/hList1"/>
    <dgm:cxn modelId="{516E75D2-D18F-4E20-8132-F6365D30AABC}" srcId="{B608CED7-223A-4969-B0B1-723F6D899B28}" destId="{B712E3FD-73C4-4879-A259-661E03AE193E}" srcOrd="0" destOrd="0" parTransId="{53A4ABB9-DC54-473C-BE24-CEC7D8CECD33}" sibTransId="{E5EE9BE6-D3F0-45C4-8436-386A0B1D72E1}"/>
    <dgm:cxn modelId="{786C6F5A-B709-4FCC-A744-FAC7A743F5DB}" srcId="{EA9947BE-82C1-45AA-BEE7-A8F8CB9D759D}" destId="{9ED9714D-D35F-4805-80CA-8CEFCB74396C}" srcOrd="0" destOrd="0" parTransId="{A311E3B8-7A92-4507-9236-87CF3FEF5B7A}" sibTransId="{797B8313-A71C-4BA7-9A45-17B4490826F5}"/>
    <dgm:cxn modelId="{72F4F193-68CD-430F-9991-8F53E3651F52}" type="presOf" srcId="{9ED9714D-D35F-4805-80CA-8CEFCB74396C}" destId="{3DD5FF0E-EE3B-432F-BC8D-20CFB61D834E}" srcOrd="0" destOrd="0" presId="urn:microsoft.com/office/officeart/2005/8/layout/hList1"/>
    <dgm:cxn modelId="{6C9A2CF3-9A0E-4E00-835C-26E8AA1B3BC0}" type="presOf" srcId="{907B3F3D-5C56-4BFD-B7E5-A4168593CB56}" destId="{3DD5FF0E-EE3B-432F-BC8D-20CFB61D834E}" srcOrd="0" destOrd="1" presId="urn:microsoft.com/office/officeart/2005/8/layout/hList1"/>
    <dgm:cxn modelId="{3AC59F49-A2F9-44F4-B340-792077B79F39}" srcId="{E1852B85-6BCD-463E-9B25-2DE4EDAAF19A}" destId="{EA9947BE-82C1-45AA-BEE7-A8F8CB9D759D}" srcOrd="1" destOrd="0" parTransId="{2CE588FF-146B-4A59-A562-9846A84CCFED}" sibTransId="{69071E2C-5A51-4CBC-B478-7827BAF39957}"/>
    <dgm:cxn modelId="{7CAA917B-7BA1-41C0-A4A7-A5EBE52565B8}" srcId="{EA9947BE-82C1-45AA-BEE7-A8F8CB9D759D}" destId="{907B3F3D-5C56-4BFD-B7E5-A4168593CB56}" srcOrd="1" destOrd="0" parTransId="{0E92DD9B-C7B7-4487-82C0-1DA650E064D4}" sibTransId="{FAC4A410-99D9-4C63-8E90-C0C0464AD4B7}"/>
    <dgm:cxn modelId="{7E8433BD-D399-4BA0-8149-9EE0C98C4143}" type="presOf" srcId="{587693F1-3062-453E-A677-231661436B48}" destId="{003F15E4-C83B-47C4-9AA4-A5A440324C1F}" srcOrd="0" destOrd="0" presId="urn:microsoft.com/office/officeart/2005/8/layout/hList1"/>
    <dgm:cxn modelId="{0AD5E1C0-3FDA-4AD0-A4C8-D56762B6DD0C}" srcId="{587693F1-3062-453E-A677-231661436B48}" destId="{A7AF107B-0707-4955-B09B-97103D868FC8}" srcOrd="0" destOrd="0" parTransId="{03834DEC-854B-45BE-B116-7FCD4B9D6A98}" sibTransId="{B93D7C4A-5476-4247-B2FE-A86833C49F93}"/>
    <dgm:cxn modelId="{0F6730BE-838C-4BE5-814B-A80676A4A755}" srcId="{587693F1-3062-453E-A677-231661436B48}" destId="{CB06B77B-75F7-4311-9590-09299AAEEB25}" srcOrd="1" destOrd="0" parTransId="{94BDC74C-D93D-4E0D-8FB2-9C32B6CCFD1D}" sibTransId="{6745B85C-1F14-423F-B2CB-41257686C12D}"/>
    <dgm:cxn modelId="{38EA4EA6-97BB-4DB3-B742-C75682F6CF16}" type="presParOf" srcId="{0542EC7D-8FCB-4F4A-89F2-E2B8C6ABCF3F}" destId="{B15CB9F1-15A8-4366-BDAB-D18066C99EC2}" srcOrd="0" destOrd="0" presId="urn:microsoft.com/office/officeart/2005/8/layout/hList1"/>
    <dgm:cxn modelId="{C9A3AEBF-2353-40BC-9C4A-8ABCF86CE6FF}" type="presParOf" srcId="{B15CB9F1-15A8-4366-BDAB-D18066C99EC2}" destId="{EEA3A3AC-33D6-402D-87E8-41253D34761C}" srcOrd="0" destOrd="0" presId="urn:microsoft.com/office/officeart/2005/8/layout/hList1"/>
    <dgm:cxn modelId="{BD0AD2E6-99C7-49CC-82A7-1FD51CB7725C}" type="presParOf" srcId="{B15CB9F1-15A8-4366-BDAB-D18066C99EC2}" destId="{6FCAD7E3-AB6F-4BF8-8D15-6CCC95DC2714}" srcOrd="1" destOrd="0" presId="urn:microsoft.com/office/officeart/2005/8/layout/hList1"/>
    <dgm:cxn modelId="{F95F4A01-F8F2-4D05-A3B8-131C3E99074C}" type="presParOf" srcId="{0542EC7D-8FCB-4F4A-89F2-E2B8C6ABCF3F}" destId="{2BF3AF99-A43C-480C-8642-40A65D222736}" srcOrd="1" destOrd="0" presId="urn:microsoft.com/office/officeart/2005/8/layout/hList1"/>
    <dgm:cxn modelId="{5DFABB22-4DAE-47E1-99F2-4B86093EAAC8}" type="presParOf" srcId="{0542EC7D-8FCB-4F4A-89F2-E2B8C6ABCF3F}" destId="{118C6277-03E2-4C29-ACA0-3D9AE25C845E}" srcOrd="2" destOrd="0" presId="urn:microsoft.com/office/officeart/2005/8/layout/hList1"/>
    <dgm:cxn modelId="{9A4BC4DF-B7EE-449F-A2EA-03624A66A29F}" type="presParOf" srcId="{118C6277-03E2-4C29-ACA0-3D9AE25C845E}" destId="{08CC25CC-E373-478D-8996-001BB4981FCA}" srcOrd="0" destOrd="0" presId="urn:microsoft.com/office/officeart/2005/8/layout/hList1"/>
    <dgm:cxn modelId="{32F9D442-BE60-4E15-8171-D490E9D61743}" type="presParOf" srcId="{118C6277-03E2-4C29-ACA0-3D9AE25C845E}" destId="{3DD5FF0E-EE3B-432F-BC8D-20CFB61D834E}" srcOrd="1" destOrd="0" presId="urn:microsoft.com/office/officeart/2005/8/layout/hList1"/>
    <dgm:cxn modelId="{2E336E8A-B033-4D1A-AF43-258296127203}" type="presParOf" srcId="{0542EC7D-8FCB-4F4A-89F2-E2B8C6ABCF3F}" destId="{1924CFF1-DC30-477D-9CFD-0A3123C275E4}" srcOrd="3" destOrd="0" presId="urn:microsoft.com/office/officeart/2005/8/layout/hList1"/>
    <dgm:cxn modelId="{56CF2E47-2D86-408D-8152-9AFEED6BE997}" type="presParOf" srcId="{0542EC7D-8FCB-4F4A-89F2-E2B8C6ABCF3F}" destId="{705DE806-D16C-40EE-9840-2BA25847BE30}" srcOrd="4" destOrd="0" presId="urn:microsoft.com/office/officeart/2005/8/layout/hList1"/>
    <dgm:cxn modelId="{9407A709-9F72-4D0A-8742-A90A9159B7B0}" type="presParOf" srcId="{705DE806-D16C-40EE-9840-2BA25847BE30}" destId="{003F15E4-C83B-47C4-9AA4-A5A440324C1F}" srcOrd="0" destOrd="0" presId="urn:microsoft.com/office/officeart/2005/8/layout/hList1"/>
    <dgm:cxn modelId="{D91F4040-AA23-4C81-A073-D9E9CDF25FD4}" type="presParOf" srcId="{705DE806-D16C-40EE-9840-2BA25847BE30}" destId="{CB6F4F03-B267-468B-B3E2-61493772B84B}" srcOrd="1" destOrd="0" presId="urn:microsoft.com/office/officeart/2005/8/layout/h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3FADD17-BD84-4AEE-9BD0-E47AEE79F9DD}" type="doc">
      <dgm:prSet loTypeId="urn:microsoft.com/office/officeart/2005/8/layout/hList7" loCatId="list" qsTypeId="urn:microsoft.com/office/officeart/2005/8/quickstyle/simple1" qsCatId="simple" csTypeId="urn:microsoft.com/office/officeart/2005/8/colors/accent1_2" csCatId="accent1" phldr="1"/>
      <dgm:spPr/>
    </dgm:pt>
    <dgm:pt modelId="{97600D55-7752-47C2-9D5B-2F2D24BC58BC}">
      <dgm:prSet custT="1"/>
      <dgm:spPr>
        <a:xfrm>
          <a:off x="3492" y="0"/>
          <a:ext cx="4000500" cy="434664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sz="1100" dirty="0">
            <a:solidFill>
              <a:sysClr val="window" lastClr="FFFFFF"/>
            </a:solidFill>
            <a:latin typeface="Arial" panose="020B0604020202020204" pitchFamily="34" charset="0"/>
            <a:ea typeface="+mn-ea"/>
            <a:cs typeface="Arial" panose="020B0604020202020204" pitchFamily="34" charset="0"/>
          </a:endParaRPr>
        </a:p>
      </dgm:t>
    </dgm:pt>
    <dgm:pt modelId="{256AFD81-9E38-4532-80A4-CEA520EC6346}" type="parTrans" cxnId="{0918578A-A192-45FE-A168-BDFAC0265838}">
      <dgm:prSet/>
      <dgm:spPr/>
      <dgm:t>
        <a:bodyPr/>
        <a:lstStyle/>
        <a:p>
          <a:endParaRPr lang="en-US"/>
        </a:p>
      </dgm:t>
    </dgm:pt>
    <dgm:pt modelId="{412627C5-C800-465F-839B-268A240A8157}" type="sibTrans" cxnId="{0918578A-A192-45FE-A168-BDFAC0265838}">
      <dgm:prSet/>
      <dgm:spPr/>
      <dgm:t>
        <a:bodyPr/>
        <a:lstStyle/>
        <a:p>
          <a:endParaRPr lang="en-US"/>
        </a:p>
      </dgm:t>
    </dgm:pt>
    <dgm:pt modelId="{6EEFD4F3-9C9A-4907-87AA-04304DC7EB1D}">
      <dgm:prSet custT="1"/>
      <dgm:spPr>
        <a:xfrm>
          <a:off x="4082442" y="0"/>
          <a:ext cx="4000500" cy="434664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sz="1100" dirty="0">
            <a:solidFill>
              <a:sysClr val="window" lastClr="FFFFFF"/>
            </a:solidFill>
            <a:latin typeface="Arial" panose="020B0604020202020204" pitchFamily="34" charset="0"/>
            <a:ea typeface="+mn-ea"/>
            <a:cs typeface="Arial" panose="020B0604020202020204" pitchFamily="34" charset="0"/>
          </a:endParaRPr>
        </a:p>
      </dgm:t>
    </dgm:pt>
    <dgm:pt modelId="{F2383852-8C60-4E61-9515-C32D0ED0DA32}" type="parTrans" cxnId="{74A3615A-CD12-4F38-9EEE-4A71EE2A94BD}">
      <dgm:prSet/>
      <dgm:spPr/>
      <dgm:t>
        <a:bodyPr/>
        <a:lstStyle/>
        <a:p>
          <a:endParaRPr lang="en-US"/>
        </a:p>
      </dgm:t>
    </dgm:pt>
    <dgm:pt modelId="{4C1A0216-0EF4-4763-A0A7-660AEF4C2526}" type="sibTrans" cxnId="{74A3615A-CD12-4F38-9EEE-4A71EE2A94BD}">
      <dgm:prSet/>
      <dgm:spPr/>
      <dgm:t>
        <a:bodyPr/>
        <a:lstStyle/>
        <a:p>
          <a:endParaRPr lang="en-US"/>
        </a:p>
      </dgm:t>
    </dgm:pt>
    <dgm:pt modelId="{67D21D2E-5F60-4391-B07A-1C30FBF59635}" type="pres">
      <dgm:prSet presAssocID="{C3FADD17-BD84-4AEE-9BD0-E47AEE79F9DD}" presName="Name0" presStyleCnt="0">
        <dgm:presLayoutVars>
          <dgm:dir/>
          <dgm:resizeHandles val="exact"/>
        </dgm:presLayoutVars>
      </dgm:prSet>
      <dgm:spPr/>
    </dgm:pt>
    <dgm:pt modelId="{BDBF2A56-4C24-462B-9ABF-27CEFAC9FF32}" type="pres">
      <dgm:prSet presAssocID="{C3FADD17-BD84-4AEE-9BD0-E47AEE79F9DD}" presName="fgShape" presStyleLbl="fgShp" presStyleIdx="0" presStyleCnt="1" custScaleX="44128" custScaleY="58738" custLinFactY="-249808" custLinFactNeighborX="-1027" custLinFactNeighborY="-300000"/>
      <dgm:spPr>
        <a:xfrm>
          <a:off x="2337310" y="27099"/>
          <a:ext cx="3299785" cy="382970"/>
        </a:xfrm>
        <a:prstGeom prst="leftRightArrow">
          <a:avLst/>
        </a:prstGeom>
        <a:blipFill rotWithShape="0">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pt>
    <dgm:pt modelId="{D67A8BB6-DDAE-4A81-8D56-35FC5BFC74FC}" type="pres">
      <dgm:prSet presAssocID="{C3FADD17-BD84-4AEE-9BD0-E47AEE79F9DD}" presName="linComp" presStyleCnt="0"/>
      <dgm:spPr/>
    </dgm:pt>
    <dgm:pt modelId="{0D420CBD-11B2-43EE-9510-065E175948FC}" type="pres">
      <dgm:prSet presAssocID="{97600D55-7752-47C2-9D5B-2F2D24BC58BC}" presName="compNode" presStyleCnt="0"/>
      <dgm:spPr/>
    </dgm:pt>
    <dgm:pt modelId="{0072554B-7D83-44D9-9C7B-A3E991B98E2C}" type="pres">
      <dgm:prSet presAssocID="{97600D55-7752-47C2-9D5B-2F2D24BC58BC}" presName="bkgdShape" presStyleLbl="node1" presStyleIdx="0" presStyleCnt="2"/>
      <dgm:spPr/>
      <dgm:t>
        <a:bodyPr/>
        <a:lstStyle/>
        <a:p>
          <a:endParaRPr lang="en-US"/>
        </a:p>
      </dgm:t>
    </dgm:pt>
    <dgm:pt modelId="{2C852A3A-A2E2-49F2-B84C-180087DB4D46}" type="pres">
      <dgm:prSet presAssocID="{97600D55-7752-47C2-9D5B-2F2D24BC58BC}" presName="nodeTx" presStyleLbl="node1" presStyleIdx="0" presStyleCnt="2">
        <dgm:presLayoutVars>
          <dgm:bulletEnabled val="1"/>
        </dgm:presLayoutVars>
      </dgm:prSet>
      <dgm:spPr/>
      <dgm:t>
        <a:bodyPr/>
        <a:lstStyle/>
        <a:p>
          <a:endParaRPr lang="en-US"/>
        </a:p>
      </dgm:t>
    </dgm:pt>
    <dgm:pt modelId="{04ACC9BF-255F-4D1B-B4B5-09026BE24C14}" type="pres">
      <dgm:prSet presAssocID="{97600D55-7752-47C2-9D5B-2F2D24BC58BC}" presName="invisiNode" presStyleLbl="node1" presStyleIdx="0" presStyleCnt="2"/>
      <dgm:spPr/>
    </dgm:pt>
    <dgm:pt modelId="{22A84A6D-C8B9-428B-8C43-E11F21EA45E6}" type="pres">
      <dgm:prSet presAssocID="{97600D55-7752-47C2-9D5B-2F2D24BC58BC}" presName="imagNode" presStyleLbl="fgImgPlace1" presStyleIdx="0" presStyleCnt="2" custScaleY="27797" custLinFactNeighborX="-7737" custLinFactNeighborY="-36349"/>
      <dgm:spPr>
        <a:xfrm>
          <a:off x="1168037" y="257216"/>
          <a:ext cx="1447433" cy="40234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a:ln w="12700" cap="flat" cmpd="sng" algn="ctr">
          <a:solidFill>
            <a:sysClr val="window" lastClr="FFFFFF">
              <a:hueOff val="0"/>
              <a:satOff val="0"/>
              <a:lumOff val="0"/>
              <a:alphaOff val="0"/>
            </a:sysClr>
          </a:solidFill>
          <a:prstDash val="solid"/>
          <a:miter lim="800000"/>
        </a:ln>
        <a:effectLst/>
      </dgm:spPr>
    </dgm:pt>
    <dgm:pt modelId="{83D89D38-83D7-4EDD-BA21-B9CAD46D299F}" type="pres">
      <dgm:prSet presAssocID="{412627C5-C800-465F-839B-268A240A8157}" presName="sibTrans" presStyleLbl="sibTrans2D1" presStyleIdx="0" presStyleCnt="0"/>
      <dgm:spPr/>
      <dgm:t>
        <a:bodyPr/>
        <a:lstStyle/>
        <a:p>
          <a:endParaRPr lang="en-US"/>
        </a:p>
      </dgm:t>
    </dgm:pt>
    <dgm:pt modelId="{7BA5764F-ACE2-4E41-A635-88DE1221C396}" type="pres">
      <dgm:prSet presAssocID="{6EEFD4F3-9C9A-4907-87AA-04304DC7EB1D}" presName="compNode" presStyleCnt="0"/>
      <dgm:spPr/>
    </dgm:pt>
    <dgm:pt modelId="{E0F2ECBC-488B-48D1-B6C8-C0257F6FB68B}" type="pres">
      <dgm:prSet presAssocID="{6EEFD4F3-9C9A-4907-87AA-04304DC7EB1D}" presName="bkgdShape" presStyleLbl="node1" presStyleIdx="1" presStyleCnt="2" custLinFactNeighborX="-1039" custLinFactNeighborY="-319"/>
      <dgm:spPr/>
      <dgm:t>
        <a:bodyPr/>
        <a:lstStyle/>
        <a:p>
          <a:endParaRPr lang="en-US"/>
        </a:p>
      </dgm:t>
    </dgm:pt>
    <dgm:pt modelId="{4198FE16-E57E-4303-80B1-46F0F2C68C74}" type="pres">
      <dgm:prSet presAssocID="{6EEFD4F3-9C9A-4907-87AA-04304DC7EB1D}" presName="nodeTx" presStyleLbl="node1" presStyleIdx="1" presStyleCnt="2">
        <dgm:presLayoutVars>
          <dgm:bulletEnabled val="1"/>
        </dgm:presLayoutVars>
      </dgm:prSet>
      <dgm:spPr/>
      <dgm:t>
        <a:bodyPr/>
        <a:lstStyle/>
        <a:p>
          <a:endParaRPr lang="en-US"/>
        </a:p>
      </dgm:t>
    </dgm:pt>
    <dgm:pt modelId="{E8AAD10A-5480-4E6B-BE91-C885ECCA1B5E}" type="pres">
      <dgm:prSet presAssocID="{6EEFD4F3-9C9A-4907-87AA-04304DC7EB1D}" presName="invisiNode" presStyleLbl="node1" presStyleIdx="1" presStyleCnt="2"/>
      <dgm:spPr/>
    </dgm:pt>
    <dgm:pt modelId="{69FAE612-3360-4D4C-9579-1DC50E3C4E67}" type="pres">
      <dgm:prSet presAssocID="{6EEFD4F3-9C9A-4907-87AA-04304DC7EB1D}" presName="imagNode" presStyleLbl="fgImgPlace1" presStyleIdx="1" presStyleCnt="2" custScaleY="27695" custLinFactNeighborX="871" custLinFactNeighborY="-25762"/>
      <dgm:spPr>
        <a:xfrm>
          <a:off x="5398948" y="470785"/>
          <a:ext cx="1447433" cy="400866"/>
        </a:xfrm>
        <a:prstGeom prst="ellipse">
          <a:avLst/>
        </a:prstGeom>
        <a:blipFill rotWithShape="1">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gm:spPr>
    </dgm:pt>
  </dgm:ptLst>
  <dgm:cxnLst>
    <dgm:cxn modelId="{74A3615A-CD12-4F38-9EEE-4A71EE2A94BD}" srcId="{C3FADD17-BD84-4AEE-9BD0-E47AEE79F9DD}" destId="{6EEFD4F3-9C9A-4907-87AA-04304DC7EB1D}" srcOrd="1" destOrd="0" parTransId="{F2383852-8C60-4E61-9515-C32D0ED0DA32}" sibTransId="{4C1A0216-0EF4-4763-A0A7-660AEF4C2526}"/>
    <dgm:cxn modelId="{ABA24975-B384-4151-A4B6-5C4572736793}" type="presOf" srcId="{412627C5-C800-465F-839B-268A240A8157}" destId="{83D89D38-83D7-4EDD-BA21-B9CAD46D299F}" srcOrd="0" destOrd="0" presId="urn:microsoft.com/office/officeart/2005/8/layout/hList7"/>
    <dgm:cxn modelId="{E6940757-D796-4C60-80B8-2FCA8582AE8C}" type="presOf" srcId="{6EEFD4F3-9C9A-4907-87AA-04304DC7EB1D}" destId="{E0F2ECBC-488B-48D1-B6C8-C0257F6FB68B}" srcOrd="0" destOrd="0" presId="urn:microsoft.com/office/officeart/2005/8/layout/hList7"/>
    <dgm:cxn modelId="{15392E93-1541-4F43-9A8D-4903D405DE32}" type="presOf" srcId="{6EEFD4F3-9C9A-4907-87AA-04304DC7EB1D}" destId="{4198FE16-E57E-4303-80B1-46F0F2C68C74}" srcOrd="1" destOrd="0" presId="urn:microsoft.com/office/officeart/2005/8/layout/hList7"/>
    <dgm:cxn modelId="{3D0D8251-1085-44A0-8073-5EEE8A0E932E}" type="presOf" srcId="{97600D55-7752-47C2-9D5B-2F2D24BC58BC}" destId="{0072554B-7D83-44D9-9C7B-A3E991B98E2C}" srcOrd="0" destOrd="0" presId="urn:microsoft.com/office/officeart/2005/8/layout/hList7"/>
    <dgm:cxn modelId="{0918578A-A192-45FE-A168-BDFAC0265838}" srcId="{C3FADD17-BD84-4AEE-9BD0-E47AEE79F9DD}" destId="{97600D55-7752-47C2-9D5B-2F2D24BC58BC}" srcOrd="0" destOrd="0" parTransId="{256AFD81-9E38-4532-80A4-CEA520EC6346}" sibTransId="{412627C5-C800-465F-839B-268A240A8157}"/>
    <dgm:cxn modelId="{6563A9B9-7D70-430B-B2AA-18C4D70F6A2E}" type="presOf" srcId="{97600D55-7752-47C2-9D5B-2F2D24BC58BC}" destId="{2C852A3A-A2E2-49F2-B84C-180087DB4D46}" srcOrd="1" destOrd="0" presId="urn:microsoft.com/office/officeart/2005/8/layout/hList7"/>
    <dgm:cxn modelId="{03DD501B-9FA9-493C-B6CA-2AFC284F0C93}" type="presOf" srcId="{C3FADD17-BD84-4AEE-9BD0-E47AEE79F9DD}" destId="{67D21D2E-5F60-4391-B07A-1C30FBF59635}" srcOrd="0" destOrd="0" presId="urn:microsoft.com/office/officeart/2005/8/layout/hList7"/>
    <dgm:cxn modelId="{8DEED04D-6689-4F11-ADEE-DB18D7D9401C}" type="presParOf" srcId="{67D21D2E-5F60-4391-B07A-1C30FBF59635}" destId="{BDBF2A56-4C24-462B-9ABF-27CEFAC9FF32}" srcOrd="0" destOrd="0" presId="urn:microsoft.com/office/officeart/2005/8/layout/hList7"/>
    <dgm:cxn modelId="{94777397-5093-4273-A7AC-0898797255C0}" type="presParOf" srcId="{67D21D2E-5F60-4391-B07A-1C30FBF59635}" destId="{D67A8BB6-DDAE-4A81-8D56-35FC5BFC74FC}" srcOrd="1" destOrd="0" presId="urn:microsoft.com/office/officeart/2005/8/layout/hList7"/>
    <dgm:cxn modelId="{DA269B3C-DBBC-4B2F-8480-8B8A9828F86D}" type="presParOf" srcId="{D67A8BB6-DDAE-4A81-8D56-35FC5BFC74FC}" destId="{0D420CBD-11B2-43EE-9510-065E175948FC}" srcOrd="0" destOrd="0" presId="urn:microsoft.com/office/officeart/2005/8/layout/hList7"/>
    <dgm:cxn modelId="{DA0AEE0F-5381-4CBF-9053-C5515FDF46CC}" type="presParOf" srcId="{0D420CBD-11B2-43EE-9510-065E175948FC}" destId="{0072554B-7D83-44D9-9C7B-A3E991B98E2C}" srcOrd="0" destOrd="0" presId="urn:microsoft.com/office/officeart/2005/8/layout/hList7"/>
    <dgm:cxn modelId="{C548A009-2758-4438-9327-3D3A1BAB80DC}" type="presParOf" srcId="{0D420CBD-11B2-43EE-9510-065E175948FC}" destId="{2C852A3A-A2E2-49F2-B84C-180087DB4D46}" srcOrd="1" destOrd="0" presId="urn:microsoft.com/office/officeart/2005/8/layout/hList7"/>
    <dgm:cxn modelId="{2C05C397-F8C2-4872-B788-FA00E89CCAAA}" type="presParOf" srcId="{0D420CBD-11B2-43EE-9510-065E175948FC}" destId="{04ACC9BF-255F-4D1B-B4B5-09026BE24C14}" srcOrd="2" destOrd="0" presId="urn:microsoft.com/office/officeart/2005/8/layout/hList7"/>
    <dgm:cxn modelId="{0E431E81-EAB5-45AE-B8E0-203E00916FFE}" type="presParOf" srcId="{0D420CBD-11B2-43EE-9510-065E175948FC}" destId="{22A84A6D-C8B9-428B-8C43-E11F21EA45E6}" srcOrd="3" destOrd="0" presId="urn:microsoft.com/office/officeart/2005/8/layout/hList7"/>
    <dgm:cxn modelId="{BDE981ED-F8C6-4D82-A224-455F342765D0}" type="presParOf" srcId="{D67A8BB6-DDAE-4A81-8D56-35FC5BFC74FC}" destId="{83D89D38-83D7-4EDD-BA21-B9CAD46D299F}" srcOrd="1" destOrd="0" presId="urn:microsoft.com/office/officeart/2005/8/layout/hList7"/>
    <dgm:cxn modelId="{D20A1812-773F-4497-82E4-7968EDD7A67E}" type="presParOf" srcId="{D67A8BB6-DDAE-4A81-8D56-35FC5BFC74FC}" destId="{7BA5764F-ACE2-4E41-A635-88DE1221C396}" srcOrd="2" destOrd="0" presId="urn:microsoft.com/office/officeart/2005/8/layout/hList7"/>
    <dgm:cxn modelId="{FA6DDE3F-7B4B-4D40-854A-6C511EE2E7E1}" type="presParOf" srcId="{7BA5764F-ACE2-4E41-A635-88DE1221C396}" destId="{E0F2ECBC-488B-48D1-B6C8-C0257F6FB68B}" srcOrd="0" destOrd="0" presId="urn:microsoft.com/office/officeart/2005/8/layout/hList7"/>
    <dgm:cxn modelId="{C26BF15E-00C8-497D-81F4-791B76EA020E}" type="presParOf" srcId="{7BA5764F-ACE2-4E41-A635-88DE1221C396}" destId="{4198FE16-E57E-4303-80B1-46F0F2C68C74}" srcOrd="1" destOrd="0" presId="urn:microsoft.com/office/officeart/2005/8/layout/hList7"/>
    <dgm:cxn modelId="{B45B44C2-53E8-4BBE-97D4-21B42C3B662D}" type="presParOf" srcId="{7BA5764F-ACE2-4E41-A635-88DE1221C396}" destId="{E8AAD10A-5480-4E6B-BE91-C885ECCA1B5E}" srcOrd="2" destOrd="0" presId="urn:microsoft.com/office/officeart/2005/8/layout/hList7"/>
    <dgm:cxn modelId="{19CC07D2-7CCC-4CAB-83CB-B5731F0C2FBA}" type="presParOf" srcId="{7BA5764F-ACE2-4E41-A635-88DE1221C396}" destId="{69FAE612-3360-4D4C-9579-1DC50E3C4E67}" srcOrd="3" destOrd="0" presId="urn:microsoft.com/office/officeart/2005/8/layout/hList7"/>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3FADD17-BD84-4AEE-9BD0-E47AEE79F9DD}" type="doc">
      <dgm:prSet loTypeId="urn:microsoft.com/office/officeart/2005/8/layout/hList7" loCatId="list" qsTypeId="urn:microsoft.com/office/officeart/2005/8/quickstyle/simple1" qsCatId="simple" csTypeId="urn:microsoft.com/office/officeart/2005/8/colors/accent1_2" csCatId="accent1" phldr="1"/>
      <dgm:spPr/>
    </dgm:pt>
    <dgm:pt modelId="{97600D55-7752-47C2-9D5B-2F2D24BC58BC}">
      <dgm:prSet custT="1"/>
      <dgm:spPr/>
      <dgm:t>
        <a:bodyPr/>
        <a:lstStyle/>
        <a:p>
          <a:endParaRPr lang="en-US" sz="1100" dirty="0">
            <a:latin typeface="Arial" panose="020B0604020202020204" pitchFamily="34" charset="0"/>
            <a:cs typeface="Arial" panose="020B0604020202020204" pitchFamily="34" charset="0"/>
          </a:endParaRPr>
        </a:p>
      </dgm:t>
    </dgm:pt>
    <dgm:pt modelId="{256AFD81-9E38-4532-80A4-CEA520EC6346}" type="parTrans" cxnId="{0918578A-A192-45FE-A168-BDFAC0265838}">
      <dgm:prSet/>
      <dgm:spPr/>
      <dgm:t>
        <a:bodyPr/>
        <a:lstStyle/>
        <a:p>
          <a:endParaRPr lang="en-US"/>
        </a:p>
      </dgm:t>
    </dgm:pt>
    <dgm:pt modelId="{412627C5-C800-465F-839B-268A240A8157}" type="sibTrans" cxnId="{0918578A-A192-45FE-A168-BDFAC0265838}">
      <dgm:prSet/>
      <dgm:spPr/>
      <dgm:t>
        <a:bodyPr/>
        <a:lstStyle/>
        <a:p>
          <a:endParaRPr lang="en-US"/>
        </a:p>
      </dgm:t>
    </dgm:pt>
    <dgm:pt modelId="{6EEFD4F3-9C9A-4907-87AA-04304DC7EB1D}">
      <dgm:prSet custT="1"/>
      <dgm:spPr/>
      <dgm:t>
        <a:bodyPr/>
        <a:lstStyle/>
        <a:p>
          <a:endParaRPr lang="en-US" sz="1100" dirty="0">
            <a:latin typeface="Arial" panose="020B0604020202020204" pitchFamily="34" charset="0"/>
            <a:cs typeface="Arial" panose="020B0604020202020204" pitchFamily="34" charset="0"/>
          </a:endParaRPr>
        </a:p>
      </dgm:t>
    </dgm:pt>
    <dgm:pt modelId="{F2383852-8C60-4E61-9515-C32D0ED0DA32}" type="parTrans" cxnId="{74A3615A-CD12-4F38-9EEE-4A71EE2A94BD}">
      <dgm:prSet/>
      <dgm:spPr/>
      <dgm:t>
        <a:bodyPr/>
        <a:lstStyle/>
        <a:p>
          <a:endParaRPr lang="en-US"/>
        </a:p>
      </dgm:t>
    </dgm:pt>
    <dgm:pt modelId="{4C1A0216-0EF4-4763-A0A7-660AEF4C2526}" type="sibTrans" cxnId="{74A3615A-CD12-4F38-9EEE-4A71EE2A94BD}">
      <dgm:prSet/>
      <dgm:spPr/>
      <dgm:t>
        <a:bodyPr/>
        <a:lstStyle/>
        <a:p>
          <a:endParaRPr lang="en-US"/>
        </a:p>
      </dgm:t>
    </dgm:pt>
    <dgm:pt modelId="{0BBBC1B3-9B8D-4316-9467-5F9299CC06A0}">
      <dgm:prSet custT="1"/>
      <dgm:spPr/>
      <dgm:t>
        <a:bodyPr/>
        <a:lstStyle/>
        <a:p>
          <a:endParaRPr lang="en-US" sz="1100" dirty="0">
            <a:latin typeface="Arial" panose="020B0604020202020204" pitchFamily="34" charset="0"/>
            <a:cs typeface="Arial" panose="020B0604020202020204" pitchFamily="34" charset="0"/>
          </a:endParaRPr>
        </a:p>
      </dgm:t>
    </dgm:pt>
    <dgm:pt modelId="{54F01CFF-A1A3-424D-9272-899A7A64036F}" type="parTrans" cxnId="{2E40BD48-46BD-4754-80F2-B978AF90577E}">
      <dgm:prSet/>
      <dgm:spPr/>
      <dgm:t>
        <a:bodyPr/>
        <a:lstStyle/>
        <a:p>
          <a:endParaRPr lang="en-US"/>
        </a:p>
      </dgm:t>
    </dgm:pt>
    <dgm:pt modelId="{97D65C0D-8E26-4CAF-A18E-8AA352AB0F6A}" type="sibTrans" cxnId="{2E40BD48-46BD-4754-80F2-B978AF90577E}">
      <dgm:prSet/>
      <dgm:spPr/>
      <dgm:t>
        <a:bodyPr/>
        <a:lstStyle/>
        <a:p>
          <a:endParaRPr lang="en-US"/>
        </a:p>
      </dgm:t>
    </dgm:pt>
    <dgm:pt modelId="{67D21D2E-5F60-4391-B07A-1C30FBF59635}" type="pres">
      <dgm:prSet presAssocID="{C3FADD17-BD84-4AEE-9BD0-E47AEE79F9DD}" presName="Name0" presStyleCnt="0">
        <dgm:presLayoutVars>
          <dgm:dir/>
          <dgm:resizeHandles val="exact"/>
        </dgm:presLayoutVars>
      </dgm:prSet>
      <dgm:spPr/>
    </dgm:pt>
    <dgm:pt modelId="{BDBF2A56-4C24-462B-9ABF-27CEFAC9FF32}" type="pres">
      <dgm:prSet presAssocID="{C3FADD17-BD84-4AEE-9BD0-E47AEE79F9DD}" presName="fgShape" presStyleLbl="fgShp" presStyleIdx="0" presStyleCnt="1" custScaleX="37128" custScaleY="103708" custLinFactY="-240057" custLinFactNeighborX="274" custLinFactNeighborY="-300000"/>
      <dgm:spPr>
        <a:blipFill rotWithShape="0">
          <a:blip xmlns:r="http://schemas.openxmlformats.org/officeDocument/2006/relationships" r:embed="rId1"/>
          <a:stretch>
            <a:fillRect/>
          </a:stretch>
        </a:blipFill>
      </dgm:spPr>
    </dgm:pt>
    <dgm:pt modelId="{D67A8BB6-DDAE-4A81-8D56-35FC5BFC74FC}" type="pres">
      <dgm:prSet presAssocID="{C3FADD17-BD84-4AEE-9BD0-E47AEE79F9DD}" presName="linComp" presStyleCnt="0"/>
      <dgm:spPr/>
    </dgm:pt>
    <dgm:pt modelId="{0D420CBD-11B2-43EE-9510-065E175948FC}" type="pres">
      <dgm:prSet presAssocID="{97600D55-7752-47C2-9D5B-2F2D24BC58BC}" presName="compNode" presStyleCnt="0"/>
      <dgm:spPr/>
    </dgm:pt>
    <dgm:pt modelId="{0072554B-7D83-44D9-9C7B-A3E991B98E2C}" type="pres">
      <dgm:prSet presAssocID="{97600D55-7752-47C2-9D5B-2F2D24BC58BC}" presName="bkgdShape" presStyleLbl="node1" presStyleIdx="0" presStyleCnt="3"/>
      <dgm:spPr/>
      <dgm:t>
        <a:bodyPr/>
        <a:lstStyle/>
        <a:p>
          <a:endParaRPr lang="en-US"/>
        </a:p>
      </dgm:t>
    </dgm:pt>
    <dgm:pt modelId="{2C852A3A-A2E2-49F2-B84C-180087DB4D46}" type="pres">
      <dgm:prSet presAssocID="{97600D55-7752-47C2-9D5B-2F2D24BC58BC}" presName="nodeTx" presStyleLbl="node1" presStyleIdx="0" presStyleCnt="3">
        <dgm:presLayoutVars>
          <dgm:bulletEnabled val="1"/>
        </dgm:presLayoutVars>
      </dgm:prSet>
      <dgm:spPr/>
      <dgm:t>
        <a:bodyPr/>
        <a:lstStyle/>
        <a:p>
          <a:endParaRPr lang="en-US"/>
        </a:p>
      </dgm:t>
    </dgm:pt>
    <dgm:pt modelId="{04ACC9BF-255F-4D1B-B4B5-09026BE24C14}" type="pres">
      <dgm:prSet presAssocID="{97600D55-7752-47C2-9D5B-2F2D24BC58BC}" presName="invisiNode" presStyleLbl="node1" presStyleIdx="0" presStyleCnt="3"/>
      <dgm:spPr/>
    </dgm:pt>
    <dgm:pt modelId="{22A84A6D-C8B9-428B-8C43-E11F21EA45E6}" type="pres">
      <dgm:prSet presAssocID="{97600D55-7752-47C2-9D5B-2F2D24BC58BC}" presName="imagNode" presStyleLbl="fgImgPlace1" presStyleIdx="0" presStyleCnt="3" custScaleY="27797" custLinFactNeighborX="-1537" custLinFactNeighborY="-2222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dgm:spPr>
    </dgm:pt>
    <dgm:pt modelId="{83D89D38-83D7-4EDD-BA21-B9CAD46D299F}" type="pres">
      <dgm:prSet presAssocID="{412627C5-C800-465F-839B-268A240A8157}" presName="sibTrans" presStyleLbl="sibTrans2D1" presStyleIdx="0" presStyleCnt="0"/>
      <dgm:spPr/>
      <dgm:t>
        <a:bodyPr/>
        <a:lstStyle/>
        <a:p>
          <a:endParaRPr lang="en-US"/>
        </a:p>
      </dgm:t>
    </dgm:pt>
    <dgm:pt modelId="{7BA5764F-ACE2-4E41-A635-88DE1221C396}" type="pres">
      <dgm:prSet presAssocID="{6EEFD4F3-9C9A-4907-87AA-04304DC7EB1D}" presName="compNode" presStyleCnt="0"/>
      <dgm:spPr/>
    </dgm:pt>
    <dgm:pt modelId="{E0F2ECBC-488B-48D1-B6C8-C0257F6FB68B}" type="pres">
      <dgm:prSet presAssocID="{6EEFD4F3-9C9A-4907-87AA-04304DC7EB1D}" presName="bkgdShape" presStyleLbl="node1" presStyleIdx="1" presStyleCnt="3" custLinFactNeighborX="0" custLinFactNeighborY="1735"/>
      <dgm:spPr/>
      <dgm:t>
        <a:bodyPr/>
        <a:lstStyle/>
        <a:p>
          <a:endParaRPr lang="en-US"/>
        </a:p>
      </dgm:t>
    </dgm:pt>
    <dgm:pt modelId="{4198FE16-E57E-4303-80B1-46F0F2C68C74}" type="pres">
      <dgm:prSet presAssocID="{6EEFD4F3-9C9A-4907-87AA-04304DC7EB1D}" presName="nodeTx" presStyleLbl="node1" presStyleIdx="1" presStyleCnt="3">
        <dgm:presLayoutVars>
          <dgm:bulletEnabled val="1"/>
        </dgm:presLayoutVars>
      </dgm:prSet>
      <dgm:spPr/>
      <dgm:t>
        <a:bodyPr/>
        <a:lstStyle/>
        <a:p>
          <a:endParaRPr lang="en-US"/>
        </a:p>
      </dgm:t>
    </dgm:pt>
    <dgm:pt modelId="{E8AAD10A-5480-4E6B-BE91-C885ECCA1B5E}" type="pres">
      <dgm:prSet presAssocID="{6EEFD4F3-9C9A-4907-87AA-04304DC7EB1D}" presName="invisiNode" presStyleLbl="node1" presStyleIdx="1" presStyleCnt="3"/>
      <dgm:spPr/>
    </dgm:pt>
    <dgm:pt modelId="{69FAE612-3360-4D4C-9579-1DC50E3C4E67}" type="pres">
      <dgm:prSet presAssocID="{6EEFD4F3-9C9A-4907-87AA-04304DC7EB1D}" presName="imagNode" presStyleLbl="fgImgPlace1" presStyleIdx="1" presStyleCnt="3" custScaleY="27695" custLinFactNeighborX="-110" custLinFactNeighborY="-2164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33000" b="-133000"/>
          </a:stretch>
        </a:blipFill>
      </dgm:spPr>
    </dgm:pt>
    <dgm:pt modelId="{831C8C51-E107-4BE8-AFD0-E9C07EEFBE12}" type="pres">
      <dgm:prSet presAssocID="{4C1A0216-0EF4-4763-A0A7-660AEF4C2526}" presName="sibTrans" presStyleLbl="sibTrans2D1" presStyleIdx="0" presStyleCnt="0"/>
      <dgm:spPr/>
      <dgm:t>
        <a:bodyPr/>
        <a:lstStyle/>
        <a:p>
          <a:endParaRPr lang="en-US"/>
        </a:p>
      </dgm:t>
    </dgm:pt>
    <dgm:pt modelId="{76E39A0B-5CFD-49F2-A63B-0DD75C0796B0}" type="pres">
      <dgm:prSet presAssocID="{0BBBC1B3-9B8D-4316-9467-5F9299CC06A0}" presName="compNode" presStyleCnt="0"/>
      <dgm:spPr/>
    </dgm:pt>
    <dgm:pt modelId="{EDE40BDB-2906-4584-A425-DA1ABA392EE0}" type="pres">
      <dgm:prSet presAssocID="{0BBBC1B3-9B8D-4316-9467-5F9299CC06A0}" presName="bkgdShape" presStyleLbl="node1" presStyleIdx="2" presStyleCnt="3" custLinFactNeighborX="1894" custLinFactNeighborY="325"/>
      <dgm:spPr/>
      <dgm:t>
        <a:bodyPr/>
        <a:lstStyle/>
        <a:p>
          <a:endParaRPr lang="en-US"/>
        </a:p>
      </dgm:t>
    </dgm:pt>
    <dgm:pt modelId="{69D1E868-5A6A-4FA8-B031-6941AE6BE05A}" type="pres">
      <dgm:prSet presAssocID="{0BBBC1B3-9B8D-4316-9467-5F9299CC06A0}" presName="nodeTx" presStyleLbl="node1" presStyleIdx="2" presStyleCnt="3">
        <dgm:presLayoutVars>
          <dgm:bulletEnabled val="1"/>
        </dgm:presLayoutVars>
      </dgm:prSet>
      <dgm:spPr/>
      <dgm:t>
        <a:bodyPr/>
        <a:lstStyle/>
        <a:p>
          <a:endParaRPr lang="en-US"/>
        </a:p>
      </dgm:t>
    </dgm:pt>
    <dgm:pt modelId="{AE350FC7-85B0-4826-8843-9DF7EFF93D23}" type="pres">
      <dgm:prSet presAssocID="{0BBBC1B3-9B8D-4316-9467-5F9299CC06A0}" presName="invisiNode" presStyleLbl="node1" presStyleIdx="2" presStyleCnt="3"/>
      <dgm:spPr/>
    </dgm:pt>
    <dgm:pt modelId="{C1E36B17-F0FA-4E4C-8F89-9A0C18CF27FB}" type="pres">
      <dgm:prSet presAssocID="{0BBBC1B3-9B8D-4316-9467-5F9299CC06A0}" presName="imagNode" presStyleLbl="fgImgPlace1" presStyleIdx="2" presStyleCnt="3" custScaleY="28733" custLinFactNeighborX="-2575" custLinFactNeighborY="-20305"/>
      <dgm:spPr>
        <a:blipFill>
          <a:blip xmlns:r="http://schemas.openxmlformats.org/officeDocument/2006/relationships" r:embed="rId4">
            <a:extLst>
              <a:ext uri="{28A0092B-C50C-407E-A947-70E740481C1C}">
                <a14:useLocalDpi xmlns:a14="http://schemas.microsoft.com/office/drawing/2010/main" val="0"/>
              </a:ext>
            </a:extLst>
          </a:blip>
          <a:srcRect/>
          <a:stretch>
            <a:fillRect t="-66000" b="-66000"/>
          </a:stretch>
        </a:blipFill>
      </dgm:spPr>
    </dgm:pt>
  </dgm:ptLst>
  <dgm:cxnLst>
    <dgm:cxn modelId="{74A3615A-CD12-4F38-9EEE-4A71EE2A94BD}" srcId="{C3FADD17-BD84-4AEE-9BD0-E47AEE79F9DD}" destId="{6EEFD4F3-9C9A-4907-87AA-04304DC7EB1D}" srcOrd="1" destOrd="0" parTransId="{F2383852-8C60-4E61-9515-C32D0ED0DA32}" sibTransId="{4C1A0216-0EF4-4763-A0A7-660AEF4C2526}"/>
    <dgm:cxn modelId="{2E40BD48-46BD-4754-80F2-B978AF90577E}" srcId="{C3FADD17-BD84-4AEE-9BD0-E47AEE79F9DD}" destId="{0BBBC1B3-9B8D-4316-9467-5F9299CC06A0}" srcOrd="2" destOrd="0" parTransId="{54F01CFF-A1A3-424D-9272-899A7A64036F}" sibTransId="{97D65C0D-8E26-4CAF-A18E-8AA352AB0F6A}"/>
    <dgm:cxn modelId="{38BA6F4A-88CB-4EFE-B0A2-D44B2B7E0588}" type="presOf" srcId="{412627C5-C800-465F-839B-268A240A8157}" destId="{83D89D38-83D7-4EDD-BA21-B9CAD46D299F}" srcOrd="0" destOrd="0" presId="urn:microsoft.com/office/officeart/2005/8/layout/hList7"/>
    <dgm:cxn modelId="{B5C9E809-3A92-40C1-95D6-763A4E787333}" type="presOf" srcId="{4C1A0216-0EF4-4763-A0A7-660AEF4C2526}" destId="{831C8C51-E107-4BE8-AFD0-E9C07EEFBE12}" srcOrd="0" destOrd="0" presId="urn:microsoft.com/office/officeart/2005/8/layout/hList7"/>
    <dgm:cxn modelId="{5041046B-32F6-4673-B864-1B8BB5645CC0}" type="presOf" srcId="{6EEFD4F3-9C9A-4907-87AA-04304DC7EB1D}" destId="{E0F2ECBC-488B-48D1-B6C8-C0257F6FB68B}" srcOrd="0" destOrd="0" presId="urn:microsoft.com/office/officeart/2005/8/layout/hList7"/>
    <dgm:cxn modelId="{BFB11AFB-D89A-48B5-A48B-7BF174A4A0EB}" type="presOf" srcId="{C3FADD17-BD84-4AEE-9BD0-E47AEE79F9DD}" destId="{67D21D2E-5F60-4391-B07A-1C30FBF59635}" srcOrd="0" destOrd="0" presId="urn:microsoft.com/office/officeart/2005/8/layout/hList7"/>
    <dgm:cxn modelId="{8F3E2E73-E0A7-450A-9AA2-26EFC45E095A}" type="presOf" srcId="{6EEFD4F3-9C9A-4907-87AA-04304DC7EB1D}" destId="{4198FE16-E57E-4303-80B1-46F0F2C68C74}" srcOrd="1" destOrd="0" presId="urn:microsoft.com/office/officeart/2005/8/layout/hList7"/>
    <dgm:cxn modelId="{0918578A-A192-45FE-A168-BDFAC0265838}" srcId="{C3FADD17-BD84-4AEE-9BD0-E47AEE79F9DD}" destId="{97600D55-7752-47C2-9D5B-2F2D24BC58BC}" srcOrd="0" destOrd="0" parTransId="{256AFD81-9E38-4532-80A4-CEA520EC6346}" sibTransId="{412627C5-C800-465F-839B-268A240A8157}"/>
    <dgm:cxn modelId="{162F0E86-9DE6-4B15-BC8A-A241B44F607E}" type="presOf" srcId="{97600D55-7752-47C2-9D5B-2F2D24BC58BC}" destId="{0072554B-7D83-44D9-9C7B-A3E991B98E2C}" srcOrd="0" destOrd="0" presId="urn:microsoft.com/office/officeart/2005/8/layout/hList7"/>
    <dgm:cxn modelId="{EF9AF73E-7262-4B13-8329-DEB57D765F4B}" type="presOf" srcId="{0BBBC1B3-9B8D-4316-9467-5F9299CC06A0}" destId="{69D1E868-5A6A-4FA8-B031-6941AE6BE05A}" srcOrd="1" destOrd="0" presId="urn:microsoft.com/office/officeart/2005/8/layout/hList7"/>
    <dgm:cxn modelId="{3FA32306-907A-49B1-989C-A9A109794CDC}" type="presOf" srcId="{97600D55-7752-47C2-9D5B-2F2D24BC58BC}" destId="{2C852A3A-A2E2-49F2-B84C-180087DB4D46}" srcOrd="1" destOrd="0" presId="urn:microsoft.com/office/officeart/2005/8/layout/hList7"/>
    <dgm:cxn modelId="{B1063624-8B4F-4406-AC69-3C647CB76E85}" type="presOf" srcId="{0BBBC1B3-9B8D-4316-9467-5F9299CC06A0}" destId="{EDE40BDB-2906-4584-A425-DA1ABA392EE0}" srcOrd="0" destOrd="0" presId="urn:microsoft.com/office/officeart/2005/8/layout/hList7"/>
    <dgm:cxn modelId="{ABE750EA-0C75-4E34-9D23-E6D8EA676E52}" type="presParOf" srcId="{67D21D2E-5F60-4391-B07A-1C30FBF59635}" destId="{BDBF2A56-4C24-462B-9ABF-27CEFAC9FF32}" srcOrd="0" destOrd="0" presId="urn:microsoft.com/office/officeart/2005/8/layout/hList7"/>
    <dgm:cxn modelId="{F04840FE-0FD6-4803-A77F-4622E9C70D36}" type="presParOf" srcId="{67D21D2E-5F60-4391-B07A-1C30FBF59635}" destId="{D67A8BB6-DDAE-4A81-8D56-35FC5BFC74FC}" srcOrd="1" destOrd="0" presId="urn:microsoft.com/office/officeart/2005/8/layout/hList7"/>
    <dgm:cxn modelId="{F798FABB-A625-420A-83B1-EEB335C8D160}" type="presParOf" srcId="{D67A8BB6-DDAE-4A81-8D56-35FC5BFC74FC}" destId="{0D420CBD-11B2-43EE-9510-065E175948FC}" srcOrd="0" destOrd="0" presId="urn:microsoft.com/office/officeart/2005/8/layout/hList7"/>
    <dgm:cxn modelId="{4CC675CF-0925-452F-9AEF-D52361868DA5}" type="presParOf" srcId="{0D420CBD-11B2-43EE-9510-065E175948FC}" destId="{0072554B-7D83-44D9-9C7B-A3E991B98E2C}" srcOrd="0" destOrd="0" presId="urn:microsoft.com/office/officeart/2005/8/layout/hList7"/>
    <dgm:cxn modelId="{D3A24BC3-3AD2-4357-B422-D7395044A51A}" type="presParOf" srcId="{0D420CBD-11B2-43EE-9510-065E175948FC}" destId="{2C852A3A-A2E2-49F2-B84C-180087DB4D46}" srcOrd="1" destOrd="0" presId="urn:microsoft.com/office/officeart/2005/8/layout/hList7"/>
    <dgm:cxn modelId="{0C119FD6-996D-4BBC-AA41-23FE5DEDCC07}" type="presParOf" srcId="{0D420CBD-11B2-43EE-9510-065E175948FC}" destId="{04ACC9BF-255F-4D1B-B4B5-09026BE24C14}" srcOrd="2" destOrd="0" presId="urn:microsoft.com/office/officeart/2005/8/layout/hList7"/>
    <dgm:cxn modelId="{FCFC9407-9970-47BE-B56C-9DAEC7D615E7}" type="presParOf" srcId="{0D420CBD-11B2-43EE-9510-065E175948FC}" destId="{22A84A6D-C8B9-428B-8C43-E11F21EA45E6}" srcOrd="3" destOrd="0" presId="urn:microsoft.com/office/officeart/2005/8/layout/hList7"/>
    <dgm:cxn modelId="{1EEBC06F-5D2C-40BE-ACCD-57707379E226}" type="presParOf" srcId="{D67A8BB6-DDAE-4A81-8D56-35FC5BFC74FC}" destId="{83D89D38-83D7-4EDD-BA21-B9CAD46D299F}" srcOrd="1" destOrd="0" presId="urn:microsoft.com/office/officeart/2005/8/layout/hList7"/>
    <dgm:cxn modelId="{73FD1649-F0D0-43DA-97CD-41437D7A7A7F}" type="presParOf" srcId="{D67A8BB6-DDAE-4A81-8D56-35FC5BFC74FC}" destId="{7BA5764F-ACE2-4E41-A635-88DE1221C396}" srcOrd="2" destOrd="0" presId="urn:microsoft.com/office/officeart/2005/8/layout/hList7"/>
    <dgm:cxn modelId="{ABDBE7FE-04CA-45B4-967B-2D743E0DBE1A}" type="presParOf" srcId="{7BA5764F-ACE2-4E41-A635-88DE1221C396}" destId="{E0F2ECBC-488B-48D1-B6C8-C0257F6FB68B}" srcOrd="0" destOrd="0" presId="urn:microsoft.com/office/officeart/2005/8/layout/hList7"/>
    <dgm:cxn modelId="{E54D4825-D78D-4E46-92AD-577CD733A923}" type="presParOf" srcId="{7BA5764F-ACE2-4E41-A635-88DE1221C396}" destId="{4198FE16-E57E-4303-80B1-46F0F2C68C74}" srcOrd="1" destOrd="0" presId="urn:microsoft.com/office/officeart/2005/8/layout/hList7"/>
    <dgm:cxn modelId="{236D7E9A-64B0-4CB0-90C7-132284504511}" type="presParOf" srcId="{7BA5764F-ACE2-4E41-A635-88DE1221C396}" destId="{E8AAD10A-5480-4E6B-BE91-C885ECCA1B5E}" srcOrd="2" destOrd="0" presId="urn:microsoft.com/office/officeart/2005/8/layout/hList7"/>
    <dgm:cxn modelId="{5D6A4B4B-801D-402A-B54C-FD6555FC21DC}" type="presParOf" srcId="{7BA5764F-ACE2-4E41-A635-88DE1221C396}" destId="{69FAE612-3360-4D4C-9579-1DC50E3C4E67}" srcOrd="3" destOrd="0" presId="urn:microsoft.com/office/officeart/2005/8/layout/hList7"/>
    <dgm:cxn modelId="{4D5ECC70-47E6-42B8-9B36-0D4A66ED9149}" type="presParOf" srcId="{D67A8BB6-DDAE-4A81-8D56-35FC5BFC74FC}" destId="{831C8C51-E107-4BE8-AFD0-E9C07EEFBE12}" srcOrd="3" destOrd="0" presId="urn:microsoft.com/office/officeart/2005/8/layout/hList7"/>
    <dgm:cxn modelId="{D5E516F5-B5B7-49BB-B6FD-C070F85EA00D}" type="presParOf" srcId="{D67A8BB6-DDAE-4A81-8D56-35FC5BFC74FC}" destId="{76E39A0B-5CFD-49F2-A63B-0DD75C0796B0}" srcOrd="4" destOrd="0" presId="urn:microsoft.com/office/officeart/2005/8/layout/hList7"/>
    <dgm:cxn modelId="{BEEBBB54-9494-44D4-B559-BCA749BEDC6E}" type="presParOf" srcId="{76E39A0B-5CFD-49F2-A63B-0DD75C0796B0}" destId="{EDE40BDB-2906-4584-A425-DA1ABA392EE0}" srcOrd="0" destOrd="0" presId="urn:microsoft.com/office/officeart/2005/8/layout/hList7"/>
    <dgm:cxn modelId="{4EA21967-2B9D-4C90-8742-6002548BA6A9}" type="presParOf" srcId="{76E39A0B-5CFD-49F2-A63B-0DD75C0796B0}" destId="{69D1E868-5A6A-4FA8-B031-6941AE6BE05A}" srcOrd="1" destOrd="0" presId="urn:microsoft.com/office/officeart/2005/8/layout/hList7"/>
    <dgm:cxn modelId="{F7F1360C-FC42-4F83-B32D-464FC3DD91D2}" type="presParOf" srcId="{76E39A0B-5CFD-49F2-A63B-0DD75C0796B0}" destId="{AE350FC7-85B0-4826-8843-9DF7EFF93D23}" srcOrd="2" destOrd="0" presId="urn:microsoft.com/office/officeart/2005/8/layout/hList7"/>
    <dgm:cxn modelId="{22EDF0AA-D781-46CE-85AB-723F80DB2D88}" type="presParOf" srcId="{76E39A0B-5CFD-49F2-A63B-0DD75C0796B0}" destId="{C1E36B17-F0FA-4E4C-8F89-9A0C18CF27FB}" srcOrd="3" destOrd="0" presId="urn:microsoft.com/office/officeart/2005/8/layout/hList7"/>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C0DE48-3BF8-41C3-8AE5-ED94FE450154}" type="doc">
      <dgm:prSet loTypeId="urn:microsoft.com/office/officeart/2005/8/layout/hList2" loCatId="list" qsTypeId="urn:microsoft.com/office/officeart/2005/8/quickstyle/simple1" qsCatId="simple" csTypeId="urn:microsoft.com/office/officeart/2005/8/colors/colorful3" csCatId="colorful" phldr="1"/>
      <dgm:spPr/>
      <dgm:t>
        <a:bodyPr/>
        <a:lstStyle/>
        <a:p>
          <a:endParaRPr lang="en-US"/>
        </a:p>
      </dgm:t>
    </dgm:pt>
    <dgm:pt modelId="{3E906242-7FCC-4F3F-8DCE-0C2EA4A21387}">
      <dgm:prSet phldrT="[Text]" custT="1"/>
      <dgm:spPr/>
      <dgm:t>
        <a:bodyPr/>
        <a:lstStyle/>
        <a:p>
          <a:r>
            <a:rPr lang="ro-RO" sz="1400" b="1" dirty="0" smtClean="0">
              <a:latin typeface="Arial" panose="020B0604020202020204" pitchFamily="34" charset="0"/>
              <a:cs typeface="Arial" panose="020B0604020202020204" pitchFamily="34" charset="0"/>
            </a:rPr>
            <a:t>AUTORITATEA NAȚIONALĂ DE REGLEMENTARE</a:t>
          </a:r>
          <a:endParaRPr lang="en-US" sz="1400" b="1" dirty="0">
            <a:latin typeface="Arial" panose="020B0604020202020204" pitchFamily="34" charset="0"/>
            <a:cs typeface="Arial" panose="020B0604020202020204" pitchFamily="34" charset="0"/>
          </a:endParaRPr>
        </a:p>
      </dgm:t>
    </dgm:pt>
    <dgm:pt modelId="{32FF8532-93CA-499C-9B90-A63FD70CC2D9}" type="parTrans" cxnId="{53277E87-DF8A-479B-B579-699BC43C58BF}">
      <dgm:prSet/>
      <dgm:spPr/>
      <dgm:t>
        <a:bodyPr/>
        <a:lstStyle/>
        <a:p>
          <a:endParaRPr lang="en-US"/>
        </a:p>
      </dgm:t>
    </dgm:pt>
    <dgm:pt modelId="{FC83C948-2F5B-4437-86C2-A8B81B5E5C3B}" type="sibTrans" cxnId="{53277E87-DF8A-479B-B579-699BC43C58BF}">
      <dgm:prSet/>
      <dgm:spPr/>
      <dgm:t>
        <a:bodyPr/>
        <a:lstStyle/>
        <a:p>
          <a:endParaRPr lang="en-US"/>
        </a:p>
      </dgm:t>
    </dgm:pt>
    <dgm:pt modelId="{A558F6EC-B367-47A3-929E-650E3EAC01E4}">
      <dgm:prSet phldrT="[Text]"/>
      <dgm:spPr/>
      <dgm:t>
        <a:bodyPr/>
        <a:lstStyle/>
        <a:p>
          <a:pPr algn="just"/>
          <a:r>
            <a:rPr lang="ro-RO" noProof="0" dirty="0" smtClean="0">
              <a:solidFill>
                <a:schemeClr val="tx1"/>
              </a:solidFill>
              <a:latin typeface="Arial" panose="020B0604020202020204" pitchFamily="34" charset="0"/>
              <a:cs typeface="Arial" panose="020B0604020202020204" pitchFamily="34" charset="0"/>
            </a:rPr>
            <a:t>A.N.R.S.C. este instituția publică de interes național, ce funcționează în subordinea Ministerului Dezvoltării Regionale şi Administraţiei Publice și are ca scop reglementarea și monitorizarea la nivel central a activităților din domeniul serviciilor comunitare de utilități publice aflate în atribuțiile sale</a:t>
          </a:r>
          <a:r>
            <a:rPr lang="ro-RO" dirty="0" smtClean="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dgm:t>
    </dgm:pt>
    <dgm:pt modelId="{CB1A46ED-FE61-43C4-9973-BB408A109436}" type="parTrans" cxnId="{62BD582C-9902-4EF8-927A-D12A3FFE8D7C}">
      <dgm:prSet/>
      <dgm:spPr/>
      <dgm:t>
        <a:bodyPr/>
        <a:lstStyle/>
        <a:p>
          <a:endParaRPr lang="en-US"/>
        </a:p>
      </dgm:t>
    </dgm:pt>
    <dgm:pt modelId="{BBDC2064-1BEC-4747-9D7D-30D95D732953}" type="sibTrans" cxnId="{62BD582C-9902-4EF8-927A-D12A3FFE8D7C}">
      <dgm:prSet/>
      <dgm:spPr/>
      <dgm:t>
        <a:bodyPr/>
        <a:lstStyle/>
        <a:p>
          <a:endParaRPr lang="en-US"/>
        </a:p>
      </dgm:t>
    </dgm:pt>
    <dgm:pt modelId="{E61020F5-5A80-408C-A864-A1772C501633}">
      <dgm:prSet phldrT="[Text]" custT="1"/>
      <dgm:spPr/>
      <dgm:t>
        <a:bodyPr/>
        <a:lstStyle/>
        <a:p>
          <a:r>
            <a:rPr lang="ro-RO" sz="1400" b="1" dirty="0" smtClean="0">
              <a:latin typeface="Arial" panose="020B0604020202020204" pitchFamily="34" charset="0"/>
              <a:cs typeface="Arial" panose="020B0604020202020204" pitchFamily="34" charset="0"/>
            </a:rPr>
            <a:t>PENTRU</a:t>
          </a:r>
          <a:endParaRPr lang="en-US" sz="1400" b="1" dirty="0">
            <a:latin typeface="Arial" panose="020B0604020202020204" pitchFamily="34" charset="0"/>
            <a:cs typeface="Arial" panose="020B0604020202020204" pitchFamily="34" charset="0"/>
          </a:endParaRPr>
        </a:p>
      </dgm:t>
    </dgm:pt>
    <dgm:pt modelId="{8C61EAFA-8A19-4BF5-A643-6AF5FA72F3BE}" type="parTrans" cxnId="{5B6C934E-A02D-4ED2-B843-9A4831BF01D2}">
      <dgm:prSet/>
      <dgm:spPr/>
      <dgm:t>
        <a:bodyPr/>
        <a:lstStyle/>
        <a:p>
          <a:endParaRPr lang="en-US"/>
        </a:p>
      </dgm:t>
    </dgm:pt>
    <dgm:pt modelId="{A04DAE89-5C80-4257-8DEC-0C6F046F2D29}" type="sibTrans" cxnId="{5B6C934E-A02D-4ED2-B843-9A4831BF01D2}">
      <dgm:prSet/>
      <dgm:spPr/>
      <dgm:t>
        <a:bodyPr/>
        <a:lstStyle/>
        <a:p>
          <a:endParaRPr lang="en-US"/>
        </a:p>
      </dgm:t>
    </dgm:pt>
    <dgm:pt modelId="{A5B99807-45F5-43AD-8AB7-93124B57CB61}">
      <dgm:prSet phldrT="[Text]"/>
      <dgm:spPr/>
      <dgm:t>
        <a:bodyPr/>
        <a:lstStyle/>
        <a:p>
          <a:pPr algn="just"/>
          <a:r>
            <a:rPr lang="ro-RO" noProof="0" dirty="0" smtClean="0">
              <a:solidFill>
                <a:schemeClr val="tx1"/>
              </a:solidFill>
              <a:latin typeface="Arial" panose="020B0604020202020204" pitchFamily="34" charset="0"/>
              <a:cs typeface="Arial" panose="020B0604020202020204" pitchFamily="34" charset="0"/>
            </a:rPr>
            <a:t>Sunt supuse avizării A.N.R.S.C. stabilirea, ajustarea sau modificarea prețurilor și tarifelor pentru serviciile publice de alimentare cu apă și de canalizare, definite potrivit Legii nr. 51/200</a:t>
          </a:r>
          <a:r>
            <a:rPr lang="ro-RO" dirty="0" smtClean="0">
              <a:solidFill>
                <a:schemeClr val="tx1"/>
              </a:solidFill>
              <a:latin typeface="Arial" panose="020B0604020202020204" pitchFamily="34" charset="0"/>
              <a:cs typeface="Arial" panose="020B0604020202020204" pitchFamily="34" charset="0"/>
            </a:rPr>
            <a:t>6.</a:t>
          </a:r>
          <a:endParaRPr lang="en-US" dirty="0">
            <a:solidFill>
              <a:schemeClr val="tx1"/>
            </a:solidFill>
            <a:latin typeface="Arial" panose="020B0604020202020204" pitchFamily="34" charset="0"/>
            <a:cs typeface="Arial" panose="020B0604020202020204" pitchFamily="34" charset="0"/>
          </a:endParaRPr>
        </a:p>
      </dgm:t>
    </dgm:pt>
    <dgm:pt modelId="{022FF6C3-1960-4D64-9D03-750125BA6594}" type="parTrans" cxnId="{854584C9-735A-419C-B8E1-A939CDBA1154}">
      <dgm:prSet/>
      <dgm:spPr/>
      <dgm:t>
        <a:bodyPr/>
        <a:lstStyle/>
        <a:p>
          <a:endParaRPr lang="en-US"/>
        </a:p>
      </dgm:t>
    </dgm:pt>
    <dgm:pt modelId="{3229856D-8F3B-486B-866C-B8A3BC5A31C5}" type="sibTrans" cxnId="{854584C9-735A-419C-B8E1-A939CDBA1154}">
      <dgm:prSet/>
      <dgm:spPr/>
      <dgm:t>
        <a:bodyPr/>
        <a:lstStyle/>
        <a:p>
          <a:endParaRPr lang="en-US"/>
        </a:p>
      </dgm:t>
    </dgm:pt>
    <dgm:pt modelId="{319B3FC5-7822-463F-930A-D603E3BF0A21}">
      <dgm:prSet phldrT="[Text]"/>
      <dgm:spPr/>
      <dgm:t>
        <a:bodyPr/>
        <a:lstStyle/>
        <a:p>
          <a:r>
            <a:rPr lang="ro-RO" b="1" dirty="0" smtClean="0">
              <a:latin typeface="Arial" panose="020B0604020202020204" pitchFamily="34" charset="0"/>
              <a:cs typeface="Arial" panose="020B0604020202020204" pitchFamily="34" charset="0"/>
            </a:rPr>
            <a:t>SERVICIILE COMUNITARE DE UTILITĂȚI PUBLICE</a:t>
          </a:r>
          <a:endParaRPr lang="en-US" b="1" dirty="0">
            <a:latin typeface="Arial" panose="020B0604020202020204" pitchFamily="34" charset="0"/>
            <a:cs typeface="Arial" panose="020B0604020202020204" pitchFamily="34" charset="0"/>
          </a:endParaRPr>
        </a:p>
      </dgm:t>
    </dgm:pt>
    <dgm:pt modelId="{78E13B1E-2435-40B6-BA31-123B7E656723}" type="parTrans" cxnId="{3D19B2BF-DB77-4261-B3EE-25B0BF03A5AB}">
      <dgm:prSet/>
      <dgm:spPr/>
      <dgm:t>
        <a:bodyPr/>
        <a:lstStyle/>
        <a:p>
          <a:endParaRPr lang="en-US"/>
        </a:p>
      </dgm:t>
    </dgm:pt>
    <dgm:pt modelId="{1CDC3B7E-2ED6-4E38-B5EF-2FC81A39843A}" type="sibTrans" cxnId="{3D19B2BF-DB77-4261-B3EE-25B0BF03A5AB}">
      <dgm:prSet/>
      <dgm:spPr/>
      <dgm:t>
        <a:bodyPr/>
        <a:lstStyle/>
        <a:p>
          <a:endParaRPr lang="en-US"/>
        </a:p>
      </dgm:t>
    </dgm:pt>
    <dgm:pt modelId="{03ADB473-B277-45B0-88AD-80B6499A6CF3}">
      <dgm:prSet phldrT="[Text]"/>
      <dgm:spPr/>
      <dgm:t>
        <a:bodyPr/>
        <a:lstStyle/>
        <a:p>
          <a:pPr algn="just"/>
          <a:r>
            <a:rPr lang="ro-RO" noProof="0" dirty="0" smtClean="0">
              <a:solidFill>
                <a:schemeClr val="tx1"/>
              </a:solidFill>
            </a:rPr>
            <a:t>Avizarea presupune activitatea de analiză și verificare a elementelor de cheltuieli componente ale prețurilor și tarifelor, desfășurată de autoritatea de reglementare competentă, cu respectarea procedurii de stabilire, ajustare sau modificare a prețurilor și tarifelor, concretizată prin emiterea unui aviz de specialitate</a:t>
          </a:r>
          <a:r>
            <a:rPr lang="ro-RO" dirty="0" smtClean="0"/>
            <a:t>.</a:t>
          </a:r>
          <a:endParaRPr lang="en-US" dirty="0"/>
        </a:p>
      </dgm:t>
    </dgm:pt>
    <dgm:pt modelId="{B06613B4-360C-44A2-979F-51392110FC92}" type="parTrans" cxnId="{9D7C4237-9C31-47D5-83FE-12200E44115B}">
      <dgm:prSet/>
      <dgm:spPr/>
      <dgm:t>
        <a:bodyPr/>
        <a:lstStyle/>
        <a:p>
          <a:endParaRPr lang="en-US"/>
        </a:p>
      </dgm:t>
    </dgm:pt>
    <dgm:pt modelId="{80831456-AE3B-40F0-A771-A79BE0169A86}" type="sibTrans" cxnId="{9D7C4237-9C31-47D5-83FE-12200E44115B}">
      <dgm:prSet/>
      <dgm:spPr/>
      <dgm:t>
        <a:bodyPr/>
        <a:lstStyle/>
        <a:p>
          <a:endParaRPr lang="en-US"/>
        </a:p>
      </dgm:t>
    </dgm:pt>
    <dgm:pt modelId="{4408467F-A05F-42D3-9E67-BFA7DF971E4B}" type="pres">
      <dgm:prSet presAssocID="{D4C0DE48-3BF8-41C3-8AE5-ED94FE450154}" presName="linearFlow" presStyleCnt="0">
        <dgm:presLayoutVars>
          <dgm:dir/>
          <dgm:animLvl val="lvl"/>
          <dgm:resizeHandles/>
        </dgm:presLayoutVars>
      </dgm:prSet>
      <dgm:spPr/>
      <dgm:t>
        <a:bodyPr/>
        <a:lstStyle/>
        <a:p>
          <a:endParaRPr lang="en-US"/>
        </a:p>
      </dgm:t>
    </dgm:pt>
    <dgm:pt modelId="{F5CDE657-6C69-472B-94DF-A7982047A5D3}" type="pres">
      <dgm:prSet presAssocID="{3E906242-7FCC-4F3F-8DCE-0C2EA4A21387}" presName="compositeNode" presStyleCnt="0">
        <dgm:presLayoutVars>
          <dgm:bulletEnabled val="1"/>
        </dgm:presLayoutVars>
      </dgm:prSet>
      <dgm:spPr/>
    </dgm:pt>
    <dgm:pt modelId="{50B54D85-3376-418A-9BE7-F2E099D861C6}" type="pres">
      <dgm:prSet presAssocID="{3E906242-7FCC-4F3F-8DCE-0C2EA4A21387}"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3824E580-6A5A-4FA4-B9BC-0588B5EC3A6A}" type="pres">
      <dgm:prSet presAssocID="{3E906242-7FCC-4F3F-8DCE-0C2EA4A21387}" presName="childNode" presStyleLbl="node1" presStyleIdx="0" presStyleCnt="3">
        <dgm:presLayoutVars>
          <dgm:bulletEnabled val="1"/>
        </dgm:presLayoutVars>
      </dgm:prSet>
      <dgm:spPr/>
      <dgm:t>
        <a:bodyPr/>
        <a:lstStyle/>
        <a:p>
          <a:endParaRPr lang="en-US"/>
        </a:p>
      </dgm:t>
    </dgm:pt>
    <dgm:pt modelId="{A89AF22F-E394-400E-848C-AF9DAD1A0A07}" type="pres">
      <dgm:prSet presAssocID="{3E906242-7FCC-4F3F-8DCE-0C2EA4A21387}" presName="parentNode" presStyleLbl="revTx" presStyleIdx="0" presStyleCnt="3">
        <dgm:presLayoutVars>
          <dgm:chMax val="0"/>
          <dgm:bulletEnabled val="1"/>
        </dgm:presLayoutVars>
      </dgm:prSet>
      <dgm:spPr/>
      <dgm:t>
        <a:bodyPr/>
        <a:lstStyle/>
        <a:p>
          <a:endParaRPr lang="en-US"/>
        </a:p>
      </dgm:t>
    </dgm:pt>
    <dgm:pt modelId="{8095ACB5-BB38-4CEC-87AF-8A57CE062FE0}" type="pres">
      <dgm:prSet presAssocID="{FC83C948-2F5B-4437-86C2-A8B81B5E5C3B}" presName="sibTrans" presStyleCnt="0"/>
      <dgm:spPr/>
    </dgm:pt>
    <dgm:pt modelId="{52DB8539-9E19-4A45-9D46-54571BFFB2E1}" type="pres">
      <dgm:prSet presAssocID="{E61020F5-5A80-408C-A864-A1772C501633}" presName="compositeNode" presStyleCnt="0">
        <dgm:presLayoutVars>
          <dgm:bulletEnabled val="1"/>
        </dgm:presLayoutVars>
      </dgm:prSet>
      <dgm:spPr/>
    </dgm:pt>
    <dgm:pt modelId="{4D40FD2C-DE3A-4E7C-9567-37A84EE15D41}" type="pres">
      <dgm:prSet presAssocID="{E61020F5-5A80-408C-A864-A1772C501633}"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94AEE999-5E6C-404C-9208-2ED803020365}" type="pres">
      <dgm:prSet presAssocID="{E61020F5-5A80-408C-A864-A1772C501633}" presName="childNode" presStyleLbl="node1" presStyleIdx="1" presStyleCnt="3" custScaleX="102164">
        <dgm:presLayoutVars>
          <dgm:bulletEnabled val="1"/>
        </dgm:presLayoutVars>
      </dgm:prSet>
      <dgm:spPr/>
      <dgm:t>
        <a:bodyPr/>
        <a:lstStyle/>
        <a:p>
          <a:endParaRPr lang="en-US"/>
        </a:p>
      </dgm:t>
    </dgm:pt>
    <dgm:pt modelId="{D5DDE4C5-CDE2-4B49-B0ED-69A8845396B5}" type="pres">
      <dgm:prSet presAssocID="{E61020F5-5A80-408C-A864-A1772C501633}" presName="parentNode" presStyleLbl="revTx" presStyleIdx="1" presStyleCnt="3">
        <dgm:presLayoutVars>
          <dgm:chMax val="0"/>
          <dgm:bulletEnabled val="1"/>
        </dgm:presLayoutVars>
      </dgm:prSet>
      <dgm:spPr/>
      <dgm:t>
        <a:bodyPr/>
        <a:lstStyle/>
        <a:p>
          <a:endParaRPr lang="en-US"/>
        </a:p>
      </dgm:t>
    </dgm:pt>
    <dgm:pt modelId="{E6E5B8A3-E366-4163-B2CC-71E1AD31CA47}" type="pres">
      <dgm:prSet presAssocID="{A04DAE89-5C80-4257-8DEC-0C6F046F2D29}" presName="sibTrans" presStyleCnt="0"/>
      <dgm:spPr/>
    </dgm:pt>
    <dgm:pt modelId="{134CD814-2414-4776-B52E-6598ED3B8728}" type="pres">
      <dgm:prSet presAssocID="{319B3FC5-7822-463F-930A-D603E3BF0A21}" presName="compositeNode" presStyleCnt="0">
        <dgm:presLayoutVars>
          <dgm:bulletEnabled val="1"/>
        </dgm:presLayoutVars>
      </dgm:prSet>
      <dgm:spPr/>
    </dgm:pt>
    <dgm:pt modelId="{7589D5F8-6615-489A-836D-1E20EA682E68}" type="pres">
      <dgm:prSet presAssocID="{319B3FC5-7822-463F-930A-D603E3BF0A21}"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dgm:spPr>
      <dgm:t>
        <a:bodyPr/>
        <a:lstStyle/>
        <a:p>
          <a:endParaRPr lang="en-US"/>
        </a:p>
      </dgm:t>
    </dgm:pt>
    <dgm:pt modelId="{BD4FA19A-DA69-4380-91FE-0917B8D2DF97}" type="pres">
      <dgm:prSet presAssocID="{319B3FC5-7822-463F-930A-D603E3BF0A21}" presName="childNode" presStyleLbl="node1" presStyleIdx="2" presStyleCnt="3">
        <dgm:presLayoutVars>
          <dgm:bulletEnabled val="1"/>
        </dgm:presLayoutVars>
      </dgm:prSet>
      <dgm:spPr/>
      <dgm:t>
        <a:bodyPr/>
        <a:lstStyle/>
        <a:p>
          <a:endParaRPr lang="en-US"/>
        </a:p>
      </dgm:t>
    </dgm:pt>
    <dgm:pt modelId="{3B94F0D2-88E5-4CEB-800D-5ABD02395757}" type="pres">
      <dgm:prSet presAssocID="{319B3FC5-7822-463F-930A-D603E3BF0A21}" presName="parentNode" presStyleLbl="revTx" presStyleIdx="2" presStyleCnt="3">
        <dgm:presLayoutVars>
          <dgm:chMax val="0"/>
          <dgm:bulletEnabled val="1"/>
        </dgm:presLayoutVars>
      </dgm:prSet>
      <dgm:spPr/>
      <dgm:t>
        <a:bodyPr/>
        <a:lstStyle/>
        <a:p>
          <a:endParaRPr lang="en-US"/>
        </a:p>
      </dgm:t>
    </dgm:pt>
  </dgm:ptLst>
  <dgm:cxnLst>
    <dgm:cxn modelId="{3F6E2767-FA5E-44E3-ADD9-E7AA7065F513}" type="presOf" srcId="{3E906242-7FCC-4F3F-8DCE-0C2EA4A21387}" destId="{A89AF22F-E394-400E-848C-AF9DAD1A0A07}" srcOrd="0" destOrd="0" presId="urn:microsoft.com/office/officeart/2005/8/layout/hList2"/>
    <dgm:cxn modelId="{5B6C934E-A02D-4ED2-B843-9A4831BF01D2}" srcId="{D4C0DE48-3BF8-41C3-8AE5-ED94FE450154}" destId="{E61020F5-5A80-408C-A864-A1772C501633}" srcOrd="1" destOrd="0" parTransId="{8C61EAFA-8A19-4BF5-A643-6AF5FA72F3BE}" sibTransId="{A04DAE89-5C80-4257-8DEC-0C6F046F2D29}"/>
    <dgm:cxn modelId="{FC8F4E64-6C74-4403-9BDC-A7CEBA9EBD69}" type="presOf" srcId="{03ADB473-B277-45B0-88AD-80B6499A6CF3}" destId="{BD4FA19A-DA69-4380-91FE-0917B8D2DF97}" srcOrd="0" destOrd="0" presId="urn:microsoft.com/office/officeart/2005/8/layout/hList2"/>
    <dgm:cxn modelId="{3D19B2BF-DB77-4261-B3EE-25B0BF03A5AB}" srcId="{D4C0DE48-3BF8-41C3-8AE5-ED94FE450154}" destId="{319B3FC5-7822-463F-930A-D603E3BF0A21}" srcOrd="2" destOrd="0" parTransId="{78E13B1E-2435-40B6-BA31-123B7E656723}" sibTransId="{1CDC3B7E-2ED6-4E38-B5EF-2FC81A39843A}"/>
    <dgm:cxn modelId="{854584C9-735A-419C-B8E1-A939CDBA1154}" srcId="{E61020F5-5A80-408C-A864-A1772C501633}" destId="{A5B99807-45F5-43AD-8AB7-93124B57CB61}" srcOrd="0" destOrd="0" parTransId="{022FF6C3-1960-4D64-9D03-750125BA6594}" sibTransId="{3229856D-8F3B-486B-866C-B8A3BC5A31C5}"/>
    <dgm:cxn modelId="{62BD582C-9902-4EF8-927A-D12A3FFE8D7C}" srcId="{3E906242-7FCC-4F3F-8DCE-0C2EA4A21387}" destId="{A558F6EC-B367-47A3-929E-650E3EAC01E4}" srcOrd="0" destOrd="0" parTransId="{CB1A46ED-FE61-43C4-9973-BB408A109436}" sibTransId="{BBDC2064-1BEC-4747-9D7D-30D95D732953}"/>
    <dgm:cxn modelId="{76B5505C-9F03-4660-B8A9-1D638BD6DECD}" type="presOf" srcId="{D4C0DE48-3BF8-41C3-8AE5-ED94FE450154}" destId="{4408467F-A05F-42D3-9E67-BFA7DF971E4B}" srcOrd="0" destOrd="0" presId="urn:microsoft.com/office/officeart/2005/8/layout/hList2"/>
    <dgm:cxn modelId="{DE83FAB1-149F-4420-B355-E28225F5CDE7}" type="presOf" srcId="{A558F6EC-B367-47A3-929E-650E3EAC01E4}" destId="{3824E580-6A5A-4FA4-B9BC-0588B5EC3A6A}" srcOrd="0" destOrd="0" presId="urn:microsoft.com/office/officeart/2005/8/layout/hList2"/>
    <dgm:cxn modelId="{B1562684-08E8-4E50-8239-7855854D9FF2}" type="presOf" srcId="{A5B99807-45F5-43AD-8AB7-93124B57CB61}" destId="{94AEE999-5E6C-404C-9208-2ED803020365}" srcOrd="0" destOrd="0" presId="urn:microsoft.com/office/officeart/2005/8/layout/hList2"/>
    <dgm:cxn modelId="{53277E87-DF8A-479B-B579-699BC43C58BF}" srcId="{D4C0DE48-3BF8-41C3-8AE5-ED94FE450154}" destId="{3E906242-7FCC-4F3F-8DCE-0C2EA4A21387}" srcOrd="0" destOrd="0" parTransId="{32FF8532-93CA-499C-9B90-A63FD70CC2D9}" sibTransId="{FC83C948-2F5B-4437-86C2-A8B81B5E5C3B}"/>
    <dgm:cxn modelId="{9D7C4237-9C31-47D5-83FE-12200E44115B}" srcId="{319B3FC5-7822-463F-930A-D603E3BF0A21}" destId="{03ADB473-B277-45B0-88AD-80B6499A6CF3}" srcOrd="0" destOrd="0" parTransId="{B06613B4-360C-44A2-979F-51392110FC92}" sibTransId="{80831456-AE3B-40F0-A771-A79BE0169A86}"/>
    <dgm:cxn modelId="{ECA9F3E3-34CC-4339-B1B8-42E782E8F624}" type="presOf" srcId="{E61020F5-5A80-408C-A864-A1772C501633}" destId="{D5DDE4C5-CDE2-4B49-B0ED-69A8845396B5}" srcOrd="0" destOrd="0" presId="urn:microsoft.com/office/officeart/2005/8/layout/hList2"/>
    <dgm:cxn modelId="{FD5333ED-2810-4CE1-B5D8-C723F38D0B00}" type="presOf" srcId="{319B3FC5-7822-463F-930A-D603E3BF0A21}" destId="{3B94F0D2-88E5-4CEB-800D-5ABD02395757}" srcOrd="0" destOrd="0" presId="urn:microsoft.com/office/officeart/2005/8/layout/hList2"/>
    <dgm:cxn modelId="{7A6B2514-E1E6-4494-A88C-AC4DC73C1C5B}" type="presParOf" srcId="{4408467F-A05F-42D3-9E67-BFA7DF971E4B}" destId="{F5CDE657-6C69-472B-94DF-A7982047A5D3}" srcOrd="0" destOrd="0" presId="urn:microsoft.com/office/officeart/2005/8/layout/hList2"/>
    <dgm:cxn modelId="{A48D83A8-B558-4C6B-AFB2-72A68963FB22}" type="presParOf" srcId="{F5CDE657-6C69-472B-94DF-A7982047A5D3}" destId="{50B54D85-3376-418A-9BE7-F2E099D861C6}" srcOrd="0" destOrd="0" presId="urn:microsoft.com/office/officeart/2005/8/layout/hList2"/>
    <dgm:cxn modelId="{46491934-CC27-4B35-BA15-A1B889AFD95D}" type="presParOf" srcId="{F5CDE657-6C69-472B-94DF-A7982047A5D3}" destId="{3824E580-6A5A-4FA4-B9BC-0588B5EC3A6A}" srcOrd="1" destOrd="0" presId="urn:microsoft.com/office/officeart/2005/8/layout/hList2"/>
    <dgm:cxn modelId="{A2286AE5-A954-4527-89AF-2DD828084081}" type="presParOf" srcId="{F5CDE657-6C69-472B-94DF-A7982047A5D3}" destId="{A89AF22F-E394-400E-848C-AF9DAD1A0A07}" srcOrd="2" destOrd="0" presId="urn:microsoft.com/office/officeart/2005/8/layout/hList2"/>
    <dgm:cxn modelId="{5C88220C-16A4-494B-B143-6B1041D2A4DB}" type="presParOf" srcId="{4408467F-A05F-42D3-9E67-BFA7DF971E4B}" destId="{8095ACB5-BB38-4CEC-87AF-8A57CE062FE0}" srcOrd="1" destOrd="0" presId="urn:microsoft.com/office/officeart/2005/8/layout/hList2"/>
    <dgm:cxn modelId="{724D64B7-D426-4A67-AE30-E68C6D983934}" type="presParOf" srcId="{4408467F-A05F-42D3-9E67-BFA7DF971E4B}" destId="{52DB8539-9E19-4A45-9D46-54571BFFB2E1}" srcOrd="2" destOrd="0" presId="urn:microsoft.com/office/officeart/2005/8/layout/hList2"/>
    <dgm:cxn modelId="{7FB1EC18-C77C-4C10-BE44-E70785E9C5FF}" type="presParOf" srcId="{52DB8539-9E19-4A45-9D46-54571BFFB2E1}" destId="{4D40FD2C-DE3A-4E7C-9567-37A84EE15D41}" srcOrd="0" destOrd="0" presId="urn:microsoft.com/office/officeart/2005/8/layout/hList2"/>
    <dgm:cxn modelId="{3DD7156F-7DC0-4BA4-9648-F9EFBF1CBEC1}" type="presParOf" srcId="{52DB8539-9E19-4A45-9D46-54571BFFB2E1}" destId="{94AEE999-5E6C-404C-9208-2ED803020365}" srcOrd="1" destOrd="0" presId="urn:microsoft.com/office/officeart/2005/8/layout/hList2"/>
    <dgm:cxn modelId="{3DCE5C8D-D058-4CCA-B760-E30749CCF4EF}" type="presParOf" srcId="{52DB8539-9E19-4A45-9D46-54571BFFB2E1}" destId="{D5DDE4C5-CDE2-4B49-B0ED-69A8845396B5}" srcOrd="2" destOrd="0" presId="urn:microsoft.com/office/officeart/2005/8/layout/hList2"/>
    <dgm:cxn modelId="{1E2F9448-5EE2-432A-A429-E6406A4F2932}" type="presParOf" srcId="{4408467F-A05F-42D3-9E67-BFA7DF971E4B}" destId="{E6E5B8A3-E366-4163-B2CC-71E1AD31CA47}" srcOrd="3" destOrd="0" presId="urn:microsoft.com/office/officeart/2005/8/layout/hList2"/>
    <dgm:cxn modelId="{6A4936A2-E97F-4880-BF5E-7577D35B6B27}" type="presParOf" srcId="{4408467F-A05F-42D3-9E67-BFA7DF971E4B}" destId="{134CD814-2414-4776-B52E-6598ED3B8728}" srcOrd="4" destOrd="0" presId="urn:microsoft.com/office/officeart/2005/8/layout/hList2"/>
    <dgm:cxn modelId="{E295DCD5-E67D-46A2-B42E-32462E7D63FB}" type="presParOf" srcId="{134CD814-2414-4776-B52E-6598ED3B8728}" destId="{7589D5F8-6615-489A-836D-1E20EA682E68}" srcOrd="0" destOrd="0" presId="urn:microsoft.com/office/officeart/2005/8/layout/hList2"/>
    <dgm:cxn modelId="{52222B3D-8F93-4ADC-8F9B-9CFDE8A78E6D}" type="presParOf" srcId="{134CD814-2414-4776-B52E-6598ED3B8728}" destId="{BD4FA19A-DA69-4380-91FE-0917B8D2DF97}" srcOrd="1" destOrd="0" presId="urn:microsoft.com/office/officeart/2005/8/layout/hList2"/>
    <dgm:cxn modelId="{DB5C71A3-0383-473F-9221-B978998F0414}" type="presParOf" srcId="{134CD814-2414-4776-B52E-6598ED3B8728}" destId="{3B94F0D2-88E5-4CEB-800D-5ABD02395757}" srcOrd="2" destOrd="0" presId="urn:microsoft.com/office/officeart/2005/8/layout/h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1AA07B7-F40B-4ACC-B00D-F79BEC97481E}"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8AE04301-AEC6-41E5-B811-E9E9E8BDCC84}">
      <dgm:prSet phldrT="[Text]"/>
      <dgm:spPr/>
      <dgm:t>
        <a:bodyPr/>
        <a:lstStyle/>
        <a:p>
          <a:r>
            <a:rPr lang="ro-RO" dirty="0" smtClean="0"/>
            <a:t>Declarații fiscale</a:t>
          </a:r>
          <a:endParaRPr lang="en-US" dirty="0"/>
        </a:p>
      </dgm:t>
    </dgm:pt>
    <dgm:pt modelId="{56A41BC1-5933-4F45-B5B3-F441B87C366E}" type="parTrans" cxnId="{DF418FB0-AAB2-4E78-B6DA-2C69474402AD}">
      <dgm:prSet/>
      <dgm:spPr/>
      <dgm:t>
        <a:bodyPr/>
        <a:lstStyle/>
        <a:p>
          <a:endParaRPr lang="en-US"/>
        </a:p>
      </dgm:t>
    </dgm:pt>
    <dgm:pt modelId="{2E853644-DE43-402E-B8BA-A1CFE2EFF9E3}" type="sibTrans" cxnId="{DF418FB0-AAB2-4E78-B6DA-2C69474402AD}">
      <dgm:prSet/>
      <dgm:spPr/>
      <dgm:t>
        <a:bodyPr/>
        <a:lstStyle/>
        <a:p>
          <a:endParaRPr lang="en-US"/>
        </a:p>
      </dgm:t>
    </dgm:pt>
    <dgm:pt modelId="{DB9EB00B-4CF0-44F4-8711-8D57FAE2F156}">
      <dgm:prSet phldrT="[Text]" custT="1"/>
      <dgm:spPr/>
      <dgm:t>
        <a:bodyPr/>
        <a:lstStyle/>
        <a:p>
          <a:pPr algn="just"/>
          <a:r>
            <a:rPr lang="en-US" sz="1400" dirty="0" smtClean="0">
              <a:latin typeface="+mj-lt"/>
              <a:ea typeface="Calibri" panose="020F0502020204030204" pitchFamily="34" charset="0"/>
              <a:cs typeface="Times New Roman" panose="02020603050405020304" pitchFamily="18" charset="0"/>
            </a:rPr>
            <a:t>Din </a:t>
          </a:r>
          <a:r>
            <a:rPr lang="ro-RO" sz="1400" noProof="0" dirty="0" smtClean="0">
              <a:latin typeface="+mj-lt"/>
              <a:ea typeface="Calibri" panose="020F0502020204030204" pitchFamily="34" charset="0"/>
              <a:cs typeface="Times New Roman" panose="02020603050405020304" pitchFamily="18" charset="0"/>
            </a:rPr>
            <a:t>punct de vedere contabil și financiar societatea are de raportat declarații fiscale (impozit pe profit, taxa pe valoare adaugat</a:t>
          </a:r>
          <a:r>
            <a:rPr lang="ro-RO" sz="1400" dirty="0" smtClean="0">
              <a:latin typeface="+mj-lt"/>
              <a:ea typeface="Calibri" panose="020F0502020204030204" pitchFamily="34" charset="0"/>
              <a:cs typeface="Times New Roman" panose="02020603050405020304" pitchFamily="18" charset="0"/>
            </a:rPr>
            <a:t>ă</a:t>
          </a:r>
          <a:r>
            <a:rPr lang="en-US" sz="1400" dirty="0" smtClean="0">
              <a:latin typeface="+mj-lt"/>
              <a:ea typeface="Calibri" panose="020F0502020204030204" pitchFamily="34" charset="0"/>
              <a:cs typeface="Times New Roman" panose="02020603050405020304" pitchFamily="18" charset="0"/>
            </a:rPr>
            <a:t>, </a:t>
          </a:r>
          <a:r>
            <a:rPr lang="ro-RO" sz="1400" noProof="0" dirty="0" smtClean="0">
              <a:latin typeface="+mj-lt"/>
              <a:ea typeface="Calibri" panose="020F0502020204030204" pitchFamily="34" charset="0"/>
              <a:cs typeface="Times New Roman" panose="02020603050405020304" pitchFamily="18" charset="0"/>
            </a:rPr>
            <a:t>obligații de plată la bugetul consolidat pentru impozite</a:t>
          </a:r>
          <a:r>
            <a:rPr lang="en-US" sz="1400" dirty="0" smtClean="0">
              <a:latin typeface="+mj-lt"/>
              <a:ea typeface="Calibri" panose="020F0502020204030204" pitchFamily="34" charset="0"/>
              <a:cs typeface="Times New Roman" panose="02020603050405020304" pitchFamily="18" charset="0"/>
            </a:rPr>
            <a:t> </a:t>
          </a:r>
          <a:r>
            <a:rPr lang="ro-RO" sz="1400" noProof="0" dirty="0" smtClean="0">
              <a:latin typeface="+mj-lt"/>
              <a:ea typeface="Calibri" panose="020F0502020204030204" pitchFamily="34" charset="0"/>
              <a:cs typeface="Times New Roman" panose="02020603050405020304" pitchFamily="18" charset="0"/>
            </a:rPr>
            <a:t>și contrib</a:t>
          </a:r>
          <a:r>
            <a:rPr lang="en-US" sz="1400" dirty="0" smtClean="0">
              <a:latin typeface="+mj-lt"/>
              <a:ea typeface="Calibri" panose="020F0502020204030204" pitchFamily="34" charset="0"/>
              <a:cs typeface="Times New Roman" panose="02020603050405020304" pitchFamily="18" charset="0"/>
            </a:rPr>
            <a:t>u</a:t>
          </a:r>
          <a:r>
            <a:rPr lang="ro-RO" sz="1400" dirty="0" smtClean="0">
              <a:latin typeface="+mj-lt"/>
              <a:ea typeface="Calibri" panose="020F0502020204030204" pitchFamily="34" charset="0"/>
              <a:cs typeface="Times New Roman" panose="02020603050405020304" pitchFamily="18" charset="0"/>
            </a:rPr>
            <a:t>ț</a:t>
          </a:r>
          <a:r>
            <a:rPr lang="en-US" sz="1400" dirty="0" smtClean="0">
              <a:latin typeface="+mj-lt"/>
              <a:ea typeface="Calibri" panose="020F0502020204030204" pitchFamily="34" charset="0"/>
              <a:cs typeface="Times New Roman" panose="02020603050405020304" pitchFamily="18" charset="0"/>
            </a:rPr>
            <a:t>ii </a:t>
          </a:r>
          <a:r>
            <a:rPr lang="ro-RO" sz="1400" noProof="0" dirty="0" smtClean="0">
              <a:latin typeface="+mj-lt"/>
              <a:ea typeface="Calibri" panose="020F0502020204030204" pitchFamily="34" charset="0"/>
              <a:cs typeface="Times New Roman" panose="02020603050405020304" pitchFamily="18" charset="0"/>
            </a:rPr>
            <a:t>salariale, declarații privind impozite și taxe locale</a:t>
          </a:r>
          <a:r>
            <a:rPr lang="en-US" sz="1400" dirty="0" smtClean="0">
              <a:latin typeface="+mj-lt"/>
              <a:ea typeface="Calibri" panose="020F0502020204030204" pitchFamily="34" charset="0"/>
              <a:cs typeface="Times New Roman" panose="02020603050405020304" pitchFamily="18" charset="0"/>
            </a:rPr>
            <a:t>), </a:t>
          </a:r>
          <a:r>
            <a:rPr lang="ro-RO" sz="1400" noProof="0" dirty="0" smtClean="0">
              <a:latin typeface="+mj-lt"/>
              <a:ea typeface="Calibri" panose="020F0502020204030204" pitchFamily="34" charset="0"/>
              <a:cs typeface="Times New Roman" panose="02020603050405020304" pitchFamily="18" charset="0"/>
            </a:rPr>
            <a:t>situații</a:t>
          </a:r>
          <a:r>
            <a:rPr lang="en-US" sz="1400" dirty="0" smtClean="0">
              <a:latin typeface="+mj-lt"/>
              <a:ea typeface="Calibri" panose="020F0502020204030204" pitchFamily="34" charset="0"/>
              <a:cs typeface="Times New Roman" panose="02020603050405020304" pitchFamily="18" charset="0"/>
            </a:rPr>
            <a:t> fi</a:t>
          </a:r>
          <a:r>
            <a:rPr lang="ro-RO" sz="1400" dirty="0" smtClean="0">
              <a:latin typeface="+mj-lt"/>
              <a:ea typeface="Calibri" panose="020F0502020204030204" pitchFamily="34" charset="0"/>
              <a:cs typeface="Times New Roman" panose="02020603050405020304" pitchFamily="18" charset="0"/>
            </a:rPr>
            <a:t>n</a:t>
          </a:r>
          <a:r>
            <a:rPr lang="ro-RO" sz="1400" noProof="0" dirty="0" smtClean="0">
              <a:latin typeface="+mj-lt"/>
              <a:ea typeface="Calibri" panose="020F0502020204030204" pitchFamily="34" charset="0"/>
              <a:cs typeface="Times New Roman" panose="02020603050405020304" pitchFamily="18" charset="0"/>
            </a:rPr>
            <a:t>anciare semestria</a:t>
          </a:r>
          <a:r>
            <a:rPr lang="en-US" sz="1400" dirty="0" smtClean="0">
              <a:latin typeface="+mj-lt"/>
              <a:ea typeface="Calibri" panose="020F0502020204030204" pitchFamily="34" charset="0"/>
              <a:cs typeface="Times New Roman" panose="02020603050405020304" pitchFamily="18" charset="0"/>
            </a:rPr>
            <a:t>l</a:t>
          </a:r>
          <a:r>
            <a:rPr lang="ro-RO" sz="1400" dirty="0" smtClean="0">
              <a:latin typeface="+mj-lt"/>
              <a:ea typeface="Calibri" panose="020F0502020204030204" pitchFamily="34" charset="0"/>
              <a:cs typeface="Times New Roman" panose="02020603050405020304" pitchFamily="18" charset="0"/>
            </a:rPr>
            <a:t>e</a:t>
          </a:r>
          <a:r>
            <a:rPr lang="en-US" sz="1400" dirty="0" smtClean="0">
              <a:latin typeface="+mj-lt"/>
              <a:ea typeface="Calibri" panose="020F0502020204030204" pitchFamily="34" charset="0"/>
              <a:cs typeface="Times New Roman" panose="02020603050405020304" pitchFamily="18" charset="0"/>
            </a:rPr>
            <a:t> </a:t>
          </a:r>
          <a:r>
            <a:rPr lang="en-US" sz="1400" dirty="0" err="1" smtClean="0">
              <a:latin typeface="+mj-lt"/>
              <a:ea typeface="Calibri" panose="020F0502020204030204" pitchFamily="34" charset="0"/>
              <a:cs typeface="Times New Roman" panose="02020603050405020304" pitchFamily="18" charset="0"/>
            </a:rPr>
            <a:t>și</a:t>
          </a:r>
          <a:r>
            <a:rPr lang="en-US" sz="1400" dirty="0" smtClean="0">
              <a:latin typeface="+mj-lt"/>
              <a:ea typeface="Calibri" panose="020F0502020204030204" pitchFamily="34" charset="0"/>
              <a:cs typeface="Times New Roman" panose="02020603050405020304" pitchFamily="18" charset="0"/>
            </a:rPr>
            <a:t> </a:t>
          </a:r>
          <a:r>
            <a:rPr lang="ro-RO" sz="1400" noProof="0" dirty="0" smtClean="0">
              <a:latin typeface="+mj-lt"/>
              <a:ea typeface="Calibri" panose="020F0502020204030204" pitchFamily="34" charset="0"/>
              <a:cs typeface="Times New Roman" panose="02020603050405020304" pitchFamily="18" charset="0"/>
            </a:rPr>
            <a:t>anuale (bilanț, cont profit</a:t>
          </a:r>
          <a:r>
            <a:rPr lang="en-US" sz="1400" dirty="0" smtClean="0">
              <a:latin typeface="+mj-lt"/>
              <a:ea typeface="Calibri" panose="020F0502020204030204" pitchFamily="34" charset="0"/>
              <a:cs typeface="Times New Roman" panose="02020603050405020304" pitchFamily="18" charset="0"/>
            </a:rPr>
            <a:t> </a:t>
          </a:r>
          <a:r>
            <a:rPr lang="ro-RO" sz="1400" dirty="0" smtClean="0">
              <a:latin typeface="+mj-lt"/>
              <a:ea typeface="Calibri" panose="020F0502020204030204" pitchFamily="34" charset="0"/>
              <a:cs typeface="Times New Roman" panose="02020603050405020304" pitchFamily="18" charset="0"/>
            </a:rPr>
            <a:t>și </a:t>
          </a:r>
          <a:r>
            <a:rPr lang="ro-RO" sz="1400" noProof="0" dirty="0" smtClean="0">
              <a:latin typeface="+mj-lt"/>
              <a:ea typeface="Calibri" panose="020F0502020204030204" pitchFamily="34" charset="0"/>
              <a:cs typeface="Times New Roman" panose="02020603050405020304" pitchFamily="18" charset="0"/>
            </a:rPr>
            <a:t>pierdere, date informative), raportare trimestrială  și anuală la statistică, declarații informative</a:t>
          </a:r>
          <a:r>
            <a:rPr lang="en-US" sz="1400" dirty="0" smtClean="0">
              <a:latin typeface="+mj-lt"/>
              <a:ea typeface="Calibri" panose="020F0502020204030204" pitchFamily="34" charset="0"/>
              <a:cs typeface="Times New Roman" panose="02020603050405020304" pitchFamily="18" charset="0"/>
            </a:rPr>
            <a:t>.</a:t>
          </a:r>
          <a:r>
            <a:rPr lang="ro-RO" sz="1400" dirty="0" smtClean="0">
              <a:latin typeface="+mj-lt"/>
              <a:ea typeface="Calibri" panose="020F0502020204030204" pitchFamily="34" charset="0"/>
              <a:cs typeface="Times New Roman" panose="02020603050405020304" pitchFamily="18" charset="0"/>
            </a:rPr>
            <a:t> </a:t>
          </a:r>
          <a:r>
            <a:rPr lang="ro-RO" sz="1400" noProof="0" dirty="0" smtClean="0">
              <a:latin typeface="Calibri" panose="020F0502020204030204" pitchFamily="34" charset="0"/>
              <a:ea typeface="Calibri" panose="020F0502020204030204" pitchFamily="34" charset="0"/>
              <a:cs typeface="Times New Roman" panose="02020603050405020304" pitchFamily="18" charset="0"/>
            </a:rPr>
            <a:t>Pentru întocmirea declarațiilor fiscale se  utilizează rapoarte generate din programul informatic.Când are loc o schimbare în formatul declarațiilor împreună cu ce</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i</a:t>
          </a:r>
          <a:r>
            <a:rPr lang="en-US" sz="1400" dirty="0" smtClean="0">
              <a:latin typeface="Calibri" panose="020F0502020204030204" pitchFamily="34" charset="0"/>
              <a:ea typeface="Calibri" panose="020F0502020204030204" pitchFamily="34" charset="0"/>
              <a:cs typeface="Times New Roman" panose="02020603050405020304" pitchFamily="18" charset="0"/>
            </a:rPr>
            <a:t> de la </a:t>
          </a:r>
          <a:r>
            <a:rPr lang="ro-RO" sz="1400" noProof="0" dirty="0" smtClean="0">
              <a:latin typeface="Calibri" panose="020F0502020204030204" pitchFamily="34" charset="0"/>
              <a:ea typeface="Calibri" panose="020F0502020204030204" pitchFamily="34" charset="0"/>
              <a:cs typeface="Times New Roman" panose="02020603050405020304" pitchFamily="18" charset="0"/>
            </a:rPr>
            <a:t>serviciul IT  se schimbă rapoartele</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endParaRPr lang="en-US" sz="1400" dirty="0">
            <a:latin typeface="+mj-lt"/>
          </a:endParaRPr>
        </a:p>
      </dgm:t>
    </dgm:pt>
    <dgm:pt modelId="{292E809D-F484-49F9-837D-49FEA1F8159B}" type="parTrans" cxnId="{2759F2F1-18A9-4080-92E0-93068C1B8E9D}">
      <dgm:prSet/>
      <dgm:spPr/>
      <dgm:t>
        <a:bodyPr/>
        <a:lstStyle/>
        <a:p>
          <a:endParaRPr lang="en-US"/>
        </a:p>
      </dgm:t>
    </dgm:pt>
    <dgm:pt modelId="{DC180689-AD74-44C9-866C-BE5F1B57ECB7}" type="sibTrans" cxnId="{2759F2F1-18A9-4080-92E0-93068C1B8E9D}">
      <dgm:prSet/>
      <dgm:spPr/>
      <dgm:t>
        <a:bodyPr/>
        <a:lstStyle/>
        <a:p>
          <a:endParaRPr lang="en-US"/>
        </a:p>
      </dgm:t>
    </dgm:pt>
    <dgm:pt modelId="{320E2117-3390-4DC8-A532-FEBA6658A0A1}">
      <dgm:prSet phldrT="[Text]"/>
      <dgm:spPr/>
      <dgm:t>
        <a:bodyPr/>
        <a:lstStyle/>
        <a:p>
          <a:r>
            <a:rPr lang="ro-RO" dirty="0" smtClean="0"/>
            <a:t>Contract de delegare</a:t>
          </a:r>
          <a:endParaRPr lang="en-US" dirty="0"/>
        </a:p>
      </dgm:t>
    </dgm:pt>
    <dgm:pt modelId="{287354C6-EDE0-4778-96D7-A8F76E638E8B}" type="parTrans" cxnId="{36BA08FF-9D35-480E-B8F4-B1F74BA4B594}">
      <dgm:prSet/>
      <dgm:spPr/>
      <dgm:t>
        <a:bodyPr/>
        <a:lstStyle/>
        <a:p>
          <a:endParaRPr lang="en-US"/>
        </a:p>
      </dgm:t>
    </dgm:pt>
    <dgm:pt modelId="{D5A3E62D-B89C-4CDB-BBFB-1A69390CE939}" type="sibTrans" cxnId="{36BA08FF-9D35-480E-B8F4-B1F74BA4B594}">
      <dgm:prSet/>
      <dgm:spPr/>
      <dgm:t>
        <a:bodyPr/>
        <a:lstStyle/>
        <a:p>
          <a:endParaRPr lang="en-US"/>
        </a:p>
      </dgm:t>
    </dgm:pt>
    <dgm:pt modelId="{A8A79C36-A387-40A5-BB69-3D2DAA7B4246}">
      <dgm:prSet phldrT="[Text]" custT="1"/>
      <dgm:spPr/>
      <dgm:t>
        <a:bodyPr/>
        <a:lstStyle/>
        <a:p>
          <a:pPr algn="just"/>
          <a:r>
            <a:rPr lang="en-US" sz="1400" dirty="0" smtClean="0">
              <a:latin typeface="+mj-lt"/>
              <a:ea typeface="Calibri" panose="020F0502020204030204" pitchFamily="34" charset="0"/>
              <a:cs typeface="Times New Roman" panose="02020603050405020304" pitchFamily="18" charset="0"/>
            </a:rPr>
            <a:t>Conform </a:t>
          </a:r>
          <a:r>
            <a:rPr lang="ro-RO" sz="1400" noProof="0" dirty="0" smtClean="0">
              <a:latin typeface="+mj-lt"/>
              <a:ea typeface="Calibri" panose="020F0502020204030204" pitchFamily="34" charset="0"/>
              <a:cs typeface="Times New Roman" panose="02020603050405020304" pitchFamily="18" charset="0"/>
            </a:rPr>
            <a:t>contractului de delegare încheiat cu Asociația  Regională de Dezvoltare Intracomunitară Iași societatea </a:t>
          </a:r>
          <a:r>
            <a:rPr lang="en-US" sz="1400" dirty="0" smtClean="0">
              <a:latin typeface="+mj-lt"/>
              <a:ea typeface="Calibri" panose="020F0502020204030204" pitchFamily="34" charset="0"/>
              <a:cs typeface="Times New Roman" panose="02020603050405020304" pitchFamily="18" charset="0"/>
            </a:rPr>
            <a:t>are </a:t>
          </a:r>
          <a:r>
            <a:rPr lang="ro-RO" sz="1400" dirty="0" smtClean="0">
              <a:latin typeface="+mj-lt"/>
              <a:ea typeface="Calibri" panose="020F0502020204030204" pitchFamily="34" charset="0"/>
              <a:cs typeface="Times New Roman" panose="02020603050405020304" pitchFamily="18" charset="0"/>
            </a:rPr>
            <a:t>anual </a:t>
          </a:r>
          <a:r>
            <a:rPr lang="ro-RO" sz="1400" noProof="0" dirty="0" smtClean="0">
              <a:latin typeface="+mj-lt"/>
              <a:ea typeface="Calibri" panose="020F0502020204030204" pitchFamily="34" charset="0"/>
              <a:cs typeface="Times New Roman" panose="02020603050405020304" pitchFamily="18" charset="0"/>
            </a:rPr>
            <a:t>obligații de transmitere a unor rapoarte</a:t>
          </a:r>
          <a:r>
            <a:rPr lang="en-US" sz="1400" dirty="0" smtClean="0">
              <a:latin typeface="+mj-lt"/>
              <a:ea typeface="Calibri" panose="020F0502020204030204" pitchFamily="34" charset="0"/>
              <a:cs typeface="Times New Roman" panose="02020603050405020304" pitchFamily="18" charset="0"/>
            </a:rPr>
            <a:t>.</a:t>
          </a:r>
          <a:endParaRPr lang="en-US" sz="1400" dirty="0">
            <a:latin typeface="+mj-lt"/>
          </a:endParaRPr>
        </a:p>
      </dgm:t>
    </dgm:pt>
    <dgm:pt modelId="{91D4F0DC-4248-4B86-A4DF-BBF87829BD08}" type="parTrans" cxnId="{FF28C850-2C1A-4B30-8072-53C4ECFEEF30}">
      <dgm:prSet/>
      <dgm:spPr/>
      <dgm:t>
        <a:bodyPr/>
        <a:lstStyle/>
        <a:p>
          <a:endParaRPr lang="en-US"/>
        </a:p>
      </dgm:t>
    </dgm:pt>
    <dgm:pt modelId="{EDAFFB1A-3E83-4607-9FF6-1E5861244BAA}" type="sibTrans" cxnId="{FF28C850-2C1A-4B30-8072-53C4ECFEEF30}">
      <dgm:prSet/>
      <dgm:spPr/>
      <dgm:t>
        <a:bodyPr/>
        <a:lstStyle/>
        <a:p>
          <a:endParaRPr lang="en-US"/>
        </a:p>
      </dgm:t>
    </dgm:pt>
    <dgm:pt modelId="{61EAF15F-4F7A-4313-97CE-F03B7CF3452B}" type="pres">
      <dgm:prSet presAssocID="{31AA07B7-F40B-4ACC-B00D-F79BEC97481E}" presName="Name0" presStyleCnt="0">
        <dgm:presLayoutVars>
          <dgm:dir/>
          <dgm:animLvl val="lvl"/>
          <dgm:resizeHandles val="exact"/>
        </dgm:presLayoutVars>
      </dgm:prSet>
      <dgm:spPr/>
      <dgm:t>
        <a:bodyPr/>
        <a:lstStyle/>
        <a:p>
          <a:endParaRPr lang="en-US"/>
        </a:p>
      </dgm:t>
    </dgm:pt>
    <dgm:pt modelId="{8F4F3491-6023-4ACA-A6C5-EACBAD5DC419}" type="pres">
      <dgm:prSet presAssocID="{8AE04301-AEC6-41E5-B811-E9E9E8BDCC84}" presName="linNode" presStyleCnt="0"/>
      <dgm:spPr/>
    </dgm:pt>
    <dgm:pt modelId="{E243D5BD-16A4-413F-A420-48794DC849B9}" type="pres">
      <dgm:prSet presAssocID="{8AE04301-AEC6-41E5-B811-E9E9E8BDCC84}" presName="parTx" presStyleLbl="revTx" presStyleIdx="0" presStyleCnt="2">
        <dgm:presLayoutVars>
          <dgm:chMax val="1"/>
          <dgm:bulletEnabled val="1"/>
        </dgm:presLayoutVars>
      </dgm:prSet>
      <dgm:spPr/>
      <dgm:t>
        <a:bodyPr/>
        <a:lstStyle/>
        <a:p>
          <a:endParaRPr lang="en-US"/>
        </a:p>
      </dgm:t>
    </dgm:pt>
    <dgm:pt modelId="{2BCB07CE-E22C-49BC-B90B-9937E6D6C105}" type="pres">
      <dgm:prSet presAssocID="{8AE04301-AEC6-41E5-B811-E9E9E8BDCC84}" presName="bracket" presStyleLbl="parChTrans1D1" presStyleIdx="0" presStyleCnt="2"/>
      <dgm:spPr/>
    </dgm:pt>
    <dgm:pt modelId="{DCB5D4AC-1A9B-4FC5-8F0D-B9063B61B937}" type="pres">
      <dgm:prSet presAssocID="{8AE04301-AEC6-41E5-B811-E9E9E8BDCC84}" presName="spH" presStyleCnt="0"/>
      <dgm:spPr/>
    </dgm:pt>
    <dgm:pt modelId="{0B4B1005-BD2B-4B7E-B40F-0A15CE14F7AE}" type="pres">
      <dgm:prSet presAssocID="{8AE04301-AEC6-41E5-B811-E9E9E8BDCC84}" presName="desTx" presStyleLbl="node1" presStyleIdx="0" presStyleCnt="2">
        <dgm:presLayoutVars>
          <dgm:bulletEnabled val="1"/>
        </dgm:presLayoutVars>
      </dgm:prSet>
      <dgm:spPr/>
      <dgm:t>
        <a:bodyPr/>
        <a:lstStyle/>
        <a:p>
          <a:endParaRPr lang="en-US"/>
        </a:p>
      </dgm:t>
    </dgm:pt>
    <dgm:pt modelId="{5BF96820-760A-4EA8-B30A-4FFE5FF8C5C5}" type="pres">
      <dgm:prSet presAssocID="{2E853644-DE43-402E-B8BA-A1CFE2EFF9E3}" presName="spV" presStyleCnt="0"/>
      <dgm:spPr/>
    </dgm:pt>
    <dgm:pt modelId="{35135D63-0CDB-4469-8899-5EC7AEAD9327}" type="pres">
      <dgm:prSet presAssocID="{320E2117-3390-4DC8-A532-FEBA6658A0A1}" presName="linNode" presStyleCnt="0"/>
      <dgm:spPr/>
    </dgm:pt>
    <dgm:pt modelId="{8EB2385D-2701-4242-BA19-3C2E7B55B76F}" type="pres">
      <dgm:prSet presAssocID="{320E2117-3390-4DC8-A532-FEBA6658A0A1}" presName="parTx" presStyleLbl="revTx" presStyleIdx="1" presStyleCnt="2">
        <dgm:presLayoutVars>
          <dgm:chMax val="1"/>
          <dgm:bulletEnabled val="1"/>
        </dgm:presLayoutVars>
      </dgm:prSet>
      <dgm:spPr/>
      <dgm:t>
        <a:bodyPr/>
        <a:lstStyle/>
        <a:p>
          <a:endParaRPr lang="en-US"/>
        </a:p>
      </dgm:t>
    </dgm:pt>
    <dgm:pt modelId="{65094DAB-F38B-4DE1-B6A5-B1BF48EA2D38}" type="pres">
      <dgm:prSet presAssocID="{320E2117-3390-4DC8-A532-FEBA6658A0A1}" presName="bracket" presStyleLbl="parChTrans1D1" presStyleIdx="1" presStyleCnt="2"/>
      <dgm:spPr/>
    </dgm:pt>
    <dgm:pt modelId="{130FCEBC-BA8D-4875-A118-5170CE969DFB}" type="pres">
      <dgm:prSet presAssocID="{320E2117-3390-4DC8-A532-FEBA6658A0A1}" presName="spH" presStyleCnt="0"/>
      <dgm:spPr/>
    </dgm:pt>
    <dgm:pt modelId="{6B0365AD-46F9-4211-9174-9E151CA9D855}" type="pres">
      <dgm:prSet presAssocID="{320E2117-3390-4DC8-A532-FEBA6658A0A1}" presName="desTx" presStyleLbl="node1" presStyleIdx="1" presStyleCnt="2">
        <dgm:presLayoutVars>
          <dgm:bulletEnabled val="1"/>
        </dgm:presLayoutVars>
      </dgm:prSet>
      <dgm:spPr/>
      <dgm:t>
        <a:bodyPr/>
        <a:lstStyle/>
        <a:p>
          <a:endParaRPr lang="en-US"/>
        </a:p>
      </dgm:t>
    </dgm:pt>
  </dgm:ptLst>
  <dgm:cxnLst>
    <dgm:cxn modelId="{36BA08FF-9D35-480E-B8F4-B1F74BA4B594}" srcId="{31AA07B7-F40B-4ACC-B00D-F79BEC97481E}" destId="{320E2117-3390-4DC8-A532-FEBA6658A0A1}" srcOrd="1" destOrd="0" parTransId="{287354C6-EDE0-4778-96D7-A8F76E638E8B}" sibTransId="{D5A3E62D-B89C-4CDB-BBFB-1A69390CE939}"/>
    <dgm:cxn modelId="{CBBE163C-2C32-4F26-A460-880D4E15F5F4}" type="presOf" srcId="{DB9EB00B-4CF0-44F4-8711-8D57FAE2F156}" destId="{0B4B1005-BD2B-4B7E-B40F-0A15CE14F7AE}" srcOrd="0" destOrd="0" presId="urn:diagrams.loki3.com/BracketList"/>
    <dgm:cxn modelId="{6C49612C-0B1D-42BF-AFFC-7C21691CC948}" type="presOf" srcId="{A8A79C36-A387-40A5-BB69-3D2DAA7B4246}" destId="{6B0365AD-46F9-4211-9174-9E151CA9D855}" srcOrd="0" destOrd="0" presId="urn:diagrams.loki3.com/BracketList"/>
    <dgm:cxn modelId="{2759F2F1-18A9-4080-92E0-93068C1B8E9D}" srcId="{8AE04301-AEC6-41E5-B811-E9E9E8BDCC84}" destId="{DB9EB00B-4CF0-44F4-8711-8D57FAE2F156}" srcOrd="0" destOrd="0" parTransId="{292E809D-F484-49F9-837D-49FEA1F8159B}" sibTransId="{DC180689-AD74-44C9-866C-BE5F1B57ECB7}"/>
    <dgm:cxn modelId="{9F33B039-B742-44F5-92C5-F441E602EA4D}" type="presOf" srcId="{8AE04301-AEC6-41E5-B811-E9E9E8BDCC84}" destId="{E243D5BD-16A4-413F-A420-48794DC849B9}" srcOrd="0" destOrd="0" presId="urn:diagrams.loki3.com/BracketList"/>
    <dgm:cxn modelId="{DF418FB0-AAB2-4E78-B6DA-2C69474402AD}" srcId="{31AA07B7-F40B-4ACC-B00D-F79BEC97481E}" destId="{8AE04301-AEC6-41E5-B811-E9E9E8BDCC84}" srcOrd="0" destOrd="0" parTransId="{56A41BC1-5933-4F45-B5B3-F441B87C366E}" sibTransId="{2E853644-DE43-402E-B8BA-A1CFE2EFF9E3}"/>
    <dgm:cxn modelId="{E5C40D87-ED97-4EEB-A45C-177E965C3C89}" type="presOf" srcId="{31AA07B7-F40B-4ACC-B00D-F79BEC97481E}" destId="{61EAF15F-4F7A-4313-97CE-F03B7CF3452B}" srcOrd="0" destOrd="0" presId="urn:diagrams.loki3.com/BracketList"/>
    <dgm:cxn modelId="{1A864C21-02E2-4938-ADBF-A5309EF52257}" type="presOf" srcId="{320E2117-3390-4DC8-A532-FEBA6658A0A1}" destId="{8EB2385D-2701-4242-BA19-3C2E7B55B76F}" srcOrd="0" destOrd="0" presId="urn:diagrams.loki3.com/BracketList"/>
    <dgm:cxn modelId="{FF28C850-2C1A-4B30-8072-53C4ECFEEF30}" srcId="{320E2117-3390-4DC8-A532-FEBA6658A0A1}" destId="{A8A79C36-A387-40A5-BB69-3D2DAA7B4246}" srcOrd="0" destOrd="0" parTransId="{91D4F0DC-4248-4B86-A4DF-BBF87829BD08}" sibTransId="{EDAFFB1A-3E83-4607-9FF6-1E5861244BAA}"/>
    <dgm:cxn modelId="{BFBFC75B-6225-44CB-975C-21DF7AEBDBE3}" type="presParOf" srcId="{61EAF15F-4F7A-4313-97CE-F03B7CF3452B}" destId="{8F4F3491-6023-4ACA-A6C5-EACBAD5DC419}" srcOrd="0" destOrd="0" presId="urn:diagrams.loki3.com/BracketList"/>
    <dgm:cxn modelId="{D4FCF168-E80C-419F-9C3A-0BF3117D6B09}" type="presParOf" srcId="{8F4F3491-6023-4ACA-A6C5-EACBAD5DC419}" destId="{E243D5BD-16A4-413F-A420-48794DC849B9}" srcOrd="0" destOrd="0" presId="urn:diagrams.loki3.com/BracketList"/>
    <dgm:cxn modelId="{42F9C681-6903-412C-8212-E518014BEB85}" type="presParOf" srcId="{8F4F3491-6023-4ACA-A6C5-EACBAD5DC419}" destId="{2BCB07CE-E22C-49BC-B90B-9937E6D6C105}" srcOrd="1" destOrd="0" presId="urn:diagrams.loki3.com/BracketList"/>
    <dgm:cxn modelId="{B4BF986D-E022-46FB-A239-32969067A95F}" type="presParOf" srcId="{8F4F3491-6023-4ACA-A6C5-EACBAD5DC419}" destId="{DCB5D4AC-1A9B-4FC5-8F0D-B9063B61B937}" srcOrd="2" destOrd="0" presId="urn:diagrams.loki3.com/BracketList"/>
    <dgm:cxn modelId="{5F7DCC77-0EAB-4B59-ADE1-A1A9E0B5750C}" type="presParOf" srcId="{8F4F3491-6023-4ACA-A6C5-EACBAD5DC419}" destId="{0B4B1005-BD2B-4B7E-B40F-0A15CE14F7AE}" srcOrd="3" destOrd="0" presId="urn:diagrams.loki3.com/BracketList"/>
    <dgm:cxn modelId="{BE0642C3-B7B8-47A1-9D5F-F52AA4F88ED6}" type="presParOf" srcId="{61EAF15F-4F7A-4313-97CE-F03B7CF3452B}" destId="{5BF96820-760A-4EA8-B30A-4FFE5FF8C5C5}" srcOrd="1" destOrd="0" presId="urn:diagrams.loki3.com/BracketList"/>
    <dgm:cxn modelId="{41D89816-1D4C-4CA6-812A-4EDBB8F08EC1}" type="presParOf" srcId="{61EAF15F-4F7A-4313-97CE-F03B7CF3452B}" destId="{35135D63-0CDB-4469-8899-5EC7AEAD9327}" srcOrd="2" destOrd="0" presId="urn:diagrams.loki3.com/BracketList"/>
    <dgm:cxn modelId="{BE239044-344A-4021-B511-E0C29A5ED6AC}" type="presParOf" srcId="{35135D63-0CDB-4469-8899-5EC7AEAD9327}" destId="{8EB2385D-2701-4242-BA19-3C2E7B55B76F}" srcOrd="0" destOrd="0" presId="urn:diagrams.loki3.com/BracketList"/>
    <dgm:cxn modelId="{51E91497-991E-4B5E-BD3A-3583CCDE7C6B}" type="presParOf" srcId="{35135D63-0CDB-4469-8899-5EC7AEAD9327}" destId="{65094DAB-F38B-4DE1-B6A5-B1BF48EA2D38}" srcOrd="1" destOrd="0" presId="urn:diagrams.loki3.com/BracketList"/>
    <dgm:cxn modelId="{1F28F997-B8C5-4C4E-AF43-C2F7850F0C4B}" type="presParOf" srcId="{35135D63-0CDB-4469-8899-5EC7AEAD9327}" destId="{130FCEBC-BA8D-4875-A118-5170CE969DFB}" srcOrd="2" destOrd="0" presId="urn:diagrams.loki3.com/BracketList"/>
    <dgm:cxn modelId="{82C4B4C9-388D-4AA9-B501-DC683F3B5822}" type="presParOf" srcId="{35135D63-0CDB-4469-8899-5EC7AEAD9327}" destId="{6B0365AD-46F9-4211-9174-9E151CA9D855}" srcOrd="3" destOrd="0" presId="urn:diagrams.loki3.com/Bracket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040E59A-11D2-43EA-BAC3-27C06D77683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D855D71-F883-4049-B12B-CA81A3801611}">
      <dgm:prSet phldrT="[Text]" custT="1"/>
      <dgm:spPr>
        <a:solidFill>
          <a:schemeClr val="accent6">
            <a:lumMod val="60000"/>
            <a:lumOff val="40000"/>
            <a:alpha val="90000"/>
          </a:schemeClr>
        </a:solidFill>
      </dgm:spPr>
      <dgm:t>
        <a:bodyPr/>
        <a:lstStyle/>
        <a:p>
          <a:pPr algn="just"/>
          <a:r>
            <a:rPr lang="ro-RO" sz="1400" b="1" noProof="0" dirty="0" smtClean="0">
              <a:latin typeface="Arial" panose="020B0604020202020204" pitchFamily="34" charset="0"/>
              <a:cs typeface="Arial" panose="020B0604020202020204" pitchFamily="34" charset="0"/>
            </a:rPr>
            <a:t>sprijină îmbunătățirea performanței</a:t>
          </a:r>
          <a:r>
            <a:rPr lang="ro-RO" sz="1400" b="1" dirty="0" smtClean="0">
              <a:latin typeface="Arial" panose="020B0604020202020204" pitchFamily="34" charset="0"/>
              <a:cs typeface="Arial" panose="020B0604020202020204" pitchFamily="34" charset="0"/>
            </a:rPr>
            <a:t> companiei</a:t>
          </a:r>
          <a:endParaRPr lang="en-US" sz="1400" b="1" dirty="0">
            <a:latin typeface="Arial" panose="020B0604020202020204" pitchFamily="34" charset="0"/>
            <a:cs typeface="Arial" panose="020B0604020202020204" pitchFamily="34" charset="0"/>
          </a:endParaRPr>
        </a:p>
      </dgm:t>
    </dgm:pt>
    <dgm:pt modelId="{7D2257A7-54D9-4988-963F-B59391AC9641}" type="parTrans" cxnId="{8B8B272B-B3C2-4C05-84BE-D3776159F735}">
      <dgm:prSet/>
      <dgm:spPr/>
      <dgm:t>
        <a:bodyPr/>
        <a:lstStyle/>
        <a:p>
          <a:endParaRPr lang="en-US"/>
        </a:p>
      </dgm:t>
    </dgm:pt>
    <dgm:pt modelId="{237A4EA0-B0E1-4FAA-BEC0-9C81B5355D92}" type="sibTrans" cxnId="{8B8B272B-B3C2-4C05-84BE-D3776159F735}">
      <dgm:prSet/>
      <dgm:spPr/>
      <dgm:t>
        <a:bodyPr/>
        <a:lstStyle/>
        <a:p>
          <a:endParaRPr lang="en-US"/>
        </a:p>
      </dgm:t>
    </dgm:pt>
    <dgm:pt modelId="{AC7F35DB-9E7A-43D4-BDE3-167F2224C84F}">
      <dgm:prSet phldrT="[Text]" custT="1"/>
      <dgm:spPr>
        <a:solidFill>
          <a:schemeClr val="accent6">
            <a:lumMod val="60000"/>
            <a:lumOff val="40000"/>
            <a:alpha val="90000"/>
          </a:schemeClr>
        </a:solidFill>
      </dgm:spPr>
      <dgm:t>
        <a:bodyPr/>
        <a:lstStyle/>
        <a:p>
          <a:pPr algn="just"/>
          <a:r>
            <a:rPr lang="ro-RO" sz="1400" b="1" dirty="0" smtClean="0">
              <a:latin typeface="Arial" panose="020B0604020202020204" pitchFamily="34" charset="0"/>
              <a:cs typeface="Arial" panose="020B0604020202020204" pitchFamily="34" charset="0"/>
            </a:rPr>
            <a:t>reprezintă un </a:t>
          </a:r>
          <a:r>
            <a:rPr lang="en-US" sz="1400" b="1" dirty="0" smtClean="0">
              <a:latin typeface="Arial" panose="020B0604020202020204" pitchFamily="34" charset="0"/>
              <a:cs typeface="Arial" panose="020B0604020202020204" pitchFamily="34" charset="0"/>
            </a:rPr>
            <a:t>instrument </a:t>
          </a:r>
          <a:r>
            <a:rPr lang="en-US" sz="1400" b="1" smtClean="0">
              <a:latin typeface="Arial" panose="020B0604020202020204" pitchFamily="34" charset="0"/>
              <a:cs typeface="Arial" panose="020B0604020202020204" pitchFamily="34" charset="0"/>
            </a:rPr>
            <a:t>de </a:t>
          </a:r>
          <a:r>
            <a:rPr lang="ro-RO" sz="1400" b="1" noProof="0" dirty="0" smtClean="0">
              <a:latin typeface="Arial" panose="020B0604020202020204" pitchFamily="34" charset="0"/>
              <a:cs typeface="Arial" panose="020B0604020202020204" pitchFamily="34" charset="0"/>
            </a:rPr>
            <a:t>aplicare a celor mai bune practici la nivelul companiei, într-un mod măsurabil</a:t>
          </a:r>
          <a:endParaRPr lang="ro-RO" sz="1400" b="1" noProof="0" dirty="0">
            <a:latin typeface="Arial" panose="020B0604020202020204" pitchFamily="34" charset="0"/>
            <a:cs typeface="Arial" panose="020B0604020202020204" pitchFamily="34" charset="0"/>
          </a:endParaRPr>
        </a:p>
      </dgm:t>
    </dgm:pt>
    <dgm:pt modelId="{775AE796-C387-4B56-9BA0-83B9070D1324}" type="parTrans" cxnId="{47E9DD53-95D1-46F8-80F9-C951A8B1B356}">
      <dgm:prSet/>
      <dgm:spPr/>
      <dgm:t>
        <a:bodyPr/>
        <a:lstStyle/>
        <a:p>
          <a:endParaRPr lang="en-US"/>
        </a:p>
      </dgm:t>
    </dgm:pt>
    <dgm:pt modelId="{69CD2154-FE8C-4619-9861-54F1CE6D335D}" type="sibTrans" cxnId="{47E9DD53-95D1-46F8-80F9-C951A8B1B356}">
      <dgm:prSet/>
      <dgm:spPr/>
      <dgm:t>
        <a:bodyPr/>
        <a:lstStyle/>
        <a:p>
          <a:endParaRPr lang="en-US"/>
        </a:p>
      </dgm:t>
    </dgm:pt>
    <dgm:pt modelId="{80993CD8-3BF0-4862-9F99-DBDE3FAEC705}">
      <dgm:prSet phldrT="[Text]" custT="1"/>
      <dgm:spPr/>
      <dgm:t>
        <a:bodyPr/>
        <a:lstStyle/>
        <a:p>
          <a:r>
            <a:rPr lang="ro-RO" sz="2000" b="1" dirty="0" smtClean="0">
              <a:latin typeface="Arial" panose="020B0604020202020204" pitchFamily="34" charset="0"/>
              <a:cs typeface="Arial" panose="020B0604020202020204" pitchFamily="34" charset="0"/>
            </a:rPr>
            <a:t>ȚINTE DE PERFORMANȚĂ</a:t>
          </a:r>
          <a:endParaRPr lang="en-US" sz="2000" b="1" dirty="0">
            <a:latin typeface="Arial" panose="020B0604020202020204" pitchFamily="34" charset="0"/>
            <a:cs typeface="Arial" panose="020B0604020202020204" pitchFamily="34" charset="0"/>
          </a:endParaRPr>
        </a:p>
      </dgm:t>
    </dgm:pt>
    <dgm:pt modelId="{696681B1-E51E-431E-8024-6CD78E086A58}" type="parTrans" cxnId="{42CABD91-41B9-492D-8DD1-AA22A5E42D35}">
      <dgm:prSet/>
      <dgm:spPr/>
      <dgm:t>
        <a:bodyPr/>
        <a:lstStyle/>
        <a:p>
          <a:endParaRPr lang="en-US"/>
        </a:p>
      </dgm:t>
    </dgm:pt>
    <dgm:pt modelId="{8D5B2B6F-A5AB-43BB-A9EC-6F097824E210}" type="sibTrans" cxnId="{42CABD91-41B9-492D-8DD1-AA22A5E42D35}">
      <dgm:prSet/>
      <dgm:spPr/>
      <dgm:t>
        <a:bodyPr/>
        <a:lstStyle/>
        <a:p>
          <a:endParaRPr lang="en-US"/>
        </a:p>
      </dgm:t>
    </dgm:pt>
    <dgm:pt modelId="{965146F2-CE8D-4804-8A68-1D0114A77500}">
      <dgm:prSet phldrT="[Text]" custT="1"/>
      <dgm:spPr/>
      <dgm:t>
        <a:bodyPr/>
        <a:lstStyle/>
        <a:p>
          <a:r>
            <a:rPr lang="ro-RO" sz="1600" b="1" dirty="0" smtClean="0">
              <a:latin typeface="Arial" panose="020B0604020202020204" pitchFamily="34" charset="0"/>
              <a:cs typeface="Arial" panose="020B0604020202020204" pitchFamily="34" charset="0"/>
            </a:rPr>
            <a:t>Contractul de delegare</a:t>
          </a:r>
          <a:endParaRPr lang="en-US" sz="1600" b="1" dirty="0">
            <a:latin typeface="Arial" panose="020B0604020202020204" pitchFamily="34" charset="0"/>
            <a:cs typeface="Arial" panose="020B0604020202020204" pitchFamily="34" charset="0"/>
          </a:endParaRPr>
        </a:p>
      </dgm:t>
    </dgm:pt>
    <dgm:pt modelId="{139CB370-C911-450F-B759-447330B0804A}" type="parTrans" cxnId="{BC3753F2-2426-4C23-B677-D7149CB010BE}">
      <dgm:prSet/>
      <dgm:spPr/>
      <dgm:t>
        <a:bodyPr/>
        <a:lstStyle/>
        <a:p>
          <a:endParaRPr lang="en-US"/>
        </a:p>
      </dgm:t>
    </dgm:pt>
    <dgm:pt modelId="{3BA86681-7884-4203-92B5-5313A3A06877}" type="sibTrans" cxnId="{BC3753F2-2426-4C23-B677-D7149CB010BE}">
      <dgm:prSet/>
      <dgm:spPr/>
      <dgm:t>
        <a:bodyPr/>
        <a:lstStyle/>
        <a:p>
          <a:endParaRPr lang="en-US"/>
        </a:p>
      </dgm:t>
    </dgm:pt>
    <dgm:pt modelId="{B13CFA43-D8FE-4414-875C-3D15BC426C2B}">
      <dgm:prSet phldrT="[Text]" custT="1"/>
      <dgm:spPr/>
      <dgm:t>
        <a:bodyPr/>
        <a:lstStyle/>
        <a:p>
          <a:r>
            <a:rPr lang="ro-RO" sz="1600" b="1" dirty="0" smtClean="0">
              <a:latin typeface="Arial" panose="020B0604020202020204" pitchFamily="34" charset="0"/>
              <a:cs typeface="Arial" panose="020B0604020202020204" pitchFamily="34" charset="0"/>
            </a:rPr>
            <a:t>Contractele de mandat încheiate cu directorii societății</a:t>
          </a:r>
          <a:endParaRPr lang="en-US" sz="1600" b="1" dirty="0">
            <a:latin typeface="Arial" panose="020B0604020202020204" pitchFamily="34" charset="0"/>
            <a:cs typeface="Arial" panose="020B0604020202020204" pitchFamily="34" charset="0"/>
          </a:endParaRPr>
        </a:p>
      </dgm:t>
    </dgm:pt>
    <dgm:pt modelId="{F05AFC56-9193-4627-BDFC-1E927829C664}" type="parTrans" cxnId="{5E96CCD1-E183-4F89-B648-7CEB7936BF00}">
      <dgm:prSet/>
      <dgm:spPr/>
      <dgm:t>
        <a:bodyPr/>
        <a:lstStyle/>
        <a:p>
          <a:endParaRPr lang="en-US"/>
        </a:p>
      </dgm:t>
    </dgm:pt>
    <dgm:pt modelId="{B1C4016A-52D5-45F8-86D7-79BEFC47EE4F}" type="sibTrans" cxnId="{5E96CCD1-E183-4F89-B648-7CEB7936BF00}">
      <dgm:prSet/>
      <dgm:spPr/>
      <dgm:t>
        <a:bodyPr/>
        <a:lstStyle/>
        <a:p>
          <a:endParaRPr lang="en-US"/>
        </a:p>
      </dgm:t>
    </dgm:pt>
    <dgm:pt modelId="{C4E50B66-DEBD-4D39-8DD0-7C332A58A93E}">
      <dgm:prSet phldrT="[Text]" custT="1"/>
      <dgm:spPr>
        <a:solidFill>
          <a:schemeClr val="accent6">
            <a:lumMod val="75000"/>
          </a:schemeClr>
        </a:solidFill>
      </dgm:spPr>
      <dgm:t>
        <a:bodyPr/>
        <a:lstStyle/>
        <a:p>
          <a:r>
            <a:rPr lang="ro-RO" sz="2000" b="1" dirty="0" smtClean="0">
              <a:latin typeface="Arial" panose="020B0604020202020204" pitchFamily="34" charset="0"/>
              <a:cs typeface="Arial" panose="020B0604020202020204" pitchFamily="34" charset="0"/>
            </a:rPr>
            <a:t>INDICATORII DE PERFORMANȚĂ</a:t>
          </a:r>
          <a:endParaRPr lang="en-US" sz="2000" b="1" dirty="0">
            <a:latin typeface="Arial" panose="020B0604020202020204" pitchFamily="34" charset="0"/>
            <a:cs typeface="Arial" panose="020B0604020202020204" pitchFamily="34" charset="0"/>
          </a:endParaRPr>
        </a:p>
      </dgm:t>
    </dgm:pt>
    <dgm:pt modelId="{E7A3A995-5057-4210-9128-30ECAAF9F4F7}" type="sibTrans" cxnId="{A8615D23-35D9-4DAD-BF83-8BA0E411041A}">
      <dgm:prSet/>
      <dgm:spPr/>
      <dgm:t>
        <a:bodyPr/>
        <a:lstStyle/>
        <a:p>
          <a:endParaRPr lang="en-US"/>
        </a:p>
      </dgm:t>
    </dgm:pt>
    <dgm:pt modelId="{7547F196-61AD-406C-A333-4691BDC19F7C}" type="parTrans" cxnId="{A8615D23-35D9-4DAD-BF83-8BA0E411041A}">
      <dgm:prSet/>
      <dgm:spPr/>
      <dgm:t>
        <a:bodyPr/>
        <a:lstStyle/>
        <a:p>
          <a:endParaRPr lang="en-US"/>
        </a:p>
      </dgm:t>
    </dgm:pt>
    <dgm:pt modelId="{6363D6E3-F749-40CF-BE06-7C2EFC6B6810}">
      <dgm:prSet/>
      <dgm:spPr>
        <a:solidFill>
          <a:schemeClr val="accent6">
            <a:lumMod val="60000"/>
            <a:lumOff val="40000"/>
            <a:alpha val="90000"/>
          </a:schemeClr>
        </a:solidFill>
      </dgm:spPr>
      <dgm:t>
        <a:bodyPr/>
        <a:lstStyle/>
        <a:p>
          <a:pPr algn="l"/>
          <a:endParaRPr lang="en-US" sz="1400" dirty="0"/>
        </a:p>
      </dgm:t>
    </dgm:pt>
    <dgm:pt modelId="{83847066-894E-4E5D-B701-E3E27ACC2C10}" type="parTrans" cxnId="{5C96AFD3-B67A-4FD9-83F3-D67580E14628}">
      <dgm:prSet/>
      <dgm:spPr/>
      <dgm:t>
        <a:bodyPr/>
        <a:lstStyle/>
        <a:p>
          <a:endParaRPr lang="en-US"/>
        </a:p>
      </dgm:t>
    </dgm:pt>
    <dgm:pt modelId="{5A890234-74BF-4062-A5BC-545AB1032115}" type="sibTrans" cxnId="{5C96AFD3-B67A-4FD9-83F3-D67580E14628}">
      <dgm:prSet/>
      <dgm:spPr/>
      <dgm:t>
        <a:bodyPr/>
        <a:lstStyle/>
        <a:p>
          <a:endParaRPr lang="en-US"/>
        </a:p>
      </dgm:t>
    </dgm:pt>
    <dgm:pt modelId="{4431F216-FA92-4D03-9BE6-BD4967DBDBD4}">
      <dgm:prSet phldrT="[Text]" custT="1"/>
      <dgm:spPr>
        <a:solidFill>
          <a:schemeClr val="accent6">
            <a:lumMod val="60000"/>
            <a:lumOff val="40000"/>
            <a:alpha val="90000"/>
          </a:schemeClr>
        </a:solidFill>
      </dgm:spPr>
      <dgm:t>
        <a:bodyPr/>
        <a:lstStyle/>
        <a:p>
          <a:pPr algn="just"/>
          <a:r>
            <a:rPr lang="en-US" sz="1400" b="1" dirty="0" smtClean="0">
              <a:latin typeface="Arial" panose="020B0604020202020204" pitchFamily="34" charset="0"/>
              <a:cs typeface="Arial" panose="020B0604020202020204" pitchFamily="34" charset="0"/>
            </a:rPr>
            <a:t> </a:t>
          </a:r>
          <a:r>
            <a:rPr lang="ro-RO" sz="1400" b="1" dirty="0" smtClean="0">
              <a:latin typeface="Arial" panose="020B0604020202020204" pitchFamily="34" charset="0"/>
              <a:cs typeface="Arial" panose="020B0604020202020204" pitchFamily="34" charset="0"/>
            </a:rPr>
            <a:t>m</a:t>
          </a:r>
          <a:r>
            <a:rPr lang="it-IT" sz="1400" b="1" dirty="0" smtClean="0">
              <a:latin typeface="Arial" panose="020B0604020202020204" pitchFamily="34" charset="0"/>
              <a:cs typeface="Arial" panose="020B0604020202020204" pitchFamily="34" charset="0"/>
            </a:rPr>
            <a:t>en</a:t>
          </a:r>
          <a:r>
            <a:rPr lang="ro-RO" sz="1400" b="1" dirty="0" smtClean="0">
              <a:latin typeface="Arial" panose="020B0604020202020204" pitchFamily="34" charset="0"/>
              <a:cs typeface="Arial" panose="020B0604020202020204" pitchFamily="34" charset="0"/>
            </a:rPr>
            <a:t>ț</a:t>
          </a:r>
          <a:r>
            <a:rPr lang="it-IT" sz="1400" b="1" dirty="0" smtClean="0">
              <a:latin typeface="Arial" panose="020B0604020202020204" pitchFamily="34" charset="0"/>
              <a:cs typeface="Arial" panose="020B0604020202020204" pitchFamily="34" charset="0"/>
            </a:rPr>
            <a:t>in avantajul competitiv</a:t>
          </a:r>
          <a:endParaRPr lang="en-US" sz="1400" b="1" dirty="0">
            <a:latin typeface="Arial" panose="020B0604020202020204" pitchFamily="34" charset="0"/>
            <a:cs typeface="Arial" panose="020B0604020202020204" pitchFamily="34" charset="0"/>
          </a:endParaRPr>
        </a:p>
      </dgm:t>
    </dgm:pt>
    <dgm:pt modelId="{47946E4B-231B-4DF0-8543-D5817645B17D}" type="parTrans" cxnId="{B69C6115-C9D6-465C-8DDC-2C59855CD7AF}">
      <dgm:prSet/>
      <dgm:spPr/>
      <dgm:t>
        <a:bodyPr/>
        <a:lstStyle/>
        <a:p>
          <a:endParaRPr lang="en-US"/>
        </a:p>
      </dgm:t>
    </dgm:pt>
    <dgm:pt modelId="{988F9688-F4B2-461D-A46E-7487CFBECD43}" type="sibTrans" cxnId="{B69C6115-C9D6-465C-8DDC-2C59855CD7AF}">
      <dgm:prSet/>
      <dgm:spPr/>
      <dgm:t>
        <a:bodyPr/>
        <a:lstStyle/>
        <a:p>
          <a:endParaRPr lang="en-US"/>
        </a:p>
      </dgm:t>
    </dgm:pt>
    <dgm:pt modelId="{01B0EAC3-0FC2-4BA8-9EB3-832D61E6094C}">
      <dgm:prSet phldrT="[Text]" custT="1"/>
      <dgm:spPr>
        <a:solidFill>
          <a:schemeClr val="accent6">
            <a:lumMod val="60000"/>
            <a:lumOff val="40000"/>
            <a:alpha val="90000"/>
          </a:schemeClr>
        </a:solidFill>
      </dgm:spPr>
      <dgm:t>
        <a:bodyPr/>
        <a:lstStyle/>
        <a:p>
          <a:pPr algn="just"/>
          <a:r>
            <a:rPr lang="ro-RO" sz="1400" b="1" dirty="0" smtClean="0">
              <a:latin typeface="Arial" panose="020B0604020202020204" pitchFamily="34" charset="0"/>
              <a:cs typeface="Arial" panose="020B0604020202020204" pitchFamily="34" charset="0"/>
            </a:rPr>
            <a:t>asigură îmbinarea și administrarea eficientă a resurselor financiare ale companiei</a:t>
          </a:r>
          <a:endParaRPr lang="en-US" sz="1400" b="1" dirty="0">
            <a:latin typeface="Arial" panose="020B0604020202020204" pitchFamily="34" charset="0"/>
            <a:cs typeface="Arial" panose="020B0604020202020204" pitchFamily="34" charset="0"/>
          </a:endParaRPr>
        </a:p>
      </dgm:t>
    </dgm:pt>
    <dgm:pt modelId="{4C1CAB4F-E259-46C7-B021-507762606B24}" type="parTrans" cxnId="{C2D0C952-EC0E-4ED1-8C2F-17D18A659A96}">
      <dgm:prSet/>
      <dgm:spPr/>
      <dgm:t>
        <a:bodyPr/>
        <a:lstStyle/>
        <a:p>
          <a:endParaRPr lang="en-US"/>
        </a:p>
      </dgm:t>
    </dgm:pt>
    <dgm:pt modelId="{5F24717F-FEBC-4903-A176-C7F6CF3B9A70}" type="sibTrans" cxnId="{C2D0C952-EC0E-4ED1-8C2F-17D18A659A96}">
      <dgm:prSet/>
      <dgm:spPr/>
      <dgm:t>
        <a:bodyPr/>
        <a:lstStyle/>
        <a:p>
          <a:endParaRPr lang="en-US"/>
        </a:p>
      </dgm:t>
    </dgm:pt>
    <dgm:pt modelId="{C53E820F-4667-4F21-8F34-04EC52C929AC}">
      <dgm:prSet phldrT="[Text]"/>
      <dgm:spPr/>
      <dgm:t>
        <a:bodyPr/>
        <a:lstStyle/>
        <a:p>
          <a:endParaRPr lang="en-US" sz="5200" dirty="0"/>
        </a:p>
      </dgm:t>
    </dgm:pt>
    <dgm:pt modelId="{813368B1-4A9A-4228-A2B7-85E983CB8F7A}" type="parTrans" cxnId="{C9346285-8208-4CAD-A4B6-D94138D2618C}">
      <dgm:prSet/>
      <dgm:spPr/>
      <dgm:t>
        <a:bodyPr/>
        <a:lstStyle/>
        <a:p>
          <a:endParaRPr lang="en-US"/>
        </a:p>
      </dgm:t>
    </dgm:pt>
    <dgm:pt modelId="{1742EE5A-AC63-4C69-8B03-7DB44CBC8C19}" type="sibTrans" cxnId="{C9346285-8208-4CAD-A4B6-D94138D2618C}">
      <dgm:prSet/>
      <dgm:spPr/>
      <dgm:t>
        <a:bodyPr/>
        <a:lstStyle/>
        <a:p>
          <a:endParaRPr lang="en-US"/>
        </a:p>
      </dgm:t>
    </dgm:pt>
    <dgm:pt modelId="{8411429C-4298-4F89-979D-BC4F4E557E07}">
      <dgm:prSet phldrT="[Text]" custT="1"/>
      <dgm:spPr/>
      <dgm:t>
        <a:bodyPr/>
        <a:lstStyle/>
        <a:p>
          <a:r>
            <a:rPr lang="ro-RO" sz="1600" b="1" dirty="0" smtClean="0">
              <a:latin typeface="Arial" panose="020B0604020202020204" pitchFamily="34" charset="0"/>
              <a:cs typeface="Arial" panose="020B0604020202020204" pitchFamily="34" charset="0"/>
            </a:rPr>
            <a:t>Planul de management</a:t>
          </a:r>
          <a:endParaRPr lang="en-US" sz="1600" b="1" dirty="0">
            <a:latin typeface="Arial" panose="020B0604020202020204" pitchFamily="34" charset="0"/>
            <a:cs typeface="Arial" panose="020B0604020202020204" pitchFamily="34" charset="0"/>
          </a:endParaRPr>
        </a:p>
      </dgm:t>
    </dgm:pt>
    <dgm:pt modelId="{811EC8C6-96A5-44F5-8048-EAB64AD4A698}" type="parTrans" cxnId="{09DC5781-1124-47CC-A07A-7E38D8C29465}">
      <dgm:prSet/>
      <dgm:spPr/>
      <dgm:t>
        <a:bodyPr/>
        <a:lstStyle/>
        <a:p>
          <a:endParaRPr lang="en-US"/>
        </a:p>
      </dgm:t>
    </dgm:pt>
    <dgm:pt modelId="{8B360DAB-EFD3-46A1-91CB-6AF51A7C82A0}" type="sibTrans" cxnId="{09DC5781-1124-47CC-A07A-7E38D8C29465}">
      <dgm:prSet/>
      <dgm:spPr/>
      <dgm:t>
        <a:bodyPr/>
        <a:lstStyle/>
        <a:p>
          <a:endParaRPr lang="en-US"/>
        </a:p>
      </dgm:t>
    </dgm:pt>
    <dgm:pt modelId="{52B72BF3-6497-4830-B338-2EC46793A3E3}" type="pres">
      <dgm:prSet presAssocID="{B040E59A-11D2-43EA-BAC3-27C06D776833}" presName="Name0" presStyleCnt="0">
        <dgm:presLayoutVars>
          <dgm:dir/>
          <dgm:animLvl val="lvl"/>
          <dgm:resizeHandles/>
        </dgm:presLayoutVars>
      </dgm:prSet>
      <dgm:spPr/>
      <dgm:t>
        <a:bodyPr/>
        <a:lstStyle/>
        <a:p>
          <a:endParaRPr lang="en-US"/>
        </a:p>
      </dgm:t>
    </dgm:pt>
    <dgm:pt modelId="{ED342EE2-FC72-495A-9435-9CE35EC46DCC}" type="pres">
      <dgm:prSet presAssocID="{C4E50B66-DEBD-4D39-8DD0-7C332A58A93E}" presName="linNode" presStyleCnt="0"/>
      <dgm:spPr/>
    </dgm:pt>
    <dgm:pt modelId="{1747AAB1-C4F6-4D6E-BF15-9D53DDA0B637}" type="pres">
      <dgm:prSet presAssocID="{C4E50B66-DEBD-4D39-8DD0-7C332A58A93E}" presName="parentShp" presStyleLbl="node1" presStyleIdx="0" presStyleCnt="2" custScaleY="26200" custLinFactNeighborX="-966" custLinFactNeighborY="-2055">
        <dgm:presLayoutVars>
          <dgm:bulletEnabled val="1"/>
        </dgm:presLayoutVars>
      </dgm:prSet>
      <dgm:spPr/>
      <dgm:t>
        <a:bodyPr/>
        <a:lstStyle/>
        <a:p>
          <a:endParaRPr lang="en-US"/>
        </a:p>
      </dgm:t>
    </dgm:pt>
    <dgm:pt modelId="{DD8690D6-4D7A-4B21-AF1E-9D6B784E9D04}" type="pres">
      <dgm:prSet presAssocID="{C4E50B66-DEBD-4D39-8DD0-7C332A58A93E}" presName="childShp" presStyleLbl="bgAccFollowNode1" presStyleIdx="0" presStyleCnt="2" custScaleY="60393" custLinFactNeighborY="-1697">
        <dgm:presLayoutVars>
          <dgm:bulletEnabled val="1"/>
        </dgm:presLayoutVars>
      </dgm:prSet>
      <dgm:spPr/>
      <dgm:t>
        <a:bodyPr/>
        <a:lstStyle/>
        <a:p>
          <a:endParaRPr lang="en-US"/>
        </a:p>
      </dgm:t>
    </dgm:pt>
    <dgm:pt modelId="{05443089-BD37-47FC-A703-F2473D099EA9}" type="pres">
      <dgm:prSet presAssocID="{E7A3A995-5057-4210-9128-30ECAAF9F4F7}" presName="spacing" presStyleCnt="0"/>
      <dgm:spPr/>
    </dgm:pt>
    <dgm:pt modelId="{9C525CA3-52B6-4A82-834A-41D8E8F490AB}" type="pres">
      <dgm:prSet presAssocID="{80993CD8-3BF0-4862-9F99-DBDE3FAEC705}" presName="linNode" presStyleCnt="0"/>
      <dgm:spPr/>
    </dgm:pt>
    <dgm:pt modelId="{073F9442-13E7-44DF-AA39-E2FE104CAE6B}" type="pres">
      <dgm:prSet presAssocID="{80993CD8-3BF0-4862-9F99-DBDE3FAEC705}" presName="parentShp" presStyleLbl="node1" presStyleIdx="1" presStyleCnt="2" custScaleX="67349" custScaleY="17949" custLinFactNeighborX="-13962" custLinFactNeighborY="-9660">
        <dgm:presLayoutVars>
          <dgm:bulletEnabled val="1"/>
        </dgm:presLayoutVars>
      </dgm:prSet>
      <dgm:spPr/>
      <dgm:t>
        <a:bodyPr/>
        <a:lstStyle/>
        <a:p>
          <a:endParaRPr lang="en-US"/>
        </a:p>
      </dgm:t>
    </dgm:pt>
    <dgm:pt modelId="{DA3AB9C8-437F-4DE6-AF3D-B37FFC1D17DE}" type="pres">
      <dgm:prSet presAssocID="{80993CD8-3BF0-4862-9F99-DBDE3FAEC705}" presName="childShp" presStyleLbl="bgAccFollowNode1" presStyleIdx="1" presStyleCnt="2" custScaleX="89871" custScaleY="31916" custLinFactNeighborX="16729" custLinFactNeighborY="-8487">
        <dgm:presLayoutVars>
          <dgm:bulletEnabled val="1"/>
        </dgm:presLayoutVars>
      </dgm:prSet>
      <dgm:spPr/>
      <dgm:t>
        <a:bodyPr/>
        <a:lstStyle/>
        <a:p>
          <a:endParaRPr lang="en-US"/>
        </a:p>
      </dgm:t>
    </dgm:pt>
  </dgm:ptLst>
  <dgm:cxnLst>
    <dgm:cxn modelId="{42CABD91-41B9-492D-8DD1-AA22A5E42D35}" srcId="{B040E59A-11D2-43EA-BAC3-27C06D776833}" destId="{80993CD8-3BF0-4862-9F99-DBDE3FAEC705}" srcOrd="1" destOrd="0" parTransId="{696681B1-E51E-431E-8024-6CD78E086A58}" sibTransId="{8D5B2B6F-A5AB-43BB-A9EC-6F097824E210}"/>
    <dgm:cxn modelId="{47E9DD53-95D1-46F8-80F9-C951A8B1B356}" srcId="{C4E50B66-DEBD-4D39-8DD0-7C332A58A93E}" destId="{AC7F35DB-9E7A-43D4-BDE3-167F2224C84F}" srcOrd="3" destOrd="0" parTransId="{775AE796-C387-4B56-9BA0-83B9070D1324}" sibTransId="{69CD2154-FE8C-4619-9861-54F1CE6D335D}"/>
    <dgm:cxn modelId="{31F1FC99-A56C-435E-96D4-13616BDE2033}" type="presOf" srcId="{01B0EAC3-0FC2-4BA8-9EB3-832D61E6094C}" destId="{DD8690D6-4D7A-4B21-AF1E-9D6B784E9D04}" srcOrd="0" destOrd="2" presId="urn:microsoft.com/office/officeart/2005/8/layout/vList6"/>
    <dgm:cxn modelId="{8B8B272B-B3C2-4C05-84BE-D3776159F735}" srcId="{C4E50B66-DEBD-4D39-8DD0-7C332A58A93E}" destId="{2D855D71-F883-4049-B12B-CA81A3801611}" srcOrd="0" destOrd="0" parTransId="{7D2257A7-54D9-4988-963F-B59391AC9641}" sibTransId="{237A4EA0-B0E1-4FAA-BEC0-9C81B5355D92}"/>
    <dgm:cxn modelId="{A8615D23-35D9-4DAD-BF83-8BA0E411041A}" srcId="{B040E59A-11D2-43EA-BAC3-27C06D776833}" destId="{C4E50B66-DEBD-4D39-8DD0-7C332A58A93E}" srcOrd="0" destOrd="0" parTransId="{7547F196-61AD-406C-A333-4691BDC19F7C}" sibTransId="{E7A3A995-5057-4210-9128-30ECAAF9F4F7}"/>
    <dgm:cxn modelId="{277DE16D-79C6-4B93-9F7E-DBBA333D4B57}" type="presOf" srcId="{B040E59A-11D2-43EA-BAC3-27C06D776833}" destId="{52B72BF3-6497-4830-B338-2EC46793A3E3}" srcOrd="0" destOrd="0" presId="urn:microsoft.com/office/officeart/2005/8/layout/vList6"/>
    <dgm:cxn modelId="{C5441852-9631-4283-BBC2-E2E727F1BCA1}" type="presOf" srcId="{965146F2-CE8D-4804-8A68-1D0114A77500}" destId="{DA3AB9C8-437F-4DE6-AF3D-B37FFC1D17DE}" srcOrd="0" destOrd="0" presId="urn:microsoft.com/office/officeart/2005/8/layout/vList6"/>
    <dgm:cxn modelId="{47166CF3-F0B6-44C9-AC7F-18FC4EBFE371}" type="presOf" srcId="{AC7F35DB-9E7A-43D4-BDE3-167F2224C84F}" destId="{DD8690D6-4D7A-4B21-AF1E-9D6B784E9D04}" srcOrd="0" destOrd="3" presId="urn:microsoft.com/office/officeart/2005/8/layout/vList6"/>
    <dgm:cxn modelId="{62FDF747-657F-4244-B4B0-127A2CC6E6F8}" type="presOf" srcId="{B13CFA43-D8FE-4414-875C-3D15BC426C2B}" destId="{DA3AB9C8-437F-4DE6-AF3D-B37FFC1D17DE}" srcOrd="0" destOrd="1" presId="urn:microsoft.com/office/officeart/2005/8/layout/vList6"/>
    <dgm:cxn modelId="{5C96AFD3-B67A-4FD9-83F3-D67580E14628}" srcId="{C4E50B66-DEBD-4D39-8DD0-7C332A58A93E}" destId="{6363D6E3-F749-40CF-BE06-7C2EFC6B6810}" srcOrd="4" destOrd="0" parTransId="{83847066-894E-4E5D-B701-E3E27ACC2C10}" sibTransId="{5A890234-74BF-4062-A5BC-545AB1032115}"/>
    <dgm:cxn modelId="{B69C6115-C9D6-465C-8DDC-2C59855CD7AF}" srcId="{C4E50B66-DEBD-4D39-8DD0-7C332A58A93E}" destId="{4431F216-FA92-4D03-9BE6-BD4967DBDBD4}" srcOrd="1" destOrd="0" parTransId="{47946E4B-231B-4DF0-8543-D5817645B17D}" sibTransId="{988F9688-F4B2-461D-A46E-7487CFBECD43}"/>
    <dgm:cxn modelId="{BA373F5A-3D60-4E2F-AC57-1917869E52A2}" type="presOf" srcId="{2D855D71-F883-4049-B12B-CA81A3801611}" destId="{DD8690D6-4D7A-4B21-AF1E-9D6B784E9D04}" srcOrd="0" destOrd="0" presId="urn:microsoft.com/office/officeart/2005/8/layout/vList6"/>
    <dgm:cxn modelId="{8EA1BB51-2BA7-4176-85B6-159EFD20904E}" type="presOf" srcId="{80993CD8-3BF0-4862-9F99-DBDE3FAEC705}" destId="{073F9442-13E7-44DF-AA39-E2FE104CAE6B}" srcOrd="0" destOrd="0" presId="urn:microsoft.com/office/officeart/2005/8/layout/vList6"/>
    <dgm:cxn modelId="{09DC5781-1124-47CC-A07A-7E38D8C29465}" srcId="{80993CD8-3BF0-4862-9F99-DBDE3FAEC705}" destId="{8411429C-4298-4F89-979D-BC4F4E557E07}" srcOrd="2" destOrd="0" parTransId="{811EC8C6-96A5-44F5-8048-EAB64AD4A698}" sibTransId="{8B360DAB-EFD3-46A1-91CB-6AF51A7C82A0}"/>
    <dgm:cxn modelId="{C2D0C952-EC0E-4ED1-8C2F-17D18A659A96}" srcId="{C4E50B66-DEBD-4D39-8DD0-7C332A58A93E}" destId="{01B0EAC3-0FC2-4BA8-9EB3-832D61E6094C}" srcOrd="2" destOrd="0" parTransId="{4C1CAB4F-E259-46C7-B021-507762606B24}" sibTransId="{5F24717F-FEBC-4903-A176-C7F6CF3B9A70}"/>
    <dgm:cxn modelId="{DED64262-5571-4966-8CFB-6CEB5CF62D9C}" type="presOf" srcId="{6363D6E3-F749-40CF-BE06-7C2EFC6B6810}" destId="{DD8690D6-4D7A-4B21-AF1E-9D6B784E9D04}" srcOrd="0" destOrd="4" presId="urn:microsoft.com/office/officeart/2005/8/layout/vList6"/>
    <dgm:cxn modelId="{5E96CCD1-E183-4F89-B648-7CEB7936BF00}" srcId="{80993CD8-3BF0-4862-9F99-DBDE3FAEC705}" destId="{B13CFA43-D8FE-4414-875C-3D15BC426C2B}" srcOrd="1" destOrd="0" parTransId="{F05AFC56-9193-4627-BDFC-1E927829C664}" sibTransId="{B1C4016A-52D5-45F8-86D7-79BEFC47EE4F}"/>
    <dgm:cxn modelId="{09F94443-39C1-4D68-A41B-FA483978FF16}" type="presOf" srcId="{4431F216-FA92-4D03-9BE6-BD4967DBDBD4}" destId="{DD8690D6-4D7A-4B21-AF1E-9D6B784E9D04}" srcOrd="0" destOrd="1" presId="urn:microsoft.com/office/officeart/2005/8/layout/vList6"/>
    <dgm:cxn modelId="{BC3753F2-2426-4C23-B677-D7149CB010BE}" srcId="{80993CD8-3BF0-4862-9F99-DBDE3FAEC705}" destId="{965146F2-CE8D-4804-8A68-1D0114A77500}" srcOrd="0" destOrd="0" parTransId="{139CB370-C911-450F-B759-447330B0804A}" sibTransId="{3BA86681-7884-4203-92B5-5313A3A06877}"/>
    <dgm:cxn modelId="{E5A47116-06CA-4F16-AD38-E016F9E1523C}" type="presOf" srcId="{C53E820F-4667-4F21-8F34-04EC52C929AC}" destId="{DA3AB9C8-437F-4DE6-AF3D-B37FFC1D17DE}" srcOrd="0" destOrd="3" presId="urn:microsoft.com/office/officeart/2005/8/layout/vList6"/>
    <dgm:cxn modelId="{65A9A6A1-C6CE-46AD-AB94-BFFDB123D141}" type="presOf" srcId="{C4E50B66-DEBD-4D39-8DD0-7C332A58A93E}" destId="{1747AAB1-C4F6-4D6E-BF15-9D53DDA0B637}" srcOrd="0" destOrd="0" presId="urn:microsoft.com/office/officeart/2005/8/layout/vList6"/>
    <dgm:cxn modelId="{E13F8F70-262B-4307-8BFE-CEC16EBFD8CE}" type="presOf" srcId="{8411429C-4298-4F89-979D-BC4F4E557E07}" destId="{DA3AB9C8-437F-4DE6-AF3D-B37FFC1D17DE}" srcOrd="0" destOrd="2" presId="urn:microsoft.com/office/officeart/2005/8/layout/vList6"/>
    <dgm:cxn modelId="{C9346285-8208-4CAD-A4B6-D94138D2618C}" srcId="{80993CD8-3BF0-4862-9F99-DBDE3FAEC705}" destId="{C53E820F-4667-4F21-8F34-04EC52C929AC}" srcOrd="3" destOrd="0" parTransId="{813368B1-4A9A-4228-A2B7-85E983CB8F7A}" sibTransId="{1742EE5A-AC63-4C69-8B03-7DB44CBC8C19}"/>
    <dgm:cxn modelId="{7E1B015F-C74F-43E3-95A4-1C15EB3B9954}" type="presParOf" srcId="{52B72BF3-6497-4830-B338-2EC46793A3E3}" destId="{ED342EE2-FC72-495A-9435-9CE35EC46DCC}" srcOrd="0" destOrd="0" presId="urn:microsoft.com/office/officeart/2005/8/layout/vList6"/>
    <dgm:cxn modelId="{538D7A07-B228-4162-803D-23576181A3A0}" type="presParOf" srcId="{ED342EE2-FC72-495A-9435-9CE35EC46DCC}" destId="{1747AAB1-C4F6-4D6E-BF15-9D53DDA0B637}" srcOrd="0" destOrd="0" presId="urn:microsoft.com/office/officeart/2005/8/layout/vList6"/>
    <dgm:cxn modelId="{0603EC76-4AD7-49AF-B9CC-902A8887137E}" type="presParOf" srcId="{ED342EE2-FC72-495A-9435-9CE35EC46DCC}" destId="{DD8690D6-4D7A-4B21-AF1E-9D6B784E9D04}" srcOrd="1" destOrd="0" presId="urn:microsoft.com/office/officeart/2005/8/layout/vList6"/>
    <dgm:cxn modelId="{8007A5C6-A3A9-4160-8E4E-A92950FA0159}" type="presParOf" srcId="{52B72BF3-6497-4830-B338-2EC46793A3E3}" destId="{05443089-BD37-47FC-A703-F2473D099EA9}" srcOrd="1" destOrd="0" presId="urn:microsoft.com/office/officeart/2005/8/layout/vList6"/>
    <dgm:cxn modelId="{1CF92CB3-CD2A-49A7-964A-A6B1A2E0C6E8}" type="presParOf" srcId="{52B72BF3-6497-4830-B338-2EC46793A3E3}" destId="{9C525CA3-52B6-4A82-834A-41D8E8F490AB}" srcOrd="2" destOrd="0" presId="urn:microsoft.com/office/officeart/2005/8/layout/vList6"/>
    <dgm:cxn modelId="{66AD9701-B767-4569-BDDE-5D95C043927F}" type="presParOf" srcId="{9C525CA3-52B6-4A82-834A-41D8E8F490AB}" destId="{073F9442-13E7-44DF-AA39-E2FE104CAE6B}" srcOrd="0" destOrd="0" presId="urn:microsoft.com/office/officeart/2005/8/layout/vList6"/>
    <dgm:cxn modelId="{EC3FA7DF-9B0F-412D-AD33-6926AB1D5F43}" type="presParOf" srcId="{9C525CA3-52B6-4A82-834A-41D8E8F490AB}" destId="{DA3AB9C8-437F-4DE6-AF3D-B37FFC1D17DE}" srcOrd="1" destOrd="0" presId="urn:microsoft.com/office/officeart/2005/8/layout/vList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4986641-4F4D-4556-B759-4D1AB12F55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4783201-7233-4DB1-B2D2-BAD81417886D}">
      <dgm:prSet phldrT="[Text]"/>
      <dgm:spPr/>
      <dgm:t>
        <a:bodyPr/>
        <a:lstStyle/>
        <a:p>
          <a:pPr algn="ctr"/>
          <a:r>
            <a:rPr lang="ro-RO" b="1" dirty="0" smtClean="0"/>
            <a:t>Profitabilitate</a:t>
          </a:r>
          <a:endParaRPr lang="en-US" b="1" dirty="0"/>
        </a:p>
      </dgm:t>
    </dgm:pt>
    <dgm:pt modelId="{ECF58F5A-EFB2-4812-98FF-31EE87A76708}" type="parTrans" cxnId="{C6F73434-BE2C-4839-98CF-F7E5B5DD54E4}">
      <dgm:prSet/>
      <dgm:spPr/>
      <dgm:t>
        <a:bodyPr/>
        <a:lstStyle/>
        <a:p>
          <a:endParaRPr lang="en-US"/>
        </a:p>
      </dgm:t>
    </dgm:pt>
    <dgm:pt modelId="{7BF5F921-628B-4C0E-B716-0EBE01018FBA}" type="sibTrans" cxnId="{C6F73434-BE2C-4839-98CF-F7E5B5DD54E4}">
      <dgm:prSet/>
      <dgm:spPr/>
      <dgm:t>
        <a:bodyPr/>
        <a:lstStyle/>
        <a:p>
          <a:endParaRPr lang="en-US"/>
        </a:p>
      </dgm:t>
    </dgm:pt>
    <dgm:pt modelId="{CC7E502E-F9E1-44A7-B32E-5C123D6FDCFD}">
      <dgm:prSet phldrT="[Text]" custT="1"/>
      <dgm:spPr>
        <a:solidFill>
          <a:schemeClr val="accent2">
            <a:lumMod val="60000"/>
            <a:lumOff val="40000"/>
            <a:alpha val="90000"/>
          </a:schemeClr>
        </a:solidFill>
      </dgm:spPr>
      <dgm:t>
        <a:bodyPr/>
        <a:lstStyle/>
        <a:p>
          <a:pPr algn="l"/>
          <a:r>
            <a:rPr lang="ro-RO" sz="1400" b="1" dirty="0" smtClean="0">
              <a:latin typeface="Arial" panose="020B0604020202020204" pitchFamily="34" charset="0"/>
              <a:cs typeface="Arial" panose="020B0604020202020204" pitchFamily="34" charset="0"/>
            </a:rPr>
            <a:t>Rata profitului brut înainte de amortizare și redevență </a:t>
          </a:r>
          <a:endParaRPr lang="en-US" sz="1400" dirty="0">
            <a:latin typeface="Arial" panose="020B0604020202020204" pitchFamily="34" charset="0"/>
            <a:cs typeface="Arial" panose="020B0604020202020204" pitchFamily="34" charset="0"/>
          </a:endParaRPr>
        </a:p>
      </dgm:t>
    </dgm:pt>
    <dgm:pt modelId="{A22432F2-3491-4439-9B40-D8DF01635F09}" type="parTrans" cxnId="{D323C283-9241-43B1-BE46-6AC3E2A083AC}">
      <dgm:prSet/>
      <dgm:spPr/>
      <dgm:t>
        <a:bodyPr/>
        <a:lstStyle/>
        <a:p>
          <a:endParaRPr lang="en-US"/>
        </a:p>
      </dgm:t>
    </dgm:pt>
    <dgm:pt modelId="{5018F1ED-01F2-4E73-8510-1C20514A826C}" type="sibTrans" cxnId="{D323C283-9241-43B1-BE46-6AC3E2A083AC}">
      <dgm:prSet/>
      <dgm:spPr/>
      <dgm:t>
        <a:bodyPr/>
        <a:lstStyle/>
        <a:p>
          <a:endParaRPr lang="en-US"/>
        </a:p>
      </dgm:t>
    </dgm:pt>
    <dgm:pt modelId="{7229B986-84D1-4AC1-A2D0-DBC23B084C7D}">
      <dgm:prSet phldrT="[Text]"/>
      <dgm:spPr/>
      <dgm:t>
        <a:bodyPr/>
        <a:lstStyle/>
        <a:p>
          <a:r>
            <a:rPr lang="ro-RO" b="1" dirty="0" smtClean="0"/>
            <a:t>Lichiditate</a:t>
          </a:r>
          <a:endParaRPr lang="en-US" b="1" dirty="0"/>
        </a:p>
      </dgm:t>
    </dgm:pt>
    <dgm:pt modelId="{961A02C8-0A81-4924-BFF3-29179FB88C8B}" type="parTrans" cxnId="{8CC3A63A-13E9-4A68-8691-D676FA937245}">
      <dgm:prSet/>
      <dgm:spPr/>
      <dgm:t>
        <a:bodyPr/>
        <a:lstStyle/>
        <a:p>
          <a:endParaRPr lang="en-US"/>
        </a:p>
      </dgm:t>
    </dgm:pt>
    <dgm:pt modelId="{EBFD4FBA-F8BF-4566-9D7A-DBE41622E226}" type="sibTrans" cxnId="{8CC3A63A-13E9-4A68-8691-D676FA937245}">
      <dgm:prSet/>
      <dgm:spPr/>
      <dgm:t>
        <a:bodyPr/>
        <a:lstStyle/>
        <a:p>
          <a:endParaRPr lang="en-US"/>
        </a:p>
      </dgm:t>
    </dgm:pt>
    <dgm:pt modelId="{313B99F6-5740-4858-9556-EE798CC6A779}">
      <dgm:prSet phldrT="[Text]" custT="1"/>
      <dgm:spPr>
        <a:solidFill>
          <a:schemeClr val="accent4">
            <a:lumMod val="60000"/>
            <a:lumOff val="40000"/>
            <a:alpha val="90000"/>
          </a:schemeClr>
        </a:solidFill>
      </dgm:spPr>
      <dgm:t>
        <a:bodyPr/>
        <a:lstStyle/>
        <a:p>
          <a:pPr algn="l"/>
          <a:r>
            <a:rPr lang="ro-RO" sz="1400" b="1" i="0" u="none" dirty="0" smtClean="0">
              <a:latin typeface="Arial" panose="020B0604020202020204" pitchFamily="34" charset="0"/>
              <a:cs typeface="Arial" panose="020B0604020202020204" pitchFamily="34" charset="0"/>
            </a:rPr>
            <a:t>Lichiditatea curentă</a:t>
          </a:r>
          <a:endParaRPr lang="en-US" sz="1400" b="1" i="0" u="none" dirty="0">
            <a:latin typeface="Arial" panose="020B0604020202020204" pitchFamily="34" charset="0"/>
            <a:cs typeface="Arial" panose="020B0604020202020204" pitchFamily="34" charset="0"/>
          </a:endParaRPr>
        </a:p>
      </dgm:t>
    </dgm:pt>
    <dgm:pt modelId="{D57588FD-67D5-4647-8A2C-323DFFC36B0A}" type="parTrans" cxnId="{8FE83F48-60FA-4D71-B9B6-729F2AE6F2C8}">
      <dgm:prSet/>
      <dgm:spPr/>
      <dgm:t>
        <a:bodyPr/>
        <a:lstStyle/>
        <a:p>
          <a:endParaRPr lang="en-US"/>
        </a:p>
      </dgm:t>
    </dgm:pt>
    <dgm:pt modelId="{DB28AE27-B2A5-4A99-A9D6-32EA4BE377EA}" type="sibTrans" cxnId="{8FE83F48-60FA-4D71-B9B6-729F2AE6F2C8}">
      <dgm:prSet/>
      <dgm:spPr/>
      <dgm:t>
        <a:bodyPr/>
        <a:lstStyle/>
        <a:p>
          <a:endParaRPr lang="en-US"/>
        </a:p>
      </dgm:t>
    </dgm:pt>
    <dgm:pt modelId="{D403CD8E-BE9A-43A9-9D5F-38A34C517420}">
      <dgm:prSet phldrT="[Text]"/>
      <dgm:spPr/>
      <dgm:t>
        <a:bodyPr/>
        <a:lstStyle/>
        <a:p>
          <a:r>
            <a:rPr lang="ro-RO" b="1" dirty="0" smtClean="0"/>
            <a:t>Indicatori de gestiune (activitate)</a:t>
          </a:r>
          <a:endParaRPr lang="en-US" b="1" dirty="0"/>
        </a:p>
      </dgm:t>
    </dgm:pt>
    <dgm:pt modelId="{E3FF4969-2002-4410-85B7-5EFA7DDC45B1}" type="parTrans" cxnId="{FFBF2DBA-23FE-4B55-A2EB-2AAF9065141C}">
      <dgm:prSet/>
      <dgm:spPr/>
      <dgm:t>
        <a:bodyPr/>
        <a:lstStyle/>
        <a:p>
          <a:endParaRPr lang="en-US"/>
        </a:p>
      </dgm:t>
    </dgm:pt>
    <dgm:pt modelId="{7A51F9A9-2607-4CA3-AC26-1B9C1347324E}" type="sibTrans" cxnId="{FFBF2DBA-23FE-4B55-A2EB-2AAF9065141C}">
      <dgm:prSet/>
      <dgm:spPr/>
      <dgm:t>
        <a:bodyPr/>
        <a:lstStyle/>
        <a:p>
          <a:endParaRPr lang="en-US"/>
        </a:p>
      </dgm:t>
    </dgm:pt>
    <dgm:pt modelId="{9BF22768-B6FA-44B4-903F-24531149F39E}">
      <dgm:prSet phldrT="[Text]" custT="1"/>
      <dgm:spPr>
        <a:solidFill>
          <a:schemeClr val="accent6">
            <a:lumMod val="40000"/>
            <a:lumOff val="60000"/>
            <a:alpha val="90000"/>
          </a:schemeClr>
        </a:solidFill>
      </dgm:spPr>
      <dgm:t>
        <a:bodyPr/>
        <a:lstStyle/>
        <a:p>
          <a:pPr algn="just"/>
          <a:r>
            <a:rPr lang="ro-RO" sz="1400" b="1" i="0" u="none" dirty="0" smtClean="0">
              <a:latin typeface="Arial" panose="020B0604020202020204" pitchFamily="34" charset="0"/>
              <a:cs typeface="Arial" panose="020B0604020202020204" pitchFamily="34" charset="0"/>
            </a:rPr>
            <a:t>Rotația stocurilor</a:t>
          </a:r>
          <a:endParaRPr lang="en-US" sz="1400" b="1" i="0" u="none" dirty="0">
            <a:latin typeface="Arial" panose="020B0604020202020204" pitchFamily="34" charset="0"/>
            <a:cs typeface="Arial" panose="020B0604020202020204" pitchFamily="34" charset="0"/>
          </a:endParaRPr>
        </a:p>
      </dgm:t>
    </dgm:pt>
    <dgm:pt modelId="{15AE2384-DA26-4676-BD50-541DB5E6DFA0}" type="parTrans" cxnId="{2BFD09CA-901D-470A-AA77-94B25AA2E1AE}">
      <dgm:prSet/>
      <dgm:spPr/>
      <dgm:t>
        <a:bodyPr/>
        <a:lstStyle/>
        <a:p>
          <a:endParaRPr lang="en-US"/>
        </a:p>
      </dgm:t>
    </dgm:pt>
    <dgm:pt modelId="{F5C58486-FB6D-4070-9B23-D2ECDF3B8953}" type="sibTrans" cxnId="{2BFD09CA-901D-470A-AA77-94B25AA2E1AE}">
      <dgm:prSet/>
      <dgm:spPr/>
      <dgm:t>
        <a:bodyPr/>
        <a:lstStyle/>
        <a:p>
          <a:endParaRPr lang="en-US"/>
        </a:p>
      </dgm:t>
    </dgm:pt>
    <dgm:pt modelId="{DBAFF8F5-AA90-40BC-9E60-3696B763C118}">
      <dgm:prSet phldrT="[Text]" custT="1"/>
      <dgm:spPr>
        <a:solidFill>
          <a:schemeClr val="accent6">
            <a:lumMod val="40000"/>
            <a:lumOff val="60000"/>
            <a:alpha val="90000"/>
          </a:schemeClr>
        </a:solidFill>
      </dgm:spPr>
      <dgm:t>
        <a:bodyPr/>
        <a:lstStyle/>
        <a:p>
          <a:pPr algn="just"/>
          <a:r>
            <a:rPr lang="ro-RO" sz="1400" b="1" i="0" u="none" dirty="0" smtClean="0">
              <a:latin typeface="Arial" panose="020B0604020202020204" pitchFamily="34" charset="0"/>
              <a:cs typeface="Arial" panose="020B0604020202020204" pitchFamily="34" charset="0"/>
            </a:rPr>
            <a:t>Viteza de rotație a debitelor clienți</a:t>
          </a:r>
          <a:endParaRPr lang="en-US" sz="1400" i="0" u="none" dirty="0">
            <a:latin typeface="Arial" panose="020B0604020202020204" pitchFamily="34" charset="0"/>
            <a:cs typeface="Arial" panose="020B0604020202020204" pitchFamily="34" charset="0"/>
          </a:endParaRPr>
        </a:p>
      </dgm:t>
    </dgm:pt>
    <dgm:pt modelId="{F3204420-B14A-4BCF-840D-18ED4A102581}" type="parTrans" cxnId="{7A4D842E-2C39-48FB-B485-5EB35347357A}">
      <dgm:prSet/>
      <dgm:spPr/>
      <dgm:t>
        <a:bodyPr/>
        <a:lstStyle/>
        <a:p>
          <a:endParaRPr lang="en-US"/>
        </a:p>
      </dgm:t>
    </dgm:pt>
    <dgm:pt modelId="{D68C8B8D-0E7B-4AFA-AE6D-4FBD6C0E3918}" type="sibTrans" cxnId="{7A4D842E-2C39-48FB-B485-5EB35347357A}">
      <dgm:prSet/>
      <dgm:spPr/>
      <dgm:t>
        <a:bodyPr/>
        <a:lstStyle/>
        <a:p>
          <a:endParaRPr lang="en-US"/>
        </a:p>
      </dgm:t>
    </dgm:pt>
    <dgm:pt modelId="{3E09B4E7-B106-4636-9E14-D0893033B1B3}">
      <dgm:prSet phldrT="[Text]" custT="1"/>
      <dgm:spPr>
        <a:solidFill>
          <a:schemeClr val="accent6">
            <a:lumMod val="40000"/>
            <a:lumOff val="60000"/>
            <a:alpha val="90000"/>
          </a:schemeClr>
        </a:solidFill>
      </dgm:spPr>
      <dgm:t>
        <a:bodyPr/>
        <a:lstStyle/>
        <a:p>
          <a:pPr algn="just"/>
          <a:r>
            <a:rPr lang="ro-RO" sz="1400" b="1" i="0" u="none" dirty="0" smtClean="0">
              <a:latin typeface="Arial" panose="020B0604020202020204" pitchFamily="34" charset="0"/>
              <a:cs typeface="Arial" panose="020B0604020202020204" pitchFamily="34" charset="0"/>
            </a:rPr>
            <a:t>Cheltuieli de exploatare la 1000 lei venituri din exploatare</a:t>
          </a:r>
          <a:endParaRPr lang="en-US" sz="1400" i="0" u="none" dirty="0">
            <a:latin typeface="Arial" panose="020B0604020202020204" pitchFamily="34" charset="0"/>
            <a:cs typeface="Arial" panose="020B0604020202020204" pitchFamily="34" charset="0"/>
          </a:endParaRPr>
        </a:p>
      </dgm:t>
    </dgm:pt>
    <dgm:pt modelId="{2F985CF4-07DB-4899-859A-E7664784D8AE}" type="parTrans" cxnId="{3F17152D-5AF7-45E4-B4A0-CEACF1E7FB2B}">
      <dgm:prSet/>
      <dgm:spPr/>
      <dgm:t>
        <a:bodyPr/>
        <a:lstStyle/>
        <a:p>
          <a:endParaRPr lang="en-US"/>
        </a:p>
      </dgm:t>
    </dgm:pt>
    <dgm:pt modelId="{A5A7CD61-167E-4879-81EB-6C654F953B27}" type="sibTrans" cxnId="{3F17152D-5AF7-45E4-B4A0-CEACF1E7FB2B}">
      <dgm:prSet/>
      <dgm:spPr/>
      <dgm:t>
        <a:bodyPr/>
        <a:lstStyle/>
        <a:p>
          <a:endParaRPr lang="en-US"/>
        </a:p>
      </dgm:t>
    </dgm:pt>
    <dgm:pt modelId="{7F15A923-B156-4901-B961-DF0210B1BAC9}">
      <dgm:prSet phldrT="[Text]" custT="1"/>
      <dgm:spPr>
        <a:solidFill>
          <a:schemeClr val="accent2">
            <a:lumMod val="60000"/>
            <a:lumOff val="40000"/>
            <a:alpha val="90000"/>
          </a:schemeClr>
        </a:solidFill>
      </dgm:spPr>
      <dgm:t>
        <a:bodyPr/>
        <a:lstStyle/>
        <a:p>
          <a:pPr algn="ctr"/>
          <a:r>
            <a:rPr lang="en-US" sz="1400" dirty="0" smtClean="0">
              <a:latin typeface="Arial" panose="020B0604020202020204" pitchFamily="34" charset="0"/>
              <a:cs typeface="Arial" panose="020B0604020202020204" pitchFamily="34" charset="0"/>
            </a:rPr>
            <a:t>[</a:t>
          </a:r>
          <a:r>
            <a:rPr lang="ro-RO" sz="1400" noProof="0" dirty="0" smtClean="0">
              <a:latin typeface="Arial" panose="020B0604020202020204" pitchFamily="34" charset="0"/>
              <a:cs typeface="Arial" panose="020B0604020202020204" pitchFamily="34" charset="0"/>
            </a:rPr>
            <a:t>Ven</a:t>
          </a:r>
          <a:r>
            <a:rPr lang="ro-RO" sz="1400" dirty="0" smtClean="0">
              <a:latin typeface="Arial" panose="020B0604020202020204" pitchFamily="34" charset="0"/>
              <a:cs typeface="Arial" panose="020B0604020202020204" pitchFamily="34" charset="0"/>
            </a:rPr>
            <a:t>ituri</a:t>
          </a:r>
          <a:r>
            <a:rPr lang="en-US" sz="1400" dirty="0" smtClean="0">
              <a:latin typeface="Arial" panose="020B0604020202020204" pitchFamily="34" charset="0"/>
              <a:cs typeface="Arial" panose="020B0604020202020204" pitchFamily="34" charset="0"/>
            </a:rPr>
            <a:t> </a:t>
          </a:r>
          <a:r>
            <a:rPr lang="ro-RO" sz="1400" noProof="0" dirty="0" smtClean="0">
              <a:latin typeface="Arial" panose="020B0604020202020204" pitchFamily="34" charset="0"/>
              <a:cs typeface="Arial" panose="020B0604020202020204" pitchFamily="34" charset="0"/>
            </a:rPr>
            <a:t>expl</a:t>
          </a:r>
          <a:r>
            <a:rPr lang="ro-RO" sz="1400" dirty="0" smtClean="0">
              <a:latin typeface="Arial" panose="020B0604020202020204" pitchFamily="34" charset="0"/>
              <a:cs typeface="Arial" panose="020B0604020202020204" pitchFamily="34" charset="0"/>
            </a:rPr>
            <a:t>oatare</a:t>
          </a:r>
          <a:r>
            <a:rPr lang="en-US" sz="1400" dirty="0" smtClean="0">
              <a:latin typeface="Arial" panose="020B0604020202020204" pitchFamily="34" charset="0"/>
              <a:cs typeface="Arial" panose="020B0604020202020204" pitchFamily="34" charset="0"/>
            </a:rPr>
            <a:t> - </a:t>
          </a:r>
          <a:r>
            <a:rPr lang="ro-RO" sz="1400" noProof="0" dirty="0" smtClean="0">
              <a:latin typeface="Arial" panose="020B0604020202020204" pitchFamily="34" charset="0"/>
              <a:cs typeface="Arial" panose="020B0604020202020204" pitchFamily="34" charset="0"/>
            </a:rPr>
            <a:t>Chelt</a:t>
          </a:r>
          <a:r>
            <a:rPr lang="ro-RO" sz="1400" dirty="0" smtClean="0">
              <a:latin typeface="Arial" panose="020B0604020202020204" pitchFamily="34" charset="0"/>
              <a:cs typeface="Arial" panose="020B0604020202020204" pitchFamily="34" charset="0"/>
            </a:rPr>
            <a:t>uieli</a:t>
          </a:r>
          <a:r>
            <a:rPr lang="en-US" sz="1400" dirty="0" smtClean="0">
              <a:latin typeface="Arial" panose="020B0604020202020204" pitchFamily="34" charset="0"/>
              <a:cs typeface="Arial" panose="020B0604020202020204" pitchFamily="34" charset="0"/>
            </a:rPr>
            <a:t> </a:t>
          </a:r>
          <a:r>
            <a:rPr lang="ro-RO" sz="1400" noProof="0" dirty="0" smtClean="0">
              <a:latin typeface="Arial" panose="020B0604020202020204" pitchFamily="34" charset="0"/>
              <a:cs typeface="Arial" panose="020B0604020202020204" pitchFamily="34" charset="0"/>
            </a:rPr>
            <a:t>expl</a:t>
          </a:r>
          <a:r>
            <a:rPr lang="ro-RO" sz="1400" dirty="0" smtClean="0">
              <a:latin typeface="Arial" panose="020B0604020202020204" pitchFamily="34" charset="0"/>
              <a:cs typeface="Arial" panose="020B0604020202020204" pitchFamily="34" charset="0"/>
            </a:rPr>
            <a:t>oatare</a:t>
          </a:r>
          <a:r>
            <a:rPr lang="en-US" sz="1400" dirty="0" smtClean="0">
              <a:latin typeface="Arial" panose="020B0604020202020204" pitchFamily="34" charset="0"/>
              <a:cs typeface="Arial" panose="020B0604020202020204" pitchFamily="34" charset="0"/>
            </a:rPr>
            <a:t> + (</a:t>
          </a:r>
          <a:r>
            <a:rPr lang="ro-RO" sz="1400" noProof="0" dirty="0" smtClean="0">
              <a:latin typeface="Arial" panose="020B0604020202020204" pitchFamily="34" charset="0"/>
              <a:cs typeface="Arial" panose="020B0604020202020204" pitchFamily="34" charset="0"/>
            </a:rPr>
            <a:t>Amortizarea + Redeventa)] / Venit expl</a:t>
          </a:r>
          <a:r>
            <a:rPr lang="ro-RO" sz="1400" dirty="0" smtClean="0">
              <a:latin typeface="Arial" panose="020B0604020202020204" pitchFamily="34" charset="0"/>
              <a:cs typeface="Arial" panose="020B0604020202020204" pitchFamily="34" charset="0"/>
            </a:rPr>
            <a:t>oatare</a:t>
          </a:r>
          <a:endParaRPr lang="en-US" sz="1400" dirty="0">
            <a:latin typeface="Arial" panose="020B0604020202020204" pitchFamily="34" charset="0"/>
            <a:cs typeface="Arial" panose="020B0604020202020204" pitchFamily="34" charset="0"/>
          </a:endParaRPr>
        </a:p>
      </dgm:t>
    </dgm:pt>
    <dgm:pt modelId="{23633A24-8F77-44D4-A5AE-89FA75B27C86}" type="parTrans" cxnId="{72CDC9A7-3703-4748-B072-2575057DC5DE}">
      <dgm:prSet/>
      <dgm:spPr/>
      <dgm:t>
        <a:bodyPr/>
        <a:lstStyle/>
        <a:p>
          <a:endParaRPr lang="en-US"/>
        </a:p>
      </dgm:t>
    </dgm:pt>
    <dgm:pt modelId="{5C3AB13B-3FA1-428F-A653-0289AC9523C2}" type="sibTrans" cxnId="{72CDC9A7-3703-4748-B072-2575057DC5DE}">
      <dgm:prSet/>
      <dgm:spPr/>
      <dgm:t>
        <a:bodyPr/>
        <a:lstStyle/>
        <a:p>
          <a:endParaRPr lang="en-US"/>
        </a:p>
      </dgm:t>
    </dgm:pt>
    <dgm:pt modelId="{3227CEB9-DA03-4E52-BB8A-A8DD447A6D6E}">
      <dgm:prSet phldrT="[Text]" custT="1"/>
      <dgm:spPr>
        <a:solidFill>
          <a:schemeClr val="accent4">
            <a:lumMod val="60000"/>
            <a:lumOff val="40000"/>
            <a:alpha val="90000"/>
          </a:schemeClr>
        </a:solidFill>
      </dgm:spPr>
      <dgm:t>
        <a:bodyPr/>
        <a:lstStyle/>
        <a:p>
          <a:pPr algn="ctr"/>
          <a:r>
            <a:rPr lang="ro-RO" sz="1600" b="1" i="0" u="none" dirty="0" smtClean="0">
              <a:latin typeface="Arial" panose="020B0604020202020204" pitchFamily="34" charset="0"/>
              <a:cs typeface="Arial" panose="020B0604020202020204" pitchFamily="34" charset="0"/>
            </a:rPr>
            <a:t> </a:t>
          </a:r>
          <a:r>
            <a:rPr lang="ro-RO" sz="1400" b="0" i="0" u="none" noProof="0" dirty="0" smtClean="0">
              <a:latin typeface="Arial" panose="020B0604020202020204" pitchFamily="34" charset="0"/>
              <a:cs typeface="Arial" panose="020B0604020202020204" pitchFamily="34" charset="0"/>
            </a:rPr>
            <a:t>Active circulante / Datorii curente             </a:t>
          </a:r>
          <a:endParaRPr lang="ro-RO" sz="1600" b="1" i="0" u="none" noProof="0" dirty="0">
            <a:latin typeface="Arial" panose="020B0604020202020204" pitchFamily="34" charset="0"/>
            <a:cs typeface="Arial" panose="020B0604020202020204" pitchFamily="34" charset="0"/>
          </a:endParaRPr>
        </a:p>
      </dgm:t>
    </dgm:pt>
    <dgm:pt modelId="{5DACB8B7-0A55-46D7-A707-A1511FCE885A}" type="parTrans" cxnId="{672D4339-D5BC-43AA-9CEC-111F8D598D27}">
      <dgm:prSet/>
      <dgm:spPr/>
      <dgm:t>
        <a:bodyPr/>
        <a:lstStyle/>
        <a:p>
          <a:endParaRPr lang="en-US"/>
        </a:p>
      </dgm:t>
    </dgm:pt>
    <dgm:pt modelId="{3E9063A3-A7AC-41E0-85E5-027A22EAB8D8}" type="sibTrans" cxnId="{672D4339-D5BC-43AA-9CEC-111F8D598D27}">
      <dgm:prSet/>
      <dgm:spPr/>
      <dgm:t>
        <a:bodyPr/>
        <a:lstStyle/>
        <a:p>
          <a:endParaRPr lang="en-US"/>
        </a:p>
      </dgm:t>
    </dgm:pt>
    <dgm:pt modelId="{29E4C186-04EE-440E-8449-0D8036851D88}">
      <dgm:prSet phldrT="[Text]" custT="1"/>
      <dgm:spPr>
        <a:solidFill>
          <a:schemeClr val="accent2">
            <a:lumMod val="60000"/>
            <a:lumOff val="40000"/>
            <a:alpha val="90000"/>
          </a:schemeClr>
        </a:solidFill>
      </dgm:spPr>
      <dgm:t>
        <a:bodyPr/>
        <a:lstStyle/>
        <a:p>
          <a:pPr algn="l"/>
          <a:endParaRPr lang="en-US" sz="1600" dirty="0">
            <a:latin typeface="Arial" panose="020B0604020202020204" pitchFamily="34" charset="0"/>
            <a:cs typeface="Arial" panose="020B0604020202020204" pitchFamily="34" charset="0"/>
          </a:endParaRPr>
        </a:p>
      </dgm:t>
    </dgm:pt>
    <dgm:pt modelId="{329F1392-379A-4C4F-9E08-452F8320E903}" type="parTrans" cxnId="{EC1A0947-277C-4DA4-82EE-165C5770B4DC}">
      <dgm:prSet/>
      <dgm:spPr/>
      <dgm:t>
        <a:bodyPr/>
        <a:lstStyle/>
        <a:p>
          <a:endParaRPr lang="en-US"/>
        </a:p>
      </dgm:t>
    </dgm:pt>
    <dgm:pt modelId="{5AF48213-4A83-4594-B175-967BC5323BD8}" type="sibTrans" cxnId="{EC1A0947-277C-4DA4-82EE-165C5770B4DC}">
      <dgm:prSet/>
      <dgm:spPr/>
      <dgm:t>
        <a:bodyPr/>
        <a:lstStyle/>
        <a:p>
          <a:endParaRPr lang="en-US"/>
        </a:p>
      </dgm:t>
    </dgm:pt>
    <dgm:pt modelId="{4E950F86-3825-4B44-8E09-66CFFC70D09D}">
      <dgm:prSet phldrT="[Text]" custT="1"/>
      <dgm:spPr>
        <a:solidFill>
          <a:schemeClr val="accent4">
            <a:lumMod val="60000"/>
            <a:lumOff val="40000"/>
            <a:alpha val="90000"/>
          </a:schemeClr>
        </a:solidFill>
      </dgm:spPr>
      <dgm:t>
        <a:bodyPr/>
        <a:lstStyle/>
        <a:p>
          <a:pPr algn="l"/>
          <a:endParaRPr lang="en-US" sz="1600" b="1" i="0" u="none" dirty="0">
            <a:latin typeface="Arial" panose="020B0604020202020204" pitchFamily="34" charset="0"/>
            <a:cs typeface="Arial" panose="020B0604020202020204" pitchFamily="34" charset="0"/>
          </a:endParaRPr>
        </a:p>
      </dgm:t>
    </dgm:pt>
    <dgm:pt modelId="{EEDA5094-B53E-4A19-98F4-96D7F4F71518}" type="parTrans" cxnId="{9F4E4402-D20C-4BA0-9EE6-A7211E5AB9C5}">
      <dgm:prSet/>
      <dgm:spPr/>
      <dgm:t>
        <a:bodyPr/>
        <a:lstStyle/>
        <a:p>
          <a:endParaRPr lang="en-US"/>
        </a:p>
      </dgm:t>
    </dgm:pt>
    <dgm:pt modelId="{73338163-5880-464C-82F2-F741EB003283}" type="sibTrans" cxnId="{9F4E4402-D20C-4BA0-9EE6-A7211E5AB9C5}">
      <dgm:prSet/>
      <dgm:spPr/>
      <dgm:t>
        <a:bodyPr/>
        <a:lstStyle/>
        <a:p>
          <a:endParaRPr lang="en-US"/>
        </a:p>
      </dgm:t>
    </dgm:pt>
    <dgm:pt modelId="{2C149A03-6A49-4441-BC3C-F1D6BFA8195C}" type="pres">
      <dgm:prSet presAssocID="{14986641-4F4D-4556-B759-4D1AB12F55F8}" presName="Name0" presStyleCnt="0">
        <dgm:presLayoutVars>
          <dgm:dir/>
          <dgm:animLvl val="lvl"/>
          <dgm:resizeHandles val="exact"/>
        </dgm:presLayoutVars>
      </dgm:prSet>
      <dgm:spPr/>
      <dgm:t>
        <a:bodyPr/>
        <a:lstStyle/>
        <a:p>
          <a:endParaRPr lang="en-US"/>
        </a:p>
      </dgm:t>
    </dgm:pt>
    <dgm:pt modelId="{2DB763E0-A6D8-425E-9726-9314A3F41456}" type="pres">
      <dgm:prSet presAssocID="{74783201-7233-4DB1-B2D2-BAD81417886D}" presName="composite" presStyleCnt="0"/>
      <dgm:spPr/>
    </dgm:pt>
    <dgm:pt modelId="{54B27D7F-EF03-4960-A627-E782B11AFAE7}" type="pres">
      <dgm:prSet presAssocID="{74783201-7233-4DB1-B2D2-BAD81417886D}" presName="parTx" presStyleLbl="alignNode1" presStyleIdx="0" presStyleCnt="3">
        <dgm:presLayoutVars>
          <dgm:chMax val="0"/>
          <dgm:chPref val="0"/>
          <dgm:bulletEnabled val="1"/>
        </dgm:presLayoutVars>
      </dgm:prSet>
      <dgm:spPr/>
      <dgm:t>
        <a:bodyPr/>
        <a:lstStyle/>
        <a:p>
          <a:endParaRPr lang="en-US"/>
        </a:p>
      </dgm:t>
    </dgm:pt>
    <dgm:pt modelId="{6A2C6C3F-8865-4855-B2BF-1DA4B7CC5A64}" type="pres">
      <dgm:prSet presAssocID="{74783201-7233-4DB1-B2D2-BAD81417886D}" presName="desTx" presStyleLbl="alignAccFollowNode1" presStyleIdx="0" presStyleCnt="3">
        <dgm:presLayoutVars>
          <dgm:bulletEnabled val="1"/>
        </dgm:presLayoutVars>
      </dgm:prSet>
      <dgm:spPr/>
      <dgm:t>
        <a:bodyPr/>
        <a:lstStyle/>
        <a:p>
          <a:endParaRPr lang="en-US"/>
        </a:p>
      </dgm:t>
    </dgm:pt>
    <dgm:pt modelId="{4192F1FF-4B14-4EF9-B92C-D62666170F3E}" type="pres">
      <dgm:prSet presAssocID="{7BF5F921-628B-4C0E-B716-0EBE01018FBA}" presName="space" presStyleCnt="0"/>
      <dgm:spPr/>
    </dgm:pt>
    <dgm:pt modelId="{3EA95F19-22DF-4CE4-8CFD-A430BF991D5D}" type="pres">
      <dgm:prSet presAssocID="{7229B986-84D1-4AC1-A2D0-DBC23B084C7D}" presName="composite" presStyleCnt="0"/>
      <dgm:spPr/>
    </dgm:pt>
    <dgm:pt modelId="{3AA9D1AB-7B22-428C-9670-57A08B7B8AE7}" type="pres">
      <dgm:prSet presAssocID="{7229B986-84D1-4AC1-A2D0-DBC23B084C7D}" presName="parTx" presStyleLbl="alignNode1" presStyleIdx="1" presStyleCnt="3">
        <dgm:presLayoutVars>
          <dgm:chMax val="0"/>
          <dgm:chPref val="0"/>
          <dgm:bulletEnabled val="1"/>
        </dgm:presLayoutVars>
      </dgm:prSet>
      <dgm:spPr/>
      <dgm:t>
        <a:bodyPr/>
        <a:lstStyle/>
        <a:p>
          <a:endParaRPr lang="en-US"/>
        </a:p>
      </dgm:t>
    </dgm:pt>
    <dgm:pt modelId="{DAC82B60-0B14-4F65-9D61-D3EFA05D3500}" type="pres">
      <dgm:prSet presAssocID="{7229B986-84D1-4AC1-A2D0-DBC23B084C7D}" presName="desTx" presStyleLbl="alignAccFollowNode1" presStyleIdx="1" presStyleCnt="3">
        <dgm:presLayoutVars>
          <dgm:bulletEnabled val="1"/>
        </dgm:presLayoutVars>
      </dgm:prSet>
      <dgm:spPr/>
      <dgm:t>
        <a:bodyPr/>
        <a:lstStyle/>
        <a:p>
          <a:endParaRPr lang="en-US"/>
        </a:p>
      </dgm:t>
    </dgm:pt>
    <dgm:pt modelId="{ABF86A5B-94B6-4742-84AA-1B5B60BD78F8}" type="pres">
      <dgm:prSet presAssocID="{EBFD4FBA-F8BF-4566-9D7A-DBE41622E226}" presName="space" presStyleCnt="0"/>
      <dgm:spPr/>
    </dgm:pt>
    <dgm:pt modelId="{880A1B2D-21E0-417A-8BE3-AD445E26E0E5}" type="pres">
      <dgm:prSet presAssocID="{D403CD8E-BE9A-43A9-9D5F-38A34C517420}" presName="composite" presStyleCnt="0"/>
      <dgm:spPr/>
    </dgm:pt>
    <dgm:pt modelId="{FF371799-3644-4F59-83FA-1155CA47FC2D}" type="pres">
      <dgm:prSet presAssocID="{D403CD8E-BE9A-43A9-9D5F-38A34C517420}" presName="parTx" presStyleLbl="alignNode1" presStyleIdx="2" presStyleCnt="3">
        <dgm:presLayoutVars>
          <dgm:chMax val="0"/>
          <dgm:chPref val="0"/>
          <dgm:bulletEnabled val="1"/>
        </dgm:presLayoutVars>
      </dgm:prSet>
      <dgm:spPr/>
      <dgm:t>
        <a:bodyPr/>
        <a:lstStyle/>
        <a:p>
          <a:endParaRPr lang="en-US"/>
        </a:p>
      </dgm:t>
    </dgm:pt>
    <dgm:pt modelId="{8C43EA17-F5D5-481D-9136-BBEB65FF0DB1}" type="pres">
      <dgm:prSet presAssocID="{D403CD8E-BE9A-43A9-9D5F-38A34C517420}" presName="desTx" presStyleLbl="alignAccFollowNode1" presStyleIdx="2" presStyleCnt="3">
        <dgm:presLayoutVars>
          <dgm:bulletEnabled val="1"/>
        </dgm:presLayoutVars>
      </dgm:prSet>
      <dgm:spPr/>
      <dgm:t>
        <a:bodyPr/>
        <a:lstStyle/>
        <a:p>
          <a:endParaRPr lang="en-US"/>
        </a:p>
      </dgm:t>
    </dgm:pt>
  </dgm:ptLst>
  <dgm:cxnLst>
    <dgm:cxn modelId="{8239D4A1-7AAF-447F-8EAC-13BA89780E06}" type="presOf" srcId="{4E950F86-3825-4B44-8E09-66CFFC70D09D}" destId="{DAC82B60-0B14-4F65-9D61-D3EFA05D3500}" srcOrd="0" destOrd="1" presId="urn:microsoft.com/office/officeart/2005/8/layout/hList1"/>
    <dgm:cxn modelId="{D323C283-9241-43B1-BE46-6AC3E2A083AC}" srcId="{74783201-7233-4DB1-B2D2-BAD81417886D}" destId="{CC7E502E-F9E1-44A7-B32E-5C123D6FDCFD}" srcOrd="0" destOrd="0" parTransId="{A22432F2-3491-4439-9B40-D8DF01635F09}" sibTransId="{5018F1ED-01F2-4E73-8510-1C20514A826C}"/>
    <dgm:cxn modelId="{D9DF809F-0FE6-4793-AC4C-6371C6263523}" type="presOf" srcId="{CC7E502E-F9E1-44A7-B32E-5C123D6FDCFD}" destId="{6A2C6C3F-8865-4855-B2BF-1DA4B7CC5A64}" srcOrd="0" destOrd="0" presId="urn:microsoft.com/office/officeart/2005/8/layout/hList1"/>
    <dgm:cxn modelId="{3B3D5D4E-DBBF-40C7-88C9-18D17A0715CA}" type="presOf" srcId="{D403CD8E-BE9A-43A9-9D5F-38A34C517420}" destId="{FF371799-3644-4F59-83FA-1155CA47FC2D}" srcOrd="0" destOrd="0" presId="urn:microsoft.com/office/officeart/2005/8/layout/hList1"/>
    <dgm:cxn modelId="{672D4339-D5BC-43AA-9CEC-111F8D598D27}" srcId="{7229B986-84D1-4AC1-A2D0-DBC23B084C7D}" destId="{3227CEB9-DA03-4E52-BB8A-A8DD447A6D6E}" srcOrd="2" destOrd="0" parTransId="{5DACB8B7-0A55-46D7-A707-A1511FCE885A}" sibTransId="{3E9063A3-A7AC-41E0-85E5-027A22EAB8D8}"/>
    <dgm:cxn modelId="{2B087325-2671-481F-AE3A-53320982F423}" type="presOf" srcId="{74783201-7233-4DB1-B2D2-BAD81417886D}" destId="{54B27D7F-EF03-4960-A627-E782B11AFAE7}" srcOrd="0" destOrd="0" presId="urn:microsoft.com/office/officeart/2005/8/layout/hList1"/>
    <dgm:cxn modelId="{947BE989-F392-4784-9F1B-30A330B29479}" type="presOf" srcId="{3227CEB9-DA03-4E52-BB8A-A8DD447A6D6E}" destId="{DAC82B60-0B14-4F65-9D61-D3EFA05D3500}" srcOrd="0" destOrd="2" presId="urn:microsoft.com/office/officeart/2005/8/layout/hList1"/>
    <dgm:cxn modelId="{7A4D842E-2C39-48FB-B485-5EB35347357A}" srcId="{D403CD8E-BE9A-43A9-9D5F-38A34C517420}" destId="{DBAFF8F5-AA90-40BC-9E60-3696B763C118}" srcOrd="1" destOrd="0" parTransId="{F3204420-B14A-4BCF-840D-18ED4A102581}" sibTransId="{D68C8B8D-0E7B-4AFA-AE6D-4FBD6C0E3918}"/>
    <dgm:cxn modelId="{72CDC9A7-3703-4748-B072-2575057DC5DE}" srcId="{74783201-7233-4DB1-B2D2-BAD81417886D}" destId="{7F15A923-B156-4901-B961-DF0210B1BAC9}" srcOrd="2" destOrd="0" parTransId="{23633A24-8F77-44D4-A5AE-89FA75B27C86}" sibTransId="{5C3AB13B-3FA1-428F-A653-0289AC9523C2}"/>
    <dgm:cxn modelId="{3F17152D-5AF7-45E4-B4A0-CEACF1E7FB2B}" srcId="{D403CD8E-BE9A-43A9-9D5F-38A34C517420}" destId="{3E09B4E7-B106-4636-9E14-D0893033B1B3}" srcOrd="2" destOrd="0" parTransId="{2F985CF4-07DB-4899-859A-E7664784D8AE}" sibTransId="{A5A7CD61-167E-4879-81EB-6C654F953B27}"/>
    <dgm:cxn modelId="{FFBF2DBA-23FE-4B55-A2EB-2AAF9065141C}" srcId="{14986641-4F4D-4556-B759-4D1AB12F55F8}" destId="{D403CD8E-BE9A-43A9-9D5F-38A34C517420}" srcOrd="2" destOrd="0" parTransId="{E3FF4969-2002-4410-85B7-5EFA7DDC45B1}" sibTransId="{7A51F9A9-2607-4CA3-AC26-1B9C1347324E}"/>
    <dgm:cxn modelId="{CF7FF3EF-0E1A-494C-BDE6-E8847FC93172}" type="presOf" srcId="{9BF22768-B6FA-44B4-903F-24531149F39E}" destId="{8C43EA17-F5D5-481D-9136-BBEB65FF0DB1}" srcOrd="0" destOrd="0" presId="urn:microsoft.com/office/officeart/2005/8/layout/hList1"/>
    <dgm:cxn modelId="{9F4E4402-D20C-4BA0-9EE6-A7211E5AB9C5}" srcId="{7229B986-84D1-4AC1-A2D0-DBC23B084C7D}" destId="{4E950F86-3825-4B44-8E09-66CFFC70D09D}" srcOrd="1" destOrd="0" parTransId="{EEDA5094-B53E-4A19-98F4-96D7F4F71518}" sibTransId="{73338163-5880-464C-82F2-F741EB003283}"/>
    <dgm:cxn modelId="{93E7E152-3C30-4D4D-8728-3B3FE426EBEF}" type="presOf" srcId="{7F15A923-B156-4901-B961-DF0210B1BAC9}" destId="{6A2C6C3F-8865-4855-B2BF-1DA4B7CC5A64}" srcOrd="0" destOrd="2" presId="urn:microsoft.com/office/officeart/2005/8/layout/hList1"/>
    <dgm:cxn modelId="{B54CAC8C-FC1C-4CC5-AA78-AB405C85F7B1}" type="presOf" srcId="{DBAFF8F5-AA90-40BC-9E60-3696B763C118}" destId="{8C43EA17-F5D5-481D-9136-BBEB65FF0DB1}" srcOrd="0" destOrd="1" presId="urn:microsoft.com/office/officeart/2005/8/layout/hList1"/>
    <dgm:cxn modelId="{989DCB78-BF14-44BC-A255-51572BDE1863}" type="presOf" srcId="{29E4C186-04EE-440E-8449-0D8036851D88}" destId="{6A2C6C3F-8865-4855-B2BF-1DA4B7CC5A64}" srcOrd="0" destOrd="1" presId="urn:microsoft.com/office/officeart/2005/8/layout/hList1"/>
    <dgm:cxn modelId="{8CC3A63A-13E9-4A68-8691-D676FA937245}" srcId="{14986641-4F4D-4556-B759-4D1AB12F55F8}" destId="{7229B986-84D1-4AC1-A2D0-DBC23B084C7D}" srcOrd="1" destOrd="0" parTransId="{961A02C8-0A81-4924-BFF3-29179FB88C8B}" sibTransId="{EBFD4FBA-F8BF-4566-9D7A-DBE41622E226}"/>
    <dgm:cxn modelId="{85C50464-B188-4D7F-9CA2-A1EE7B9F8295}" type="presOf" srcId="{7229B986-84D1-4AC1-A2D0-DBC23B084C7D}" destId="{3AA9D1AB-7B22-428C-9670-57A08B7B8AE7}" srcOrd="0" destOrd="0" presId="urn:microsoft.com/office/officeart/2005/8/layout/hList1"/>
    <dgm:cxn modelId="{8FE83F48-60FA-4D71-B9B6-729F2AE6F2C8}" srcId="{7229B986-84D1-4AC1-A2D0-DBC23B084C7D}" destId="{313B99F6-5740-4858-9556-EE798CC6A779}" srcOrd="0" destOrd="0" parTransId="{D57588FD-67D5-4647-8A2C-323DFFC36B0A}" sibTransId="{DB28AE27-B2A5-4A99-A9D6-32EA4BE377EA}"/>
    <dgm:cxn modelId="{EC1A0947-277C-4DA4-82EE-165C5770B4DC}" srcId="{74783201-7233-4DB1-B2D2-BAD81417886D}" destId="{29E4C186-04EE-440E-8449-0D8036851D88}" srcOrd="1" destOrd="0" parTransId="{329F1392-379A-4C4F-9E08-452F8320E903}" sibTransId="{5AF48213-4A83-4594-B175-967BC5323BD8}"/>
    <dgm:cxn modelId="{ECB0899F-8E5A-4266-8943-3A642BA9E4A7}" type="presOf" srcId="{3E09B4E7-B106-4636-9E14-D0893033B1B3}" destId="{8C43EA17-F5D5-481D-9136-BBEB65FF0DB1}" srcOrd="0" destOrd="2" presId="urn:microsoft.com/office/officeart/2005/8/layout/hList1"/>
    <dgm:cxn modelId="{2BFD09CA-901D-470A-AA77-94B25AA2E1AE}" srcId="{D403CD8E-BE9A-43A9-9D5F-38A34C517420}" destId="{9BF22768-B6FA-44B4-903F-24531149F39E}" srcOrd="0" destOrd="0" parTransId="{15AE2384-DA26-4676-BD50-541DB5E6DFA0}" sibTransId="{F5C58486-FB6D-4070-9B23-D2ECDF3B8953}"/>
    <dgm:cxn modelId="{80B39EBB-34E9-4F6C-8D38-0F09622688E6}" type="presOf" srcId="{313B99F6-5740-4858-9556-EE798CC6A779}" destId="{DAC82B60-0B14-4F65-9D61-D3EFA05D3500}" srcOrd="0" destOrd="0" presId="urn:microsoft.com/office/officeart/2005/8/layout/hList1"/>
    <dgm:cxn modelId="{C6F73434-BE2C-4839-98CF-F7E5B5DD54E4}" srcId="{14986641-4F4D-4556-B759-4D1AB12F55F8}" destId="{74783201-7233-4DB1-B2D2-BAD81417886D}" srcOrd="0" destOrd="0" parTransId="{ECF58F5A-EFB2-4812-98FF-31EE87A76708}" sibTransId="{7BF5F921-628B-4C0E-B716-0EBE01018FBA}"/>
    <dgm:cxn modelId="{D3B1F07D-6027-4291-BB9F-95A2240F0A1E}" type="presOf" srcId="{14986641-4F4D-4556-B759-4D1AB12F55F8}" destId="{2C149A03-6A49-4441-BC3C-F1D6BFA8195C}" srcOrd="0" destOrd="0" presId="urn:microsoft.com/office/officeart/2005/8/layout/hList1"/>
    <dgm:cxn modelId="{EB0287B6-2FE3-468C-8AE4-61065523E0E3}" type="presParOf" srcId="{2C149A03-6A49-4441-BC3C-F1D6BFA8195C}" destId="{2DB763E0-A6D8-425E-9726-9314A3F41456}" srcOrd="0" destOrd="0" presId="urn:microsoft.com/office/officeart/2005/8/layout/hList1"/>
    <dgm:cxn modelId="{B3EA81EB-7784-4640-B6B1-293E5671484F}" type="presParOf" srcId="{2DB763E0-A6D8-425E-9726-9314A3F41456}" destId="{54B27D7F-EF03-4960-A627-E782B11AFAE7}" srcOrd="0" destOrd="0" presId="urn:microsoft.com/office/officeart/2005/8/layout/hList1"/>
    <dgm:cxn modelId="{F7175DCF-815D-458F-A255-758B7C7ABF63}" type="presParOf" srcId="{2DB763E0-A6D8-425E-9726-9314A3F41456}" destId="{6A2C6C3F-8865-4855-B2BF-1DA4B7CC5A64}" srcOrd="1" destOrd="0" presId="urn:microsoft.com/office/officeart/2005/8/layout/hList1"/>
    <dgm:cxn modelId="{79E78879-2516-498D-9B01-258C901C4C8A}" type="presParOf" srcId="{2C149A03-6A49-4441-BC3C-F1D6BFA8195C}" destId="{4192F1FF-4B14-4EF9-B92C-D62666170F3E}" srcOrd="1" destOrd="0" presId="urn:microsoft.com/office/officeart/2005/8/layout/hList1"/>
    <dgm:cxn modelId="{3B23FC87-9166-4ABA-AE76-046F6906CB83}" type="presParOf" srcId="{2C149A03-6A49-4441-BC3C-F1D6BFA8195C}" destId="{3EA95F19-22DF-4CE4-8CFD-A430BF991D5D}" srcOrd="2" destOrd="0" presId="urn:microsoft.com/office/officeart/2005/8/layout/hList1"/>
    <dgm:cxn modelId="{B73232F7-C0DB-4DFF-A2B4-E17DDB83A123}" type="presParOf" srcId="{3EA95F19-22DF-4CE4-8CFD-A430BF991D5D}" destId="{3AA9D1AB-7B22-428C-9670-57A08B7B8AE7}" srcOrd="0" destOrd="0" presId="urn:microsoft.com/office/officeart/2005/8/layout/hList1"/>
    <dgm:cxn modelId="{B1EABA87-7CD8-4B28-B925-2EC51277D002}" type="presParOf" srcId="{3EA95F19-22DF-4CE4-8CFD-A430BF991D5D}" destId="{DAC82B60-0B14-4F65-9D61-D3EFA05D3500}" srcOrd="1" destOrd="0" presId="urn:microsoft.com/office/officeart/2005/8/layout/hList1"/>
    <dgm:cxn modelId="{763E669C-9CC2-4C8B-85D9-ACF47CD03CD2}" type="presParOf" srcId="{2C149A03-6A49-4441-BC3C-F1D6BFA8195C}" destId="{ABF86A5B-94B6-4742-84AA-1B5B60BD78F8}" srcOrd="3" destOrd="0" presId="urn:microsoft.com/office/officeart/2005/8/layout/hList1"/>
    <dgm:cxn modelId="{E4CCC3F4-1121-4C19-95C1-96D8F22A3005}" type="presParOf" srcId="{2C149A03-6A49-4441-BC3C-F1D6BFA8195C}" destId="{880A1B2D-21E0-417A-8BE3-AD445E26E0E5}" srcOrd="4" destOrd="0" presId="urn:microsoft.com/office/officeart/2005/8/layout/hList1"/>
    <dgm:cxn modelId="{4F7B8CD6-FCE1-45FF-9F7F-0CA78AE781EC}" type="presParOf" srcId="{880A1B2D-21E0-417A-8BE3-AD445E26E0E5}" destId="{FF371799-3644-4F59-83FA-1155CA47FC2D}" srcOrd="0" destOrd="0" presId="urn:microsoft.com/office/officeart/2005/8/layout/hList1"/>
    <dgm:cxn modelId="{28183449-625B-4FA3-B5C5-3440FA3735D6}" type="presParOf" srcId="{880A1B2D-21E0-417A-8BE3-AD445E26E0E5}" destId="{8C43EA17-F5D5-481D-9136-BBEB65FF0DB1}" srcOrd="1" destOrd="0" presId="urn:microsoft.com/office/officeart/2005/8/layout/h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D93069C-69FF-45AF-9A61-7877CCC8165E}"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316A496E-B89B-47AB-98C1-FAAE2FDCD638}">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o-RO" sz="1800" b="1" dirty="0" smtClean="0"/>
            <a:t>Rata profitului brut înainte de amortizare și redevență </a:t>
          </a:r>
          <a:endParaRPr lang="en-US" sz="1800" b="1" dirty="0">
            <a:latin typeface="Arial" panose="020B0604020202020204" pitchFamily="34" charset="0"/>
            <a:cs typeface="Arial" panose="020B0604020202020204" pitchFamily="34" charset="0"/>
          </a:endParaRPr>
        </a:p>
      </dgm:t>
    </dgm:pt>
    <dgm:pt modelId="{6DA5D1EB-65B7-4411-A324-EE9DFCAD8A76}" type="parTrans" cxnId="{A82928A8-060E-42E3-8F0A-4B4B43E44EE0}">
      <dgm:prSet/>
      <dgm:spPr/>
      <dgm:t>
        <a:bodyPr/>
        <a:lstStyle/>
        <a:p>
          <a:endParaRPr lang="en-US"/>
        </a:p>
      </dgm:t>
    </dgm:pt>
    <dgm:pt modelId="{D10ED098-609E-4330-9587-8355C7348106}" type="sibTrans" cxnId="{A82928A8-060E-42E3-8F0A-4B4B43E44EE0}">
      <dgm:prSet/>
      <dgm:spPr/>
      <dgm:t>
        <a:bodyPr/>
        <a:lstStyle/>
        <a:p>
          <a:endParaRPr lang="en-US"/>
        </a:p>
      </dgm:t>
    </dgm:pt>
    <dgm:pt modelId="{48EA697F-818F-4134-8287-312B0C7DC6D8}">
      <dgm:prSet phldrT="[Text]" custT="1"/>
      <dgm:spPr/>
      <dgm:t>
        <a:bodyPr/>
        <a:lstStyle/>
        <a:p>
          <a:pPr algn="just"/>
          <a:r>
            <a:rPr lang="ro-RO" sz="1400" b="1" dirty="0" smtClean="0">
              <a:latin typeface="Arial" panose="020B0604020202020204" pitchFamily="34" charset="0"/>
              <a:cs typeface="Arial" panose="020B0604020202020204" pitchFamily="34" charset="0"/>
            </a:rPr>
            <a:t>Monitorizare</a:t>
          </a:r>
          <a:endParaRPr lang="en-US" sz="1400" b="1" dirty="0">
            <a:latin typeface="Arial" panose="020B0604020202020204" pitchFamily="34" charset="0"/>
            <a:cs typeface="Arial" panose="020B0604020202020204" pitchFamily="34" charset="0"/>
          </a:endParaRPr>
        </a:p>
      </dgm:t>
    </dgm:pt>
    <dgm:pt modelId="{1C169244-A1B8-451F-9427-C37772DC44D0}" type="parTrans" cxnId="{E292489D-3700-46AA-9C63-43C3B4519E09}">
      <dgm:prSet/>
      <dgm:spPr/>
      <dgm:t>
        <a:bodyPr/>
        <a:lstStyle/>
        <a:p>
          <a:endParaRPr lang="en-US"/>
        </a:p>
      </dgm:t>
    </dgm:pt>
    <dgm:pt modelId="{1EE269C9-B298-41B4-A413-F42CDD949070}" type="sibTrans" cxnId="{E292489D-3700-46AA-9C63-43C3B4519E09}">
      <dgm:prSet/>
      <dgm:spPr/>
      <dgm:t>
        <a:bodyPr/>
        <a:lstStyle/>
        <a:p>
          <a:endParaRPr lang="en-US"/>
        </a:p>
      </dgm:t>
    </dgm:pt>
    <dgm:pt modelId="{03A17F77-A690-4E28-91A1-2EDAA5A80805}">
      <dgm:prSet phldrT="[Text]" custT="1"/>
      <dgm:spPr/>
      <dgm:t>
        <a:bodyPr/>
        <a:lstStyle/>
        <a:p>
          <a:pPr algn="just"/>
          <a:r>
            <a:rPr lang="ro-RO" sz="1200" dirty="0" smtClean="0">
              <a:latin typeface="Arial" panose="020B0604020202020204" pitchFamily="34" charset="0"/>
              <a:cs typeface="Arial" panose="020B0604020202020204" pitchFamily="34" charset="0"/>
            </a:rPr>
            <a:t>Lunară - Raport privind principalii indicatori economico-financiari</a:t>
          </a:r>
          <a:endParaRPr lang="en-US" sz="1200" dirty="0">
            <a:latin typeface="Arial" panose="020B0604020202020204" pitchFamily="34" charset="0"/>
            <a:cs typeface="Arial" panose="020B0604020202020204" pitchFamily="34" charset="0"/>
          </a:endParaRPr>
        </a:p>
      </dgm:t>
    </dgm:pt>
    <dgm:pt modelId="{8AA992D2-D45F-4B14-875F-357924878111}" type="parTrans" cxnId="{EE6B57A1-9429-495C-93FF-4BC273162027}">
      <dgm:prSet/>
      <dgm:spPr/>
      <dgm:t>
        <a:bodyPr/>
        <a:lstStyle/>
        <a:p>
          <a:endParaRPr lang="en-US"/>
        </a:p>
      </dgm:t>
    </dgm:pt>
    <dgm:pt modelId="{4D1933C5-992E-4577-B65E-CA594FA7F9FE}" type="sibTrans" cxnId="{EE6B57A1-9429-495C-93FF-4BC273162027}">
      <dgm:prSet/>
      <dgm:spPr/>
      <dgm:t>
        <a:bodyPr/>
        <a:lstStyle/>
        <a:p>
          <a:endParaRPr lang="en-US"/>
        </a:p>
      </dgm:t>
    </dgm:pt>
    <dgm:pt modelId="{71189363-1C26-4857-92FD-9751FE9A1547}">
      <dgm:prSet phldrT="[Text]" custT="1"/>
      <dgm:spPr/>
      <dgm:t>
        <a:bodyPr/>
        <a:lstStyle/>
        <a:p>
          <a:pPr algn="just"/>
          <a:r>
            <a:rPr lang="ro-RO" sz="1200" b="1" i="0" dirty="0" smtClean="0">
              <a:latin typeface="Arial" panose="020B0604020202020204" pitchFamily="34" charset="0"/>
              <a:cs typeface="Arial" panose="020B0604020202020204" pitchFamily="34" charset="0"/>
            </a:rPr>
            <a:t>Rata profitului brut înainte de amortizare și redevență </a:t>
          </a:r>
          <a:r>
            <a:rPr lang="ro-RO" sz="1200" b="0" i="0" noProof="0" dirty="0" smtClean="0">
              <a:latin typeface="Arial" panose="020B0604020202020204" pitchFamily="34" charset="0"/>
              <a:cs typeface="Arial" panose="020B0604020202020204" pitchFamily="34" charset="0"/>
            </a:rPr>
            <a:t>ilustreaza nivelul resurselor financiare pe care societatea le are la dispozitie pentru a rambursa imprumuturile de co-finantare si pentru a realiza investitii din surse proprii.</a:t>
          </a:r>
          <a:r>
            <a:rPr lang="it-IT" sz="1200" b="0" i="0" dirty="0" smtClean="0">
              <a:latin typeface="Arial" panose="020B0604020202020204" pitchFamily="34" charset="0"/>
              <a:cs typeface="Arial" panose="020B0604020202020204" pitchFamily="34" charset="0"/>
            </a:rPr>
            <a:t>.</a:t>
          </a:r>
          <a:endParaRPr lang="en-US" sz="1200" b="1" dirty="0">
            <a:latin typeface="Arial" panose="020B0604020202020204" pitchFamily="34" charset="0"/>
            <a:cs typeface="Arial" panose="020B0604020202020204" pitchFamily="34" charset="0"/>
          </a:endParaRPr>
        </a:p>
      </dgm:t>
    </dgm:pt>
    <dgm:pt modelId="{52798FD2-7D46-46B2-A7FB-CCE9FBC4186A}" type="parTrans" cxnId="{50824D1F-5FF5-4EA8-832C-62F0DCF441C3}">
      <dgm:prSet/>
      <dgm:spPr/>
      <dgm:t>
        <a:bodyPr/>
        <a:lstStyle/>
        <a:p>
          <a:endParaRPr lang="en-US"/>
        </a:p>
      </dgm:t>
    </dgm:pt>
    <dgm:pt modelId="{93E30F9B-393A-4883-AAC6-138A213BEF47}" type="sibTrans" cxnId="{50824D1F-5FF5-4EA8-832C-62F0DCF441C3}">
      <dgm:prSet/>
      <dgm:spPr/>
      <dgm:t>
        <a:bodyPr/>
        <a:lstStyle/>
        <a:p>
          <a:endParaRPr lang="en-US"/>
        </a:p>
      </dgm:t>
    </dgm:pt>
    <dgm:pt modelId="{059B7E8E-7529-4EA2-B56F-6A6BBCED04E9}">
      <dgm:prSet phldrT="[Text]" custT="1"/>
      <dgm:spPr/>
      <dgm:t>
        <a:bodyPr/>
        <a:lstStyle/>
        <a:p>
          <a:pPr algn="just"/>
          <a:r>
            <a:rPr lang="ro-RO" sz="1200" dirty="0" smtClean="0">
              <a:latin typeface="Arial" panose="020B0604020202020204" pitchFamily="34" charset="0"/>
              <a:cs typeface="Arial" panose="020B0604020202020204" pitchFamily="34" charset="0"/>
            </a:rPr>
            <a:t>Anuală : Evoluție și tendințe indicatori evidențiați în Raportul de activitate al SC APAVITAL SA </a:t>
          </a:r>
          <a:endParaRPr lang="en-US" sz="1200" dirty="0">
            <a:latin typeface="Arial" panose="020B0604020202020204" pitchFamily="34" charset="0"/>
            <a:cs typeface="Arial" panose="020B0604020202020204" pitchFamily="34" charset="0"/>
          </a:endParaRPr>
        </a:p>
      </dgm:t>
    </dgm:pt>
    <dgm:pt modelId="{65634F62-F3AE-49AB-A26A-9FC53969D8EE}" type="parTrans" cxnId="{84566B77-A2BF-4071-B09A-5D875FCBE24B}">
      <dgm:prSet/>
      <dgm:spPr/>
      <dgm:t>
        <a:bodyPr/>
        <a:lstStyle/>
        <a:p>
          <a:endParaRPr lang="en-US"/>
        </a:p>
      </dgm:t>
    </dgm:pt>
    <dgm:pt modelId="{3980244D-2DC6-4516-9254-0FC4B6C4CA2E}" type="sibTrans" cxnId="{84566B77-A2BF-4071-B09A-5D875FCBE24B}">
      <dgm:prSet/>
      <dgm:spPr/>
      <dgm:t>
        <a:bodyPr/>
        <a:lstStyle/>
        <a:p>
          <a:endParaRPr lang="en-US"/>
        </a:p>
      </dgm:t>
    </dgm:pt>
    <dgm:pt modelId="{DDD03A6B-2D3A-4632-A103-812187DEF379}">
      <dgm:prSet custT="1"/>
      <dgm:spPr/>
      <dgm:t>
        <a:bodyPr/>
        <a:lstStyle/>
        <a:p>
          <a:pPr algn="just"/>
          <a:r>
            <a:rPr lang="ro-RO" sz="1400" b="1" i="0" dirty="0" smtClean="0">
              <a:latin typeface="Arial" panose="020B0604020202020204" pitchFamily="34" charset="0"/>
              <a:cs typeface="Arial" panose="020B0604020202020204" pitchFamily="34" charset="0"/>
            </a:rPr>
            <a:t>Formulă de calcul: (</a:t>
          </a:r>
          <a:r>
            <a:rPr lang="ro-RO" sz="1400" dirty="0" smtClean="0"/>
            <a:t>Venituri din exploatare - Cheltuieli din exploatare +Cheltuieli cu amortizarea și redevența incluse în cheltuielile de exploatare)/Venituri din exploatare</a:t>
          </a:r>
          <a:endParaRPr lang="en-US" sz="1200" i="1" dirty="0">
            <a:latin typeface="Arial" panose="020B0604020202020204" pitchFamily="34" charset="0"/>
            <a:cs typeface="Arial" panose="020B0604020202020204" pitchFamily="34" charset="0"/>
          </a:endParaRPr>
        </a:p>
      </dgm:t>
    </dgm:pt>
    <dgm:pt modelId="{BA6D2187-B960-4B85-9062-B7E6C18ADA4F}" type="parTrans" cxnId="{E9555AA3-ADE6-4A94-BC37-2B25FBD4B15E}">
      <dgm:prSet/>
      <dgm:spPr/>
      <dgm:t>
        <a:bodyPr/>
        <a:lstStyle/>
        <a:p>
          <a:endParaRPr lang="en-US"/>
        </a:p>
      </dgm:t>
    </dgm:pt>
    <dgm:pt modelId="{B54DDA9C-5987-48A3-A8D7-48F511A9FF01}" type="sibTrans" cxnId="{E9555AA3-ADE6-4A94-BC37-2B25FBD4B15E}">
      <dgm:prSet/>
      <dgm:spPr/>
      <dgm:t>
        <a:bodyPr/>
        <a:lstStyle/>
        <a:p>
          <a:endParaRPr lang="en-US"/>
        </a:p>
      </dgm:t>
    </dgm:pt>
    <dgm:pt modelId="{BB65B981-9621-4796-81E9-EF11479A89B7}">
      <dgm:prSet phldrT="[Text]" custT="1"/>
      <dgm:spPr/>
      <dgm:t>
        <a:bodyPr/>
        <a:lstStyle/>
        <a:p>
          <a:pPr algn="l"/>
          <a:r>
            <a:rPr lang="ro-RO" sz="1400" b="1" dirty="0" smtClean="0">
              <a:latin typeface="Arial" panose="020B0604020202020204" pitchFamily="34" charset="0"/>
              <a:cs typeface="Arial" panose="020B0604020202020204" pitchFamily="34" charset="0"/>
            </a:rPr>
            <a:t>Definiție și fundamentare</a:t>
          </a:r>
          <a:endParaRPr lang="en-US" sz="1400" b="1" dirty="0">
            <a:latin typeface="Arial" panose="020B0604020202020204" pitchFamily="34" charset="0"/>
            <a:cs typeface="Arial" panose="020B0604020202020204" pitchFamily="34" charset="0"/>
          </a:endParaRPr>
        </a:p>
      </dgm:t>
    </dgm:pt>
    <dgm:pt modelId="{BA3091C9-9C6D-498F-A36B-5E2731CB53EC}" type="parTrans" cxnId="{C36C762D-4AD0-4EE7-9897-29A1DC078494}">
      <dgm:prSet/>
      <dgm:spPr/>
      <dgm:t>
        <a:bodyPr/>
        <a:lstStyle/>
        <a:p>
          <a:endParaRPr lang="en-US"/>
        </a:p>
      </dgm:t>
    </dgm:pt>
    <dgm:pt modelId="{922A7296-A065-4902-972A-623A703C078C}" type="sibTrans" cxnId="{C36C762D-4AD0-4EE7-9897-29A1DC078494}">
      <dgm:prSet/>
      <dgm:spPr/>
      <dgm:t>
        <a:bodyPr/>
        <a:lstStyle/>
        <a:p>
          <a:endParaRPr lang="en-US"/>
        </a:p>
      </dgm:t>
    </dgm:pt>
    <dgm:pt modelId="{20A30649-F59D-40D7-A769-2F67ADF0D625}" type="pres">
      <dgm:prSet presAssocID="{9D93069C-69FF-45AF-9A61-7877CCC8165E}" presName="Name0" presStyleCnt="0">
        <dgm:presLayoutVars>
          <dgm:dir/>
          <dgm:animLvl val="lvl"/>
          <dgm:resizeHandles/>
        </dgm:presLayoutVars>
      </dgm:prSet>
      <dgm:spPr/>
      <dgm:t>
        <a:bodyPr/>
        <a:lstStyle/>
        <a:p>
          <a:endParaRPr lang="en-US"/>
        </a:p>
      </dgm:t>
    </dgm:pt>
    <dgm:pt modelId="{14D6A18B-84A7-4D99-AA03-618E16E938A2}" type="pres">
      <dgm:prSet presAssocID="{316A496E-B89B-47AB-98C1-FAAE2FDCD638}" presName="linNode" presStyleCnt="0"/>
      <dgm:spPr/>
    </dgm:pt>
    <dgm:pt modelId="{E160AC7E-625F-42B3-B0F5-2D90948366F4}" type="pres">
      <dgm:prSet presAssocID="{316A496E-B89B-47AB-98C1-FAAE2FDCD638}" presName="parentShp" presStyleLbl="node1" presStyleIdx="0" presStyleCnt="1" custScaleX="81210" custScaleY="33731" custLinFactNeighborX="-6263" custLinFactNeighborY="-398">
        <dgm:presLayoutVars>
          <dgm:bulletEnabled val="1"/>
        </dgm:presLayoutVars>
      </dgm:prSet>
      <dgm:spPr/>
      <dgm:t>
        <a:bodyPr/>
        <a:lstStyle/>
        <a:p>
          <a:endParaRPr lang="en-US"/>
        </a:p>
      </dgm:t>
    </dgm:pt>
    <dgm:pt modelId="{7792DDCA-FE32-456F-ABFD-3F0A935865C9}" type="pres">
      <dgm:prSet presAssocID="{316A496E-B89B-47AB-98C1-FAAE2FDCD638}" presName="childShp" presStyleLbl="bgAccFollowNode1" presStyleIdx="0" presStyleCnt="1" custScaleX="111839" custScaleY="100098" custLinFactNeighborX="516" custLinFactNeighborY="-1423">
        <dgm:presLayoutVars>
          <dgm:bulletEnabled val="1"/>
        </dgm:presLayoutVars>
      </dgm:prSet>
      <dgm:spPr/>
      <dgm:t>
        <a:bodyPr/>
        <a:lstStyle/>
        <a:p>
          <a:endParaRPr lang="en-US"/>
        </a:p>
      </dgm:t>
    </dgm:pt>
  </dgm:ptLst>
  <dgm:cxnLst>
    <dgm:cxn modelId="{50824D1F-5FF5-4EA8-832C-62F0DCF441C3}" srcId="{316A496E-B89B-47AB-98C1-FAAE2FDCD638}" destId="{71189363-1C26-4857-92FD-9751FE9A1547}" srcOrd="1" destOrd="0" parTransId="{52798FD2-7D46-46B2-A7FB-CCE9FBC4186A}" sibTransId="{93E30F9B-393A-4883-AAC6-138A213BEF47}"/>
    <dgm:cxn modelId="{8893B30B-5592-48EF-BB7A-F9763D5E23AA}" type="presOf" srcId="{059B7E8E-7529-4EA2-B56F-6A6BBCED04E9}" destId="{7792DDCA-FE32-456F-ABFD-3F0A935865C9}" srcOrd="0" destOrd="5" presId="urn:microsoft.com/office/officeart/2005/8/layout/vList6"/>
    <dgm:cxn modelId="{E9555AA3-ADE6-4A94-BC37-2B25FBD4B15E}" srcId="{316A496E-B89B-47AB-98C1-FAAE2FDCD638}" destId="{DDD03A6B-2D3A-4632-A103-812187DEF379}" srcOrd="2" destOrd="0" parTransId="{BA6D2187-B960-4B85-9062-B7E6C18ADA4F}" sibTransId="{B54DDA9C-5987-48A3-A8D7-48F511A9FF01}"/>
    <dgm:cxn modelId="{A82928A8-060E-42E3-8F0A-4B4B43E44EE0}" srcId="{9D93069C-69FF-45AF-9A61-7877CCC8165E}" destId="{316A496E-B89B-47AB-98C1-FAAE2FDCD638}" srcOrd="0" destOrd="0" parTransId="{6DA5D1EB-65B7-4411-A324-EE9DFCAD8A76}" sibTransId="{D10ED098-609E-4330-9587-8355C7348106}"/>
    <dgm:cxn modelId="{96C4A2E2-D8A3-447B-9DF4-667DACA7910B}" type="presOf" srcId="{BB65B981-9621-4796-81E9-EF11479A89B7}" destId="{7792DDCA-FE32-456F-ABFD-3F0A935865C9}" srcOrd="0" destOrd="0" presId="urn:microsoft.com/office/officeart/2005/8/layout/vList6"/>
    <dgm:cxn modelId="{4FB17B65-A719-40D7-9304-0AE2302B9FF2}" type="presOf" srcId="{316A496E-B89B-47AB-98C1-FAAE2FDCD638}" destId="{E160AC7E-625F-42B3-B0F5-2D90948366F4}" srcOrd="0" destOrd="0" presId="urn:microsoft.com/office/officeart/2005/8/layout/vList6"/>
    <dgm:cxn modelId="{3772BECF-042F-4F59-9047-8C606302C002}" type="presOf" srcId="{9D93069C-69FF-45AF-9A61-7877CCC8165E}" destId="{20A30649-F59D-40D7-A769-2F67ADF0D625}" srcOrd="0" destOrd="0" presId="urn:microsoft.com/office/officeart/2005/8/layout/vList6"/>
    <dgm:cxn modelId="{7FC9DAF3-C191-427A-ADC1-DE78B7083708}" type="presOf" srcId="{03A17F77-A690-4E28-91A1-2EDAA5A80805}" destId="{7792DDCA-FE32-456F-ABFD-3F0A935865C9}" srcOrd="0" destOrd="4" presId="urn:microsoft.com/office/officeart/2005/8/layout/vList6"/>
    <dgm:cxn modelId="{E292489D-3700-46AA-9C63-43C3B4519E09}" srcId="{316A496E-B89B-47AB-98C1-FAAE2FDCD638}" destId="{48EA697F-818F-4134-8287-312B0C7DC6D8}" srcOrd="3" destOrd="0" parTransId="{1C169244-A1B8-451F-9427-C37772DC44D0}" sibTransId="{1EE269C9-B298-41B4-A413-F42CDD949070}"/>
    <dgm:cxn modelId="{3D624E31-3130-45BA-970F-CE264B4E2E83}" type="presOf" srcId="{71189363-1C26-4857-92FD-9751FE9A1547}" destId="{7792DDCA-FE32-456F-ABFD-3F0A935865C9}" srcOrd="0" destOrd="1" presId="urn:microsoft.com/office/officeart/2005/8/layout/vList6"/>
    <dgm:cxn modelId="{92BA7FC1-0DE4-48A1-B21E-4316791CCA12}" type="presOf" srcId="{DDD03A6B-2D3A-4632-A103-812187DEF379}" destId="{7792DDCA-FE32-456F-ABFD-3F0A935865C9}" srcOrd="0" destOrd="2" presId="urn:microsoft.com/office/officeart/2005/8/layout/vList6"/>
    <dgm:cxn modelId="{C36C762D-4AD0-4EE7-9897-29A1DC078494}" srcId="{316A496E-B89B-47AB-98C1-FAAE2FDCD638}" destId="{BB65B981-9621-4796-81E9-EF11479A89B7}" srcOrd="0" destOrd="0" parTransId="{BA3091C9-9C6D-498F-A36B-5E2731CB53EC}" sibTransId="{922A7296-A065-4902-972A-623A703C078C}"/>
    <dgm:cxn modelId="{84566B77-A2BF-4071-B09A-5D875FCBE24B}" srcId="{316A496E-B89B-47AB-98C1-FAAE2FDCD638}" destId="{059B7E8E-7529-4EA2-B56F-6A6BBCED04E9}" srcOrd="5" destOrd="0" parTransId="{65634F62-F3AE-49AB-A26A-9FC53969D8EE}" sibTransId="{3980244D-2DC6-4516-9254-0FC4B6C4CA2E}"/>
    <dgm:cxn modelId="{39AAA5F4-E5D4-446D-85E2-46744DC27F68}" type="presOf" srcId="{48EA697F-818F-4134-8287-312B0C7DC6D8}" destId="{7792DDCA-FE32-456F-ABFD-3F0A935865C9}" srcOrd="0" destOrd="3" presId="urn:microsoft.com/office/officeart/2005/8/layout/vList6"/>
    <dgm:cxn modelId="{EE6B57A1-9429-495C-93FF-4BC273162027}" srcId="{316A496E-B89B-47AB-98C1-FAAE2FDCD638}" destId="{03A17F77-A690-4E28-91A1-2EDAA5A80805}" srcOrd="4" destOrd="0" parTransId="{8AA992D2-D45F-4B14-875F-357924878111}" sibTransId="{4D1933C5-992E-4577-B65E-CA594FA7F9FE}"/>
    <dgm:cxn modelId="{BD8D3416-83AE-40FE-A4A5-E9A4ED30CBB6}" type="presParOf" srcId="{20A30649-F59D-40D7-A769-2F67ADF0D625}" destId="{14D6A18B-84A7-4D99-AA03-618E16E938A2}" srcOrd="0" destOrd="0" presId="urn:microsoft.com/office/officeart/2005/8/layout/vList6"/>
    <dgm:cxn modelId="{0E80B405-0BA3-435D-96FD-2BF2808116F7}" type="presParOf" srcId="{14D6A18B-84A7-4D99-AA03-618E16E938A2}" destId="{E160AC7E-625F-42B3-B0F5-2D90948366F4}" srcOrd="0" destOrd="0" presId="urn:microsoft.com/office/officeart/2005/8/layout/vList6"/>
    <dgm:cxn modelId="{5B5A5B3C-FF27-40A5-A52E-A868BD2685A6}" type="presParOf" srcId="{14D6A18B-84A7-4D99-AA03-618E16E938A2}" destId="{7792DDCA-FE32-456F-ABFD-3F0A935865C9}" srcOrd="1" destOrd="0" presId="urn:microsoft.com/office/officeart/2005/8/layout/vList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D93069C-69FF-45AF-9A61-7877CCC8165E}"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316A496E-B89B-47AB-98C1-FAAE2FDCD638}">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o-RO" sz="1800" b="1" i="1" u="sng" dirty="0" smtClean="0">
              <a:latin typeface="Arial" panose="020B0604020202020204" pitchFamily="34" charset="0"/>
              <a:cs typeface="Arial" panose="020B0604020202020204" pitchFamily="34" charset="0"/>
            </a:rPr>
            <a:t>Lichiditatea curentă</a:t>
          </a:r>
          <a:endParaRPr lang="en-US" sz="1800" b="1" dirty="0">
            <a:latin typeface="Arial" panose="020B0604020202020204" pitchFamily="34" charset="0"/>
            <a:cs typeface="Arial" panose="020B0604020202020204" pitchFamily="34" charset="0"/>
          </a:endParaRPr>
        </a:p>
      </dgm:t>
    </dgm:pt>
    <dgm:pt modelId="{6DA5D1EB-65B7-4411-A324-EE9DFCAD8A76}" type="parTrans" cxnId="{A82928A8-060E-42E3-8F0A-4B4B43E44EE0}">
      <dgm:prSet/>
      <dgm:spPr/>
      <dgm:t>
        <a:bodyPr/>
        <a:lstStyle/>
        <a:p>
          <a:endParaRPr lang="en-US"/>
        </a:p>
      </dgm:t>
    </dgm:pt>
    <dgm:pt modelId="{D10ED098-609E-4330-9587-8355C7348106}" type="sibTrans" cxnId="{A82928A8-060E-42E3-8F0A-4B4B43E44EE0}">
      <dgm:prSet/>
      <dgm:spPr/>
      <dgm:t>
        <a:bodyPr/>
        <a:lstStyle/>
        <a:p>
          <a:endParaRPr lang="en-US"/>
        </a:p>
      </dgm:t>
    </dgm:pt>
    <dgm:pt modelId="{DC36BDA6-7C0F-467A-9F86-EAF66469D675}">
      <dgm:prSet phldrT="[Text]" custT="1"/>
      <dgm:spPr/>
      <dgm:t>
        <a:bodyPr/>
        <a:lstStyle/>
        <a:p>
          <a:pPr algn="just"/>
          <a:r>
            <a:rPr lang="ro-RO" sz="1400" b="1" dirty="0" smtClean="0">
              <a:latin typeface="Arial" panose="020B0604020202020204" pitchFamily="34" charset="0"/>
              <a:cs typeface="Arial" panose="020B0604020202020204" pitchFamily="34" charset="0"/>
            </a:rPr>
            <a:t>Definiție și fundamentare</a:t>
          </a:r>
          <a:endParaRPr lang="en-US" sz="1400" b="1" dirty="0">
            <a:latin typeface="Arial" panose="020B0604020202020204" pitchFamily="34" charset="0"/>
            <a:cs typeface="Arial" panose="020B0604020202020204" pitchFamily="34" charset="0"/>
          </a:endParaRPr>
        </a:p>
      </dgm:t>
    </dgm:pt>
    <dgm:pt modelId="{369F98A3-682E-4F31-AE18-A1D62A478D31}" type="parTrans" cxnId="{FED8B950-F155-4160-AF41-036CDF58D3F7}">
      <dgm:prSet/>
      <dgm:spPr/>
      <dgm:t>
        <a:bodyPr/>
        <a:lstStyle/>
        <a:p>
          <a:endParaRPr lang="en-US"/>
        </a:p>
      </dgm:t>
    </dgm:pt>
    <dgm:pt modelId="{0C88B5BB-331A-4793-9908-3D96F1C3BAA4}" type="sibTrans" cxnId="{FED8B950-F155-4160-AF41-036CDF58D3F7}">
      <dgm:prSet/>
      <dgm:spPr/>
      <dgm:t>
        <a:bodyPr/>
        <a:lstStyle/>
        <a:p>
          <a:endParaRPr lang="en-US"/>
        </a:p>
      </dgm:t>
    </dgm:pt>
    <dgm:pt modelId="{48EA697F-818F-4134-8287-312B0C7DC6D8}">
      <dgm:prSet phldrT="[Text]" custT="1"/>
      <dgm:spPr/>
      <dgm:t>
        <a:bodyPr/>
        <a:lstStyle/>
        <a:p>
          <a:pPr algn="just"/>
          <a:r>
            <a:rPr lang="ro-RO" sz="1400" b="1" dirty="0" smtClean="0">
              <a:latin typeface="Arial" panose="020B0604020202020204" pitchFamily="34" charset="0"/>
              <a:cs typeface="Arial" panose="020B0604020202020204" pitchFamily="34" charset="0"/>
            </a:rPr>
            <a:t>Monitorizare</a:t>
          </a:r>
          <a:endParaRPr lang="en-US" sz="1400" b="1" dirty="0">
            <a:latin typeface="Arial" panose="020B0604020202020204" pitchFamily="34" charset="0"/>
            <a:cs typeface="Arial" panose="020B0604020202020204" pitchFamily="34" charset="0"/>
          </a:endParaRPr>
        </a:p>
      </dgm:t>
    </dgm:pt>
    <dgm:pt modelId="{1C169244-A1B8-451F-9427-C37772DC44D0}" type="parTrans" cxnId="{E292489D-3700-46AA-9C63-43C3B4519E09}">
      <dgm:prSet/>
      <dgm:spPr/>
      <dgm:t>
        <a:bodyPr/>
        <a:lstStyle/>
        <a:p>
          <a:endParaRPr lang="en-US"/>
        </a:p>
      </dgm:t>
    </dgm:pt>
    <dgm:pt modelId="{1EE269C9-B298-41B4-A413-F42CDD949070}" type="sibTrans" cxnId="{E292489D-3700-46AA-9C63-43C3B4519E09}">
      <dgm:prSet/>
      <dgm:spPr/>
      <dgm:t>
        <a:bodyPr/>
        <a:lstStyle/>
        <a:p>
          <a:endParaRPr lang="en-US"/>
        </a:p>
      </dgm:t>
    </dgm:pt>
    <dgm:pt modelId="{8F684144-4DE9-49E1-B9FC-9A2931D301ED}">
      <dgm:prSet phldrT="[Text]" custT="1"/>
      <dgm:spPr/>
      <dgm:t>
        <a:bodyPr/>
        <a:lstStyle/>
        <a:p>
          <a:pPr algn="just"/>
          <a:r>
            <a:rPr lang="ro-RO" sz="1200" dirty="0" smtClean="0">
              <a:latin typeface="Arial" panose="020B0604020202020204" pitchFamily="34" charset="0"/>
              <a:cs typeface="Arial" panose="020B0604020202020204" pitchFamily="34" charset="0"/>
            </a:rPr>
            <a:t>Indicatorul </a:t>
          </a:r>
          <a:r>
            <a:rPr lang="it-IT" sz="1200" b="0" i="0" dirty="0" smtClean="0">
              <a:latin typeface="Arial" panose="020B0604020202020204" pitchFamily="34" charset="0"/>
              <a:cs typeface="Arial" panose="020B0604020202020204" pitchFamily="34" charset="0"/>
            </a:rPr>
            <a:t>reflecta raportul dintre activele circulante disponibile (concretizate in stocuri, creante, investitii pe termen scurt, disponibilitati banesti) si datoriile curente.</a:t>
          </a:r>
          <a:endParaRPr lang="en-US" sz="1200" dirty="0">
            <a:latin typeface="Arial" panose="020B0604020202020204" pitchFamily="34" charset="0"/>
            <a:cs typeface="Arial" panose="020B0604020202020204" pitchFamily="34" charset="0"/>
          </a:endParaRPr>
        </a:p>
      </dgm:t>
    </dgm:pt>
    <dgm:pt modelId="{51F03665-7220-45C3-BFBD-39540C5298FC}" type="parTrans" cxnId="{36E8886C-5FAD-4D4A-A407-302A019066C4}">
      <dgm:prSet/>
      <dgm:spPr/>
      <dgm:t>
        <a:bodyPr/>
        <a:lstStyle/>
        <a:p>
          <a:endParaRPr lang="en-US"/>
        </a:p>
      </dgm:t>
    </dgm:pt>
    <dgm:pt modelId="{0EC75A1F-F719-4172-9ECD-C21C29641CB6}" type="sibTrans" cxnId="{36E8886C-5FAD-4D4A-A407-302A019066C4}">
      <dgm:prSet/>
      <dgm:spPr/>
      <dgm:t>
        <a:bodyPr/>
        <a:lstStyle/>
        <a:p>
          <a:endParaRPr lang="en-US"/>
        </a:p>
      </dgm:t>
    </dgm:pt>
    <dgm:pt modelId="{03A17F77-A690-4E28-91A1-2EDAA5A80805}">
      <dgm:prSet phldrT="[Text]" custT="1"/>
      <dgm:spPr/>
      <dgm:t>
        <a:bodyPr/>
        <a:lstStyle/>
        <a:p>
          <a:pPr algn="just"/>
          <a:r>
            <a:rPr lang="ro-RO" sz="1200" dirty="0" smtClean="0">
              <a:latin typeface="Arial" panose="020B0604020202020204" pitchFamily="34" charset="0"/>
              <a:cs typeface="Arial" panose="020B0604020202020204" pitchFamily="34" charset="0"/>
            </a:rPr>
            <a:t>Lunară - Raport privind principalii indicatori economico-financiari</a:t>
          </a:r>
          <a:endParaRPr lang="en-US" sz="1200" dirty="0">
            <a:latin typeface="Arial" panose="020B0604020202020204" pitchFamily="34" charset="0"/>
            <a:cs typeface="Arial" panose="020B0604020202020204" pitchFamily="34" charset="0"/>
          </a:endParaRPr>
        </a:p>
      </dgm:t>
    </dgm:pt>
    <dgm:pt modelId="{8AA992D2-D45F-4B14-875F-357924878111}" type="parTrans" cxnId="{EE6B57A1-9429-495C-93FF-4BC273162027}">
      <dgm:prSet/>
      <dgm:spPr/>
      <dgm:t>
        <a:bodyPr/>
        <a:lstStyle/>
        <a:p>
          <a:endParaRPr lang="en-US"/>
        </a:p>
      </dgm:t>
    </dgm:pt>
    <dgm:pt modelId="{4D1933C5-992E-4577-B65E-CA594FA7F9FE}" type="sibTrans" cxnId="{EE6B57A1-9429-495C-93FF-4BC273162027}">
      <dgm:prSet/>
      <dgm:spPr/>
      <dgm:t>
        <a:bodyPr/>
        <a:lstStyle/>
        <a:p>
          <a:endParaRPr lang="en-US"/>
        </a:p>
      </dgm:t>
    </dgm:pt>
    <dgm:pt modelId="{71189363-1C26-4857-92FD-9751FE9A1547}">
      <dgm:prSet phldrT="[Text]" custT="1"/>
      <dgm:spPr/>
      <dgm:t>
        <a:bodyPr/>
        <a:lstStyle/>
        <a:p>
          <a:pPr algn="just"/>
          <a:r>
            <a:rPr lang="ro-RO" sz="1200" b="1" i="0" dirty="0" smtClean="0">
              <a:latin typeface="Arial" panose="020B0604020202020204" pitchFamily="34" charset="0"/>
              <a:cs typeface="Arial" panose="020B0604020202020204" pitchFamily="34" charset="0"/>
            </a:rPr>
            <a:t>Lichiditatea curentă</a:t>
          </a:r>
          <a:r>
            <a:rPr lang="en-US" sz="1200" b="1" i="0" dirty="0" smtClean="0">
              <a:latin typeface="Arial" panose="020B0604020202020204" pitchFamily="34" charset="0"/>
              <a:cs typeface="Arial" panose="020B0604020202020204" pitchFamily="34" charset="0"/>
            </a:rPr>
            <a:t> </a:t>
          </a:r>
          <a:r>
            <a:rPr lang="ro-RO" sz="1200" b="0" i="0" noProof="0" dirty="0" smtClean="0">
              <a:latin typeface="Arial" panose="020B0604020202020204" pitchFamily="34" charset="0"/>
              <a:cs typeface="Arial" panose="020B0604020202020204" pitchFamily="34" charset="0"/>
            </a:rPr>
            <a:t>este indicatorul </a:t>
          </a:r>
          <a:r>
            <a:rPr lang="en-US" sz="1200" b="0" i="0" dirty="0" smtClean="0">
              <a:latin typeface="Arial" panose="020B0604020202020204" pitchFamily="34" charset="0"/>
              <a:cs typeface="Arial" panose="020B0604020202020204" pitchFamily="34" charset="0"/>
            </a:rPr>
            <a:t>standard </a:t>
          </a:r>
          <a:r>
            <a:rPr lang="ro-RO" sz="1200" b="0" i="0" noProof="0" dirty="0" smtClean="0">
              <a:latin typeface="Arial" panose="020B0604020202020204" pitchFamily="34" charset="0"/>
              <a:cs typeface="Arial" panose="020B0604020202020204" pitchFamily="34" charset="0"/>
            </a:rPr>
            <a:t>pentru</a:t>
          </a:r>
          <a:r>
            <a:rPr lang="en-US" sz="1200" b="0" i="0" dirty="0" smtClean="0">
              <a:latin typeface="Arial" panose="020B0604020202020204" pitchFamily="34" charset="0"/>
              <a:cs typeface="Arial" panose="020B0604020202020204" pitchFamily="34" charset="0"/>
            </a:rPr>
            <a:t> m</a:t>
          </a:r>
          <a:r>
            <a:rPr lang="ro-RO" sz="1200" b="0" i="0" dirty="0" smtClean="0">
              <a:latin typeface="Arial" panose="020B0604020202020204" pitchFamily="34" charset="0"/>
              <a:cs typeface="Arial" panose="020B0604020202020204" pitchFamily="34" charset="0"/>
            </a:rPr>
            <a:t>ă</a:t>
          </a:r>
          <a:r>
            <a:rPr lang="ro-RO" sz="1200" b="0" i="0" noProof="0" dirty="0" smtClean="0">
              <a:latin typeface="Arial" panose="020B0604020202020204" pitchFamily="34" charset="0"/>
              <a:cs typeface="Arial" panose="020B0604020202020204" pitchFamily="34" charset="0"/>
            </a:rPr>
            <a:t>surarea lichiditatii</a:t>
          </a:r>
          <a:r>
            <a:rPr lang="en-US" sz="1200" b="0" i="0" dirty="0" smtClean="0">
              <a:latin typeface="Arial" panose="020B0604020202020204" pitchFamily="34" charset="0"/>
              <a:cs typeface="Arial" panose="020B0604020202020204" pitchFamily="34" charset="0"/>
            </a:rPr>
            <a:t> </a:t>
          </a:r>
          <a:r>
            <a:rPr lang="ro-RO" sz="1200" b="0" i="0" dirty="0" smtClean="0">
              <a:latin typeface="Arial" panose="020B0604020202020204" pitchFamily="34" charset="0"/>
              <a:cs typeface="Arial" panose="020B0604020202020204" pitchFamily="34" charset="0"/>
            </a:rPr>
            <a:t>ș</a:t>
          </a:r>
          <a:r>
            <a:rPr lang="en-US" sz="1200" b="0" i="0" dirty="0" err="1" smtClean="0">
              <a:latin typeface="Arial" panose="020B0604020202020204" pitchFamily="34" charset="0"/>
              <a:cs typeface="Arial" panose="020B0604020202020204" pitchFamily="34" charset="0"/>
            </a:rPr>
            <a:t>i</a:t>
          </a:r>
          <a:r>
            <a:rPr lang="en-US" sz="1200" b="0" i="0" dirty="0" smtClean="0">
              <a:latin typeface="Arial" panose="020B0604020202020204" pitchFamily="34" charset="0"/>
              <a:cs typeface="Arial" panose="020B0604020202020204" pitchFamily="34" charset="0"/>
            </a:rPr>
            <a:t> reflect</a:t>
          </a:r>
          <a:r>
            <a:rPr lang="ro-RO" sz="1200" b="0" i="0" dirty="0" smtClean="0">
              <a:latin typeface="Arial" panose="020B0604020202020204" pitchFamily="34" charset="0"/>
              <a:cs typeface="Arial" panose="020B0604020202020204" pitchFamily="34" charset="0"/>
            </a:rPr>
            <a:t>ă</a:t>
          </a:r>
          <a:r>
            <a:rPr lang="en-US" sz="1200" b="0" i="0" dirty="0" smtClean="0">
              <a:latin typeface="Arial" panose="020B0604020202020204" pitchFamily="34" charset="0"/>
              <a:cs typeface="Arial" panose="020B0604020202020204" pitchFamily="34" charset="0"/>
            </a:rPr>
            <a:t> m</a:t>
          </a:r>
          <a:r>
            <a:rPr lang="ro-RO" sz="1200" b="0" i="0" dirty="0" smtClean="0">
              <a:latin typeface="Arial" panose="020B0604020202020204" pitchFamily="34" charset="0"/>
              <a:cs typeface="Arial" panose="020B0604020202020204" pitchFamily="34" charset="0"/>
            </a:rPr>
            <a:t>ă</a:t>
          </a:r>
          <a:r>
            <a:rPr lang="ro-RO" sz="1200" b="0" i="0" noProof="0" dirty="0" smtClean="0">
              <a:latin typeface="Arial" panose="020B0604020202020204" pitchFamily="34" charset="0"/>
              <a:cs typeface="Arial" panose="020B0604020202020204" pitchFamily="34" charset="0"/>
            </a:rPr>
            <a:t>sura </a:t>
          </a:r>
          <a:r>
            <a:rPr lang="ro-RO" sz="1200" b="0" i="0" dirty="0" smtClean="0">
              <a:latin typeface="Arial" panose="020B0604020202020204" pitchFamily="34" charset="0"/>
              <a:cs typeface="Arial" panose="020B0604020202020204" pitchFamily="34" charset="0"/>
            </a:rPr>
            <a:t>î</a:t>
          </a:r>
          <a:r>
            <a:rPr lang="en-US" sz="1200" b="0" i="0" dirty="0" smtClean="0">
              <a:latin typeface="Arial" panose="020B0604020202020204" pitchFamily="34" charset="0"/>
              <a:cs typeface="Arial" panose="020B0604020202020204" pitchFamily="34" charset="0"/>
            </a:rPr>
            <a:t>n care </a:t>
          </a:r>
          <a:r>
            <a:rPr lang="ro-RO" sz="1200" b="0" i="0" noProof="0" dirty="0" smtClean="0">
              <a:latin typeface="Arial" panose="020B0604020202020204" pitchFamily="34" charset="0"/>
              <a:cs typeface="Arial" panose="020B0604020202020204" pitchFamily="34" charset="0"/>
            </a:rPr>
            <a:t>activele curente</a:t>
          </a:r>
          <a:r>
            <a:rPr lang="en-US" sz="1200" b="0" i="0" dirty="0" smtClean="0">
              <a:latin typeface="Arial" panose="020B0604020202020204" pitchFamily="34" charset="0"/>
              <a:cs typeface="Arial" panose="020B0604020202020204" pitchFamily="34" charset="0"/>
            </a:rPr>
            <a:t> </a:t>
          </a:r>
          <a:r>
            <a:rPr lang="ro-RO" sz="1200" b="0" i="0" noProof="0" dirty="0" smtClean="0">
              <a:latin typeface="Arial" panose="020B0604020202020204" pitchFamily="34" charset="0"/>
              <a:cs typeface="Arial" panose="020B0604020202020204" pitchFamily="34" charset="0"/>
            </a:rPr>
            <a:t>ofer</a:t>
          </a:r>
          <a:r>
            <a:rPr lang="ro-RO" sz="1200" b="0" i="0" dirty="0" smtClean="0">
              <a:latin typeface="Arial" panose="020B0604020202020204" pitchFamily="34" charset="0"/>
              <a:cs typeface="Arial" panose="020B0604020202020204" pitchFamily="34" charset="0"/>
            </a:rPr>
            <a:t>ă</a:t>
          </a:r>
          <a:r>
            <a:rPr lang="en-US" sz="1200" b="0" i="0" dirty="0" smtClean="0">
              <a:latin typeface="Arial" panose="020B0604020202020204" pitchFamily="34" charset="0"/>
              <a:cs typeface="Arial" panose="020B0604020202020204" pitchFamily="34" charset="0"/>
            </a:rPr>
            <a:t> </a:t>
          </a:r>
          <a:r>
            <a:rPr lang="ro-RO" sz="1200" b="0" i="0" noProof="0" dirty="0" smtClean="0">
              <a:latin typeface="Arial" panose="020B0604020202020204" pitchFamily="34" charset="0"/>
              <a:cs typeface="Arial" panose="020B0604020202020204" pitchFamily="34" charset="0"/>
            </a:rPr>
            <a:t>garan</a:t>
          </a:r>
          <a:r>
            <a:rPr lang="ro-RO" sz="1200" b="0" i="0" dirty="0" smtClean="0">
              <a:latin typeface="Arial" panose="020B0604020202020204" pitchFamily="34" charset="0"/>
              <a:cs typeface="Arial" panose="020B0604020202020204" pitchFamily="34" charset="0"/>
            </a:rPr>
            <a:t>ț</a:t>
          </a:r>
          <a:r>
            <a:rPr lang="ro-RO" sz="1200" b="0" i="0" noProof="0" dirty="0" smtClean="0">
              <a:latin typeface="Arial" panose="020B0604020202020204" pitchFamily="34" charset="0"/>
              <a:cs typeface="Arial" panose="020B0604020202020204" pitchFamily="34" charset="0"/>
            </a:rPr>
            <a:t>ia</a:t>
          </a:r>
          <a:r>
            <a:rPr lang="en-US" sz="1200" b="0" i="0" dirty="0" smtClean="0">
              <a:latin typeface="Arial" panose="020B0604020202020204" pitchFamily="34" charset="0"/>
              <a:cs typeface="Arial" panose="020B0604020202020204" pitchFamily="34" charset="0"/>
            </a:rPr>
            <a:t> </a:t>
          </a:r>
          <a:r>
            <a:rPr lang="ro-RO" sz="1200" b="0" i="0" noProof="0" dirty="0" smtClean="0">
              <a:latin typeface="Arial" panose="020B0604020202020204" pitchFamily="34" charset="0"/>
              <a:cs typeface="Arial" panose="020B0604020202020204" pitchFamily="34" charset="0"/>
            </a:rPr>
            <a:t>acoperirii datoriilor curente din activele curente</a:t>
          </a:r>
          <a:r>
            <a:rPr lang="en-US" sz="1200" b="0" i="0" dirty="0" smtClean="0">
              <a:latin typeface="Arial" panose="020B0604020202020204" pitchFamily="34" charset="0"/>
              <a:cs typeface="Arial" panose="020B0604020202020204" pitchFamily="34" charset="0"/>
            </a:rPr>
            <a:t>.</a:t>
          </a:r>
          <a:endParaRPr lang="en-US" sz="1200" b="1" dirty="0">
            <a:latin typeface="Arial" panose="020B0604020202020204" pitchFamily="34" charset="0"/>
            <a:cs typeface="Arial" panose="020B0604020202020204" pitchFamily="34" charset="0"/>
          </a:endParaRPr>
        </a:p>
      </dgm:t>
    </dgm:pt>
    <dgm:pt modelId="{52798FD2-7D46-46B2-A7FB-CCE9FBC4186A}" type="parTrans" cxnId="{50824D1F-5FF5-4EA8-832C-62F0DCF441C3}">
      <dgm:prSet/>
      <dgm:spPr/>
      <dgm:t>
        <a:bodyPr/>
        <a:lstStyle/>
        <a:p>
          <a:endParaRPr lang="en-US"/>
        </a:p>
      </dgm:t>
    </dgm:pt>
    <dgm:pt modelId="{93E30F9B-393A-4883-AAC6-138A213BEF47}" type="sibTrans" cxnId="{50824D1F-5FF5-4EA8-832C-62F0DCF441C3}">
      <dgm:prSet/>
      <dgm:spPr/>
      <dgm:t>
        <a:bodyPr/>
        <a:lstStyle/>
        <a:p>
          <a:endParaRPr lang="en-US"/>
        </a:p>
      </dgm:t>
    </dgm:pt>
    <dgm:pt modelId="{059B7E8E-7529-4EA2-B56F-6A6BBCED04E9}">
      <dgm:prSet phldrT="[Text]" custT="1"/>
      <dgm:spPr/>
      <dgm:t>
        <a:bodyPr/>
        <a:lstStyle/>
        <a:p>
          <a:pPr algn="just"/>
          <a:r>
            <a:rPr lang="ro-RO" sz="1200" dirty="0" smtClean="0">
              <a:latin typeface="Arial" panose="020B0604020202020204" pitchFamily="34" charset="0"/>
              <a:cs typeface="Arial" panose="020B0604020202020204" pitchFamily="34" charset="0"/>
            </a:rPr>
            <a:t>Anuală : Evoluție și tendințe indicatori evidențiați în Raportul de activitate al SC APAVITAL SA </a:t>
          </a:r>
          <a:endParaRPr lang="en-US" sz="1200" dirty="0">
            <a:latin typeface="Arial" panose="020B0604020202020204" pitchFamily="34" charset="0"/>
            <a:cs typeface="Arial" panose="020B0604020202020204" pitchFamily="34" charset="0"/>
          </a:endParaRPr>
        </a:p>
      </dgm:t>
    </dgm:pt>
    <dgm:pt modelId="{65634F62-F3AE-49AB-A26A-9FC53969D8EE}" type="parTrans" cxnId="{84566B77-A2BF-4071-B09A-5D875FCBE24B}">
      <dgm:prSet/>
      <dgm:spPr/>
      <dgm:t>
        <a:bodyPr/>
        <a:lstStyle/>
        <a:p>
          <a:endParaRPr lang="en-US"/>
        </a:p>
      </dgm:t>
    </dgm:pt>
    <dgm:pt modelId="{3980244D-2DC6-4516-9254-0FC4B6C4CA2E}" type="sibTrans" cxnId="{84566B77-A2BF-4071-B09A-5D875FCBE24B}">
      <dgm:prSet/>
      <dgm:spPr/>
      <dgm:t>
        <a:bodyPr/>
        <a:lstStyle/>
        <a:p>
          <a:endParaRPr lang="en-US"/>
        </a:p>
      </dgm:t>
    </dgm:pt>
    <dgm:pt modelId="{DDD03A6B-2D3A-4632-A103-812187DEF379}">
      <dgm:prSet custT="1"/>
      <dgm:spPr/>
      <dgm:t>
        <a:bodyPr/>
        <a:lstStyle/>
        <a:p>
          <a:pPr algn="just"/>
          <a:r>
            <a:rPr lang="ro-RO" sz="1400" b="1" i="0" dirty="0" smtClean="0">
              <a:latin typeface="Arial" panose="020B0604020202020204" pitchFamily="34" charset="0"/>
              <a:cs typeface="Arial" panose="020B0604020202020204" pitchFamily="34" charset="0"/>
            </a:rPr>
            <a:t>Formulă de calcul: </a:t>
          </a:r>
          <a:r>
            <a:rPr lang="ro-RO" sz="1400" i="1" dirty="0" smtClean="0"/>
            <a:t>Active circulante / Datorii curente</a:t>
          </a:r>
          <a:endParaRPr lang="en-US" sz="1200" i="1" dirty="0">
            <a:latin typeface="Arial" panose="020B0604020202020204" pitchFamily="34" charset="0"/>
            <a:cs typeface="Arial" panose="020B0604020202020204" pitchFamily="34" charset="0"/>
          </a:endParaRPr>
        </a:p>
      </dgm:t>
    </dgm:pt>
    <dgm:pt modelId="{BA6D2187-B960-4B85-9062-B7E6C18ADA4F}" type="parTrans" cxnId="{E9555AA3-ADE6-4A94-BC37-2B25FBD4B15E}">
      <dgm:prSet/>
      <dgm:spPr/>
      <dgm:t>
        <a:bodyPr/>
        <a:lstStyle/>
        <a:p>
          <a:endParaRPr lang="en-US"/>
        </a:p>
      </dgm:t>
    </dgm:pt>
    <dgm:pt modelId="{B54DDA9C-5987-48A3-A8D7-48F511A9FF01}" type="sibTrans" cxnId="{E9555AA3-ADE6-4A94-BC37-2B25FBD4B15E}">
      <dgm:prSet/>
      <dgm:spPr/>
      <dgm:t>
        <a:bodyPr/>
        <a:lstStyle/>
        <a:p>
          <a:endParaRPr lang="en-US"/>
        </a:p>
      </dgm:t>
    </dgm:pt>
    <dgm:pt modelId="{BB65B981-9621-4796-81E9-EF11479A89B7}">
      <dgm:prSet phldrT="[Text]" custT="1"/>
      <dgm:spPr/>
      <dgm:t>
        <a:bodyPr/>
        <a:lstStyle/>
        <a:p>
          <a:pPr algn="l"/>
          <a:endParaRPr lang="en-US" sz="1400" b="1" dirty="0">
            <a:latin typeface="Arial" panose="020B0604020202020204" pitchFamily="34" charset="0"/>
            <a:cs typeface="Arial" panose="020B0604020202020204" pitchFamily="34" charset="0"/>
          </a:endParaRPr>
        </a:p>
      </dgm:t>
    </dgm:pt>
    <dgm:pt modelId="{BA3091C9-9C6D-498F-A36B-5E2731CB53EC}" type="parTrans" cxnId="{C36C762D-4AD0-4EE7-9897-29A1DC078494}">
      <dgm:prSet/>
      <dgm:spPr/>
      <dgm:t>
        <a:bodyPr/>
        <a:lstStyle/>
        <a:p>
          <a:endParaRPr lang="en-US"/>
        </a:p>
      </dgm:t>
    </dgm:pt>
    <dgm:pt modelId="{922A7296-A065-4902-972A-623A703C078C}" type="sibTrans" cxnId="{C36C762D-4AD0-4EE7-9897-29A1DC078494}">
      <dgm:prSet/>
      <dgm:spPr/>
      <dgm:t>
        <a:bodyPr/>
        <a:lstStyle/>
        <a:p>
          <a:endParaRPr lang="en-US"/>
        </a:p>
      </dgm:t>
    </dgm:pt>
    <dgm:pt modelId="{20A30649-F59D-40D7-A769-2F67ADF0D625}" type="pres">
      <dgm:prSet presAssocID="{9D93069C-69FF-45AF-9A61-7877CCC8165E}" presName="Name0" presStyleCnt="0">
        <dgm:presLayoutVars>
          <dgm:dir/>
          <dgm:animLvl val="lvl"/>
          <dgm:resizeHandles/>
        </dgm:presLayoutVars>
      </dgm:prSet>
      <dgm:spPr/>
      <dgm:t>
        <a:bodyPr/>
        <a:lstStyle/>
        <a:p>
          <a:endParaRPr lang="en-US"/>
        </a:p>
      </dgm:t>
    </dgm:pt>
    <dgm:pt modelId="{14D6A18B-84A7-4D99-AA03-618E16E938A2}" type="pres">
      <dgm:prSet presAssocID="{316A496E-B89B-47AB-98C1-FAAE2FDCD638}" presName="linNode" presStyleCnt="0"/>
      <dgm:spPr/>
    </dgm:pt>
    <dgm:pt modelId="{E160AC7E-625F-42B3-B0F5-2D90948366F4}" type="pres">
      <dgm:prSet presAssocID="{316A496E-B89B-47AB-98C1-FAAE2FDCD638}" presName="parentShp" presStyleLbl="node1" presStyleIdx="0" presStyleCnt="1" custScaleX="81210" custScaleY="33731" custLinFactNeighborX="-6263" custLinFactNeighborY="-398">
        <dgm:presLayoutVars>
          <dgm:bulletEnabled val="1"/>
        </dgm:presLayoutVars>
      </dgm:prSet>
      <dgm:spPr/>
      <dgm:t>
        <a:bodyPr/>
        <a:lstStyle/>
        <a:p>
          <a:endParaRPr lang="en-US"/>
        </a:p>
      </dgm:t>
    </dgm:pt>
    <dgm:pt modelId="{7792DDCA-FE32-456F-ABFD-3F0A935865C9}" type="pres">
      <dgm:prSet presAssocID="{316A496E-B89B-47AB-98C1-FAAE2FDCD638}" presName="childShp" presStyleLbl="bgAccFollowNode1" presStyleIdx="0" presStyleCnt="1" custScaleX="111839" custScaleY="75073" custLinFactNeighborX="516" custLinFactNeighborY="0">
        <dgm:presLayoutVars>
          <dgm:bulletEnabled val="1"/>
        </dgm:presLayoutVars>
      </dgm:prSet>
      <dgm:spPr/>
      <dgm:t>
        <a:bodyPr/>
        <a:lstStyle/>
        <a:p>
          <a:endParaRPr lang="en-US"/>
        </a:p>
      </dgm:t>
    </dgm:pt>
  </dgm:ptLst>
  <dgm:cxnLst>
    <dgm:cxn modelId="{624E845B-B17E-4096-A6E8-3AEF725B4454}" type="presOf" srcId="{BB65B981-9621-4796-81E9-EF11479A89B7}" destId="{7792DDCA-FE32-456F-ABFD-3F0A935865C9}" srcOrd="0" destOrd="0" presId="urn:microsoft.com/office/officeart/2005/8/layout/vList6"/>
    <dgm:cxn modelId="{8AE692DD-39FD-44F6-A9BC-21522C7E5E20}" type="presOf" srcId="{9D93069C-69FF-45AF-9A61-7877CCC8165E}" destId="{20A30649-F59D-40D7-A769-2F67ADF0D625}" srcOrd="0" destOrd="0" presId="urn:microsoft.com/office/officeart/2005/8/layout/vList6"/>
    <dgm:cxn modelId="{FED8B950-F155-4160-AF41-036CDF58D3F7}" srcId="{316A496E-B89B-47AB-98C1-FAAE2FDCD638}" destId="{DC36BDA6-7C0F-467A-9F86-EAF66469D675}" srcOrd="1" destOrd="0" parTransId="{369F98A3-682E-4F31-AE18-A1D62A478D31}" sibTransId="{0C88B5BB-331A-4793-9908-3D96F1C3BAA4}"/>
    <dgm:cxn modelId="{E9555AA3-ADE6-4A94-BC37-2B25FBD4B15E}" srcId="{316A496E-B89B-47AB-98C1-FAAE2FDCD638}" destId="{DDD03A6B-2D3A-4632-A103-812187DEF379}" srcOrd="4" destOrd="0" parTransId="{BA6D2187-B960-4B85-9062-B7E6C18ADA4F}" sibTransId="{B54DDA9C-5987-48A3-A8D7-48F511A9FF01}"/>
    <dgm:cxn modelId="{2B0CFE7C-AA37-49A9-8144-98F6AA618BC8}" type="presOf" srcId="{DC36BDA6-7C0F-467A-9F86-EAF66469D675}" destId="{7792DDCA-FE32-456F-ABFD-3F0A935865C9}" srcOrd="0" destOrd="1" presId="urn:microsoft.com/office/officeart/2005/8/layout/vList6"/>
    <dgm:cxn modelId="{DF8C43CF-8F32-4E20-9BEB-17BC632160DE}" type="presOf" srcId="{059B7E8E-7529-4EA2-B56F-6A6BBCED04E9}" destId="{7792DDCA-FE32-456F-ABFD-3F0A935865C9}" srcOrd="0" destOrd="7" presId="urn:microsoft.com/office/officeart/2005/8/layout/vList6"/>
    <dgm:cxn modelId="{84566B77-A2BF-4071-B09A-5D875FCBE24B}" srcId="{316A496E-B89B-47AB-98C1-FAAE2FDCD638}" destId="{059B7E8E-7529-4EA2-B56F-6A6BBCED04E9}" srcOrd="7" destOrd="0" parTransId="{65634F62-F3AE-49AB-A26A-9FC53969D8EE}" sibTransId="{3980244D-2DC6-4516-9254-0FC4B6C4CA2E}"/>
    <dgm:cxn modelId="{C36C762D-4AD0-4EE7-9897-29A1DC078494}" srcId="{316A496E-B89B-47AB-98C1-FAAE2FDCD638}" destId="{BB65B981-9621-4796-81E9-EF11479A89B7}" srcOrd="0" destOrd="0" parTransId="{BA3091C9-9C6D-498F-A36B-5E2731CB53EC}" sibTransId="{922A7296-A065-4902-972A-623A703C078C}"/>
    <dgm:cxn modelId="{50824D1F-5FF5-4EA8-832C-62F0DCF441C3}" srcId="{316A496E-B89B-47AB-98C1-FAAE2FDCD638}" destId="{71189363-1C26-4857-92FD-9751FE9A1547}" srcOrd="2" destOrd="0" parTransId="{52798FD2-7D46-46B2-A7FB-CCE9FBC4186A}" sibTransId="{93E30F9B-393A-4883-AAC6-138A213BEF47}"/>
    <dgm:cxn modelId="{EE6B57A1-9429-495C-93FF-4BC273162027}" srcId="{316A496E-B89B-47AB-98C1-FAAE2FDCD638}" destId="{03A17F77-A690-4E28-91A1-2EDAA5A80805}" srcOrd="6" destOrd="0" parTransId="{8AA992D2-D45F-4B14-875F-357924878111}" sibTransId="{4D1933C5-992E-4577-B65E-CA594FA7F9FE}"/>
    <dgm:cxn modelId="{0259398C-C4A3-4ECE-B2D5-6B70EF4BF596}" type="presOf" srcId="{DDD03A6B-2D3A-4632-A103-812187DEF379}" destId="{7792DDCA-FE32-456F-ABFD-3F0A935865C9}" srcOrd="0" destOrd="4" presId="urn:microsoft.com/office/officeart/2005/8/layout/vList6"/>
    <dgm:cxn modelId="{25F3FA14-F910-4026-92F1-E943BD99E6A2}" type="presOf" srcId="{03A17F77-A690-4E28-91A1-2EDAA5A80805}" destId="{7792DDCA-FE32-456F-ABFD-3F0A935865C9}" srcOrd="0" destOrd="6" presId="urn:microsoft.com/office/officeart/2005/8/layout/vList6"/>
    <dgm:cxn modelId="{A82928A8-060E-42E3-8F0A-4B4B43E44EE0}" srcId="{9D93069C-69FF-45AF-9A61-7877CCC8165E}" destId="{316A496E-B89B-47AB-98C1-FAAE2FDCD638}" srcOrd="0" destOrd="0" parTransId="{6DA5D1EB-65B7-4411-A324-EE9DFCAD8A76}" sibTransId="{D10ED098-609E-4330-9587-8355C7348106}"/>
    <dgm:cxn modelId="{A37F7D2B-2B1A-4F0B-BE50-7EE17037DCCD}" type="presOf" srcId="{71189363-1C26-4857-92FD-9751FE9A1547}" destId="{7792DDCA-FE32-456F-ABFD-3F0A935865C9}" srcOrd="0" destOrd="2" presId="urn:microsoft.com/office/officeart/2005/8/layout/vList6"/>
    <dgm:cxn modelId="{36E8886C-5FAD-4D4A-A407-302A019066C4}" srcId="{316A496E-B89B-47AB-98C1-FAAE2FDCD638}" destId="{8F684144-4DE9-49E1-B9FC-9A2931D301ED}" srcOrd="3" destOrd="0" parTransId="{51F03665-7220-45C3-BFBD-39540C5298FC}" sibTransId="{0EC75A1F-F719-4172-9ECD-C21C29641CB6}"/>
    <dgm:cxn modelId="{9DBA949A-3434-467C-B4D7-FB271FD1DF49}" type="presOf" srcId="{48EA697F-818F-4134-8287-312B0C7DC6D8}" destId="{7792DDCA-FE32-456F-ABFD-3F0A935865C9}" srcOrd="0" destOrd="5" presId="urn:microsoft.com/office/officeart/2005/8/layout/vList6"/>
    <dgm:cxn modelId="{F0DEEA1E-2C30-4729-AB30-999C8E5D37CF}" type="presOf" srcId="{316A496E-B89B-47AB-98C1-FAAE2FDCD638}" destId="{E160AC7E-625F-42B3-B0F5-2D90948366F4}" srcOrd="0" destOrd="0" presId="urn:microsoft.com/office/officeart/2005/8/layout/vList6"/>
    <dgm:cxn modelId="{E292489D-3700-46AA-9C63-43C3B4519E09}" srcId="{316A496E-B89B-47AB-98C1-FAAE2FDCD638}" destId="{48EA697F-818F-4134-8287-312B0C7DC6D8}" srcOrd="5" destOrd="0" parTransId="{1C169244-A1B8-451F-9427-C37772DC44D0}" sibTransId="{1EE269C9-B298-41B4-A413-F42CDD949070}"/>
    <dgm:cxn modelId="{97D625A4-33BE-48CC-A688-DF12296FD707}" type="presOf" srcId="{8F684144-4DE9-49E1-B9FC-9A2931D301ED}" destId="{7792DDCA-FE32-456F-ABFD-3F0A935865C9}" srcOrd="0" destOrd="3" presId="urn:microsoft.com/office/officeart/2005/8/layout/vList6"/>
    <dgm:cxn modelId="{958E93AE-D2F0-431D-B33E-6C2CB20A051D}" type="presParOf" srcId="{20A30649-F59D-40D7-A769-2F67ADF0D625}" destId="{14D6A18B-84A7-4D99-AA03-618E16E938A2}" srcOrd="0" destOrd="0" presId="urn:microsoft.com/office/officeart/2005/8/layout/vList6"/>
    <dgm:cxn modelId="{06092668-7B46-4FAF-8538-85083D3055CD}" type="presParOf" srcId="{14D6A18B-84A7-4D99-AA03-618E16E938A2}" destId="{E160AC7E-625F-42B3-B0F5-2D90948366F4}" srcOrd="0" destOrd="0" presId="urn:microsoft.com/office/officeart/2005/8/layout/vList6"/>
    <dgm:cxn modelId="{1E0EED5B-B76A-4D0F-A6DF-6815AEB4AE28}" type="presParOf" srcId="{14D6A18B-84A7-4D99-AA03-618E16E938A2}" destId="{7792DDCA-FE32-456F-ABFD-3F0A935865C9}" srcOrd="1" destOrd="0" presId="urn:microsoft.com/office/officeart/2005/8/layout/vList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D93069C-69FF-45AF-9A61-7877CCC8165E}"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316A496E-B89B-47AB-98C1-FAAE2FDCD638}">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o-RO" sz="1800" b="1" i="1" u="sng" dirty="0" smtClean="0"/>
            <a:t>Viteza de rotație a debitelor clienți</a:t>
          </a:r>
          <a:endParaRPr lang="en-US" sz="1800" b="1" dirty="0">
            <a:latin typeface="Arial" panose="020B0604020202020204" pitchFamily="34" charset="0"/>
            <a:cs typeface="Arial" panose="020B0604020202020204" pitchFamily="34" charset="0"/>
          </a:endParaRPr>
        </a:p>
      </dgm:t>
    </dgm:pt>
    <dgm:pt modelId="{6DA5D1EB-65B7-4411-A324-EE9DFCAD8A76}" type="parTrans" cxnId="{A82928A8-060E-42E3-8F0A-4B4B43E44EE0}">
      <dgm:prSet/>
      <dgm:spPr/>
      <dgm:t>
        <a:bodyPr/>
        <a:lstStyle/>
        <a:p>
          <a:endParaRPr lang="en-US"/>
        </a:p>
      </dgm:t>
    </dgm:pt>
    <dgm:pt modelId="{D10ED098-609E-4330-9587-8355C7348106}" type="sibTrans" cxnId="{A82928A8-060E-42E3-8F0A-4B4B43E44EE0}">
      <dgm:prSet/>
      <dgm:spPr/>
      <dgm:t>
        <a:bodyPr/>
        <a:lstStyle/>
        <a:p>
          <a:endParaRPr lang="en-US"/>
        </a:p>
      </dgm:t>
    </dgm:pt>
    <dgm:pt modelId="{DC36BDA6-7C0F-467A-9F86-EAF66469D675}">
      <dgm:prSet phldrT="[Text]" custT="1"/>
      <dgm:spPr/>
      <dgm:t>
        <a:bodyPr/>
        <a:lstStyle/>
        <a:p>
          <a:pPr algn="just"/>
          <a:r>
            <a:rPr lang="ro-RO" sz="1400" b="1" dirty="0" smtClean="0">
              <a:latin typeface="Arial" panose="020B0604020202020204" pitchFamily="34" charset="0"/>
              <a:cs typeface="Arial" panose="020B0604020202020204" pitchFamily="34" charset="0"/>
            </a:rPr>
            <a:t>Definiție și fundamentare</a:t>
          </a:r>
          <a:endParaRPr lang="en-US" sz="1400" b="1" dirty="0">
            <a:latin typeface="Arial" panose="020B0604020202020204" pitchFamily="34" charset="0"/>
            <a:cs typeface="Arial" panose="020B0604020202020204" pitchFamily="34" charset="0"/>
          </a:endParaRPr>
        </a:p>
      </dgm:t>
    </dgm:pt>
    <dgm:pt modelId="{369F98A3-682E-4F31-AE18-A1D62A478D31}" type="parTrans" cxnId="{FED8B950-F155-4160-AF41-036CDF58D3F7}">
      <dgm:prSet/>
      <dgm:spPr/>
      <dgm:t>
        <a:bodyPr/>
        <a:lstStyle/>
        <a:p>
          <a:endParaRPr lang="en-US"/>
        </a:p>
      </dgm:t>
    </dgm:pt>
    <dgm:pt modelId="{0C88B5BB-331A-4793-9908-3D96F1C3BAA4}" type="sibTrans" cxnId="{FED8B950-F155-4160-AF41-036CDF58D3F7}">
      <dgm:prSet/>
      <dgm:spPr/>
      <dgm:t>
        <a:bodyPr/>
        <a:lstStyle/>
        <a:p>
          <a:endParaRPr lang="en-US"/>
        </a:p>
      </dgm:t>
    </dgm:pt>
    <dgm:pt modelId="{48EA697F-818F-4134-8287-312B0C7DC6D8}">
      <dgm:prSet phldrT="[Text]" custT="1"/>
      <dgm:spPr/>
      <dgm:t>
        <a:bodyPr/>
        <a:lstStyle/>
        <a:p>
          <a:pPr algn="just"/>
          <a:r>
            <a:rPr lang="ro-RO" sz="1400" b="1" dirty="0" smtClean="0">
              <a:latin typeface="Arial" panose="020B0604020202020204" pitchFamily="34" charset="0"/>
              <a:cs typeface="Arial" panose="020B0604020202020204" pitchFamily="34" charset="0"/>
            </a:rPr>
            <a:t>Monitorizare</a:t>
          </a:r>
          <a:endParaRPr lang="en-US" sz="1400" b="1" dirty="0">
            <a:latin typeface="Arial" panose="020B0604020202020204" pitchFamily="34" charset="0"/>
            <a:cs typeface="Arial" panose="020B0604020202020204" pitchFamily="34" charset="0"/>
          </a:endParaRPr>
        </a:p>
      </dgm:t>
    </dgm:pt>
    <dgm:pt modelId="{1C169244-A1B8-451F-9427-C37772DC44D0}" type="parTrans" cxnId="{E292489D-3700-46AA-9C63-43C3B4519E09}">
      <dgm:prSet/>
      <dgm:spPr/>
      <dgm:t>
        <a:bodyPr/>
        <a:lstStyle/>
        <a:p>
          <a:endParaRPr lang="en-US"/>
        </a:p>
      </dgm:t>
    </dgm:pt>
    <dgm:pt modelId="{1EE269C9-B298-41B4-A413-F42CDD949070}" type="sibTrans" cxnId="{E292489D-3700-46AA-9C63-43C3B4519E09}">
      <dgm:prSet/>
      <dgm:spPr/>
      <dgm:t>
        <a:bodyPr/>
        <a:lstStyle/>
        <a:p>
          <a:endParaRPr lang="en-US"/>
        </a:p>
      </dgm:t>
    </dgm:pt>
    <dgm:pt modelId="{8F684144-4DE9-49E1-B9FC-9A2931D301ED}">
      <dgm:prSet phldrT="[Text]" custT="1"/>
      <dgm:spPr/>
      <dgm:t>
        <a:bodyPr/>
        <a:lstStyle/>
        <a:p>
          <a:pPr algn="just"/>
          <a:r>
            <a:rPr lang="ro-RO" sz="1200" dirty="0" smtClean="0">
              <a:latin typeface="Arial" panose="020B0604020202020204" pitchFamily="34" charset="0"/>
              <a:cs typeface="Arial" panose="020B0604020202020204" pitchFamily="34" charset="0"/>
            </a:rPr>
            <a:t>Indicatorul e</a:t>
          </a:r>
          <a:r>
            <a:rPr lang="it-IT" sz="1200" b="0" i="0" dirty="0" smtClean="0">
              <a:latin typeface="Arial" panose="020B0604020202020204" pitchFamily="34" charset="0"/>
              <a:cs typeface="Arial" panose="020B0604020202020204" pitchFamily="34" charset="0"/>
            </a:rPr>
            <a:t>xprima numarul de zile pana la data la care debitorii isi achita datoriile catre persoana juridica.</a:t>
          </a:r>
          <a:r>
            <a:rPr lang="it-IT" sz="1200" b="0" i="0" dirty="0" smtClean="0"/>
            <a:t>O valoare in crestere a indicatorului poate indica probleme legate de controlul creditului acordat clientilor si, in consecinta, creante mai greu de incasat (clienti rau platnici).</a:t>
          </a:r>
          <a:endParaRPr lang="en-US" sz="1200" dirty="0">
            <a:latin typeface="Arial" panose="020B0604020202020204" pitchFamily="34" charset="0"/>
            <a:cs typeface="Arial" panose="020B0604020202020204" pitchFamily="34" charset="0"/>
          </a:endParaRPr>
        </a:p>
      </dgm:t>
    </dgm:pt>
    <dgm:pt modelId="{51F03665-7220-45C3-BFBD-39540C5298FC}" type="parTrans" cxnId="{36E8886C-5FAD-4D4A-A407-302A019066C4}">
      <dgm:prSet/>
      <dgm:spPr/>
      <dgm:t>
        <a:bodyPr/>
        <a:lstStyle/>
        <a:p>
          <a:endParaRPr lang="en-US"/>
        </a:p>
      </dgm:t>
    </dgm:pt>
    <dgm:pt modelId="{0EC75A1F-F719-4172-9ECD-C21C29641CB6}" type="sibTrans" cxnId="{36E8886C-5FAD-4D4A-A407-302A019066C4}">
      <dgm:prSet/>
      <dgm:spPr/>
      <dgm:t>
        <a:bodyPr/>
        <a:lstStyle/>
        <a:p>
          <a:endParaRPr lang="en-US"/>
        </a:p>
      </dgm:t>
    </dgm:pt>
    <dgm:pt modelId="{03A17F77-A690-4E28-91A1-2EDAA5A80805}">
      <dgm:prSet phldrT="[Text]" custT="1"/>
      <dgm:spPr/>
      <dgm:t>
        <a:bodyPr/>
        <a:lstStyle/>
        <a:p>
          <a:pPr algn="just"/>
          <a:r>
            <a:rPr lang="ro-RO" sz="1200" dirty="0" smtClean="0">
              <a:latin typeface="Arial" panose="020B0604020202020204" pitchFamily="34" charset="0"/>
              <a:cs typeface="Arial" panose="020B0604020202020204" pitchFamily="34" charset="0"/>
            </a:rPr>
            <a:t>Lunară - Raport privind principalii indicatori economico-financiari</a:t>
          </a:r>
          <a:endParaRPr lang="en-US" sz="1200" dirty="0">
            <a:latin typeface="Arial" panose="020B0604020202020204" pitchFamily="34" charset="0"/>
            <a:cs typeface="Arial" panose="020B0604020202020204" pitchFamily="34" charset="0"/>
          </a:endParaRPr>
        </a:p>
      </dgm:t>
    </dgm:pt>
    <dgm:pt modelId="{8AA992D2-D45F-4B14-875F-357924878111}" type="parTrans" cxnId="{EE6B57A1-9429-495C-93FF-4BC273162027}">
      <dgm:prSet/>
      <dgm:spPr/>
      <dgm:t>
        <a:bodyPr/>
        <a:lstStyle/>
        <a:p>
          <a:endParaRPr lang="en-US"/>
        </a:p>
      </dgm:t>
    </dgm:pt>
    <dgm:pt modelId="{4D1933C5-992E-4577-B65E-CA594FA7F9FE}" type="sibTrans" cxnId="{EE6B57A1-9429-495C-93FF-4BC273162027}">
      <dgm:prSet/>
      <dgm:spPr/>
      <dgm:t>
        <a:bodyPr/>
        <a:lstStyle/>
        <a:p>
          <a:endParaRPr lang="en-US"/>
        </a:p>
      </dgm:t>
    </dgm:pt>
    <dgm:pt modelId="{71189363-1C26-4857-92FD-9751FE9A1547}">
      <dgm:prSet phldrT="[Text]" custT="1"/>
      <dgm:spPr/>
      <dgm:t>
        <a:bodyPr/>
        <a:lstStyle/>
        <a:p>
          <a:pPr algn="just"/>
          <a:r>
            <a:rPr lang="ro-RO" sz="1200" b="1" i="0" smtClean="0">
              <a:latin typeface="Arial" panose="020B0604020202020204" pitchFamily="34" charset="0"/>
              <a:cs typeface="Arial" panose="020B0604020202020204" pitchFamily="34" charset="0"/>
            </a:rPr>
            <a:t>Viteza de rotație a debitelor clienți c</a:t>
          </a:r>
          <a:r>
            <a:rPr lang="en-US" sz="1200" b="0" i="0" smtClean="0">
              <a:latin typeface="Arial" panose="020B0604020202020204" pitchFamily="34" charset="0"/>
              <a:cs typeface="Arial" panose="020B0604020202020204" pitchFamily="34" charset="0"/>
            </a:rPr>
            <a:t>alculeaza eficacitatea persoanei juridice </a:t>
          </a:r>
          <a:r>
            <a:rPr lang="ro-RO" sz="1200" b="0" i="0" smtClean="0">
              <a:latin typeface="Arial" panose="020B0604020202020204" pitchFamily="34" charset="0"/>
              <a:cs typeface="Arial" panose="020B0604020202020204" pitchFamily="34" charset="0"/>
            </a:rPr>
            <a:t>î</a:t>
          </a:r>
          <a:r>
            <a:rPr lang="en-US" sz="1200" b="0" i="0" smtClean="0">
              <a:latin typeface="Arial" panose="020B0604020202020204" pitchFamily="34" charset="0"/>
              <a:cs typeface="Arial" panose="020B0604020202020204" pitchFamily="34" charset="0"/>
            </a:rPr>
            <a:t>n colectarea creantelor sale.</a:t>
          </a:r>
          <a:r>
            <a:rPr lang="en-US" sz="1200" b="1" i="0" smtClean="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dgm:t>
    </dgm:pt>
    <dgm:pt modelId="{52798FD2-7D46-46B2-A7FB-CCE9FBC4186A}" type="parTrans" cxnId="{50824D1F-5FF5-4EA8-832C-62F0DCF441C3}">
      <dgm:prSet/>
      <dgm:spPr/>
      <dgm:t>
        <a:bodyPr/>
        <a:lstStyle/>
        <a:p>
          <a:endParaRPr lang="en-US"/>
        </a:p>
      </dgm:t>
    </dgm:pt>
    <dgm:pt modelId="{93E30F9B-393A-4883-AAC6-138A213BEF47}" type="sibTrans" cxnId="{50824D1F-5FF5-4EA8-832C-62F0DCF441C3}">
      <dgm:prSet/>
      <dgm:spPr/>
      <dgm:t>
        <a:bodyPr/>
        <a:lstStyle/>
        <a:p>
          <a:endParaRPr lang="en-US"/>
        </a:p>
      </dgm:t>
    </dgm:pt>
    <dgm:pt modelId="{059B7E8E-7529-4EA2-B56F-6A6BBCED04E9}">
      <dgm:prSet phldrT="[Text]" custT="1"/>
      <dgm:spPr/>
      <dgm:t>
        <a:bodyPr/>
        <a:lstStyle/>
        <a:p>
          <a:pPr algn="just"/>
          <a:r>
            <a:rPr lang="ro-RO" sz="1200" dirty="0" smtClean="0">
              <a:latin typeface="Arial" panose="020B0604020202020204" pitchFamily="34" charset="0"/>
              <a:cs typeface="Arial" panose="020B0604020202020204" pitchFamily="34" charset="0"/>
            </a:rPr>
            <a:t>Anuală : Evoluție și tendințe indicatori evidențiați în Raportul de activitate al SC APAVITAL SA </a:t>
          </a:r>
          <a:endParaRPr lang="en-US" sz="1200" dirty="0">
            <a:latin typeface="Arial" panose="020B0604020202020204" pitchFamily="34" charset="0"/>
            <a:cs typeface="Arial" panose="020B0604020202020204" pitchFamily="34" charset="0"/>
          </a:endParaRPr>
        </a:p>
      </dgm:t>
    </dgm:pt>
    <dgm:pt modelId="{65634F62-F3AE-49AB-A26A-9FC53969D8EE}" type="parTrans" cxnId="{84566B77-A2BF-4071-B09A-5D875FCBE24B}">
      <dgm:prSet/>
      <dgm:spPr/>
      <dgm:t>
        <a:bodyPr/>
        <a:lstStyle/>
        <a:p>
          <a:endParaRPr lang="en-US"/>
        </a:p>
      </dgm:t>
    </dgm:pt>
    <dgm:pt modelId="{3980244D-2DC6-4516-9254-0FC4B6C4CA2E}" type="sibTrans" cxnId="{84566B77-A2BF-4071-B09A-5D875FCBE24B}">
      <dgm:prSet/>
      <dgm:spPr/>
      <dgm:t>
        <a:bodyPr/>
        <a:lstStyle/>
        <a:p>
          <a:endParaRPr lang="en-US"/>
        </a:p>
      </dgm:t>
    </dgm:pt>
    <dgm:pt modelId="{DDD03A6B-2D3A-4632-A103-812187DEF379}">
      <dgm:prSet custT="1"/>
      <dgm:spPr/>
      <dgm:t>
        <a:bodyPr/>
        <a:lstStyle/>
        <a:p>
          <a:pPr algn="just"/>
          <a:r>
            <a:rPr lang="ro-RO" sz="1400" b="1" i="0" dirty="0" smtClean="0">
              <a:latin typeface="Arial" panose="020B0604020202020204" pitchFamily="34" charset="0"/>
              <a:cs typeface="Arial" panose="020B0604020202020204" pitchFamily="34" charset="0"/>
            </a:rPr>
            <a:t>Formulă de calcul: </a:t>
          </a:r>
          <a:r>
            <a:rPr lang="ro-RO" sz="1200" b="1" dirty="0" smtClean="0">
              <a:latin typeface="Arial" panose="020B0604020202020204" pitchFamily="34" charset="0"/>
              <a:cs typeface="Arial" panose="020B0604020202020204" pitchFamily="34" charset="0"/>
            </a:rPr>
            <a:t>Viteza de rotatie a debitelor-clienti (zile) = (Sold mediu clienti (Creanțe comerciale bilanț) /Cifra de afaceri )*365</a:t>
          </a:r>
          <a:endParaRPr lang="en-US" sz="1200" b="0" i="1" dirty="0">
            <a:latin typeface="Arial" panose="020B0604020202020204" pitchFamily="34" charset="0"/>
            <a:cs typeface="Arial" panose="020B0604020202020204" pitchFamily="34" charset="0"/>
          </a:endParaRPr>
        </a:p>
      </dgm:t>
    </dgm:pt>
    <dgm:pt modelId="{BA6D2187-B960-4B85-9062-B7E6C18ADA4F}" type="parTrans" cxnId="{E9555AA3-ADE6-4A94-BC37-2B25FBD4B15E}">
      <dgm:prSet/>
      <dgm:spPr/>
      <dgm:t>
        <a:bodyPr/>
        <a:lstStyle/>
        <a:p>
          <a:endParaRPr lang="en-US"/>
        </a:p>
      </dgm:t>
    </dgm:pt>
    <dgm:pt modelId="{B54DDA9C-5987-48A3-A8D7-48F511A9FF01}" type="sibTrans" cxnId="{E9555AA3-ADE6-4A94-BC37-2B25FBD4B15E}">
      <dgm:prSet/>
      <dgm:spPr/>
      <dgm:t>
        <a:bodyPr/>
        <a:lstStyle/>
        <a:p>
          <a:endParaRPr lang="en-US"/>
        </a:p>
      </dgm:t>
    </dgm:pt>
    <dgm:pt modelId="{BB65B981-9621-4796-81E9-EF11479A89B7}">
      <dgm:prSet phldrT="[Text]" custT="1"/>
      <dgm:spPr/>
      <dgm:t>
        <a:bodyPr/>
        <a:lstStyle/>
        <a:p>
          <a:pPr algn="l"/>
          <a:endParaRPr lang="en-US" sz="1400" b="1" dirty="0">
            <a:latin typeface="Arial" panose="020B0604020202020204" pitchFamily="34" charset="0"/>
            <a:cs typeface="Arial" panose="020B0604020202020204" pitchFamily="34" charset="0"/>
          </a:endParaRPr>
        </a:p>
      </dgm:t>
    </dgm:pt>
    <dgm:pt modelId="{BA3091C9-9C6D-498F-A36B-5E2731CB53EC}" type="parTrans" cxnId="{C36C762D-4AD0-4EE7-9897-29A1DC078494}">
      <dgm:prSet/>
      <dgm:spPr/>
      <dgm:t>
        <a:bodyPr/>
        <a:lstStyle/>
        <a:p>
          <a:endParaRPr lang="en-US"/>
        </a:p>
      </dgm:t>
    </dgm:pt>
    <dgm:pt modelId="{922A7296-A065-4902-972A-623A703C078C}" type="sibTrans" cxnId="{C36C762D-4AD0-4EE7-9897-29A1DC078494}">
      <dgm:prSet/>
      <dgm:spPr/>
      <dgm:t>
        <a:bodyPr/>
        <a:lstStyle/>
        <a:p>
          <a:endParaRPr lang="en-US"/>
        </a:p>
      </dgm:t>
    </dgm:pt>
    <dgm:pt modelId="{20A30649-F59D-40D7-A769-2F67ADF0D625}" type="pres">
      <dgm:prSet presAssocID="{9D93069C-69FF-45AF-9A61-7877CCC8165E}" presName="Name0" presStyleCnt="0">
        <dgm:presLayoutVars>
          <dgm:dir/>
          <dgm:animLvl val="lvl"/>
          <dgm:resizeHandles/>
        </dgm:presLayoutVars>
      </dgm:prSet>
      <dgm:spPr/>
      <dgm:t>
        <a:bodyPr/>
        <a:lstStyle/>
        <a:p>
          <a:endParaRPr lang="en-US"/>
        </a:p>
      </dgm:t>
    </dgm:pt>
    <dgm:pt modelId="{14D6A18B-84A7-4D99-AA03-618E16E938A2}" type="pres">
      <dgm:prSet presAssocID="{316A496E-B89B-47AB-98C1-FAAE2FDCD638}" presName="linNode" presStyleCnt="0"/>
      <dgm:spPr/>
    </dgm:pt>
    <dgm:pt modelId="{E160AC7E-625F-42B3-B0F5-2D90948366F4}" type="pres">
      <dgm:prSet presAssocID="{316A496E-B89B-47AB-98C1-FAAE2FDCD638}" presName="parentShp" presStyleLbl="node1" presStyleIdx="0" presStyleCnt="1" custScaleX="81210" custScaleY="33731" custLinFactNeighborX="-6263" custLinFactNeighborY="-398">
        <dgm:presLayoutVars>
          <dgm:bulletEnabled val="1"/>
        </dgm:presLayoutVars>
      </dgm:prSet>
      <dgm:spPr/>
      <dgm:t>
        <a:bodyPr/>
        <a:lstStyle/>
        <a:p>
          <a:endParaRPr lang="en-US"/>
        </a:p>
      </dgm:t>
    </dgm:pt>
    <dgm:pt modelId="{7792DDCA-FE32-456F-ABFD-3F0A935865C9}" type="pres">
      <dgm:prSet presAssocID="{316A496E-B89B-47AB-98C1-FAAE2FDCD638}" presName="childShp" presStyleLbl="bgAccFollowNode1" presStyleIdx="0" presStyleCnt="1" custScaleX="111839" custScaleY="83304" custLinFactNeighborX="516" custLinFactNeighborY="0">
        <dgm:presLayoutVars>
          <dgm:bulletEnabled val="1"/>
        </dgm:presLayoutVars>
      </dgm:prSet>
      <dgm:spPr/>
      <dgm:t>
        <a:bodyPr/>
        <a:lstStyle/>
        <a:p>
          <a:endParaRPr lang="en-US"/>
        </a:p>
      </dgm:t>
    </dgm:pt>
  </dgm:ptLst>
  <dgm:cxnLst>
    <dgm:cxn modelId="{FED8B950-F155-4160-AF41-036CDF58D3F7}" srcId="{316A496E-B89B-47AB-98C1-FAAE2FDCD638}" destId="{DC36BDA6-7C0F-467A-9F86-EAF66469D675}" srcOrd="1" destOrd="0" parTransId="{369F98A3-682E-4F31-AE18-A1D62A478D31}" sibTransId="{0C88B5BB-331A-4793-9908-3D96F1C3BAA4}"/>
    <dgm:cxn modelId="{E9555AA3-ADE6-4A94-BC37-2B25FBD4B15E}" srcId="{316A496E-B89B-47AB-98C1-FAAE2FDCD638}" destId="{DDD03A6B-2D3A-4632-A103-812187DEF379}" srcOrd="4" destOrd="0" parTransId="{BA6D2187-B960-4B85-9062-B7E6C18ADA4F}" sibTransId="{B54DDA9C-5987-48A3-A8D7-48F511A9FF01}"/>
    <dgm:cxn modelId="{DDFE0174-5887-41A4-A203-9445AEB2D419}" type="presOf" srcId="{BB65B981-9621-4796-81E9-EF11479A89B7}" destId="{7792DDCA-FE32-456F-ABFD-3F0A935865C9}" srcOrd="0" destOrd="0" presId="urn:microsoft.com/office/officeart/2005/8/layout/vList6"/>
    <dgm:cxn modelId="{84566B77-A2BF-4071-B09A-5D875FCBE24B}" srcId="{316A496E-B89B-47AB-98C1-FAAE2FDCD638}" destId="{059B7E8E-7529-4EA2-B56F-6A6BBCED04E9}" srcOrd="7" destOrd="0" parTransId="{65634F62-F3AE-49AB-A26A-9FC53969D8EE}" sibTransId="{3980244D-2DC6-4516-9254-0FC4B6C4CA2E}"/>
    <dgm:cxn modelId="{E38174D1-6CCA-4992-ADAA-D37CBB1525DB}" type="presOf" srcId="{71189363-1C26-4857-92FD-9751FE9A1547}" destId="{7792DDCA-FE32-456F-ABFD-3F0A935865C9}" srcOrd="0" destOrd="2" presId="urn:microsoft.com/office/officeart/2005/8/layout/vList6"/>
    <dgm:cxn modelId="{0A2B1C96-BC76-4159-9B91-5D91D6FA3AC5}" type="presOf" srcId="{9D93069C-69FF-45AF-9A61-7877CCC8165E}" destId="{20A30649-F59D-40D7-A769-2F67ADF0D625}" srcOrd="0" destOrd="0" presId="urn:microsoft.com/office/officeart/2005/8/layout/vList6"/>
    <dgm:cxn modelId="{C36C762D-4AD0-4EE7-9897-29A1DC078494}" srcId="{316A496E-B89B-47AB-98C1-FAAE2FDCD638}" destId="{BB65B981-9621-4796-81E9-EF11479A89B7}" srcOrd="0" destOrd="0" parTransId="{BA3091C9-9C6D-498F-A36B-5E2731CB53EC}" sibTransId="{922A7296-A065-4902-972A-623A703C078C}"/>
    <dgm:cxn modelId="{50824D1F-5FF5-4EA8-832C-62F0DCF441C3}" srcId="{316A496E-B89B-47AB-98C1-FAAE2FDCD638}" destId="{71189363-1C26-4857-92FD-9751FE9A1547}" srcOrd="2" destOrd="0" parTransId="{52798FD2-7D46-46B2-A7FB-CCE9FBC4186A}" sibTransId="{93E30F9B-393A-4883-AAC6-138A213BEF47}"/>
    <dgm:cxn modelId="{EE6B57A1-9429-495C-93FF-4BC273162027}" srcId="{316A496E-B89B-47AB-98C1-FAAE2FDCD638}" destId="{03A17F77-A690-4E28-91A1-2EDAA5A80805}" srcOrd="6" destOrd="0" parTransId="{8AA992D2-D45F-4B14-875F-357924878111}" sibTransId="{4D1933C5-992E-4577-B65E-CA594FA7F9FE}"/>
    <dgm:cxn modelId="{CD7653EC-0E07-4A95-BB6E-FB6396E89150}" type="presOf" srcId="{03A17F77-A690-4E28-91A1-2EDAA5A80805}" destId="{7792DDCA-FE32-456F-ABFD-3F0A935865C9}" srcOrd="0" destOrd="6" presId="urn:microsoft.com/office/officeart/2005/8/layout/vList6"/>
    <dgm:cxn modelId="{BE81BAED-C5D0-4C1D-9FAD-15DE59EB9111}" type="presOf" srcId="{DDD03A6B-2D3A-4632-A103-812187DEF379}" destId="{7792DDCA-FE32-456F-ABFD-3F0A935865C9}" srcOrd="0" destOrd="4" presId="urn:microsoft.com/office/officeart/2005/8/layout/vList6"/>
    <dgm:cxn modelId="{C4C31376-5B52-43AA-9BED-E0E74A8A1552}" type="presOf" srcId="{8F684144-4DE9-49E1-B9FC-9A2931D301ED}" destId="{7792DDCA-FE32-456F-ABFD-3F0A935865C9}" srcOrd="0" destOrd="3" presId="urn:microsoft.com/office/officeart/2005/8/layout/vList6"/>
    <dgm:cxn modelId="{C93D423A-5689-424D-A49D-F7D4436506EC}" type="presOf" srcId="{316A496E-B89B-47AB-98C1-FAAE2FDCD638}" destId="{E160AC7E-625F-42B3-B0F5-2D90948366F4}" srcOrd="0" destOrd="0" presId="urn:microsoft.com/office/officeart/2005/8/layout/vList6"/>
    <dgm:cxn modelId="{DC141B27-87FF-4257-8138-DDDCD9F5B655}" type="presOf" srcId="{059B7E8E-7529-4EA2-B56F-6A6BBCED04E9}" destId="{7792DDCA-FE32-456F-ABFD-3F0A935865C9}" srcOrd="0" destOrd="7" presId="urn:microsoft.com/office/officeart/2005/8/layout/vList6"/>
    <dgm:cxn modelId="{A82928A8-060E-42E3-8F0A-4B4B43E44EE0}" srcId="{9D93069C-69FF-45AF-9A61-7877CCC8165E}" destId="{316A496E-B89B-47AB-98C1-FAAE2FDCD638}" srcOrd="0" destOrd="0" parTransId="{6DA5D1EB-65B7-4411-A324-EE9DFCAD8A76}" sibTransId="{D10ED098-609E-4330-9587-8355C7348106}"/>
    <dgm:cxn modelId="{718312B8-CDA3-4CCE-ABB9-C88AA1051EF7}" type="presOf" srcId="{48EA697F-818F-4134-8287-312B0C7DC6D8}" destId="{7792DDCA-FE32-456F-ABFD-3F0A935865C9}" srcOrd="0" destOrd="5" presId="urn:microsoft.com/office/officeart/2005/8/layout/vList6"/>
    <dgm:cxn modelId="{36E8886C-5FAD-4D4A-A407-302A019066C4}" srcId="{316A496E-B89B-47AB-98C1-FAAE2FDCD638}" destId="{8F684144-4DE9-49E1-B9FC-9A2931D301ED}" srcOrd="3" destOrd="0" parTransId="{51F03665-7220-45C3-BFBD-39540C5298FC}" sibTransId="{0EC75A1F-F719-4172-9ECD-C21C29641CB6}"/>
    <dgm:cxn modelId="{F40B2C33-1A1D-4CAE-8E7C-14D0302662F6}" type="presOf" srcId="{DC36BDA6-7C0F-467A-9F86-EAF66469D675}" destId="{7792DDCA-FE32-456F-ABFD-3F0A935865C9}" srcOrd="0" destOrd="1" presId="urn:microsoft.com/office/officeart/2005/8/layout/vList6"/>
    <dgm:cxn modelId="{E292489D-3700-46AA-9C63-43C3B4519E09}" srcId="{316A496E-B89B-47AB-98C1-FAAE2FDCD638}" destId="{48EA697F-818F-4134-8287-312B0C7DC6D8}" srcOrd="5" destOrd="0" parTransId="{1C169244-A1B8-451F-9427-C37772DC44D0}" sibTransId="{1EE269C9-B298-41B4-A413-F42CDD949070}"/>
    <dgm:cxn modelId="{E61F4D6F-94E1-43D8-BAE6-CB3E8B8C5A6E}" type="presParOf" srcId="{20A30649-F59D-40D7-A769-2F67ADF0D625}" destId="{14D6A18B-84A7-4D99-AA03-618E16E938A2}" srcOrd="0" destOrd="0" presId="urn:microsoft.com/office/officeart/2005/8/layout/vList6"/>
    <dgm:cxn modelId="{3615414C-72BB-4830-8560-8EEA9C50877E}" type="presParOf" srcId="{14D6A18B-84A7-4D99-AA03-618E16E938A2}" destId="{E160AC7E-625F-42B3-B0F5-2D90948366F4}" srcOrd="0" destOrd="0" presId="urn:microsoft.com/office/officeart/2005/8/layout/vList6"/>
    <dgm:cxn modelId="{AB915301-F79F-4AE9-B5EC-214B85E7746B}" type="presParOf" srcId="{14D6A18B-84A7-4D99-AA03-618E16E938A2}" destId="{7792DDCA-FE32-456F-ABFD-3F0A935865C9}" srcOrd="1" destOrd="0" presId="urn:microsoft.com/office/officeart/2005/8/layout/vList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D93069C-69FF-45AF-9A61-7877CCC8165E}" type="doc">
      <dgm:prSet loTypeId="urn:microsoft.com/office/officeart/2005/8/layout/vList6" loCatId="list" qsTypeId="urn:microsoft.com/office/officeart/2005/8/quickstyle/simple1" qsCatId="simple" csTypeId="urn:microsoft.com/office/officeart/2005/8/colors/accent3_4" csCatId="accent3" phldr="1"/>
      <dgm:spPr/>
      <dgm:t>
        <a:bodyPr/>
        <a:lstStyle/>
        <a:p>
          <a:endParaRPr lang="en-US"/>
        </a:p>
      </dgm:t>
    </dgm:pt>
    <dgm:pt modelId="{316A496E-B89B-47AB-98C1-FAAE2FDCD638}">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o-RO" sz="1800" b="1" i="1" u="sng" dirty="0" smtClean="0">
              <a:latin typeface="Arial" panose="020B0604020202020204" pitchFamily="34" charset="0"/>
              <a:cs typeface="Arial" panose="020B0604020202020204" pitchFamily="34" charset="0"/>
            </a:rPr>
            <a:t>Cheltuieli de exploatare la 1000 lei venituri din exploatare</a:t>
          </a:r>
          <a:endParaRPr lang="en-US" sz="1800" b="1" dirty="0">
            <a:latin typeface="Arial" panose="020B0604020202020204" pitchFamily="34" charset="0"/>
            <a:cs typeface="Arial" panose="020B0604020202020204" pitchFamily="34" charset="0"/>
          </a:endParaRPr>
        </a:p>
      </dgm:t>
    </dgm:pt>
    <dgm:pt modelId="{6DA5D1EB-65B7-4411-A324-EE9DFCAD8A76}" type="parTrans" cxnId="{A82928A8-060E-42E3-8F0A-4B4B43E44EE0}">
      <dgm:prSet/>
      <dgm:spPr/>
      <dgm:t>
        <a:bodyPr/>
        <a:lstStyle/>
        <a:p>
          <a:endParaRPr lang="en-US"/>
        </a:p>
      </dgm:t>
    </dgm:pt>
    <dgm:pt modelId="{D10ED098-609E-4330-9587-8355C7348106}" type="sibTrans" cxnId="{A82928A8-060E-42E3-8F0A-4B4B43E44EE0}">
      <dgm:prSet/>
      <dgm:spPr/>
      <dgm:t>
        <a:bodyPr/>
        <a:lstStyle/>
        <a:p>
          <a:endParaRPr lang="en-US"/>
        </a:p>
      </dgm:t>
    </dgm:pt>
    <dgm:pt modelId="{DC36BDA6-7C0F-467A-9F86-EAF66469D675}">
      <dgm:prSet phldrT="[Text]" custT="1"/>
      <dgm:spPr/>
      <dgm:t>
        <a:bodyPr/>
        <a:lstStyle/>
        <a:p>
          <a:pPr algn="just"/>
          <a:r>
            <a:rPr lang="ro-RO" sz="1100" b="1" dirty="0" smtClean="0">
              <a:latin typeface="Arial" panose="020B0604020202020204" pitchFamily="34" charset="0"/>
              <a:cs typeface="Arial" panose="020B0604020202020204" pitchFamily="34" charset="0"/>
            </a:rPr>
            <a:t>Definiție și fundamentare</a:t>
          </a:r>
          <a:endParaRPr lang="en-US" sz="1100" b="1" dirty="0">
            <a:latin typeface="Arial" panose="020B0604020202020204" pitchFamily="34" charset="0"/>
            <a:cs typeface="Arial" panose="020B0604020202020204" pitchFamily="34" charset="0"/>
          </a:endParaRPr>
        </a:p>
      </dgm:t>
    </dgm:pt>
    <dgm:pt modelId="{369F98A3-682E-4F31-AE18-A1D62A478D31}" type="parTrans" cxnId="{FED8B950-F155-4160-AF41-036CDF58D3F7}">
      <dgm:prSet/>
      <dgm:spPr/>
      <dgm:t>
        <a:bodyPr/>
        <a:lstStyle/>
        <a:p>
          <a:endParaRPr lang="en-US"/>
        </a:p>
      </dgm:t>
    </dgm:pt>
    <dgm:pt modelId="{0C88B5BB-331A-4793-9908-3D96F1C3BAA4}" type="sibTrans" cxnId="{FED8B950-F155-4160-AF41-036CDF58D3F7}">
      <dgm:prSet/>
      <dgm:spPr/>
      <dgm:t>
        <a:bodyPr/>
        <a:lstStyle/>
        <a:p>
          <a:endParaRPr lang="en-US"/>
        </a:p>
      </dgm:t>
    </dgm:pt>
    <dgm:pt modelId="{48EA697F-818F-4134-8287-312B0C7DC6D8}">
      <dgm:prSet phldrT="[Text]" custT="1"/>
      <dgm:spPr/>
      <dgm:t>
        <a:bodyPr/>
        <a:lstStyle/>
        <a:p>
          <a:pPr algn="just"/>
          <a:r>
            <a:rPr lang="ro-RO" sz="1100" b="1" dirty="0" smtClean="0">
              <a:latin typeface="Arial" panose="020B0604020202020204" pitchFamily="34" charset="0"/>
              <a:cs typeface="Arial" panose="020B0604020202020204" pitchFamily="34" charset="0"/>
            </a:rPr>
            <a:t>Monitorizare</a:t>
          </a:r>
          <a:endParaRPr lang="en-US" sz="1100" b="1" dirty="0">
            <a:latin typeface="Arial" panose="020B0604020202020204" pitchFamily="34" charset="0"/>
            <a:cs typeface="Arial" panose="020B0604020202020204" pitchFamily="34" charset="0"/>
          </a:endParaRPr>
        </a:p>
      </dgm:t>
    </dgm:pt>
    <dgm:pt modelId="{1C169244-A1B8-451F-9427-C37772DC44D0}" type="parTrans" cxnId="{E292489D-3700-46AA-9C63-43C3B4519E09}">
      <dgm:prSet/>
      <dgm:spPr/>
      <dgm:t>
        <a:bodyPr/>
        <a:lstStyle/>
        <a:p>
          <a:endParaRPr lang="en-US"/>
        </a:p>
      </dgm:t>
    </dgm:pt>
    <dgm:pt modelId="{1EE269C9-B298-41B4-A413-F42CDD949070}" type="sibTrans" cxnId="{E292489D-3700-46AA-9C63-43C3B4519E09}">
      <dgm:prSet/>
      <dgm:spPr/>
      <dgm:t>
        <a:bodyPr/>
        <a:lstStyle/>
        <a:p>
          <a:endParaRPr lang="en-US"/>
        </a:p>
      </dgm:t>
    </dgm:pt>
    <dgm:pt modelId="{8F684144-4DE9-49E1-B9FC-9A2931D301ED}">
      <dgm:prSet phldrT="[Text]" custT="1"/>
      <dgm:spPr/>
      <dgm:t>
        <a:bodyPr/>
        <a:lstStyle/>
        <a:p>
          <a:pPr algn="just"/>
          <a:r>
            <a:rPr lang="ro-RO" sz="1100" b="1" i="1" dirty="0" smtClean="0">
              <a:latin typeface="Arial" panose="020B0604020202020204" pitchFamily="34" charset="0"/>
              <a:cs typeface="Arial" panose="020B0604020202020204" pitchFamily="34" charset="0"/>
            </a:rPr>
            <a:t>Cheltuielile de exploatare </a:t>
          </a:r>
          <a:r>
            <a:rPr lang="ro-RO" sz="1100" b="1" dirty="0" smtClean="0">
              <a:latin typeface="Arial" panose="020B0604020202020204" pitchFamily="34" charset="0"/>
              <a:cs typeface="Arial" panose="020B0604020202020204" pitchFamily="34" charset="0"/>
            </a:rPr>
            <a:t>cuprind:</a:t>
          </a:r>
          <a:endParaRPr lang="en-US" sz="1100" dirty="0">
            <a:latin typeface="Arial" panose="020B0604020202020204" pitchFamily="34" charset="0"/>
            <a:cs typeface="Arial" panose="020B0604020202020204" pitchFamily="34" charset="0"/>
          </a:endParaRPr>
        </a:p>
      </dgm:t>
    </dgm:pt>
    <dgm:pt modelId="{51F03665-7220-45C3-BFBD-39540C5298FC}" type="parTrans" cxnId="{36E8886C-5FAD-4D4A-A407-302A019066C4}">
      <dgm:prSet/>
      <dgm:spPr/>
      <dgm:t>
        <a:bodyPr/>
        <a:lstStyle/>
        <a:p>
          <a:endParaRPr lang="en-US"/>
        </a:p>
      </dgm:t>
    </dgm:pt>
    <dgm:pt modelId="{0EC75A1F-F719-4172-9ECD-C21C29641CB6}" type="sibTrans" cxnId="{36E8886C-5FAD-4D4A-A407-302A019066C4}">
      <dgm:prSet/>
      <dgm:spPr/>
      <dgm:t>
        <a:bodyPr/>
        <a:lstStyle/>
        <a:p>
          <a:endParaRPr lang="en-US"/>
        </a:p>
      </dgm:t>
    </dgm:pt>
    <dgm:pt modelId="{1959D631-C9AC-4B90-AB29-4DF74A079C96}">
      <dgm:prSet custT="1"/>
      <dgm:spPr/>
      <dgm:t>
        <a:bodyPr/>
        <a:lstStyle/>
        <a:p>
          <a:pPr algn="just"/>
          <a:r>
            <a:rPr lang="ro-RO" sz="1100" dirty="0" smtClean="0">
              <a:latin typeface="Arial" panose="020B0604020202020204" pitchFamily="34" charset="0"/>
              <a:cs typeface="Arial" panose="020B0604020202020204" pitchFamily="34" charset="0"/>
            </a:rPr>
            <a:t>cheltuielile privind consumurile de materii prime, materiale, combustibil, energie şi elemente asimilate;</a:t>
          </a:r>
          <a:endParaRPr lang="en-US" sz="1100" dirty="0">
            <a:latin typeface="Arial" panose="020B0604020202020204" pitchFamily="34" charset="0"/>
            <a:cs typeface="Arial" panose="020B0604020202020204" pitchFamily="34" charset="0"/>
          </a:endParaRPr>
        </a:p>
      </dgm:t>
    </dgm:pt>
    <dgm:pt modelId="{14871EFD-A97E-43CC-9420-12B44601B94F}" type="parTrans" cxnId="{F08AA996-4009-4432-8601-3A255599AAB1}">
      <dgm:prSet/>
      <dgm:spPr/>
      <dgm:t>
        <a:bodyPr/>
        <a:lstStyle/>
        <a:p>
          <a:endParaRPr lang="en-US"/>
        </a:p>
      </dgm:t>
    </dgm:pt>
    <dgm:pt modelId="{8EF6A5E3-AE80-4BD1-96EB-A937A84D57B8}" type="sibTrans" cxnId="{F08AA996-4009-4432-8601-3A255599AAB1}">
      <dgm:prSet/>
      <dgm:spPr/>
      <dgm:t>
        <a:bodyPr/>
        <a:lstStyle/>
        <a:p>
          <a:endParaRPr lang="en-US"/>
        </a:p>
      </dgm:t>
    </dgm:pt>
    <dgm:pt modelId="{BC453E1D-EAF3-4DC6-8484-B5361244FEBA}">
      <dgm:prSet custT="1"/>
      <dgm:spPr/>
      <dgm:t>
        <a:bodyPr/>
        <a:lstStyle/>
        <a:p>
          <a:pPr algn="just"/>
          <a:r>
            <a:rPr lang="ro-RO" sz="1100" dirty="0" smtClean="0">
              <a:latin typeface="Arial" panose="020B0604020202020204" pitchFamily="34" charset="0"/>
              <a:cs typeface="Arial" panose="020B0604020202020204" pitchFamily="34" charset="0"/>
            </a:rPr>
            <a:t>cheltuielile cu lucrările şi serviciile executate de terţi, chirii, locaţii de gestiune;</a:t>
          </a:r>
          <a:endParaRPr lang="en-US" sz="1100" dirty="0">
            <a:latin typeface="Arial" panose="020B0604020202020204" pitchFamily="34" charset="0"/>
            <a:cs typeface="Arial" panose="020B0604020202020204" pitchFamily="34" charset="0"/>
          </a:endParaRPr>
        </a:p>
      </dgm:t>
    </dgm:pt>
    <dgm:pt modelId="{04858D7C-AEF7-406D-96EB-EDD33682483E}" type="parTrans" cxnId="{D60BFBB3-7F74-4FFB-802B-153A5E487E35}">
      <dgm:prSet/>
      <dgm:spPr/>
      <dgm:t>
        <a:bodyPr/>
        <a:lstStyle/>
        <a:p>
          <a:endParaRPr lang="en-US"/>
        </a:p>
      </dgm:t>
    </dgm:pt>
    <dgm:pt modelId="{C8DEEF14-B7BC-4EFC-9AAA-D466300D4260}" type="sibTrans" cxnId="{D60BFBB3-7F74-4FFB-802B-153A5E487E35}">
      <dgm:prSet/>
      <dgm:spPr/>
      <dgm:t>
        <a:bodyPr/>
        <a:lstStyle/>
        <a:p>
          <a:endParaRPr lang="en-US"/>
        </a:p>
      </dgm:t>
    </dgm:pt>
    <dgm:pt modelId="{41B81741-75AA-408C-AC04-AABA50FC8113}">
      <dgm:prSet custT="1"/>
      <dgm:spPr/>
      <dgm:t>
        <a:bodyPr/>
        <a:lstStyle/>
        <a:p>
          <a:pPr algn="just"/>
          <a:r>
            <a:rPr lang="ro-RO" sz="1100" dirty="0" smtClean="0">
              <a:latin typeface="Arial" panose="020B0604020202020204" pitchFamily="34" charset="0"/>
              <a:cs typeface="Arial" panose="020B0604020202020204" pitchFamily="34" charset="0"/>
            </a:rPr>
            <a:t>cheltuieli cu impozite şi taxele suportate de unitatea patrimonială;</a:t>
          </a:r>
          <a:endParaRPr lang="en-US" sz="1100" dirty="0">
            <a:latin typeface="Arial" panose="020B0604020202020204" pitchFamily="34" charset="0"/>
            <a:cs typeface="Arial" panose="020B0604020202020204" pitchFamily="34" charset="0"/>
          </a:endParaRPr>
        </a:p>
      </dgm:t>
    </dgm:pt>
    <dgm:pt modelId="{AE34582A-667D-4AAC-A522-50D3BDDEC1E4}" type="parTrans" cxnId="{90947D19-5EA7-4F29-841E-FC5B415FA2A9}">
      <dgm:prSet/>
      <dgm:spPr/>
      <dgm:t>
        <a:bodyPr/>
        <a:lstStyle/>
        <a:p>
          <a:endParaRPr lang="en-US"/>
        </a:p>
      </dgm:t>
    </dgm:pt>
    <dgm:pt modelId="{1049E60C-C40F-4FA5-B613-B88559BDB9DC}" type="sibTrans" cxnId="{90947D19-5EA7-4F29-841E-FC5B415FA2A9}">
      <dgm:prSet/>
      <dgm:spPr/>
      <dgm:t>
        <a:bodyPr/>
        <a:lstStyle/>
        <a:p>
          <a:endParaRPr lang="en-US"/>
        </a:p>
      </dgm:t>
    </dgm:pt>
    <dgm:pt modelId="{F564E985-1FAD-45FC-AF34-0B0658A54560}">
      <dgm:prSet custT="1"/>
      <dgm:spPr/>
      <dgm:t>
        <a:bodyPr/>
        <a:lstStyle/>
        <a:p>
          <a:pPr algn="just"/>
          <a:r>
            <a:rPr lang="ro-RO" sz="1100" dirty="0" smtClean="0">
              <a:latin typeface="Arial" panose="020B0604020202020204" pitchFamily="34" charset="0"/>
              <a:cs typeface="Arial" panose="020B0604020202020204" pitchFamily="34" charset="0"/>
            </a:rPr>
            <a:t>cheltuieli cu personalul;</a:t>
          </a:r>
          <a:endParaRPr lang="en-US" sz="1100" dirty="0">
            <a:latin typeface="Arial" panose="020B0604020202020204" pitchFamily="34" charset="0"/>
            <a:cs typeface="Arial" panose="020B0604020202020204" pitchFamily="34" charset="0"/>
          </a:endParaRPr>
        </a:p>
      </dgm:t>
    </dgm:pt>
    <dgm:pt modelId="{93E47BC9-4B2B-4E4F-AA9C-2DB115ADF524}" type="parTrans" cxnId="{DD19919D-0361-483E-AD6D-483EE00A77DA}">
      <dgm:prSet/>
      <dgm:spPr/>
      <dgm:t>
        <a:bodyPr/>
        <a:lstStyle/>
        <a:p>
          <a:endParaRPr lang="en-US"/>
        </a:p>
      </dgm:t>
    </dgm:pt>
    <dgm:pt modelId="{F98FDFE2-99E2-4CA3-AF37-4ECB0D776AB9}" type="sibTrans" cxnId="{DD19919D-0361-483E-AD6D-483EE00A77DA}">
      <dgm:prSet/>
      <dgm:spPr/>
      <dgm:t>
        <a:bodyPr/>
        <a:lstStyle/>
        <a:p>
          <a:endParaRPr lang="en-US"/>
        </a:p>
      </dgm:t>
    </dgm:pt>
    <dgm:pt modelId="{219A3A64-936C-4228-9860-44BBFB3774E2}">
      <dgm:prSet custT="1"/>
      <dgm:spPr/>
      <dgm:t>
        <a:bodyPr/>
        <a:lstStyle/>
        <a:p>
          <a:pPr algn="just"/>
          <a:r>
            <a:rPr lang="ro-RO" sz="1100" dirty="0" smtClean="0">
              <a:latin typeface="Arial" panose="020B0604020202020204" pitchFamily="34" charset="0"/>
              <a:cs typeface="Arial" panose="020B0604020202020204" pitchFamily="34" charset="0"/>
            </a:rPr>
            <a:t>alte cheltuieli de exploatare.</a:t>
          </a:r>
          <a:endParaRPr lang="en-US" sz="1100" dirty="0">
            <a:latin typeface="Arial" panose="020B0604020202020204" pitchFamily="34" charset="0"/>
            <a:cs typeface="Arial" panose="020B0604020202020204" pitchFamily="34" charset="0"/>
          </a:endParaRPr>
        </a:p>
      </dgm:t>
    </dgm:pt>
    <dgm:pt modelId="{DD9BD898-1765-4B50-B7A7-05F0A48D1215}" type="parTrans" cxnId="{5A00D305-6C8E-498B-8B86-CEF5470545B9}">
      <dgm:prSet/>
      <dgm:spPr/>
      <dgm:t>
        <a:bodyPr/>
        <a:lstStyle/>
        <a:p>
          <a:endParaRPr lang="en-US"/>
        </a:p>
      </dgm:t>
    </dgm:pt>
    <dgm:pt modelId="{A9D7CEDF-643A-47B1-96D9-59339AFAEECD}" type="sibTrans" cxnId="{5A00D305-6C8E-498B-8B86-CEF5470545B9}">
      <dgm:prSet/>
      <dgm:spPr/>
      <dgm:t>
        <a:bodyPr/>
        <a:lstStyle/>
        <a:p>
          <a:endParaRPr lang="en-US"/>
        </a:p>
      </dgm:t>
    </dgm:pt>
    <dgm:pt modelId="{C8FAFF5E-1CC3-4E6D-9961-5413F2A16C54}">
      <dgm:prSet custT="1"/>
      <dgm:spPr/>
      <dgm:t>
        <a:bodyPr/>
        <a:lstStyle/>
        <a:p>
          <a:pPr algn="just"/>
          <a:r>
            <a:rPr lang="ro-RO" sz="1100" i="1" noProof="0" dirty="0" smtClean="0">
              <a:latin typeface="Arial" panose="020B0604020202020204" pitchFamily="34" charset="0"/>
              <a:cs typeface="Arial" panose="020B0604020202020204" pitchFamily="34" charset="0"/>
            </a:rPr>
            <a:t>Analiza eficienţei cheltuielilor de exploatare poate fi efectuată în raport de formarea veniturilor şi nivelul cheltuielilor pe categorii de venituri</a:t>
          </a:r>
          <a:endParaRPr lang="ro-RO" sz="1100" i="1" noProof="0" dirty="0">
            <a:latin typeface="Arial" panose="020B0604020202020204" pitchFamily="34" charset="0"/>
            <a:cs typeface="Arial" panose="020B0604020202020204" pitchFamily="34" charset="0"/>
          </a:endParaRPr>
        </a:p>
      </dgm:t>
    </dgm:pt>
    <dgm:pt modelId="{131151E1-1F8C-4AA9-8E45-E52ED8DCAF5A}" type="parTrans" cxnId="{1D847959-726B-4F15-BF37-CDB6FA11DDC3}">
      <dgm:prSet/>
      <dgm:spPr/>
      <dgm:t>
        <a:bodyPr/>
        <a:lstStyle/>
        <a:p>
          <a:endParaRPr lang="en-US"/>
        </a:p>
      </dgm:t>
    </dgm:pt>
    <dgm:pt modelId="{9A0F9382-7592-4AA5-805F-B92A439A1CE9}" type="sibTrans" cxnId="{1D847959-726B-4F15-BF37-CDB6FA11DDC3}">
      <dgm:prSet/>
      <dgm:spPr/>
      <dgm:t>
        <a:bodyPr/>
        <a:lstStyle/>
        <a:p>
          <a:endParaRPr lang="en-US"/>
        </a:p>
      </dgm:t>
    </dgm:pt>
    <dgm:pt modelId="{03A17F77-A690-4E28-91A1-2EDAA5A80805}">
      <dgm:prSet phldrT="[Text]" custT="1"/>
      <dgm:spPr/>
      <dgm:t>
        <a:bodyPr/>
        <a:lstStyle/>
        <a:p>
          <a:pPr algn="just"/>
          <a:r>
            <a:rPr lang="ro-RO" sz="1100" dirty="0" smtClean="0">
              <a:latin typeface="Arial" panose="020B0604020202020204" pitchFamily="34" charset="0"/>
              <a:cs typeface="Arial" panose="020B0604020202020204" pitchFamily="34" charset="0"/>
            </a:rPr>
            <a:t>Lunară - Raport privind principalii indicatori economico-financiari</a:t>
          </a:r>
          <a:endParaRPr lang="en-US" sz="1100" dirty="0">
            <a:latin typeface="Arial" panose="020B0604020202020204" pitchFamily="34" charset="0"/>
            <a:cs typeface="Arial" panose="020B0604020202020204" pitchFamily="34" charset="0"/>
          </a:endParaRPr>
        </a:p>
      </dgm:t>
    </dgm:pt>
    <dgm:pt modelId="{8AA992D2-D45F-4B14-875F-357924878111}" type="parTrans" cxnId="{EE6B57A1-9429-495C-93FF-4BC273162027}">
      <dgm:prSet/>
      <dgm:spPr/>
      <dgm:t>
        <a:bodyPr/>
        <a:lstStyle/>
        <a:p>
          <a:endParaRPr lang="en-US"/>
        </a:p>
      </dgm:t>
    </dgm:pt>
    <dgm:pt modelId="{4D1933C5-992E-4577-B65E-CA594FA7F9FE}" type="sibTrans" cxnId="{EE6B57A1-9429-495C-93FF-4BC273162027}">
      <dgm:prSet/>
      <dgm:spPr/>
      <dgm:t>
        <a:bodyPr/>
        <a:lstStyle/>
        <a:p>
          <a:endParaRPr lang="en-US"/>
        </a:p>
      </dgm:t>
    </dgm:pt>
    <dgm:pt modelId="{71189363-1C26-4857-92FD-9751FE9A1547}">
      <dgm:prSet phldrT="[Text]" custT="1"/>
      <dgm:spPr/>
      <dgm:t>
        <a:bodyPr/>
        <a:lstStyle/>
        <a:p>
          <a:pPr algn="just"/>
          <a:r>
            <a:rPr lang="ro-RO" sz="1100" b="1" i="1" dirty="0" smtClean="0">
              <a:latin typeface="Arial" panose="020B0604020202020204" pitchFamily="34" charset="0"/>
              <a:cs typeface="Arial" panose="020B0604020202020204" pitchFamily="34" charset="0"/>
            </a:rPr>
            <a:t>Cheltuielile de exploatare</a:t>
          </a:r>
          <a:r>
            <a:rPr lang="ro-RO" sz="1100" i="1" dirty="0" smtClean="0">
              <a:latin typeface="Arial" panose="020B0604020202020204" pitchFamily="34" charset="0"/>
              <a:cs typeface="Arial" panose="020B0604020202020204" pitchFamily="34" charset="0"/>
            </a:rPr>
            <a:t> </a:t>
          </a:r>
          <a:r>
            <a:rPr lang="ro-RO" sz="1100" dirty="0" smtClean="0">
              <a:latin typeface="Arial" panose="020B0604020202020204" pitchFamily="34" charset="0"/>
              <a:cs typeface="Arial" panose="020B0604020202020204" pitchFamily="34" charset="0"/>
            </a:rPr>
            <a:t>deţin ponderea cea mai mare, din totalul cheltuielilor, fiind în legătură directă cu obiectul de activitate al întreprinderii.</a:t>
          </a:r>
          <a:endParaRPr lang="en-US" sz="1100" b="1" dirty="0">
            <a:latin typeface="Arial" panose="020B0604020202020204" pitchFamily="34" charset="0"/>
            <a:cs typeface="Arial" panose="020B0604020202020204" pitchFamily="34" charset="0"/>
          </a:endParaRPr>
        </a:p>
      </dgm:t>
    </dgm:pt>
    <dgm:pt modelId="{52798FD2-7D46-46B2-A7FB-CCE9FBC4186A}" type="parTrans" cxnId="{50824D1F-5FF5-4EA8-832C-62F0DCF441C3}">
      <dgm:prSet/>
      <dgm:spPr/>
      <dgm:t>
        <a:bodyPr/>
        <a:lstStyle/>
        <a:p>
          <a:endParaRPr lang="en-US"/>
        </a:p>
      </dgm:t>
    </dgm:pt>
    <dgm:pt modelId="{93E30F9B-393A-4883-AAC6-138A213BEF47}" type="sibTrans" cxnId="{50824D1F-5FF5-4EA8-832C-62F0DCF441C3}">
      <dgm:prSet/>
      <dgm:spPr/>
      <dgm:t>
        <a:bodyPr/>
        <a:lstStyle/>
        <a:p>
          <a:endParaRPr lang="en-US"/>
        </a:p>
      </dgm:t>
    </dgm:pt>
    <dgm:pt modelId="{059B7E8E-7529-4EA2-B56F-6A6BBCED04E9}">
      <dgm:prSet phldrT="[Text]" custT="1"/>
      <dgm:spPr/>
      <dgm:t>
        <a:bodyPr/>
        <a:lstStyle/>
        <a:p>
          <a:pPr algn="just"/>
          <a:r>
            <a:rPr lang="ro-RO" sz="1100" dirty="0" smtClean="0">
              <a:latin typeface="Arial" panose="020B0604020202020204" pitchFamily="34" charset="0"/>
              <a:cs typeface="Arial" panose="020B0604020202020204" pitchFamily="34" charset="0"/>
            </a:rPr>
            <a:t>Anuală : Tendințe indicatori evidențiați în Raportul de activitate al SC APAVITAL SA </a:t>
          </a:r>
          <a:endParaRPr lang="en-US" sz="1100" dirty="0">
            <a:latin typeface="Arial" panose="020B0604020202020204" pitchFamily="34" charset="0"/>
            <a:cs typeface="Arial" panose="020B0604020202020204" pitchFamily="34" charset="0"/>
          </a:endParaRPr>
        </a:p>
      </dgm:t>
    </dgm:pt>
    <dgm:pt modelId="{65634F62-F3AE-49AB-A26A-9FC53969D8EE}" type="parTrans" cxnId="{84566B77-A2BF-4071-B09A-5D875FCBE24B}">
      <dgm:prSet/>
      <dgm:spPr/>
      <dgm:t>
        <a:bodyPr/>
        <a:lstStyle/>
        <a:p>
          <a:endParaRPr lang="en-US"/>
        </a:p>
      </dgm:t>
    </dgm:pt>
    <dgm:pt modelId="{3980244D-2DC6-4516-9254-0FC4B6C4CA2E}" type="sibTrans" cxnId="{84566B77-A2BF-4071-B09A-5D875FCBE24B}">
      <dgm:prSet/>
      <dgm:spPr/>
      <dgm:t>
        <a:bodyPr/>
        <a:lstStyle/>
        <a:p>
          <a:endParaRPr lang="en-US"/>
        </a:p>
      </dgm:t>
    </dgm:pt>
    <dgm:pt modelId="{DDD03A6B-2D3A-4632-A103-812187DEF379}">
      <dgm:prSet custT="1"/>
      <dgm:spPr/>
      <dgm:t>
        <a:bodyPr/>
        <a:lstStyle/>
        <a:p>
          <a:pPr algn="just"/>
          <a:r>
            <a:rPr lang="ro-RO" sz="1100" b="1" i="0" dirty="0" smtClean="0">
              <a:latin typeface="Arial" panose="020B0604020202020204" pitchFamily="34" charset="0"/>
              <a:cs typeface="Arial" panose="020B0604020202020204" pitchFamily="34" charset="0"/>
            </a:rPr>
            <a:t>Formulă de calcul: </a:t>
          </a:r>
          <a:r>
            <a:rPr lang="ro-RO" sz="1100" i="1" dirty="0" smtClean="0">
              <a:latin typeface="Arial" panose="020B0604020202020204" pitchFamily="34" charset="0"/>
              <a:cs typeface="Arial" panose="020B0604020202020204" pitchFamily="34" charset="0"/>
            </a:rPr>
            <a:t>Cheltuieli exploatare x 1000 / Venituri exploatare</a:t>
          </a:r>
          <a:endParaRPr lang="en-US" sz="1100" i="1" dirty="0">
            <a:latin typeface="Arial" panose="020B0604020202020204" pitchFamily="34" charset="0"/>
            <a:cs typeface="Arial" panose="020B0604020202020204" pitchFamily="34" charset="0"/>
          </a:endParaRPr>
        </a:p>
      </dgm:t>
    </dgm:pt>
    <dgm:pt modelId="{BA6D2187-B960-4B85-9062-B7E6C18ADA4F}" type="parTrans" cxnId="{E9555AA3-ADE6-4A94-BC37-2B25FBD4B15E}">
      <dgm:prSet/>
      <dgm:spPr/>
      <dgm:t>
        <a:bodyPr/>
        <a:lstStyle/>
        <a:p>
          <a:endParaRPr lang="en-US"/>
        </a:p>
      </dgm:t>
    </dgm:pt>
    <dgm:pt modelId="{B54DDA9C-5987-48A3-A8D7-48F511A9FF01}" type="sibTrans" cxnId="{E9555AA3-ADE6-4A94-BC37-2B25FBD4B15E}">
      <dgm:prSet/>
      <dgm:spPr/>
      <dgm:t>
        <a:bodyPr/>
        <a:lstStyle/>
        <a:p>
          <a:endParaRPr lang="en-US"/>
        </a:p>
      </dgm:t>
    </dgm:pt>
    <dgm:pt modelId="{20A30649-F59D-40D7-A769-2F67ADF0D625}" type="pres">
      <dgm:prSet presAssocID="{9D93069C-69FF-45AF-9A61-7877CCC8165E}" presName="Name0" presStyleCnt="0">
        <dgm:presLayoutVars>
          <dgm:dir/>
          <dgm:animLvl val="lvl"/>
          <dgm:resizeHandles/>
        </dgm:presLayoutVars>
      </dgm:prSet>
      <dgm:spPr/>
      <dgm:t>
        <a:bodyPr/>
        <a:lstStyle/>
        <a:p>
          <a:endParaRPr lang="en-US"/>
        </a:p>
      </dgm:t>
    </dgm:pt>
    <dgm:pt modelId="{14D6A18B-84A7-4D99-AA03-618E16E938A2}" type="pres">
      <dgm:prSet presAssocID="{316A496E-B89B-47AB-98C1-FAAE2FDCD638}" presName="linNode" presStyleCnt="0"/>
      <dgm:spPr/>
    </dgm:pt>
    <dgm:pt modelId="{E160AC7E-625F-42B3-B0F5-2D90948366F4}" type="pres">
      <dgm:prSet presAssocID="{316A496E-B89B-47AB-98C1-FAAE2FDCD638}" presName="parentShp" presStyleLbl="node1" presStyleIdx="0" presStyleCnt="1" custScaleX="81210" custScaleY="33731" custLinFactNeighborX="-6263" custLinFactNeighborY="-398">
        <dgm:presLayoutVars>
          <dgm:bulletEnabled val="1"/>
        </dgm:presLayoutVars>
      </dgm:prSet>
      <dgm:spPr/>
      <dgm:t>
        <a:bodyPr/>
        <a:lstStyle/>
        <a:p>
          <a:endParaRPr lang="en-US"/>
        </a:p>
      </dgm:t>
    </dgm:pt>
    <dgm:pt modelId="{7792DDCA-FE32-456F-ABFD-3F0A935865C9}" type="pres">
      <dgm:prSet presAssocID="{316A496E-B89B-47AB-98C1-FAAE2FDCD638}" presName="childShp" presStyleLbl="bgAccFollowNode1" presStyleIdx="0" presStyleCnt="1" custScaleX="111839">
        <dgm:presLayoutVars>
          <dgm:bulletEnabled val="1"/>
        </dgm:presLayoutVars>
      </dgm:prSet>
      <dgm:spPr/>
      <dgm:t>
        <a:bodyPr/>
        <a:lstStyle/>
        <a:p>
          <a:endParaRPr lang="en-US"/>
        </a:p>
      </dgm:t>
    </dgm:pt>
  </dgm:ptLst>
  <dgm:cxnLst>
    <dgm:cxn modelId="{57E8E997-D870-4BD3-98F1-846DEE1712F9}" type="presOf" srcId="{48EA697F-818F-4134-8287-312B0C7DC6D8}" destId="{7792DDCA-FE32-456F-ABFD-3F0A935865C9}" srcOrd="0" destOrd="10" presId="urn:microsoft.com/office/officeart/2005/8/layout/vList6"/>
    <dgm:cxn modelId="{FFA12A16-539C-4B2E-8366-AA4C1B8A35D5}" type="presOf" srcId="{059B7E8E-7529-4EA2-B56F-6A6BBCED04E9}" destId="{7792DDCA-FE32-456F-ABFD-3F0A935865C9}" srcOrd="0" destOrd="12" presId="urn:microsoft.com/office/officeart/2005/8/layout/vList6"/>
    <dgm:cxn modelId="{FED8B950-F155-4160-AF41-036CDF58D3F7}" srcId="{316A496E-B89B-47AB-98C1-FAAE2FDCD638}" destId="{DC36BDA6-7C0F-467A-9F86-EAF66469D675}" srcOrd="0" destOrd="0" parTransId="{369F98A3-682E-4F31-AE18-A1D62A478D31}" sibTransId="{0C88B5BB-331A-4793-9908-3D96F1C3BAA4}"/>
    <dgm:cxn modelId="{DD19919D-0361-483E-AD6D-483EE00A77DA}" srcId="{316A496E-B89B-47AB-98C1-FAAE2FDCD638}" destId="{F564E985-1FAD-45FC-AF34-0B0658A54560}" srcOrd="6" destOrd="0" parTransId="{93E47BC9-4B2B-4E4F-AA9C-2DB115ADF524}" sibTransId="{F98FDFE2-99E2-4CA3-AF37-4ECB0D776AB9}"/>
    <dgm:cxn modelId="{E9555AA3-ADE6-4A94-BC37-2B25FBD4B15E}" srcId="{316A496E-B89B-47AB-98C1-FAAE2FDCD638}" destId="{DDD03A6B-2D3A-4632-A103-812187DEF379}" srcOrd="9" destOrd="0" parTransId="{BA6D2187-B960-4B85-9062-B7E6C18ADA4F}" sibTransId="{B54DDA9C-5987-48A3-A8D7-48F511A9FF01}"/>
    <dgm:cxn modelId="{3F84A869-FF33-4D23-A5D3-1FD3153AC322}" type="presOf" srcId="{8F684144-4DE9-49E1-B9FC-9A2931D301ED}" destId="{7792DDCA-FE32-456F-ABFD-3F0A935865C9}" srcOrd="0" destOrd="2" presId="urn:microsoft.com/office/officeart/2005/8/layout/vList6"/>
    <dgm:cxn modelId="{09D222AA-F689-43AD-BCFC-9553AA23848C}" type="presOf" srcId="{316A496E-B89B-47AB-98C1-FAAE2FDCD638}" destId="{E160AC7E-625F-42B3-B0F5-2D90948366F4}" srcOrd="0" destOrd="0" presId="urn:microsoft.com/office/officeart/2005/8/layout/vList6"/>
    <dgm:cxn modelId="{84566B77-A2BF-4071-B09A-5D875FCBE24B}" srcId="{316A496E-B89B-47AB-98C1-FAAE2FDCD638}" destId="{059B7E8E-7529-4EA2-B56F-6A6BBCED04E9}" srcOrd="12" destOrd="0" parTransId="{65634F62-F3AE-49AB-A26A-9FC53969D8EE}" sibTransId="{3980244D-2DC6-4516-9254-0FC4B6C4CA2E}"/>
    <dgm:cxn modelId="{4706E0BC-9245-44CF-8F46-754719F13F66}" type="presOf" srcId="{BC453E1D-EAF3-4DC6-8484-B5361244FEBA}" destId="{7792DDCA-FE32-456F-ABFD-3F0A935865C9}" srcOrd="0" destOrd="4" presId="urn:microsoft.com/office/officeart/2005/8/layout/vList6"/>
    <dgm:cxn modelId="{ED01AA09-37C9-44FE-AB69-C3BA8966590E}" type="presOf" srcId="{219A3A64-936C-4228-9860-44BBFB3774E2}" destId="{7792DDCA-FE32-456F-ABFD-3F0A935865C9}" srcOrd="0" destOrd="7" presId="urn:microsoft.com/office/officeart/2005/8/layout/vList6"/>
    <dgm:cxn modelId="{1D847959-726B-4F15-BF37-CDB6FA11DDC3}" srcId="{316A496E-B89B-47AB-98C1-FAAE2FDCD638}" destId="{C8FAFF5E-1CC3-4E6D-9961-5413F2A16C54}" srcOrd="8" destOrd="0" parTransId="{131151E1-1F8C-4AA9-8E45-E52ED8DCAF5A}" sibTransId="{9A0F9382-7592-4AA5-805F-B92A439A1CE9}"/>
    <dgm:cxn modelId="{50824D1F-5FF5-4EA8-832C-62F0DCF441C3}" srcId="{316A496E-B89B-47AB-98C1-FAAE2FDCD638}" destId="{71189363-1C26-4857-92FD-9751FE9A1547}" srcOrd="1" destOrd="0" parTransId="{52798FD2-7D46-46B2-A7FB-CCE9FBC4186A}" sibTransId="{93E30F9B-393A-4883-AAC6-138A213BEF47}"/>
    <dgm:cxn modelId="{EE6B57A1-9429-495C-93FF-4BC273162027}" srcId="{316A496E-B89B-47AB-98C1-FAAE2FDCD638}" destId="{03A17F77-A690-4E28-91A1-2EDAA5A80805}" srcOrd="11" destOrd="0" parTransId="{8AA992D2-D45F-4B14-875F-357924878111}" sibTransId="{4D1933C5-992E-4577-B65E-CA594FA7F9FE}"/>
    <dgm:cxn modelId="{3EEBC38A-D266-42A2-BEEE-3B9EFF671207}" type="presOf" srcId="{DC36BDA6-7C0F-467A-9F86-EAF66469D675}" destId="{7792DDCA-FE32-456F-ABFD-3F0A935865C9}" srcOrd="0" destOrd="0" presId="urn:microsoft.com/office/officeart/2005/8/layout/vList6"/>
    <dgm:cxn modelId="{1A145CCC-A245-4419-AD31-85FF8F914156}" type="presOf" srcId="{DDD03A6B-2D3A-4632-A103-812187DEF379}" destId="{7792DDCA-FE32-456F-ABFD-3F0A935865C9}" srcOrd="0" destOrd="9" presId="urn:microsoft.com/office/officeart/2005/8/layout/vList6"/>
    <dgm:cxn modelId="{7D34E9F9-37E6-4F00-BC1F-DCEA19429A16}" type="presOf" srcId="{71189363-1C26-4857-92FD-9751FE9A1547}" destId="{7792DDCA-FE32-456F-ABFD-3F0A935865C9}" srcOrd="0" destOrd="1" presId="urn:microsoft.com/office/officeart/2005/8/layout/vList6"/>
    <dgm:cxn modelId="{5A00D305-6C8E-498B-8B86-CEF5470545B9}" srcId="{316A496E-B89B-47AB-98C1-FAAE2FDCD638}" destId="{219A3A64-936C-4228-9860-44BBFB3774E2}" srcOrd="7" destOrd="0" parTransId="{DD9BD898-1765-4B50-B7A7-05F0A48D1215}" sibTransId="{A9D7CEDF-643A-47B1-96D9-59339AFAEECD}"/>
    <dgm:cxn modelId="{A82928A8-060E-42E3-8F0A-4B4B43E44EE0}" srcId="{9D93069C-69FF-45AF-9A61-7877CCC8165E}" destId="{316A496E-B89B-47AB-98C1-FAAE2FDCD638}" srcOrd="0" destOrd="0" parTransId="{6DA5D1EB-65B7-4411-A324-EE9DFCAD8A76}" sibTransId="{D10ED098-609E-4330-9587-8355C7348106}"/>
    <dgm:cxn modelId="{340F28F9-94D6-4D93-8A41-21BA75A560A7}" type="presOf" srcId="{1959D631-C9AC-4B90-AB29-4DF74A079C96}" destId="{7792DDCA-FE32-456F-ABFD-3F0A935865C9}" srcOrd="0" destOrd="3" presId="urn:microsoft.com/office/officeart/2005/8/layout/vList6"/>
    <dgm:cxn modelId="{D60BFBB3-7F74-4FFB-802B-153A5E487E35}" srcId="{316A496E-B89B-47AB-98C1-FAAE2FDCD638}" destId="{BC453E1D-EAF3-4DC6-8484-B5361244FEBA}" srcOrd="4" destOrd="0" parTransId="{04858D7C-AEF7-406D-96EB-EDD33682483E}" sibTransId="{C8DEEF14-B7BC-4EFC-9AAA-D466300D4260}"/>
    <dgm:cxn modelId="{3375D70D-80B3-41A1-90FF-1318E70BB179}" type="presOf" srcId="{41B81741-75AA-408C-AC04-AABA50FC8113}" destId="{7792DDCA-FE32-456F-ABFD-3F0A935865C9}" srcOrd="0" destOrd="5" presId="urn:microsoft.com/office/officeart/2005/8/layout/vList6"/>
    <dgm:cxn modelId="{36E8886C-5FAD-4D4A-A407-302A019066C4}" srcId="{316A496E-B89B-47AB-98C1-FAAE2FDCD638}" destId="{8F684144-4DE9-49E1-B9FC-9A2931D301ED}" srcOrd="2" destOrd="0" parTransId="{51F03665-7220-45C3-BFBD-39540C5298FC}" sibTransId="{0EC75A1F-F719-4172-9ECD-C21C29641CB6}"/>
    <dgm:cxn modelId="{90947D19-5EA7-4F29-841E-FC5B415FA2A9}" srcId="{316A496E-B89B-47AB-98C1-FAAE2FDCD638}" destId="{41B81741-75AA-408C-AC04-AABA50FC8113}" srcOrd="5" destOrd="0" parTransId="{AE34582A-667D-4AAC-A522-50D3BDDEC1E4}" sibTransId="{1049E60C-C40F-4FA5-B613-B88559BDB9DC}"/>
    <dgm:cxn modelId="{F08AA996-4009-4432-8601-3A255599AAB1}" srcId="{316A496E-B89B-47AB-98C1-FAAE2FDCD638}" destId="{1959D631-C9AC-4B90-AB29-4DF74A079C96}" srcOrd="3" destOrd="0" parTransId="{14871EFD-A97E-43CC-9420-12B44601B94F}" sibTransId="{8EF6A5E3-AE80-4BD1-96EB-A937A84D57B8}"/>
    <dgm:cxn modelId="{E292489D-3700-46AA-9C63-43C3B4519E09}" srcId="{316A496E-B89B-47AB-98C1-FAAE2FDCD638}" destId="{48EA697F-818F-4134-8287-312B0C7DC6D8}" srcOrd="10" destOrd="0" parTransId="{1C169244-A1B8-451F-9427-C37772DC44D0}" sibTransId="{1EE269C9-B298-41B4-A413-F42CDD949070}"/>
    <dgm:cxn modelId="{177CC8A7-53AF-4775-9397-87037D1ED21D}" type="presOf" srcId="{03A17F77-A690-4E28-91A1-2EDAA5A80805}" destId="{7792DDCA-FE32-456F-ABFD-3F0A935865C9}" srcOrd="0" destOrd="11" presId="urn:microsoft.com/office/officeart/2005/8/layout/vList6"/>
    <dgm:cxn modelId="{D36D24F3-7A87-4F72-AC48-423EA5EFCEF0}" type="presOf" srcId="{F564E985-1FAD-45FC-AF34-0B0658A54560}" destId="{7792DDCA-FE32-456F-ABFD-3F0A935865C9}" srcOrd="0" destOrd="6" presId="urn:microsoft.com/office/officeart/2005/8/layout/vList6"/>
    <dgm:cxn modelId="{28D951A9-69B9-4083-A1C8-4CD345CD1673}" type="presOf" srcId="{9D93069C-69FF-45AF-9A61-7877CCC8165E}" destId="{20A30649-F59D-40D7-A769-2F67ADF0D625}" srcOrd="0" destOrd="0" presId="urn:microsoft.com/office/officeart/2005/8/layout/vList6"/>
    <dgm:cxn modelId="{29FAFDAF-281E-4220-B316-11F391498009}" type="presOf" srcId="{C8FAFF5E-1CC3-4E6D-9961-5413F2A16C54}" destId="{7792DDCA-FE32-456F-ABFD-3F0A935865C9}" srcOrd="0" destOrd="8" presId="urn:microsoft.com/office/officeart/2005/8/layout/vList6"/>
    <dgm:cxn modelId="{B60174B3-692F-4FE8-AD54-6D1915AA9535}" type="presParOf" srcId="{20A30649-F59D-40D7-A769-2F67ADF0D625}" destId="{14D6A18B-84A7-4D99-AA03-618E16E938A2}" srcOrd="0" destOrd="0" presId="urn:microsoft.com/office/officeart/2005/8/layout/vList6"/>
    <dgm:cxn modelId="{706A3F0A-944E-41D3-9EB2-5592C8D0E0A1}" type="presParOf" srcId="{14D6A18B-84A7-4D99-AA03-618E16E938A2}" destId="{E160AC7E-625F-42B3-B0F5-2D90948366F4}" srcOrd="0" destOrd="0" presId="urn:microsoft.com/office/officeart/2005/8/layout/vList6"/>
    <dgm:cxn modelId="{B0B67D05-86EA-4EFB-8EB9-8F30A8BD7036}" type="presParOf" srcId="{14D6A18B-84A7-4D99-AA03-618E16E938A2}" destId="{7792DDCA-FE32-456F-ABFD-3F0A935865C9}" srcOrd="1" destOrd="0" presId="urn:microsoft.com/office/officeart/2005/8/layout/vList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868FA0-C574-4F1D-858C-3669A59581E0}"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02CB258E-0574-4EED-A316-00760AF9AFDB}">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o-RO" sz="1200" b="1" noProof="0" dirty="0" smtClean="0">
              <a:solidFill>
                <a:schemeClr val="tx1"/>
              </a:solidFill>
              <a:latin typeface="+mn-lt"/>
            </a:rPr>
            <a:t>Veniturile și cheltuielile</a:t>
          </a:r>
          <a:r>
            <a:rPr lang="en-US" sz="1200" b="1" dirty="0" smtClean="0">
              <a:solidFill>
                <a:schemeClr val="tx1"/>
              </a:solidFill>
              <a:latin typeface="+mn-lt"/>
            </a:rPr>
            <a:t> se </a:t>
          </a:r>
          <a:r>
            <a:rPr lang="ro-RO" sz="1200" b="1" noProof="0" dirty="0" smtClean="0">
              <a:solidFill>
                <a:schemeClr val="tx1"/>
              </a:solidFill>
              <a:latin typeface="+mn-lt"/>
            </a:rPr>
            <a:t>raporteaz</a:t>
          </a:r>
          <a:r>
            <a:rPr lang="ro-RO" sz="1200" b="1" dirty="0" smtClean="0">
              <a:solidFill>
                <a:schemeClr val="tx1"/>
              </a:solidFill>
              <a:latin typeface="+mn-lt"/>
            </a:rPr>
            <a:t>ă</a:t>
          </a:r>
          <a:r>
            <a:rPr lang="en-US" sz="1200" b="1" dirty="0" smtClean="0">
              <a:solidFill>
                <a:schemeClr val="tx1"/>
              </a:solidFill>
              <a:latin typeface="+mn-lt"/>
            </a:rPr>
            <a:t> </a:t>
          </a:r>
          <a:r>
            <a:rPr lang="ro-RO" sz="1200" b="1" noProof="0" dirty="0" smtClean="0">
              <a:solidFill>
                <a:schemeClr val="tx1"/>
              </a:solidFill>
              <a:latin typeface="+mn-lt"/>
            </a:rPr>
            <a:t>semestrial și anual prin formulare aprobate prin ordin</a:t>
          </a:r>
          <a:r>
            <a:rPr lang="en-US" sz="1200" b="1" dirty="0" smtClean="0">
              <a:solidFill>
                <a:schemeClr val="tx1"/>
              </a:solidFill>
              <a:latin typeface="+mn-lt"/>
            </a:rPr>
            <a:t> de </a:t>
          </a:r>
          <a:r>
            <a:rPr lang="ro-RO" sz="1200" b="1" noProof="0" dirty="0" smtClean="0">
              <a:solidFill>
                <a:schemeClr val="tx1"/>
              </a:solidFill>
              <a:latin typeface="+mn-lt"/>
            </a:rPr>
            <a:t>către Ministerul</a:t>
          </a:r>
          <a:r>
            <a:rPr lang="en-US" sz="1200" b="1" dirty="0" smtClean="0">
              <a:solidFill>
                <a:schemeClr val="tx1"/>
              </a:solidFill>
              <a:latin typeface="+mn-lt"/>
            </a:rPr>
            <a:t> Fi</a:t>
          </a:r>
          <a:r>
            <a:rPr lang="ro-RO" sz="1200" b="1" dirty="0" smtClean="0">
              <a:solidFill>
                <a:schemeClr val="tx1"/>
              </a:solidFill>
              <a:latin typeface="+mn-lt"/>
            </a:rPr>
            <a:t>n</a:t>
          </a:r>
          <a:r>
            <a:rPr lang="ro-RO" sz="1200" b="1" noProof="0" dirty="0" smtClean="0">
              <a:solidFill>
                <a:schemeClr val="tx1"/>
              </a:solidFill>
              <a:latin typeface="+mn-lt"/>
            </a:rPr>
            <a:t>anțelor Publice</a:t>
          </a:r>
        </a:p>
        <a:p>
          <a:pPr lvl="0" defTabSz="755650">
            <a:lnSpc>
              <a:spcPct val="90000"/>
            </a:lnSpc>
            <a:spcBef>
              <a:spcPct val="0"/>
            </a:spcBef>
            <a:spcAft>
              <a:spcPct val="35000"/>
            </a:spcAft>
          </a:pPr>
          <a:endParaRPr lang="en-US" sz="1100" dirty="0"/>
        </a:p>
      </dgm:t>
    </dgm:pt>
    <dgm:pt modelId="{F7466C62-BBD8-46FE-9150-3DB6222A1EA1}" type="parTrans" cxnId="{8EC2C76B-69A7-48BA-A08A-1FCEC0E42BEF}">
      <dgm:prSet/>
      <dgm:spPr/>
      <dgm:t>
        <a:bodyPr/>
        <a:lstStyle/>
        <a:p>
          <a:endParaRPr lang="en-US"/>
        </a:p>
      </dgm:t>
    </dgm:pt>
    <dgm:pt modelId="{D2B29B0C-30DD-421A-8F4D-D8EEA91BE910}" type="sibTrans" cxnId="{8EC2C76B-69A7-48BA-A08A-1FCEC0E42BEF}">
      <dgm:prSet/>
      <dgm:spPr/>
      <dgm:t>
        <a:bodyPr/>
        <a:lstStyle/>
        <a:p>
          <a:endParaRPr lang="en-US"/>
        </a:p>
      </dgm:t>
    </dgm:pt>
    <dgm:pt modelId="{C127818C-5A57-4354-BC17-03EB07888A87}">
      <dgm:prSet custT="1"/>
      <dgm:spPr/>
      <dgm:t>
        <a:bodyPr/>
        <a:lstStyle/>
        <a:p>
          <a:r>
            <a:rPr lang="ro-RO" sz="1200" b="1" noProof="0" dirty="0" smtClean="0">
              <a:solidFill>
                <a:schemeClr val="tx1"/>
              </a:solidFill>
              <a:latin typeface="+mj-lt"/>
              <a:ea typeface="Calibri" panose="020F0502020204030204" pitchFamily="34" charset="0"/>
              <a:cs typeface="Times New Roman" panose="02020603050405020304" pitchFamily="18" charset="0"/>
            </a:rPr>
            <a:t>Contabilitatea veniturilor se ţine pe feluri de venituri, după natura sau sursa lor, după caz</a:t>
          </a:r>
          <a:endParaRPr lang="ro-RO" sz="1200" b="1" noProof="0" dirty="0">
            <a:solidFill>
              <a:schemeClr val="tx1"/>
            </a:solidFill>
            <a:latin typeface="+mj-lt"/>
          </a:endParaRPr>
        </a:p>
      </dgm:t>
    </dgm:pt>
    <dgm:pt modelId="{B758FC9D-D3AB-49EB-A976-DAC98514E075}" type="parTrans" cxnId="{FB6B33BA-E821-4D6A-9858-AAB14112DA75}">
      <dgm:prSet/>
      <dgm:spPr/>
      <dgm:t>
        <a:bodyPr/>
        <a:lstStyle/>
        <a:p>
          <a:endParaRPr lang="en-US"/>
        </a:p>
      </dgm:t>
    </dgm:pt>
    <dgm:pt modelId="{DC789504-D919-4CCD-99C2-78E706BC6611}" type="sibTrans" cxnId="{FB6B33BA-E821-4D6A-9858-AAB14112DA75}">
      <dgm:prSet/>
      <dgm:spPr/>
      <dgm:t>
        <a:bodyPr/>
        <a:lstStyle/>
        <a:p>
          <a:endParaRPr lang="en-US"/>
        </a:p>
      </dgm:t>
    </dgm:pt>
    <dgm:pt modelId="{96AB444D-B95C-4041-A99C-4F2205E79194}">
      <dgm:prSet custT="1"/>
      <dgm:spPr/>
      <dgm:t>
        <a:bodyPr/>
        <a:lstStyle/>
        <a:p>
          <a:r>
            <a:rPr lang="ro-RO" sz="1200" b="1" noProof="0" dirty="0" smtClean="0">
              <a:solidFill>
                <a:schemeClr val="tx1"/>
              </a:solidFill>
              <a:latin typeface="+mj-lt"/>
              <a:ea typeface="Times New Roman" panose="02020603050405020304" pitchFamily="18" charset="0"/>
            </a:rPr>
            <a:t>Activitățile curente sunt orice activități desfășurate de o entitate, ca parte integrantă a obiectului său de activitate, precum și activitățile conexe acestora.</a:t>
          </a:r>
          <a:endParaRPr lang="ro-RO" sz="1200" b="1" noProof="0" dirty="0">
            <a:solidFill>
              <a:schemeClr val="tx1"/>
            </a:solidFill>
            <a:latin typeface="+mj-lt"/>
          </a:endParaRPr>
        </a:p>
      </dgm:t>
    </dgm:pt>
    <dgm:pt modelId="{743E36BE-89EE-44F0-AAC8-0775D482A68E}" type="parTrans" cxnId="{C868153F-D3AA-4057-90E7-6EBF81803F1D}">
      <dgm:prSet/>
      <dgm:spPr/>
      <dgm:t>
        <a:bodyPr/>
        <a:lstStyle/>
        <a:p>
          <a:endParaRPr lang="en-US"/>
        </a:p>
      </dgm:t>
    </dgm:pt>
    <dgm:pt modelId="{77C12128-5E07-4DE2-84D5-38F1DB60C213}" type="sibTrans" cxnId="{C868153F-D3AA-4057-90E7-6EBF81803F1D}">
      <dgm:prSet/>
      <dgm:spPr/>
      <dgm:t>
        <a:bodyPr/>
        <a:lstStyle/>
        <a:p>
          <a:endParaRPr lang="en-US"/>
        </a:p>
      </dgm:t>
    </dgm:pt>
    <dgm:pt modelId="{0E6B18E6-0D3C-457C-AB50-A4AB43A8190B}">
      <dgm:prSet custT="1"/>
      <dgm:spPr/>
      <dgm:t>
        <a:bodyPr/>
        <a:lstStyle/>
        <a:p>
          <a:r>
            <a:rPr lang="ro-RO" sz="1200" b="1" noProof="0" dirty="0" smtClean="0">
              <a:solidFill>
                <a:schemeClr val="tx1"/>
              </a:solidFill>
              <a:latin typeface="+mj-lt"/>
              <a:ea typeface="Times New Roman" panose="02020603050405020304" pitchFamily="18" charset="0"/>
            </a:rPr>
            <a:t>Veniturile din activități curente se pot regăsi sub diferite denumiri, cum ar fi: vânzări, prestări de servicii, comisioane, redevențe, chirii, subvenții, dobânzi, dividende</a:t>
          </a:r>
          <a:endParaRPr lang="ro-RO" sz="1200" b="1" noProof="0" dirty="0">
            <a:solidFill>
              <a:schemeClr val="tx1"/>
            </a:solidFill>
            <a:latin typeface="+mj-lt"/>
          </a:endParaRPr>
        </a:p>
      </dgm:t>
    </dgm:pt>
    <dgm:pt modelId="{39BB4E09-A27C-4248-A675-2E9F6A09370A}" type="parTrans" cxnId="{1A5766F6-163B-43AD-A818-D34EE3B09489}">
      <dgm:prSet/>
      <dgm:spPr/>
      <dgm:t>
        <a:bodyPr/>
        <a:lstStyle/>
        <a:p>
          <a:endParaRPr lang="en-US"/>
        </a:p>
      </dgm:t>
    </dgm:pt>
    <dgm:pt modelId="{20BFBBAE-BA5A-47F7-91A6-5ECD60381783}" type="sibTrans" cxnId="{1A5766F6-163B-43AD-A818-D34EE3B09489}">
      <dgm:prSet/>
      <dgm:spPr/>
      <dgm:t>
        <a:bodyPr/>
        <a:lstStyle/>
        <a:p>
          <a:endParaRPr lang="en-US"/>
        </a:p>
      </dgm:t>
    </dgm:pt>
    <dgm:pt modelId="{1A6A7876-4668-437C-AE06-8EF61219CE02}">
      <dgm:prSet custT="1"/>
      <dgm:spPr/>
      <dgm:t>
        <a:bodyPr/>
        <a:lstStyle/>
        <a:p>
          <a:r>
            <a:rPr lang="ro-RO" sz="1200" b="1" noProof="0" dirty="0" smtClean="0">
              <a:solidFill>
                <a:schemeClr val="tx1"/>
              </a:solidFill>
              <a:latin typeface="+mj-lt"/>
              <a:ea typeface="Times New Roman" panose="02020603050405020304" pitchFamily="18" charset="0"/>
            </a:rPr>
            <a:t>Contabilitatea veniturilor se ține pe feluri de venituri, după natura lor, astfel:</a:t>
          </a:r>
        </a:p>
        <a:p>
          <a:r>
            <a:rPr lang="ro-RO" sz="1200" b="1" noProof="0" dirty="0" smtClean="0">
              <a:solidFill>
                <a:schemeClr val="tx1"/>
              </a:solidFill>
              <a:latin typeface="+mj-lt"/>
              <a:ea typeface="Times New Roman" panose="02020603050405020304" pitchFamily="18" charset="0"/>
            </a:rPr>
            <a:t>- venituri din exploatare și</a:t>
          </a:r>
        </a:p>
        <a:p>
          <a:r>
            <a:rPr lang="ro-RO" sz="1200" b="1" noProof="0" dirty="0" smtClean="0">
              <a:solidFill>
                <a:schemeClr val="tx1"/>
              </a:solidFill>
              <a:latin typeface="+mj-lt"/>
              <a:ea typeface="Times New Roman" panose="02020603050405020304" pitchFamily="18" charset="0"/>
            </a:rPr>
            <a:t>- venituri financiare.</a:t>
          </a:r>
          <a:endParaRPr lang="ro-RO" sz="1200" b="1" noProof="0" dirty="0">
            <a:solidFill>
              <a:schemeClr val="tx1"/>
            </a:solidFill>
            <a:latin typeface="+mj-lt"/>
          </a:endParaRPr>
        </a:p>
      </dgm:t>
    </dgm:pt>
    <dgm:pt modelId="{0B022070-DF55-49A4-BA71-2630EE1F174F}" type="parTrans" cxnId="{F29FD798-1306-48BD-B2EC-069E441E5441}">
      <dgm:prSet/>
      <dgm:spPr/>
      <dgm:t>
        <a:bodyPr/>
        <a:lstStyle/>
        <a:p>
          <a:endParaRPr lang="en-US"/>
        </a:p>
      </dgm:t>
    </dgm:pt>
    <dgm:pt modelId="{EB172208-7E64-4C8D-A908-B42F446DF223}" type="sibTrans" cxnId="{F29FD798-1306-48BD-B2EC-069E441E5441}">
      <dgm:prSet/>
      <dgm:spPr/>
      <dgm:t>
        <a:bodyPr/>
        <a:lstStyle/>
        <a:p>
          <a:endParaRPr lang="en-US"/>
        </a:p>
      </dgm:t>
    </dgm:pt>
    <dgm:pt modelId="{860597F7-84DC-474B-A093-D7BC76AF50EE}">
      <dgm:prSet/>
      <dgm:spPr/>
      <dgm:t>
        <a:bodyPr/>
        <a:lstStyle/>
        <a:p>
          <a:endParaRPr lang="en-US" dirty="0"/>
        </a:p>
      </dgm:t>
    </dgm:pt>
    <dgm:pt modelId="{9F1DD36B-761D-4C64-91B4-CCC8E67F163D}" type="sibTrans" cxnId="{BDD768B0-5D83-4FA7-BC27-ADDA83EBA3F2}">
      <dgm:prSet/>
      <dgm:spPr/>
      <dgm:t>
        <a:bodyPr/>
        <a:lstStyle/>
        <a:p>
          <a:endParaRPr lang="en-US"/>
        </a:p>
      </dgm:t>
    </dgm:pt>
    <dgm:pt modelId="{F6D198D4-C6FE-4B9C-9AF4-660FE85538C9}" type="parTrans" cxnId="{BDD768B0-5D83-4FA7-BC27-ADDA83EBA3F2}">
      <dgm:prSet/>
      <dgm:spPr/>
      <dgm:t>
        <a:bodyPr/>
        <a:lstStyle/>
        <a:p>
          <a:endParaRPr lang="en-US"/>
        </a:p>
      </dgm:t>
    </dgm:pt>
    <dgm:pt modelId="{BD7836D6-6C4E-4033-8831-D782F07AFF6E}" type="pres">
      <dgm:prSet presAssocID="{AC868FA0-C574-4F1D-858C-3669A59581E0}" presName="Name0" presStyleCnt="0">
        <dgm:presLayoutVars>
          <dgm:chMax/>
          <dgm:chPref/>
          <dgm:dir/>
        </dgm:presLayoutVars>
      </dgm:prSet>
      <dgm:spPr/>
      <dgm:t>
        <a:bodyPr/>
        <a:lstStyle/>
        <a:p>
          <a:endParaRPr lang="en-US"/>
        </a:p>
      </dgm:t>
    </dgm:pt>
    <dgm:pt modelId="{15518EF5-1C8C-44C0-B3E2-CD5974B5EB28}" type="pres">
      <dgm:prSet presAssocID="{02CB258E-0574-4EED-A316-00760AF9AFDB}" presName="parenttextcomposite" presStyleCnt="0"/>
      <dgm:spPr/>
    </dgm:pt>
    <dgm:pt modelId="{EFDE6798-E194-4CC7-AE83-BCE1062426DD}" type="pres">
      <dgm:prSet presAssocID="{02CB258E-0574-4EED-A316-00760AF9AFDB}" presName="parenttext" presStyleLbl="revTx" presStyleIdx="0" presStyleCnt="6" custScaleX="140879" custScaleY="119106" custLinFactNeighborX="228" custLinFactNeighborY="4430">
        <dgm:presLayoutVars>
          <dgm:chMax/>
          <dgm:chPref val="2"/>
          <dgm:bulletEnabled val="1"/>
        </dgm:presLayoutVars>
      </dgm:prSet>
      <dgm:spPr/>
      <dgm:t>
        <a:bodyPr/>
        <a:lstStyle/>
        <a:p>
          <a:endParaRPr lang="en-US"/>
        </a:p>
      </dgm:t>
    </dgm:pt>
    <dgm:pt modelId="{D20A3468-B6DE-4FED-A574-68F41876C207}" type="pres">
      <dgm:prSet presAssocID="{02CB258E-0574-4EED-A316-00760AF9AFDB}" presName="parallelogramComposite" presStyleCnt="0"/>
      <dgm:spPr/>
    </dgm:pt>
    <dgm:pt modelId="{EF5F2C66-D313-4587-8C84-4D8ADEB72B90}" type="pres">
      <dgm:prSet presAssocID="{02CB258E-0574-4EED-A316-00760AF9AFDB}" presName="parallelogram1" presStyleLbl="alignNode1" presStyleIdx="0" presStyleCnt="42"/>
      <dgm:spPr/>
    </dgm:pt>
    <dgm:pt modelId="{3180A62D-49C1-473D-828D-9A33F3F4382C}" type="pres">
      <dgm:prSet presAssocID="{02CB258E-0574-4EED-A316-00760AF9AFDB}" presName="parallelogram2" presStyleLbl="alignNode1" presStyleIdx="1" presStyleCnt="42"/>
      <dgm:spPr/>
    </dgm:pt>
    <dgm:pt modelId="{2464ABC2-2C02-44D3-BB78-77E48A47B3E2}" type="pres">
      <dgm:prSet presAssocID="{02CB258E-0574-4EED-A316-00760AF9AFDB}" presName="parallelogram3" presStyleLbl="alignNode1" presStyleIdx="2" presStyleCnt="42"/>
      <dgm:spPr/>
    </dgm:pt>
    <dgm:pt modelId="{813F88BF-15DE-4981-ABB5-B4293F58E0EF}" type="pres">
      <dgm:prSet presAssocID="{02CB258E-0574-4EED-A316-00760AF9AFDB}" presName="parallelogram4" presStyleLbl="alignNode1" presStyleIdx="3" presStyleCnt="42"/>
      <dgm:spPr/>
    </dgm:pt>
    <dgm:pt modelId="{6AC00CEB-7354-4725-9090-7240D6C6D4BF}" type="pres">
      <dgm:prSet presAssocID="{02CB258E-0574-4EED-A316-00760AF9AFDB}" presName="parallelogram5" presStyleLbl="alignNode1" presStyleIdx="4" presStyleCnt="42"/>
      <dgm:spPr/>
    </dgm:pt>
    <dgm:pt modelId="{38BC84B7-9CD8-42EB-8D6E-BC114F1EC2E5}" type="pres">
      <dgm:prSet presAssocID="{02CB258E-0574-4EED-A316-00760AF9AFDB}" presName="parallelogram6" presStyleLbl="alignNode1" presStyleIdx="5" presStyleCnt="42"/>
      <dgm:spPr/>
    </dgm:pt>
    <dgm:pt modelId="{21BA9224-E497-4C54-913C-E3D3E3209378}" type="pres">
      <dgm:prSet presAssocID="{02CB258E-0574-4EED-A316-00760AF9AFDB}" presName="parallelogram7" presStyleLbl="alignNode1" presStyleIdx="6" presStyleCnt="42"/>
      <dgm:spPr/>
    </dgm:pt>
    <dgm:pt modelId="{863A6AE2-F949-4DE9-AC7F-9649ADEDC55E}" type="pres">
      <dgm:prSet presAssocID="{D2B29B0C-30DD-421A-8F4D-D8EEA91BE910}" presName="sibTrans" presStyleCnt="0"/>
      <dgm:spPr/>
    </dgm:pt>
    <dgm:pt modelId="{33A0647A-0F7E-445B-9E02-1D167711D36C}" type="pres">
      <dgm:prSet presAssocID="{860597F7-84DC-474B-A093-D7BC76AF50EE}" presName="parenttextcomposite" presStyleCnt="0"/>
      <dgm:spPr/>
    </dgm:pt>
    <dgm:pt modelId="{B1ADD58C-7E18-4A2F-9647-1D98D2BF3EB8}" type="pres">
      <dgm:prSet presAssocID="{860597F7-84DC-474B-A093-D7BC76AF50EE}" presName="parenttext" presStyleLbl="revTx" presStyleIdx="1" presStyleCnt="6" custScaleX="134493">
        <dgm:presLayoutVars>
          <dgm:chMax/>
          <dgm:chPref val="2"/>
          <dgm:bulletEnabled val="1"/>
        </dgm:presLayoutVars>
      </dgm:prSet>
      <dgm:spPr/>
      <dgm:t>
        <a:bodyPr/>
        <a:lstStyle/>
        <a:p>
          <a:endParaRPr lang="en-US"/>
        </a:p>
      </dgm:t>
    </dgm:pt>
    <dgm:pt modelId="{0B8A2CAB-C11F-49A0-9DFE-0B89C2899ADA}" type="pres">
      <dgm:prSet presAssocID="{860597F7-84DC-474B-A093-D7BC76AF50EE}" presName="parallelogramComposite" presStyleCnt="0"/>
      <dgm:spPr/>
    </dgm:pt>
    <dgm:pt modelId="{B5CC4EF9-A02A-414F-BFEC-155FBE60B04F}" type="pres">
      <dgm:prSet presAssocID="{860597F7-84DC-474B-A093-D7BC76AF50EE}" presName="parallelogram1" presStyleLbl="alignNode1" presStyleIdx="7" presStyleCnt="42"/>
      <dgm:spPr/>
    </dgm:pt>
    <dgm:pt modelId="{78A31032-AA90-4972-BC55-9FA304426F1E}" type="pres">
      <dgm:prSet presAssocID="{860597F7-84DC-474B-A093-D7BC76AF50EE}" presName="parallelogram2" presStyleLbl="alignNode1" presStyleIdx="8" presStyleCnt="42"/>
      <dgm:spPr/>
    </dgm:pt>
    <dgm:pt modelId="{A897C1CB-3B54-47CD-8560-9D1C135C04FC}" type="pres">
      <dgm:prSet presAssocID="{860597F7-84DC-474B-A093-D7BC76AF50EE}" presName="parallelogram3" presStyleLbl="alignNode1" presStyleIdx="9" presStyleCnt="42"/>
      <dgm:spPr/>
    </dgm:pt>
    <dgm:pt modelId="{31102B0B-29DE-4D48-B32B-97E30A62C650}" type="pres">
      <dgm:prSet presAssocID="{860597F7-84DC-474B-A093-D7BC76AF50EE}" presName="parallelogram4" presStyleLbl="alignNode1" presStyleIdx="10" presStyleCnt="42"/>
      <dgm:spPr/>
    </dgm:pt>
    <dgm:pt modelId="{E884FF97-9CB8-4EC3-9E54-108BD01D546C}" type="pres">
      <dgm:prSet presAssocID="{860597F7-84DC-474B-A093-D7BC76AF50EE}" presName="parallelogram5" presStyleLbl="alignNode1" presStyleIdx="11" presStyleCnt="42"/>
      <dgm:spPr/>
    </dgm:pt>
    <dgm:pt modelId="{C8ABFCAA-0570-4AC3-AEAC-5FFFD6C55A6A}" type="pres">
      <dgm:prSet presAssocID="{860597F7-84DC-474B-A093-D7BC76AF50EE}" presName="parallelogram6" presStyleLbl="alignNode1" presStyleIdx="12" presStyleCnt="42"/>
      <dgm:spPr/>
    </dgm:pt>
    <dgm:pt modelId="{F70AEC53-B310-4925-8687-01F8A7B363AA}" type="pres">
      <dgm:prSet presAssocID="{860597F7-84DC-474B-A093-D7BC76AF50EE}" presName="parallelogram7" presStyleLbl="alignNode1" presStyleIdx="13" presStyleCnt="42"/>
      <dgm:spPr/>
    </dgm:pt>
    <dgm:pt modelId="{B3FF7455-879D-44EE-A5AD-AC3B24A595F0}" type="pres">
      <dgm:prSet presAssocID="{9F1DD36B-761D-4C64-91B4-CCC8E67F163D}" presName="sibTrans" presStyleCnt="0"/>
      <dgm:spPr/>
    </dgm:pt>
    <dgm:pt modelId="{C0F6F738-946E-4A62-9487-1ADB4B1A17D2}" type="pres">
      <dgm:prSet presAssocID="{C127818C-5A57-4354-BC17-03EB07888A87}" presName="parenttextcomposite" presStyleCnt="0"/>
      <dgm:spPr/>
    </dgm:pt>
    <dgm:pt modelId="{84105818-1A2C-474A-815E-427E3EBF7B4F}" type="pres">
      <dgm:prSet presAssocID="{C127818C-5A57-4354-BC17-03EB07888A87}" presName="parenttext" presStyleLbl="revTx" presStyleIdx="2" presStyleCnt="6" custScaleX="144572" custScaleY="66384" custLinFactY="-32771" custLinFactNeighborX="-515" custLinFactNeighborY="-100000">
        <dgm:presLayoutVars>
          <dgm:chMax/>
          <dgm:chPref val="2"/>
          <dgm:bulletEnabled val="1"/>
        </dgm:presLayoutVars>
      </dgm:prSet>
      <dgm:spPr/>
      <dgm:t>
        <a:bodyPr/>
        <a:lstStyle/>
        <a:p>
          <a:endParaRPr lang="en-US"/>
        </a:p>
      </dgm:t>
    </dgm:pt>
    <dgm:pt modelId="{E2999E72-29C1-4BCC-AF68-16B3A6F5F3A6}" type="pres">
      <dgm:prSet presAssocID="{C127818C-5A57-4354-BC17-03EB07888A87}" presName="parallelogramComposite" presStyleCnt="0"/>
      <dgm:spPr/>
    </dgm:pt>
    <dgm:pt modelId="{164B4361-822D-4AF3-974A-0CBD009E06BA}" type="pres">
      <dgm:prSet presAssocID="{C127818C-5A57-4354-BC17-03EB07888A87}" presName="parallelogram1" presStyleLbl="alignNode1" presStyleIdx="14" presStyleCnt="42"/>
      <dgm:spPr/>
    </dgm:pt>
    <dgm:pt modelId="{08196ABF-47E0-428D-8837-7D697EE49100}" type="pres">
      <dgm:prSet presAssocID="{C127818C-5A57-4354-BC17-03EB07888A87}" presName="parallelogram2" presStyleLbl="alignNode1" presStyleIdx="15" presStyleCnt="42"/>
      <dgm:spPr/>
    </dgm:pt>
    <dgm:pt modelId="{5B2A7EE7-6167-4C41-AC63-050FEB01891A}" type="pres">
      <dgm:prSet presAssocID="{C127818C-5A57-4354-BC17-03EB07888A87}" presName="parallelogram3" presStyleLbl="alignNode1" presStyleIdx="16" presStyleCnt="42"/>
      <dgm:spPr/>
    </dgm:pt>
    <dgm:pt modelId="{E3E8A22C-5B79-4E03-962E-4947D8D87B46}" type="pres">
      <dgm:prSet presAssocID="{C127818C-5A57-4354-BC17-03EB07888A87}" presName="parallelogram4" presStyleLbl="alignNode1" presStyleIdx="17" presStyleCnt="42"/>
      <dgm:spPr/>
    </dgm:pt>
    <dgm:pt modelId="{8F7D5202-9B34-4CF1-BCCF-652A1D816C3C}" type="pres">
      <dgm:prSet presAssocID="{C127818C-5A57-4354-BC17-03EB07888A87}" presName="parallelogram5" presStyleLbl="alignNode1" presStyleIdx="18" presStyleCnt="42"/>
      <dgm:spPr/>
    </dgm:pt>
    <dgm:pt modelId="{8D3D224F-A535-41CB-A9B9-3CD497F6F6B3}" type="pres">
      <dgm:prSet presAssocID="{C127818C-5A57-4354-BC17-03EB07888A87}" presName="parallelogram6" presStyleLbl="alignNode1" presStyleIdx="19" presStyleCnt="42"/>
      <dgm:spPr/>
    </dgm:pt>
    <dgm:pt modelId="{9E1BBC64-4274-4459-B083-A5CBF41CBD34}" type="pres">
      <dgm:prSet presAssocID="{C127818C-5A57-4354-BC17-03EB07888A87}" presName="parallelogram7" presStyleLbl="alignNode1" presStyleIdx="20" presStyleCnt="42"/>
      <dgm:spPr/>
    </dgm:pt>
    <dgm:pt modelId="{60301995-4538-4EFB-A07F-CAB4E376E86B}" type="pres">
      <dgm:prSet presAssocID="{DC789504-D919-4CCD-99C2-78E706BC6611}" presName="sibTrans" presStyleCnt="0"/>
      <dgm:spPr/>
    </dgm:pt>
    <dgm:pt modelId="{038C6624-58C9-4116-8E65-7EEB82734F7F}" type="pres">
      <dgm:prSet presAssocID="{96AB444D-B95C-4041-A99C-4F2205E79194}" presName="parenttextcomposite" presStyleCnt="0"/>
      <dgm:spPr/>
    </dgm:pt>
    <dgm:pt modelId="{2DEBB34A-12A4-4952-B315-1174932D8A84}" type="pres">
      <dgm:prSet presAssocID="{96AB444D-B95C-4041-A99C-4F2205E79194}" presName="parenttext" presStyleLbl="revTx" presStyleIdx="3" presStyleCnt="6" custScaleX="144572" custScaleY="75611" custLinFactNeighborX="-986" custLinFactNeighborY="-4431">
        <dgm:presLayoutVars>
          <dgm:chMax/>
          <dgm:chPref val="2"/>
          <dgm:bulletEnabled val="1"/>
        </dgm:presLayoutVars>
      </dgm:prSet>
      <dgm:spPr/>
      <dgm:t>
        <a:bodyPr/>
        <a:lstStyle/>
        <a:p>
          <a:endParaRPr lang="en-US"/>
        </a:p>
      </dgm:t>
    </dgm:pt>
    <dgm:pt modelId="{89EC9B7C-D795-4706-AD25-78D6C741EBBF}" type="pres">
      <dgm:prSet presAssocID="{96AB444D-B95C-4041-A99C-4F2205E79194}" presName="parallelogramComposite" presStyleCnt="0"/>
      <dgm:spPr/>
    </dgm:pt>
    <dgm:pt modelId="{0727B5AA-C5CC-451A-9410-7B0AF20053DB}" type="pres">
      <dgm:prSet presAssocID="{96AB444D-B95C-4041-A99C-4F2205E79194}" presName="parallelogram1" presStyleLbl="alignNode1" presStyleIdx="21" presStyleCnt="42"/>
      <dgm:spPr/>
    </dgm:pt>
    <dgm:pt modelId="{22A3522E-C247-4FB9-AD6E-89BC1FBE6C5B}" type="pres">
      <dgm:prSet presAssocID="{96AB444D-B95C-4041-A99C-4F2205E79194}" presName="parallelogram2" presStyleLbl="alignNode1" presStyleIdx="22" presStyleCnt="42"/>
      <dgm:spPr/>
    </dgm:pt>
    <dgm:pt modelId="{38DC1EA3-FBDB-4E04-BE0B-C5A0953D44DB}" type="pres">
      <dgm:prSet presAssocID="{96AB444D-B95C-4041-A99C-4F2205E79194}" presName="parallelogram3" presStyleLbl="alignNode1" presStyleIdx="23" presStyleCnt="42"/>
      <dgm:spPr/>
    </dgm:pt>
    <dgm:pt modelId="{1DB8D971-B7F2-4DED-8797-40B89DB0952C}" type="pres">
      <dgm:prSet presAssocID="{96AB444D-B95C-4041-A99C-4F2205E79194}" presName="parallelogram4" presStyleLbl="alignNode1" presStyleIdx="24" presStyleCnt="42"/>
      <dgm:spPr/>
    </dgm:pt>
    <dgm:pt modelId="{4DB71E1A-E965-4583-8B2A-26112B0835B8}" type="pres">
      <dgm:prSet presAssocID="{96AB444D-B95C-4041-A99C-4F2205E79194}" presName="parallelogram5" presStyleLbl="alignNode1" presStyleIdx="25" presStyleCnt="42"/>
      <dgm:spPr/>
    </dgm:pt>
    <dgm:pt modelId="{038D1F54-8B1D-435A-97C7-4B4EA6EEEBC1}" type="pres">
      <dgm:prSet presAssocID="{96AB444D-B95C-4041-A99C-4F2205E79194}" presName="parallelogram6" presStyleLbl="alignNode1" presStyleIdx="26" presStyleCnt="42"/>
      <dgm:spPr/>
    </dgm:pt>
    <dgm:pt modelId="{9546B8ED-C88F-46C4-8349-886C339992C5}" type="pres">
      <dgm:prSet presAssocID="{96AB444D-B95C-4041-A99C-4F2205E79194}" presName="parallelogram7" presStyleLbl="alignNode1" presStyleIdx="27" presStyleCnt="42"/>
      <dgm:spPr/>
    </dgm:pt>
    <dgm:pt modelId="{B0D7FB4D-A773-4A83-8EDC-175A8554DED1}" type="pres">
      <dgm:prSet presAssocID="{77C12128-5E07-4DE2-84D5-38F1DB60C213}" presName="sibTrans" presStyleCnt="0"/>
      <dgm:spPr/>
    </dgm:pt>
    <dgm:pt modelId="{4474688D-2CB4-4792-8445-9E394C8E25ED}" type="pres">
      <dgm:prSet presAssocID="{0E6B18E6-0D3C-457C-AB50-A4AB43A8190B}" presName="parenttextcomposite" presStyleCnt="0"/>
      <dgm:spPr/>
    </dgm:pt>
    <dgm:pt modelId="{C80C9BE5-13A3-4B34-8B3F-0533C81139AF}" type="pres">
      <dgm:prSet presAssocID="{0E6B18E6-0D3C-457C-AB50-A4AB43A8190B}" presName="parenttext" presStyleLbl="revTx" presStyleIdx="4" presStyleCnt="6" custScaleX="144572" custScaleY="75611" custLinFactNeighborX="-74" custLinFactNeighborY="-7770">
        <dgm:presLayoutVars>
          <dgm:chMax/>
          <dgm:chPref val="2"/>
          <dgm:bulletEnabled val="1"/>
        </dgm:presLayoutVars>
      </dgm:prSet>
      <dgm:spPr/>
      <dgm:t>
        <a:bodyPr/>
        <a:lstStyle/>
        <a:p>
          <a:endParaRPr lang="en-US"/>
        </a:p>
      </dgm:t>
    </dgm:pt>
    <dgm:pt modelId="{F8B25BAF-C90B-414A-ABFD-71367B89197E}" type="pres">
      <dgm:prSet presAssocID="{0E6B18E6-0D3C-457C-AB50-A4AB43A8190B}" presName="parallelogramComposite" presStyleCnt="0"/>
      <dgm:spPr/>
    </dgm:pt>
    <dgm:pt modelId="{BC1CA304-75CE-45F9-B1F8-F543258A7531}" type="pres">
      <dgm:prSet presAssocID="{0E6B18E6-0D3C-457C-AB50-A4AB43A8190B}" presName="parallelogram1" presStyleLbl="alignNode1" presStyleIdx="28" presStyleCnt="42"/>
      <dgm:spPr/>
    </dgm:pt>
    <dgm:pt modelId="{C45E12BF-1F74-4558-B91D-7E7A92342238}" type="pres">
      <dgm:prSet presAssocID="{0E6B18E6-0D3C-457C-AB50-A4AB43A8190B}" presName="parallelogram2" presStyleLbl="alignNode1" presStyleIdx="29" presStyleCnt="42"/>
      <dgm:spPr/>
    </dgm:pt>
    <dgm:pt modelId="{56006BC4-B5B3-4193-A61F-0D53B2CBCE2D}" type="pres">
      <dgm:prSet presAssocID="{0E6B18E6-0D3C-457C-AB50-A4AB43A8190B}" presName="parallelogram3" presStyleLbl="alignNode1" presStyleIdx="30" presStyleCnt="42"/>
      <dgm:spPr/>
    </dgm:pt>
    <dgm:pt modelId="{A95A3492-2216-4D1A-8ACA-B8E75A2F44E2}" type="pres">
      <dgm:prSet presAssocID="{0E6B18E6-0D3C-457C-AB50-A4AB43A8190B}" presName="parallelogram4" presStyleLbl="alignNode1" presStyleIdx="31" presStyleCnt="42"/>
      <dgm:spPr/>
    </dgm:pt>
    <dgm:pt modelId="{468ED7CF-7A6D-4B26-9F7F-2A506C23D576}" type="pres">
      <dgm:prSet presAssocID="{0E6B18E6-0D3C-457C-AB50-A4AB43A8190B}" presName="parallelogram5" presStyleLbl="alignNode1" presStyleIdx="32" presStyleCnt="42"/>
      <dgm:spPr/>
    </dgm:pt>
    <dgm:pt modelId="{DBE1CECA-1A79-4F08-A1A5-8884FED78E9B}" type="pres">
      <dgm:prSet presAssocID="{0E6B18E6-0D3C-457C-AB50-A4AB43A8190B}" presName="parallelogram6" presStyleLbl="alignNode1" presStyleIdx="33" presStyleCnt="42"/>
      <dgm:spPr/>
    </dgm:pt>
    <dgm:pt modelId="{AE8095A8-14B0-400B-BB84-01F9AF8044C8}" type="pres">
      <dgm:prSet presAssocID="{0E6B18E6-0D3C-457C-AB50-A4AB43A8190B}" presName="parallelogram7" presStyleLbl="alignNode1" presStyleIdx="34" presStyleCnt="42"/>
      <dgm:spPr/>
    </dgm:pt>
    <dgm:pt modelId="{3F7A6DF5-895D-43B7-B510-3C29222BD491}" type="pres">
      <dgm:prSet presAssocID="{20BFBBAE-BA5A-47F7-91A6-5ECD60381783}" presName="sibTrans" presStyleCnt="0"/>
      <dgm:spPr/>
    </dgm:pt>
    <dgm:pt modelId="{EFBAD84A-C667-481A-BCEF-2489E4728F81}" type="pres">
      <dgm:prSet presAssocID="{1A6A7876-4668-437C-AE06-8EF61219CE02}" presName="parenttextcomposite" presStyleCnt="0"/>
      <dgm:spPr/>
    </dgm:pt>
    <dgm:pt modelId="{5DA70B1A-733A-482E-B417-890D87DAD612}" type="pres">
      <dgm:prSet presAssocID="{1A6A7876-4668-437C-AE06-8EF61219CE02}" presName="parenttext" presStyleLbl="revTx" presStyleIdx="5" presStyleCnt="6" custScaleX="144572" custScaleY="154604" custLinFactNeighborX="709" custLinFactNeighborY="-4511">
        <dgm:presLayoutVars>
          <dgm:chMax/>
          <dgm:chPref val="2"/>
          <dgm:bulletEnabled val="1"/>
        </dgm:presLayoutVars>
      </dgm:prSet>
      <dgm:spPr/>
      <dgm:t>
        <a:bodyPr/>
        <a:lstStyle/>
        <a:p>
          <a:endParaRPr lang="en-US"/>
        </a:p>
      </dgm:t>
    </dgm:pt>
    <dgm:pt modelId="{4B3E88DB-F57F-4CAC-92B1-C596A9B2DC06}" type="pres">
      <dgm:prSet presAssocID="{1A6A7876-4668-437C-AE06-8EF61219CE02}" presName="parallelogramComposite" presStyleCnt="0"/>
      <dgm:spPr/>
    </dgm:pt>
    <dgm:pt modelId="{616180DA-7E28-4E3D-B570-1B15A80F6EE4}" type="pres">
      <dgm:prSet presAssocID="{1A6A7876-4668-437C-AE06-8EF61219CE02}" presName="parallelogram1" presStyleLbl="alignNode1" presStyleIdx="35" presStyleCnt="42"/>
      <dgm:spPr/>
    </dgm:pt>
    <dgm:pt modelId="{6065FE45-1EA7-476D-9347-0C1E51AC6704}" type="pres">
      <dgm:prSet presAssocID="{1A6A7876-4668-437C-AE06-8EF61219CE02}" presName="parallelogram2" presStyleLbl="alignNode1" presStyleIdx="36" presStyleCnt="42"/>
      <dgm:spPr/>
    </dgm:pt>
    <dgm:pt modelId="{61FDD39B-8123-4EEB-BECE-9D01E6DEC49F}" type="pres">
      <dgm:prSet presAssocID="{1A6A7876-4668-437C-AE06-8EF61219CE02}" presName="parallelogram3" presStyleLbl="alignNode1" presStyleIdx="37" presStyleCnt="42"/>
      <dgm:spPr/>
    </dgm:pt>
    <dgm:pt modelId="{9B5ECA12-190E-4592-9C51-9ED360C9A259}" type="pres">
      <dgm:prSet presAssocID="{1A6A7876-4668-437C-AE06-8EF61219CE02}" presName="parallelogram4" presStyleLbl="alignNode1" presStyleIdx="38" presStyleCnt="42"/>
      <dgm:spPr/>
    </dgm:pt>
    <dgm:pt modelId="{B2D564C0-C357-4EE6-9327-0263B28315E5}" type="pres">
      <dgm:prSet presAssocID="{1A6A7876-4668-437C-AE06-8EF61219CE02}" presName="parallelogram5" presStyleLbl="alignNode1" presStyleIdx="39" presStyleCnt="42"/>
      <dgm:spPr/>
    </dgm:pt>
    <dgm:pt modelId="{0B0B3EFF-4097-4EBA-A85F-843EC3CDC191}" type="pres">
      <dgm:prSet presAssocID="{1A6A7876-4668-437C-AE06-8EF61219CE02}" presName="parallelogram6" presStyleLbl="alignNode1" presStyleIdx="40" presStyleCnt="42"/>
      <dgm:spPr/>
    </dgm:pt>
    <dgm:pt modelId="{1DBFB91C-A167-4127-87C2-2371E3D046B4}" type="pres">
      <dgm:prSet presAssocID="{1A6A7876-4668-437C-AE06-8EF61219CE02}" presName="parallelogram7" presStyleLbl="alignNode1" presStyleIdx="41" presStyleCnt="42"/>
      <dgm:spPr/>
    </dgm:pt>
  </dgm:ptLst>
  <dgm:cxnLst>
    <dgm:cxn modelId="{39C3344D-1681-4C26-B1B0-5BC6AE547E54}" type="presOf" srcId="{C127818C-5A57-4354-BC17-03EB07888A87}" destId="{84105818-1A2C-474A-815E-427E3EBF7B4F}" srcOrd="0" destOrd="0" presId="urn:microsoft.com/office/officeart/2008/layout/VerticalAccentList"/>
    <dgm:cxn modelId="{C868153F-D3AA-4057-90E7-6EBF81803F1D}" srcId="{AC868FA0-C574-4F1D-858C-3669A59581E0}" destId="{96AB444D-B95C-4041-A99C-4F2205E79194}" srcOrd="3" destOrd="0" parTransId="{743E36BE-89EE-44F0-AAC8-0775D482A68E}" sibTransId="{77C12128-5E07-4DE2-84D5-38F1DB60C213}"/>
    <dgm:cxn modelId="{C04C2B90-FA80-4809-A3F5-AB39E864C4B5}" type="presOf" srcId="{860597F7-84DC-474B-A093-D7BC76AF50EE}" destId="{B1ADD58C-7E18-4A2F-9647-1D98D2BF3EB8}" srcOrd="0" destOrd="0" presId="urn:microsoft.com/office/officeart/2008/layout/VerticalAccentList"/>
    <dgm:cxn modelId="{8EC2C76B-69A7-48BA-A08A-1FCEC0E42BEF}" srcId="{AC868FA0-C574-4F1D-858C-3669A59581E0}" destId="{02CB258E-0574-4EED-A316-00760AF9AFDB}" srcOrd="0" destOrd="0" parTransId="{F7466C62-BBD8-46FE-9150-3DB6222A1EA1}" sibTransId="{D2B29B0C-30DD-421A-8F4D-D8EEA91BE910}"/>
    <dgm:cxn modelId="{B6E14267-BB36-4733-A1A2-92AB59B29F84}" type="presOf" srcId="{1A6A7876-4668-437C-AE06-8EF61219CE02}" destId="{5DA70B1A-733A-482E-B417-890D87DAD612}" srcOrd="0" destOrd="0" presId="urn:microsoft.com/office/officeart/2008/layout/VerticalAccentList"/>
    <dgm:cxn modelId="{4B7CA225-20B6-4D46-A19C-F1956D5FD874}" type="presOf" srcId="{AC868FA0-C574-4F1D-858C-3669A59581E0}" destId="{BD7836D6-6C4E-4033-8831-D782F07AFF6E}" srcOrd="0" destOrd="0" presId="urn:microsoft.com/office/officeart/2008/layout/VerticalAccentList"/>
    <dgm:cxn modelId="{01DBBACD-E332-4751-965A-800C8E0B010C}" type="presOf" srcId="{96AB444D-B95C-4041-A99C-4F2205E79194}" destId="{2DEBB34A-12A4-4952-B315-1174932D8A84}" srcOrd="0" destOrd="0" presId="urn:microsoft.com/office/officeart/2008/layout/VerticalAccentList"/>
    <dgm:cxn modelId="{1A5766F6-163B-43AD-A818-D34EE3B09489}" srcId="{AC868FA0-C574-4F1D-858C-3669A59581E0}" destId="{0E6B18E6-0D3C-457C-AB50-A4AB43A8190B}" srcOrd="4" destOrd="0" parTransId="{39BB4E09-A27C-4248-A675-2E9F6A09370A}" sibTransId="{20BFBBAE-BA5A-47F7-91A6-5ECD60381783}"/>
    <dgm:cxn modelId="{CA8B8396-A979-455B-8D0B-51EF8244B12A}" type="presOf" srcId="{02CB258E-0574-4EED-A316-00760AF9AFDB}" destId="{EFDE6798-E194-4CC7-AE83-BCE1062426DD}" srcOrd="0" destOrd="0" presId="urn:microsoft.com/office/officeart/2008/layout/VerticalAccentList"/>
    <dgm:cxn modelId="{F29FD798-1306-48BD-B2EC-069E441E5441}" srcId="{AC868FA0-C574-4F1D-858C-3669A59581E0}" destId="{1A6A7876-4668-437C-AE06-8EF61219CE02}" srcOrd="5" destOrd="0" parTransId="{0B022070-DF55-49A4-BA71-2630EE1F174F}" sibTransId="{EB172208-7E64-4C8D-A908-B42F446DF223}"/>
    <dgm:cxn modelId="{FB6B33BA-E821-4D6A-9858-AAB14112DA75}" srcId="{AC868FA0-C574-4F1D-858C-3669A59581E0}" destId="{C127818C-5A57-4354-BC17-03EB07888A87}" srcOrd="2" destOrd="0" parTransId="{B758FC9D-D3AB-49EB-A976-DAC98514E075}" sibTransId="{DC789504-D919-4CCD-99C2-78E706BC6611}"/>
    <dgm:cxn modelId="{BDD768B0-5D83-4FA7-BC27-ADDA83EBA3F2}" srcId="{AC868FA0-C574-4F1D-858C-3669A59581E0}" destId="{860597F7-84DC-474B-A093-D7BC76AF50EE}" srcOrd="1" destOrd="0" parTransId="{F6D198D4-C6FE-4B9C-9AF4-660FE85538C9}" sibTransId="{9F1DD36B-761D-4C64-91B4-CCC8E67F163D}"/>
    <dgm:cxn modelId="{F78645B3-C10C-4EF3-BDD1-C2366F1B16FC}" type="presOf" srcId="{0E6B18E6-0D3C-457C-AB50-A4AB43A8190B}" destId="{C80C9BE5-13A3-4B34-8B3F-0533C81139AF}" srcOrd="0" destOrd="0" presId="urn:microsoft.com/office/officeart/2008/layout/VerticalAccentList"/>
    <dgm:cxn modelId="{30412CAF-EA15-4D66-A0A7-B1DA262CA43A}" type="presParOf" srcId="{BD7836D6-6C4E-4033-8831-D782F07AFF6E}" destId="{15518EF5-1C8C-44C0-B3E2-CD5974B5EB28}" srcOrd="0" destOrd="0" presId="urn:microsoft.com/office/officeart/2008/layout/VerticalAccentList"/>
    <dgm:cxn modelId="{61AD9C1F-F4BA-495B-BB79-DF2BC1F1C328}" type="presParOf" srcId="{15518EF5-1C8C-44C0-B3E2-CD5974B5EB28}" destId="{EFDE6798-E194-4CC7-AE83-BCE1062426DD}" srcOrd="0" destOrd="0" presId="urn:microsoft.com/office/officeart/2008/layout/VerticalAccentList"/>
    <dgm:cxn modelId="{4483E671-D2A5-4A36-BF33-8FB887171600}" type="presParOf" srcId="{BD7836D6-6C4E-4033-8831-D782F07AFF6E}" destId="{D20A3468-B6DE-4FED-A574-68F41876C207}" srcOrd="1" destOrd="0" presId="urn:microsoft.com/office/officeart/2008/layout/VerticalAccentList"/>
    <dgm:cxn modelId="{F24F7BAA-6F5F-4720-8AA2-C46866C57702}" type="presParOf" srcId="{D20A3468-B6DE-4FED-A574-68F41876C207}" destId="{EF5F2C66-D313-4587-8C84-4D8ADEB72B90}" srcOrd="0" destOrd="0" presId="urn:microsoft.com/office/officeart/2008/layout/VerticalAccentList"/>
    <dgm:cxn modelId="{762ED54B-98EC-4643-B12A-433D3FE1A18C}" type="presParOf" srcId="{D20A3468-B6DE-4FED-A574-68F41876C207}" destId="{3180A62D-49C1-473D-828D-9A33F3F4382C}" srcOrd="1" destOrd="0" presId="urn:microsoft.com/office/officeart/2008/layout/VerticalAccentList"/>
    <dgm:cxn modelId="{4EA6D315-08A1-441D-8447-92E8D652322F}" type="presParOf" srcId="{D20A3468-B6DE-4FED-A574-68F41876C207}" destId="{2464ABC2-2C02-44D3-BB78-77E48A47B3E2}" srcOrd="2" destOrd="0" presId="urn:microsoft.com/office/officeart/2008/layout/VerticalAccentList"/>
    <dgm:cxn modelId="{6FBFA0CF-3299-4C3A-B6B3-0AB90E44E11F}" type="presParOf" srcId="{D20A3468-B6DE-4FED-A574-68F41876C207}" destId="{813F88BF-15DE-4981-ABB5-B4293F58E0EF}" srcOrd="3" destOrd="0" presId="urn:microsoft.com/office/officeart/2008/layout/VerticalAccentList"/>
    <dgm:cxn modelId="{B9598AD2-3F5B-40BD-8C27-98213A8D1F1A}" type="presParOf" srcId="{D20A3468-B6DE-4FED-A574-68F41876C207}" destId="{6AC00CEB-7354-4725-9090-7240D6C6D4BF}" srcOrd="4" destOrd="0" presId="urn:microsoft.com/office/officeart/2008/layout/VerticalAccentList"/>
    <dgm:cxn modelId="{F225E7F6-0C50-4C74-B10E-8DE561A4287B}" type="presParOf" srcId="{D20A3468-B6DE-4FED-A574-68F41876C207}" destId="{38BC84B7-9CD8-42EB-8D6E-BC114F1EC2E5}" srcOrd="5" destOrd="0" presId="urn:microsoft.com/office/officeart/2008/layout/VerticalAccentList"/>
    <dgm:cxn modelId="{C519625E-5B07-4171-9DC6-A39C6674A07C}" type="presParOf" srcId="{D20A3468-B6DE-4FED-A574-68F41876C207}" destId="{21BA9224-E497-4C54-913C-E3D3E3209378}" srcOrd="6" destOrd="0" presId="urn:microsoft.com/office/officeart/2008/layout/VerticalAccentList"/>
    <dgm:cxn modelId="{5D73F6C5-469E-45FC-843A-7826DA2C70D1}" type="presParOf" srcId="{BD7836D6-6C4E-4033-8831-D782F07AFF6E}" destId="{863A6AE2-F949-4DE9-AC7F-9649ADEDC55E}" srcOrd="2" destOrd="0" presId="urn:microsoft.com/office/officeart/2008/layout/VerticalAccentList"/>
    <dgm:cxn modelId="{D577CB88-1FA8-4818-963A-F89564A48787}" type="presParOf" srcId="{BD7836D6-6C4E-4033-8831-D782F07AFF6E}" destId="{33A0647A-0F7E-445B-9E02-1D167711D36C}" srcOrd="3" destOrd="0" presId="urn:microsoft.com/office/officeart/2008/layout/VerticalAccentList"/>
    <dgm:cxn modelId="{9945A185-E48F-4E49-B4B7-53FC962884B4}" type="presParOf" srcId="{33A0647A-0F7E-445B-9E02-1D167711D36C}" destId="{B1ADD58C-7E18-4A2F-9647-1D98D2BF3EB8}" srcOrd="0" destOrd="0" presId="urn:microsoft.com/office/officeart/2008/layout/VerticalAccentList"/>
    <dgm:cxn modelId="{92BA3D40-F756-4D63-A1DB-DCA8685C6600}" type="presParOf" srcId="{BD7836D6-6C4E-4033-8831-D782F07AFF6E}" destId="{0B8A2CAB-C11F-49A0-9DFE-0B89C2899ADA}" srcOrd="4" destOrd="0" presId="urn:microsoft.com/office/officeart/2008/layout/VerticalAccentList"/>
    <dgm:cxn modelId="{2F2F7D95-23CB-4B11-8938-A2B20237F280}" type="presParOf" srcId="{0B8A2CAB-C11F-49A0-9DFE-0B89C2899ADA}" destId="{B5CC4EF9-A02A-414F-BFEC-155FBE60B04F}" srcOrd="0" destOrd="0" presId="urn:microsoft.com/office/officeart/2008/layout/VerticalAccentList"/>
    <dgm:cxn modelId="{617D9B85-A213-4FC5-9BDF-DF3C24860BCA}" type="presParOf" srcId="{0B8A2CAB-C11F-49A0-9DFE-0B89C2899ADA}" destId="{78A31032-AA90-4972-BC55-9FA304426F1E}" srcOrd="1" destOrd="0" presId="urn:microsoft.com/office/officeart/2008/layout/VerticalAccentList"/>
    <dgm:cxn modelId="{09754CF2-0169-425A-AE36-FC532C71D101}" type="presParOf" srcId="{0B8A2CAB-C11F-49A0-9DFE-0B89C2899ADA}" destId="{A897C1CB-3B54-47CD-8560-9D1C135C04FC}" srcOrd="2" destOrd="0" presId="urn:microsoft.com/office/officeart/2008/layout/VerticalAccentList"/>
    <dgm:cxn modelId="{82F0AF8A-75EF-4BD6-9B22-1618661B4B1A}" type="presParOf" srcId="{0B8A2CAB-C11F-49A0-9DFE-0B89C2899ADA}" destId="{31102B0B-29DE-4D48-B32B-97E30A62C650}" srcOrd="3" destOrd="0" presId="urn:microsoft.com/office/officeart/2008/layout/VerticalAccentList"/>
    <dgm:cxn modelId="{15FC4830-0742-40E5-B843-69FFDC53A6F2}" type="presParOf" srcId="{0B8A2CAB-C11F-49A0-9DFE-0B89C2899ADA}" destId="{E884FF97-9CB8-4EC3-9E54-108BD01D546C}" srcOrd="4" destOrd="0" presId="urn:microsoft.com/office/officeart/2008/layout/VerticalAccentList"/>
    <dgm:cxn modelId="{AC4D235E-75A6-4598-9E32-D5482650BCEF}" type="presParOf" srcId="{0B8A2CAB-C11F-49A0-9DFE-0B89C2899ADA}" destId="{C8ABFCAA-0570-4AC3-AEAC-5FFFD6C55A6A}" srcOrd="5" destOrd="0" presId="urn:microsoft.com/office/officeart/2008/layout/VerticalAccentList"/>
    <dgm:cxn modelId="{390EEF0A-0767-4A2A-9E78-0BDC0535268F}" type="presParOf" srcId="{0B8A2CAB-C11F-49A0-9DFE-0B89C2899ADA}" destId="{F70AEC53-B310-4925-8687-01F8A7B363AA}" srcOrd="6" destOrd="0" presId="urn:microsoft.com/office/officeart/2008/layout/VerticalAccentList"/>
    <dgm:cxn modelId="{9E100EBF-178B-4BA7-BC79-DAF2291722EB}" type="presParOf" srcId="{BD7836D6-6C4E-4033-8831-D782F07AFF6E}" destId="{B3FF7455-879D-44EE-A5AD-AC3B24A595F0}" srcOrd="5" destOrd="0" presId="urn:microsoft.com/office/officeart/2008/layout/VerticalAccentList"/>
    <dgm:cxn modelId="{51509070-CCD1-47ED-8F66-1B5F040ED19E}" type="presParOf" srcId="{BD7836D6-6C4E-4033-8831-D782F07AFF6E}" destId="{C0F6F738-946E-4A62-9487-1ADB4B1A17D2}" srcOrd="6" destOrd="0" presId="urn:microsoft.com/office/officeart/2008/layout/VerticalAccentList"/>
    <dgm:cxn modelId="{E2D687B3-723A-428C-BE53-F80E8D96E159}" type="presParOf" srcId="{C0F6F738-946E-4A62-9487-1ADB4B1A17D2}" destId="{84105818-1A2C-474A-815E-427E3EBF7B4F}" srcOrd="0" destOrd="0" presId="urn:microsoft.com/office/officeart/2008/layout/VerticalAccentList"/>
    <dgm:cxn modelId="{6CF0F346-BB78-4C3A-BA88-7D56CC813F15}" type="presParOf" srcId="{BD7836D6-6C4E-4033-8831-D782F07AFF6E}" destId="{E2999E72-29C1-4BCC-AF68-16B3A6F5F3A6}" srcOrd="7" destOrd="0" presId="urn:microsoft.com/office/officeart/2008/layout/VerticalAccentList"/>
    <dgm:cxn modelId="{714E9697-D0CF-483D-9205-C675AD03BEBE}" type="presParOf" srcId="{E2999E72-29C1-4BCC-AF68-16B3A6F5F3A6}" destId="{164B4361-822D-4AF3-974A-0CBD009E06BA}" srcOrd="0" destOrd="0" presId="urn:microsoft.com/office/officeart/2008/layout/VerticalAccentList"/>
    <dgm:cxn modelId="{6FACB179-81AB-4C5A-AA71-AA326944D25D}" type="presParOf" srcId="{E2999E72-29C1-4BCC-AF68-16B3A6F5F3A6}" destId="{08196ABF-47E0-428D-8837-7D697EE49100}" srcOrd="1" destOrd="0" presId="urn:microsoft.com/office/officeart/2008/layout/VerticalAccentList"/>
    <dgm:cxn modelId="{3B1CEE35-0931-46F6-BBC9-2653FC02E608}" type="presParOf" srcId="{E2999E72-29C1-4BCC-AF68-16B3A6F5F3A6}" destId="{5B2A7EE7-6167-4C41-AC63-050FEB01891A}" srcOrd="2" destOrd="0" presId="urn:microsoft.com/office/officeart/2008/layout/VerticalAccentList"/>
    <dgm:cxn modelId="{D4A2B781-E3C1-44D4-B5E6-10A7B259C50D}" type="presParOf" srcId="{E2999E72-29C1-4BCC-AF68-16B3A6F5F3A6}" destId="{E3E8A22C-5B79-4E03-962E-4947D8D87B46}" srcOrd="3" destOrd="0" presId="urn:microsoft.com/office/officeart/2008/layout/VerticalAccentList"/>
    <dgm:cxn modelId="{F165CD06-FB0A-4069-8590-AED772A5718E}" type="presParOf" srcId="{E2999E72-29C1-4BCC-AF68-16B3A6F5F3A6}" destId="{8F7D5202-9B34-4CF1-BCCF-652A1D816C3C}" srcOrd="4" destOrd="0" presId="urn:microsoft.com/office/officeart/2008/layout/VerticalAccentList"/>
    <dgm:cxn modelId="{E66D5691-6963-4428-9C62-06BB4D9558F7}" type="presParOf" srcId="{E2999E72-29C1-4BCC-AF68-16B3A6F5F3A6}" destId="{8D3D224F-A535-41CB-A9B9-3CD497F6F6B3}" srcOrd="5" destOrd="0" presId="urn:microsoft.com/office/officeart/2008/layout/VerticalAccentList"/>
    <dgm:cxn modelId="{3A2CF79C-3F1B-4E64-B8DB-B8C4C8EB45A9}" type="presParOf" srcId="{E2999E72-29C1-4BCC-AF68-16B3A6F5F3A6}" destId="{9E1BBC64-4274-4459-B083-A5CBF41CBD34}" srcOrd="6" destOrd="0" presId="urn:microsoft.com/office/officeart/2008/layout/VerticalAccentList"/>
    <dgm:cxn modelId="{C7463489-B0C5-45D8-A2F4-6BDA700B9745}" type="presParOf" srcId="{BD7836D6-6C4E-4033-8831-D782F07AFF6E}" destId="{60301995-4538-4EFB-A07F-CAB4E376E86B}" srcOrd="8" destOrd="0" presId="urn:microsoft.com/office/officeart/2008/layout/VerticalAccentList"/>
    <dgm:cxn modelId="{520C48B1-AE7E-44B5-9814-5DD37C0E1F67}" type="presParOf" srcId="{BD7836D6-6C4E-4033-8831-D782F07AFF6E}" destId="{038C6624-58C9-4116-8E65-7EEB82734F7F}" srcOrd="9" destOrd="0" presId="urn:microsoft.com/office/officeart/2008/layout/VerticalAccentList"/>
    <dgm:cxn modelId="{FF1FB125-C1E7-481B-AC5B-62BC2F340C32}" type="presParOf" srcId="{038C6624-58C9-4116-8E65-7EEB82734F7F}" destId="{2DEBB34A-12A4-4952-B315-1174932D8A84}" srcOrd="0" destOrd="0" presId="urn:microsoft.com/office/officeart/2008/layout/VerticalAccentList"/>
    <dgm:cxn modelId="{79E677B8-86BE-469E-A64C-5FD4D4016FCE}" type="presParOf" srcId="{BD7836D6-6C4E-4033-8831-D782F07AFF6E}" destId="{89EC9B7C-D795-4706-AD25-78D6C741EBBF}" srcOrd="10" destOrd="0" presId="urn:microsoft.com/office/officeart/2008/layout/VerticalAccentList"/>
    <dgm:cxn modelId="{F9857CF5-B8E8-4A0C-96D1-0234A4FB9672}" type="presParOf" srcId="{89EC9B7C-D795-4706-AD25-78D6C741EBBF}" destId="{0727B5AA-C5CC-451A-9410-7B0AF20053DB}" srcOrd="0" destOrd="0" presId="urn:microsoft.com/office/officeart/2008/layout/VerticalAccentList"/>
    <dgm:cxn modelId="{197DB926-FC9E-432D-BFAA-B2FA854FC530}" type="presParOf" srcId="{89EC9B7C-D795-4706-AD25-78D6C741EBBF}" destId="{22A3522E-C247-4FB9-AD6E-89BC1FBE6C5B}" srcOrd="1" destOrd="0" presId="urn:microsoft.com/office/officeart/2008/layout/VerticalAccentList"/>
    <dgm:cxn modelId="{94B2FF04-922D-4A85-8C4C-7FCA573D62E4}" type="presParOf" srcId="{89EC9B7C-D795-4706-AD25-78D6C741EBBF}" destId="{38DC1EA3-FBDB-4E04-BE0B-C5A0953D44DB}" srcOrd="2" destOrd="0" presId="urn:microsoft.com/office/officeart/2008/layout/VerticalAccentList"/>
    <dgm:cxn modelId="{D7BFC3CD-2528-4731-A0DF-07ABFE516715}" type="presParOf" srcId="{89EC9B7C-D795-4706-AD25-78D6C741EBBF}" destId="{1DB8D971-B7F2-4DED-8797-40B89DB0952C}" srcOrd="3" destOrd="0" presId="urn:microsoft.com/office/officeart/2008/layout/VerticalAccentList"/>
    <dgm:cxn modelId="{FB5A943C-5ACD-42A8-92D4-D05CFC4FC6A6}" type="presParOf" srcId="{89EC9B7C-D795-4706-AD25-78D6C741EBBF}" destId="{4DB71E1A-E965-4583-8B2A-26112B0835B8}" srcOrd="4" destOrd="0" presId="urn:microsoft.com/office/officeart/2008/layout/VerticalAccentList"/>
    <dgm:cxn modelId="{494C1C93-7E83-4F7B-B3ED-77728FF9CC3C}" type="presParOf" srcId="{89EC9B7C-D795-4706-AD25-78D6C741EBBF}" destId="{038D1F54-8B1D-435A-97C7-4B4EA6EEEBC1}" srcOrd="5" destOrd="0" presId="urn:microsoft.com/office/officeart/2008/layout/VerticalAccentList"/>
    <dgm:cxn modelId="{8318DE09-FE2C-4D4D-B5A2-1D67AEC4C9D4}" type="presParOf" srcId="{89EC9B7C-D795-4706-AD25-78D6C741EBBF}" destId="{9546B8ED-C88F-46C4-8349-886C339992C5}" srcOrd="6" destOrd="0" presId="urn:microsoft.com/office/officeart/2008/layout/VerticalAccentList"/>
    <dgm:cxn modelId="{C29AF71F-1CE5-431A-8166-F21C6FABA5DD}" type="presParOf" srcId="{BD7836D6-6C4E-4033-8831-D782F07AFF6E}" destId="{B0D7FB4D-A773-4A83-8EDC-175A8554DED1}" srcOrd="11" destOrd="0" presId="urn:microsoft.com/office/officeart/2008/layout/VerticalAccentList"/>
    <dgm:cxn modelId="{16CC367D-A317-4A9B-A316-8404DA978FCF}" type="presParOf" srcId="{BD7836D6-6C4E-4033-8831-D782F07AFF6E}" destId="{4474688D-2CB4-4792-8445-9E394C8E25ED}" srcOrd="12" destOrd="0" presId="urn:microsoft.com/office/officeart/2008/layout/VerticalAccentList"/>
    <dgm:cxn modelId="{AAC77EA1-1FFC-4A27-8DAA-842DCC904847}" type="presParOf" srcId="{4474688D-2CB4-4792-8445-9E394C8E25ED}" destId="{C80C9BE5-13A3-4B34-8B3F-0533C81139AF}" srcOrd="0" destOrd="0" presId="urn:microsoft.com/office/officeart/2008/layout/VerticalAccentList"/>
    <dgm:cxn modelId="{5C7D9F84-BCB9-4D62-B2D2-CB63321B203C}" type="presParOf" srcId="{BD7836D6-6C4E-4033-8831-D782F07AFF6E}" destId="{F8B25BAF-C90B-414A-ABFD-71367B89197E}" srcOrd="13" destOrd="0" presId="urn:microsoft.com/office/officeart/2008/layout/VerticalAccentList"/>
    <dgm:cxn modelId="{03634D27-81DE-454C-B7FF-375C5096CD6F}" type="presParOf" srcId="{F8B25BAF-C90B-414A-ABFD-71367B89197E}" destId="{BC1CA304-75CE-45F9-B1F8-F543258A7531}" srcOrd="0" destOrd="0" presId="urn:microsoft.com/office/officeart/2008/layout/VerticalAccentList"/>
    <dgm:cxn modelId="{6C85591C-98CD-4E9D-A72D-D07A660C956F}" type="presParOf" srcId="{F8B25BAF-C90B-414A-ABFD-71367B89197E}" destId="{C45E12BF-1F74-4558-B91D-7E7A92342238}" srcOrd="1" destOrd="0" presId="urn:microsoft.com/office/officeart/2008/layout/VerticalAccentList"/>
    <dgm:cxn modelId="{66653661-F8E8-4BAD-997B-D836D8B705DD}" type="presParOf" srcId="{F8B25BAF-C90B-414A-ABFD-71367B89197E}" destId="{56006BC4-B5B3-4193-A61F-0D53B2CBCE2D}" srcOrd="2" destOrd="0" presId="urn:microsoft.com/office/officeart/2008/layout/VerticalAccentList"/>
    <dgm:cxn modelId="{3629C374-2A2A-4EC4-84EC-EEBA8E6B3F98}" type="presParOf" srcId="{F8B25BAF-C90B-414A-ABFD-71367B89197E}" destId="{A95A3492-2216-4D1A-8ACA-B8E75A2F44E2}" srcOrd="3" destOrd="0" presId="urn:microsoft.com/office/officeart/2008/layout/VerticalAccentList"/>
    <dgm:cxn modelId="{ACCC05AE-770F-43A6-882D-637B85B60740}" type="presParOf" srcId="{F8B25BAF-C90B-414A-ABFD-71367B89197E}" destId="{468ED7CF-7A6D-4B26-9F7F-2A506C23D576}" srcOrd="4" destOrd="0" presId="urn:microsoft.com/office/officeart/2008/layout/VerticalAccentList"/>
    <dgm:cxn modelId="{9EBFAD09-1EC2-4EB8-A9AA-D620CF0CF86A}" type="presParOf" srcId="{F8B25BAF-C90B-414A-ABFD-71367B89197E}" destId="{DBE1CECA-1A79-4F08-A1A5-8884FED78E9B}" srcOrd="5" destOrd="0" presId="urn:microsoft.com/office/officeart/2008/layout/VerticalAccentList"/>
    <dgm:cxn modelId="{5DA2E99F-8BD8-41CE-8765-A0AEC1FB2F1F}" type="presParOf" srcId="{F8B25BAF-C90B-414A-ABFD-71367B89197E}" destId="{AE8095A8-14B0-400B-BB84-01F9AF8044C8}" srcOrd="6" destOrd="0" presId="urn:microsoft.com/office/officeart/2008/layout/VerticalAccentList"/>
    <dgm:cxn modelId="{BAEA9232-8A7A-4002-A671-306C563F7B9D}" type="presParOf" srcId="{BD7836D6-6C4E-4033-8831-D782F07AFF6E}" destId="{3F7A6DF5-895D-43B7-B510-3C29222BD491}" srcOrd="14" destOrd="0" presId="urn:microsoft.com/office/officeart/2008/layout/VerticalAccentList"/>
    <dgm:cxn modelId="{212E0E11-2CC0-4791-95B6-2402176EAE2A}" type="presParOf" srcId="{BD7836D6-6C4E-4033-8831-D782F07AFF6E}" destId="{EFBAD84A-C667-481A-BCEF-2489E4728F81}" srcOrd="15" destOrd="0" presId="urn:microsoft.com/office/officeart/2008/layout/VerticalAccentList"/>
    <dgm:cxn modelId="{5C4D32FF-BD4D-4444-8C2C-8CF3EC52E5BF}" type="presParOf" srcId="{EFBAD84A-C667-481A-BCEF-2489E4728F81}" destId="{5DA70B1A-733A-482E-B417-890D87DAD612}" srcOrd="0" destOrd="0" presId="urn:microsoft.com/office/officeart/2008/layout/VerticalAccentList"/>
    <dgm:cxn modelId="{8BD04445-2F22-4255-933B-596D18BB6CDD}" type="presParOf" srcId="{BD7836D6-6C4E-4033-8831-D782F07AFF6E}" destId="{4B3E88DB-F57F-4CAC-92B1-C596A9B2DC06}" srcOrd="16" destOrd="0" presId="urn:microsoft.com/office/officeart/2008/layout/VerticalAccentList"/>
    <dgm:cxn modelId="{869D9D07-EF8B-447C-A960-6CD949C1B35E}" type="presParOf" srcId="{4B3E88DB-F57F-4CAC-92B1-C596A9B2DC06}" destId="{616180DA-7E28-4E3D-B570-1B15A80F6EE4}" srcOrd="0" destOrd="0" presId="urn:microsoft.com/office/officeart/2008/layout/VerticalAccentList"/>
    <dgm:cxn modelId="{410323F8-B4F4-48F7-9E8F-BF749ECD30A4}" type="presParOf" srcId="{4B3E88DB-F57F-4CAC-92B1-C596A9B2DC06}" destId="{6065FE45-1EA7-476D-9347-0C1E51AC6704}" srcOrd="1" destOrd="0" presId="urn:microsoft.com/office/officeart/2008/layout/VerticalAccentList"/>
    <dgm:cxn modelId="{E056A7B8-6B1C-4286-90C3-910EE0207629}" type="presParOf" srcId="{4B3E88DB-F57F-4CAC-92B1-C596A9B2DC06}" destId="{61FDD39B-8123-4EEB-BECE-9D01E6DEC49F}" srcOrd="2" destOrd="0" presId="urn:microsoft.com/office/officeart/2008/layout/VerticalAccentList"/>
    <dgm:cxn modelId="{67DE9DCC-A819-4210-B925-8C421E4AF72B}" type="presParOf" srcId="{4B3E88DB-F57F-4CAC-92B1-C596A9B2DC06}" destId="{9B5ECA12-190E-4592-9C51-9ED360C9A259}" srcOrd="3" destOrd="0" presId="urn:microsoft.com/office/officeart/2008/layout/VerticalAccentList"/>
    <dgm:cxn modelId="{0E3A9CAA-8694-41EF-B786-946C3D79542A}" type="presParOf" srcId="{4B3E88DB-F57F-4CAC-92B1-C596A9B2DC06}" destId="{B2D564C0-C357-4EE6-9327-0263B28315E5}" srcOrd="4" destOrd="0" presId="urn:microsoft.com/office/officeart/2008/layout/VerticalAccentList"/>
    <dgm:cxn modelId="{497BD0A3-B5F5-49B8-8744-8D69A4A4F35F}" type="presParOf" srcId="{4B3E88DB-F57F-4CAC-92B1-C596A9B2DC06}" destId="{0B0B3EFF-4097-4EBA-A85F-843EC3CDC191}" srcOrd="5" destOrd="0" presId="urn:microsoft.com/office/officeart/2008/layout/VerticalAccentList"/>
    <dgm:cxn modelId="{BB26973A-00CC-49A6-8F3A-11521D347E4A}" type="presParOf" srcId="{4B3E88DB-F57F-4CAC-92B1-C596A9B2DC06}" destId="{1DBFB91C-A167-4127-87C2-2371E3D046B4}" srcOrd="6" destOrd="0" presId="urn:microsoft.com/office/officeart/2008/layout/VerticalAccent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D93069C-69FF-45AF-9A61-7877CCC8165E}" type="doc">
      <dgm:prSet loTypeId="urn:microsoft.com/office/officeart/2005/8/layout/vList6" loCatId="list" qsTypeId="urn:microsoft.com/office/officeart/2005/8/quickstyle/simple1" qsCatId="simple" csTypeId="urn:microsoft.com/office/officeart/2005/8/colors/accent6_5" csCatId="accent6" phldr="1"/>
      <dgm:spPr/>
      <dgm:t>
        <a:bodyPr/>
        <a:lstStyle/>
        <a:p>
          <a:endParaRPr lang="en-US"/>
        </a:p>
      </dgm:t>
    </dgm:pt>
    <dgm:pt modelId="{316A496E-B89B-47AB-98C1-FAAE2FDCD638}">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o-RO" sz="1800" b="1" u="sng" dirty="0" smtClean="0">
              <a:latin typeface="Arial" panose="020B0604020202020204" pitchFamily="34" charset="0"/>
              <a:cs typeface="Arial" panose="020B0604020202020204" pitchFamily="34" charset="0"/>
            </a:rPr>
            <a:t>Rotația stocurilor</a:t>
          </a:r>
          <a:endParaRPr lang="en-US" sz="1800" b="1" u="sng" dirty="0">
            <a:latin typeface="Arial" panose="020B0604020202020204" pitchFamily="34" charset="0"/>
            <a:cs typeface="Arial" panose="020B0604020202020204" pitchFamily="34" charset="0"/>
          </a:endParaRPr>
        </a:p>
      </dgm:t>
    </dgm:pt>
    <dgm:pt modelId="{6DA5D1EB-65B7-4411-A324-EE9DFCAD8A76}" type="parTrans" cxnId="{A82928A8-060E-42E3-8F0A-4B4B43E44EE0}">
      <dgm:prSet/>
      <dgm:spPr/>
      <dgm:t>
        <a:bodyPr/>
        <a:lstStyle/>
        <a:p>
          <a:endParaRPr lang="en-US"/>
        </a:p>
      </dgm:t>
    </dgm:pt>
    <dgm:pt modelId="{D10ED098-609E-4330-9587-8355C7348106}" type="sibTrans" cxnId="{A82928A8-060E-42E3-8F0A-4B4B43E44EE0}">
      <dgm:prSet/>
      <dgm:spPr/>
      <dgm:t>
        <a:bodyPr/>
        <a:lstStyle/>
        <a:p>
          <a:endParaRPr lang="en-US"/>
        </a:p>
      </dgm:t>
    </dgm:pt>
    <dgm:pt modelId="{48EA697F-818F-4134-8287-312B0C7DC6D8}">
      <dgm:prSet phldrT="[Text]" custT="1"/>
      <dgm:spPr/>
      <dgm:t>
        <a:bodyPr/>
        <a:lstStyle/>
        <a:p>
          <a:pPr algn="just"/>
          <a:r>
            <a:rPr lang="ro-RO" sz="1400" b="1" dirty="0" smtClean="0">
              <a:latin typeface="Arial" panose="020B0604020202020204" pitchFamily="34" charset="0"/>
              <a:cs typeface="Arial" panose="020B0604020202020204" pitchFamily="34" charset="0"/>
            </a:rPr>
            <a:t>Monitorizare</a:t>
          </a:r>
          <a:endParaRPr lang="en-US" sz="1400" b="1" dirty="0">
            <a:latin typeface="Arial" panose="020B0604020202020204" pitchFamily="34" charset="0"/>
            <a:cs typeface="Arial" panose="020B0604020202020204" pitchFamily="34" charset="0"/>
          </a:endParaRPr>
        </a:p>
      </dgm:t>
    </dgm:pt>
    <dgm:pt modelId="{1C169244-A1B8-451F-9427-C37772DC44D0}" type="parTrans" cxnId="{E292489D-3700-46AA-9C63-43C3B4519E09}">
      <dgm:prSet/>
      <dgm:spPr/>
      <dgm:t>
        <a:bodyPr/>
        <a:lstStyle/>
        <a:p>
          <a:endParaRPr lang="en-US"/>
        </a:p>
      </dgm:t>
    </dgm:pt>
    <dgm:pt modelId="{1EE269C9-B298-41B4-A413-F42CDD949070}" type="sibTrans" cxnId="{E292489D-3700-46AA-9C63-43C3B4519E09}">
      <dgm:prSet/>
      <dgm:spPr/>
      <dgm:t>
        <a:bodyPr/>
        <a:lstStyle/>
        <a:p>
          <a:endParaRPr lang="en-US"/>
        </a:p>
      </dgm:t>
    </dgm:pt>
    <dgm:pt modelId="{03A17F77-A690-4E28-91A1-2EDAA5A80805}">
      <dgm:prSet phldrT="[Text]" custT="1"/>
      <dgm:spPr/>
      <dgm:t>
        <a:bodyPr/>
        <a:lstStyle/>
        <a:p>
          <a:pPr algn="just"/>
          <a:r>
            <a:rPr lang="ro-RO" sz="1400" dirty="0" smtClean="0">
              <a:latin typeface="Arial" panose="020B0604020202020204" pitchFamily="34" charset="0"/>
              <a:cs typeface="Arial" panose="020B0604020202020204" pitchFamily="34" charset="0"/>
            </a:rPr>
            <a:t>Lunară - Raport privind principalii indicatori economico-financiari</a:t>
          </a:r>
          <a:endParaRPr lang="en-US" sz="1400" dirty="0">
            <a:latin typeface="Arial" panose="020B0604020202020204" pitchFamily="34" charset="0"/>
            <a:cs typeface="Arial" panose="020B0604020202020204" pitchFamily="34" charset="0"/>
          </a:endParaRPr>
        </a:p>
      </dgm:t>
    </dgm:pt>
    <dgm:pt modelId="{8AA992D2-D45F-4B14-875F-357924878111}" type="parTrans" cxnId="{EE6B57A1-9429-495C-93FF-4BC273162027}">
      <dgm:prSet/>
      <dgm:spPr/>
      <dgm:t>
        <a:bodyPr/>
        <a:lstStyle/>
        <a:p>
          <a:endParaRPr lang="en-US"/>
        </a:p>
      </dgm:t>
    </dgm:pt>
    <dgm:pt modelId="{4D1933C5-992E-4577-B65E-CA594FA7F9FE}" type="sibTrans" cxnId="{EE6B57A1-9429-495C-93FF-4BC273162027}">
      <dgm:prSet/>
      <dgm:spPr/>
      <dgm:t>
        <a:bodyPr/>
        <a:lstStyle/>
        <a:p>
          <a:endParaRPr lang="en-US"/>
        </a:p>
      </dgm:t>
    </dgm:pt>
    <dgm:pt modelId="{059B7E8E-7529-4EA2-B56F-6A6BBCED04E9}">
      <dgm:prSet phldrT="[Text]" custT="1"/>
      <dgm:spPr/>
      <dgm:t>
        <a:bodyPr/>
        <a:lstStyle/>
        <a:p>
          <a:pPr algn="just"/>
          <a:r>
            <a:rPr lang="ro-RO" sz="1400" dirty="0" smtClean="0">
              <a:latin typeface="Arial" panose="020B0604020202020204" pitchFamily="34" charset="0"/>
              <a:cs typeface="Arial" panose="020B0604020202020204" pitchFamily="34" charset="0"/>
            </a:rPr>
            <a:t>Anuală : Tendințe indicatori evidențiați în Raportul de activitate al SC APAVITAL SA </a:t>
          </a:r>
          <a:endParaRPr lang="en-US" sz="1400" dirty="0">
            <a:latin typeface="Arial" panose="020B0604020202020204" pitchFamily="34" charset="0"/>
            <a:cs typeface="Arial" panose="020B0604020202020204" pitchFamily="34" charset="0"/>
          </a:endParaRPr>
        </a:p>
      </dgm:t>
    </dgm:pt>
    <dgm:pt modelId="{65634F62-F3AE-49AB-A26A-9FC53969D8EE}" type="parTrans" cxnId="{84566B77-A2BF-4071-B09A-5D875FCBE24B}">
      <dgm:prSet/>
      <dgm:spPr/>
      <dgm:t>
        <a:bodyPr/>
        <a:lstStyle/>
        <a:p>
          <a:endParaRPr lang="en-US"/>
        </a:p>
      </dgm:t>
    </dgm:pt>
    <dgm:pt modelId="{3980244D-2DC6-4516-9254-0FC4B6C4CA2E}" type="sibTrans" cxnId="{84566B77-A2BF-4071-B09A-5D875FCBE24B}">
      <dgm:prSet/>
      <dgm:spPr/>
      <dgm:t>
        <a:bodyPr/>
        <a:lstStyle/>
        <a:p>
          <a:endParaRPr lang="en-US"/>
        </a:p>
      </dgm:t>
    </dgm:pt>
    <dgm:pt modelId="{DDD03A6B-2D3A-4632-A103-812187DEF379}">
      <dgm:prSet custT="1"/>
      <dgm:spPr/>
      <dgm:t>
        <a:bodyPr/>
        <a:lstStyle/>
        <a:p>
          <a:pPr algn="just"/>
          <a:r>
            <a:rPr lang="ro-RO" sz="1400" b="1" i="0" dirty="0" smtClean="0">
              <a:latin typeface="Arial" panose="020B0604020202020204" pitchFamily="34" charset="0"/>
              <a:cs typeface="Arial" panose="020B0604020202020204" pitchFamily="34" charset="0"/>
            </a:rPr>
            <a:t>Rotația stocurilor a</a:t>
          </a:r>
          <a:r>
            <a:rPr lang="pt-BR" sz="1400" b="0" i="0" dirty="0" smtClean="0">
              <a:latin typeface="Arial" panose="020B0604020202020204" pitchFamily="34" charset="0"/>
              <a:cs typeface="Arial" panose="020B0604020202020204" pitchFamily="34" charset="0"/>
            </a:rPr>
            <a:t>proximeaza de cate ori stocul a fost rulat pe parcursul exercitiului financiar.</a:t>
          </a:r>
          <a:r>
            <a:rPr lang="ro-RO" sz="1400" b="0" i="0" dirty="0" smtClean="0">
              <a:latin typeface="Arial" panose="020B0604020202020204" pitchFamily="34" charset="0"/>
              <a:cs typeface="Arial" panose="020B0604020202020204" pitchFamily="34" charset="0"/>
            </a:rPr>
            <a:t> </a:t>
          </a:r>
          <a:r>
            <a:rPr lang="ro-RO" sz="1400" b="0" i="0" noProof="0" dirty="0" smtClean="0">
              <a:latin typeface="Arial" panose="020B0604020202020204" pitchFamily="34" charset="0"/>
              <a:cs typeface="Arial" panose="020B0604020202020204" pitchFamily="34" charset="0"/>
            </a:rPr>
            <a:t>Viteza de rotatie a stocului este un parametru care trebuie folosind in corelatie cu lead-time-ul pentru a putea face</a:t>
          </a:r>
          <a:r>
            <a:rPr lang="en-US" sz="1400" b="0" i="0" dirty="0" smtClean="0">
              <a:latin typeface="Arial" panose="020B0604020202020204" pitchFamily="34" charset="0"/>
              <a:cs typeface="Arial" panose="020B0604020202020204" pitchFamily="34" charset="0"/>
            </a:rPr>
            <a:t> </a:t>
          </a:r>
          <a:r>
            <a:rPr lang="ro-RO" sz="1400" b="0" i="0" noProof="0" dirty="0" smtClean="0">
              <a:latin typeface="Arial" panose="020B0604020202020204" pitchFamily="34" charset="0"/>
              <a:cs typeface="Arial" panose="020B0604020202020204" pitchFamily="34" charset="0"/>
            </a:rPr>
            <a:t>optimiz</a:t>
          </a:r>
          <a:r>
            <a:rPr lang="ro-RO" sz="1400" b="0" i="0" dirty="0" smtClean="0">
              <a:latin typeface="Arial" panose="020B0604020202020204" pitchFamily="34" charset="0"/>
              <a:cs typeface="Arial" panose="020B0604020202020204" pitchFamily="34" charset="0"/>
            </a:rPr>
            <a:t>ă</a:t>
          </a:r>
          <a:r>
            <a:rPr lang="ro-RO" sz="1400" b="0" i="0" noProof="0" dirty="0" smtClean="0">
              <a:latin typeface="Arial" panose="020B0604020202020204" pitchFamily="34" charset="0"/>
              <a:cs typeface="Arial" panose="020B0604020202020204" pitchFamily="34" charset="0"/>
            </a:rPr>
            <a:t>ri</a:t>
          </a:r>
          <a:r>
            <a:rPr lang="en-US" sz="1400" b="0" i="0" dirty="0" smtClean="0">
              <a:latin typeface="Arial" panose="020B0604020202020204" pitchFamily="34" charset="0"/>
              <a:cs typeface="Arial" panose="020B0604020202020204" pitchFamily="34" charset="0"/>
            </a:rPr>
            <a:t> de </a:t>
          </a:r>
          <a:r>
            <a:rPr lang="ro-RO" sz="1400" b="0" i="0" noProof="0" dirty="0" smtClean="0">
              <a:latin typeface="Arial" panose="020B0604020202020204" pitchFamily="34" charset="0"/>
              <a:cs typeface="Arial" panose="020B0604020202020204" pitchFamily="34" charset="0"/>
            </a:rPr>
            <a:t>stoc</a:t>
          </a:r>
          <a:r>
            <a:rPr lang="ro-RO" sz="1400" b="0" i="0" dirty="0" smtClean="0">
              <a:latin typeface="Arial" panose="020B0604020202020204" pitchFamily="34" charset="0"/>
              <a:cs typeface="Arial" panose="020B0604020202020204" pitchFamily="34" charset="0"/>
            </a:rPr>
            <a:t> (</a:t>
          </a:r>
          <a:r>
            <a:rPr lang="it-IT" sz="1400" b="0" i="0" dirty="0" smtClean="0">
              <a:latin typeface="Arial" panose="020B0604020202020204" pitchFamily="34" charset="0"/>
              <a:cs typeface="Arial" panose="020B0604020202020204" pitchFamily="34" charset="0"/>
            </a:rPr>
            <a:t>lead time este timpul care trece de cand dai comanda la furnior pana cand ai produsul gata de vanzare in depozit</a:t>
          </a:r>
          <a:r>
            <a:rPr lang="ro-RO" sz="1400" b="0" i="0" dirty="0" smtClean="0">
              <a:latin typeface="Arial" panose="020B0604020202020204" pitchFamily="34" charset="0"/>
              <a:cs typeface="Arial" panose="020B0604020202020204" pitchFamily="34" charset="0"/>
            </a:rPr>
            <a:t>).</a:t>
          </a:r>
          <a:endParaRPr lang="en-US" sz="1200" i="1" dirty="0">
            <a:latin typeface="Arial" panose="020B0604020202020204" pitchFamily="34" charset="0"/>
            <a:cs typeface="Arial" panose="020B0604020202020204" pitchFamily="34" charset="0"/>
          </a:endParaRPr>
        </a:p>
      </dgm:t>
    </dgm:pt>
    <dgm:pt modelId="{BA6D2187-B960-4B85-9062-B7E6C18ADA4F}" type="parTrans" cxnId="{E9555AA3-ADE6-4A94-BC37-2B25FBD4B15E}">
      <dgm:prSet/>
      <dgm:spPr/>
      <dgm:t>
        <a:bodyPr/>
        <a:lstStyle/>
        <a:p>
          <a:endParaRPr lang="en-US"/>
        </a:p>
      </dgm:t>
    </dgm:pt>
    <dgm:pt modelId="{B54DDA9C-5987-48A3-A8D7-48F511A9FF01}" type="sibTrans" cxnId="{E9555AA3-ADE6-4A94-BC37-2B25FBD4B15E}">
      <dgm:prSet/>
      <dgm:spPr/>
      <dgm:t>
        <a:bodyPr/>
        <a:lstStyle/>
        <a:p>
          <a:endParaRPr lang="en-US"/>
        </a:p>
      </dgm:t>
    </dgm:pt>
    <dgm:pt modelId="{7669BCF6-5AE1-4C90-A78C-77F5424BA087}">
      <dgm:prSet custT="1"/>
      <dgm:spPr/>
      <dgm:t>
        <a:bodyPr/>
        <a:lstStyle/>
        <a:p>
          <a:pPr algn="just"/>
          <a:r>
            <a:rPr lang="ro-RO" sz="1400" b="1" i="0" dirty="0" smtClean="0">
              <a:latin typeface="Arial" panose="020B0604020202020204" pitchFamily="34" charset="0"/>
              <a:cs typeface="Arial" panose="020B0604020202020204" pitchFamily="34" charset="0"/>
            </a:rPr>
            <a:t>Formulă de calcul: </a:t>
          </a:r>
          <a:r>
            <a:rPr lang="ro-RO" sz="1400" i="0" dirty="0" smtClean="0">
              <a:latin typeface="Arial" panose="020B0604020202020204" pitchFamily="34" charset="0"/>
              <a:cs typeface="Arial" panose="020B0604020202020204" pitchFamily="34" charset="0"/>
            </a:rPr>
            <a:t>Stocuri  x Nr. zile / Cifra de afaceri</a:t>
          </a:r>
          <a:endParaRPr lang="en-US" sz="1400" i="1" dirty="0">
            <a:latin typeface="Arial" panose="020B0604020202020204" pitchFamily="34" charset="0"/>
            <a:cs typeface="Arial" panose="020B0604020202020204" pitchFamily="34" charset="0"/>
          </a:endParaRPr>
        </a:p>
      </dgm:t>
    </dgm:pt>
    <dgm:pt modelId="{82BF80BE-229E-4DD5-A845-E37379E739B8}" type="parTrans" cxnId="{01648E8C-2CE2-466B-906F-03029AF88E3A}">
      <dgm:prSet/>
      <dgm:spPr/>
      <dgm:t>
        <a:bodyPr/>
        <a:lstStyle/>
        <a:p>
          <a:endParaRPr lang="en-US"/>
        </a:p>
      </dgm:t>
    </dgm:pt>
    <dgm:pt modelId="{EDB2F0A2-D896-4EC9-AA09-2D9118BC74EE}" type="sibTrans" cxnId="{01648E8C-2CE2-466B-906F-03029AF88E3A}">
      <dgm:prSet/>
      <dgm:spPr/>
      <dgm:t>
        <a:bodyPr/>
        <a:lstStyle/>
        <a:p>
          <a:endParaRPr lang="en-US"/>
        </a:p>
      </dgm:t>
    </dgm:pt>
    <dgm:pt modelId="{8C586229-2EC9-4021-963A-A469C0ADA080}">
      <dgm:prSet phldrT="[Text]" custT="1"/>
      <dgm:spPr/>
      <dgm:t>
        <a:bodyPr/>
        <a:lstStyle/>
        <a:p>
          <a:pPr algn="l"/>
          <a:endParaRPr lang="en-US" sz="1400" b="1" dirty="0">
            <a:latin typeface="Arial" panose="020B0604020202020204" pitchFamily="34" charset="0"/>
            <a:cs typeface="Arial" panose="020B0604020202020204" pitchFamily="34" charset="0"/>
          </a:endParaRPr>
        </a:p>
      </dgm:t>
    </dgm:pt>
    <dgm:pt modelId="{B4EA97F7-74E9-4B2A-BD63-79342A062560}" type="parTrans" cxnId="{690E125C-FFAA-42D6-B7E9-D70F41F919A5}">
      <dgm:prSet/>
      <dgm:spPr/>
      <dgm:t>
        <a:bodyPr/>
        <a:lstStyle/>
        <a:p>
          <a:endParaRPr lang="en-US"/>
        </a:p>
      </dgm:t>
    </dgm:pt>
    <dgm:pt modelId="{15EFA7B0-F708-4A4A-9016-869182180DA4}" type="sibTrans" cxnId="{690E125C-FFAA-42D6-B7E9-D70F41F919A5}">
      <dgm:prSet/>
      <dgm:spPr/>
      <dgm:t>
        <a:bodyPr/>
        <a:lstStyle/>
        <a:p>
          <a:endParaRPr lang="en-US"/>
        </a:p>
      </dgm:t>
    </dgm:pt>
    <dgm:pt modelId="{61F9A99C-6044-47E6-BFD9-243B614F40EE}">
      <dgm:prSet phldrT="[Text]" custT="1"/>
      <dgm:spPr/>
      <dgm:t>
        <a:bodyPr/>
        <a:lstStyle/>
        <a:p>
          <a:pPr algn="just"/>
          <a:r>
            <a:rPr lang="ro-RO" sz="1400" b="1" dirty="0" smtClean="0">
              <a:latin typeface="Arial" panose="020B0604020202020204" pitchFamily="34" charset="0"/>
              <a:cs typeface="Arial" panose="020B0604020202020204" pitchFamily="34" charset="0"/>
            </a:rPr>
            <a:t>Definiție și fundamentare</a:t>
          </a:r>
          <a:endParaRPr lang="en-US" sz="1400" b="1" dirty="0">
            <a:latin typeface="Arial" panose="020B0604020202020204" pitchFamily="34" charset="0"/>
            <a:cs typeface="Arial" panose="020B0604020202020204" pitchFamily="34" charset="0"/>
          </a:endParaRPr>
        </a:p>
      </dgm:t>
    </dgm:pt>
    <dgm:pt modelId="{12D4EE91-A962-4A00-ACAD-33EC9090204D}" type="parTrans" cxnId="{3D5BFEFB-B9F8-473A-99A4-B13F37B5634F}">
      <dgm:prSet/>
      <dgm:spPr/>
      <dgm:t>
        <a:bodyPr/>
        <a:lstStyle/>
        <a:p>
          <a:endParaRPr lang="en-US"/>
        </a:p>
      </dgm:t>
    </dgm:pt>
    <dgm:pt modelId="{6EF2BD96-7C85-4414-AA34-01538964AB41}" type="sibTrans" cxnId="{3D5BFEFB-B9F8-473A-99A4-B13F37B5634F}">
      <dgm:prSet/>
      <dgm:spPr/>
      <dgm:t>
        <a:bodyPr/>
        <a:lstStyle/>
        <a:p>
          <a:endParaRPr lang="en-US"/>
        </a:p>
      </dgm:t>
    </dgm:pt>
    <dgm:pt modelId="{20A30649-F59D-40D7-A769-2F67ADF0D625}" type="pres">
      <dgm:prSet presAssocID="{9D93069C-69FF-45AF-9A61-7877CCC8165E}" presName="Name0" presStyleCnt="0">
        <dgm:presLayoutVars>
          <dgm:dir/>
          <dgm:animLvl val="lvl"/>
          <dgm:resizeHandles/>
        </dgm:presLayoutVars>
      </dgm:prSet>
      <dgm:spPr/>
      <dgm:t>
        <a:bodyPr/>
        <a:lstStyle/>
        <a:p>
          <a:endParaRPr lang="en-US"/>
        </a:p>
      </dgm:t>
    </dgm:pt>
    <dgm:pt modelId="{14D6A18B-84A7-4D99-AA03-618E16E938A2}" type="pres">
      <dgm:prSet presAssocID="{316A496E-B89B-47AB-98C1-FAAE2FDCD638}" presName="linNode" presStyleCnt="0"/>
      <dgm:spPr/>
    </dgm:pt>
    <dgm:pt modelId="{E160AC7E-625F-42B3-B0F5-2D90948366F4}" type="pres">
      <dgm:prSet presAssocID="{316A496E-B89B-47AB-98C1-FAAE2FDCD638}" presName="parentShp" presStyleLbl="node1" presStyleIdx="0" presStyleCnt="1" custScaleX="81210" custScaleY="33731" custLinFactNeighborX="-6263" custLinFactNeighborY="-398">
        <dgm:presLayoutVars>
          <dgm:bulletEnabled val="1"/>
        </dgm:presLayoutVars>
      </dgm:prSet>
      <dgm:spPr/>
      <dgm:t>
        <a:bodyPr/>
        <a:lstStyle/>
        <a:p>
          <a:endParaRPr lang="en-US"/>
        </a:p>
      </dgm:t>
    </dgm:pt>
    <dgm:pt modelId="{7792DDCA-FE32-456F-ABFD-3F0A935865C9}" type="pres">
      <dgm:prSet presAssocID="{316A496E-B89B-47AB-98C1-FAAE2FDCD638}" presName="childShp" presStyleLbl="bgAccFollowNode1" presStyleIdx="0" presStyleCnt="1" custScaleX="111839">
        <dgm:presLayoutVars>
          <dgm:bulletEnabled val="1"/>
        </dgm:presLayoutVars>
      </dgm:prSet>
      <dgm:spPr/>
      <dgm:t>
        <a:bodyPr/>
        <a:lstStyle/>
        <a:p>
          <a:endParaRPr lang="en-US"/>
        </a:p>
      </dgm:t>
    </dgm:pt>
  </dgm:ptLst>
  <dgm:cxnLst>
    <dgm:cxn modelId="{690E125C-FFAA-42D6-B7E9-D70F41F919A5}" srcId="{316A496E-B89B-47AB-98C1-FAAE2FDCD638}" destId="{8C586229-2EC9-4021-963A-A469C0ADA080}" srcOrd="0" destOrd="0" parTransId="{B4EA97F7-74E9-4B2A-BD63-79342A062560}" sibTransId="{15EFA7B0-F708-4A4A-9016-869182180DA4}"/>
    <dgm:cxn modelId="{3D5BFEFB-B9F8-473A-99A4-B13F37B5634F}" srcId="{316A496E-B89B-47AB-98C1-FAAE2FDCD638}" destId="{61F9A99C-6044-47E6-BFD9-243B614F40EE}" srcOrd="1" destOrd="0" parTransId="{12D4EE91-A962-4A00-ACAD-33EC9090204D}" sibTransId="{6EF2BD96-7C85-4414-AA34-01538964AB41}"/>
    <dgm:cxn modelId="{BEA94C8E-B055-4951-BA6A-C4E274E27A3D}" type="presOf" srcId="{9D93069C-69FF-45AF-9A61-7877CCC8165E}" destId="{20A30649-F59D-40D7-A769-2F67ADF0D625}" srcOrd="0" destOrd="0" presId="urn:microsoft.com/office/officeart/2005/8/layout/vList6"/>
    <dgm:cxn modelId="{C6D0F75B-A38B-49B1-A2E9-92BF60FA631D}" type="presOf" srcId="{7669BCF6-5AE1-4C90-A78C-77F5424BA087}" destId="{7792DDCA-FE32-456F-ABFD-3F0A935865C9}" srcOrd="0" destOrd="3" presId="urn:microsoft.com/office/officeart/2005/8/layout/vList6"/>
    <dgm:cxn modelId="{E9555AA3-ADE6-4A94-BC37-2B25FBD4B15E}" srcId="{316A496E-B89B-47AB-98C1-FAAE2FDCD638}" destId="{DDD03A6B-2D3A-4632-A103-812187DEF379}" srcOrd="2" destOrd="0" parTransId="{BA6D2187-B960-4B85-9062-B7E6C18ADA4F}" sibTransId="{B54DDA9C-5987-48A3-A8D7-48F511A9FF01}"/>
    <dgm:cxn modelId="{84566B77-A2BF-4071-B09A-5D875FCBE24B}" srcId="{316A496E-B89B-47AB-98C1-FAAE2FDCD638}" destId="{059B7E8E-7529-4EA2-B56F-6A6BBCED04E9}" srcOrd="6" destOrd="0" parTransId="{65634F62-F3AE-49AB-A26A-9FC53969D8EE}" sibTransId="{3980244D-2DC6-4516-9254-0FC4B6C4CA2E}"/>
    <dgm:cxn modelId="{EE6B57A1-9429-495C-93FF-4BC273162027}" srcId="{316A496E-B89B-47AB-98C1-FAAE2FDCD638}" destId="{03A17F77-A690-4E28-91A1-2EDAA5A80805}" srcOrd="5" destOrd="0" parTransId="{8AA992D2-D45F-4B14-875F-357924878111}" sibTransId="{4D1933C5-992E-4577-B65E-CA594FA7F9FE}"/>
    <dgm:cxn modelId="{F919EDEA-3BD2-4D4F-A862-D53A750BE202}" type="presOf" srcId="{8C586229-2EC9-4021-963A-A469C0ADA080}" destId="{7792DDCA-FE32-456F-ABFD-3F0A935865C9}" srcOrd="0" destOrd="0" presId="urn:microsoft.com/office/officeart/2005/8/layout/vList6"/>
    <dgm:cxn modelId="{BAB6D88F-E219-4C78-9876-1638784A876B}" type="presOf" srcId="{03A17F77-A690-4E28-91A1-2EDAA5A80805}" destId="{7792DDCA-FE32-456F-ABFD-3F0A935865C9}" srcOrd="0" destOrd="5" presId="urn:microsoft.com/office/officeart/2005/8/layout/vList6"/>
    <dgm:cxn modelId="{06670D4B-5698-4944-ABD1-F07CCC771578}" type="presOf" srcId="{DDD03A6B-2D3A-4632-A103-812187DEF379}" destId="{7792DDCA-FE32-456F-ABFD-3F0A935865C9}" srcOrd="0" destOrd="2" presId="urn:microsoft.com/office/officeart/2005/8/layout/vList6"/>
    <dgm:cxn modelId="{A82928A8-060E-42E3-8F0A-4B4B43E44EE0}" srcId="{9D93069C-69FF-45AF-9A61-7877CCC8165E}" destId="{316A496E-B89B-47AB-98C1-FAAE2FDCD638}" srcOrd="0" destOrd="0" parTransId="{6DA5D1EB-65B7-4411-A324-EE9DFCAD8A76}" sibTransId="{D10ED098-609E-4330-9587-8355C7348106}"/>
    <dgm:cxn modelId="{C71AB51C-1B0F-436E-A873-7F14FF6401D9}" type="presOf" srcId="{059B7E8E-7529-4EA2-B56F-6A6BBCED04E9}" destId="{7792DDCA-FE32-456F-ABFD-3F0A935865C9}" srcOrd="0" destOrd="6" presId="urn:microsoft.com/office/officeart/2005/8/layout/vList6"/>
    <dgm:cxn modelId="{01648E8C-2CE2-466B-906F-03029AF88E3A}" srcId="{316A496E-B89B-47AB-98C1-FAAE2FDCD638}" destId="{7669BCF6-5AE1-4C90-A78C-77F5424BA087}" srcOrd="3" destOrd="0" parTransId="{82BF80BE-229E-4DD5-A845-E37379E739B8}" sibTransId="{EDB2F0A2-D896-4EC9-AA09-2D9118BC74EE}"/>
    <dgm:cxn modelId="{E292489D-3700-46AA-9C63-43C3B4519E09}" srcId="{316A496E-B89B-47AB-98C1-FAAE2FDCD638}" destId="{48EA697F-818F-4134-8287-312B0C7DC6D8}" srcOrd="4" destOrd="0" parTransId="{1C169244-A1B8-451F-9427-C37772DC44D0}" sibTransId="{1EE269C9-B298-41B4-A413-F42CDD949070}"/>
    <dgm:cxn modelId="{2D26414A-06B7-413F-9DB9-BE326E1C45DC}" type="presOf" srcId="{61F9A99C-6044-47E6-BFD9-243B614F40EE}" destId="{7792DDCA-FE32-456F-ABFD-3F0A935865C9}" srcOrd="0" destOrd="1" presId="urn:microsoft.com/office/officeart/2005/8/layout/vList6"/>
    <dgm:cxn modelId="{674EA798-AFB7-4366-8AD0-972D68BDC38F}" type="presOf" srcId="{48EA697F-818F-4134-8287-312B0C7DC6D8}" destId="{7792DDCA-FE32-456F-ABFD-3F0A935865C9}" srcOrd="0" destOrd="4" presId="urn:microsoft.com/office/officeart/2005/8/layout/vList6"/>
    <dgm:cxn modelId="{CA43B622-B323-4634-9731-BA9D74A6F013}" type="presOf" srcId="{316A496E-B89B-47AB-98C1-FAAE2FDCD638}" destId="{E160AC7E-625F-42B3-B0F5-2D90948366F4}" srcOrd="0" destOrd="0" presId="urn:microsoft.com/office/officeart/2005/8/layout/vList6"/>
    <dgm:cxn modelId="{3BD9CEB4-B0B5-4624-8944-8206C0144AF8}" type="presParOf" srcId="{20A30649-F59D-40D7-A769-2F67ADF0D625}" destId="{14D6A18B-84A7-4D99-AA03-618E16E938A2}" srcOrd="0" destOrd="0" presId="urn:microsoft.com/office/officeart/2005/8/layout/vList6"/>
    <dgm:cxn modelId="{D8B6F9EA-05EE-49D3-AF97-62107F82536E}" type="presParOf" srcId="{14D6A18B-84A7-4D99-AA03-618E16E938A2}" destId="{E160AC7E-625F-42B3-B0F5-2D90948366F4}" srcOrd="0" destOrd="0" presId="urn:microsoft.com/office/officeart/2005/8/layout/vList6"/>
    <dgm:cxn modelId="{46D5B657-1407-4AED-8A3C-EA0A062518F5}" type="presParOf" srcId="{14D6A18B-84A7-4D99-AA03-618E16E938A2}" destId="{7792DDCA-FE32-456F-ABFD-3F0A935865C9}" srcOrd="1" destOrd="0" presId="urn:microsoft.com/office/officeart/2005/8/layout/vList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60F4782-BEC3-4454-8D41-6653D2A29854}"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en-US"/>
        </a:p>
      </dgm:t>
    </dgm:pt>
    <dgm:pt modelId="{FE89299B-53E2-42D8-8603-DB3C50CD6845}">
      <dgm:prSet phldrT="[Text]" custT="1"/>
      <dgm:spPr>
        <a:solidFill>
          <a:schemeClr val="tx2">
            <a:lumMod val="40000"/>
            <a:lumOff val="60000"/>
          </a:schemeClr>
        </a:solidFill>
      </dgm:spPr>
      <dgm:t>
        <a:bodyPr/>
        <a:lstStyle/>
        <a:p>
          <a:r>
            <a:rPr lang="ro-RO" sz="1800" b="1" dirty="0" smtClean="0">
              <a:solidFill>
                <a:schemeClr val="tx1"/>
              </a:solidFill>
              <a:latin typeface="Arial" panose="020B0604020202020204" pitchFamily="34" charset="0"/>
              <a:cs typeface="Arial" panose="020B0604020202020204" pitchFamily="34" charset="0"/>
            </a:rPr>
            <a:t>Analiza țintelor inițiale pentru a vedea dacă sunt corespunzătoare și juste</a:t>
          </a:r>
          <a:endParaRPr lang="en-US" sz="1800" b="1" dirty="0">
            <a:solidFill>
              <a:schemeClr val="tx1"/>
            </a:solidFill>
            <a:latin typeface="Arial" panose="020B0604020202020204" pitchFamily="34" charset="0"/>
            <a:cs typeface="Arial" panose="020B0604020202020204" pitchFamily="34" charset="0"/>
          </a:endParaRPr>
        </a:p>
      </dgm:t>
    </dgm:pt>
    <dgm:pt modelId="{5D1C5460-9B58-414A-8E3E-E00D8769EFC8}" type="parTrans" cxnId="{18176D57-5E25-4D58-AB9C-17BE63176B46}">
      <dgm:prSet/>
      <dgm:spPr/>
      <dgm:t>
        <a:bodyPr/>
        <a:lstStyle/>
        <a:p>
          <a:endParaRPr lang="en-US"/>
        </a:p>
      </dgm:t>
    </dgm:pt>
    <dgm:pt modelId="{7A62583F-735D-4A08-B926-72CE04A9F5EE}" type="sibTrans" cxnId="{18176D57-5E25-4D58-AB9C-17BE63176B46}">
      <dgm:prSet/>
      <dgm:spPr/>
      <dgm:t>
        <a:bodyPr/>
        <a:lstStyle/>
        <a:p>
          <a:endParaRPr lang="en-US"/>
        </a:p>
      </dgm:t>
    </dgm:pt>
    <dgm:pt modelId="{F3730CBC-AEBC-4050-B9B0-5AE48CF7416D}">
      <dgm:prSet phldrT="[Text]" custT="1"/>
      <dgm:spPr>
        <a:solidFill>
          <a:schemeClr val="accent4">
            <a:lumMod val="60000"/>
            <a:lumOff val="40000"/>
          </a:schemeClr>
        </a:solidFill>
      </dgm:spPr>
      <dgm:t>
        <a:bodyPr/>
        <a:lstStyle/>
        <a:p>
          <a:pPr>
            <a:lnSpc>
              <a:spcPct val="100000"/>
            </a:lnSpc>
          </a:pPr>
          <a:r>
            <a:rPr lang="ro-RO" sz="1800" b="1" dirty="0" smtClean="0">
              <a:solidFill>
                <a:schemeClr val="tx1"/>
              </a:solidFill>
              <a:latin typeface="Arial" panose="020B0604020202020204" pitchFamily="34" charset="0"/>
              <a:cs typeface="Arial" panose="020B0604020202020204" pitchFamily="34" charset="0"/>
            </a:rPr>
            <a:t>* Încorporarea ajustărilor</a:t>
          </a:r>
        </a:p>
        <a:p>
          <a:pPr>
            <a:lnSpc>
              <a:spcPct val="100000"/>
            </a:lnSpc>
          </a:pPr>
          <a:r>
            <a:rPr lang="ro-RO" sz="1800" b="1" dirty="0" smtClean="0">
              <a:solidFill>
                <a:schemeClr val="tx1"/>
              </a:solidFill>
              <a:latin typeface="Arial" panose="020B0604020202020204" pitchFamily="34" charset="0"/>
              <a:cs typeface="Arial" panose="020B0604020202020204" pitchFamily="34" charset="0"/>
            </a:rPr>
            <a:t>* Stabilirea timpului și pașii necesari pentru implementare</a:t>
          </a:r>
        </a:p>
        <a:p>
          <a:pPr>
            <a:lnSpc>
              <a:spcPct val="100000"/>
            </a:lnSpc>
          </a:pPr>
          <a:r>
            <a:rPr lang="ro-RO" sz="1800" b="1" dirty="0" smtClean="0">
              <a:solidFill>
                <a:schemeClr val="tx1"/>
              </a:solidFill>
              <a:latin typeface="Arial" panose="020B0604020202020204" pitchFamily="34" charset="0"/>
              <a:cs typeface="Arial" panose="020B0604020202020204" pitchFamily="34" charset="0"/>
            </a:rPr>
            <a:t>* Stabilirea obiectivelor</a:t>
          </a:r>
          <a:endParaRPr lang="en-US" sz="1800" b="1" dirty="0">
            <a:solidFill>
              <a:schemeClr val="tx1"/>
            </a:solidFill>
            <a:latin typeface="Arial" panose="020B0604020202020204" pitchFamily="34" charset="0"/>
            <a:cs typeface="Arial" panose="020B0604020202020204" pitchFamily="34" charset="0"/>
          </a:endParaRPr>
        </a:p>
      </dgm:t>
    </dgm:pt>
    <dgm:pt modelId="{28A0C06D-D275-4E6E-B8C5-00C7B639BE71}" type="parTrans" cxnId="{D0292831-48D2-4701-8B63-C67C8F8B437C}">
      <dgm:prSet/>
      <dgm:spPr/>
      <dgm:t>
        <a:bodyPr/>
        <a:lstStyle/>
        <a:p>
          <a:endParaRPr lang="en-US"/>
        </a:p>
      </dgm:t>
    </dgm:pt>
    <dgm:pt modelId="{F25C93A7-1500-493E-8919-2B8E3C8F1FBD}" type="sibTrans" cxnId="{D0292831-48D2-4701-8B63-C67C8F8B437C}">
      <dgm:prSet/>
      <dgm:spPr/>
      <dgm:t>
        <a:bodyPr/>
        <a:lstStyle/>
        <a:p>
          <a:endParaRPr lang="en-US"/>
        </a:p>
      </dgm:t>
    </dgm:pt>
    <dgm:pt modelId="{2E771674-DBE9-41A6-A1F8-276C9E88CA13}">
      <dgm:prSet phldrT="[Text]" custT="1"/>
      <dgm:spPr>
        <a:solidFill>
          <a:schemeClr val="accent6">
            <a:lumMod val="40000"/>
            <a:lumOff val="60000"/>
          </a:schemeClr>
        </a:solidFill>
      </dgm:spPr>
      <dgm:t>
        <a:bodyPr/>
        <a:lstStyle/>
        <a:p>
          <a:r>
            <a:rPr lang="ro-RO" sz="1800" b="1" dirty="0" smtClean="0">
              <a:solidFill>
                <a:schemeClr val="tx1"/>
              </a:solidFill>
              <a:latin typeface="Arial" panose="020B0604020202020204" pitchFamily="34" charset="0"/>
              <a:cs typeface="Arial" panose="020B0604020202020204" pitchFamily="34" charset="0"/>
            </a:rPr>
            <a:t>Îmbunătățirea performanțelor</a:t>
          </a:r>
        </a:p>
        <a:p>
          <a:r>
            <a:rPr lang="ro-RO" sz="1800" b="1" dirty="0" smtClean="0">
              <a:solidFill>
                <a:schemeClr val="tx1"/>
              </a:solidFill>
              <a:latin typeface="Arial" panose="020B0604020202020204" pitchFamily="34" charset="0"/>
              <a:cs typeface="Arial" panose="020B0604020202020204" pitchFamily="34" charset="0"/>
            </a:rPr>
            <a:t>Profitabilitate</a:t>
          </a:r>
        </a:p>
        <a:p>
          <a:r>
            <a:rPr lang="ro-RO" sz="1800" b="1" dirty="0" smtClean="0">
              <a:solidFill>
                <a:schemeClr val="tx1"/>
              </a:solidFill>
              <a:latin typeface="Arial" panose="020B0604020202020204" pitchFamily="34" charset="0"/>
              <a:cs typeface="Arial" panose="020B0604020202020204" pitchFamily="34" charset="0"/>
            </a:rPr>
            <a:t>Monitorizare</a:t>
          </a:r>
          <a:endParaRPr lang="en-US" sz="1800" b="1" dirty="0">
            <a:solidFill>
              <a:schemeClr val="tx1"/>
            </a:solidFill>
            <a:latin typeface="Arial" panose="020B0604020202020204" pitchFamily="34" charset="0"/>
            <a:cs typeface="Arial" panose="020B0604020202020204" pitchFamily="34" charset="0"/>
          </a:endParaRPr>
        </a:p>
      </dgm:t>
    </dgm:pt>
    <dgm:pt modelId="{20FA9001-7211-41EE-9642-5730C5609E9F}" type="parTrans" cxnId="{8E2757CC-D361-4A54-8D24-CEFA28A8F16A}">
      <dgm:prSet/>
      <dgm:spPr/>
      <dgm:t>
        <a:bodyPr/>
        <a:lstStyle/>
        <a:p>
          <a:endParaRPr lang="en-US"/>
        </a:p>
      </dgm:t>
    </dgm:pt>
    <dgm:pt modelId="{360CE0E2-4C1C-4CD8-9EA9-D220499FC98E}" type="sibTrans" cxnId="{8E2757CC-D361-4A54-8D24-CEFA28A8F16A}">
      <dgm:prSet/>
      <dgm:spPr/>
      <dgm:t>
        <a:bodyPr/>
        <a:lstStyle/>
        <a:p>
          <a:endParaRPr lang="en-US"/>
        </a:p>
      </dgm:t>
    </dgm:pt>
    <dgm:pt modelId="{AE73C717-87EC-4D04-981D-719945B905FF}" type="pres">
      <dgm:prSet presAssocID="{B60F4782-BEC3-4454-8D41-6653D2A29854}" presName="Name0" presStyleCnt="0">
        <dgm:presLayoutVars>
          <dgm:dir/>
          <dgm:resizeHandles val="exact"/>
        </dgm:presLayoutVars>
      </dgm:prSet>
      <dgm:spPr/>
      <dgm:t>
        <a:bodyPr/>
        <a:lstStyle/>
        <a:p>
          <a:endParaRPr lang="en-US"/>
        </a:p>
      </dgm:t>
    </dgm:pt>
    <dgm:pt modelId="{20A56D69-B98A-4BB6-B398-F9822C05135D}" type="pres">
      <dgm:prSet presAssocID="{B60F4782-BEC3-4454-8D41-6653D2A29854}" presName="fgShape" presStyleLbl="fgShp" presStyleIdx="0" presStyleCnt="1" custScaleY="137079" custLinFactNeighborX="-131" custLinFactNeighborY="20254"/>
      <dgm:spPr/>
      <dgm:t>
        <a:bodyPr/>
        <a:lstStyle/>
        <a:p>
          <a:endParaRPr lang="en-US"/>
        </a:p>
      </dgm:t>
    </dgm:pt>
    <dgm:pt modelId="{4748F5D9-91E8-4517-BC52-E404AF7EF316}" type="pres">
      <dgm:prSet presAssocID="{B60F4782-BEC3-4454-8D41-6653D2A29854}" presName="linComp" presStyleCnt="0"/>
      <dgm:spPr/>
    </dgm:pt>
    <dgm:pt modelId="{0A27078B-1357-4696-BCE6-DCA8627B81F1}" type="pres">
      <dgm:prSet presAssocID="{FE89299B-53E2-42D8-8603-DB3C50CD6845}" presName="compNode" presStyleCnt="0"/>
      <dgm:spPr/>
    </dgm:pt>
    <dgm:pt modelId="{76B9873E-89EF-44D9-A48D-24FEAC8C6891}" type="pres">
      <dgm:prSet presAssocID="{FE89299B-53E2-42D8-8603-DB3C50CD6845}" presName="bkgdShape" presStyleLbl="node1" presStyleIdx="0" presStyleCnt="3"/>
      <dgm:spPr/>
      <dgm:t>
        <a:bodyPr/>
        <a:lstStyle/>
        <a:p>
          <a:endParaRPr lang="en-US"/>
        </a:p>
      </dgm:t>
    </dgm:pt>
    <dgm:pt modelId="{ED22B1DE-7F41-48CB-B298-71D2FE5F4152}" type="pres">
      <dgm:prSet presAssocID="{FE89299B-53E2-42D8-8603-DB3C50CD6845}" presName="nodeTx" presStyleLbl="node1" presStyleIdx="0" presStyleCnt="3">
        <dgm:presLayoutVars>
          <dgm:bulletEnabled val="1"/>
        </dgm:presLayoutVars>
      </dgm:prSet>
      <dgm:spPr/>
      <dgm:t>
        <a:bodyPr/>
        <a:lstStyle/>
        <a:p>
          <a:endParaRPr lang="en-US"/>
        </a:p>
      </dgm:t>
    </dgm:pt>
    <dgm:pt modelId="{5E61E13E-EC5E-47C2-8AE0-79AC8A188DE6}" type="pres">
      <dgm:prSet presAssocID="{FE89299B-53E2-42D8-8603-DB3C50CD6845}" presName="invisiNode" presStyleLbl="node1" presStyleIdx="0" presStyleCnt="3"/>
      <dgm:spPr/>
    </dgm:pt>
    <dgm:pt modelId="{0B724AA4-7E77-4D5E-B9FC-E734D354DE8D}" type="pres">
      <dgm:prSet presAssocID="{FE89299B-53E2-42D8-8603-DB3C50CD6845}" presName="imagNode"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A794EFD6-F6E5-4A84-8443-6596D7BAF735}" type="pres">
      <dgm:prSet presAssocID="{7A62583F-735D-4A08-B926-72CE04A9F5EE}" presName="sibTrans" presStyleLbl="sibTrans2D1" presStyleIdx="0" presStyleCnt="0"/>
      <dgm:spPr/>
      <dgm:t>
        <a:bodyPr/>
        <a:lstStyle/>
        <a:p>
          <a:endParaRPr lang="en-US"/>
        </a:p>
      </dgm:t>
    </dgm:pt>
    <dgm:pt modelId="{4988A99F-FEB6-425A-83A3-4A2241FB1752}" type="pres">
      <dgm:prSet presAssocID="{F3730CBC-AEBC-4050-B9B0-5AE48CF7416D}" presName="compNode" presStyleCnt="0"/>
      <dgm:spPr/>
    </dgm:pt>
    <dgm:pt modelId="{3C932D46-97B5-435D-8C1E-BD27902216FC}" type="pres">
      <dgm:prSet presAssocID="{F3730CBC-AEBC-4050-B9B0-5AE48CF7416D}" presName="bkgdShape" presStyleLbl="node1" presStyleIdx="1" presStyleCnt="3"/>
      <dgm:spPr/>
      <dgm:t>
        <a:bodyPr/>
        <a:lstStyle/>
        <a:p>
          <a:endParaRPr lang="en-US"/>
        </a:p>
      </dgm:t>
    </dgm:pt>
    <dgm:pt modelId="{EE1EA180-1A0E-446E-9F52-9BCE0FB5D082}" type="pres">
      <dgm:prSet presAssocID="{F3730CBC-AEBC-4050-B9B0-5AE48CF7416D}" presName="nodeTx" presStyleLbl="node1" presStyleIdx="1" presStyleCnt="3">
        <dgm:presLayoutVars>
          <dgm:bulletEnabled val="1"/>
        </dgm:presLayoutVars>
      </dgm:prSet>
      <dgm:spPr/>
      <dgm:t>
        <a:bodyPr/>
        <a:lstStyle/>
        <a:p>
          <a:endParaRPr lang="en-US"/>
        </a:p>
      </dgm:t>
    </dgm:pt>
    <dgm:pt modelId="{57393793-0E98-40C9-AA33-CCB93B0F7F53}" type="pres">
      <dgm:prSet presAssocID="{F3730CBC-AEBC-4050-B9B0-5AE48CF7416D}" presName="invisiNode" presStyleLbl="node1" presStyleIdx="1" presStyleCnt="3"/>
      <dgm:spPr/>
    </dgm:pt>
    <dgm:pt modelId="{F21990A4-69C5-4566-B377-37F82FB8AC02}" type="pres">
      <dgm:prSet presAssocID="{F3730CBC-AEBC-4050-B9B0-5AE48CF7416D}" presName="imagNode" presStyleLbl="fgImgPlace1" presStyleIdx="1" presStyleCnt="3" custScaleX="103160" custScaleY="93212"/>
      <dgm:spPr>
        <a:blipFill rotWithShape="1">
          <a:blip xmlns:r="http://schemas.openxmlformats.org/officeDocument/2006/relationships" r:embed="rId2"/>
          <a:stretch>
            <a:fillRect/>
          </a:stretch>
        </a:blipFill>
      </dgm:spPr>
      <dgm:t>
        <a:bodyPr/>
        <a:lstStyle/>
        <a:p>
          <a:endParaRPr lang="en-US"/>
        </a:p>
      </dgm:t>
    </dgm:pt>
    <dgm:pt modelId="{538CCBCF-3168-41DD-BFAD-14250E511CAF}" type="pres">
      <dgm:prSet presAssocID="{F25C93A7-1500-493E-8919-2B8E3C8F1FBD}" presName="sibTrans" presStyleLbl="sibTrans2D1" presStyleIdx="0" presStyleCnt="0"/>
      <dgm:spPr/>
      <dgm:t>
        <a:bodyPr/>
        <a:lstStyle/>
        <a:p>
          <a:endParaRPr lang="en-US"/>
        </a:p>
      </dgm:t>
    </dgm:pt>
    <dgm:pt modelId="{5CA8FA03-8937-4F6C-AB08-B07C393192C3}" type="pres">
      <dgm:prSet presAssocID="{2E771674-DBE9-41A6-A1F8-276C9E88CA13}" presName="compNode" presStyleCnt="0"/>
      <dgm:spPr/>
    </dgm:pt>
    <dgm:pt modelId="{29F2DD52-7795-4670-9E3E-428711E6DDF9}" type="pres">
      <dgm:prSet presAssocID="{2E771674-DBE9-41A6-A1F8-276C9E88CA13}" presName="bkgdShape" presStyleLbl="node1" presStyleIdx="2" presStyleCnt="3"/>
      <dgm:spPr/>
      <dgm:t>
        <a:bodyPr/>
        <a:lstStyle/>
        <a:p>
          <a:endParaRPr lang="en-US"/>
        </a:p>
      </dgm:t>
    </dgm:pt>
    <dgm:pt modelId="{525E48B3-E26F-4F4C-8A37-0BBB94D1B8A4}" type="pres">
      <dgm:prSet presAssocID="{2E771674-DBE9-41A6-A1F8-276C9E88CA13}" presName="nodeTx" presStyleLbl="node1" presStyleIdx="2" presStyleCnt="3">
        <dgm:presLayoutVars>
          <dgm:bulletEnabled val="1"/>
        </dgm:presLayoutVars>
      </dgm:prSet>
      <dgm:spPr/>
      <dgm:t>
        <a:bodyPr/>
        <a:lstStyle/>
        <a:p>
          <a:endParaRPr lang="en-US"/>
        </a:p>
      </dgm:t>
    </dgm:pt>
    <dgm:pt modelId="{AFA43367-56E9-4EF2-BF79-0D1D0A20CA12}" type="pres">
      <dgm:prSet presAssocID="{2E771674-DBE9-41A6-A1F8-276C9E88CA13}" presName="invisiNode" presStyleLbl="node1" presStyleIdx="2" presStyleCnt="3"/>
      <dgm:spPr/>
    </dgm:pt>
    <dgm:pt modelId="{194A2EAB-0886-420F-801E-142228B42B6F}" type="pres">
      <dgm:prSet presAssocID="{2E771674-DBE9-41A6-A1F8-276C9E88CA13}" presName="imagNode" presStyleLbl="fgImgPlace1" presStyleIdx="2" presStyleCnt="3" custScaleY="93212"/>
      <dgm:spPr>
        <a:blipFill rotWithShape="1">
          <a:blip xmlns:r="http://schemas.openxmlformats.org/officeDocument/2006/relationships" r:embed="rId3"/>
          <a:stretch>
            <a:fillRect/>
          </a:stretch>
        </a:blipFill>
      </dgm:spPr>
      <dgm:t>
        <a:bodyPr/>
        <a:lstStyle/>
        <a:p>
          <a:endParaRPr lang="en-US"/>
        </a:p>
      </dgm:t>
    </dgm:pt>
  </dgm:ptLst>
  <dgm:cxnLst>
    <dgm:cxn modelId="{DF894274-C2A3-48BC-86D1-C8EF80175A53}" type="presOf" srcId="{F3730CBC-AEBC-4050-B9B0-5AE48CF7416D}" destId="{EE1EA180-1A0E-446E-9F52-9BCE0FB5D082}" srcOrd="1" destOrd="0" presId="urn:microsoft.com/office/officeart/2005/8/layout/hList7"/>
    <dgm:cxn modelId="{F9BD7D7F-105C-452A-8534-564E38DED145}" type="presOf" srcId="{F3730CBC-AEBC-4050-B9B0-5AE48CF7416D}" destId="{3C932D46-97B5-435D-8C1E-BD27902216FC}" srcOrd="0" destOrd="0" presId="urn:microsoft.com/office/officeart/2005/8/layout/hList7"/>
    <dgm:cxn modelId="{7131718E-E606-466D-B91F-EF19C24DF677}" type="presOf" srcId="{FE89299B-53E2-42D8-8603-DB3C50CD6845}" destId="{76B9873E-89EF-44D9-A48D-24FEAC8C6891}" srcOrd="0" destOrd="0" presId="urn:microsoft.com/office/officeart/2005/8/layout/hList7"/>
    <dgm:cxn modelId="{BB7D29A9-C96B-4E9D-88A3-5278A86C0102}" type="presOf" srcId="{2E771674-DBE9-41A6-A1F8-276C9E88CA13}" destId="{525E48B3-E26F-4F4C-8A37-0BBB94D1B8A4}" srcOrd="1" destOrd="0" presId="urn:microsoft.com/office/officeart/2005/8/layout/hList7"/>
    <dgm:cxn modelId="{18176D57-5E25-4D58-AB9C-17BE63176B46}" srcId="{B60F4782-BEC3-4454-8D41-6653D2A29854}" destId="{FE89299B-53E2-42D8-8603-DB3C50CD6845}" srcOrd="0" destOrd="0" parTransId="{5D1C5460-9B58-414A-8E3E-E00D8769EFC8}" sibTransId="{7A62583F-735D-4A08-B926-72CE04A9F5EE}"/>
    <dgm:cxn modelId="{91F1BE23-4514-49B5-BA3E-BFBCE16019E8}" type="presOf" srcId="{B60F4782-BEC3-4454-8D41-6653D2A29854}" destId="{AE73C717-87EC-4D04-981D-719945B905FF}" srcOrd="0" destOrd="0" presId="urn:microsoft.com/office/officeart/2005/8/layout/hList7"/>
    <dgm:cxn modelId="{D267F747-2B13-4722-8B44-06796F20AB31}" type="presOf" srcId="{2E771674-DBE9-41A6-A1F8-276C9E88CA13}" destId="{29F2DD52-7795-4670-9E3E-428711E6DDF9}" srcOrd="0" destOrd="0" presId="urn:microsoft.com/office/officeart/2005/8/layout/hList7"/>
    <dgm:cxn modelId="{17442509-2935-463B-A899-D429CFF4A0BB}" type="presOf" srcId="{F25C93A7-1500-493E-8919-2B8E3C8F1FBD}" destId="{538CCBCF-3168-41DD-BFAD-14250E511CAF}" srcOrd="0" destOrd="0" presId="urn:microsoft.com/office/officeart/2005/8/layout/hList7"/>
    <dgm:cxn modelId="{544D9059-A269-4A15-A141-741C72C27F68}" type="presOf" srcId="{7A62583F-735D-4A08-B926-72CE04A9F5EE}" destId="{A794EFD6-F6E5-4A84-8443-6596D7BAF735}" srcOrd="0" destOrd="0" presId="urn:microsoft.com/office/officeart/2005/8/layout/hList7"/>
    <dgm:cxn modelId="{8E2757CC-D361-4A54-8D24-CEFA28A8F16A}" srcId="{B60F4782-BEC3-4454-8D41-6653D2A29854}" destId="{2E771674-DBE9-41A6-A1F8-276C9E88CA13}" srcOrd="2" destOrd="0" parTransId="{20FA9001-7211-41EE-9642-5730C5609E9F}" sibTransId="{360CE0E2-4C1C-4CD8-9EA9-D220499FC98E}"/>
    <dgm:cxn modelId="{8DD18544-C679-4950-B419-84B2B0C8D49A}" type="presOf" srcId="{FE89299B-53E2-42D8-8603-DB3C50CD6845}" destId="{ED22B1DE-7F41-48CB-B298-71D2FE5F4152}" srcOrd="1" destOrd="0" presId="urn:microsoft.com/office/officeart/2005/8/layout/hList7"/>
    <dgm:cxn modelId="{D0292831-48D2-4701-8B63-C67C8F8B437C}" srcId="{B60F4782-BEC3-4454-8D41-6653D2A29854}" destId="{F3730CBC-AEBC-4050-B9B0-5AE48CF7416D}" srcOrd="1" destOrd="0" parTransId="{28A0C06D-D275-4E6E-B8C5-00C7B639BE71}" sibTransId="{F25C93A7-1500-493E-8919-2B8E3C8F1FBD}"/>
    <dgm:cxn modelId="{6FBE8CEB-2A3C-45A7-AEF1-10E7CA6EA7E9}" type="presParOf" srcId="{AE73C717-87EC-4D04-981D-719945B905FF}" destId="{20A56D69-B98A-4BB6-B398-F9822C05135D}" srcOrd="0" destOrd="0" presId="urn:microsoft.com/office/officeart/2005/8/layout/hList7"/>
    <dgm:cxn modelId="{129B8CCB-0055-4389-9761-F47628F5278D}" type="presParOf" srcId="{AE73C717-87EC-4D04-981D-719945B905FF}" destId="{4748F5D9-91E8-4517-BC52-E404AF7EF316}" srcOrd="1" destOrd="0" presId="urn:microsoft.com/office/officeart/2005/8/layout/hList7"/>
    <dgm:cxn modelId="{B50298E4-6C4B-463C-8496-F46107681478}" type="presParOf" srcId="{4748F5D9-91E8-4517-BC52-E404AF7EF316}" destId="{0A27078B-1357-4696-BCE6-DCA8627B81F1}" srcOrd="0" destOrd="0" presId="urn:microsoft.com/office/officeart/2005/8/layout/hList7"/>
    <dgm:cxn modelId="{F1E7253F-C228-44C2-A37E-AA94E363E7A3}" type="presParOf" srcId="{0A27078B-1357-4696-BCE6-DCA8627B81F1}" destId="{76B9873E-89EF-44D9-A48D-24FEAC8C6891}" srcOrd="0" destOrd="0" presId="urn:microsoft.com/office/officeart/2005/8/layout/hList7"/>
    <dgm:cxn modelId="{CB7D524F-8F32-4FED-A794-50C0198B0B46}" type="presParOf" srcId="{0A27078B-1357-4696-BCE6-DCA8627B81F1}" destId="{ED22B1DE-7F41-48CB-B298-71D2FE5F4152}" srcOrd="1" destOrd="0" presId="urn:microsoft.com/office/officeart/2005/8/layout/hList7"/>
    <dgm:cxn modelId="{0338B162-EB0A-4DAC-9F30-484D88A733EA}" type="presParOf" srcId="{0A27078B-1357-4696-BCE6-DCA8627B81F1}" destId="{5E61E13E-EC5E-47C2-8AE0-79AC8A188DE6}" srcOrd="2" destOrd="0" presId="urn:microsoft.com/office/officeart/2005/8/layout/hList7"/>
    <dgm:cxn modelId="{CD10DAFF-3029-4042-AECB-6BCF10DA0557}" type="presParOf" srcId="{0A27078B-1357-4696-BCE6-DCA8627B81F1}" destId="{0B724AA4-7E77-4D5E-B9FC-E734D354DE8D}" srcOrd="3" destOrd="0" presId="urn:microsoft.com/office/officeart/2005/8/layout/hList7"/>
    <dgm:cxn modelId="{09BF3CD9-0966-4193-90D4-CA2D76493BF2}" type="presParOf" srcId="{4748F5D9-91E8-4517-BC52-E404AF7EF316}" destId="{A794EFD6-F6E5-4A84-8443-6596D7BAF735}" srcOrd="1" destOrd="0" presId="urn:microsoft.com/office/officeart/2005/8/layout/hList7"/>
    <dgm:cxn modelId="{DFD0C1B0-9909-4EE6-8BC1-E60343203BC7}" type="presParOf" srcId="{4748F5D9-91E8-4517-BC52-E404AF7EF316}" destId="{4988A99F-FEB6-425A-83A3-4A2241FB1752}" srcOrd="2" destOrd="0" presId="urn:microsoft.com/office/officeart/2005/8/layout/hList7"/>
    <dgm:cxn modelId="{D0C24776-1413-434E-87F8-A05EE757B071}" type="presParOf" srcId="{4988A99F-FEB6-425A-83A3-4A2241FB1752}" destId="{3C932D46-97B5-435D-8C1E-BD27902216FC}" srcOrd="0" destOrd="0" presId="urn:microsoft.com/office/officeart/2005/8/layout/hList7"/>
    <dgm:cxn modelId="{53383113-7650-4EBF-983A-F250112CC9CA}" type="presParOf" srcId="{4988A99F-FEB6-425A-83A3-4A2241FB1752}" destId="{EE1EA180-1A0E-446E-9F52-9BCE0FB5D082}" srcOrd="1" destOrd="0" presId="urn:microsoft.com/office/officeart/2005/8/layout/hList7"/>
    <dgm:cxn modelId="{B8553A4B-4CFB-44F9-894E-5CE45A468B71}" type="presParOf" srcId="{4988A99F-FEB6-425A-83A3-4A2241FB1752}" destId="{57393793-0E98-40C9-AA33-CCB93B0F7F53}" srcOrd="2" destOrd="0" presId="urn:microsoft.com/office/officeart/2005/8/layout/hList7"/>
    <dgm:cxn modelId="{194A7728-4F44-4A5F-99FC-7CF005E31697}" type="presParOf" srcId="{4988A99F-FEB6-425A-83A3-4A2241FB1752}" destId="{F21990A4-69C5-4566-B377-37F82FB8AC02}" srcOrd="3" destOrd="0" presId="urn:microsoft.com/office/officeart/2005/8/layout/hList7"/>
    <dgm:cxn modelId="{9919B3EC-1131-47D9-88BD-47059A27B02E}" type="presParOf" srcId="{4748F5D9-91E8-4517-BC52-E404AF7EF316}" destId="{538CCBCF-3168-41DD-BFAD-14250E511CAF}" srcOrd="3" destOrd="0" presId="urn:microsoft.com/office/officeart/2005/8/layout/hList7"/>
    <dgm:cxn modelId="{978698C5-0056-4742-A8E7-A8123C28A280}" type="presParOf" srcId="{4748F5D9-91E8-4517-BC52-E404AF7EF316}" destId="{5CA8FA03-8937-4F6C-AB08-B07C393192C3}" srcOrd="4" destOrd="0" presId="urn:microsoft.com/office/officeart/2005/8/layout/hList7"/>
    <dgm:cxn modelId="{9C0A8785-A651-4665-959F-73A006369AAD}" type="presParOf" srcId="{5CA8FA03-8937-4F6C-AB08-B07C393192C3}" destId="{29F2DD52-7795-4670-9E3E-428711E6DDF9}" srcOrd="0" destOrd="0" presId="urn:microsoft.com/office/officeart/2005/8/layout/hList7"/>
    <dgm:cxn modelId="{9682DD86-DC6D-45AD-B556-54B5024CB934}" type="presParOf" srcId="{5CA8FA03-8937-4F6C-AB08-B07C393192C3}" destId="{525E48B3-E26F-4F4C-8A37-0BBB94D1B8A4}" srcOrd="1" destOrd="0" presId="urn:microsoft.com/office/officeart/2005/8/layout/hList7"/>
    <dgm:cxn modelId="{F0C5B191-EDA9-4CB2-8CD2-18A3B67EA2D8}" type="presParOf" srcId="{5CA8FA03-8937-4F6C-AB08-B07C393192C3}" destId="{AFA43367-56E9-4EF2-BF79-0D1D0A20CA12}" srcOrd="2" destOrd="0" presId="urn:microsoft.com/office/officeart/2005/8/layout/hList7"/>
    <dgm:cxn modelId="{21F88CA5-B187-488B-8093-F813CABA07F4}" type="presParOf" srcId="{5CA8FA03-8937-4F6C-AB08-B07C393192C3}" destId="{194A2EAB-0886-420F-801E-142228B42B6F}" srcOrd="3" destOrd="0" presId="urn:microsoft.com/office/officeart/2005/8/layout/hList7"/>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A1D30F0-1516-459F-A681-7B40FDE1F140}" type="doc">
      <dgm:prSet loTypeId="urn:microsoft.com/office/officeart/2005/8/layout/hProcess9" loCatId="process" qsTypeId="urn:microsoft.com/office/officeart/2005/8/quickstyle/simple1" qsCatId="simple" csTypeId="urn:microsoft.com/office/officeart/2005/8/colors/colorful1" csCatId="colorful" phldr="1"/>
      <dgm:spPr/>
    </dgm:pt>
    <dgm:pt modelId="{1EC82177-ADC6-415B-8524-06E3C93C42BD}">
      <dgm:prSet custT="1"/>
      <dgm:spPr/>
      <dgm:t>
        <a:bodyPr/>
        <a:lstStyle/>
        <a:p>
          <a:r>
            <a:rPr lang="ro-RO" sz="1400" b="1" i="1" u="sng" dirty="0" smtClean="0">
              <a:latin typeface="Arial" panose="020B0604020202020204" pitchFamily="34" charset="0"/>
              <a:cs typeface="Arial" panose="020B0604020202020204" pitchFamily="34" charset="0"/>
            </a:rPr>
            <a:t>Lichiditatea curentă</a:t>
          </a:r>
        </a:p>
        <a:p>
          <a:r>
            <a:rPr lang="ro-RO" sz="1400" b="1" i="1" u="sng" dirty="0" smtClean="0"/>
            <a:t>≥1</a:t>
          </a:r>
          <a:endParaRPr lang="en-US" sz="1400" b="1" dirty="0">
            <a:latin typeface="Arial" panose="020B0604020202020204" pitchFamily="34" charset="0"/>
            <a:cs typeface="Arial" panose="020B0604020202020204" pitchFamily="34" charset="0"/>
          </a:endParaRPr>
        </a:p>
      </dgm:t>
    </dgm:pt>
    <dgm:pt modelId="{949543B6-1AE1-43C6-BB56-FB6A70ADDC88}" type="parTrans" cxnId="{6C01B08A-2D5B-40EA-9B88-5A8F488A2185}">
      <dgm:prSet/>
      <dgm:spPr/>
      <dgm:t>
        <a:bodyPr/>
        <a:lstStyle/>
        <a:p>
          <a:endParaRPr lang="en-US"/>
        </a:p>
      </dgm:t>
    </dgm:pt>
    <dgm:pt modelId="{814E3BE7-7BEE-444A-802C-F1C9DE7F595C}" type="sibTrans" cxnId="{6C01B08A-2D5B-40EA-9B88-5A8F488A2185}">
      <dgm:prSet/>
      <dgm:spPr/>
      <dgm:t>
        <a:bodyPr/>
        <a:lstStyle/>
        <a:p>
          <a:endParaRPr lang="en-US"/>
        </a:p>
      </dgm:t>
    </dgm:pt>
    <dgm:pt modelId="{2D3CCB47-3D4A-4D08-88AA-616A40C78E2B}">
      <dgm:prSet custT="1"/>
      <dgm:spPr/>
      <dgm:t>
        <a:bodyPr/>
        <a:lstStyle/>
        <a:p>
          <a:r>
            <a:rPr lang="ro-RO" sz="1400" b="1" i="1" u="sng" dirty="0" smtClean="0">
              <a:latin typeface="Arial" panose="020B0604020202020204" pitchFamily="34" charset="0"/>
              <a:cs typeface="Arial" panose="020B0604020202020204" pitchFamily="34" charset="0"/>
            </a:rPr>
            <a:t>Viteza de rotație a debitelor clienți</a:t>
          </a:r>
        </a:p>
        <a:p>
          <a:r>
            <a:rPr lang="ro-RO" sz="1400" b="1" i="1" u="sng" dirty="0" smtClean="0"/>
            <a:t>≤ 70 zile</a:t>
          </a:r>
          <a:r>
            <a:rPr lang="ro-RO" sz="1400" b="1" i="1" dirty="0" smtClean="0"/>
            <a:t>   </a:t>
          </a:r>
          <a:endParaRPr lang="en-US" sz="1400" b="1" dirty="0">
            <a:latin typeface="Arial" panose="020B0604020202020204" pitchFamily="34" charset="0"/>
            <a:cs typeface="Arial" panose="020B0604020202020204" pitchFamily="34" charset="0"/>
          </a:endParaRPr>
        </a:p>
      </dgm:t>
    </dgm:pt>
    <dgm:pt modelId="{4E2D8995-49DB-41D2-961C-C892FE54586F}" type="parTrans" cxnId="{F8E3EA12-3A2F-45EC-B047-905DF8F3032D}">
      <dgm:prSet/>
      <dgm:spPr/>
      <dgm:t>
        <a:bodyPr/>
        <a:lstStyle/>
        <a:p>
          <a:endParaRPr lang="en-US"/>
        </a:p>
      </dgm:t>
    </dgm:pt>
    <dgm:pt modelId="{818C324C-D537-4F84-A336-E0D4D35CBB80}" type="sibTrans" cxnId="{F8E3EA12-3A2F-45EC-B047-905DF8F3032D}">
      <dgm:prSet/>
      <dgm:spPr/>
      <dgm:t>
        <a:bodyPr/>
        <a:lstStyle/>
        <a:p>
          <a:endParaRPr lang="en-US"/>
        </a:p>
      </dgm:t>
    </dgm:pt>
    <dgm:pt modelId="{3CB8391B-81CF-4CAD-9586-2258D222A621}">
      <dgm:prSet custT="1"/>
      <dgm:spPr/>
      <dgm:t>
        <a:bodyPr/>
        <a:lstStyle/>
        <a:p>
          <a:r>
            <a:rPr lang="ro-RO" sz="1200" b="1" i="1" u="sng" dirty="0" smtClean="0">
              <a:latin typeface="Arial" panose="020B0604020202020204" pitchFamily="34" charset="0"/>
              <a:cs typeface="Arial" panose="020B0604020202020204" pitchFamily="34" charset="0"/>
            </a:rPr>
            <a:t>Cheltuieli de exploatare la 1000 lei venituri din exploatare</a:t>
          </a:r>
        </a:p>
        <a:p>
          <a:r>
            <a:rPr lang="ro-RO" sz="1200" b="1" i="1" u="sng" dirty="0" smtClean="0"/>
            <a:t>≤ 980lei</a:t>
          </a:r>
          <a:endParaRPr lang="ro-RO" sz="1200" b="1" i="1" u="sng" dirty="0" smtClean="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dgm:t>
    </dgm:pt>
    <dgm:pt modelId="{266B5D19-25BA-44D8-8692-A3FAB1B29AA6}" type="parTrans" cxnId="{67EDE436-682F-4F6C-8F5D-801DCF407DBA}">
      <dgm:prSet/>
      <dgm:spPr/>
      <dgm:t>
        <a:bodyPr/>
        <a:lstStyle/>
        <a:p>
          <a:endParaRPr lang="en-US"/>
        </a:p>
      </dgm:t>
    </dgm:pt>
    <dgm:pt modelId="{57D8E3D0-A138-4C59-B759-7BC33896DFA0}" type="sibTrans" cxnId="{67EDE436-682F-4F6C-8F5D-801DCF407DBA}">
      <dgm:prSet/>
      <dgm:spPr/>
      <dgm:t>
        <a:bodyPr/>
        <a:lstStyle/>
        <a:p>
          <a:endParaRPr lang="en-US"/>
        </a:p>
      </dgm:t>
    </dgm:pt>
    <dgm:pt modelId="{A99500E7-8327-479B-ABED-AC9266154F12}">
      <dgm:prSet custT="1"/>
      <dgm:spPr/>
      <dgm:t>
        <a:bodyPr/>
        <a:lstStyle/>
        <a:p>
          <a:r>
            <a:rPr lang="ro-RO" sz="1400" b="1" u="sng" dirty="0" smtClean="0">
              <a:latin typeface="Arial" panose="020B0604020202020204" pitchFamily="34" charset="0"/>
              <a:cs typeface="Arial" panose="020B0604020202020204" pitchFamily="34" charset="0"/>
            </a:rPr>
            <a:t>Rotația stocurilor</a:t>
          </a:r>
        </a:p>
        <a:p>
          <a:r>
            <a:rPr lang="ro-RO" sz="1400" b="1" i="1" u="sng" dirty="0" smtClean="0"/>
            <a:t>≤ 30 zile</a:t>
          </a:r>
          <a:endParaRPr lang="en-US" sz="1400" b="1" u="sng" dirty="0">
            <a:latin typeface="Arial" panose="020B0604020202020204" pitchFamily="34" charset="0"/>
            <a:cs typeface="Arial" panose="020B0604020202020204" pitchFamily="34" charset="0"/>
          </a:endParaRPr>
        </a:p>
      </dgm:t>
    </dgm:pt>
    <dgm:pt modelId="{C6BA1EDB-C38B-4ADE-8B3B-5F365DC49D10}" type="parTrans" cxnId="{9904F8C3-EB7E-4640-91E0-14B2EB4F3CAF}">
      <dgm:prSet/>
      <dgm:spPr/>
      <dgm:t>
        <a:bodyPr/>
        <a:lstStyle/>
        <a:p>
          <a:endParaRPr lang="en-US"/>
        </a:p>
      </dgm:t>
    </dgm:pt>
    <dgm:pt modelId="{2BD51BCA-323A-4746-9F82-C0F4B3BB4815}" type="sibTrans" cxnId="{9904F8C3-EB7E-4640-91E0-14B2EB4F3CAF}">
      <dgm:prSet/>
      <dgm:spPr/>
      <dgm:t>
        <a:bodyPr/>
        <a:lstStyle/>
        <a:p>
          <a:endParaRPr lang="en-US"/>
        </a:p>
      </dgm:t>
    </dgm:pt>
    <dgm:pt modelId="{832BDFB4-65CF-47BA-B6D0-A1D136A3CC1E}" type="pres">
      <dgm:prSet presAssocID="{FA1D30F0-1516-459F-A681-7B40FDE1F140}" presName="CompostProcess" presStyleCnt="0">
        <dgm:presLayoutVars>
          <dgm:dir/>
          <dgm:resizeHandles val="exact"/>
        </dgm:presLayoutVars>
      </dgm:prSet>
      <dgm:spPr/>
    </dgm:pt>
    <dgm:pt modelId="{F13857CF-246A-4006-A48B-CFE1567D77C0}" type="pres">
      <dgm:prSet presAssocID="{FA1D30F0-1516-459F-A681-7B40FDE1F140}" presName="arrow" presStyleLbl="bgShp" presStyleIdx="0" presStyleCnt="1"/>
      <dgm:spPr/>
    </dgm:pt>
    <dgm:pt modelId="{ACDF72D2-5AC3-4ECC-97F7-C6C986D2737A}" type="pres">
      <dgm:prSet presAssocID="{FA1D30F0-1516-459F-A681-7B40FDE1F140}" presName="linearProcess" presStyleCnt="0"/>
      <dgm:spPr/>
    </dgm:pt>
    <dgm:pt modelId="{61775A74-085F-48AB-B583-33C8C1668E2F}" type="pres">
      <dgm:prSet presAssocID="{3CB8391B-81CF-4CAD-9586-2258D222A621}" presName="textNode" presStyleLbl="node1" presStyleIdx="0" presStyleCnt="4" custLinFactX="212690" custLinFactNeighborX="300000" custLinFactNeighborY="67">
        <dgm:presLayoutVars>
          <dgm:bulletEnabled val="1"/>
        </dgm:presLayoutVars>
      </dgm:prSet>
      <dgm:spPr/>
      <dgm:t>
        <a:bodyPr/>
        <a:lstStyle/>
        <a:p>
          <a:endParaRPr lang="en-US"/>
        </a:p>
      </dgm:t>
    </dgm:pt>
    <dgm:pt modelId="{2678FA53-484A-4CA8-A142-5CB7B4181FFF}" type="pres">
      <dgm:prSet presAssocID="{57D8E3D0-A138-4C59-B759-7BC33896DFA0}" presName="sibTrans" presStyleCnt="0"/>
      <dgm:spPr/>
    </dgm:pt>
    <dgm:pt modelId="{799DEDF8-219F-4C12-91AA-3C8E5AB86C82}" type="pres">
      <dgm:prSet presAssocID="{2D3CCB47-3D4A-4D08-88AA-616A40C78E2B}" presName="textNode" presStyleLbl="node1" presStyleIdx="1" presStyleCnt="4" custLinFactX="23859" custLinFactNeighborX="100000" custLinFactNeighborY="67">
        <dgm:presLayoutVars>
          <dgm:bulletEnabled val="1"/>
        </dgm:presLayoutVars>
      </dgm:prSet>
      <dgm:spPr/>
      <dgm:t>
        <a:bodyPr/>
        <a:lstStyle/>
        <a:p>
          <a:endParaRPr lang="en-US"/>
        </a:p>
      </dgm:t>
    </dgm:pt>
    <dgm:pt modelId="{37B57873-F319-4E64-821A-A5EC11FD0511}" type="pres">
      <dgm:prSet presAssocID="{818C324C-D537-4F84-A336-E0D4D35CBB80}" presName="sibTrans" presStyleCnt="0"/>
      <dgm:spPr/>
    </dgm:pt>
    <dgm:pt modelId="{D8567AA2-F278-427C-A6FC-965F03CC744C}" type="pres">
      <dgm:prSet presAssocID="{1EC82177-ADC6-415B-8524-06E3C93C42BD}" presName="textNode" presStyleLbl="node1" presStyleIdx="2" presStyleCnt="4" custScaleX="115930" custLinFactX="-159473" custLinFactNeighborX="-200000" custLinFactNeighborY="203">
        <dgm:presLayoutVars>
          <dgm:bulletEnabled val="1"/>
        </dgm:presLayoutVars>
      </dgm:prSet>
      <dgm:spPr/>
      <dgm:t>
        <a:bodyPr/>
        <a:lstStyle/>
        <a:p>
          <a:endParaRPr lang="en-US"/>
        </a:p>
      </dgm:t>
    </dgm:pt>
    <dgm:pt modelId="{F83F1DC6-DB64-4AFD-A259-CF9F866B3223}" type="pres">
      <dgm:prSet presAssocID="{814E3BE7-7BEE-444A-802C-F1C9DE7F595C}" presName="sibTrans" presStyleCnt="0"/>
      <dgm:spPr/>
    </dgm:pt>
    <dgm:pt modelId="{CD71B4D6-022A-4104-A543-01A6C56E36C5}" type="pres">
      <dgm:prSet presAssocID="{A99500E7-8327-479B-ABED-AC9266154F12}" presName="textNode" presStyleLbl="node1" presStyleIdx="3" presStyleCnt="4">
        <dgm:presLayoutVars>
          <dgm:bulletEnabled val="1"/>
        </dgm:presLayoutVars>
      </dgm:prSet>
      <dgm:spPr/>
      <dgm:t>
        <a:bodyPr/>
        <a:lstStyle/>
        <a:p>
          <a:endParaRPr lang="en-US"/>
        </a:p>
      </dgm:t>
    </dgm:pt>
  </dgm:ptLst>
  <dgm:cxnLst>
    <dgm:cxn modelId="{F8E3EA12-3A2F-45EC-B047-905DF8F3032D}" srcId="{FA1D30F0-1516-459F-A681-7B40FDE1F140}" destId="{2D3CCB47-3D4A-4D08-88AA-616A40C78E2B}" srcOrd="1" destOrd="0" parTransId="{4E2D8995-49DB-41D2-961C-C892FE54586F}" sibTransId="{818C324C-D537-4F84-A336-E0D4D35CBB80}"/>
    <dgm:cxn modelId="{A4A6380E-01BA-4FCE-961E-7CAEE674E0B8}" type="presOf" srcId="{3CB8391B-81CF-4CAD-9586-2258D222A621}" destId="{61775A74-085F-48AB-B583-33C8C1668E2F}" srcOrd="0" destOrd="0" presId="urn:microsoft.com/office/officeart/2005/8/layout/hProcess9"/>
    <dgm:cxn modelId="{72E69FC2-7AF4-4917-9BC8-9CB6AD5C8E76}" type="presOf" srcId="{1EC82177-ADC6-415B-8524-06E3C93C42BD}" destId="{D8567AA2-F278-427C-A6FC-965F03CC744C}" srcOrd="0" destOrd="0" presId="urn:microsoft.com/office/officeart/2005/8/layout/hProcess9"/>
    <dgm:cxn modelId="{ADEA436D-968B-42A8-9631-21D2D7EA9274}" type="presOf" srcId="{FA1D30F0-1516-459F-A681-7B40FDE1F140}" destId="{832BDFB4-65CF-47BA-B6D0-A1D136A3CC1E}" srcOrd="0" destOrd="0" presId="urn:microsoft.com/office/officeart/2005/8/layout/hProcess9"/>
    <dgm:cxn modelId="{7DADAEED-443D-428A-A705-2B577CD318A0}" type="presOf" srcId="{A99500E7-8327-479B-ABED-AC9266154F12}" destId="{CD71B4D6-022A-4104-A543-01A6C56E36C5}" srcOrd="0" destOrd="0" presId="urn:microsoft.com/office/officeart/2005/8/layout/hProcess9"/>
    <dgm:cxn modelId="{157FE3A6-F1A3-4D1B-BB39-C58972C95603}" type="presOf" srcId="{2D3CCB47-3D4A-4D08-88AA-616A40C78E2B}" destId="{799DEDF8-219F-4C12-91AA-3C8E5AB86C82}" srcOrd="0" destOrd="0" presId="urn:microsoft.com/office/officeart/2005/8/layout/hProcess9"/>
    <dgm:cxn modelId="{6C01B08A-2D5B-40EA-9B88-5A8F488A2185}" srcId="{FA1D30F0-1516-459F-A681-7B40FDE1F140}" destId="{1EC82177-ADC6-415B-8524-06E3C93C42BD}" srcOrd="2" destOrd="0" parTransId="{949543B6-1AE1-43C6-BB56-FB6A70ADDC88}" sibTransId="{814E3BE7-7BEE-444A-802C-F1C9DE7F595C}"/>
    <dgm:cxn modelId="{67EDE436-682F-4F6C-8F5D-801DCF407DBA}" srcId="{FA1D30F0-1516-459F-A681-7B40FDE1F140}" destId="{3CB8391B-81CF-4CAD-9586-2258D222A621}" srcOrd="0" destOrd="0" parTransId="{266B5D19-25BA-44D8-8692-A3FAB1B29AA6}" sibTransId="{57D8E3D0-A138-4C59-B759-7BC33896DFA0}"/>
    <dgm:cxn modelId="{9904F8C3-EB7E-4640-91E0-14B2EB4F3CAF}" srcId="{FA1D30F0-1516-459F-A681-7B40FDE1F140}" destId="{A99500E7-8327-479B-ABED-AC9266154F12}" srcOrd="3" destOrd="0" parTransId="{C6BA1EDB-C38B-4ADE-8B3B-5F365DC49D10}" sibTransId="{2BD51BCA-323A-4746-9F82-C0F4B3BB4815}"/>
    <dgm:cxn modelId="{E7C11605-0A59-440F-907E-3F21A47A1DD1}" type="presParOf" srcId="{832BDFB4-65CF-47BA-B6D0-A1D136A3CC1E}" destId="{F13857CF-246A-4006-A48B-CFE1567D77C0}" srcOrd="0" destOrd="0" presId="urn:microsoft.com/office/officeart/2005/8/layout/hProcess9"/>
    <dgm:cxn modelId="{48459B4E-46E3-4765-8439-31EBD75A7C40}" type="presParOf" srcId="{832BDFB4-65CF-47BA-B6D0-A1D136A3CC1E}" destId="{ACDF72D2-5AC3-4ECC-97F7-C6C986D2737A}" srcOrd="1" destOrd="0" presId="urn:microsoft.com/office/officeart/2005/8/layout/hProcess9"/>
    <dgm:cxn modelId="{E28D8D84-D6E4-4353-9F6F-A7C57E5CA65F}" type="presParOf" srcId="{ACDF72D2-5AC3-4ECC-97F7-C6C986D2737A}" destId="{61775A74-085F-48AB-B583-33C8C1668E2F}" srcOrd="0" destOrd="0" presId="urn:microsoft.com/office/officeart/2005/8/layout/hProcess9"/>
    <dgm:cxn modelId="{A1EB83E9-1447-4117-A456-EA96EFF6870B}" type="presParOf" srcId="{ACDF72D2-5AC3-4ECC-97F7-C6C986D2737A}" destId="{2678FA53-484A-4CA8-A142-5CB7B4181FFF}" srcOrd="1" destOrd="0" presId="urn:microsoft.com/office/officeart/2005/8/layout/hProcess9"/>
    <dgm:cxn modelId="{FD37E92F-2B67-4BD9-9AD3-0F9951152793}" type="presParOf" srcId="{ACDF72D2-5AC3-4ECC-97F7-C6C986D2737A}" destId="{799DEDF8-219F-4C12-91AA-3C8E5AB86C82}" srcOrd="2" destOrd="0" presId="urn:microsoft.com/office/officeart/2005/8/layout/hProcess9"/>
    <dgm:cxn modelId="{1BC8C084-094B-4A4F-B109-DC4668247331}" type="presParOf" srcId="{ACDF72D2-5AC3-4ECC-97F7-C6C986D2737A}" destId="{37B57873-F319-4E64-821A-A5EC11FD0511}" srcOrd="3" destOrd="0" presId="urn:microsoft.com/office/officeart/2005/8/layout/hProcess9"/>
    <dgm:cxn modelId="{5188FCF0-8CBB-4CC1-8D6B-62AF81478A81}" type="presParOf" srcId="{ACDF72D2-5AC3-4ECC-97F7-C6C986D2737A}" destId="{D8567AA2-F278-427C-A6FC-965F03CC744C}" srcOrd="4" destOrd="0" presId="urn:microsoft.com/office/officeart/2005/8/layout/hProcess9"/>
    <dgm:cxn modelId="{D994FC62-DBAA-4F9B-8163-EB085AE502F6}" type="presParOf" srcId="{ACDF72D2-5AC3-4ECC-97F7-C6C986D2737A}" destId="{F83F1DC6-DB64-4AFD-A259-CF9F866B3223}" srcOrd="5" destOrd="0" presId="urn:microsoft.com/office/officeart/2005/8/layout/hProcess9"/>
    <dgm:cxn modelId="{93C5B740-D8D7-4C0F-A631-3ECFC013478D}" type="presParOf" srcId="{ACDF72D2-5AC3-4ECC-97F7-C6C986D2737A}" destId="{CD71B4D6-022A-4104-A543-01A6C56E36C5}" srcOrd="6" destOrd="0" presId="urn:microsoft.com/office/officeart/2005/8/layout/hProcess9"/>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70FFBA4-A7FF-477C-BBB0-55DAE1BA1A87}" type="doc">
      <dgm:prSet loTypeId="urn:microsoft.com/office/officeart/2005/8/layout/arrow2" loCatId="process" qsTypeId="urn:microsoft.com/office/officeart/2009/2/quickstyle/3d8" qsCatId="3D" csTypeId="urn:microsoft.com/office/officeart/2005/8/colors/accent1_2" csCatId="accent1" phldr="1"/>
      <dgm:spPr/>
    </dgm:pt>
    <dgm:pt modelId="{5B9B958D-2214-4B61-BB51-A60E3F6FA5C4}">
      <dgm:prSet phldrT="[Text]" custT="1"/>
      <dgm:spPr/>
      <dgm:t>
        <a:bodyPr/>
        <a:lstStyle/>
        <a:p>
          <a:r>
            <a:rPr lang="ro-RO" sz="1100" b="1" dirty="0" smtClean="0">
              <a:latin typeface="Arial" panose="020B0604020202020204" pitchFamily="34" charset="0"/>
              <a:cs typeface="Arial" panose="020B0604020202020204" pitchFamily="34" charset="0"/>
            </a:rPr>
            <a:t>Profitabilitate</a:t>
          </a:r>
          <a:endParaRPr lang="en-US" sz="1100" b="1" dirty="0">
            <a:latin typeface="Arial" panose="020B0604020202020204" pitchFamily="34" charset="0"/>
            <a:cs typeface="Arial" panose="020B0604020202020204" pitchFamily="34" charset="0"/>
          </a:endParaRPr>
        </a:p>
      </dgm:t>
    </dgm:pt>
    <dgm:pt modelId="{06671F5D-EE89-4F1E-834E-610209820D3F}" type="parTrans" cxnId="{E4782DF7-9AE6-459F-8FB7-42E093FEAA0F}">
      <dgm:prSet/>
      <dgm:spPr/>
      <dgm:t>
        <a:bodyPr/>
        <a:lstStyle/>
        <a:p>
          <a:endParaRPr lang="en-US"/>
        </a:p>
      </dgm:t>
    </dgm:pt>
    <dgm:pt modelId="{B64E2822-32DE-40B7-BA83-7D066D519F92}" type="sibTrans" cxnId="{E4782DF7-9AE6-459F-8FB7-42E093FEAA0F}">
      <dgm:prSet/>
      <dgm:spPr/>
      <dgm:t>
        <a:bodyPr/>
        <a:lstStyle/>
        <a:p>
          <a:endParaRPr lang="en-US"/>
        </a:p>
      </dgm:t>
    </dgm:pt>
    <dgm:pt modelId="{15D4C6CC-89C1-464D-AB32-0E49C9FA41B9}">
      <dgm:prSet phldrT="[Text]" custT="1"/>
      <dgm:spPr/>
      <dgm:t>
        <a:bodyPr/>
        <a:lstStyle/>
        <a:p>
          <a:r>
            <a:rPr lang="ro-RO" sz="1400" b="1" dirty="0" smtClean="0">
              <a:latin typeface="Arial" panose="020B0604020202020204" pitchFamily="34" charset="0"/>
              <a:cs typeface="Arial" panose="020B0604020202020204" pitchFamily="34" charset="0"/>
            </a:rPr>
            <a:t>Eficiență</a:t>
          </a:r>
          <a:endParaRPr lang="en-US" sz="1400" b="1" dirty="0">
            <a:latin typeface="Arial" panose="020B0604020202020204" pitchFamily="34" charset="0"/>
            <a:cs typeface="Arial" panose="020B0604020202020204" pitchFamily="34" charset="0"/>
          </a:endParaRPr>
        </a:p>
      </dgm:t>
    </dgm:pt>
    <dgm:pt modelId="{554F4289-C104-47D4-AFF7-4356BA6F5499}" type="parTrans" cxnId="{2DD23C4E-4E60-4786-A6A2-5BC3670EEDA7}">
      <dgm:prSet/>
      <dgm:spPr/>
      <dgm:t>
        <a:bodyPr/>
        <a:lstStyle/>
        <a:p>
          <a:endParaRPr lang="en-US"/>
        </a:p>
      </dgm:t>
    </dgm:pt>
    <dgm:pt modelId="{8DE04161-A1BC-47FC-927D-4FAF754B820E}" type="sibTrans" cxnId="{2DD23C4E-4E60-4786-A6A2-5BC3670EEDA7}">
      <dgm:prSet/>
      <dgm:spPr/>
      <dgm:t>
        <a:bodyPr/>
        <a:lstStyle/>
        <a:p>
          <a:endParaRPr lang="en-US"/>
        </a:p>
      </dgm:t>
    </dgm:pt>
    <dgm:pt modelId="{5F1B596F-566B-4F34-8ADF-C209F5200177}">
      <dgm:prSet phldrT="[Text]" custT="1"/>
      <dgm:spPr/>
      <dgm:t>
        <a:bodyPr/>
        <a:lstStyle/>
        <a:p>
          <a:r>
            <a:rPr lang="ro-RO" sz="1200" b="1" dirty="0" smtClean="0">
              <a:latin typeface="Arial" panose="020B0604020202020204" pitchFamily="34" charset="0"/>
              <a:cs typeface="Arial" panose="020B0604020202020204" pitchFamily="34" charset="0"/>
            </a:rPr>
            <a:t>Performanță</a:t>
          </a:r>
          <a:endParaRPr lang="en-US" sz="1200" b="1" dirty="0">
            <a:latin typeface="Arial" panose="020B0604020202020204" pitchFamily="34" charset="0"/>
            <a:cs typeface="Arial" panose="020B0604020202020204" pitchFamily="34" charset="0"/>
          </a:endParaRPr>
        </a:p>
      </dgm:t>
    </dgm:pt>
    <dgm:pt modelId="{DE6E96EF-F0B2-4543-ADBA-F1D775D7FED4}" type="parTrans" cxnId="{90FF2D4E-0A23-4FCD-870A-5DB9AC90399A}">
      <dgm:prSet/>
      <dgm:spPr/>
      <dgm:t>
        <a:bodyPr/>
        <a:lstStyle/>
        <a:p>
          <a:endParaRPr lang="en-US"/>
        </a:p>
      </dgm:t>
    </dgm:pt>
    <dgm:pt modelId="{824EB777-F615-4465-80B5-6B6301C45ACA}" type="sibTrans" cxnId="{90FF2D4E-0A23-4FCD-870A-5DB9AC90399A}">
      <dgm:prSet/>
      <dgm:spPr/>
      <dgm:t>
        <a:bodyPr/>
        <a:lstStyle/>
        <a:p>
          <a:endParaRPr lang="en-US"/>
        </a:p>
      </dgm:t>
    </dgm:pt>
    <dgm:pt modelId="{7B23D45F-2565-4433-AB1E-A796105BF83C}" type="pres">
      <dgm:prSet presAssocID="{D70FFBA4-A7FF-477C-BBB0-55DAE1BA1A87}" presName="arrowDiagram" presStyleCnt="0">
        <dgm:presLayoutVars>
          <dgm:chMax val="5"/>
          <dgm:dir/>
          <dgm:resizeHandles val="exact"/>
        </dgm:presLayoutVars>
      </dgm:prSet>
      <dgm:spPr/>
    </dgm:pt>
    <dgm:pt modelId="{A9FD6970-2C80-47A0-B6DA-62FF9A964228}" type="pres">
      <dgm:prSet presAssocID="{D70FFBA4-A7FF-477C-BBB0-55DAE1BA1A87}" presName="arrow" presStyleLbl="bgShp" presStyleIdx="0" presStyleCnt="1" custLinFactNeighborX="727" custLinFactNeighborY="0"/>
      <dgm:spPr/>
    </dgm:pt>
    <dgm:pt modelId="{7EC61AFF-2CD1-4F84-8163-00783F83C7DB}" type="pres">
      <dgm:prSet presAssocID="{D70FFBA4-A7FF-477C-BBB0-55DAE1BA1A87}" presName="arrowDiagram3" presStyleCnt="0"/>
      <dgm:spPr/>
    </dgm:pt>
    <dgm:pt modelId="{F748671E-A707-4247-8EC8-AC1935A91730}" type="pres">
      <dgm:prSet presAssocID="{5B9B958D-2214-4B61-BB51-A60E3F6FA5C4}" presName="bullet3a" presStyleLbl="node1" presStyleIdx="0" presStyleCnt="3" custLinFactNeighborX="-66688" custLinFactNeighborY="26675"/>
      <dgm:spPr/>
    </dgm:pt>
    <dgm:pt modelId="{2A50AB77-61D5-4B7D-A763-0366AEFB2FE6}" type="pres">
      <dgm:prSet presAssocID="{5B9B958D-2214-4B61-BB51-A60E3F6FA5C4}" presName="textBox3a" presStyleLbl="revTx" presStyleIdx="0" presStyleCnt="3">
        <dgm:presLayoutVars>
          <dgm:bulletEnabled val="1"/>
        </dgm:presLayoutVars>
      </dgm:prSet>
      <dgm:spPr/>
      <dgm:t>
        <a:bodyPr/>
        <a:lstStyle/>
        <a:p>
          <a:endParaRPr lang="en-US"/>
        </a:p>
      </dgm:t>
    </dgm:pt>
    <dgm:pt modelId="{3B21D1BC-7DAC-4758-BE66-A2F11CB00A9B}" type="pres">
      <dgm:prSet presAssocID="{15D4C6CC-89C1-464D-AB32-0E49C9FA41B9}" presName="bullet3b" presStyleLbl="node1" presStyleIdx="1" presStyleCnt="3"/>
      <dgm:spPr/>
    </dgm:pt>
    <dgm:pt modelId="{4C700EE6-886D-400A-ABDD-160A8A7DF9EE}" type="pres">
      <dgm:prSet presAssocID="{15D4C6CC-89C1-464D-AB32-0E49C9FA41B9}" presName="textBox3b" presStyleLbl="revTx" presStyleIdx="1" presStyleCnt="3">
        <dgm:presLayoutVars>
          <dgm:bulletEnabled val="1"/>
        </dgm:presLayoutVars>
      </dgm:prSet>
      <dgm:spPr/>
      <dgm:t>
        <a:bodyPr/>
        <a:lstStyle/>
        <a:p>
          <a:endParaRPr lang="en-US"/>
        </a:p>
      </dgm:t>
    </dgm:pt>
    <dgm:pt modelId="{92C21340-2733-460A-8AD7-38756B033E3C}" type="pres">
      <dgm:prSet presAssocID="{5F1B596F-566B-4F34-8ADF-C209F5200177}" presName="bullet3c" presStyleLbl="node1" presStyleIdx="2" presStyleCnt="3"/>
      <dgm:spPr/>
    </dgm:pt>
    <dgm:pt modelId="{7F05C4CA-8B5E-42DB-B562-2D9DABB46EEF}" type="pres">
      <dgm:prSet presAssocID="{5F1B596F-566B-4F34-8ADF-C209F5200177}" presName="textBox3c" presStyleLbl="revTx" presStyleIdx="2" presStyleCnt="3">
        <dgm:presLayoutVars>
          <dgm:bulletEnabled val="1"/>
        </dgm:presLayoutVars>
      </dgm:prSet>
      <dgm:spPr/>
      <dgm:t>
        <a:bodyPr/>
        <a:lstStyle/>
        <a:p>
          <a:endParaRPr lang="en-US"/>
        </a:p>
      </dgm:t>
    </dgm:pt>
  </dgm:ptLst>
  <dgm:cxnLst>
    <dgm:cxn modelId="{BD229656-ED45-4B93-A7B9-79BFEC332A00}" type="presOf" srcId="{5F1B596F-566B-4F34-8ADF-C209F5200177}" destId="{7F05C4CA-8B5E-42DB-B562-2D9DABB46EEF}" srcOrd="0" destOrd="0" presId="urn:microsoft.com/office/officeart/2005/8/layout/arrow2"/>
    <dgm:cxn modelId="{2DD23C4E-4E60-4786-A6A2-5BC3670EEDA7}" srcId="{D70FFBA4-A7FF-477C-BBB0-55DAE1BA1A87}" destId="{15D4C6CC-89C1-464D-AB32-0E49C9FA41B9}" srcOrd="1" destOrd="0" parTransId="{554F4289-C104-47D4-AFF7-4356BA6F5499}" sibTransId="{8DE04161-A1BC-47FC-927D-4FAF754B820E}"/>
    <dgm:cxn modelId="{E4782DF7-9AE6-459F-8FB7-42E093FEAA0F}" srcId="{D70FFBA4-A7FF-477C-BBB0-55DAE1BA1A87}" destId="{5B9B958D-2214-4B61-BB51-A60E3F6FA5C4}" srcOrd="0" destOrd="0" parTransId="{06671F5D-EE89-4F1E-834E-610209820D3F}" sibTransId="{B64E2822-32DE-40B7-BA83-7D066D519F92}"/>
    <dgm:cxn modelId="{557F6E9A-7D13-4F2D-83AE-07601360513B}" type="presOf" srcId="{D70FFBA4-A7FF-477C-BBB0-55DAE1BA1A87}" destId="{7B23D45F-2565-4433-AB1E-A796105BF83C}" srcOrd="0" destOrd="0" presId="urn:microsoft.com/office/officeart/2005/8/layout/arrow2"/>
    <dgm:cxn modelId="{9EEB6CDA-785C-4D6F-8FA6-9A47A35F7EFA}" type="presOf" srcId="{5B9B958D-2214-4B61-BB51-A60E3F6FA5C4}" destId="{2A50AB77-61D5-4B7D-A763-0366AEFB2FE6}" srcOrd="0" destOrd="0" presId="urn:microsoft.com/office/officeart/2005/8/layout/arrow2"/>
    <dgm:cxn modelId="{94196238-F694-4F28-9BDF-ABB942BE8A1D}" type="presOf" srcId="{15D4C6CC-89C1-464D-AB32-0E49C9FA41B9}" destId="{4C700EE6-886D-400A-ABDD-160A8A7DF9EE}" srcOrd="0" destOrd="0" presId="urn:microsoft.com/office/officeart/2005/8/layout/arrow2"/>
    <dgm:cxn modelId="{90FF2D4E-0A23-4FCD-870A-5DB9AC90399A}" srcId="{D70FFBA4-A7FF-477C-BBB0-55DAE1BA1A87}" destId="{5F1B596F-566B-4F34-8ADF-C209F5200177}" srcOrd="2" destOrd="0" parTransId="{DE6E96EF-F0B2-4543-ADBA-F1D775D7FED4}" sibTransId="{824EB777-F615-4465-80B5-6B6301C45ACA}"/>
    <dgm:cxn modelId="{20E61138-3EA7-48AF-8777-4CF3FEB22352}" type="presParOf" srcId="{7B23D45F-2565-4433-AB1E-A796105BF83C}" destId="{A9FD6970-2C80-47A0-B6DA-62FF9A964228}" srcOrd="0" destOrd="0" presId="urn:microsoft.com/office/officeart/2005/8/layout/arrow2"/>
    <dgm:cxn modelId="{0BAF5608-621B-41AA-BD42-0BD812E597AE}" type="presParOf" srcId="{7B23D45F-2565-4433-AB1E-A796105BF83C}" destId="{7EC61AFF-2CD1-4F84-8163-00783F83C7DB}" srcOrd="1" destOrd="0" presId="urn:microsoft.com/office/officeart/2005/8/layout/arrow2"/>
    <dgm:cxn modelId="{B2E5E6F2-DB3F-4A89-AF02-F930263B4DCF}" type="presParOf" srcId="{7EC61AFF-2CD1-4F84-8163-00783F83C7DB}" destId="{F748671E-A707-4247-8EC8-AC1935A91730}" srcOrd="0" destOrd="0" presId="urn:microsoft.com/office/officeart/2005/8/layout/arrow2"/>
    <dgm:cxn modelId="{5100564D-DB39-47F7-9507-2227C9B1B120}" type="presParOf" srcId="{7EC61AFF-2CD1-4F84-8163-00783F83C7DB}" destId="{2A50AB77-61D5-4B7D-A763-0366AEFB2FE6}" srcOrd="1" destOrd="0" presId="urn:microsoft.com/office/officeart/2005/8/layout/arrow2"/>
    <dgm:cxn modelId="{3A42D34E-3B43-4390-A5B4-8F68DFB7FCEC}" type="presParOf" srcId="{7EC61AFF-2CD1-4F84-8163-00783F83C7DB}" destId="{3B21D1BC-7DAC-4758-BE66-A2F11CB00A9B}" srcOrd="2" destOrd="0" presId="urn:microsoft.com/office/officeart/2005/8/layout/arrow2"/>
    <dgm:cxn modelId="{0F6E1706-6377-4952-93AE-AFB6949DF6B1}" type="presParOf" srcId="{7EC61AFF-2CD1-4F84-8163-00783F83C7DB}" destId="{4C700EE6-886D-400A-ABDD-160A8A7DF9EE}" srcOrd="3" destOrd="0" presId="urn:microsoft.com/office/officeart/2005/8/layout/arrow2"/>
    <dgm:cxn modelId="{60023D66-EA39-490B-96E8-0403BB53383F}" type="presParOf" srcId="{7EC61AFF-2CD1-4F84-8163-00783F83C7DB}" destId="{92C21340-2733-460A-8AD7-38756B033E3C}" srcOrd="4" destOrd="0" presId="urn:microsoft.com/office/officeart/2005/8/layout/arrow2"/>
    <dgm:cxn modelId="{822AC717-897A-4C6B-AF7D-145846A469A0}" type="presParOf" srcId="{7EC61AFF-2CD1-4F84-8163-00783F83C7DB}" destId="{7F05C4CA-8B5E-42DB-B562-2D9DABB46EEF}" srcOrd="5" destOrd="0" presId="urn:microsoft.com/office/officeart/2005/8/layout/arrow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F647A72-C5D2-4057-9CF0-FD1A691D3BBE}"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C484093D-65D0-4B5F-8F92-C8023AB6C255}">
      <dgm:prSet phldrT="[Text]" custT="1"/>
      <dgm:spPr/>
      <dgm:t>
        <a:bodyPr/>
        <a:lstStyle/>
        <a:p>
          <a:pPr algn="ctr">
            <a:lnSpc>
              <a:spcPct val="100000"/>
            </a:lnSpc>
            <a:spcAft>
              <a:spcPts val="0"/>
            </a:spcAft>
          </a:pPr>
          <a:r>
            <a:rPr lang="ro-RO" sz="1200" b="1" dirty="0" smtClean="0">
              <a:solidFill>
                <a:schemeClr val="tx1"/>
              </a:solidFill>
            </a:rPr>
            <a:t>Strategia de tarifare </a:t>
          </a:r>
          <a:r>
            <a:rPr lang="ro-RO" sz="1200" dirty="0" smtClean="0">
              <a:solidFill>
                <a:schemeClr val="tx1"/>
              </a:solidFill>
            </a:rPr>
            <a:t>presupune ajustări ale tarifelor în fiecare an la data de 1 iulie atât cu </a:t>
          </a:r>
          <a:r>
            <a:rPr lang="ro-RO" sz="1200" b="1" dirty="0" smtClean="0">
              <a:solidFill>
                <a:schemeClr val="tx1"/>
              </a:solidFill>
            </a:rPr>
            <a:t>INFLAȚIA</a:t>
          </a:r>
          <a:r>
            <a:rPr lang="ro-RO" sz="1200" dirty="0" smtClean="0">
              <a:solidFill>
                <a:schemeClr val="tx1"/>
              </a:solidFill>
            </a:rPr>
            <a:t> cumulată în ultimul an cât și în </a:t>
          </a:r>
          <a:r>
            <a:rPr lang="ro-RO" sz="1200" b="1" dirty="0" smtClean="0">
              <a:solidFill>
                <a:schemeClr val="tx1"/>
              </a:solidFill>
            </a:rPr>
            <a:t>TERMENI REALI</a:t>
          </a:r>
          <a:endParaRPr lang="en-US" sz="1200" b="1" dirty="0">
            <a:solidFill>
              <a:schemeClr val="tx1"/>
            </a:solidFill>
          </a:endParaRPr>
        </a:p>
      </dgm:t>
    </dgm:pt>
    <dgm:pt modelId="{91CD7396-1538-4451-A66B-ACE5271BD2FE}" type="parTrans" cxnId="{29D49E94-F041-4B6B-AB4E-BB2D6158DA89}">
      <dgm:prSet/>
      <dgm:spPr/>
      <dgm:t>
        <a:bodyPr/>
        <a:lstStyle/>
        <a:p>
          <a:endParaRPr lang="en-US"/>
        </a:p>
      </dgm:t>
    </dgm:pt>
    <dgm:pt modelId="{DC585367-9687-4C19-B16D-CE7818CECF13}" type="sibTrans" cxnId="{29D49E94-F041-4B6B-AB4E-BB2D6158DA89}">
      <dgm:prSet/>
      <dgm:spPr/>
      <dgm:t>
        <a:bodyPr/>
        <a:lstStyle/>
        <a:p>
          <a:endParaRPr lang="en-US"/>
        </a:p>
      </dgm:t>
    </dgm:pt>
    <dgm:pt modelId="{8313B5EA-BC94-4662-B749-72658DC6BE80}">
      <dgm:prSet phldrT="[Text]" custT="1"/>
      <dgm:spPr/>
      <dgm:t>
        <a:bodyPr/>
        <a:lstStyle/>
        <a:p>
          <a:pPr algn="ctr"/>
          <a:r>
            <a:rPr lang="ro-RO" sz="1200" b="1" dirty="0" smtClean="0">
              <a:solidFill>
                <a:schemeClr val="tx1"/>
              </a:solidFill>
            </a:rPr>
            <a:t>Strategia de tarifare se </a:t>
          </a:r>
          <a:r>
            <a:rPr lang="ro-RO" sz="1200" dirty="0" smtClean="0">
              <a:solidFill>
                <a:schemeClr val="tx1"/>
              </a:solidFill>
            </a:rPr>
            <a:t>elaborează pentru o perioada de </a:t>
          </a:r>
          <a:r>
            <a:rPr lang="ro-RO" sz="1200" b="1" dirty="0" smtClean="0">
              <a:solidFill>
                <a:schemeClr val="tx1"/>
              </a:solidFill>
            </a:rPr>
            <a:t>minim 5 ani</a:t>
          </a:r>
          <a:endParaRPr lang="en-US" sz="1200" b="1" dirty="0">
            <a:solidFill>
              <a:schemeClr val="tx1"/>
            </a:solidFill>
          </a:endParaRPr>
        </a:p>
      </dgm:t>
    </dgm:pt>
    <dgm:pt modelId="{101DB9E4-7095-49D6-9A13-7E74A76695BD}" type="parTrans" cxnId="{204956A1-E48D-4453-B61C-0315697E2F10}">
      <dgm:prSet/>
      <dgm:spPr/>
      <dgm:t>
        <a:bodyPr/>
        <a:lstStyle/>
        <a:p>
          <a:endParaRPr lang="en-US"/>
        </a:p>
      </dgm:t>
    </dgm:pt>
    <dgm:pt modelId="{A24455E8-76CD-48F3-96C8-16E98DE23650}" type="sibTrans" cxnId="{204956A1-E48D-4453-B61C-0315697E2F10}">
      <dgm:prSet/>
      <dgm:spPr/>
      <dgm:t>
        <a:bodyPr/>
        <a:lstStyle/>
        <a:p>
          <a:endParaRPr lang="en-US"/>
        </a:p>
      </dgm:t>
    </dgm:pt>
    <dgm:pt modelId="{6BF40B1E-8C2A-4E3E-89FD-D9C77277FB60}">
      <dgm:prSet phldrT="[Text]" custT="1"/>
      <dgm:spPr/>
      <dgm:t>
        <a:bodyPr/>
        <a:lstStyle/>
        <a:p>
          <a:pPr algn="ctr"/>
          <a:r>
            <a:rPr lang="ro-RO" sz="1200" b="1" dirty="0" smtClean="0">
              <a:solidFill>
                <a:schemeClr val="tx1"/>
              </a:solidFill>
            </a:rPr>
            <a:t>Condiție de finanțare a proiectelor de investiții în infrastructura de apă realizate din fonduri publice acordate de la bugetul de stat și/sau fonduri nerambursabile</a:t>
          </a:r>
          <a:endParaRPr lang="en-US" sz="1200" b="1" dirty="0">
            <a:solidFill>
              <a:schemeClr val="tx1"/>
            </a:solidFill>
          </a:endParaRPr>
        </a:p>
      </dgm:t>
    </dgm:pt>
    <dgm:pt modelId="{11BD12B7-9A38-45BD-B673-46DB2D5D4CD6}" type="parTrans" cxnId="{1DD09D99-5B35-4F8A-8570-212E8239A843}">
      <dgm:prSet/>
      <dgm:spPr/>
      <dgm:t>
        <a:bodyPr/>
        <a:lstStyle/>
        <a:p>
          <a:endParaRPr lang="en-US"/>
        </a:p>
      </dgm:t>
    </dgm:pt>
    <dgm:pt modelId="{E2B4904D-319C-4F6A-920D-963E1D3058F8}" type="sibTrans" cxnId="{1DD09D99-5B35-4F8A-8570-212E8239A843}">
      <dgm:prSet/>
      <dgm:spPr/>
      <dgm:t>
        <a:bodyPr/>
        <a:lstStyle/>
        <a:p>
          <a:endParaRPr lang="en-US"/>
        </a:p>
      </dgm:t>
    </dgm:pt>
    <dgm:pt modelId="{7831F83B-D0FD-4F79-889C-FB331C4FF3F4}">
      <dgm:prSet/>
      <dgm:spPr/>
      <dgm:t>
        <a:bodyPr/>
        <a:lstStyle/>
        <a:p>
          <a:endParaRPr lang="en-US"/>
        </a:p>
      </dgm:t>
    </dgm:pt>
    <dgm:pt modelId="{7BDE9CA5-48AB-466A-A0A2-3FADE41E1722}" type="parTrans" cxnId="{D4F6201C-A592-458A-B079-642603FFBEB6}">
      <dgm:prSet/>
      <dgm:spPr/>
      <dgm:t>
        <a:bodyPr/>
        <a:lstStyle/>
        <a:p>
          <a:endParaRPr lang="en-US"/>
        </a:p>
      </dgm:t>
    </dgm:pt>
    <dgm:pt modelId="{3D781479-DACE-4615-B39F-B40DCA88B99A}" type="sibTrans" cxnId="{D4F6201C-A592-458A-B079-642603FFBEB6}">
      <dgm:prSet/>
      <dgm:spPr/>
      <dgm:t>
        <a:bodyPr/>
        <a:lstStyle/>
        <a:p>
          <a:endParaRPr lang="en-US"/>
        </a:p>
      </dgm:t>
    </dgm:pt>
    <dgm:pt modelId="{614091D0-F938-4702-BDB8-07057A088B55}" type="pres">
      <dgm:prSet presAssocID="{5F647A72-C5D2-4057-9CF0-FD1A691D3BBE}" presName="arrowDiagram" presStyleCnt="0">
        <dgm:presLayoutVars>
          <dgm:chMax val="5"/>
          <dgm:dir/>
          <dgm:resizeHandles val="exact"/>
        </dgm:presLayoutVars>
      </dgm:prSet>
      <dgm:spPr/>
      <dgm:t>
        <a:bodyPr/>
        <a:lstStyle/>
        <a:p>
          <a:endParaRPr lang="en-US"/>
        </a:p>
      </dgm:t>
    </dgm:pt>
    <dgm:pt modelId="{2A2497EE-CBE3-4695-8865-9D5952EE348B}" type="pres">
      <dgm:prSet presAssocID="{5F647A72-C5D2-4057-9CF0-FD1A691D3BBE}" presName="arrow" presStyleLbl="bgShp" presStyleIdx="0" presStyleCnt="1" custScaleX="131649" custLinFactNeighborX="-410" custLinFactNeighborY="-1914"/>
      <dgm:spPr/>
    </dgm:pt>
    <dgm:pt modelId="{5F8B5753-309F-43A9-945B-B1E9E4659D6B}" type="pres">
      <dgm:prSet presAssocID="{5F647A72-C5D2-4057-9CF0-FD1A691D3BBE}" presName="arrowDiagram4" presStyleCnt="0"/>
      <dgm:spPr/>
    </dgm:pt>
    <dgm:pt modelId="{3B09E149-F8AE-4E2D-A675-3EE6112582D4}" type="pres">
      <dgm:prSet presAssocID="{C484093D-65D0-4B5F-8F92-C8023AB6C255}" presName="bullet4a" presStyleLbl="node1" presStyleIdx="0" presStyleCnt="4" custLinFactY="-200000" custLinFactNeighborX="34451" custLinFactNeighborY="-212928"/>
      <dgm:spPr/>
    </dgm:pt>
    <dgm:pt modelId="{5AADE1CE-FC7E-407A-ACD4-30F7EC39BC3F}" type="pres">
      <dgm:prSet presAssocID="{C484093D-65D0-4B5F-8F92-C8023AB6C255}" presName="textBox4a" presStyleLbl="revTx" presStyleIdx="0" presStyleCnt="4" custScaleX="198982" custScaleY="150681" custLinFactNeighborX="6751" custLinFactNeighborY="-3667">
        <dgm:presLayoutVars>
          <dgm:bulletEnabled val="1"/>
        </dgm:presLayoutVars>
      </dgm:prSet>
      <dgm:spPr/>
      <dgm:t>
        <a:bodyPr/>
        <a:lstStyle/>
        <a:p>
          <a:endParaRPr lang="en-US"/>
        </a:p>
      </dgm:t>
    </dgm:pt>
    <dgm:pt modelId="{5596F469-D488-444D-A33C-D23AB1DFB640}" type="pres">
      <dgm:prSet presAssocID="{8313B5EA-BC94-4662-B749-72658DC6BE80}" presName="bullet4b" presStyleLbl="node1" presStyleIdx="1" presStyleCnt="4" custLinFactX="100000" custLinFactY="-55906" custLinFactNeighborX="140432" custLinFactNeighborY="-100000"/>
      <dgm:spPr/>
    </dgm:pt>
    <dgm:pt modelId="{C643FB9B-2978-41B2-BE65-37E890B3B032}" type="pres">
      <dgm:prSet presAssocID="{8313B5EA-BC94-4662-B749-72658DC6BE80}" presName="textBox4b" presStyleLbl="revTx" presStyleIdx="1" presStyleCnt="4" custLinFactNeighborX="20240" custLinFactNeighborY="460">
        <dgm:presLayoutVars>
          <dgm:bulletEnabled val="1"/>
        </dgm:presLayoutVars>
      </dgm:prSet>
      <dgm:spPr/>
      <dgm:t>
        <a:bodyPr/>
        <a:lstStyle/>
        <a:p>
          <a:endParaRPr lang="en-US"/>
        </a:p>
      </dgm:t>
    </dgm:pt>
    <dgm:pt modelId="{A0780636-1830-4A9F-A4BE-12FBCFFB836E}" type="pres">
      <dgm:prSet presAssocID="{6BF40B1E-8C2A-4E3E-89FD-D9C77277FB60}" presName="bullet4c" presStyleLbl="node1" presStyleIdx="2" presStyleCnt="4" custLinFactX="100000" custLinFactNeighborX="113302" custLinFactNeighborY="-47081"/>
      <dgm:spPr/>
    </dgm:pt>
    <dgm:pt modelId="{CEA039CD-A043-42D3-92F1-9F4D0567FDE1}" type="pres">
      <dgm:prSet presAssocID="{6BF40B1E-8C2A-4E3E-89FD-D9C77277FB60}" presName="textBox4c" presStyleLbl="revTx" presStyleIdx="2" presStyleCnt="4" custScaleX="116236" custLinFactNeighborX="29704" custLinFactNeighborY="15478">
        <dgm:presLayoutVars>
          <dgm:bulletEnabled val="1"/>
        </dgm:presLayoutVars>
      </dgm:prSet>
      <dgm:spPr/>
      <dgm:t>
        <a:bodyPr/>
        <a:lstStyle/>
        <a:p>
          <a:endParaRPr lang="en-US"/>
        </a:p>
      </dgm:t>
    </dgm:pt>
    <dgm:pt modelId="{2A70276D-2C94-426E-8DDC-4945D67B4316}" type="pres">
      <dgm:prSet presAssocID="{7831F83B-D0FD-4F79-889C-FB331C4FF3F4}" presName="bullet4d" presStyleLbl="node1" presStyleIdx="3" presStyleCnt="4" custLinFactX="100000" custLinFactNeighborX="161331" custLinFactNeighborY="-14049"/>
      <dgm:spPr/>
    </dgm:pt>
    <dgm:pt modelId="{DFE99CBC-A2CE-49D6-B19B-AD9A5E75C467}" type="pres">
      <dgm:prSet presAssocID="{7831F83B-D0FD-4F79-889C-FB331C4FF3F4}" presName="textBox4d" presStyleLbl="revTx" presStyleIdx="3" presStyleCnt="4">
        <dgm:presLayoutVars>
          <dgm:bulletEnabled val="1"/>
        </dgm:presLayoutVars>
      </dgm:prSet>
      <dgm:spPr/>
      <dgm:t>
        <a:bodyPr/>
        <a:lstStyle/>
        <a:p>
          <a:endParaRPr lang="en-US"/>
        </a:p>
      </dgm:t>
    </dgm:pt>
  </dgm:ptLst>
  <dgm:cxnLst>
    <dgm:cxn modelId="{0B180842-BF52-43E4-9560-3E3B74C02510}" type="presOf" srcId="{6BF40B1E-8C2A-4E3E-89FD-D9C77277FB60}" destId="{CEA039CD-A043-42D3-92F1-9F4D0567FDE1}" srcOrd="0" destOrd="0" presId="urn:microsoft.com/office/officeart/2005/8/layout/arrow2"/>
    <dgm:cxn modelId="{AA2BEFB4-23B0-4DF5-8E1F-18822211E726}" type="presOf" srcId="{8313B5EA-BC94-4662-B749-72658DC6BE80}" destId="{C643FB9B-2978-41B2-BE65-37E890B3B032}" srcOrd="0" destOrd="0" presId="urn:microsoft.com/office/officeart/2005/8/layout/arrow2"/>
    <dgm:cxn modelId="{1DD09D99-5B35-4F8A-8570-212E8239A843}" srcId="{5F647A72-C5D2-4057-9CF0-FD1A691D3BBE}" destId="{6BF40B1E-8C2A-4E3E-89FD-D9C77277FB60}" srcOrd="2" destOrd="0" parTransId="{11BD12B7-9A38-45BD-B673-46DB2D5D4CD6}" sibTransId="{E2B4904D-319C-4F6A-920D-963E1D3058F8}"/>
    <dgm:cxn modelId="{55F57B71-6971-4961-B955-02BF3C4BF512}" type="presOf" srcId="{C484093D-65D0-4B5F-8F92-C8023AB6C255}" destId="{5AADE1CE-FC7E-407A-ACD4-30F7EC39BC3F}" srcOrd="0" destOrd="0" presId="urn:microsoft.com/office/officeart/2005/8/layout/arrow2"/>
    <dgm:cxn modelId="{56698FD6-3E07-4201-9C8A-F3B2F68A3D63}" type="presOf" srcId="{5F647A72-C5D2-4057-9CF0-FD1A691D3BBE}" destId="{614091D0-F938-4702-BDB8-07057A088B55}" srcOrd="0" destOrd="0" presId="urn:microsoft.com/office/officeart/2005/8/layout/arrow2"/>
    <dgm:cxn modelId="{204956A1-E48D-4453-B61C-0315697E2F10}" srcId="{5F647A72-C5D2-4057-9CF0-FD1A691D3BBE}" destId="{8313B5EA-BC94-4662-B749-72658DC6BE80}" srcOrd="1" destOrd="0" parTransId="{101DB9E4-7095-49D6-9A13-7E74A76695BD}" sibTransId="{A24455E8-76CD-48F3-96C8-16E98DE23650}"/>
    <dgm:cxn modelId="{D4F6201C-A592-458A-B079-642603FFBEB6}" srcId="{5F647A72-C5D2-4057-9CF0-FD1A691D3BBE}" destId="{7831F83B-D0FD-4F79-889C-FB331C4FF3F4}" srcOrd="3" destOrd="0" parTransId="{7BDE9CA5-48AB-466A-A0A2-3FADE41E1722}" sibTransId="{3D781479-DACE-4615-B39F-B40DCA88B99A}"/>
    <dgm:cxn modelId="{FE949CE9-7EBB-4BF3-8D45-737F2C0E0E04}" type="presOf" srcId="{7831F83B-D0FD-4F79-889C-FB331C4FF3F4}" destId="{DFE99CBC-A2CE-49D6-B19B-AD9A5E75C467}" srcOrd="0" destOrd="0" presId="urn:microsoft.com/office/officeart/2005/8/layout/arrow2"/>
    <dgm:cxn modelId="{29D49E94-F041-4B6B-AB4E-BB2D6158DA89}" srcId="{5F647A72-C5D2-4057-9CF0-FD1A691D3BBE}" destId="{C484093D-65D0-4B5F-8F92-C8023AB6C255}" srcOrd="0" destOrd="0" parTransId="{91CD7396-1538-4451-A66B-ACE5271BD2FE}" sibTransId="{DC585367-9687-4C19-B16D-CE7818CECF13}"/>
    <dgm:cxn modelId="{69F8AD55-1742-4001-A865-75B23C250AD2}" type="presParOf" srcId="{614091D0-F938-4702-BDB8-07057A088B55}" destId="{2A2497EE-CBE3-4695-8865-9D5952EE348B}" srcOrd="0" destOrd="0" presId="urn:microsoft.com/office/officeart/2005/8/layout/arrow2"/>
    <dgm:cxn modelId="{1F699A17-DD95-4970-A130-CF3109476DE4}" type="presParOf" srcId="{614091D0-F938-4702-BDB8-07057A088B55}" destId="{5F8B5753-309F-43A9-945B-B1E9E4659D6B}" srcOrd="1" destOrd="0" presId="urn:microsoft.com/office/officeart/2005/8/layout/arrow2"/>
    <dgm:cxn modelId="{D73AE397-DB68-4EB7-A31C-6693329E8E6D}" type="presParOf" srcId="{5F8B5753-309F-43A9-945B-B1E9E4659D6B}" destId="{3B09E149-F8AE-4E2D-A675-3EE6112582D4}" srcOrd="0" destOrd="0" presId="urn:microsoft.com/office/officeart/2005/8/layout/arrow2"/>
    <dgm:cxn modelId="{56993779-99B4-4745-A0C4-D287322E1CDD}" type="presParOf" srcId="{5F8B5753-309F-43A9-945B-B1E9E4659D6B}" destId="{5AADE1CE-FC7E-407A-ACD4-30F7EC39BC3F}" srcOrd="1" destOrd="0" presId="urn:microsoft.com/office/officeart/2005/8/layout/arrow2"/>
    <dgm:cxn modelId="{13DD84F2-455B-4DC1-B047-3F05143A13BA}" type="presParOf" srcId="{5F8B5753-309F-43A9-945B-B1E9E4659D6B}" destId="{5596F469-D488-444D-A33C-D23AB1DFB640}" srcOrd="2" destOrd="0" presId="urn:microsoft.com/office/officeart/2005/8/layout/arrow2"/>
    <dgm:cxn modelId="{71028A18-ABA3-479F-88A7-1273EA61113F}" type="presParOf" srcId="{5F8B5753-309F-43A9-945B-B1E9E4659D6B}" destId="{C643FB9B-2978-41B2-BE65-37E890B3B032}" srcOrd="3" destOrd="0" presId="urn:microsoft.com/office/officeart/2005/8/layout/arrow2"/>
    <dgm:cxn modelId="{105E68FF-7AB3-437B-991E-2B64E0BBB87A}" type="presParOf" srcId="{5F8B5753-309F-43A9-945B-B1E9E4659D6B}" destId="{A0780636-1830-4A9F-A4BE-12FBCFFB836E}" srcOrd="4" destOrd="0" presId="urn:microsoft.com/office/officeart/2005/8/layout/arrow2"/>
    <dgm:cxn modelId="{51351A89-407F-488B-B294-E042D9416D4C}" type="presParOf" srcId="{5F8B5753-309F-43A9-945B-B1E9E4659D6B}" destId="{CEA039CD-A043-42D3-92F1-9F4D0567FDE1}" srcOrd="5" destOrd="0" presId="urn:microsoft.com/office/officeart/2005/8/layout/arrow2"/>
    <dgm:cxn modelId="{0A888CC5-134E-4BFF-9E65-8FF5D5EA7F89}" type="presParOf" srcId="{5F8B5753-309F-43A9-945B-B1E9E4659D6B}" destId="{2A70276D-2C94-426E-8DDC-4945D67B4316}" srcOrd="6" destOrd="0" presId="urn:microsoft.com/office/officeart/2005/8/layout/arrow2"/>
    <dgm:cxn modelId="{2F8391DA-8ECE-4816-B0CC-C86FCC809E96}" type="presParOf" srcId="{5F8B5753-309F-43A9-945B-B1E9E4659D6B}" destId="{DFE99CBC-A2CE-49D6-B19B-AD9A5E75C467}" srcOrd="7" destOrd="0" presId="urn:microsoft.com/office/officeart/2005/8/layout/arrow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0524A1C-5EFA-4C2B-A940-0E3F63BB4A10}" type="doc">
      <dgm:prSet loTypeId="urn:microsoft.com/office/officeart/2005/8/layout/pyramid1" loCatId="pyramid" qsTypeId="urn:microsoft.com/office/officeart/2005/8/quickstyle/simple1" qsCatId="simple" csTypeId="urn:microsoft.com/office/officeart/2005/8/colors/accent1_2" csCatId="accent1" phldr="1"/>
      <dgm:spPr/>
    </dgm:pt>
    <dgm:pt modelId="{E3D8AFE9-CCD5-433B-A027-62A15E012667}">
      <dgm:prSet phldrT="[Text]" custT="1"/>
      <dgm:spPr>
        <a:solidFill>
          <a:srgbClr val="66FFFF"/>
        </a:solidFill>
      </dgm:spPr>
      <dgm:t>
        <a:bodyPr/>
        <a:lstStyle/>
        <a:p>
          <a:endParaRPr lang="ro-RO" sz="1800" b="1" dirty="0" smtClean="0">
            <a:latin typeface="Arial" panose="020B0604020202020204" pitchFamily="34" charset="0"/>
            <a:cs typeface="Arial" panose="020B0604020202020204" pitchFamily="34" charset="0"/>
          </a:endParaRPr>
        </a:p>
        <a:p>
          <a:r>
            <a:rPr lang="ro-RO" sz="1200" b="1" dirty="0" smtClean="0">
              <a:latin typeface="Arial" panose="020B0604020202020204" pitchFamily="34" charset="0"/>
              <a:cs typeface="Arial" panose="020B0604020202020204" pitchFamily="34" charset="0"/>
            </a:rPr>
            <a:t>APROBARE</a:t>
          </a:r>
        </a:p>
        <a:p>
          <a:r>
            <a:rPr lang="ro-RO" sz="1200" dirty="0" smtClean="0">
              <a:latin typeface="Arial" panose="020B0604020202020204" pitchFamily="34" charset="0"/>
              <a:cs typeface="Arial" panose="020B0604020202020204" pitchFamily="34" charset="0"/>
            </a:rPr>
            <a:t> ARSACIS pe baza </a:t>
          </a:r>
        </a:p>
        <a:p>
          <a:r>
            <a:rPr lang="ro-RO" sz="1200" dirty="0" smtClean="0">
              <a:latin typeface="Arial" panose="020B0604020202020204" pitchFamily="34" charset="0"/>
              <a:cs typeface="Arial" panose="020B0604020202020204" pitchFamily="34" charset="0"/>
            </a:rPr>
            <a:t>mandatului special</a:t>
          </a:r>
        </a:p>
        <a:p>
          <a:r>
            <a:rPr lang="ro-RO" sz="1200" dirty="0" smtClean="0">
              <a:latin typeface="Arial" panose="020B0604020202020204" pitchFamily="34" charset="0"/>
              <a:cs typeface="Arial" panose="020B0604020202020204" pitchFamily="34" charset="0"/>
            </a:rPr>
            <a:t> de la UAT</a:t>
          </a:r>
          <a:endParaRPr lang="en-US" sz="1200" dirty="0">
            <a:latin typeface="Arial" panose="020B0604020202020204" pitchFamily="34" charset="0"/>
            <a:cs typeface="Arial" panose="020B0604020202020204" pitchFamily="34" charset="0"/>
          </a:endParaRPr>
        </a:p>
      </dgm:t>
    </dgm:pt>
    <dgm:pt modelId="{FF05E05B-B1A8-4C44-847B-B106FC1A024E}" type="parTrans" cxnId="{C6541487-9439-4459-8612-FEA0818CB2A6}">
      <dgm:prSet/>
      <dgm:spPr/>
      <dgm:t>
        <a:bodyPr/>
        <a:lstStyle/>
        <a:p>
          <a:endParaRPr lang="en-US"/>
        </a:p>
      </dgm:t>
    </dgm:pt>
    <dgm:pt modelId="{E12F723F-BD2A-45EB-B465-306C3630759F}" type="sibTrans" cxnId="{C6541487-9439-4459-8612-FEA0818CB2A6}">
      <dgm:prSet/>
      <dgm:spPr/>
      <dgm:t>
        <a:bodyPr/>
        <a:lstStyle/>
        <a:p>
          <a:endParaRPr lang="en-US"/>
        </a:p>
      </dgm:t>
    </dgm:pt>
    <dgm:pt modelId="{A0A2DD0E-C2CD-4556-8D54-4EEFE0A39AA9}">
      <dgm:prSet phldrT="[Text]" custT="1"/>
      <dgm:spPr>
        <a:solidFill>
          <a:srgbClr val="FFFF99">
            <a:alpha val="50000"/>
          </a:srgbClr>
        </a:solidFill>
      </dgm:spPr>
      <dgm:t>
        <a:bodyPr/>
        <a:lstStyle/>
        <a:p>
          <a:pPr algn="just"/>
          <a:endParaRPr lang="ro-RO" sz="2000" b="1" dirty="0" smtClean="0">
            <a:latin typeface="Arial" panose="020B0604020202020204" pitchFamily="34" charset="0"/>
            <a:cs typeface="Arial" panose="020B0604020202020204" pitchFamily="34" charset="0"/>
          </a:endParaRPr>
        </a:p>
        <a:p>
          <a:pPr algn="ctr"/>
          <a:r>
            <a:rPr lang="ro-RO" sz="1400" b="1" dirty="0" smtClean="0">
              <a:latin typeface="Arial" panose="020B0604020202020204" pitchFamily="34" charset="0"/>
              <a:cs typeface="Arial" panose="020B0604020202020204" pitchFamily="34" charset="0"/>
            </a:rPr>
            <a:t>Elaborare și fundamentare realizată de</a:t>
          </a:r>
        </a:p>
        <a:p>
          <a:pPr algn="ctr"/>
          <a:r>
            <a:rPr lang="ro-RO" sz="1400" b="1" dirty="0" smtClean="0">
              <a:latin typeface="Arial" panose="020B0604020202020204" pitchFamily="34" charset="0"/>
              <a:cs typeface="Arial" panose="020B0604020202020204" pitchFamily="34" charset="0"/>
            </a:rPr>
            <a:t> operatorul regional </a:t>
          </a:r>
          <a:r>
            <a:rPr lang="en-US" sz="1400" b="0" i="0" dirty="0" smtClean="0">
              <a:latin typeface="Arial" panose="020B0604020202020204" pitchFamily="34" charset="0"/>
              <a:cs typeface="Arial" panose="020B0604020202020204" pitchFamily="34" charset="0"/>
            </a:rPr>
            <a:t>pe baza cheltuielilor de producţie şi exploatare, a cheltuielilor de întreţinere şi reparaţii, a amortismentelor aferente capitalului imobilizat în active corporale şi necorporale, a costurilor pentru protecţia mediului, a costurilor financiare asociate creditelor contractate, a costurilor derivând din contractul de delegare a gestiunii, şi includ o cotă pentru crearea surselor de dezvoltare şi modernizare a sistemelor de </a:t>
          </a:r>
          <a:r>
            <a:rPr lang="ro-RO" sz="1400" b="0" i="0" noProof="0" dirty="0" smtClean="0">
              <a:latin typeface="Arial" panose="020B0604020202020204" pitchFamily="34" charset="0"/>
              <a:cs typeface="Arial" panose="020B0604020202020204" pitchFamily="34" charset="0"/>
            </a:rPr>
            <a:t>utilităţi</a:t>
          </a:r>
          <a:r>
            <a:rPr lang="en-US" sz="1400" b="0" i="0" dirty="0" smtClean="0">
              <a:latin typeface="Arial" panose="020B0604020202020204" pitchFamily="34" charset="0"/>
              <a:cs typeface="Arial" panose="020B0604020202020204" pitchFamily="34" charset="0"/>
            </a:rPr>
            <a:t> </a:t>
          </a:r>
          <a:r>
            <a:rPr lang="ro-RO" sz="1400" b="0" i="0" noProof="0" dirty="0" smtClean="0">
              <a:latin typeface="Arial" panose="020B0604020202020204" pitchFamily="34" charset="0"/>
              <a:cs typeface="Arial" panose="020B0604020202020204" pitchFamily="34" charset="0"/>
            </a:rPr>
            <a:t>publice, precum şi</a:t>
          </a:r>
          <a:r>
            <a:rPr lang="en-US" sz="1400" b="0" i="0" dirty="0" smtClean="0">
              <a:latin typeface="Arial" panose="020B0604020202020204" pitchFamily="34" charset="0"/>
              <a:cs typeface="Arial" panose="020B0604020202020204" pitchFamily="34" charset="0"/>
            </a:rPr>
            <a:t> o cotă de profit.</a:t>
          </a:r>
          <a:r>
            <a:rPr lang="ro-RO" sz="1400" b="1" dirty="0" smtClean="0">
              <a:latin typeface="Arial" panose="020B0604020202020204" pitchFamily="34" charset="0"/>
              <a:cs typeface="Arial" panose="020B0604020202020204" pitchFamily="34" charset="0"/>
            </a:rPr>
            <a:t>l</a:t>
          </a:r>
          <a:endParaRPr lang="en-US" sz="1400" b="1" dirty="0">
            <a:latin typeface="Arial" panose="020B0604020202020204" pitchFamily="34" charset="0"/>
            <a:cs typeface="Arial" panose="020B0604020202020204" pitchFamily="34" charset="0"/>
          </a:endParaRPr>
        </a:p>
      </dgm:t>
    </dgm:pt>
    <dgm:pt modelId="{E4AE7182-9274-41C8-8BCE-E397ADA7548D}" type="parTrans" cxnId="{3137D71A-4E0A-4258-9976-C286AC97BC7B}">
      <dgm:prSet/>
      <dgm:spPr/>
      <dgm:t>
        <a:bodyPr/>
        <a:lstStyle/>
        <a:p>
          <a:endParaRPr lang="en-US"/>
        </a:p>
      </dgm:t>
    </dgm:pt>
    <dgm:pt modelId="{B2AA2103-E603-4FD5-AD88-86227774CE7C}" type="sibTrans" cxnId="{3137D71A-4E0A-4258-9976-C286AC97BC7B}">
      <dgm:prSet/>
      <dgm:spPr/>
      <dgm:t>
        <a:bodyPr/>
        <a:lstStyle/>
        <a:p>
          <a:endParaRPr lang="en-US"/>
        </a:p>
      </dgm:t>
    </dgm:pt>
    <dgm:pt modelId="{866300DE-B5C8-4ACC-A878-012AF06FDBFD}">
      <dgm:prSet custT="1"/>
      <dgm:spPr>
        <a:solidFill>
          <a:schemeClr val="accent6">
            <a:lumMod val="75000"/>
          </a:schemeClr>
        </a:solidFill>
      </dgm:spPr>
      <dgm:t>
        <a:bodyPr/>
        <a:lstStyle/>
        <a:p>
          <a:r>
            <a:rPr lang="ro-RO" sz="1200" b="1" i="0" dirty="0" smtClean="0">
              <a:latin typeface="Arial" panose="020B0604020202020204" pitchFamily="34" charset="0"/>
              <a:cs typeface="Arial" panose="020B0604020202020204" pitchFamily="34" charset="0"/>
            </a:rPr>
            <a:t>AVIZARE</a:t>
          </a:r>
        </a:p>
        <a:p>
          <a:r>
            <a:rPr lang="en-US" sz="1200" b="1" i="0" dirty="0" smtClean="0">
              <a:latin typeface="Arial" panose="020B0604020202020204" pitchFamily="34" charset="0"/>
              <a:cs typeface="Arial" panose="020B0604020202020204" pitchFamily="34" charset="0"/>
            </a:rPr>
            <a:t> activitatea de analiză şi verificare a </a:t>
          </a:r>
          <a:r>
            <a:rPr lang="ro-RO" sz="1200" b="1" i="0" dirty="0" smtClean="0">
              <a:latin typeface="Arial" panose="020B0604020202020204" pitchFamily="34" charset="0"/>
              <a:cs typeface="Arial" panose="020B0604020202020204" pitchFamily="34" charset="0"/>
            </a:rPr>
            <a:t>elementelor de cheltuieli componente ale </a:t>
          </a:r>
          <a:r>
            <a:rPr lang="en-US" sz="1200" b="1" i="0" dirty="0" smtClean="0">
              <a:latin typeface="Arial" panose="020B0604020202020204" pitchFamily="34" charset="0"/>
              <a:cs typeface="Arial" panose="020B0604020202020204" pitchFamily="34" charset="0"/>
            </a:rPr>
            <a:t>preţurilor şi tarifelor</a:t>
          </a:r>
          <a:r>
            <a:rPr lang="ro-RO" sz="1200" b="1" i="0" dirty="0" smtClean="0">
              <a:latin typeface="Arial" panose="020B0604020202020204" pitchFamily="34" charset="0"/>
              <a:cs typeface="Arial" panose="020B0604020202020204" pitchFamily="34" charset="0"/>
            </a:rPr>
            <a:t>- A.N.R.S.C – aviz de specialitate</a:t>
          </a:r>
          <a:endParaRPr lang="en-US" sz="1200" b="1" dirty="0">
            <a:latin typeface="Arial" panose="020B0604020202020204" pitchFamily="34" charset="0"/>
            <a:cs typeface="Arial" panose="020B0604020202020204" pitchFamily="34" charset="0"/>
          </a:endParaRPr>
        </a:p>
      </dgm:t>
    </dgm:pt>
    <dgm:pt modelId="{8C23298E-5C34-4161-A0DA-CB59148250EF}" type="parTrans" cxnId="{3B522588-9E22-4636-A97F-F7D53DAA5A73}">
      <dgm:prSet/>
      <dgm:spPr/>
      <dgm:t>
        <a:bodyPr/>
        <a:lstStyle/>
        <a:p>
          <a:endParaRPr lang="en-US"/>
        </a:p>
      </dgm:t>
    </dgm:pt>
    <dgm:pt modelId="{953A2262-32ED-4FDE-A769-45A77C790436}" type="sibTrans" cxnId="{3B522588-9E22-4636-A97F-F7D53DAA5A73}">
      <dgm:prSet/>
      <dgm:spPr/>
      <dgm:t>
        <a:bodyPr/>
        <a:lstStyle/>
        <a:p>
          <a:endParaRPr lang="en-US"/>
        </a:p>
      </dgm:t>
    </dgm:pt>
    <dgm:pt modelId="{1891777B-FFC4-4202-9FED-CE57C053C4ED}" type="pres">
      <dgm:prSet presAssocID="{B0524A1C-5EFA-4C2B-A940-0E3F63BB4A10}" presName="Name0" presStyleCnt="0">
        <dgm:presLayoutVars>
          <dgm:dir/>
          <dgm:animLvl val="lvl"/>
          <dgm:resizeHandles val="exact"/>
        </dgm:presLayoutVars>
      </dgm:prSet>
      <dgm:spPr/>
    </dgm:pt>
    <dgm:pt modelId="{3E5350FE-B964-488F-9BF4-27EAFD0DD876}" type="pres">
      <dgm:prSet presAssocID="{E3D8AFE9-CCD5-433B-A027-62A15E012667}" presName="Name8" presStyleCnt="0"/>
      <dgm:spPr/>
    </dgm:pt>
    <dgm:pt modelId="{C60501A3-1D6B-4C92-9218-A50F9C9D12C6}" type="pres">
      <dgm:prSet presAssocID="{E3D8AFE9-CCD5-433B-A027-62A15E012667}" presName="level" presStyleLbl="node1" presStyleIdx="0" presStyleCnt="3" custScaleY="61608" custLinFactNeighborX="-772" custLinFactNeighborY="654">
        <dgm:presLayoutVars>
          <dgm:chMax val="1"/>
          <dgm:bulletEnabled val="1"/>
        </dgm:presLayoutVars>
      </dgm:prSet>
      <dgm:spPr/>
      <dgm:t>
        <a:bodyPr/>
        <a:lstStyle/>
        <a:p>
          <a:endParaRPr lang="en-US"/>
        </a:p>
      </dgm:t>
    </dgm:pt>
    <dgm:pt modelId="{E72C71C1-4723-47C8-825B-BAF1CE404AAE}" type="pres">
      <dgm:prSet presAssocID="{E3D8AFE9-CCD5-433B-A027-62A15E012667}" presName="levelTx" presStyleLbl="revTx" presStyleIdx="0" presStyleCnt="0">
        <dgm:presLayoutVars>
          <dgm:chMax val="1"/>
          <dgm:bulletEnabled val="1"/>
        </dgm:presLayoutVars>
      </dgm:prSet>
      <dgm:spPr/>
      <dgm:t>
        <a:bodyPr/>
        <a:lstStyle/>
        <a:p>
          <a:endParaRPr lang="en-US"/>
        </a:p>
      </dgm:t>
    </dgm:pt>
    <dgm:pt modelId="{D288A48D-68A7-466B-8900-0A4CCAEF23A0}" type="pres">
      <dgm:prSet presAssocID="{866300DE-B5C8-4ACC-A878-012AF06FDBFD}" presName="Name8" presStyleCnt="0"/>
      <dgm:spPr/>
    </dgm:pt>
    <dgm:pt modelId="{5314A184-6FD7-4012-A967-9B118DD16099}" type="pres">
      <dgm:prSet presAssocID="{866300DE-B5C8-4ACC-A878-012AF06FDBFD}" presName="level" presStyleLbl="node1" presStyleIdx="1" presStyleCnt="3" custScaleX="102061" custScaleY="65585" custLinFactNeighborY="3469">
        <dgm:presLayoutVars>
          <dgm:chMax val="1"/>
          <dgm:bulletEnabled val="1"/>
        </dgm:presLayoutVars>
      </dgm:prSet>
      <dgm:spPr/>
      <dgm:t>
        <a:bodyPr/>
        <a:lstStyle/>
        <a:p>
          <a:endParaRPr lang="en-US"/>
        </a:p>
      </dgm:t>
    </dgm:pt>
    <dgm:pt modelId="{CD41F090-8A55-4882-BA0C-0308160528CB}" type="pres">
      <dgm:prSet presAssocID="{866300DE-B5C8-4ACC-A878-012AF06FDBFD}" presName="levelTx" presStyleLbl="revTx" presStyleIdx="0" presStyleCnt="0">
        <dgm:presLayoutVars>
          <dgm:chMax val="1"/>
          <dgm:bulletEnabled val="1"/>
        </dgm:presLayoutVars>
      </dgm:prSet>
      <dgm:spPr/>
      <dgm:t>
        <a:bodyPr/>
        <a:lstStyle/>
        <a:p>
          <a:endParaRPr lang="en-US"/>
        </a:p>
      </dgm:t>
    </dgm:pt>
    <dgm:pt modelId="{0DD51266-9E9B-48DC-A33E-C90853B66CFA}" type="pres">
      <dgm:prSet presAssocID="{A0A2DD0E-C2CD-4556-8D54-4EEFE0A39AA9}" presName="Name8" presStyleCnt="0"/>
      <dgm:spPr/>
    </dgm:pt>
    <dgm:pt modelId="{B3C60493-8EA1-4A58-BFA1-075179AC4D5C}" type="pres">
      <dgm:prSet presAssocID="{A0A2DD0E-C2CD-4556-8D54-4EEFE0A39AA9}" presName="level" presStyleLbl="node1" presStyleIdx="2" presStyleCnt="3" custScaleY="90140" custLinFactNeighborY="-8716">
        <dgm:presLayoutVars>
          <dgm:chMax val="1"/>
          <dgm:bulletEnabled val="1"/>
        </dgm:presLayoutVars>
      </dgm:prSet>
      <dgm:spPr/>
      <dgm:t>
        <a:bodyPr/>
        <a:lstStyle/>
        <a:p>
          <a:endParaRPr lang="en-US"/>
        </a:p>
      </dgm:t>
    </dgm:pt>
    <dgm:pt modelId="{A89DD756-D9B4-4DA2-B07F-AA5AE78B9851}" type="pres">
      <dgm:prSet presAssocID="{A0A2DD0E-C2CD-4556-8D54-4EEFE0A39AA9}" presName="levelTx" presStyleLbl="revTx" presStyleIdx="0" presStyleCnt="0">
        <dgm:presLayoutVars>
          <dgm:chMax val="1"/>
          <dgm:bulletEnabled val="1"/>
        </dgm:presLayoutVars>
      </dgm:prSet>
      <dgm:spPr/>
      <dgm:t>
        <a:bodyPr/>
        <a:lstStyle/>
        <a:p>
          <a:endParaRPr lang="en-US"/>
        </a:p>
      </dgm:t>
    </dgm:pt>
  </dgm:ptLst>
  <dgm:cxnLst>
    <dgm:cxn modelId="{FFDA5CEA-0585-4D84-8E19-21D8A5EA9753}" type="presOf" srcId="{A0A2DD0E-C2CD-4556-8D54-4EEFE0A39AA9}" destId="{A89DD756-D9B4-4DA2-B07F-AA5AE78B9851}" srcOrd="1" destOrd="0" presId="urn:microsoft.com/office/officeart/2005/8/layout/pyramid1"/>
    <dgm:cxn modelId="{3B522588-9E22-4636-A97F-F7D53DAA5A73}" srcId="{B0524A1C-5EFA-4C2B-A940-0E3F63BB4A10}" destId="{866300DE-B5C8-4ACC-A878-012AF06FDBFD}" srcOrd="1" destOrd="0" parTransId="{8C23298E-5C34-4161-A0DA-CB59148250EF}" sibTransId="{953A2262-32ED-4FDE-A769-45A77C790436}"/>
    <dgm:cxn modelId="{C78A23D6-A1D5-4204-921B-D2ECC18746EC}" type="presOf" srcId="{E3D8AFE9-CCD5-433B-A027-62A15E012667}" destId="{C60501A3-1D6B-4C92-9218-A50F9C9D12C6}" srcOrd="0" destOrd="0" presId="urn:microsoft.com/office/officeart/2005/8/layout/pyramid1"/>
    <dgm:cxn modelId="{C6541487-9439-4459-8612-FEA0818CB2A6}" srcId="{B0524A1C-5EFA-4C2B-A940-0E3F63BB4A10}" destId="{E3D8AFE9-CCD5-433B-A027-62A15E012667}" srcOrd="0" destOrd="0" parTransId="{FF05E05B-B1A8-4C44-847B-B106FC1A024E}" sibTransId="{E12F723F-BD2A-45EB-B465-306C3630759F}"/>
    <dgm:cxn modelId="{0CD3AE81-819A-42FC-BEFE-494671D79D8A}" type="presOf" srcId="{866300DE-B5C8-4ACC-A878-012AF06FDBFD}" destId="{CD41F090-8A55-4882-BA0C-0308160528CB}" srcOrd="1" destOrd="0" presId="urn:microsoft.com/office/officeart/2005/8/layout/pyramid1"/>
    <dgm:cxn modelId="{0C8448CF-4DFE-43B3-98CE-B16630414514}" type="presOf" srcId="{E3D8AFE9-CCD5-433B-A027-62A15E012667}" destId="{E72C71C1-4723-47C8-825B-BAF1CE404AAE}" srcOrd="1" destOrd="0" presId="urn:microsoft.com/office/officeart/2005/8/layout/pyramid1"/>
    <dgm:cxn modelId="{3137D71A-4E0A-4258-9976-C286AC97BC7B}" srcId="{B0524A1C-5EFA-4C2B-A940-0E3F63BB4A10}" destId="{A0A2DD0E-C2CD-4556-8D54-4EEFE0A39AA9}" srcOrd="2" destOrd="0" parTransId="{E4AE7182-9274-41C8-8BCE-E397ADA7548D}" sibTransId="{B2AA2103-E603-4FD5-AD88-86227774CE7C}"/>
    <dgm:cxn modelId="{7736B83B-0EB7-47FA-9EE6-13FBB483FEF7}" type="presOf" srcId="{866300DE-B5C8-4ACC-A878-012AF06FDBFD}" destId="{5314A184-6FD7-4012-A967-9B118DD16099}" srcOrd="0" destOrd="0" presId="urn:microsoft.com/office/officeart/2005/8/layout/pyramid1"/>
    <dgm:cxn modelId="{3527AF08-6AE5-4CD2-A24A-9DD1D691964B}" type="presOf" srcId="{A0A2DD0E-C2CD-4556-8D54-4EEFE0A39AA9}" destId="{B3C60493-8EA1-4A58-BFA1-075179AC4D5C}" srcOrd="0" destOrd="0" presId="urn:microsoft.com/office/officeart/2005/8/layout/pyramid1"/>
    <dgm:cxn modelId="{87D669FE-E384-40BB-A31F-7C83E05B3B73}" type="presOf" srcId="{B0524A1C-5EFA-4C2B-A940-0E3F63BB4A10}" destId="{1891777B-FFC4-4202-9FED-CE57C053C4ED}" srcOrd="0" destOrd="0" presId="urn:microsoft.com/office/officeart/2005/8/layout/pyramid1"/>
    <dgm:cxn modelId="{C2D1587A-854B-4A50-9A43-387D2FAE3924}" type="presParOf" srcId="{1891777B-FFC4-4202-9FED-CE57C053C4ED}" destId="{3E5350FE-B964-488F-9BF4-27EAFD0DD876}" srcOrd="0" destOrd="0" presId="urn:microsoft.com/office/officeart/2005/8/layout/pyramid1"/>
    <dgm:cxn modelId="{E15070A3-410C-4B09-8169-6209DCD1098A}" type="presParOf" srcId="{3E5350FE-B964-488F-9BF4-27EAFD0DD876}" destId="{C60501A3-1D6B-4C92-9218-A50F9C9D12C6}" srcOrd="0" destOrd="0" presId="urn:microsoft.com/office/officeart/2005/8/layout/pyramid1"/>
    <dgm:cxn modelId="{E8DB2056-EF41-4D50-855A-D61BAE6CBD6B}" type="presParOf" srcId="{3E5350FE-B964-488F-9BF4-27EAFD0DD876}" destId="{E72C71C1-4723-47C8-825B-BAF1CE404AAE}" srcOrd="1" destOrd="0" presId="urn:microsoft.com/office/officeart/2005/8/layout/pyramid1"/>
    <dgm:cxn modelId="{44DBADAD-DA2A-4C0F-8703-88E8AD1CC49E}" type="presParOf" srcId="{1891777B-FFC4-4202-9FED-CE57C053C4ED}" destId="{D288A48D-68A7-466B-8900-0A4CCAEF23A0}" srcOrd="1" destOrd="0" presId="urn:microsoft.com/office/officeart/2005/8/layout/pyramid1"/>
    <dgm:cxn modelId="{A5244991-13D5-4380-8B4D-4A63725E64A3}" type="presParOf" srcId="{D288A48D-68A7-466B-8900-0A4CCAEF23A0}" destId="{5314A184-6FD7-4012-A967-9B118DD16099}" srcOrd="0" destOrd="0" presId="urn:microsoft.com/office/officeart/2005/8/layout/pyramid1"/>
    <dgm:cxn modelId="{6513A8F5-4751-4AB8-8067-9BB4744D767F}" type="presParOf" srcId="{D288A48D-68A7-466B-8900-0A4CCAEF23A0}" destId="{CD41F090-8A55-4882-BA0C-0308160528CB}" srcOrd="1" destOrd="0" presId="urn:microsoft.com/office/officeart/2005/8/layout/pyramid1"/>
    <dgm:cxn modelId="{E5C13125-5BE8-4B4A-86A4-35F8247DCB99}" type="presParOf" srcId="{1891777B-FFC4-4202-9FED-CE57C053C4ED}" destId="{0DD51266-9E9B-48DC-A33E-C90853B66CFA}" srcOrd="2" destOrd="0" presId="urn:microsoft.com/office/officeart/2005/8/layout/pyramid1"/>
    <dgm:cxn modelId="{60CDC098-7987-4FD6-A921-53AA2972151F}" type="presParOf" srcId="{0DD51266-9E9B-48DC-A33E-C90853B66CFA}" destId="{B3C60493-8EA1-4A58-BFA1-075179AC4D5C}" srcOrd="0" destOrd="0" presId="urn:microsoft.com/office/officeart/2005/8/layout/pyramid1"/>
    <dgm:cxn modelId="{33CAA743-6F44-43C1-A0F2-BEDDE6CD9765}" type="presParOf" srcId="{0DD51266-9E9B-48DC-A33E-C90853B66CFA}" destId="{A89DD756-D9B4-4DA2-B07F-AA5AE78B9851}" srcOrd="1" destOrd="0" presId="urn:microsoft.com/office/officeart/2005/8/layout/pyramid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A89DC23-E57C-455A-AEA2-6D36B462ED1B}"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43C34ED7-0D32-42DF-80AF-7ED78A55D1F4}">
      <dgm:prSet phldrT="[Text]" custT="1"/>
      <dgm:spPr/>
      <dgm:t>
        <a:bodyPr/>
        <a:lstStyle/>
        <a:p>
          <a:r>
            <a:rPr lang="ro-RO" sz="1400" dirty="0" smtClean="0">
              <a:latin typeface="Arial Black" panose="020B0A04020102020204" pitchFamily="34" charset="0"/>
            </a:rPr>
            <a:t>NU</a:t>
          </a:r>
          <a:endParaRPr lang="en-US" sz="1400" dirty="0">
            <a:latin typeface="Arial Black" panose="020B0A04020102020204" pitchFamily="34" charset="0"/>
          </a:endParaRPr>
        </a:p>
      </dgm:t>
    </dgm:pt>
    <dgm:pt modelId="{836889AA-4118-46BB-AAD0-91987694155C}" type="parTrans" cxnId="{5F071B57-81D8-4022-9D2D-5690CC2A65F7}">
      <dgm:prSet/>
      <dgm:spPr/>
      <dgm:t>
        <a:bodyPr/>
        <a:lstStyle/>
        <a:p>
          <a:endParaRPr lang="en-US"/>
        </a:p>
      </dgm:t>
    </dgm:pt>
    <dgm:pt modelId="{D55EA105-D6F4-4261-BF92-1E258A36D8AD}" type="sibTrans" cxnId="{5F071B57-81D8-4022-9D2D-5690CC2A65F7}">
      <dgm:prSet/>
      <dgm:spPr/>
      <dgm:t>
        <a:bodyPr/>
        <a:lstStyle/>
        <a:p>
          <a:endParaRPr lang="en-US"/>
        </a:p>
      </dgm:t>
    </dgm:pt>
    <dgm:pt modelId="{B063B90C-02C3-401C-8F59-9C498E99D2FA}">
      <dgm:prSet phldrT="[Text]" custT="1"/>
      <dgm:spPr/>
      <dgm:t>
        <a:bodyPr/>
        <a:lstStyle/>
        <a:p>
          <a:r>
            <a:rPr lang="ro-RO" sz="1400" dirty="0" smtClean="0">
              <a:latin typeface="Arial Black" panose="020B0A04020102020204" pitchFamily="34" charset="0"/>
            </a:rPr>
            <a:t>Se practică prețul </a:t>
          </a:r>
          <a:r>
            <a:rPr lang="en-US" sz="1400" dirty="0" smtClean="0">
              <a:latin typeface="Arial Black" panose="020B0A04020102020204" pitchFamily="34" charset="0"/>
            </a:rPr>
            <a:t>anterior</a:t>
          </a:r>
          <a:endParaRPr lang="en-US" sz="1400" dirty="0">
            <a:latin typeface="Arial Black" panose="020B0A04020102020204" pitchFamily="34" charset="0"/>
          </a:endParaRPr>
        </a:p>
      </dgm:t>
    </dgm:pt>
    <dgm:pt modelId="{EA878AEE-BBC3-4F18-8056-7A805ED45281}" type="parTrans" cxnId="{EDECCE6E-ABEE-4456-ABC2-695C61103A44}">
      <dgm:prSet/>
      <dgm:spPr/>
      <dgm:t>
        <a:bodyPr/>
        <a:lstStyle/>
        <a:p>
          <a:endParaRPr lang="en-US"/>
        </a:p>
      </dgm:t>
    </dgm:pt>
    <dgm:pt modelId="{C2431D7B-A9E4-4CA6-91DD-C15E8359F9AC}" type="sibTrans" cxnId="{EDECCE6E-ABEE-4456-ABC2-695C61103A44}">
      <dgm:prSet/>
      <dgm:spPr/>
      <dgm:t>
        <a:bodyPr/>
        <a:lstStyle/>
        <a:p>
          <a:endParaRPr lang="en-US"/>
        </a:p>
      </dgm:t>
    </dgm:pt>
    <dgm:pt modelId="{0CCB7105-B846-4EE2-AA94-972B1AC09CB2}" type="pres">
      <dgm:prSet presAssocID="{7A89DC23-E57C-455A-AEA2-6D36B462ED1B}" presName="Name0" presStyleCnt="0">
        <dgm:presLayoutVars>
          <dgm:chMax val="7"/>
          <dgm:chPref val="5"/>
        </dgm:presLayoutVars>
      </dgm:prSet>
      <dgm:spPr/>
      <dgm:t>
        <a:bodyPr/>
        <a:lstStyle/>
        <a:p>
          <a:endParaRPr lang="en-US"/>
        </a:p>
      </dgm:t>
    </dgm:pt>
    <dgm:pt modelId="{9E0F090F-0FA1-4506-9924-A22F143EEA7C}" type="pres">
      <dgm:prSet presAssocID="{7A89DC23-E57C-455A-AEA2-6D36B462ED1B}" presName="arrowNode" presStyleLbl="node1" presStyleIdx="0" presStyleCnt="1" custLinFactNeighborX="-7580" custLinFactNeighborY="5771"/>
      <dgm:spPr/>
    </dgm:pt>
    <dgm:pt modelId="{5EC73CA5-8E14-4D69-9EFB-97C9F87FD7A0}" type="pres">
      <dgm:prSet presAssocID="{43C34ED7-0D32-42DF-80AF-7ED78A55D1F4}" presName="txNode1" presStyleLbl="revTx" presStyleIdx="0" presStyleCnt="2" custLinFactNeighborX="-13323" custLinFactNeighborY="91027">
        <dgm:presLayoutVars>
          <dgm:bulletEnabled val="1"/>
        </dgm:presLayoutVars>
      </dgm:prSet>
      <dgm:spPr/>
      <dgm:t>
        <a:bodyPr/>
        <a:lstStyle/>
        <a:p>
          <a:endParaRPr lang="en-US"/>
        </a:p>
      </dgm:t>
    </dgm:pt>
    <dgm:pt modelId="{4BD54861-BED5-42D8-BC68-1B56AD497C61}" type="pres">
      <dgm:prSet presAssocID="{B063B90C-02C3-401C-8F59-9C498E99D2FA}" presName="txNode2" presStyleLbl="revTx" presStyleIdx="1" presStyleCnt="2" custLinFactNeighborX="22269" custLinFactNeighborY="-52951">
        <dgm:presLayoutVars>
          <dgm:bulletEnabled val="1"/>
        </dgm:presLayoutVars>
      </dgm:prSet>
      <dgm:spPr/>
      <dgm:t>
        <a:bodyPr/>
        <a:lstStyle/>
        <a:p>
          <a:endParaRPr lang="en-US"/>
        </a:p>
      </dgm:t>
    </dgm:pt>
  </dgm:ptLst>
  <dgm:cxnLst>
    <dgm:cxn modelId="{B339F9ED-9535-4733-AC99-00567E235B4D}" type="presOf" srcId="{43C34ED7-0D32-42DF-80AF-7ED78A55D1F4}" destId="{5EC73CA5-8E14-4D69-9EFB-97C9F87FD7A0}" srcOrd="0" destOrd="0" presId="urn:microsoft.com/office/officeart/2009/3/layout/DescendingProcess"/>
    <dgm:cxn modelId="{538A203B-7CFE-4251-82D5-AC287E36278D}" type="presOf" srcId="{7A89DC23-E57C-455A-AEA2-6D36B462ED1B}" destId="{0CCB7105-B846-4EE2-AA94-972B1AC09CB2}" srcOrd="0" destOrd="0" presId="urn:microsoft.com/office/officeart/2009/3/layout/DescendingProcess"/>
    <dgm:cxn modelId="{5F071B57-81D8-4022-9D2D-5690CC2A65F7}" srcId="{7A89DC23-E57C-455A-AEA2-6D36B462ED1B}" destId="{43C34ED7-0D32-42DF-80AF-7ED78A55D1F4}" srcOrd="0" destOrd="0" parTransId="{836889AA-4118-46BB-AAD0-91987694155C}" sibTransId="{D55EA105-D6F4-4261-BF92-1E258A36D8AD}"/>
    <dgm:cxn modelId="{EDECCE6E-ABEE-4456-ABC2-695C61103A44}" srcId="{7A89DC23-E57C-455A-AEA2-6D36B462ED1B}" destId="{B063B90C-02C3-401C-8F59-9C498E99D2FA}" srcOrd="1" destOrd="0" parTransId="{EA878AEE-BBC3-4F18-8056-7A805ED45281}" sibTransId="{C2431D7B-A9E4-4CA6-91DD-C15E8359F9AC}"/>
    <dgm:cxn modelId="{FED3C241-E621-4A6B-9856-EBD0884585B8}" type="presOf" srcId="{B063B90C-02C3-401C-8F59-9C498E99D2FA}" destId="{4BD54861-BED5-42D8-BC68-1B56AD497C61}" srcOrd="0" destOrd="0" presId="urn:microsoft.com/office/officeart/2009/3/layout/DescendingProcess"/>
    <dgm:cxn modelId="{C03E2280-0197-4762-AF4D-826DAF678EBE}" type="presParOf" srcId="{0CCB7105-B846-4EE2-AA94-972B1AC09CB2}" destId="{9E0F090F-0FA1-4506-9924-A22F143EEA7C}" srcOrd="0" destOrd="0" presId="urn:microsoft.com/office/officeart/2009/3/layout/DescendingProcess"/>
    <dgm:cxn modelId="{09E65004-BC0F-4BAB-BFBA-48A5D03BD834}" type="presParOf" srcId="{0CCB7105-B846-4EE2-AA94-972B1AC09CB2}" destId="{5EC73CA5-8E14-4D69-9EFB-97C9F87FD7A0}" srcOrd="1" destOrd="0" presId="urn:microsoft.com/office/officeart/2009/3/layout/DescendingProcess"/>
    <dgm:cxn modelId="{520A12C4-89F3-4DB8-B696-30F9FACBC832}" type="presParOf" srcId="{0CCB7105-B846-4EE2-AA94-972B1AC09CB2}" destId="{4BD54861-BED5-42D8-BC68-1B56AD497C61}" srcOrd="2" destOrd="0" presId="urn:microsoft.com/office/officeart/2009/3/layout/DescendingProcess"/>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768922E-E510-40F9-A34F-DBDD397D1ADD}"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FCA7949B-7891-4C28-8A1C-C47EA9344EC7}">
      <dgm:prSet phldrT="[Text]" custT="1"/>
      <dgm:spPr/>
      <dgm:t>
        <a:bodyPr/>
        <a:lstStyle/>
        <a:p>
          <a:pPr algn="ctr">
            <a:lnSpc>
              <a:spcPct val="100000"/>
            </a:lnSpc>
            <a:spcAft>
              <a:spcPts val="0"/>
            </a:spcAft>
          </a:pPr>
          <a:r>
            <a:rPr lang="en-US" sz="1100" b="1" dirty="0" smtClean="0">
              <a:solidFill>
                <a:schemeClr val="tx1"/>
              </a:solidFill>
              <a:latin typeface="Arial" panose="020B0604020202020204" pitchFamily="34" charset="0"/>
              <a:cs typeface="Arial" panose="020B0604020202020204" pitchFamily="34" charset="0"/>
            </a:rPr>
            <a:t>DIRECTIVA 2000/60/CE A PARLAMENTULUI EUROPEAN ȘI A CONSILIULUI</a:t>
          </a:r>
        </a:p>
        <a:p>
          <a:pPr algn="ctr">
            <a:lnSpc>
              <a:spcPct val="100000"/>
            </a:lnSpc>
            <a:spcAft>
              <a:spcPts val="0"/>
            </a:spcAft>
          </a:pPr>
          <a:r>
            <a:rPr lang="en-US" sz="1100" b="1" dirty="0" smtClean="0">
              <a:solidFill>
                <a:schemeClr val="tx1"/>
              </a:solidFill>
              <a:latin typeface="Arial" panose="020B0604020202020204" pitchFamily="34" charset="0"/>
              <a:cs typeface="Arial" panose="020B0604020202020204" pitchFamily="34" charset="0"/>
            </a:rPr>
            <a:t>din 23 </a:t>
          </a:r>
          <a:r>
            <a:rPr lang="en-US" sz="1100" b="1" dirty="0" err="1" smtClean="0">
              <a:solidFill>
                <a:schemeClr val="tx1"/>
              </a:solidFill>
              <a:latin typeface="Arial" panose="020B0604020202020204" pitchFamily="34" charset="0"/>
              <a:cs typeface="Arial" panose="020B0604020202020204" pitchFamily="34" charset="0"/>
            </a:rPr>
            <a:t>octombrie</a:t>
          </a:r>
          <a:r>
            <a:rPr lang="en-US" sz="1100" b="1" dirty="0" smtClean="0">
              <a:solidFill>
                <a:schemeClr val="tx1"/>
              </a:solidFill>
              <a:latin typeface="Arial" panose="020B0604020202020204" pitchFamily="34" charset="0"/>
              <a:cs typeface="Arial" panose="020B0604020202020204" pitchFamily="34" charset="0"/>
            </a:rPr>
            <a:t> 2000</a:t>
          </a:r>
          <a:r>
            <a:rPr lang="ro-RO" sz="1100" b="1" dirty="0" smtClean="0">
              <a:solidFill>
                <a:schemeClr val="tx1"/>
              </a:solidFill>
              <a:latin typeface="Arial" panose="020B0604020202020204" pitchFamily="34" charset="0"/>
              <a:cs typeface="Arial" panose="020B0604020202020204" pitchFamily="34" charset="0"/>
            </a:rPr>
            <a:t> </a:t>
          </a:r>
          <a:r>
            <a:rPr lang="it-IT" sz="1100" b="1" dirty="0" smtClean="0">
              <a:solidFill>
                <a:schemeClr val="tx1"/>
              </a:solidFill>
              <a:latin typeface="Arial" panose="020B0604020202020204" pitchFamily="34" charset="0"/>
              <a:cs typeface="Arial" panose="020B0604020202020204" pitchFamily="34" charset="0"/>
            </a:rPr>
            <a:t>de stabilire a unui cadru de politică comunitară în domeniul apei</a:t>
          </a:r>
          <a:endParaRPr lang="en-US" sz="1100" b="1" dirty="0">
            <a:solidFill>
              <a:schemeClr val="tx1"/>
            </a:solidFill>
            <a:latin typeface="Arial" panose="020B0604020202020204" pitchFamily="34" charset="0"/>
            <a:cs typeface="Arial" panose="020B0604020202020204" pitchFamily="34" charset="0"/>
          </a:endParaRPr>
        </a:p>
      </dgm:t>
    </dgm:pt>
    <dgm:pt modelId="{2B6D65E8-2C59-45B7-853D-5B0BBFFFCC61}" type="parTrans" cxnId="{01C89DAE-3DF8-431B-B528-35F7A158E73D}">
      <dgm:prSet/>
      <dgm:spPr/>
      <dgm:t>
        <a:bodyPr/>
        <a:lstStyle/>
        <a:p>
          <a:endParaRPr lang="en-US"/>
        </a:p>
      </dgm:t>
    </dgm:pt>
    <dgm:pt modelId="{A7125916-4F8D-4A06-9414-625687DB070B}" type="sibTrans" cxnId="{01C89DAE-3DF8-431B-B528-35F7A158E73D}">
      <dgm:prSet/>
      <dgm:spPr/>
      <dgm:t>
        <a:bodyPr/>
        <a:lstStyle/>
        <a:p>
          <a:endParaRPr lang="en-US"/>
        </a:p>
      </dgm:t>
    </dgm:pt>
    <dgm:pt modelId="{A147B55E-54C3-4A9A-894D-C9273898E0BE}">
      <dgm:prSet/>
      <dgm:spPr/>
      <dgm:t>
        <a:bodyPr/>
        <a:lstStyle/>
        <a:p>
          <a:r>
            <a:rPr lang="ro-RO" dirty="0" smtClean="0"/>
            <a:t>R</a:t>
          </a:r>
          <a:r>
            <a:rPr lang="ro-RO" noProof="0" dirty="0" smtClean="0"/>
            <a:t>ecuperar</a:t>
          </a:r>
          <a:r>
            <a:rPr lang="ro-RO" dirty="0" smtClean="0"/>
            <a:t>ea</a:t>
          </a:r>
          <a:r>
            <a:rPr lang="en-US" dirty="0" smtClean="0"/>
            <a:t> costurilor serviciului de furnizare a apei, inclusiv costurile de mediu si cele cu resursele, bazate pe analiza economica, si luand in considerare principiul poluatorul plateste</a:t>
          </a:r>
          <a:endParaRPr lang="en-US" dirty="0"/>
        </a:p>
      </dgm:t>
    </dgm:pt>
    <dgm:pt modelId="{210D8814-E5B3-4CD0-A1EF-91BF80851724}" type="parTrans" cxnId="{A9B318A4-04A6-4A90-8716-551D30A6C653}">
      <dgm:prSet/>
      <dgm:spPr/>
      <dgm:t>
        <a:bodyPr/>
        <a:lstStyle/>
        <a:p>
          <a:endParaRPr lang="en-US"/>
        </a:p>
      </dgm:t>
    </dgm:pt>
    <dgm:pt modelId="{A2CBC3D2-19CF-4D6D-8D48-7D69F85A16BD}" type="sibTrans" cxnId="{A9B318A4-04A6-4A90-8716-551D30A6C653}">
      <dgm:prSet/>
      <dgm:spPr/>
      <dgm:t>
        <a:bodyPr/>
        <a:lstStyle/>
        <a:p>
          <a:endParaRPr lang="en-US"/>
        </a:p>
      </dgm:t>
    </dgm:pt>
    <dgm:pt modelId="{F59C3A14-56BC-4FDD-8EF8-862ACABD1288}">
      <dgm:prSet/>
      <dgm:spPr/>
      <dgm:t>
        <a:bodyPr/>
        <a:lstStyle/>
        <a:p>
          <a:r>
            <a:rPr lang="en-US" dirty="0" smtClean="0"/>
            <a:t> </a:t>
          </a:r>
          <a:r>
            <a:rPr lang="ro-RO" dirty="0" smtClean="0"/>
            <a:t>P</a:t>
          </a:r>
          <a:r>
            <a:rPr lang="ro-RO" noProof="0" dirty="0" smtClean="0"/>
            <a:t>olitica de tarifare va da utilizatorilor un imbold pentru a folosi resursele de apa in mod efficient, si astfel acestia vor contribui la obiectivele de mediu ale acestei Directive; de asemenea va fi asigurata o contributie adecvata a diferitelor utilizari ale apei, impartite cel putin in industrie, menaje si agricultura, pentru a recupera costurile cu serviciul de alimentare cu apa, bazate pe analiza economica si tinand cont de principiul poluatorul plateste</a:t>
          </a:r>
          <a:endParaRPr lang="ro-RO" noProof="0" dirty="0"/>
        </a:p>
      </dgm:t>
    </dgm:pt>
    <dgm:pt modelId="{3FE0584E-0D77-455B-88CB-767A37A96E45}" type="parTrans" cxnId="{81331445-2BBF-4EB9-8216-FB68E0EE2B72}">
      <dgm:prSet/>
      <dgm:spPr/>
      <dgm:t>
        <a:bodyPr/>
        <a:lstStyle/>
        <a:p>
          <a:endParaRPr lang="en-US"/>
        </a:p>
      </dgm:t>
    </dgm:pt>
    <dgm:pt modelId="{96FF1E1C-609C-4E9E-9C62-A1C608E30B2C}" type="sibTrans" cxnId="{81331445-2BBF-4EB9-8216-FB68E0EE2B72}">
      <dgm:prSet/>
      <dgm:spPr/>
      <dgm:t>
        <a:bodyPr/>
        <a:lstStyle/>
        <a:p>
          <a:endParaRPr lang="en-US"/>
        </a:p>
      </dgm:t>
    </dgm:pt>
    <dgm:pt modelId="{A3DF73A5-B1E8-48B3-965D-987EB453FE50}">
      <dgm:prSet/>
      <dgm:spPr/>
      <dgm:t>
        <a:bodyPr/>
        <a:lstStyle/>
        <a:p>
          <a:r>
            <a:rPr lang="it-IT" dirty="0" smtClean="0"/>
            <a:t> </a:t>
          </a:r>
          <a:r>
            <a:rPr lang="ro-RO" dirty="0" smtClean="0"/>
            <a:t>Se vor avea în vedere </a:t>
          </a:r>
          <a:r>
            <a:rPr lang="it-IT" dirty="0" smtClean="0"/>
            <a:t>efectele sociale, de mediu si economice </a:t>
          </a:r>
          <a:r>
            <a:rPr lang="ro-RO" dirty="0" smtClean="0"/>
            <a:t>în vederea</a:t>
          </a:r>
          <a:r>
            <a:rPr lang="it-IT" dirty="0" smtClean="0"/>
            <a:t> recuperar</a:t>
          </a:r>
          <a:r>
            <a:rPr lang="ro-RO" dirty="0" smtClean="0"/>
            <a:t>i</a:t>
          </a:r>
          <a:r>
            <a:rPr lang="it-IT" dirty="0" smtClean="0"/>
            <a:t>i costurilor precum si conditiile geografice si climaterice ale regiunii</a:t>
          </a:r>
          <a:endParaRPr lang="en-US" dirty="0"/>
        </a:p>
      </dgm:t>
    </dgm:pt>
    <dgm:pt modelId="{2C9648DC-6893-45F9-8C08-A6D4E903AB75}" type="parTrans" cxnId="{1988BAAE-198E-4509-9937-32E62F55908F}">
      <dgm:prSet/>
      <dgm:spPr/>
      <dgm:t>
        <a:bodyPr/>
        <a:lstStyle/>
        <a:p>
          <a:endParaRPr lang="en-US"/>
        </a:p>
      </dgm:t>
    </dgm:pt>
    <dgm:pt modelId="{D7CA4A14-4417-474F-8020-34A8A02946E8}" type="sibTrans" cxnId="{1988BAAE-198E-4509-9937-32E62F55908F}">
      <dgm:prSet/>
      <dgm:spPr/>
      <dgm:t>
        <a:bodyPr/>
        <a:lstStyle/>
        <a:p>
          <a:endParaRPr lang="en-US"/>
        </a:p>
      </dgm:t>
    </dgm:pt>
    <dgm:pt modelId="{75731CF9-AF3E-4743-9A94-C74620D28E75}">
      <dgm:prSet/>
      <dgm:spPr/>
      <dgm:t>
        <a:bodyPr/>
        <a:lstStyle/>
        <a:p>
          <a:r>
            <a:rPr lang="it-IT" dirty="0" smtClean="0"/>
            <a:t>O analiza economica relevanta va lua in considerare volumele, preturile si costurile asociate serviciului de apa, precum si estimarile investitiilor relevante incluzand previzionarile unor asemenea investitii</a:t>
          </a:r>
          <a:endParaRPr lang="en-US" dirty="0"/>
        </a:p>
      </dgm:t>
    </dgm:pt>
    <dgm:pt modelId="{B2C4178D-665C-4E64-8B7D-48B34CD6DA2C}" type="parTrans" cxnId="{F9E29FF4-F470-45CA-869F-934E789D57D8}">
      <dgm:prSet/>
      <dgm:spPr/>
      <dgm:t>
        <a:bodyPr/>
        <a:lstStyle/>
        <a:p>
          <a:endParaRPr lang="en-US"/>
        </a:p>
      </dgm:t>
    </dgm:pt>
    <dgm:pt modelId="{DAB77536-9A49-45B4-BB3E-21DD474D487C}" type="sibTrans" cxnId="{F9E29FF4-F470-45CA-869F-934E789D57D8}">
      <dgm:prSet/>
      <dgm:spPr/>
      <dgm:t>
        <a:bodyPr/>
        <a:lstStyle/>
        <a:p>
          <a:endParaRPr lang="en-US"/>
        </a:p>
      </dgm:t>
    </dgm:pt>
    <dgm:pt modelId="{A8672CEF-909B-4901-8878-B199EE0FC68C}" type="pres">
      <dgm:prSet presAssocID="{2768922E-E510-40F9-A34F-DBDD397D1ADD}" presName="Name0" presStyleCnt="0">
        <dgm:presLayoutVars>
          <dgm:dir/>
          <dgm:animLvl val="lvl"/>
          <dgm:resizeHandles val="exact"/>
        </dgm:presLayoutVars>
      </dgm:prSet>
      <dgm:spPr/>
      <dgm:t>
        <a:bodyPr/>
        <a:lstStyle/>
        <a:p>
          <a:endParaRPr lang="en-US"/>
        </a:p>
      </dgm:t>
    </dgm:pt>
    <dgm:pt modelId="{DC3E7CDC-854C-4BA4-947C-7C04EAE911C1}" type="pres">
      <dgm:prSet presAssocID="{F59C3A14-56BC-4FDD-8EF8-862ACABD1288}" presName="boxAndChildren" presStyleCnt="0"/>
      <dgm:spPr/>
    </dgm:pt>
    <dgm:pt modelId="{8AF0FBED-51EC-42E2-BDDA-A668A2AC9F1C}" type="pres">
      <dgm:prSet presAssocID="{F59C3A14-56BC-4FDD-8EF8-862ACABD1288}" presName="parentTextBox" presStyleLbl="node1" presStyleIdx="0" presStyleCnt="4"/>
      <dgm:spPr/>
      <dgm:t>
        <a:bodyPr/>
        <a:lstStyle/>
        <a:p>
          <a:endParaRPr lang="en-US"/>
        </a:p>
      </dgm:t>
    </dgm:pt>
    <dgm:pt modelId="{4F2139BB-1064-4C19-A050-E13F755B0DB8}" type="pres">
      <dgm:prSet presAssocID="{D7CA4A14-4417-474F-8020-34A8A02946E8}" presName="sp" presStyleCnt="0"/>
      <dgm:spPr/>
    </dgm:pt>
    <dgm:pt modelId="{6E436F43-A706-40C1-80E3-CE4A499B0CFB}" type="pres">
      <dgm:prSet presAssocID="{A3DF73A5-B1E8-48B3-965D-987EB453FE50}" presName="arrowAndChildren" presStyleCnt="0"/>
      <dgm:spPr/>
    </dgm:pt>
    <dgm:pt modelId="{AD546755-8BB3-4F30-9EEB-F1035B75551C}" type="pres">
      <dgm:prSet presAssocID="{A3DF73A5-B1E8-48B3-965D-987EB453FE50}" presName="parentTextArrow" presStyleLbl="node1" presStyleIdx="1" presStyleCnt="4"/>
      <dgm:spPr/>
      <dgm:t>
        <a:bodyPr/>
        <a:lstStyle/>
        <a:p>
          <a:endParaRPr lang="en-US"/>
        </a:p>
      </dgm:t>
    </dgm:pt>
    <dgm:pt modelId="{0F0B9402-D400-4B33-A104-C7F66C00A36D}" type="pres">
      <dgm:prSet presAssocID="{DAB77536-9A49-45B4-BB3E-21DD474D487C}" presName="sp" presStyleCnt="0"/>
      <dgm:spPr/>
    </dgm:pt>
    <dgm:pt modelId="{8AC933FF-8E12-49A3-9FAA-C76DC8062C9A}" type="pres">
      <dgm:prSet presAssocID="{75731CF9-AF3E-4743-9A94-C74620D28E75}" presName="arrowAndChildren" presStyleCnt="0"/>
      <dgm:spPr/>
    </dgm:pt>
    <dgm:pt modelId="{A66D2426-CA21-4014-B7A9-CA177634E686}" type="pres">
      <dgm:prSet presAssocID="{75731CF9-AF3E-4743-9A94-C74620D28E75}" presName="parentTextArrow" presStyleLbl="node1" presStyleIdx="2" presStyleCnt="4"/>
      <dgm:spPr/>
      <dgm:t>
        <a:bodyPr/>
        <a:lstStyle/>
        <a:p>
          <a:endParaRPr lang="en-US"/>
        </a:p>
      </dgm:t>
    </dgm:pt>
    <dgm:pt modelId="{E34088AE-B01B-4512-8B3F-49DA622F5928}" type="pres">
      <dgm:prSet presAssocID="{A7125916-4F8D-4A06-9414-625687DB070B}" presName="sp" presStyleCnt="0"/>
      <dgm:spPr/>
    </dgm:pt>
    <dgm:pt modelId="{A9AE6FE6-C4E4-4104-A792-A0DB6AD0DEB0}" type="pres">
      <dgm:prSet presAssocID="{FCA7949B-7891-4C28-8A1C-C47EA9344EC7}" presName="arrowAndChildren" presStyleCnt="0"/>
      <dgm:spPr/>
    </dgm:pt>
    <dgm:pt modelId="{96B66308-6640-486E-94C7-9FA84A3A1CD4}" type="pres">
      <dgm:prSet presAssocID="{FCA7949B-7891-4C28-8A1C-C47EA9344EC7}" presName="parentTextArrow" presStyleLbl="node1" presStyleIdx="2" presStyleCnt="4"/>
      <dgm:spPr/>
      <dgm:t>
        <a:bodyPr/>
        <a:lstStyle/>
        <a:p>
          <a:endParaRPr lang="en-US"/>
        </a:p>
      </dgm:t>
    </dgm:pt>
    <dgm:pt modelId="{2AC4411D-85C8-4B88-AD5C-1D7C6B5FAA82}" type="pres">
      <dgm:prSet presAssocID="{FCA7949B-7891-4C28-8A1C-C47EA9344EC7}" presName="arrow" presStyleLbl="node1" presStyleIdx="3" presStyleCnt="4" custLinFactNeighborX="367" custLinFactNeighborY="10331"/>
      <dgm:spPr/>
      <dgm:t>
        <a:bodyPr/>
        <a:lstStyle/>
        <a:p>
          <a:endParaRPr lang="en-US"/>
        </a:p>
      </dgm:t>
    </dgm:pt>
    <dgm:pt modelId="{C8E22721-0409-4051-A160-8CD61FB73B28}" type="pres">
      <dgm:prSet presAssocID="{FCA7949B-7891-4C28-8A1C-C47EA9344EC7}" presName="descendantArrow" presStyleCnt="0"/>
      <dgm:spPr/>
    </dgm:pt>
    <dgm:pt modelId="{E4CF8C3B-3F9B-4F55-B02D-C8DBAF2B15AE}" type="pres">
      <dgm:prSet presAssocID="{A147B55E-54C3-4A9A-894D-C9273898E0BE}" presName="childTextArrow" presStyleLbl="fgAccFollowNode1" presStyleIdx="0" presStyleCnt="1" custScaleX="572804" custLinFactNeighborX="-6377" custLinFactNeighborY="18301">
        <dgm:presLayoutVars>
          <dgm:bulletEnabled val="1"/>
        </dgm:presLayoutVars>
      </dgm:prSet>
      <dgm:spPr/>
      <dgm:t>
        <a:bodyPr/>
        <a:lstStyle/>
        <a:p>
          <a:endParaRPr lang="en-US"/>
        </a:p>
      </dgm:t>
    </dgm:pt>
  </dgm:ptLst>
  <dgm:cxnLst>
    <dgm:cxn modelId="{612023D0-7EBB-482D-959F-233F22B60F95}" type="presOf" srcId="{A3DF73A5-B1E8-48B3-965D-987EB453FE50}" destId="{AD546755-8BB3-4F30-9EEB-F1035B75551C}" srcOrd="0" destOrd="0" presId="urn:microsoft.com/office/officeart/2005/8/layout/process4"/>
    <dgm:cxn modelId="{01C89DAE-3DF8-431B-B528-35F7A158E73D}" srcId="{2768922E-E510-40F9-A34F-DBDD397D1ADD}" destId="{FCA7949B-7891-4C28-8A1C-C47EA9344EC7}" srcOrd="0" destOrd="0" parTransId="{2B6D65E8-2C59-45B7-853D-5B0BBFFFCC61}" sibTransId="{A7125916-4F8D-4A06-9414-625687DB070B}"/>
    <dgm:cxn modelId="{5EB473E6-3CFB-499C-A186-B244CCDB40E6}" type="presOf" srcId="{75731CF9-AF3E-4743-9A94-C74620D28E75}" destId="{A66D2426-CA21-4014-B7A9-CA177634E686}" srcOrd="0" destOrd="0" presId="urn:microsoft.com/office/officeart/2005/8/layout/process4"/>
    <dgm:cxn modelId="{212910E9-242D-4268-996C-A7931F99EE2D}" type="presOf" srcId="{FCA7949B-7891-4C28-8A1C-C47EA9344EC7}" destId="{96B66308-6640-486E-94C7-9FA84A3A1CD4}" srcOrd="0" destOrd="0" presId="urn:microsoft.com/office/officeart/2005/8/layout/process4"/>
    <dgm:cxn modelId="{1988BAAE-198E-4509-9937-32E62F55908F}" srcId="{2768922E-E510-40F9-A34F-DBDD397D1ADD}" destId="{A3DF73A5-B1E8-48B3-965D-987EB453FE50}" srcOrd="2" destOrd="0" parTransId="{2C9648DC-6893-45F9-8C08-A6D4E903AB75}" sibTransId="{D7CA4A14-4417-474F-8020-34A8A02946E8}"/>
    <dgm:cxn modelId="{81331445-2BBF-4EB9-8216-FB68E0EE2B72}" srcId="{2768922E-E510-40F9-A34F-DBDD397D1ADD}" destId="{F59C3A14-56BC-4FDD-8EF8-862ACABD1288}" srcOrd="3" destOrd="0" parTransId="{3FE0584E-0D77-455B-88CB-767A37A96E45}" sibTransId="{96FF1E1C-609C-4E9E-9C62-A1C608E30B2C}"/>
    <dgm:cxn modelId="{E9078E7B-E82F-4BEA-A67E-C35A06C7C090}" type="presOf" srcId="{F59C3A14-56BC-4FDD-8EF8-862ACABD1288}" destId="{8AF0FBED-51EC-42E2-BDDA-A668A2AC9F1C}" srcOrd="0" destOrd="0" presId="urn:microsoft.com/office/officeart/2005/8/layout/process4"/>
    <dgm:cxn modelId="{4BCDC49A-9C1A-4992-B7F9-3A01A9C504E9}" type="presOf" srcId="{2768922E-E510-40F9-A34F-DBDD397D1ADD}" destId="{A8672CEF-909B-4901-8878-B199EE0FC68C}" srcOrd="0" destOrd="0" presId="urn:microsoft.com/office/officeart/2005/8/layout/process4"/>
    <dgm:cxn modelId="{0116BCF1-015E-4209-BD16-1178AA687180}" type="presOf" srcId="{FCA7949B-7891-4C28-8A1C-C47EA9344EC7}" destId="{2AC4411D-85C8-4B88-AD5C-1D7C6B5FAA82}" srcOrd="1" destOrd="0" presId="urn:microsoft.com/office/officeart/2005/8/layout/process4"/>
    <dgm:cxn modelId="{ABD9ACBB-6D9F-46E5-A7FA-1C53D3200AF7}" type="presOf" srcId="{A147B55E-54C3-4A9A-894D-C9273898E0BE}" destId="{E4CF8C3B-3F9B-4F55-B02D-C8DBAF2B15AE}" srcOrd="0" destOrd="0" presId="urn:microsoft.com/office/officeart/2005/8/layout/process4"/>
    <dgm:cxn modelId="{A9B318A4-04A6-4A90-8716-551D30A6C653}" srcId="{FCA7949B-7891-4C28-8A1C-C47EA9344EC7}" destId="{A147B55E-54C3-4A9A-894D-C9273898E0BE}" srcOrd="0" destOrd="0" parTransId="{210D8814-E5B3-4CD0-A1EF-91BF80851724}" sibTransId="{A2CBC3D2-19CF-4D6D-8D48-7D69F85A16BD}"/>
    <dgm:cxn modelId="{F9E29FF4-F470-45CA-869F-934E789D57D8}" srcId="{2768922E-E510-40F9-A34F-DBDD397D1ADD}" destId="{75731CF9-AF3E-4743-9A94-C74620D28E75}" srcOrd="1" destOrd="0" parTransId="{B2C4178D-665C-4E64-8B7D-48B34CD6DA2C}" sibTransId="{DAB77536-9A49-45B4-BB3E-21DD474D487C}"/>
    <dgm:cxn modelId="{C47E0E29-8F48-4CE0-B758-365AA307E9CA}" type="presParOf" srcId="{A8672CEF-909B-4901-8878-B199EE0FC68C}" destId="{DC3E7CDC-854C-4BA4-947C-7C04EAE911C1}" srcOrd="0" destOrd="0" presId="urn:microsoft.com/office/officeart/2005/8/layout/process4"/>
    <dgm:cxn modelId="{30AE1C06-D0C6-442E-87A7-D6CA33DDEC8B}" type="presParOf" srcId="{DC3E7CDC-854C-4BA4-947C-7C04EAE911C1}" destId="{8AF0FBED-51EC-42E2-BDDA-A668A2AC9F1C}" srcOrd="0" destOrd="0" presId="urn:microsoft.com/office/officeart/2005/8/layout/process4"/>
    <dgm:cxn modelId="{08BCF93A-7577-48BD-95A2-F35B6743DFB0}" type="presParOf" srcId="{A8672CEF-909B-4901-8878-B199EE0FC68C}" destId="{4F2139BB-1064-4C19-A050-E13F755B0DB8}" srcOrd="1" destOrd="0" presId="urn:microsoft.com/office/officeart/2005/8/layout/process4"/>
    <dgm:cxn modelId="{8A62EB4B-1BCD-4E16-A04F-1020E1300615}" type="presParOf" srcId="{A8672CEF-909B-4901-8878-B199EE0FC68C}" destId="{6E436F43-A706-40C1-80E3-CE4A499B0CFB}" srcOrd="2" destOrd="0" presId="urn:microsoft.com/office/officeart/2005/8/layout/process4"/>
    <dgm:cxn modelId="{F6FA2129-7A55-47A6-96E9-316C559402F2}" type="presParOf" srcId="{6E436F43-A706-40C1-80E3-CE4A499B0CFB}" destId="{AD546755-8BB3-4F30-9EEB-F1035B75551C}" srcOrd="0" destOrd="0" presId="urn:microsoft.com/office/officeart/2005/8/layout/process4"/>
    <dgm:cxn modelId="{7E399A77-6F05-460E-B468-9F60C6C7B493}" type="presParOf" srcId="{A8672CEF-909B-4901-8878-B199EE0FC68C}" destId="{0F0B9402-D400-4B33-A104-C7F66C00A36D}" srcOrd="3" destOrd="0" presId="urn:microsoft.com/office/officeart/2005/8/layout/process4"/>
    <dgm:cxn modelId="{6F20E632-D148-43B3-ADD3-437A794A9C00}" type="presParOf" srcId="{A8672CEF-909B-4901-8878-B199EE0FC68C}" destId="{8AC933FF-8E12-49A3-9FAA-C76DC8062C9A}" srcOrd="4" destOrd="0" presId="urn:microsoft.com/office/officeart/2005/8/layout/process4"/>
    <dgm:cxn modelId="{1D5F778B-AF9C-40D5-AB2E-790F11E8FEA6}" type="presParOf" srcId="{8AC933FF-8E12-49A3-9FAA-C76DC8062C9A}" destId="{A66D2426-CA21-4014-B7A9-CA177634E686}" srcOrd="0" destOrd="0" presId="urn:microsoft.com/office/officeart/2005/8/layout/process4"/>
    <dgm:cxn modelId="{372EBEBB-DF26-49C9-8E26-287D43267EC4}" type="presParOf" srcId="{A8672CEF-909B-4901-8878-B199EE0FC68C}" destId="{E34088AE-B01B-4512-8B3F-49DA622F5928}" srcOrd="5" destOrd="0" presId="urn:microsoft.com/office/officeart/2005/8/layout/process4"/>
    <dgm:cxn modelId="{51D62701-2F22-4561-8D81-CEFF1987667C}" type="presParOf" srcId="{A8672CEF-909B-4901-8878-B199EE0FC68C}" destId="{A9AE6FE6-C4E4-4104-A792-A0DB6AD0DEB0}" srcOrd="6" destOrd="0" presId="urn:microsoft.com/office/officeart/2005/8/layout/process4"/>
    <dgm:cxn modelId="{BEF14FA9-E263-4D7D-AD1B-86B44969B2C3}" type="presParOf" srcId="{A9AE6FE6-C4E4-4104-A792-A0DB6AD0DEB0}" destId="{96B66308-6640-486E-94C7-9FA84A3A1CD4}" srcOrd="0" destOrd="0" presId="urn:microsoft.com/office/officeart/2005/8/layout/process4"/>
    <dgm:cxn modelId="{B376481B-1573-4E8A-8A8C-BAFDC8A05FA7}" type="presParOf" srcId="{A9AE6FE6-C4E4-4104-A792-A0DB6AD0DEB0}" destId="{2AC4411D-85C8-4B88-AD5C-1D7C6B5FAA82}" srcOrd="1" destOrd="0" presId="urn:microsoft.com/office/officeart/2005/8/layout/process4"/>
    <dgm:cxn modelId="{DEB04873-9F26-4783-BF03-AB3F9071ED0A}" type="presParOf" srcId="{A9AE6FE6-C4E4-4104-A792-A0DB6AD0DEB0}" destId="{C8E22721-0409-4051-A160-8CD61FB73B28}" srcOrd="2" destOrd="0" presId="urn:microsoft.com/office/officeart/2005/8/layout/process4"/>
    <dgm:cxn modelId="{38884B4B-51D8-44C4-8B4D-6C11DD15FC2E}" type="presParOf" srcId="{C8E22721-0409-4051-A160-8CD61FB73B28}" destId="{E4CF8C3B-3F9B-4F55-B02D-C8DBAF2B15AE}" srcOrd="0" destOrd="0" presId="urn:microsoft.com/office/officeart/2005/8/layout/process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E3892E3-246F-4C81-9D03-DF7C29B61DB6}"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76EC976E-DFAB-43AF-9564-9EED994DD557}">
      <dgm:prSet phldrT="[Text]" custT="1"/>
      <dgm:spPr>
        <a:blipFill rotWithShape="0">
          <a:blip xmlns:r="http://schemas.openxmlformats.org/officeDocument/2006/relationships" r:embed="rId1"/>
          <a:stretch>
            <a:fillRect l="-17000" r="-17000"/>
          </a:stretch>
        </a:blipFill>
      </dgm:spPr>
      <dgm:t>
        <a:bodyPr/>
        <a:lstStyle/>
        <a:p>
          <a:pPr>
            <a:lnSpc>
              <a:spcPct val="100000"/>
            </a:lnSpc>
          </a:pPr>
          <a:endParaRPr lang="en-US" sz="1200" b="1" dirty="0">
            <a:solidFill>
              <a:schemeClr val="bg1"/>
            </a:solidFill>
            <a:latin typeface="+mj-lt"/>
          </a:endParaRPr>
        </a:p>
      </dgm:t>
    </dgm:pt>
    <dgm:pt modelId="{20E889E4-B4C7-4130-9D53-1B42B268619E}" type="parTrans" cxnId="{4C2197A8-293D-4A7F-A6C4-90637D69ADEE}">
      <dgm:prSet/>
      <dgm:spPr/>
      <dgm:t>
        <a:bodyPr/>
        <a:lstStyle/>
        <a:p>
          <a:pPr>
            <a:lnSpc>
              <a:spcPct val="100000"/>
            </a:lnSpc>
          </a:pPr>
          <a:endParaRPr lang="en-US" sz="1200" b="1">
            <a:latin typeface="+mj-lt"/>
          </a:endParaRPr>
        </a:p>
      </dgm:t>
    </dgm:pt>
    <dgm:pt modelId="{708241ED-5B76-4D3F-9FC0-CB22A3FFB558}" type="sibTrans" cxnId="{4C2197A8-293D-4A7F-A6C4-90637D69ADEE}">
      <dgm:prSet/>
      <dgm:spPr/>
      <dgm:t>
        <a:bodyPr/>
        <a:lstStyle/>
        <a:p>
          <a:pPr>
            <a:lnSpc>
              <a:spcPct val="100000"/>
            </a:lnSpc>
          </a:pPr>
          <a:endParaRPr lang="en-US" sz="1200" b="1">
            <a:latin typeface="+mj-lt"/>
          </a:endParaRPr>
        </a:p>
      </dgm:t>
    </dgm:pt>
    <dgm:pt modelId="{C546561F-18F0-466B-9E7D-2484597C9A5F}">
      <dgm:prSet phldrT="[Text]" custT="1"/>
      <dgm:spPr/>
      <dgm:t>
        <a:bodyPr/>
        <a:lstStyle/>
        <a:p>
          <a:pPr>
            <a:lnSpc>
              <a:spcPct val="100000"/>
            </a:lnSpc>
          </a:pPr>
          <a:r>
            <a:rPr lang="ro-RO" sz="1200" b="1" dirty="0" smtClean="0">
              <a:solidFill>
                <a:schemeClr val="tx1"/>
              </a:solidFill>
              <a:latin typeface="+mj-lt"/>
            </a:rPr>
            <a:t>2. DISTRIBUȚIE – CANALIZARE ZMI (3 UI)</a:t>
          </a:r>
          <a:endParaRPr lang="en-US" sz="1200" b="1" dirty="0">
            <a:solidFill>
              <a:schemeClr val="tx1"/>
            </a:solidFill>
            <a:latin typeface="+mj-lt"/>
          </a:endParaRPr>
        </a:p>
      </dgm:t>
    </dgm:pt>
    <dgm:pt modelId="{FFA405DD-40B8-41AD-99F7-78FD4CA47AFA}" type="parTrans" cxnId="{FEBA4905-8B06-4FDC-A787-C194DCAAA2EF}">
      <dgm:prSet/>
      <dgm:spPr/>
      <dgm:t>
        <a:bodyPr/>
        <a:lstStyle/>
        <a:p>
          <a:pPr>
            <a:lnSpc>
              <a:spcPct val="100000"/>
            </a:lnSpc>
          </a:pPr>
          <a:endParaRPr lang="en-US" sz="1200" b="1">
            <a:latin typeface="+mj-lt"/>
          </a:endParaRPr>
        </a:p>
      </dgm:t>
    </dgm:pt>
    <dgm:pt modelId="{7EB4A78A-22E3-4FB4-84C3-98B80A13309F}" type="sibTrans" cxnId="{FEBA4905-8B06-4FDC-A787-C194DCAAA2EF}">
      <dgm:prSet/>
      <dgm:spPr/>
      <dgm:t>
        <a:bodyPr/>
        <a:lstStyle/>
        <a:p>
          <a:pPr>
            <a:lnSpc>
              <a:spcPct val="100000"/>
            </a:lnSpc>
          </a:pPr>
          <a:endParaRPr lang="en-US" sz="1200" b="1">
            <a:latin typeface="+mj-lt"/>
          </a:endParaRPr>
        </a:p>
      </dgm:t>
    </dgm:pt>
    <dgm:pt modelId="{62A9C520-F4F8-41D8-826A-9835FA5ED63F}">
      <dgm:prSet phldrT="[Text]" custT="1"/>
      <dgm:spPr/>
      <dgm:t>
        <a:bodyPr/>
        <a:lstStyle/>
        <a:p>
          <a:pPr>
            <a:lnSpc>
              <a:spcPct val="100000"/>
            </a:lnSpc>
          </a:pPr>
          <a:r>
            <a:rPr lang="ro-RO" sz="1200" b="1" dirty="0" smtClean="0">
              <a:solidFill>
                <a:schemeClr val="tx1"/>
              </a:solidFill>
              <a:latin typeface="+mj-lt"/>
            </a:rPr>
            <a:t>4. EPURARE (3 UI)</a:t>
          </a:r>
          <a:endParaRPr lang="en-US" sz="1200" b="1" dirty="0">
            <a:solidFill>
              <a:schemeClr val="tx1"/>
            </a:solidFill>
            <a:latin typeface="+mj-lt"/>
          </a:endParaRPr>
        </a:p>
      </dgm:t>
    </dgm:pt>
    <dgm:pt modelId="{16EDA127-0BEA-4500-8D0D-4C9413D09ED6}" type="parTrans" cxnId="{C441B02A-D455-4609-A984-59332A724345}">
      <dgm:prSet/>
      <dgm:spPr/>
      <dgm:t>
        <a:bodyPr/>
        <a:lstStyle/>
        <a:p>
          <a:pPr>
            <a:lnSpc>
              <a:spcPct val="100000"/>
            </a:lnSpc>
          </a:pPr>
          <a:endParaRPr lang="en-US" sz="1200" b="1">
            <a:latin typeface="+mj-lt"/>
          </a:endParaRPr>
        </a:p>
      </dgm:t>
    </dgm:pt>
    <dgm:pt modelId="{D460D476-6A5B-4230-B5CB-82CEF6F518E6}" type="sibTrans" cxnId="{C441B02A-D455-4609-A984-59332A724345}">
      <dgm:prSet/>
      <dgm:spPr/>
      <dgm:t>
        <a:bodyPr/>
        <a:lstStyle/>
        <a:p>
          <a:pPr>
            <a:lnSpc>
              <a:spcPct val="100000"/>
            </a:lnSpc>
          </a:pPr>
          <a:endParaRPr lang="en-US" sz="1200" b="1">
            <a:latin typeface="+mj-lt"/>
          </a:endParaRPr>
        </a:p>
      </dgm:t>
    </dgm:pt>
    <dgm:pt modelId="{52A6AECA-FFB1-4749-A69A-1F3571AC91D8}">
      <dgm:prSet phldrT="[Text]" custT="1"/>
      <dgm:spPr/>
      <dgm:t>
        <a:bodyPr/>
        <a:lstStyle/>
        <a:p>
          <a:pPr>
            <a:lnSpc>
              <a:spcPct val="100000"/>
            </a:lnSpc>
          </a:pPr>
          <a:r>
            <a:rPr lang="ro-RO" sz="1200" b="1" dirty="0" smtClean="0">
              <a:solidFill>
                <a:schemeClr val="tx1"/>
              </a:solidFill>
              <a:latin typeface="+mj-lt"/>
            </a:rPr>
            <a:t>5. SECȚIA AUTO-MECANICĂ (5 UI)</a:t>
          </a:r>
          <a:endParaRPr lang="en-US" sz="1200" b="1" dirty="0">
            <a:solidFill>
              <a:schemeClr val="tx1"/>
            </a:solidFill>
            <a:latin typeface="+mj-lt"/>
          </a:endParaRPr>
        </a:p>
      </dgm:t>
    </dgm:pt>
    <dgm:pt modelId="{987E3293-CCB3-4ADE-A880-2E1CD61A356C}" type="parTrans" cxnId="{AD0A4550-1AC1-492B-BA2D-666EB9415350}">
      <dgm:prSet/>
      <dgm:spPr/>
      <dgm:t>
        <a:bodyPr/>
        <a:lstStyle/>
        <a:p>
          <a:pPr>
            <a:lnSpc>
              <a:spcPct val="100000"/>
            </a:lnSpc>
          </a:pPr>
          <a:endParaRPr lang="en-US" sz="1200" b="1">
            <a:latin typeface="+mj-lt"/>
          </a:endParaRPr>
        </a:p>
      </dgm:t>
    </dgm:pt>
    <dgm:pt modelId="{EB5C39C6-E92E-4E9E-A0B8-F253E4D8F9DE}" type="sibTrans" cxnId="{AD0A4550-1AC1-492B-BA2D-666EB9415350}">
      <dgm:prSet/>
      <dgm:spPr/>
      <dgm:t>
        <a:bodyPr/>
        <a:lstStyle/>
        <a:p>
          <a:pPr>
            <a:lnSpc>
              <a:spcPct val="100000"/>
            </a:lnSpc>
          </a:pPr>
          <a:endParaRPr lang="en-US" sz="1200" b="1">
            <a:latin typeface="+mj-lt"/>
          </a:endParaRPr>
        </a:p>
      </dgm:t>
    </dgm:pt>
    <dgm:pt modelId="{31C73DFF-865B-4267-A0DC-978C4CC907DC}" type="pres">
      <dgm:prSet presAssocID="{4E3892E3-246F-4C81-9D03-DF7C29B61DB6}" presName="Name0" presStyleCnt="0">
        <dgm:presLayoutVars>
          <dgm:chMax/>
          <dgm:chPref val="1"/>
          <dgm:dir/>
          <dgm:animOne val="branch"/>
          <dgm:animLvl val="lvl"/>
          <dgm:resizeHandles/>
        </dgm:presLayoutVars>
      </dgm:prSet>
      <dgm:spPr/>
      <dgm:t>
        <a:bodyPr/>
        <a:lstStyle/>
        <a:p>
          <a:endParaRPr lang="en-US"/>
        </a:p>
      </dgm:t>
    </dgm:pt>
    <dgm:pt modelId="{176D6D82-6757-4F42-91DD-CFD1CF069B2D}" type="pres">
      <dgm:prSet presAssocID="{76EC976E-DFAB-43AF-9564-9EED994DD557}" presName="composite" presStyleCnt="0"/>
      <dgm:spPr/>
    </dgm:pt>
    <dgm:pt modelId="{D6CAAE10-C6CB-4536-99D6-8A5C6BB7B2E7}" type="pres">
      <dgm:prSet presAssocID="{76EC976E-DFAB-43AF-9564-9EED994DD557}" presName="ParentAccent1" presStyleLbl="alignNode1" presStyleIdx="0" presStyleCnt="34"/>
      <dgm:spPr/>
    </dgm:pt>
    <dgm:pt modelId="{B7E08428-3CB1-4454-A68B-6D8E47B35ADC}" type="pres">
      <dgm:prSet presAssocID="{76EC976E-DFAB-43AF-9564-9EED994DD557}" presName="ParentAccent2" presStyleLbl="alignNode1" presStyleIdx="1" presStyleCnt="34"/>
      <dgm:spPr/>
    </dgm:pt>
    <dgm:pt modelId="{F92C80FF-AEC3-4DA8-86DC-98F59A99FDDC}" type="pres">
      <dgm:prSet presAssocID="{76EC976E-DFAB-43AF-9564-9EED994DD557}" presName="ParentAccent3" presStyleLbl="alignNode1" presStyleIdx="2" presStyleCnt="34"/>
      <dgm:spPr/>
    </dgm:pt>
    <dgm:pt modelId="{3FD59FD6-741B-40FD-970A-8C19B60948A0}" type="pres">
      <dgm:prSet presAssocID="{76EC976E-DFAB-43AF-9564-9EED994DD557}" presName="ParentAccent4" presStyleLbl="alignNode1" presStyleIdx="3" presStyleCnt="34"/>
      <dgm:spPr/>
    </dgm:pt>
    <dgm:pt modelId="{F0F235BD-9F81-4CC2-95E3-0AA718C4BD07}" type="pres">
      <dgm:prSet presAssocID="{76EC976E-DFAB-43AF-9564-9EED994DD557}" presName="ParentAccent5" presStyleLbl="alignNode1" presStyleIdx="4" presStyleCnt="34"/>
      <dgm:spPr/>
    </dgm:pt>
    <dgm:pt modelId="{C502AE08-89AB-4AE9-AF51-19B7805A4605}" type="pres">
      <dgm:prSet presAssocID="{76EC976E-DFAB-43AF-9564-9EED994DD557}" presName="ParentAccent6" presStyleLbl="alignNode1" presStyleIdx="5" presStyleCnt="34" custLinFactX="-200000" custLinFactY="100000" custLinFactNeighborX="-277653" custLinFactNeighborY="193516"/>
      <dgm:spPr>
        <a:blipFill rotWithShape="0">
          <a:blip xmlns:r="http://schemas.openxmlformats.org/officeDocument/2006/relationships" r:embed="rId1"/>
          <a:stretch>
            <a:fillRect l="-17000" r="-17000"/>
          </a:stretch>
        </a:blipFill>
      </dgm:spPr>
    </dgm:pt>
    <dgm:pt modelId="{E572AB52-1012-473D-A25F-7532E775442F}" type="pres">
      <dgm:prSet presAssocID="{76EC976E-DFAB-43AF-9564-9EED994DD557}" presName="ParentAccent7" presStyleLbl="alignNode1" presStyleIdx="6" presStyleCnt="34"/>
      <dgm:spPr/>
    </dgm:pt>
    <dgm:pt modelId="{247E5018-7361-48CA-B9DB-A9FF3A542F16}" type="pres">
      <dgm:prSet presAssocID="{76EC976E-DFAB-43AF-9564-9EED994DD557}" presName="ParentAccent8" presStyleLbl="alignNode1" presStyleIdx="7" presStyleCnt="34"/>
      <dgm:spPr/>
    </dgm:pt>
    <dgm:pt modelId="{718F7EBF-2F9B-469F-887A-FA424685FA89}" type="pres">
      <dgm:prSet presAssocID="{76EC976E-DFAB-43AF-9564-9EED994DD557}" presName="ParentAccent9" presStyleLbl="alignNode1" presStyleIdx="8" presStyleCnt="34"/>
      <dgm:spPr/>
    </dgm:pt>
    <dgm:pt modelId="{F430D91B-F96E-4431-A828-5F41B1950857}" type="pres">
      <dgm:prSet presAssocID="{76EC976E-DFAB-43AF-9564-9EED994DD557}" presName="ParentAccent10" presStyleLbl="alignNode1" presStyleIdx="9" presStyleCnt="34"/>
      <dgm:spPr/>
    </dgm:pt>
    <dgm:pt modelId="{6E5114EC-82BC-4D01-B16B-04565BCF9643}" type="pres">
      <dgm:prSet presAssocID="{76EC976E-DFAB-43AF-9564-9EED994DD557}" presName="Parent" presStyleLbl="alignNode1" presStyleIdx="10" presStyleCnt="34" custScaleX="72729" custScaleY="84346" custLinFactNeighborX="44317" custLinFactNeighborY="-2649">
        <dgm:presLayoutVars>
          <dgm:chMax val="5"/>
          <dgm:chPref val="3"/>
          <dgm:bulletEnabled val="1"/>
        </dgm:presLayoutVars>
      </dgm:prSet>
      <dgm:spPr/>
      <dgm:t>
        <a:bodyPr/>
        <a:lstStyle/>
        <a:p>
          <a:endParaRPr lang="en-US"/>
        </a:p>
      </dgm:t>
    </dgm:pt>
    <dgm:pt modelId="{5CE846E2-C4A1-42F3-89A5-02E3DDE861BA}" type="pres">
      <dgm:prSet presAssocID="{C546561F-18F0-466B-9E7D-2484597C9A5F}" presName="Child1Accent1" presStyleLbl="alignNode1" presStyleIdx="11" presStyleCnt="34" custLinFactY="-198608" custLinFactNeighborX="3813" custLinFactNeighborY="-200000"/>
      <dgm:spPr>
        <a:blipFill rotWithShape="0">
          <a:blip xmlns:r="http://schemas.openxmlformats.org/officeDocument/2006/relationships" r:embed="rId1"/>
          <a:stretch>
            <a:fillRect l="-17000" r="-17000"/>
          </a:stretch>
        </a:blipFill>
      </dgm:spPr>
      <dgm:t>
        <a:bodyPr/>
        <a:lstStyle/>
        <a:p>
          <a:endParaRPr lang="en-US"/>
        </a:p>
      </dgm:t>
    </dgm:pt>
    <dgm:pt modelId="{534A8D65-CCFF-4B1B-9218-6466DAC81373}" type="pres">
      <dgm:prSet presAssocID="{C546561F-18F0-466B-9E7D-2484597C9A5F}" presName="Child1Accent2" presStyleLbl="alignNode1" presStyleIdx="12" presStyleCnt="34" custLinFactX="300000" custLinFactY="-62899" custLinFactNeighborX="340795" custLinFactNeighborY="-100000"/>
      <dgm:spPr>
        <a:blipFill rotWithShape="0">
          <a:blip xmlns:r="http://schemas.openxmlformats.org/officeDocument/2006/relationships" r:embed="rId1"/>
          <a:stretch>
            <a:fillRect l="-17000" r="-17000"/>
          </a:stretch>
        </a:blipFill>
      </dgm:spPr>
    </dgm:pt>
    <dgm:pt modelId="{724A36D8-339B-476F-AE37-2E9C68293484}" type="pres">
      <dgm:prSet presAssocID="{C546561F-18F0-466B-9E7D-2484597C9A5F}" presName="Child1Accent3" presStyleLbl="alignNode1" presStyleIdx="13" presStyleCnt="34" custLinFactX="400000" custLinFactY="100000" custLinFactNeighborX="401476" custLinFactNeighborY="100053"/>
      <dgm:spPr>
        <a:blipFill rotWithShape="0">
          <a:blip xmlns:r="http://schemas.openxmlformats.org/officeDocument/2006/relationships" r:embed="rId1"/>
          <a:stretch>
            <a:fillRect l="-17000" r="-17000"/>
          </a:stretch>
        </a:blipFill>
      </dgm:spPr>
    </dgm:pt>
    <dgm:pt modelId="{E15B99D5-1B25-4715-8831-14A835F1615B}" type="pres">
      <dgm:prSet presAssocID="{C546561F-18F0-466B-9E7D-2484597C9A5F}" presName="Child1Accent4" presStyleLbl="alignNode1" presStyleIdx="14" presStyleCnt="34" custLinFactX="399051" custLinFactNeighborX="400000" custLinFactNeighborY="84090"/>
      <dgm:spPr>
        <a:blipFill rotWithShape="0">
          <a:blip xmlns:r="http://schemas.openxmlformats.org/officeDocument/2006/relationships" r:embed="rId1"/>
          <a:stretch>
            <a:fillRect l="-17000" r="-17000"/>
          </a:stretch>
        </a:blipFill>
      </dgm:spPr>
    </dgm:pt>
    <dgm:pt modelId="{53F014FD-779C-4146-BA79-041C7C7CDB50}" type="pres">
      <dgm:prSet presAssocID="{C546561F-18F0-466B-9E7D-2484597C9A5F}" presName="Child1Accent5" presStyleLbl="alignNode1" presStyleIdx="15" presStyleCnt="34" custLinFactX="100000" custLinFactY="-100000" custLinFactNeighborX="136476" custLinFactNeighborY="-148280"/>
      <dgm:spPr>
        <a:gradFill rotWithShape="0">
          <a:gsLst>
            <a:gs pos="94000">
              <a:schemeClr val="tx2">
                <a:lumMod val="40000"/>
                <a:lumOff val="60000"/>
              </a:schemeClr>
            </a:gs>
            <a:gs pos="100000">
              <a:schemeClr val="bg2">
                <a:shade val="96000"/>
                <a:satMod val="120000"/>
                <a:lumMod val="90000"/>
              </a:schemeClr>
            </a:gs>
          </a:gsLst>
          <a:lin ang="6120000" scaled="1"/>
        </a:gradFill>
      </dgm:spPr>
    </dgm:pt>
    <dgm:pt modelId="{02A4463C-9A69-4807-9EC3-61FFE4F280ED}" type="pres">
      <dgm:prSet presAssocID="{C546561F-18F0-466B-9E7D-2484597C9A5F}" presName="Child1Accent6" presStyleLbl="alignNode1" presStyleIdx="16" presStyleCnt="34" custLinFactX="88757" custLinFactY="-100000" custLinFactNeighborX="100000" custLinFactNeighborY="-199945"/>
      <dgm:spPr>
        <a:gradFill rotWithShape="0">
          <a:gsLst>
            <a:gs pos="94000">
              <a:schemeClr val="tx2">
                <a:lumMod val="40000"/>
                <a:lumOff val="60000"/>
              </a:schemeClr>
            </a:gs>
            <a:gs pos="100000">
              <a:schemeClr val="bg2">
                <a:shade val="96000"/>
                <a:satMod val="120000"/>
                <a:lumMod val="90000"/>
              </a:schemeClr>
            </a:gs>
          </a:gsLst>
          <a:lin ang="6120000" scaled="1"/>
        </a:gradFill>
      </dgm:spPr>
    </dgm:pt>
    <dgm:pt modelId="{77956287-6B91-4FE3-B71D-089B62AA0AAD}" type="pres">
      <dgm:prSet presAssocID="{C546561F-18F0-466B-9E7D-2484597C9A5F}" presName="Child1Accent7" presStyleLbl="alignNode1" presStyleIdx="17" presStyleCnt="34" custLinFactX="600000" custLinFactY="-200000" custLinFactNeighborX="616690" custLinFactNeighborY="-272414"/>
      <dgm:spPr>
        <a:blipFill rotWithShape="0">
          <a:blip xmlns:r="http://schemas.openxmlformats.org/officeDocument/2006/relationships" r:embed="rId1"/>
          <a:stretch>
            <a:fillRect l="-17000" r="-17000"/>
          </a:stretch>
        </a:blipFill>
      </dgm:spPr>
    </dgm:pt>
    <dgm:pt modelId="{22013D39-CD24-4F42-B7AF-D55A71A530FA}" type="pres">
      <dgm:prSet presAssocID="{C546561F-18F0-466B-9E7D-2484597C9A5F}" presName="Child1Accent8" presStyleLbl="alignNode1" presStyleIdx="18" presStyleCnt="34"/>
      <dgm:spPr/>
    </dgm:pt>
    <dgm:pt modelId="{E22F3E41-8F0E-4015-8B27-A9421220D03A}" type="pres">
      <dgm:prSet presAssocID="{C546561F-18F0-466B-9E7D-2484597C9A5F}" presName="Child1Accent9" presStyleLbl="alignNode1" presStyleIdx="19" presStyleCnt="34"/>
      <dgm:spPr/>
    </dgm:pt>
    <dgm:pt modelId="{44AF2BA0-999B-4A22-95E0-AB751484D464}" type="pres">
      <dgm:prSet presAssocID="{C546561F-18F0-466B-9E7D-2484597C9A5F}" presName="Child1" presStyleLbl="revTx" presStyleIdx="0" presStyleCnt="3" custScaleX="242453" custScaleY="37145" custLinFactY="-71535" custLinFactNeighborX="-994" custLinFactNeighborY="-100000">
        <dgm:presLayoutVars>
          <dgm:chMax/>
          <dgm:chPref val="0"/>
          <dgm:bulletEnabled val="1"/>
        </dgm:presLayoutVars>
      </dgm:prSet>
      <dgm:spPr/>
      <dgm:t>
        <a:bodyPr/>
        <a:lstStyle/>
        <a:p>
          <a:endParaRPr lang="en-US"/>
        </a:p>
      </dgm:t>
    </dgm:pt>
    <dgm:pt modelId="{0FE2EC4D-86F1-467F-9B05-5BFCCF4DABF7}" type="pres">
      <dgm:prSet presAssocID="{62A9C520-F4F8-41D8-826A-9835FA5ED63F}" presName="Child2Accent1" presStyleLbl="alignNode1" presStyleIdx="20" presStyleCnt="34" custLinFactX="139593" custLinFactY="47420" custLinFactNeighborX="200000" custLinFactNeighborY="100000"/>
      <dgm:spPr>
        <a:blipFill rotWithShape="0">
          <a:blip xmlns:r="http://schemas.openxmlformats.org/officeDocument/2006/relationships" r:embed="rId1"/>
          <a:stretch>
            <a:fillRect l="-17000" r="-17000"/>
          </a:stretch>
        </a:blipFill>
      </dgm:spPr>
    </dgm:pt>
    <dgm:pt modelId="{92E35A1D-C9C9-42F7-9FCD-3D4292B6DBFD}" type="pres">
      <dgm:prSet presAssocID="{62A9C520-F4F8-41D8-826A-9835FA5ED63F}" presName="Child2Accent2" presStyleLbl="alignNode1" presStyleIdx="21" presStyleCnt="34" custLinFactX="200000" custLinFactNeighborX="235574" custLinFactNeighborY="-70595"/>
      <dgm:spPr>
        <a:blipFill rotWithShape="0">
          <a:blip xmlns:r="http://schemas.openxmlformats.org/officeDocument/2006/relationships" r:embed="rId1"/>
          <a:stretch>
            <a:fillRect l="-17000" r="-17000"/>
          </a:stretch>
        </a:blipFill>
      </dgm:spPr>
    </dgm:pt>
    <dgm:pt modelId="{564920CF-95DC-4280-88AE-DE2E408FE3B3}" type="pres">
      <dgm:prSet presAssocID="{62A9C520-F4F8-41D8-826A-9835FA5ED63F}" presName="Child2Accent3" presStyleLbl="alignNode1" presStyleIdx="22" presStyleCnt="34" custLinFactX="160031" custLinFactNeighborX="200000" custLinFactNeighborY="-84682"/>
      <dgm:spPr>
        <a:blipFill rotWithShape="0">
          <a:blip xmlns:r="http://schemas.openxmlformats.org/officeDocument/2006/relationships" r:embed="rId1"/>
          <a:stretch>
            <a:fillRect l="-17000" r="-17000"/>
          </a:stretch>
        </a:blipFill>
      </dgm:spPr>
    </dgm:pt>
    <dgm:pt modelId="{30788C92-AC36-4B50-AC1A-CACADDCFA275}" type="pres">
      <dgm:prSet presAssocID="{62A9C520-F4F8-41D8-826A-9835FA5ED63F}" presName="Child2Accent4" presStyleLbl="alignNode1" presStyleIdx="23" presStyleCnt="34" custLinFactX="146127" custLinFactNeighborX="200000" custLinFactNeighborY="-83236"/>
      <dgm:spPr>
        <a:blipFill rotWithShape="0">
          <a:blip xmlns:r="http://schemas.openxmlformats.org/officeDocument/2006/relationships" r:embed="rId1"/>
          <a:stretch>
            <a:fillRect l="-17000" r="-17000"/>
          </a:stretch>
        </a:blipFill>
      </dgm:spPr>
    </dgm:pt>
    <dgm:pt modelId="{62D1930C-C0D4-4703-A72F-C9A599AACDA6}" type="pres">
      <dgm:prSet presAssocID="{62A9C520-F4F8-41D8-826A-9835FA5ED63F}" presName="Child2Accent5" presStyleLbl="alignNode1" presStyleIdx="24" presStyleCnt="34" custLinFactX="133548" custLinFactNeighborX="200000" custLinFactNeighborY="-79749"/>
      <dgm:spPr>
        <a:blipFill rotWithShape="0">
          <a:blip xmlns:r="http://schemas.openxmlformats.org/officeDocument/2006/relationships" r:embed="rId1"/>
          <a:stretch>
            <a:fillRect l="-17000" r="-17000"/>
          </a:stretch>
        </a:blipFill>
      </dgm:spPr>
    </dgm:pt>
    <dgm:pt modelId="{9E4FDF44-F71A-4E3E-BCC1-759AE4277BA3}" type="pres">
      <dgm:prSet presAssocID="{62A9C520-F4F8-41D8-826A-9835FA5ED63F}" presName="Child2Accent6" presStyleLbl="alignNode1" presStyleIdx="25" presStyleCnt="34" custLinFactX="162667" custLinFactNeighborX="200000" custLinFactNeighborY="-84339"/>
      <dgm:spPr>
        <a:blipFill rotWithShape="0">
          <a:blip xmlns:r="http://schemas.openxmlformats.org/officeDocument/2006/relationships" r:embed="rId1"/>
          <a:stretch>
            <a:fillRect l="-17000" r="-17000"/>
          </a:stretch>
        </a:blipFill>
      </dgm:spPr>
    </dgm:pt>
    <dgm:pt modelId="{FAF2F5BB-2D2A-4F29-B10F-C949415CB38E}" type="pres">
      <dgm:prSet presAssocID="{62A9C520-F4F8-41D8-826A-9835FA5ED63F}" presName="Child2Accent7" presStyleLbl="alignNode1" presStyleIdx="26" presStyleCnt="34"/>
      <dgm:spPr/>
    </dgm:pt>
    <dgm:pt modelId="{8EE38F7D-270A-4D9E-BA55-8A8DDC8384AA}" type="pres">
      <dgm:prSet presAssocID="{62A9C520-F4F8-41D8-826A-9835FA5ED63F}" presName="Child2" presStyleLbl="revTx" presStyleIdx="1" presStyleCnt="3" custScaleX="162939" custScaleY="47724" custLinFactY="-100000" custLinFactNeighborX="-65600" custLinFactNeighborY="-194474">
        <dgm:presLayoutVars>
          <dgm:chMax/>
          <dgm:chPref val="0"/>
          <dgm:bulletEnabled val="1"/>
        </dgm:presLayoutVars>
      </dgm:prSet>
      <dgm:spPr/>
      <dgm:t>
        <a:bodyPr/>
        <a:lstStyle/>
        <a:p>
          <a:endParaRPr lang="en-US"/>
        </a:p>
      </dgm:t>
    </dgm:pt>
    <dgm:pt modelId="{78894CF0-1082-43CC-BF00-AE933C873D64}" type="pres">
      <dgm:prSet presAssocID="{52A6AECA-FFB1-4749-A69A-1F3571AC91D8}" presName="Child3Accent1" presStyleLbl="alignNode1" presStyleIdx="27" presStyleCnt="34" custLinFactY="65707" custLinFactNeighborX="-84326" custLinFactNeighborY="100000"/>
      <dgm:spPr>
        <a:blipFill rotWithShape="0">
          <a:blip xmlns:r="http://schemas.openxmlformats.org/officeDocument/2006/relationships" r:embed="rId1"/>
          <a:stretch>
            <a:fillRect l="-17000" r="-17000"/>
          </a:stretch>
        </a:blipFill>
      </dgm:spPr>
      <dgm:t>
        <a:bodyPr/>
        <a:lstStyle/>
        <a:p>
          <a:endParaRPr lang="en-US"/>
        </a:p>
      </dgm:t>
    </dgm:pt>
    <dgm:pt modelId="{F7900F99-B223-498B-8B5D-98D3DAF52DE7}" type="pres">
      <dgm:prSet presAssocID="{52A6AECA-FFB1-4749-A69A-1F3571AC91D8}" presName="Child3Accent2" presStyleLbl="alignNode1" presStyleIdx="28" presStyleCnt="34" custLinFactX="100000" custLinFactY="-163829" custLinFactNeighborX="190108" custLinFactNeighborY="-200000"/>
      <dgm:spPr>
        <a:blipFill rotWithShape="0">
          <a:blip xmlns:r="http://schemas.openxmlformats.org/officeDocument/2006/relationships" r:embed="rId1"/>
          <a:stretch>
            <a:fillRect l="-17000" r="-17000"/>
          </a:stretch>
        </a:blipFill>
      </dgm:spPr>
    </dgm:pt>
    <dgm:pt modelId="{CC3BB078-DAE3-4942-8CE2-98D71BCAA2E6}" type="pres">
      <dgm:prSet presAssocID="{52A6AECA-FFB1-4749-A69A-1F3571AC91D8}" presName="Child3Accent3" presStyleLbl="alignNode1" presStyleIdx="29" presStyleCnt="34" custLinFactX="427114" custLinFactY="-445263" custLinFactNeighborX="500000" custLinFactNeighborY="-500000"/>
      <dgm:spPr>
        <a:blipFill rotWithShape="0">
          <a:blip xmlns:r="http://schemas.openxmlformats.org/officeDocument/2006/relationships" r:embed="rId1"/>
          <a:stretch>
            <a:fillRect l="-17000" r="-17000"/>
          </a:stretch>
        </a:blipFill>
      </dgm:spPr>
    </dgm:pt>
    <dgm:pt modelId="{882F1CAC-6413-4FE7-9032-A9D567C384C9}" type="pres">
      <dgm:prSet presAssocID="{52A6AECA-FFB1-4749-A69A-1F3571AC91D8}" presName="Child3Accent4" presStyleLbl="alignNode1" presStyleIdx="30" presStyleCnt="34" custLinFactX="601737" custLinFactY="-500000" custLinFactNeighborX="700000" custLinFactNeighborY="-565341"/>
      <dgm:spPr>
        <a:blipFill rotWithShape="0">
          <a:blip xmlns:r="http://schemas.openxmlformats.org/officeDocument/2006/relationships" r:embed="rId1"/>
          <a:stretch>
            <a:fillRect l="-17000" r="-17000"/>
          </a:stretch>
        </a:blipFill>
      </dgm:spPr>
    </dgm:pt>
    <dgm:pt modelId="{75371AD7-83B4-4EAA-8645-B332EDEDE807}" type="pres">
      <dgm:prSet presAssocID="{52A6AECA-FFB1-4749-A69A-1F3571AC91D8}" presName="Child3Accent5" presStyleLbl="alignNode1" presStyleIdx="31" presStyleCnt="34" custLinFactX="360931" custLinFactY="-632863" custLinFactNeighborX="400000" custLinFactNeighborY="-700000"/>
      <dgm:spPr>
        <a:blipFill rotWithShape="0">
          <a:blip xmlns:r="http://schemas.openxmlformats.org/officeDocument/2006/relationships" r:embed="rId1"/>
          <a:stretch>
            <a:fillRect l="-17000" r="-17000"/>
          </a:stretch>
        </a:blipFill>
      </dgm:spPr>
    </dgm:pt>
    <dgm:pt modelId="{A3F3A482-B1D0-4E52-8204-1CF28685C0CD}" type="pres">
      <dgm:prSet presAssocID="{52A6AECA-FFB1-4749-A69A-1F3571AC91D8}" presName="Child3Accent6" presStyleLbl="alignNode1" presStyleIdx="32" presStyleCnt="34" custLinFactX="313755" custLinFactY="-700000" custLinFactNeighborX="400000" custLinFactNeighborY="-759203"/>
      <dgm:spPr>
        <a:blipFill rotWithShape="0">
          <a:blip xmlns:r="http://schemas.openxmlformats.org/officeDocument/2006/relationships" r:embed="rId1"/>
          <a:stretch>
            <a:fillRect l="-17000" r="-17000"/>
          </a:stretch>
        </a:blipFill>
      </dgm:spPr>
    </dgm:pt>
    <dgm:pt modelId="{5497CD6F-5CD2-42DA-9E3F-8FE00C4E8311}" type="pres">
      <dgm:prSet presAssocID="{52A6AECA-FFB1-4749-A69A-1F3571AC91D8}" presName="Child3Accent7" presStyleLbl="alignNode1" presStyleIdx="33" presStyleCnt="34" custLinFactX="900000" custLinFactY="-600000" custLinFactNeighborX="955602" custLinFactNeighborY="-653824"/>
      <dgm:spPr>
        <a:blipFill rotWithShape="0">
          <a:blip xmlns:r="http://schemas.openxmlformats.org/officeDocument/2006/relationships" r:embed="rId1"/>
          <a:stretch>
            <a:fillRect l="-17000" r="-17000"/>
          </a:stretch>
        </a:blipFill>
      </dgm:spPr>
      <dgm:t>
        <a:bodyPr/>
        <a:lstStyle/>
        <a:p>
          <a:endParaRPr lang="en-US"/>
        </a:p>
      </dgm:t>
    </dgm:pt>
    <dgm:pt modelId="{4A575609-193E-40E1-99C1-560797053B2D}" type="pres">
      <dgm:prSet presAssocID="{52A6AECA-FFB1-4749-A69A-1F3571AC91D8}" presName="Child3" presStyleLbl="revTx" presStyleIdx="2" presStyleCnt="3" custScaleX="246629" custScaleY="47626" custLinFactY="-200000" custLinFactNeighborX="-94" custLinFactNeighborY="-251483">
        <dgm:presLayoutVars>
          <dgm:chMax/>
          <dgm:chPref val="0"/>
          <dgm:bulletEnabled val="1"/>
        </dgm:presLayoutVars>
      </dgm:prSet>
      <dgm:spPr/>
      <dgm:t>
        <a:bodyPr/>
        <a:lstStyle/>
        <a:p>
          <a:endParaRPr lang="en-US"/>
        </a:p>
      </dgm:t>
    </dgm:pt>
  </dgm:ptLst>
  <dgm:cxnLst>
    <dgm:cxn modelId="{C441B02A-D455-4609-A984-59332A724345}" srcId="{76EC976E-DFAB-43AF-9564-9EED994DD557}" destId="{62A9C520-F4F8-41D8-826A-9835FA5ED63F}" srcOrd="1" destOrd="0" parTransId="{16EDA127-0BEA-4500-8D0D-4C9413D09ED6}" sibTransId="{D460D476-6A5B-4230-B5CB-82CEF6F518E6}"/>
    <dgm:cxn modelId="{6359B46B-1169-4566-8B80-850B385660F5}" type="presOf" srcId="{52A6AECA-FFB1-4749-A69A-1F3571AC91D8}" destId="{4A575609-193E-40E1-99C1-560797053B2D}" srcOrd="0" destOrd="0" presId="urn:microsoft.com/office/officeart/2011/layout/ConvergingText"/>
    <dgm:cxn modelId="{4C2197A8-293D-4A7F-A6C4-90637D69ADEE}" srcId="{4E3892E3-246F-4C81-9D03-DF7C29B61DB6}" destId="{76EC976E-DFAB-43AF-9564-9EED994DD557}" srcOrd="0" destOrd="0" parTransId="{20E889E4-B4C7-4130-9D53-1B42B268619E}" sibTransId="{708241ED-5B76-4D3F-9FC0-CB22A3FFB558}"/>
    <dgm:cxn modelId="{FEBA4905-8B06-4FDC-A787-C194DCAAA2EF}" srcId="{76EC976E-DFAB-43AF-9564-9EED994DD557}" destId="{C546561F-18F0-466B-9E7D-2484597C9A5F}" srcOrd="0" destOrd="0" parTransId="{FFA405DD-40B8-41AD-99F7-78FD4CA47AFA}" sibTransId="{7EB4A78A-22E3-4FB4-84C3-98B80A13309F}"/>
    <dgm:cxn modelId="{AD0A4550-1AC1-492B-BA2D-666EB9415350}" srcId="{76EC976E-DFAB-43AF-9564-9EED994DD557}" destId="{52A6AECA-FFB1-4749-A69A-1F3571AC91D8}" srcOrd="2" destOrd="0" parTransId="{987E3293-CCB3-4ADE-A880-2E1CD61A356C}" sibTransId="{EB5C39C6-E92E-4E9E-A0B8-F253E4D8F9DE}"/>
    <dgm:cxn modelId="{404D4FAA-D572-4C29-ABD9-5254F45C1887}" type="presOf" srcId="{62A9C520-F4F8-41D8-826A-9835FA5ED63F}" destId="{8EE38F7D-270A-4D9E-BA55-8A8DDC8384AA}" srcOrd="0" destOrd="0" presId="urn:microsoft.com/office/officeart/2011/layout/ConvergingText"/>
    <dgm:cxn modelId="{8FE529F7-D10F-4190-8594-6E0342184284}" type="presOf" srcId="{76EC976E-DFAB-43AF-9564-9EED994DD557}" destId="{6E5114EC-82BC-4D01-B16B-04565BCF9643}" srcOrd="0" destOrd="0" presId="urn:microsoft.com/office/officeart/2011/layout/ConvergingText"/>
    <dgm:cxn modelId="{6B379231-5F9D-4D03-A2F7-F6652E4F822D}" type="presOf" srcId="{C546561F-18F0-466B-9E7D-2484597C9A5F}" destId="{44AF2BA0-999B-4A22-95E0-AB751484D464}" srcOrd="0" destOrd="0" presId="urn:microsoft.com/office/officeart/2011/layout/ConvergingText"/>
    <dgm:cxn modelId="{97FA5406-61BC-4736-8D45-C199B29737CE}" type="presOf" srcId="{4E3892E3-246F-4C81-9D03-DF7C29B61DB6}" destId="{31C73DFF-865B-4267-A0DC-978C4CC907DC}" srcOrd="0" destOrd="0" presId="urn:microsoft.com/office/officeart/2011/layout/ConvergingText"/>
    <dgm:cxn modelId="{1E189965-C1A1-46AA-9FB4-3879B5FB9946}" type="presParOf" srcId="{31C73DFF-865B-4267-A0DC-978C4CC907DC}" destId="{176D6D82-6757-4F42-91DD-CFD1CF069B2D}" srcOrd="0" destOrd="0" presId="urn:microsoft.com/office/officeart/2011/layout/ConvergingText"/>
    <dgm:cxn modelId="{6FB833CB-4BA2-432A-91FB-E6B3363820E9}" type="presParOf" srcId="{176D6D82-6757-4F42-91DD-CFD1CF069B2D}" destId="{D6CAAE10-C6CB-4536-99D6-8A5C6BB7B2E7}" srcOrd="0" destOrd="0" presId="urn:microsoft.com/office/officeart/2011/layout/ConvergingText"/>
    <dgm:cxn modelId="{64D55B41-E84A-42DA-874F-4DD30DC6E085}" type="presParOf" srcId="{176D6D82-6757-4F42-91DD-CFD1CF069B2D}" destId="{B7E08428-3CB1-4454-A68B-6D8E47B35ADC}" srcOrd="1" destOrd="0" presId="urn:microsoft.com/office/officeart/2011/layout/ConvergingText"/>
    <dgm:cxn modelId="{6A0FA17E-2F01-44C4-9D66-2381BE3431F9}" type="presParOf" srcId="{176D6D82-6757-4F42-91DD-CFD1CF069B2D}" destId="{F92C80FF-AEC3-4DA8-86DC-98F59A99FDDC}" srcOrd="2" destOrd="0" presId="urn:microsoft.com/office/officeart/2011/layout/ConvergingText"/>
    <dgm:cxn modelId="{642E7EAB-BB60-4770-A3CC-E3688E4D69CA}" type="presParOf" srcId="{176D6D82-6757-4F42-91DD-CFD1CF069B2D}" destId="{3FD59FD6-741B-40FD-970A-8C19B60948A0}" srcOrd="3" destOrd="0" presId="urn:microsoft.com/office/officeart/2011/layout/ConvergingText"/>
    <dgm:cxn modelId="{AF8E0AB0-0665-4587-AAE2-0E402F8E2335}" type="presParOf" srcId="{176D6D82-6757-4F42-91DD-CFD1CF069B2D}" destId="{F0F235BD-9F81-4CC2-95E3-0AA718C4BD07}" srcOrd="4" destOrd="0" presId="urn:microsoft.com/office/officeart/2011/layout/ConvergingText"/>
    <dgm:cxn modelId="{FBA3AA72-1FE9-493B-A66B-603F1767AA58}" type="presParOf" srcId="{176D6D82-6757-4F42-91DD-CFD1CF069B2D}" destId="{C502AE08-89AB-4AE9-AF51-19B7805A4605}" srcOrd="5" destOrd="0" presId="urn:microsoft.com/office/officeart/2011/layout/ConvergingText"/>
    <dgm:cxn modelId="{FB5B8A98-D78E-45C2-BE1C-DFF9B374C243}" type="presParOf" srcId="{176D6D82-6757-4F42-91DD-CFD1CF069B2D}" destId="{E572AB52-1012-473D-A25F-7532E775442F}" srcOrd="6" destOrd="0" presId="urn:microsoft.com/office/officeart/2011/layout/ConvergingText"/>
    <dgm:cxn modelId="{6C368238-FFE8-45CD-8E8D-0CE9D99F56BE}" type="presParOf" srcId="{176D6D82-6757-4F42-91DD-CFD1CF069B2D}" destId="{247E5018-7361-48CA-B9DB-A9FF3A542F16}" srcOrd="7" destOrd="0" presId="urn:microsoft.com/office/officeart/2011/layout/ConvergingText"/>
    <dgm:cxn modelId="{96A59A65-283D-4EE9-8E47-4616F1451E5E}" type="presParOf" srcId="{176D6D82-6757-4F42-91DD-CFD1CF069B2D}" destId="{718F7EBF-2F9B-469F-887A-FA424685FA89}" srcOrd="8" destOrd="0" presId="urn:microsoft.com/office/officeart/2011/layout/ConvergingText"/>
    <dgm:cxn modelId="{65244612-550D-4AFF-830B-ED97B9E36CA8}" type="presParOf" srcId="{176D6D82-6757-4F42-91DD-CFD1CF069B2D}" destId="{F430D91B-F96E-4431-A828-5F41B1950857}" srcOrd="9" destOrd="0" presId="urn:microsoft.com/office/officeart/2011/layout/ConvergingText"/>
    <dgm:cxn modelId="{EA21874A-60AF-4E66-AE9E-01621B40DFEE}" type="presParOf" srcId="{176D6D82-6757-4F42-91DD-CFD1CF069B2D}" destId="{6E5114EC-82BC-4D01-B16B-04565BCF9643}" srcOrd="10" destOrd="0" presId="urn:microsoft.com/office/officeart/2011/layout/ConvergingText"/>
    <dgm:cxn modelId="{263E396C-1671-441F-80F8-7EA448418E24}" type="presParOf" srcId="{176D6D82-6757-4F42-91DD-CFD1CF069B2D}" destId="{5CE846E2-C4A1-42F3-89A5-02E3DDE861BA}" srcOrd="11" destOrd="0" presId="urn:microsoft.com/office/officeart/2011/layout/ConvergingText"/>
    <dgm:cxn modelId="{A48E5B0C-9943-4279-8883-0956D8B5E9F9}" type="presParOf" srcId="{176D6D82-6757-4F42-91DD-CFD1CF069B2D}" destId="{534A8D65-CCFF-4B1B-9218-6466DAC81373}" srcOrd="12" destOrd="0" presId="urn:microsoft.com/office/officeart/2011/layout/ConvergingText"/>
    <dgm:cxn modelId="{25C2FB4D-583B-4D1C-A823-D86FF3B23F25}" type="presParOf" srcId="{176D6D82-6757-4F42-91DD-CFD1CF069B2D}" destId="{724A36D8-339B-476F-AE37-2E9C68293484}" srcOrd="13" destOrd="0" presId="urn:microsoft.com/office/officeart/2011/layout/ConvergingText"/>
    <dgm:cxn modelId="{CF1D2A6E-128B-438D-B3CA-48F4C382E219}" type="presParOf" srcId="{176D6D82-6757-4F42-91DD-CFD1CF069B2D}" destId="{E15B99D5-1B25-4715-8831-14A835F1615B}" srcOrd="14" destOrd="0" presId="urn:microsoft.com/office/officeart/2011/layout/ConvergingText"/>
    <dgm:cxn modelId="{6CA0174B-D839-4691-8C44-4FCB1AA3BDFF}" type="presParOf" srcId="{176D6D82-6757-4F42-91DD-CFD1CF069B2D}" destId="{53F014FD-779C-4146-BA79-041C7C7CDB50}" srcOrd="15" destOrd="0" presId="urn:microsoft.com/office/officeart/2011/layout/ConvergingText"/>
    <dgm:cxn modelId="{9027AFB0-8AC9-4B02-A65E-1BFC5FF8F0D8}" type="presParOf" srcId="{176D6D82-6757-4F42-91DD-CFD1CF069B2D}" destId="{02A4463C-9A69-4807-9EC3-61FFE4F280ED}" srcOrd="16" destOrd="0" presId="urn:microsoft.com/office/officeart/2011/layout/ConvergingText"/>
    <dgm:cxn modelId="{913A80B1-EF4D-411B-A55B-6FDE29EB32BE}" type="presParOf" srcId="{176D6D82-6757-4F42-91DD-CFD1CF069B2D}" destId="{77956287-6B91-4FE3-B71D-089B62AA0AAD}" srcOrd="17" destOrd="0" presId="urn:microsoft.com/office/officeart/2011/layout/ConvergingText"/>
    <dgm:cxn modelId="{C7000C60-09A1-4F34-A856-C9AAB993E6CA}" type="presParOf" srcId="{176D6D82-6757-4F42-91DD-CFD1CF069B2D}" destId="{22013D39-CD24-4F42-B7AF-D55A71A530FA}" srcOrd="18" destOrd="0" presId="urn:microsoft.com/office/officeart/2011/layout/ConvergingText"/>
    <dgm:cxn modelId="{B7BD2C52-A07B-4413-909B-8F383267EB95}" type="presParOf" srcId="{176D6D82-6757-4F42-91DD-CFD1CF069B2D}" destId="{E22F3E41-8F0E-4015-8B27-A9421220D03A}" srcOrd="19" destOrd="0" presId="urn:microsoft.com/office/officeart/2011/layout/ConvergingText"/>
    <dgm:cxn modelId="{8E23CED7-3672-4C67-A1C1-450F52BEA6C0}" type="presParOf" srcId="{176D6D82-6757-4F42-91DD-CFD1CF069B2D}" destId="{44AF2BA0-999B-4A22-95E0-AB751484D464}" srcOrd="20" destOrd="0" presId="urn:microsoft.com/office/officeart/2011/layout/ConvergingText"/>
    <dgm:cxn modelId="{0608BDBC-EDE0-4151-AADF-CA398E0541D2}" type="presParOf" srcId="{176D6D82-6757-4F42-91DD-CFD1CF069B2D}" destId="{0FE2EC4D-86F1-467F-9B05-5BFCCF4DABF7}" srcOrd="21" destOrd="0" presId="urn:microsoft.com/office/officeart/2011/layout/ConvergingText"/>
    <dgm:cxn modelId="{D9B91FFD-9538-48F6-B7FF-5EE2E8943708}" type="presParOf" srcId="{176D6D82-6757-4F42-91DD-CFD1CF069B2D}" destId="{92E35A1D-C9C9-42F7-9FCD-3D4292B6DBFD}" srcOrd="22" destOrd="0" presId="urn:microsoft.com/office/officeart/2011/layout/ConvergingText"/>
    <dgm:cxn modelId="{4EA0BF30-7CB2-474F-BF8A-19BB80A80E01}" type="presParOf" srcId="{176D6D82-6757-4F42-91DD-CFD1CF069B2D}" destId="{564920CF-95DC-4280-88AE-DE2E408FE3B3}" srcOrd="23" destOrd="0" presId="urn:microsoft.com/office/officeart/2011/layout/ConvergingText"/>
    <dgm:cxn modelId="{1B10D51C-F90B-464A-B9B9-5C5CDA8CA833}" type="presParOf" srcId="{176D6D82-6757-4F42-91DD-CFD1CF069B2D}" destId="{30788C92-AC36-4B50-AC1A-CACADDCFA275}" srcOrd="24" destOrd="0" presId="urn:microsoft.com/office/officeart/2011/layout/ConvergingText"/>
    <dgm:cxn modelId="{D1F3AC5E-143A-4DDF-B751-0595F4169C18}" type="presParOf" srcId="{176D6D82-6757-4F42-91DD-CFD1CF069B2D}" destId="{62D1930C-C0D4-4703-A72F-C9A599AACDA6}" srcOrd="25" destOrd="0" presId="urn:microsoft.com/office/officeart/2011/layout/ConvergingText"/>
    <dgm:cxn modelId="{13909E76-E80D-4F2A-AA9A-3C70BD61D3F5}" type="presParOf" srcId="{176D6D82-6757-4F42-91DD-CFD1CF069B2D}" destId="{9E4FDF44-F71A-4E3E-BCC1-759AE4277BA3}" srcOrd="26" destOrd="0" presId="urn:microsoft.com/office/officeart/2011/layout/ConvergingText"/>
    <dgm:cxn modelId="{A354C0B3-F0D5-40FC-BBBA-71D6C6C8B9D8}" type="presParOf" srcId="{176D6D82-6757-4F42-91DD-CFD1CF069B2D}" destId="{FAF2F5BB-2D2A-4F29-B10F-C949415CB38E}" srcOrd="27" destOrd="0" presId="urn:microsoft.com/office/officeart/2011/layout/ConvergingText"/>
    <dgm:cxn modelId="{D80FAB50-8B66-4371-A632-6260EC34AFE9}" type="presParOf" srcId="{176D6D82-6757-4F42-91DD-CFD1CF069B2D}" destId="{8EE38F7D-270A-4D9E-BA55-8A8DDC8384AA}" srcOrd="28" destOrd="0" presId="urn:microsoft.com/office/officeart/2011/layout/ConvergingText"/>
    <dgm:cxn modelId="{FFFD9717-4BA5-476B-8B6D-3EEF7D29CD61}" type="presParOf" srcId="{176D6D82-6757-4F42-91DD-CFD1CF069B2D}" destId="{78894CF0-1082-43CC-BF00-AE933C873D64}" srcOrd="29" destOrd="0" presId="urn:microsoft.com/office/officeart/2011/layout/ConvergingText"/>
    <dgm:cxn modelId="{5CA28B58-23F3-42A1-A5D4-BCE97E32A3F2}" type="presParOf" srcId="{176D6D82-6757-4F42-91DD-CFD1CF069B2D}" destId="{F7900F99-B223-498B-8B5D-98D3DAF52DE7}" srcOrd="30" destOrd="0" presId="urn:microsoft.com/office/officeart/2011/layout/ConvergingText"/>
    <dgm:cxn modelId="{ABFC5CAF-B07E-4B21-8750-11D47B703E81}" type="presParOf" srcId="{176D6D82-6757-4F42-91DD-CFD1CF069B2D}" destId="{CC3BB078-DAE3-4942-8CE2-98D71BCAA2E6}" srcOrd="31" destOrd="0" presId="urn:microsoft.com/office/officeart/2011/layout/ConvergingText"/>
    <dgm:cxn modelId="{E5691A9E-09DA-4BA1-98C5-2F50EE083AC7}" type="presParOf" srcId="{176D6D82-6757-4F42-91DD-CFD1CF069B2D}" destId="{882F1CAC-6413-4FE7-9032-A9D567C384C9}" srcOrd="32" destOrd="0" presId="urn:microsoft.com/office/officeart/2011/layout/ConvergingText"/>
    <dgm:cxn modelId="{46ABF065-F91C-497C-9AFF-1B8721A4E191}" type="presParOf" srcId="{176D6D82-6757-4F42-91DD-CFD1CF069B2D}" destId="{75371AD7-83B4-4EAA-8645-B332EDEDE807}" srcOrd="33" destOrd="0" presId="urn:microsoft.com/office/officeart/2011/layout/ConvergingText"/>
    <dgm:cxn modelId="{CC200E27-9A6E-4E35-90A9-4959EC1914CF}" type="presParOf" srcId="{176D6D82-6757-4F42-91DD-CFD1CF069B2D}" destId="{A3F3A482-B1D0-4E52-8204-1CF28685C0CD}" srcOrd="34" destOrd="0" presId="urn:microsoft.com/office/officeart/2011/layout/ConvergingText"/>
    <dgm:cxn modelId="{2EF185E5-EBB5-4BCC-9BA7-1D8C386FBE44}" type="presParOf" srcId="{176D6D82-6757-4F42-91DD-CFD1CF069B2D}" destId="{5497CD6F-5CD2-42DA-9E3F-8FE00C4E8311}" srcOrd="35" destOrd="0" presId="urn:microsoft.com/office/officeart/2011/layout/ConvergingText"/>
    <dgm:cxn modelId="{D8E26252-B7BF-432A-9459-1DE3DFE0F806}" type="presParOf" srcId="{176D6D82-6757-4F42-91DD-CFD1CF069B2D}" destId="{4A575609-193E-40E1-99C1-560797053B2D}" srcOrd="36" destOrd="0" presId="urn:microsoft.com/office/officeart/2011/layout/ConvergingTex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29528BC-A229-4465-A1CE-D3EF5571233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0CEC42B-0453-4C9D-A31F-C011745A2764}">
      <dgm:prSet phldrT="[Text]" custT="1"/>
      <dgm:spPr/>
      <dgm:t>
        <a:bodyPr/>
        <a:lstStyle/>
        <a:p>
          <a:r>
            <a:rPr lang="ro-RO" sz="1200" noProof="0" dirty="0" smtClean="0">
              <a:latin typeface="Arial" panose="020B0604020202020204" pitchFamily="34" charset="0"/>
              <a:cs typeface="Arial" panose="020B0604020202020204" pitchFamily="34" charset="0"/>
            </a:rPr>
            <a:t>Cheltuielile directe </a:t>
          </a:r>
          <a:r>
            <a:rPr lang="en-US" sz="1200" dirty="0" smtClean="0">
              <a:latin typeface="Arial" panose="020B0604020202020204" pitchFamily="34" charset="0"/>
              <a:cs typeface="Arial" panose="020B0604020202020204" pitchFamily="34" charset="0"/>
            </a:rPr>
            <a:t>- p</a:t>
          </a:r>
          <a:r>
            <a:rPr lang="ro-RO" sz="1200" dirty="0" smtClean="0">
              <a:latin typeface="Arial" panose="020B0604020202020204" pitchFamily="34" charset="0"/>
              <a:cs typeface="Arial" panose="020B0604020202020204" pitchFamily="34" charset="0"/>
            </a:rPr>
            <a:t>e baza înregistrarilor consumurilor pe fiecare centru de cost</a:t>
          </a:r>
          <a:endParaRPr lang="en-US" sz="1200" dirty="0">
            <a:latin typeface="Arial" panose="020B0604020202020204" pitchFamily="34" charset="0"/>
            <a:cs typeface="Arial" panose="020B0604020202020204" pitchFamily="34" charset="0"/>
          </a:endParaRPr>
        </a:p>
      </dgm:t>
    </dgm:pt>
    <dgm:pt modelId="{20FC95DD-5843-4BAA-A3F6-2B9C6CFE6374}" type="parTrans" cxnId="{FB948333-8B98-410D-A74A-4A3CE56126E3}">
      <dgm:prSet/>
      <dgm:spPr/>
      <dgm:t>
        <a:bodyPr/>
        <a:lstStyle/>
        <a:p>
          <a:endParaRPr lang="en-US"/>
        </a:p>
      </dgm:t>
    </dgm:pt>
    <dgm:pt modelId="{BC3871AF-EEB9-47C8-B483-C6F445F89A2C}" type="sibTrans" cxnId="{FB948333-8B98-410D-A74A-4A3CE56126E3}">
      <dgm:prSet/>
      <dgm:spPr/>
      <dgm:t>
        <a:bodyPr/>
        <a:lstStyle/>
        <a:p>
          <a:endParaRPr lang="en-US"/>
        </a:p>
      </dgm:t>
    </dgm:pt>
    <dgm:pt modelId="{FB100D50-FA37-4299-B031-BCF5919C98EC}">
      <dgm:prSet phldrT="[Text]" custT="1"/>
      <dgm:spPr/>
      <dgm:t>
        <a:bodyPr/>
        <a:lstStyle/>
        <a:p>
          <a:r>
            <a:rPr lang="ro-RO" sz="1200" dirty="0" smtClean="0">
              <a:latin typeface="Arial" panose="020B0604020202020204" pitchFamily="34" charset="0"/>
              <a:cs typeface="Arial" panose="020B0604020202020204" pitchFamily="34" charset="0"/>
            </a:rPr>
            <a:t>Cheltuielile comerciale proportional cu cantitățile facturate pe fiecare tip de produs / serviciu</a:t>
          </a:r>
          <a:endParaRPr lang="en-US" sz="1200" dirty="0">
            <a:latin typeface="Arial" panose="020B0604020202020204" pitchFamily="34" charset="0"/>
            <a:cs typeface="Arial" panose="020B0604020202020204" pitchFamily="34" charset="0"/>
          </a:endParaRPr>
        </a:p>
      </dgm:t>
    </dgm:pt>
    <dgm:pt modelId="{AEB8C713-6413-4D9E-A98F-18D50A883540}" type="parTrans" cxnId="{CF03CD8B-93D3-42FA-92FA-A0E2F63E9AD5}">
      <dgm:prSet/>
      <dgm:spPr/>
      <dgm:t>
        <a:bodyPr/>
        <a:lstStyle/>
        <a:p>
          <a:endParaRPr lang="en-US"/>
        </a:p>
      </dgm:t>
    </dgm:pt>
    <dgm:pt modelId="{BE15FD82-3FB7-422A-9280-5314BCB03D94}" type="sibTrans" cxnId="{CF03CD8B-93D3-42FA-92FA-A0E2F63E9AD5}">
      <dgm:prSet/>
      <dgm:spPr/>
      <dgm:t>
        <a:bodyPr/>
        <a:lstStyle/>
        <a:p>
          <a:endParaRPr lang="en-US"/>
        </a:p>
      </dgm:t>
    </dgm:pt>
    <dgm:pt modelId="{95E0E355-8281-44D5-B0B7-0570EFC53EB2}">
      <dgm:prSet phldrT="[Text]" custT="1"/>
      <dgm:spPr/>
      <dgm:t>
        <a:bodyPr/>
        <a:lstStyle/>
        <a:p>
          <a:r>
            <a:rPr lang="ro-RO" sz="1200" dirty="0" smtClean="0">
              <a:latin typeface="Arial" panose="020B0604020202020204" pitchFamily="34" charset="0"/>
              <a:cs typeface="Arial" panose="020B0604020202020204" pitchFamily="34" charset="0"/>
            </a:rPr>
            <a:t>Cheltuielile secțiilor prestatoare  de servicii  (SAM, LTE, Proiectare, SEM, SAC) pe baza decontarilor interne</a:t>
          </a:r>
          <a:endParaRPr lang="en-US" sz="1200" dirty="0">
            <a:latin typeface="Arial" panose="020B0604020202020204" pitchFamily="34" charset="0"/>
            <a:cs typeface="Arial" panose="020B0604020202020204" pitchFamily="34" charset="0"/>
          </a:endParaRPr>
        </a:p>
      </dgm:t>
    </dgm:pt>
    <dgm:pt modelId="{AADB2E50-4FC7-490D-AE07-D6DF08300AEA}" type="parTrans" cxnId="{F9AA69B8-544D-47B8-83A6-960B32AB00CA}">
      <dgm:prSet/>
      <dgm:spPr/>
      <dgm:t>
        <a:bodyPr/>
        <a:lstStyle/>
        <a:p>
          <a:endParaRPr lang="en-US"/>
        </a:p>
      </dgm:t>
    </dgm:pt>
    <dgm:pt modelId="{1574217F-CB51-4B8B-B49E-4872965DE4D0}" type="sibTrans" cxnId="{F9AA69B8-544D-47B8-83A6-960B32AB00CA}">
      <dgm:prSet/>
      <dgm:spPr/>
      <dgm:t>
        <a:bodyPr/>
        <a:lstStyle/>
        <a:p>
          <a:endParaRPr lang="en-US"/>
        </a:p>
      </dgm:t>
    </dgm:pt>
    <dgm:pt modelId="{93DE6E14-32C3-4E02-8E6B-DB9DA220FAD2}">
      <dgm:prSet phldrT="[Text]" custT="1"/>
      <dgm:spPr/>
      <dgm:t>
        <a:bodyPr/>
        <a:lstStyle/>
        <a:p>
          <a:r>
            <a:rPr lang="ro-RO" sz="1200" dirty="0" smtClean="0">
              <a:latin typeface="Arial" panose="020B0604020202020204" pitchFamily="34" charset="0"/>
              <a:cs typeface="Arial" panose="020B0604020202020204" pitchFamily="34" charset="0"/>
            </a:rPr>
            <a:t>Cheltuielile generale</a:t>
          </a:r>
          <a:r>
            <a:rPr lang="en-US" sz="1200" dirty="0" smtClean="0">
              <a:latin typeface="Arial" panose="020B0604020202020204" pitchFamily="34" charset="0"/>
              <a:cs typeface="Arial" panose="020B0604020202020204" pitchFamily="34" charset="0"/>
            </a:rPr>
            <a:t> </a:t>
          </a:r>
          <a:r>
            <a:rPr lang="ro-RO" sz="1200" noProof="0" dirty="0" smtClean="0">
              <a:latin typeface="Arial" panose="020B0604020202020204" pitchFamily="34" charset="0"/>
              <a:cs typeface="Arial" panose="020B0604020202020204" pitchFamily="34" charset="0"/>
            </a:rPr>
            <a:t>si cele financiar</a:t>
          </a:r>
          <a:r>
            <a:rPr lang="en-US" sz="1200" dirty="0" smtClean="0">
              <a:latin typeface="Arial" panose="020B0604020202020204" pitchFamily="34" charset="0"/>
              <a:cs typeface="Arial" panose="020B0604020202020204" pitchFamily="34" charset="0"/>
            </a:rPr>
            <a:t>e</a:t>
          </a:r>
          <a:r>
            <a:rPr lang="ro-RO" sz="1200" dirty="0" smtClean="0">
              <a:latin typeface="Arial" panose="020B0604020202020204" pitchFamily="34" charset="0"/>
              <a:cs typeface="Arial" panose="020B0604020202020204" pitchFamily="34" charset="0"/>
            </a:rPr>
            <a:t> – proporțional cu ponderea cheltuielilor directe a fiecărui produs / serviciu</a:t>
          </a:r>
          <a:endParaRPr lang="en-US" sz="1200" dirty="0">
            <a:latin typeface="Arial" panose="020B0604020202020204" pitchFamily="34" charset="0"/>
            <a:cs typeface="Arial" panose="020B0604020202020204" pitchFamily="34" charset="0"/>
          </a:endParaRPr>
        </a:p>
      </dgm:t>
    </dgm:pt>
    <dgm:pt modelId="{B9B8EB7D-0079-4B23-A2D5-9DB0780BA800}" type="parTrans" cxnId="{7575F036-D027-49F5-9271-185DDB3D8BAB}">
      <dgm:prSet/>
      <dgm:spPr/>
      <dgm:t>
        <a:bodyPr/>
        <a:lstStyle/>
        <a:p>
          <a:endParaRPr lang="en-US"/>
        </a:p>
      </dgm:t>
    </dgm:pt>
    <dgm:pt modelId="{E004FBD3-30A3-4E57-948C-B8D01D4CB687}" type="sibTrans" cxnId="{7575F036-D027-49F5-9271-185DDB3D8BAB}">
      <dgm:prSet/>
      <dgm:spPr/>
      <dgm:t>
        <a:bodyPr/>
        <a:lstStyle/>
        <a:p>
          <a:endParaRPr lang="en-US"/>
        </a:p>
      </dgm:t>
    </dgm:pt>
    <dgm:pt modelId="{26CD567D-9C6A-4A4D-BC41-2585ACEA31B4}" type="pres">
      <dgm:prSet presAssocID="{929528BC-A229-4465-A1CE-D3EF5571233F}" presName="linear" presStyleCnt="0">
        <dgm:presLayoutVars>
          <dgm:dir/>
          <dgm:animLvl val="lvl"/>
          <dgm:resizeHandles val="exact"/>
        </dgm:presLayoutVars>
      </dgm:prSet>
      <dgm:spPr/>
      <dgm:t>
        <a:bodyPr/>
        <a:lstStyle/>
        <a:p>
          <a:endParaRPr lang="en-US"/>
        </a:p>
      </dgm:t>
    </dgm:pt>
    <dgm:pt modelId="{81B998CB-9563-4470-BF48-8F518EB724F0}" type="pres">
      <dgm:prSet presAssocID="{B0CEC42B-0453-4C9D-A31F-C011745A2764}" presName="parentLin" presStyleCnt="0"/>
      <dgm:spPr/>
    </dgm:pt>
    <dgm:pt modelId="{16E1FC27-27AD-4774-82E0-73188EA007D4}" type="pres">
      <dgm:prSet presAssocID="{B0CEC42B-0453-4C9D-A31F-C011745A2764}" presName="parentLeftMargin" presStyleLbl="node1" presStyleIdx="0" presStyleCnt="4"/>
      <dgm:spPr/>
      <dgm:t>
        <a:bodyPr/>
        <a:lstStyle/>
        <a:p>
          <a:endParaRPr lang="en-US"/>
        </a:p>
      </dgm:t>
    </dgm:pt>
    <dgm:pt modelId="{3DA1C3D3-F64A-4757-A68A-E4CE7A686DE3}" type="pres">
      <dgm:prSet presAssocID="{B0CEC42B-0453-4C9D-A31F-C011745A2764}" presName="parentText" presStyleLbl="node1" presStyleIdx="0" presStyleCnt="4" custScaleX="102258" custScaleY="116286" custLinFactNeighborX="-50236" custLinFactNeighborY="-19567">
        <dgm:presLayoutVars>
          <dgm:chMax val="0"/>
          <dgm:bulletEnabled val="1"/>
        </dgm:presLayoutVars>
      </dgm:prSet>
      <dgm:spPr/>
      <dgm:t>
        <a:bodyPr/>
        <a:lstStyle/>
        <a:p>
          <a:endParaRPr lang="en-US"/>
        </a:p>
      </dgm:t>
    </dgm:pt>
    <dgm:pt modelId="{F2CDAD80-87E7-4D2A-A891-A9D2AECEAB22}" type="pres">
      <dgm:prSet presAssocID="{B0CEC42B-0453-4C9D-A31F-C011745A2764}" presName="negativeSpace" presStyleCnt="0"/>
      <dgm:spPr/>
    </dgm:pt>
    <dgm:pt modelId="{0C13CBE3-1497-49E5-AE99-C0B716AEB149}" type="pres">
      <dgm:prSet presAssocID="{B0CEC42B-0453-4C9D-A31F-C011745A2764}" presName="childText" presStyleLbl="conFgAcc1" presStyleIdx="0" presStyleCnt="4">
        <dgm:presLayoutVars>
          <dgm:bulletEnabled val="1"/>
        </dgm:presLayoutVars>
      </dgm:prSet>
      <dgm:spPr/>
    </dgm:pt>
    <dgm:pt modelId="{DDA3D716-36DC-4B8F-9001-3560ADF6D93F}" type="pres">
      <dgm:prSet presAssocID="{BC3871AF-EEB9-47C8-B483-C6F445F89A2C}" presName="spaceBetweenRectangles" presStyleCnt="0"/>
      <dgm:spPr/>
    </dgm:pt>
    <dgm:pt modelId="{5CB5C264-0D44-45B1-8040-6B60809A5E00}" type="pres">
      <dgm:prSet presAssocID="{FB100D50-FA37-4299-B031-BCF5919C98EC}" presName="parentLin" presStyleCnt="0"/>
      <dgm:spPr/>
    </dgm:pt>
    <dgm:pt modelId="{D958CEF5-244A-41AE-AD06-624D3BB1A73A}" type="pres">
      <dgm:prSet presAssocID="{FB100D50-FA37-4299-B031-BCF5919C98EC}" presName="parentLeftMargin" presStyleLbl="node1" presStyleIdx="0" presStyleCnt="4"/>
      <dgm:spPr/>
      <dgm:t>
        <a:bodyPr/>
        <a:lstStyle/>
        <a:p>
          <a:endParaRPr lang="en-US"/>
        </a:p>
      </dgm:t>
    </dgm:pt>
    <dgm:pt modelId="{5EE970B2-CA43-48C7-A86D-FB2E355F696D}" type="pres">
      <dgm:prSet presAssocID="{FB100D50-FA37-4299-B031-BCF5919C98EC}" presName="parentText" presStyleLbl="node1" presStyleIdx="1" presStyleCnt="4" custScaleX="103394" custScaleY="118377" custLinFactNeighborX="-64114" custLinFactNeighborY="-45370">
        <dgm:presLayoutVars>
          <dgm:chMax val="0"/>
          <dgm:bulletEnabled val="1"/>
        </dgm:presLayoutVars>
      </dgm:prSet>
      <dgm:spPr/>
      <dgm:t>
        <a:bodyPr/>
        <a:lstStyle/>
        <a:p>
          <a:endParaRPr lang="en-US"/>
        </a:p>
      </dgm:t>
    </dgm:pt>
    <dgm:pt modelId="{D39582B7-7214-4839-843E-37117726562E}" type="pres">
      <dgm:prSet presAssocID="{FB100D50-FA37-4299-B031-BCF5919C98EC}" presName="negativeSpace" presStyleCnt="0"/>
      <dgm:spPr/>
    </dgm:pt>
    <dgm:pt modelId="{27F5F8CD-27AD-4B4F-ADF1-E577C10AA594}" type="pres">
      <dgm:prSet presAssocID="{FB100D50-FA37-4299-B031-BCF5919C98EC}" presName="childText" presStyleLbl="conFgAcc1" presStyleIdx="1" presStyleCnt="4">
        <dgm:presLayoutVars>
          <dgm:bulletEnabled val="1"/>
        </dgm:presLayoutVars>
      </dgm:prSet>
      <dgm:spPr/>
    </dgm:pt>
    <dgm:pt modelId="{54982F6C-56D0-446F-916A-7650994C90C7}" type="pres">
      <dgm:prSet presAssocID="{BE15FD82-3FB7-422A-9280-5314BCB03D94}" presName="spaceBetweenRectangles" presStyleCnt="0"/>
      <dgm:spPr/>
    </dgm:pt>
    <dgm:pt modelId="{29B9BAD4-D10C-4797-9A04-D70232C2E01B}" type="pres">
      <dgm:prSet presAssocID="{95E0E355-8281-44D5-B0B7-0570EFC53EB2}" presName="parentLin" presStyleCnt="0"/>
      <dgm:spPr/>
    </dgm:pt>
    <dgm:pt modelId="{A227C931-646B-4A77-B219-E85792E106C6}" type="pres">
      <dgm:prSet presAssocID="{95E0E355-8281-44D5-B0B7-0570EFC53EB2}" presName="parentLeftMargin" presStyleLbl="node1" presStyleIdx="1" presStyleCnt="4"/>
      <dgm:spPr/>
      <dgm:t>
        <a:bodyPr/>
        <a:lstStyle/>
        <a:p>
          <a:endParaRPr lang="en-US"/>
        </a:p>
      </dgm:t>
    </dgm:pt>
    <dgm:pt modelId="{1D923166-B4A1-4D49-B1AD-F91046A6B45B}" type="pres">
      <dgm:prSet presAssocID="{95E0E355-8281-44D5-B0B7-0570EFC53EB2}" presName="parentText" presStyleLbl="node1" presStyleIdx="2" presStyleCnt="4" custScaleX="102745" custScaleY="121173" custLinFactNeighborX="-54245" custLinFactNeighborY="-79916">
        <dgm:presLayoutVars>
          <dgm:chMax val="0"/>
          <dgm:bulletEnabled val="1"/>
        </dgm:presLayoutVars>
      </dgm:prSet>
      <dgm:spPr/>
      <dgm:t>
        <a:bodyPr/>
        <a:lstStyle/>
        <a:p>
          <a:endParaRPr lang="en-US"/>
        </a:p>
      </dgm:t>
    </dgm:pt>
    <dgm:pt modelId="{C90A6AC2-7A96-47D9-BFB5-FC07B4CFAC2F}" type="pres">
      <dgm:prSet presAssocID="{95E0E355-8281-44D5-B0B7-0570EFC53EB2}" presName="negativeSpace" presStyleCnt="0"/>
      <dgm:spPr/>
    </dgm:pt>
    <dgm:pt modelId="{737AF7B0-C938-442C-9C0D-F8091871C8E8}" type="pres">
      <dgm:prSet presAssocID="{95E0E355-8281-44D5-B0B7-0570EFC53EB2}" presName="childText" presStyleLbl="conFgAcc1" presStyleIdx="2" presStyleCnt="4">
        <dgm:presLayoutVars>
          <dgm:bulletEnabled val="1"/>
        </dgm:presLayoutVars>
      </dgm:prSet>
      <dgm:spPr/>
    </dgm:pt>
    <dgm:pt modelId="{52287484-33C5-4FA4-85FC-E5EB8CAE8714}" type="pres">
      <dgm:prSet presAssocID="{1574217F-CB51-4B8B-B49E-4872965DE4D0}" presName="spaceBetweenRectangles" presStyleCnt="0"/>
      <dgm:spPr/>
    </dgm:pt>
    <dgm:pt modelId="{9BF550C0-9113-447C-A165-BF0449690BF0}" type="pres">
      <dgm:prSet presAssocID="{93DE6E14-32C3-4E02-8E6B-DB9DA220FAD2}" presName="parentLin" presStyleCnt="0"/>
      <dgm:spPr/>
    </dgm:pt>
    <dgm:pt modelId="{7C8D8E9B-9A7D-4386-90DB-04B2E4C184E2}" type="pres">
      <dgm:prSet presAssocID="{93DE6E14-32C3-4E02-8E6B-DB9DA220FAD2}" presName="parentLeftMargin" presStyleLbl="node1" presStyleIdx="2" presStyleCnt="4" custScaleY="214832" custLinFactY="-79508" custLinFactNeighborX="-72170" custLinFactNeighborY="-100000"/>
      <dgm:spPr/>
      <dgm:t>
        <a:bodyPr/>
        <a:lstStyle/>
        <a:p>
          <a:endParaRPr lang="en-US"/>
        </a:p>
      </dgm:t>
    </dgm:pt>
    <dgm:pt modelId="{72AFF08F-16A8-40B7-8211-D1DCB27788D2}" type="pres">
      <dgm:prSet presAssocID="{93DE6E14-32C3-4E02-8E6B-DB9DA220FAD2}" presName="parentText" presStyleLbl="node1" presStyleIdx="3" presStyleCnt="4" custScaleX="103239" custScaleY="119885" custLinFactNeighborX="-50236" custLinFactNeighborY="-98514">
        <dgm:presLayoutVars>
          <dgm:chMax val="0"/>
          <dgm:bulletEnabled val="1"/>
        </dgm:presLayoutVars>
      </dgm:prSet>
      <dgm:spPr/>
      <dgm:t>
        <a:bodyPr/>
        <a:lstStyle/>
        <a:p>
          <a:endParaRPr lang="en-US"/>
        </a:p>
      </dgm:t>
    </dgm:pt>
    <dgm:pt modelId="{CA8F3EF7-EFFD-4DA2-B176-E1DD47B7E3B8}" type="pres">
      <dgm:prSet presAssocID="{93DE6E14-32C3-4E02-8E6B-DB9DA220FAD2}" presName="negativeSpace" presStyleCnt="0"/>
      <dgm:spPr/>
    </dgm:pt>
    <dgm:pt modelId="{BE3C8C5E-BCE6-497A-AE7D-0A44F1F9CBA9}" type="pres">
      <dgm:prSet presAssocID="{93DE6E14-32C3-4E02-8E6B-DB9DA220FAD2}" presName="childText" presStyleLbl="conFgAcc1" presStyleIdx="3" presStyleCnt="4" custLinFactY="104010" custLinFactNeighborX="3604" custLinFactNeighborY="200000">
        <dgm:presLayoutVars>
          <dgm:bulletEnabled val="1"/>
        </dgm:presLayoutVars>
      </dgm:prSet>
      <dgm:spPr/>
      <dgm:t>
        <a:bodyPr/>
        <a:lstStyle/>
        <a:p>
          <a:endParaRPr lang="en-US"/>
        </a:p>
      </dgm:t>
    </dgm:pt>
  </dgm:ptLst>
  <dgm:cxnLst>
    <dgm:cxn modelId="{A2E7401B-818E-45D8-88C5-8AFDE48CFC42}" type="presOf" srcId="{FB100D50-FA37-4299-B031-BCF5919C98EC}" destId="{5EE970B2-CA43-48C7-A86D-FB2E355F696D}" srcOrd="1" destOrd="0" presId="urn:microsoft.com/office/officeart/2005/8/layout/list1"/>
    <dgm:cxn modelId="{A59D2B30-2E11-4340-851F-3F029ED40257}" type="presOf" srcId="{FB100D50-FA37-4299-B031-BCF5919C98EC}" destId="{D958CEF5-244A-41AE-AD06-624D3BB1A73A}" srcOrd="0" destOrd="0" presId="urn:microsoft.com/office/officeart/2005/8/layout/list1"/>
    <dgm:cxn modelId="{502C338B-AE65-4D48-90DB-F612F88F6452}" type="presOf" srcId="{B0CEC42B-0453-4C9D-A31F-C011745A2764}" destId="{16E1FC27-27AD-4774-82E0-73188EA007D4}" srcOrd="0" destOrd="0" presId="urn:microsoft.com/office/officeart/2005/8/layout/list1"/>
    <dgm:cxn modelId="{D4658260-67C3-4D1B-907C-EEEF4D229D4C}" type="presOf" srcId="{B0CEC42B-0453-4C9D-A31F-C011745A2764}" destId="{3DA1C3D3-F64A-4757-A68A-E4CE7A686DE3}" srcOrd="1" destOrd="0" presId="urn:microsoft.com/office/officeart/2005/8/layout/list1"/>
    <dgm:cxn modelId="{FFA39086-3BA6-471B-9E13-EE3C3407EA21}" type="presOf" srcId="{93DE6E14-32C3-4E02-8E6B-DB9DA220FAD2}" destId="{7C8D8E9B-9A7D-4386-90DB-04B2E4C184E2}" srcOrd="0" destOrd="0" presId="urn:microsoft.com/office/officeart/2005/8/layout/list1"/>
    <dgm:cxn modelId="{FB948333-8B98-410D-A74A-4A3CE56126E3}" srcId="{929528BC-A229-4465-A1CE-D3EF5571233F}" destId="{B0CEC42B-0453-4C9D-A31F-C011745A2764}" srcOrd="0" destOrd="0" parTransId="{20FC95DD-5843-4BAA-A3F6-2B9C6CFE6374}" sibTransId="{BC3871AF-EEB9-47C8-B483-C6F445F89A2C}"/>
    <dgm:cxn modelId="{7575F036-D027-49F5-9271-185DDB3D8BAB}" srcId="{929528BC-A229-4465-A1CE-D3EF5571233F}" destId="{93DE6E14-32C3-4E02-8E6B-DB9DA220FAD2}" srcOrd="3" destOrd="0" parTransId="{B9B8EB7D-0079-4B23-A2D5-9DB0780BA800}" sibTransId="{E004FBD3-30A3-4E57-948C-B8D01D4CB687}"/>
    <dgm:cxn modelId="{EE66DC62-1C0E-4DAE-B6D9-4E3851EA9619}" type="presOf" srcId="{93DE6E14-32C3-4E02-8E6B-DB9DA220FAD2}" destId="{72AFF08F-16A8-40B7-8211-D1DCB27788D2}" srcOrd="1" destOrd="0" presId="urn:microsoft.com/office/officeart/2005/8/layout/list1"/>
    <dgm:cxn modelId="{F16A6D65-50DC-4B34-8AD0-3AB1A2D595B9}" type="presOf" srcId="{95E0E355-8281-44D5-B0B7-0570EFC53EB2}" destId="{A227C931-646B-4A77-B219-E85792E106C6}" srcOrd="0" destOrd="0" presId="urn:microsoft.com/office/officeart/2005/8/layout/list1"/>
    <dgm:cxn modelId="{A48778AC-9B49-4877-B304-18C3CF016F05}" type="presOf" srcId="{95E0E355-8281-44D5-B0B7-0570EFC53EB2}" destId="{1D923166-B4A1-4D49-B1AD-F91046A6B45B}" srcOrd="1" destOrd="0" presId="urn:microsoft.com/office/officeart/2005/8/layout/list1"/>
    <dgm:cxn modelId="{CF03CD8B-93D3-42FA-92FA-A0E2F63E9AD5}" srcId="{929528BC-A229-4465-A1CE-D3EF5571233F}" destId="{FB100D50-FA37-4299-B031-BCF5919C98EC}" srcOrd="1" destOrd="0" parTransId="{AEB8C713-6413-4D9E-A98F-18D50A883540}" sibTransId="{BE15FD82-3FB7-422A-9280-5314BCB03D94}"/>
    <dgm:cxn modelId="{C81DCAF4-551D-4D3B-BC1D-071C3F5DE31E}" type="presOf" srcId="{929528BC-A229-4465-A1CE-D3EF5571233F}" destId="{26CD567D-9C6A-4A4D-BC41-2585ACEA31B4}" srcOrd="0" destOrd="0" presId="urn:microsoft.com/office/officeart/2005/8/layout/list1"/>
    <dgm:cxn modelId="{F9AA69B8-544D-47B8-83A6-960B32AB00CA}" srcId="{929528BC-A229-4465-A1CE-D3EF5571233F}" destId="{95E0E355-8281-44D5-B0B7-0570EFC53EB2}" srcOrd="2" destOrd="0" parTransId="{AADB2E50-4FC7-490D-AE07-D6DF08300AEA}" sibTransId="{1574217F-CB51-4B8B-B49E-4872965DE4D0}"/>
    <dgm:cxn modelId="{3208E012-7408-4825-8AA7-9CFED6460FD8}" type="presParOf" srcId="{26CD567D-9C6A-4A4D-BC41-2585ACEA31B4}" destId="{81B998CB-9563-4470-BF48-8F518EB724F0}" srcOrd="0" destOrd="0" presId="urn:microsoft.com/office/officeart/2005/8/layout/list1"/>
    <dgm:cxn modelId="{C4CC82FF-013F-4623-8AB0-FDEEE788A25F}" type="presParOf" srcId="{81B998CB-9563-4470-BF48-8F518EB724F0}" destId="{16E1FC27-27AD-4774-82E0-73188EA007D4}" srcOrd="0" destOrd="0" presId="urn:microsoft.com/office/officeart/2005/8/layout/list1"/>
    <dgm:cxn modelId="{03C417A7-5681-492F-95A5-9BE5AEDF1F57}" type="presParOf" srcId="{81B998CB-9563-4470-BF48-8F518EB724F0}" destId="{3DA1C3D3-F64A-4757-A68A-E4CE7A686DE3}" srcOrd="1" destOrd="0" presId="urn:microsoft.com/office/officeart/2005/8/layout/list1"/>
    <dgm:cxn modelId="{0D6731A4-D177-4627-94DE-40ECB986A067}" type="presParOf" srcId="{26CD567D-9C6A-4A4D-BC41-2585ACEA31B4}" destId="{F2CDAD80-87E7-4D2A-A891-A9D2AECEAB22}" srcOrd="1" destOrd="0" presId="urn:microsoft.com/office/officeart/2005/8/layout/list1"/>
    <dgm:cxn modelId="{1981061B-3B8E-4397-8960-3973803DADF9}" type="presParOf" srcId="{26CD567D-9C6A-4A4D-BC41-2585ACEA31B4}" destId="{0C13CBE3-1497-49E5-AE99-C0B716AEB149}" srcOrd="2" destOrd="0" presId="urn:microsoft.com/office/officeart/2005/8/layout/list1"/>
    <dgm:cxn modelId="{EF313005-1E07-4697-84FF-95D2675CAB16}" type="presParOf" srcId="{26CD567D-9C6A-4A4D-BC41-2585ACEA31B4}" destId="{DDA3D716-36DC-4B8F-9001-3560ADF6D93F}" srcOrd="3" destOrd="0" presId="urn:microsoft.com/office/officeart/2005/8/layout/list1"/>
    <dgm:cxn modelId="{576E2B1D-3C84-4BBE-9E12-E9043B7DBA49}" type="presParOf" srcId="{26CD567D-9C6A-4A4D-BC41-2585ACEA31B4}" destId="{5CB5C264-0D44-45B1-8040-6B60809A5E00}" srcOrd="4" destOrd="0" presId="urn:microsoft.com/office/officeart/2005/8/layout/list1"/>
    <dgm:cxn modelId="{E2C74B22-FB92-4262-87FD-E924240FF8B8}" type="presParOf" srcId="{5CB5C264-0D44-45B1-8040-6B60809A5E00}" destId="{D958CEF5-244A-41AE-AD06-624D3BB1A73A}" srcOrd="0" destOrd="0" presId="urn:microsoft.com/office/officeart/2005/8/layout/list1"/>
    <dgm:cxn modelId="{790765A3-1386-431F-B516-A8BA3252BFE5}" type="presParOf" srcId="{5CB5C264-0D44-45B1-8040-6B60809A5E00}" destId="{5EE970B2-CA43-48C7-A86D-FB2E355F696D}" srcOrd="1" destOrd="0" presId="urn:microsoft.com/office/officeart/2005/8/layout/list1"/>
    <dgm:cxn modelId="{2CA53B36-36A5-47DC-82B0-8E9FFD593373}" type="presParOf" srcId="{26CD567D-9C6A-4A4D-BC41-2585ACEA31B4}" destId="{D39582B7-7214-4839-843E-37117726562E}" srcOrd="5" destOrd="0" presId="urn:microsoft.com/office/officeart/2005/8/layout/list1"/>
    <dgm:cxn modelId="{DB7866E0-54EE-42C6-BFAE-315CBCD81D3A}" type="presParOf" srcId="{26CD567D-9C6A-4A4D-BC41-2585ACEA31B4}" destId="{27F5F8CD-27AD-4B4F-ADF1-E577C10AA594}" srcOrd="6" destOrd="0" presId="urn:microsoft.com/office/officeart/2005/8/layout/list1"/>
    <dgm:cxn modelId="{97239108-DFED-4B8F-9CE0-DDAA37086104}" type="presParOf" srcId="{26CD567D-9C6A-4A4D-BC41-2585ACEA31B4}" destId="{54982F6C-56D0-446F-916A-7650994C90C7}" srcOrd="7" destOrd="0" presId="urn:microsoft.com/office/officeart/2005/8/layout/list1"/>
    <dgm:cxn modelId="{2CF838C3-D11A-4EF6-B1C0-E57AD227F11F}" type="presParOf" srcId="{26CD567D-9C6A-4A4D-BC41-2585ACEA31B4}" destId="{29B9BAD4-D10C-4797-9A04-D70232C2E01B}" srcOrd="8" destOrd="0" presId="urn:microsoft.com/office/officeart/2005/8/layout/list1"/>
    <dgm:cxn modelId="{01640ED2-089D-40FF-8313-9CF03CB72160}" type="presParOf" srcId="{29B9BAD4-D10C-4797-9A04-D70232C2E01B}" destId="{A227C931-646B-4A77-B219-E85792E106C6}" srcOrd="0" destOrd="0" presId="urn:microsoft.com/office/officeart/2005/8/layout/list1"/>
    <dgm:cxn modelId="{9424DC46-FBF1-4208-964C-7D5752CD2366}" type="presParOf" srcId="{29B9BAD4-D10C-4797-9A04-D70232C2E01B}" destId="{1D923166-B4A1-4D49-B1AD-F91046A6B45B}" srcOrd="1" destOrd="0" presId="urn:microsoft.com/office/officeart/2005/8/layout/list1"/>
    <dgm:cxn modelId="{E04184A8-450C-448F-A4B1-F715571028B6}" type="presParOf" srcId="{26CD567D-9C6A-4A4D-BC41-2585ACEA31B4}" destId="{C90A6AC2-7A96-47D9-BFB5-FC07B4CFAC2F}" srcOrd="9" destOrd="0" presId="urn:microsoft.com/office/officeart/2005/8/layout/list1"/>
    <dgm:cxn modelId="{BE7ED653-9EA5-499F-9BEB-C2BCA3923C45}" type="presParOf" srcId="{26CD567D-9C6A-4A4D-BC41-2585ACEA31B4}" destId="{737AF7B0-C938-442C-9C0D-F8091871C8E8}" srcOrd="10" destOrd="0" presId="urn:microsoft.com/office/officeart/2005/8/layout/list1"/>
    <dgm:cxn modelId="{904CB985-CC0D-4989-8552-C5F90306ECC6}" type="presParOf" srcId="{26CD567D-9C6A-4A4D-BC41-2585ACEA31B4}" destId="{52287484-33C5-4FA4-85FC-E5EB8CAE8714}" srcOrd="11" destOrd="0" presId="urn:microsoft.com/office/officeart/2005/8/layout/list1"/>
    <dgm:cxn modelId="{62E7CFFB-AC0A-4E53-BBDA-8340DC103791}" type="presParOf" srcId="{26CD567D-9C6A-4A4D-BC41-2585ACEA31B4}" destId="{9BF550C0-9113-447C-A165-BF0449690BF0}" srcOrd="12" destOrd="0" presId="urn:microsoft.com/office/officeart/2005/8/layout/list1"/>
    <dgm:cxn modelId="{78E76F26-4925-40F4-8BF7-78004DFF8569}" type="presParOf" srcId="{9BF550C0-9113-447C-A165-BF0449690BF0}" destId="{7C8D8E9B-9A7D-4386-90DB-04B2E4C184E2}" srcOrd="0" destOrd="0" presId="urn:microsoft.com/office/officeart/2005/8/layout/list1"/>
    <dgm:cxn modelId="{C3CB57B6-B010-4FC2-803E-2581054070ED}" type="presParOf" srcId="{9BF550C0-9113-447C-A165-BF0449690BF0}" destId="{72AFF08F-16A8-40B7-8211-D1DCB27788D2}" srcOrd="1" destOrd="0" presId="urn:microsoft.com/office/officeart/2005/8/layout/list1"/>
    <dgm:cxn modelId="{3F42A4F8-E607-4F1F-BB6F-C615AC941DD3}" type="presParOf" srcId="{26CD567D-9C6A-4A4D-BC41-2585ACEA31B4}" destId="{CA8F3EF7-EFFD-4DA2-B176-E1DD47B7E3B8}" srcOrd="13" destOrd="0" presId="urn:microsoft.com/office/officeart/2005/8/layout/list1"/>
    <dgm:cxn modelId="{484058D5-65CB-4C16-9414-ED2810F5F550}" type="presParOf" srcId="{26CD567D-9C6A-4A4D-BC41-2585ACEA31B4}" destId="{BE3C8C5E-BCE6-497A-AE7D-0A44F1F9CBA9}" srcOrd="14" destOrd="0" presId="urn:microsoft.com/office/officeart/2005/8/layout/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DE35FA-0B71-4784-BE0C-105D08A3170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46590031-17D1-4B33-A2EE-0046FD365FBE}">
      <dgm:prSet phldrT="[Text]" custT="1"/>
      <dgm:spPr/>
      <dgm:t>
        <a:bodyPr/>
        <a:lstStyle/>
        <a:p>
          <a:r>
            <a:rPr lang="ro-RO" sz="2400" dirty="0" smtClean="0"/>
            <a:t>Veniturile din exploatare cuprind:</a:t>
          </a:r>
          <a:endParaRPr lang="en-US" sz="2400" dirty="0"/>
        </a:p>
      </dgm:t>
    </dgm:pt>
    <dgm:pt modelId="{A1454383-C3F7-455B-9CC5-71EF2AD9B59C}" type="parTrans" cxnId="{18419DEF-9002-41BA-9E02-8CE32C2739C8}">
      <dgm:prSet/>
      <dgm:spPr/>
      <dgm:t>
        <a:bodyPr/>
        <a:lstStyle/>
        <a:p>
          <a:endParaRPr lang="en-US"/>
        </a:p>
      </dgm:t>
    </dgm:pt>
    <dgm:pt modelId="{2508C271-1D9A-4C4B-846E-BF2466F5BCF4}" type="sibTrans" cxnId="{18419DEF-9002-41BA-9E02-8CE32C2739C8}">
      <dgm:prSet/>
      <dgm:spPr/>
      <dgm:t>
        <a:bodyPr/>
        <a:lstStyle/>
        <a:p>
          <a:endParaRPr lang="en-US"/>
        </a:p>
      </dgm:t>
    </dgm:pt>
    <dgm:pt modelId="{37258907-64EA-4710-83C2-C3F245878B67}">
      <dgm:prSet phldrT="[Text]" custT="1"/>
      <dgm:spPr/>
      <dgm:t>
        <a:bodyPr/>
        <a:lstStyle/>
        <a:p>
          <a:pPr algn="just"/>
          <a:r>
            <a:rPr lang="ro-RO" sz="1200" b="1" dirty="0" smtClean="0"/>
            <a:t>Venituri</a:t>
          </a:r>
          <a:r>
            <a:rPr lang="ro-RO" sz="1200" dirty="0" smtClean="0"/>
            <a:t> din prestări servicii</a:t>
          </a:r>
          <a:endParaRPr lang="en-US" sz="1200" dirty="0"/>
        </a:p>
      </dgm:t>
    </dgm:pt>
    <dgm:pt modelId="{3AB7B5E7-E0CD-4E46-B3A6-B23666691490}" type="parTrans" cxnId="{1B1AFCDA-FBE9-4739-9341-081DB6833B39}">
      <dgm:prSet/>
      <dgm:spPr/>
      <dgm:t>
        <a:bodyPr/>
        <a:lstStyle/>
        <a:p>
          <a:endParaRPr lang="en-US"/>
        </a:p>
      </dgm:t>
    </dgm:pt>
    <dgm:pt modelId="{E8F5B856-C455-44B6-8F14-C4E3AEE07D97}" type="sibTrans" cxnId="{1B1AFCDA-FBE9-4739-9341-081DB6833B39}">
      <dgm:prSet/>
      <dgm:spPr/>
      <dgm:t>
        <a:bodyPr/>
        <a:lstStyle/>
        <a:p>
          <a:endParaRPr lang="en-US"/>
        </a:p>
      </dgm:t>
    </dgm:pt>
    <dgm:pt modelId="{BA26137C-6A93-4E66-A599-36C4E7DC9662}">
      <dgm:prSet phldrT="[Text]" custT="1"/>
      <dgm:spPr/>
      <dgm:t>
        <a:bodyPr/>
        <a:lstStyle/>
        <a:p>
          <a:pPr algn="just"/>
          <a:r>
            <a:rPr lang="ro-RO" sz="1200" b="1" dirty="0" smtClean="0"/>
            <a:t>Venituri</a:t>
          </a:r>
          <a:r>
            <a:rPr lang="ro-RO" sz="1200" dirty="0" smtClean="0"/>
            <a:t> din producția de imobilizări, reprezentând costul lucrărilor efectuate de entitate pentru ea însăși, care se înregistrează ca imobilizări corporale și necorporale</a:t>
          </a:r>
          <a:endParaRPr lang="en-US" sz="1200" dirty="0"/>
        </a:p>
      </dgm:t>
    </dgm:pt>
    <dgm:pt modelId="{A8897D49-7BDF-4C89-BF0C-BD81F28C2510}" type="parTrans" cxnId="{D43727D6-2AAD-499C-9F66-469B1BEF4BD1}">
      <dgm:prSet/>
      <dgm:spPr/>
      <dgm:t>
        <a:bodyPr/>
        <a:lstStyle/>
        <a:p>
          <a:endParaRPr lang="en-US"/>
        </a:p>
      </dgm:t>
    </dgm:pt>
    <dgm:pt modelId="{5C94C99C-4A3C-4B59-8BB2-A949B67C4DB5}" type="sibTrans" cxnId="{D43727D6-2AAD-499C-9F66-469B1BEF4BD1}">
      <dgm:prSet/>
      <dgm:spPr/>
      <dgm:t>
        <a:bodyPr/>
        <a:lstStyle/>
        <a:p>
          <a:endParaRPr lang="en-US"/>
        </a:p>
      </dgm:t>
    </dgm:pt>
    <dgm:pt modelId="{82270430-CD97-4888-920F-1EC8F6C7ECE3}">
      <dgm:prSet phldrT="[Text]" custT="1"/>
      <dgm:spPr/>
      <dgm:t>
        <a:bodyPr/>
        <a:lstStyle/>
        <a:p>
          <a:r>
            <a:rPr lang="ro-RO" sz="2400" dirty="0" smtClean="0"/>
            <a:t>Veniturile financiare cuprind:</a:t>
          </a:r>
          <a:endParaRPr lang="en-US" sz="2400" dirty="0"/>
        </a:p>
      </dgm:t>
    </dgm:pt>
    <dgm:pt modelId="{5B3F138F-BB4D-476F-ADBA-5CB5C68B4054}" type="parTrans" cxnId="{7B7D0CAE-A362-4A1D-AEB6-5641868C7C86}">
      <dgm:prSet/>
      <dgm:spPr/>
      <dgm:t>
        <a:bodyPr/>
        <a:lstStyle/>
        <a:p>
          <a:endParaRPr lang="en-US"/>
        </a:p>
      </dgm:t>
    </dgm:pt>
    <dgm:pt modelId="{F94700C3-225D-4E11-AE86-5269DE634848}" type="sibTrans" cxnId="{7B7D0CAE-A362-4A1D-AEB6-5641868C7C86}">
      <dgm:prSet/>
      <dgm:spPr/>
      <dgm:t>
        <a:bodyPr/>
        <a:lstStyle/>
        <a:p>
          <a:endParaRPr lang="en-US"/>
        </a:p>
      </dgm:t>
    </dgm:pt>
    <dgm:pt modelId="{BEF185CA-3D0A-49EA-A8C7-F40AD71D1AC5}">
      <dgm:prSet phldrT="[Text]" custT="1"/>
      <dgm:spPr/>
      <dgm:t>
        <a:bodyPr/>
        <a:lstStyle/>
        <a:p>
          <a:r>
            <a:rPr lang="ro-RO" sz="1200" b="1" dirty="0" smtClean="0"/>
            <a:t>Venituri</a:t>
          </a:r>
          <a:r>
            <a:rPr lang="ro-RO" sz="1200" dirty="0" smtClean="0"/>
            <a:t> din diferențe de curs valutar</a:t>
          </a:r>
          <a:endParaRPr lang="en-US" sz="1200" dirty="0"/>
        </a:p>
      </dgm:t>
    </dgm:pt>
    <dgm:pt modelId="{1C7F597E-0F12-4D66-B628-DFE06B832D1C}" type="parTrans" cxnId="{A31467B6-C1D7-4582-9346-ED7D30B1C963}">
      <dgm:prSet/>
      <dgm:spPr/>
      <dgm:t>
        <a:bodyPr/>
        <a:lstStyle/>
        <a:p>
          <a:endParaRPr lang="en-US"/>
        </a:p>
      </dgm:t>
    </dgm:pt>
    <dgm:pt modelId="{EFAD4589-CDF7-4A20-9BDB-F133B79C1179}" type="sibTrans" cxnId="{A31467B6-C1D7-4582-9346-ED7D30B1C963}">
      <dgm:prSet/>
      <dgm:spPr/>
      <dgm:t>
        <a:bodyPr/>
        <a:lstStyle/>
        <a:p>
          <a:endParaRPr lang="en-US"/>
        </a:p>
      </dgm:t>
    </dgm:pt>
    <dgm:pt modelId="{C7792369-FB90-4FF3-B1D1-4B0C96B32AAB}">
      <dgm:prSet phldrT="[Text]" custT="1"/>
      <dgm:spPr/>
      <dgm:t>
        <a:bodyPr/>
        <a:lstStyle/>
        <a:p>
          <a:r>
            <a:rPr lang="ro-RO" sz="1200" b="1" dirty="0" smtClean="0"/>
            <a:t>Venituri</a:t>
          </a:r>
          <a:r>
            <a:rPr lang="ro-RO" sz="1200" dirty="0" smtClean="0"/>
            <a:t> din dobânzi</a:t>
          </a:r>
          <a:endParaRPr lang="en-US" sz="1200" dirty="0"/>
        </a:p>
      </dgm:t>
    </dgm:pt>
    <dgm:pt modelId="{C7F2EAC7-8A41-4046-A4BD-EB63366FDE95}" type="parTrans" cxnId="{1B3EF80D-E6F0-4993-A8EC-1F64DC74D55C}">
      <dgm:prSet/>
      <dgm:spPr/>
      <dgm:t>
        <a:bodyPr/>
        <a:lstStyle/>
        <a:p>
          <a:endParaRPr lang="en-US"/>
        </a:p>
      </dgm:t>
    </dgm:pt>
    <dgm:pt modelId="{6078FE03-17DA-436A-9C6E-80080476F86D}" type="sibTrans" cxnId="{1B3EF80D-E6F0-4993-A8EC-1F64DC74D55C}">
      <dgm:prSet/>
      <dgm:spPr/>
      <dgm:t>
        <a:bodyPr/>
        <a:lstStyle/>
        <a:p>
          <a:endParaRPr lang="en-US"/>
        </a:p>
      </dgm:t>
    </dgm:pt>
    <dgm:pt modelId="{71F27759-8AF3-4572-9476-26C295A3D7F3}">
      <dgm:prSet phldrT="[Text]" custT="1"/>
      <dgm:spPr/>
      <dgm:t>
        <a:bodyPr/>
        <a:lstStyle/>
        <a:p>
          <a:r>
            <a:rPr lang="ro-RO" sz="1200" b="1" dirty="0" smtClean="0"/>
            <a:t>Venituri</a:t>
          </a:r>
          <a:r>
            <a:rPr lang="ro-RO" sz="1200" dirty="0" smtClean="0"/>
            <a:t> pe surse – contabilitatea de gestiune</a:t>
          </a:r>
          <a:endParaRPr lang="en-US" sz="1200" dirty="0"/>
        </a:p>
      </dgm:t>
    </dgm:pt>
    <dgm:pt modelId="{BD481CA0-E00F-41F2-9F67-00DAD918CC56}" type="parTrans" cxnId="{81158D80-AD93-4E32-8F52-121FC4BAB797}">
      <dgm:prSet/>
      <dgm:spPr/>
      <dgm:t>
        <a:bodyPr/>
        <a:lstStyle/>
        <a:p>
          <a:endParaRPr lang="en-US"/>
        </a:p>
      </dgm:t>
    </dgm:pt>
    <dgm:pt modelId="{A3D47F75-BD7C-479D-A2B5-A35D2D3EE78E}" type="sibTrans" cxnId="{81158D80-AD93-4E32-8F52-121FC4BAB797}">
      <dgm:prSet/>
      <dgm:spPr/>
      <dgm:t>
        <a:bodyPr/>
        <a:lstStyle/>
        <a:p>
          <a:endParaRPr lang="en-US"/>
        </a:p>
      </dgm:t>
    </dgm:pt>
    <dgm:pt modelId="{44D3D80D-6738-4759-ABBD-CD4652AA39D8}">
      <dgm:prSet phldrT="[Text]"/>
      <dgm:spPr/>
      <dgm:t>
        <a:bodyPr/>
        <a:lstStyle/>
        <a:p>
          <a:pPr algn="l"/>
          <a:endParaRPr lang="en-US" sz="1000" dirty="0"/>
        </a:p>
      </dgm:t>
    </dgm:pt>
    <dgm:pt modelId="{3CDB16CA-D6A6-485B-8502-1747A4219054}" type="parTrans" cxnId="{59548845-8390-40BA-AE8A-3816220AEB53}">
      <dgm:prSet/>
      <dgm:spPr/>
      <dgm:t>
        <a:bodyPr/>
        <a:lstStyle/>
        <a:p>
          <a:endParaRPr lang="en-US"/>
        </a:p>
      </dgm:t>
    </dgm:pt>
    <dgm:pt modelId="{3409CF10-E603-497D-B5C8-CADA356E8663}" type="sibTrans" cxnId="{59548845-8390-40BA-AE8A-3816220AEB53}">
      <dgm:prSet/>
      <dgm:spPr/>
      <dgm:t>
        <a:bodyPr/>
        <a:lstStyle/>
        <a:p>
          <a:endParaRPr lang="en-US"/>
        </a:p>
      </dgm:t>
    </dgm:pt>
    <dgm:pt modelId="{CC1D684C-A8F6-450B-88DD-BCA944540BE8}">
      <dgm:prSet phldrT="[Text]" custT="1"/>
      <dgm:spPr/>
      <dgm:t>
        <a:bodyPr/>
        <a:lstStyle/>
        <a:p>
          <a:pPr algn="just"/>
          <a:r>
            <a:rPr lang="ro-RO" sz="1200" b="1" dirty="0" smtClean="0">
              <a:sym typeface="Wingdings 2" panose="05020102010507070707" pitchFamily="18" charset="2"/>
            </a:rPr>
            <a:t></a:t>
          </a:r>
          <a:r>
            <a:rPr lang="ro-RO" sz="1200" b="1" dirty="0" smtClean="0"/>
            <a:t>Alte venituri </a:t>
          </a:r>
          <a:r>
            <a:rPr lang="ro-RO" sz="1200" dirty="0" smtClean="0"/>
            <a:t>din exploatarea curentă, cuprinzînd veniturile din creanțe recuperate, penalități contractuale, datorii prescrise, scutite sau anulate potrivit legii precum și alte venituri din exploatare</a:t>
          </a:r>
          <a:endParaRPr lang="en-US" sz="1200" dirty="0"/>
        </a:p>
      </dgm:t>
    </dgm:pt>
    <dgm:pt modelId="{F1D63515-A148-4C0B-AA01-C1CC31A5B478}" type="parTrans" cxnId="{55E26F98-6EDD-43F7-983A-9CF34A2C1208}">
      <dgm:prSet/>
      <dgm:spPr/>
      <dgm:t>
        <a:bodyPr/>
        <a:lstStyle/>
        <a:p>
          <a:endParaRPr lang="en-US"/>
        </a:p>
      </dgm:t>
    </dgm:pt>
    <dgm:pt modelId="{37189C43-9C1A-4F6F-90BF-714A3E6F65FE}" type="sibTrans" cxnId="{55E26F98-6EDD-43F7-983A-9CF34A2C1208}">
      <dgm:prSet/>
      <dgm:spPr/>
      <dgm:t>
        <a:bodyPr/>
        <a:lstStyle/>
        <a:p>
          <a:endParaRPr lang="en-US"/>
        </a:p>
      </dgm:t>
    </dgm:pt>
    <dgm:pt modelId="{4F21343F-7DE3-484D-8624-558D506804E6}" type="pres">
      <dgm:prSet presAssocID="{93DE35FA-0B71-4784-BE0C-105D08A31706}" presName="Name0" presStyleCnt="0">
        <dgm:presLayoutVars>
          <dgm:dir/>
          <dgm:animLvl val="lvl"/>
          <dgm:resizeHandles/>
        </dgm:presLayoutVars>
      </dgm:prSet>
      <dgm:spPr/>
      <dgm:t>
        <a:bodyPr/>
        <a:lstStyle/>
        <a:p>
          <a:endParaRPr lang="en-US"/>
        </a:p>
      </dgm:t>
    </dgm:pt>
    <dgm:pt modelId="{400DE2F5-6E16-455A-83A4-9F6B3D3A55DB}" type="pres">
      <dgm:prSet presAssocID="{46590031-17D1-4B33-A2EE-0046FD365FBE}" presName="linNode" presStyleCnt="0"/>
      <dgm:spPr/>
    </dgm:pt>
    <dgm:pt modelId="{E1552378-0595-483E-B695-919F56E399EA}" type="pres">
      <dgm:prSet presAssocID="{46590031-17D1-4B33-A2EE-0046FD365FBE}" presName="parentShp" presStyleLbl="node1" presStyleIdx="0" presStyleCnt="2">
        <dgm:presLayoutVars>
          <dgm:bulletEnabled val="1"/>
        </dgm:presLayoutVars>
      </dgm:prSet>
      <dgm:spPr/>
      <dgm:t>
        <a:bodyPr/>
        <a:lstStyle/>
        <a:p>
          <a:endParaRPr lang="en-US"/>
        </a:p>
      </dgm:t>
    </dgm:pt>
    <dgm:pt modelId="{47DF3B07-528D-4B0A-A20B-98EB75E2B2CC}" type="pres">
      <dgm:prSet presAssocID="{46590031-17D1-4B33-A2EE-0046FD365FBE}" presName="childShp" presStyleLbl="bgAccFollowNode1" presStyleIdx="0" presStyleCnt="2" custScaleX="103703" custScaleY="231252" custLinFactNeighborX="-843" custLinFactNeighborY="3274">
        <dgm:presLayoutVars>
          <dgm:bulletEnabled val="1"/>
        </dgm:presLayoutVars>
      </dgm:prSet>
      <dgm:spPr/>
      <dgm:t>
        <a:bodyPr/>
        <a:lstStyle/>
        <a:p>
          <a:endParaRPr lang="en-US"/>
        </a:p>
      </dgm:t>
    </dgm:pt>
    <dgm:pt modelId="{1FB81E24-7222-4021-8A3F-1093AB80108B}" type="pres">
      <dgm:prSet presAssocID="{2508C271-1D9A-4C4B-846E-BF2466F5BCF4}" presName="spacing" presStyleCnt="0"/>
      <dgm:spPr/>
    </dgm:pt>
    <dgm:pt modelId="{1707C822-5F1E-4F83-8475-F635E5D19A73}" type="pres">
      <dgm:prSet presAssocID="{82270430-CD97-4888-920F-1EC8F6C7ECE3}" presName="linNode" presStyleCnt="0"/>
      <dgm:spPr/>
    </dgm:pt>
    <dgm:pt modelId="{60AF73A0-38C6-42D3-93D2-8A821477D5A5}" type="pres">
      <dgm:prSet presAssocID="{82270430-CD97-4888-920F-1EC8F6C7ECE3}" presName="parentShp" presStyleLbl="node1" presStyleIdx="1" presStyleCnt="2" custLinFactNeighborX="-1352" custLinFactNeighborY="-21386">
        <dgm:presLayoutVars>
          <dgm:bulletEnabled val="1"/>
        </dgm:presLayoutVars>
      </dgm:prSet>
      <dgm:spPr/>
      <dgm:t>
        <a:bodyPr/>
        <a:lstStyle/>
        <a:p>
          <a:endParaRPr lang="en-US"/>
        </a:p>
      </dgm:t>
    </dgm:pt>
    <dgm:pt modelId="{5FF7EBD0-C43F-406F-87D1-6795094E9BA3}" type="pres">
      <dgm:prSet presAssocID="{82270430-CD97-4888-920F-1EC8F6C7ECE3}" presName="childShp" presStyleLbl="bgAccFollowNode1" presStyleIdx="1" presStyleCnt="2" custScaleY="59811" custLinFactNeighborX="-1974" custLinFactNeighborY="-27157">
        <dgm:presLayoutVars>
          <dgm:bulletEnabled val="1"/>
        </dgm:presLayoutVars>
      </dgm:prSet>
      <dgm:spPr/>
      <dgm:t>
        <a:bodyPr/>
        <a:lstStyle/>
        <a:p>
          <a:endParaRPr lang="en-US"/>
        </a:p>
      </dgm:t>
    </dgm:pt>
  </dgm:ptLst>
  <dgm:cxnLst>
    <dgm:cxn modelId="{9746AE4B-66DC-441D-B776-870408BC972E}" type="presOf" srcId="{46590031-17D1-4B33-A2EE-0046FD365FBE}" destId="{E1552378-0595-483E-B695-919F56E399EA}" srcOrd="0" destOrd="0" presId="urn:microsoft.com/office/officeart/2005/8/layout/vList6"/>
    <dgm:cxn modelId="{F628B7C9-C9F0-4AA6-AE1E-0F51C0AC5C6B}" type="presOf" srcId="{44D3D80D-6738-4759-ABBD-CD4652AA39D8}" destId="{47DF3B07-528D-4B0A-A20B-98EB75E2B2CC}" srcOrd="0" destOrd="0" presId="urn:microsoft.com/office/officeart/2005/8/layout/vList6"/>
    <dgm:cxn modelId="{74A1C6D8-5DC5-4C20-9CFC-59E8019EBC88}" type="presOf" srcId="{37258907-64EA-4710-83C2-C3F245878B67}" destId="{47DF3B07-528D-4B0A-A20B-98EB75E2B2CC}" srcOrd="0" destOrd="1" presId="urn:microsoft.com/office/officeart/2005/8/layout/vList6"/>
    <dgm:cxn modelId="{751A293F-9F4A-42CF-B799-843985E9FE71}" type="presOf" srcId="{BEF185CA-3D0A-49EA-A8C7-F40AD71D1AC5}" destId="{5FF7EBD0-C43F-406F-87D1-6795094E9BA3}" srcOrd="0" destOrd="0" presId="urn:microsoft.com/office/officeart/2005/8/layout/vList6"/>
    <dgm:cxn modelId="{7B7D0CAE-A362-4A1D-AEB6-5641868C7C86}" srcId="{93DE35FA-0B71-4784-BE0C-105D08A31706}" destId="{82270430-CD97-4888-920F-1EC8F6C7ECE3}" srcOrd="1" destOrd="0" parTransId="{5B3F138F-BB4D-476F-ADBA-5CB5C68B4054}" sibTransId="{F94700C3-225D-4E11-AE86-5269DE634848}"/>
    <dgm:cxn modelId="{5F8BB7EE-6E54-4B6D-BCDB-3421D20883DC}" type="presOf" srcId="{CC1D684C-A8F6-450B-88DD-BCA944540BE8}" destId="{47DF3B07-528D-4B0A-A20B-98EB75E2B2CC}" srcOrd="0" destOrd="3" presId="urn:microsoft.com/office/officeart/2005/8/layout/vList6"/>
    <dgm:cxn modelId="{494F85CC-C5CA-4B0E-81EB-8F67EDD3F429}" type="presOf" srcId="{71F27759-8AF3-4572-9476-26C295A3D7F3}" destId="{5FF7EBD0-C43F-406F-87D1-6795094E9BA3}" srcOrd="0" destOrd="2" presId="urn:microsoft.com/office/officeart/2005/8/layout/vList6"/>
    <dgm:cxn modelId="{81158D80-AD93-4E32-8F52-121FC4BAB797}" srcId="{82270430-CD97-4888-920F-1EC8F6C7ECE3}" destId="{71F27759-8AF3-4572-9476-26C295A3D7F3}" srcOrd="2" destOrd="0" parTransId="{BD481CA0-E00F-41F2-9F67-00DAD918CC56}" sibTransId="{A3D47F75-BD7C-479D-A2B5-A35D2D3EE78E}"/>
    <dgm:cxn modelId="{1B3EF80D-E6F0-4993-A8EC-1F64DC74D55C}" srcId="{82270430-CD97-4888-920F-1EC8F6C7ECE3}" destId="{C7792369-FB90-4FF3-B1D1-4B0C96B32AAB}" srcOrd="1" destOrd="0" parTransId="{C7F2EAC7-8A41-4046-A4BD-EB63366FDE95}" sibTransId="{6078FE03-17DA-436A-9C6E-80080476F86D}"/>
    <dgm:cxn modelId="{59548845-8390-40BA-AE8A-3816220AEB53}" srcId="{46590031-17D1-4B33-A2EE-0046FD365FBE}" destId="{44D3D80D-6738-4759-ABBD-CD4652AA39D8}" srcOrd="0" destOrd="0" parTransId="{3CDB16CA-D6A6-485B-8502-1747A4219054}" sibTransId="{3409CF10-E603-497D-B5C8-CADA356E8663}"/>
    <dgm:cxn modelId="{A6FF30A9-6A4E-47C1-A455-140ADFDBA889}" type="presOf" srcId="{C7792369-FB90-4FF3-B1D1-4B0C96B32AAB}" destId="{5FF7EBD0-C43F-406F-87D1-6795094E9BA3}" srcOrd="0" destOrd="1" presId="urn:microsoft.com/office/officeart/2005/8/layout/vList6"/>
    <dgm:cxn modelId="{7E25569A-1850-47BA-8D38-DAAACDB9037D}" type="presOf" srcId="{BA26137C-6A93-4E66-A599-36C4E7DC9662}" destId="{47DF3B07-528D-4B0A-A20B-98EB75E2B2CC}" srcOrd="0" destOrd="2" presId="urn:microsoft.com/office/officeart/2005/8/layout/vList6"/>
    <dgm:cxn modelId="{55E26F98-6EDD-43F7-983A-9CF34A2C1208}" srcId="{46590031-17D1-4B33-A2EE-0046FD365FBE}" destId="{CC1D684C-A8F6-450B-88DD-BCA944540BE8}" srcOrd="3" destOrd="0" parTransId="{F1D63515-A148-4C0B-AA01-C1CC31A5B478}" sibTransId="{37189C43-9C1A-4F6F-90BF-714A3E6F65FE}"/>
    <dgm:cxn modelId="{BB699CAC-EA04-4508-B85C-1521FAC38A71}" type="presOf" srcId="{82270430-CD97-4888-920F-1EC8F6C7ECE3}" destId="{60AF73A0-38C6-42D3-93D2-8A821477D5A5}" srcOrd="0" destOrd="0" presId="urn:microsoft.com/office/officeart/2005/8/layout/vList6"/>
    <dgm:cxn modelId="{1B1AFCDA-FBE9-4739-9341-081DB6833B39}" srcId="{46590031-17D1-4B33-A2EE-0046FD365FBE}" destId="{37258907-64EA-4710-83C2-C3F245878B67}" srcOrd="1" destOrd="0" parTransId="{3AB7B5E7-E0CD-4E46-B3A6-B23666691490}" sibTransId="{E8F5B856-C455-44B6-8F14-C4E3AEE07D97}"/>
    <dgm:cxn modelId="{D43727D6-2AAD-499C-9F66-469B1BEF4BD1}" srcId="{46590031-17D1-4B33-A2EE-0046FD365FBE}" destId="{BA26137C-6A93-4E66-A599-36C4E7DC9662}" srcOrd="2" destOrd="0" parTransId="{A8897D49-7BDF-4C89-BF0C-BD81F28C2510}" sibTransId="{5C94C99C-4A3C-4B59-8BB2-A949B67C4DB5}"/>
    <dgm:cxn modelId="{18419DEF-9002-41BA-9E02-8CE32C2739C8}" srcId="{93DE35FA-0B71-4784-BE0C-105D08A31706}" destId="{46590031-17D1-4B33-A2EE-0046FD365FBE}" srcOrd="0" destOrd="0" parTransId="{A1454383-C3F7-455B-9CC5-71EF2AD9B59C}" sibTransId="{2508C271-1D9A-4C4B-846E-BF2466F5BCF4}"/>
    <dgm:cxn modelId="{A31467B6-C1D7-4582-9346-ED7D30B1C963}" srcId="{82270430-CD97-4888-920F-1EC8F6C7ECE3}" destId="{BEF185CA-3D0A-49EA-A8C7-F40AD71D1AC5}" srcOrd="0" destOrd="0" parTransId="{1C7F597E-0F12-4D66-B628-DFE06B832D1C}" sibTransId="{EFAD4589-CDF7-4A20-9BDB-F133B79C1179}"/>
    <dgm:cxn modelId="{99DC62EE-C2E1-402C-8EB4-92BC0E403A14}" type="presOf" srcId="{93DE35FA-0B71-4784-BE0C-105D08A31706}" destId="{4F21343F-7DE3-484D-8624-558D506804E6}" srcOrd="0" destOrd="0" presId="urn:microsoft.com/office/officeart/2005/8/layout/vList6"/>
    <dgm:cxn modelId="{73EC02D4-D941-4C9A-90ED-9F428C8B48C3}" type="presParOf" srcId="{4F21343F-7DE3-484D-8624-558D506804E6}" destId="{400DE2F5-6E16-455A-83A4-9F6B3D3A55DB}" srcOrd="0" destOrd="0" presId="urn:microsoft.com/office/officeart/2005/8/layout/vList6"/>
    <dgm:cxn modelId="{3AF18749-E159-4505-96D2-B045C9CD3346}" type="presParOf" srcId="{400DE2F5-6E16-455A-83A4-9F6B3D3A55DB}" destId="{E1552378-0595-483E-B695-919F56E399EA}" srcOrd="0" destOrd="0" presId="urn:microsoft.com/office/officeart/2005/8/layout/vList6"/>
    <dgm:cxn modelId="{94CA4FE8-E6DF-4D66-93E1-FFE28BC32D83}" type="presParOf" srcId="{400DE2F5-6E16-455A-83A4-9F6B3D3A55DB}" destId="{47DF3B07-528D-4B0A-A20B-98EB75E2B2CC}" srcOrd="1" destOrd="0" presId="urn:microsoft.com/office/officeart/2005/8/layout/vList6"/>
    <dgm:cxn modelId="{2E5E5143-1B65-411C-88E9-CE4CF5F432D1}" type="presParOf" srcId="{4F21343F-7DE3-484D-8624-558D506804E6}" destId="{1FB81E24-7222-4021-8A3F-1093AB80108B}" srcOrd="1" destOrd="0" presId="urn:microsoft.com/office/officeart/2005/8/layout/vList6"/>
    <dgm:cxn modelId="{4F60A562-DA69-4EFB-AC86-A2D5C75A874C}" type="presParOf" srcId="{4F21343F-7DE3-484D-8624-558D506804E6}" destId="{1707C822-5F1E-4F83-8475-F635E5D19A73}" srcOrd="2" destOrd="0" presId="urn:microsoft.com/office/officeart/2005/8/layout/vList6"/>
    <dgm:cxn modelId="{C2202CB9-A229-4B39-A6BD-0F0AFFF0EE6C}" type="presParOf" srcId="{1707C822-5F1E-4F83-8475-F635E5D19A73}" destId="{60AF73A0-38C6-42D3-93D2-8A821477D5A5}" srcOrd="0" destOrd="0" presId="urn:microsoft.com/office/officeart/2005/8/layout/vList6"/>
    <dgm:cxn modelId="{F825DEC4-1038-494A-84AC-7F86D2DEB09E}" type="presParOf" srcId="{1707C822-5F1E-4F83-8475-F635E5D19A73}" destId="{5FF7EBD0-C43F-406F-87D1-6795094E9BA3}" srcOrd="1" destOrd="0" presId="urn:microsoft.com/office/officeart/2005/8/layout/vList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A1D30F0-1516-459F-A681-7B40FDE1F140}" type="doc">
      <dgm:prSet loTypeId="urn:microsoft.com/office/officeart/2005/8/layout/hProcess9" loCatId="process" qsTypeId="urn:microsoft.com/office/officeart/2005/8/quickstyle/simple1" qsCatId="simple" csTypeId="urn:microsoft.com/office/officeart/2005/8/colors/colorful1" csCatId="colorful" phldr="1"/>
      <dgm:spPr/>
    </dgm:pt>
    <dgm:pt modelId="{1EC82177-ADC6-415B-8524-06E3C93C42BD}">
      <dgm:prSet custT="1"/>
      <dgm:spPr/>
      <dgm:t>
        <a:bodyPr/>
        <a:lstStyle/>
        <a:p>
          <a:r>
            <a:rPr lang="en-US" sz="1400" b="1" i="1" u="sng" dirty="0" err="1" smtClean="0">
              <a:latin typeface="Arial" panose="020B0604020202020204" pitchFamily="34" charset="0"/>
              <a:cs typeface="Arial" panose="020B0604020202020204" pitchFamily="34" charset="0"/>
            </a:rPr>
            <a:t>Surse</a:t>
          </a:r>
          <a:r>
            <a:rPr lang="en-US" sz="1400" b="1" i="1" u="sng" dirty="0" smtClean="0">
              <a:latin typeface="Arial" panose="020B0604020202020204" pitchFamily="34" charset="0"/>
              <a:cs typeface="Arial" panose="020B0604020202020204" pitchFamily="34" charset="0"/>
            </a:rPr>
            <a:t> </a:t>
          </a:r>
          <a:r>
            <a:rPr lang="en-US" sz="1400" b="1" i="1" u="sng" dirty="0" err="1" smtClean="0">
              <a:latin typeface="Arial" panose="020B0604020202020204" pitchFamily="34" charset="0"/>
              <a:cs typeface="Arial" panose="020B0604020202020204" pitchFamily="34" charset="0"/>
            </a:rPr>
            <a:t>proprii</a:t>
          </a:r>
          <a:r>
            <a:rPr lang="en-US" sz="1400" b="1" i="1" u="sng" dirty="0" smtClean="0">
              <a:latin typeface="Arial" panose="020B0604020202020204" pitchFamily="34" charset="0"/>
              <a:cs typeface="Arial" panose="020B0604020202020204" pitchFamily="34" charset="0"/>
            </a:rPr>
            <a:t>, din care:</a:t>
          </a:r>
          <a:endParaRPr lang="en-US" sz="1400" b="1" dirty="0">
            <a:latin typeface="Arial" panose="020B0604020202020204" pitchFamily="34" charset="0"/>
            <a:cs typeface="Arial" panose="020B0604020202020204" pitchFamily="34" charset="0"/>
          </a:endParaRPr>
        </a:p>
      </dgm:t>
    </dgm:pt>
    <dgm:pt modelId="{949543B6-1AE1-43C6-BB56-FB6A70ADDC88}" type="parTrans" cxnId="{6C01B08A-2D5B-40EA-9B88-5A8F488A2185}">
      <dgm:prSet/>
      <dgm:spPr/>
      <dgm:t>
        <a:bodyPr/>
        <a:lstStyle/>
        <a:p>
          <a:endParaRPr lang="en-US"/>
        </a:p>
      </dgm:t>
    </dgm:pt>
    <dgm:pt modelId="{814E3BE7-7BEE-444A-802C-F1C9DE7F595C}" type="sibTrans" cxnId="{6C01B08A-2D5B-40EA-9B88-5A8F488A2185}">
      <dgm:prSet/>
      <dgm:spPr/>
      <dgm:t>
        <a:bodyPr/>
        <a:lstStyle/>
        <a:p>
          <a:endParaRPr lang="en-US"/>
        </a:p>
      </dgm:t>
    </dgm:pt>
    <dgm:pt modelId="{2D3CCB47-3D4A-4D08-88AA-616A40C78E2B}">
      <dgm:prSet custT="1"/>
      <dgm:spPr/>
      <dgm:t>
        <a:bodyPr/>
        <a:lstStyle/>
        <a:p>
          <a:r>
            <a:rPr lang="en-US" sz="1600" b="1" i="1" u="sng" dirty="0" err="1" smtClean="0">
              <a:latin typeface="Arial" panose="020B0604020202020204" pitchFamily="34" charset="0"/>
              <a:cs typeface="Arial" panose="020B0604020202020204" pitchFamily="34" charset="0"/>
            </a:rPr>
            <a:t>Alocaţii</a:t>
          </a:r>
          <a:r>
            <a:rPr lang="en-US" sz="1600" b="1" i="1" u="sng" dirty="0" smtClean="0">
              <a:latin typeface="Arial" panose="020B0604020202020204" pitchFamily="34" charset="0"/>
              <a:cs typeface="Arial" panose="020B0604020202020204" pitchFamily="34" charset="0"/>
            </a:rPr>
            <a:t> de la </a:t>
          </a:r>
          <a:r>
            <a:rPr lang="en-US" sz="1600" b="1" i="1" u="sng" dirty="0" err="1" smtClean="0">
              <a:latin typeface="Arial" panose="020B0604020202020204" pitchFamily="34" charset="0"/>
              <a:cs typeface="Arial" panose="020B0604020202020204" pitchFamily="34" charset="0"/>
            </a:rPr>
            <a:t>buget</a:t>
          </a:r>
          <a:endParaRPr lang="en-US" sz="1600" b="1" dirty="0">
            <a:latin typeface="Arial" panose="020B0604020202020204" pitchFamily="34" charset="0"/>
            <a:cs typeface="Arial" panose="020B0604020202020204" pitchFamily="34" charset="0"/>
          </a:endParaRPr>
        </a:p>
      </dgm:t>
    </dgm:pt>
    <dgm:pt modelId="{4E2D8995-49DB-41D2-961C-C892FE54586F}" type="parTrans" cxnId="{F8E3EA12-3A2F-45EC-B047-905DF8F3032D}">
      <dgm:prSet/>
      <dgm:spPr/>
      <dgm:t>
        <a:bodyPr/>
        <a:lstStyle/>
        <a:p>
          <a:endParaRPr lang="en-US"/>
        </a:p>
      </dgm:t>
    </dgm:pt>
    <dgm:pt modelId="{818C324C-D537-4F84-A336-E0D4D35CBB80}" type="sibTrans" cxnId="{F8E3EA12-3A2F-45EC-B047-905DF8F3032D}">
      <dgm:prSet/>
      <dgm:spPr/>
      <dgm:t>
        <a:bodyPr/>
        <a:lstStyle/>
        <a:p>
          <a:endParaRPr lang="en-US"/>
        </a:p>
      </dgm:t>
    </dgm:pt>
    <dgm:pt modelId="{3CB8391B-81CF-4CAD-9586-2258D222A621}">
      <dgm:prSet custT="1"/>
      <dgm:spPr/>
      <dgm:t>
        <a:bodyPr/>
        <a:lstStyle/>
        <a:p>
          <a:r>
            <a:rPr lang="en-US" sz="1400" b="1" i="1" u="sng" dirty="0" err="1" smtClean="0">
              <a:latin typeface="Arial" panose="020B0604020202020204" pitchFamily="34" charset="0"/>
              <a:cs typeface="Arial" panose="020B0604020202020204" pitchFamily="34" charset="0"/>
            </a:rPr>
            <a:t>Credite</a:t>
          </a:r>
          <a:r>
            <a:rPr lang="en-US" sz="1400" b="1" i="1" u="sng" dirty="0" smtClean="0">
              <a:latin typeface="Arial" panose="020B0604020202020204" pitchFamily="34" charset="0"/>
              <a:cs typeface="Arial" panose="020B0604020202020204" pitchFamily="34" charset="0"/>
            </a:rPr>
            <a:t> </a:t>
          </a:r>
          <a:r>
            <a:rPr lang="en-US" sz="1400" b="1" i="1" u="sng" dirty="0" err="1" smtClean="0">
              <a:latin typeface="Arial" panose="020B0604020202020204" pitchFamily="34" charset="0"/>
              <a:cs typeface="Arial" panose="020B0604020202020204" pitchFamily="34" charset="0"/>
            </a:rPr>
            <a:t>bancare</a:t>
          </a:r>
          <a:r>
            <a:rPr lang="en-US" sz="1400" b="1" i="1" u="sng" dirty="0" smtClean="0">
              <a:latin typeface="Arial" panose="020B0604020202020204" pitchFamily="34" charset="0"/>
              <a:cs typeface="Arial" panose="020B0604020202020204" pitchFamily="34" charset="0"/>
            </a:rPr>
            <a:t>, din care:</a:t>
          </a:r>
          <a:endParaRPr lang="en-US" sz="1400" b="1" dirty="0">
            <a:latin typeface="Arial" panose="020B0604020202020204" pitchFamily="34" charset="0"/>
            <a:cs typeface="Arial" panose="020B0604020202020204" pitchFamily="34" charset="0"/>
          </a:endParaRPr>
        </a:p>
      </dgm:t>
    </dgm:pt>
    <dgm:pt modelId="{266B5D19-25BA-44D8-8692-A3FAB1B29AA6}" type="parTrans" cxnId="{67EDE436-682F-4F6C-8F5D-801DCF407DBA}">
      <dgm:prSet/>
      <dgm:spPr/>
      <dgm:t>
        <a:bodyPr/>
        <a:lstStyle/>
        <a:p>
          <a:endParaRPr lang="en-US"/>
        </a:p>
      </dgm:t>
    </dgm:pt>
    <dgm:pt modelId="{57D8E3D0-A138-4C59-B759-7BC33896DFA0}" type="sibTrans" cxnId="{67EDE436-682F-4F6C-8F5D-801DCF407DBA}">
      <dgm:prSet/>
      <dgm:spPr/>
      <dgm:t>
        <a:bodyPr/>
        <a:lstStyle/>
        <a:p>
          <a:endParaRPr lang="en-US"/>
        </a:p>
      </dgm:t>
    </dgm:pt>
    <dgm:pt modelId="{A99500E7-8327-479B-ABED-AC9266154F12}">
      <dgm:prSet custT="1"/>
      <dgm:spPr/>
      <dgm:t>
        <a:bodyPr/>
        <a:lstStyle/>
        <a:p>
          <a:r>
            <a:rPr lang="en-US" sz="1400" b="1" u="sng" dirty="0" err="1" smtClean="0">
              <a:latin typeface="Arial" panose="020B0604020202020204" pitchFamily="34" charset="0"/>
              <a:cs typeface="Arial" panose="020B0604020202020204" pitchFamily="34" charset="0"/>
            </a:rPr>
            <a:t>Alte</a:t>
          </a:r>
          <a:r>
            <a:rPr lang="en-US" sz="1400" b="1" u="sng" dirty="0" smtClean="0">
              <a:latin typeface="Arial" panose="020B0604020202020204" pitchFamily="34" charset="0"/>
              <a:cs typeface="Arial" panose="020B0604020202020204" pitchFamily="34" charset="0"/>
            </a:rPr>
            <a:t> </a:t>
          </a:r>
          <a:r>
            <a:rPr lang="en-US" sz="1400" b="1" u="sng" dirty="0" err="1" smtClean="0">
              <a:latin typeface="Arial" panose="020B0604020202020204" pitchFamily="34" charset="0"/>
              <a:cs typeface="Arial" panose="020B0604020202020204" pitchFamily="34" charset="0"/>
            </a:rPr>
            <a:t>surse</a:t>
          </a:r>
          <a:r>
            <a:rPr lang="en-US" sz="1400" b="1" u="sng" dirty="0" smtClean="0">
              <a:latin typeface="Arial" panose="020B0604020202020204" pitchFamily="34" charset="0"/>
              <a:cs typeface="Arial" panose="020B0604020202020204" pitchFamily="34" charset="0"/>
            </a:rPr>
            <a:t>, din care:</a:t>
          </a:r>
          <a:endParaRPr lang="en-US" sz="1400" b="1" u="sng" dirty="0">
            <a:latin typeface="Arial" panose="020B0604020202020204" pitchFamily="34" charset="0"/>
            <a:cs typeface="Arial" panose="020B0604020202020204" pitchFamily="34" charset="0"/>
          </a:endParaRPr>
        </a:p>
      </dgm:t>
    </dgm:pt>
    <dgm:pt modelId="{C6BA1EDB-C38B-4ADE-8B3B-5F365DC49D10}" type="parTrans" cxnId="{9904F8C3-EB7E-4640-91E0-14B2EB4F3CAF}">
      <dgm:prSet/>
      <dgm:spPr/>
      <dgm:t>
        <a:bodyPr/>
        <a:lstStyle/>
        <a:p>
          <a:endParaRPr lang="en-US"/>
        </a:p>
      </dgm:t>
    </dgm:pt>
    <dgm:pt modelId="{2BD51BCA-323A-4746-9F82-C0F4B3BB4815}" type="sibTrans" cxnId="{9904F8C3-EB7E-4640-91E0-14B2EB4F3CAF}">
      <dgm:prSet/>
      <dgm:spPr/>
      <dgm:t>
        <a:bodyPr/>
        <a:lstStyle/>
        <a:p>
          <a:endParaRPr lang="en-US"/>
        </a:p>
      </dgm:t>
    </dgm:pt>
    <dgm:pt modelId="{832BDFB4-65CF-47BA-B6D0-A1D136A3CC1E}" type="pres">
      <dgm:prSet presAssocID="{FA1D30F0-1516-459F-A681-7B40FDE1F140}" presName="CompostProcess" presStyleCnt="0">
        <dgm:presLayoutVars>
          <dgm:dir/>
          <dgm:resizeHandles val="exact"/>
        </dgm:presLayoutVars>
      </dgm:prSet>
      <dgm:spPr/>
    </dgm:pt>
    <dgm:pt modelId="{F13857CF-246A-4006-A48B-CFE1567D77C0}" type="pres">
      <dgm:prSet presAssocID="{FA1D30F0-1516-459F-A681-7B40FDE1F140}" presName="arrow" presStyleLbl="bgShp" presStyleIdx="0" presStyleCnt="1" custLinFactNeighborX="1635" custLinFactNeighborY="-875"/>
      <dgm:spPr/>
    </dgm:pt>
    <dgm:pt modelId="{ACDF72D2-5AC3-4ECC-97F7-C6C986D2737A}" type="pres">
      <dgm:prSet presAssocID="{FA1D30F0-1516-459F-A681-7B40FDE1F140}" presName="linearProcess" presStyleCnt="0"/>
      <dgm:spPr/>
    </dgm:pt>
    <dgm:pt modelId="{61775A74-085F-48AB-B583-33C8C1668E2F}" type="pres">
      <dgm:prSet presAssocID="{3CB8391B-81CF-4CAD-9586-2258D222A621}" presName="textNode" presStyleLbl="node1" presStyleIdx="0" presStyleCnt="4" custLinFactX="200000" custLinFactNeighborX="268332" custLinFactNeighborY="-274">
        <dgm:presLayoutVars>
          <dgm:bulletEnabled val="1"/>
        </dgm:presLayoutVars>
      </dgm:prSet>
      <dgm:spPr/>
      <dgm:t>
        <a:bodyPr/>
        <a:lstStyle/>
        <a:p>
          <a:endParaRPr lang="en-US"/>
        </a:p>
      </dgm:t>
    </dgm:pt>
    <dgm:pt modelId="{2678FA53-484A-4CA8-A142-5CB7B4181FFF}" type="pres">
      <dgm:prSet presAssocID="{57D8E3D0-A138-4C59-B759-7BC33896DFA0}" presName="sibTrans" presStyleCnt="0"/>
      <dgm:spPr/>
    </dgm:pt>
    <dgm:pt modelId="{799DEDF8-219F-4C12-91AA-3C8E5AB86C82}" type="pres">
      <dgm:prSet presAssocID="{2D3CCB47-3D4A-4D08-88AA-616A40C78E2B}" presName="textNode" presStyleLbl="node1" presStyleIdx="1" presStyleCnt="4" custLinFactX="10257" custLinFactNeighborX="100000" custLinFactNeighborY="-743">
        <dgm:presLayoutVars>
          <dgm:bulletEnabled val="1"/>
        </dgm:presLayoutVars>
      </dgm:prSet>
      <dgm:spPr/>
      <dgm:t>
        <a:bodyPr/>
        <a:lstStyle/>
        <a:p>
          <a:endParaRPr lang="en-US"/>
        </a:p>
      </dgm:t>
    </dgm:pt>
    <dgm:pt modelId="{37B57873-F319-4E64-821A-A5EC11FD0511}" type="pres">
      <dgm:prSet presAssocID="{818C324C-D537-4F84-A336-E0D4D35CBB80}" presName="sibTrans" presStyleCnt="0"/>
      <dgm:spPr/>
    </dgm:pt>
    <dgm:pt modelId="{D8567AA2-F278-427C-A6FC-965F03CC744C}" type="pres">
      <dgm:prSet presAssocID="{1EC82177-ADC6-415B-8524-06E3C93C42BD}" presName="textNode" presStyleLbl="node1" presStyleIdx="2" presStyleCnt="4" custLinFactX="-159473" custLinFactNeighborX="-200000" custLinFactNeighborY="203">
        <dgm:presLayoutVars>
          <dgm:bulletEnabled val="1"/>
        </dgm:presLayoutVars>
      </dgm:prSet>
      <dgm:spPr/>
      <dgm:t>
        <a:bodyPr/>
        <a:lstStyle/>
        <a:p>
          <a:endParaRPr lang="en-US"/>
        </a:p>
      </dgm:t>
    </dgm:pt>
    <dgm:pt modelId="{F83F1DC6-DB64-4AFD-A259-CF9F866B3223}" type="pres">
      <dgm:prSet presAssocID="{814E3BE7-7BEE-444A-802C-F1C9DE7F595C}" presName="sibTrans" presStyleCnt="0"/>
      <dgm:spPr/>
    </dgm:pt>
    <dgm:pt modelId="{CD71B4D6-022A-4104-A543-01A6C56E36C5}" type="pres">
      <dgm:prSet presAssocID="{A99500E7-8327-479B-ABED-AC9266154F12}" presName="textNode" presStyleLbl="node1" presStyleIdx="3" presStyleCnt="4">
        <dgm:presLayoutVars>
          <dgm:bulletEnabled val="1"/>
        </dgm:presLayoutVars>
      </dgm:prSet>
      <dgm:spPr/>
      <dgm:t>
        <a:bodyPr/>
        <a:lstStyle/>
        <a:p>
          <a:endParaRPr lang="en-US"/>
        </a:p>
      </dgm:t>
    </dgm:pt>
  </dgm:ptLst>
  <dgm:cxnLst>
    <dgm:cxn modelId="{F8E3EA12-3A2F-45EC-B047-905DF8F3032D}" srcId="{FA1D30F0-1516-459F-A681-7B40FDE1F140}" destId="{2D3CCB47-3D4A-4D08-88AA-616A40C78E2B}" srcOrd="1" destOrd="0" parTransId="{4E2D8995-49DB-41D2-961C-C892FE54586F}" sibTransId="{818C324C-D537-4F84-A336-E0D4D35CBB80}"/>
    <dgm:cxn modelId="{FBF9C76F-32E5-447A-B5E6-15F0706A1918}" type="presOf" srcId="{A99500E7-8327-479B-ABED-AC9266154F12}" destId="{CD71B4D6-022A-4104-A543-01A6C56E36C5}" srcOrd="0" destOrd="0" presId="urn:microsoft.com/office/officeart/2005/8/layout/hProcess9"/>
    <dgm:cxn modelId="{702318E9-27F1-413C-9AFA-1EA2EA531C49}" type="presOf" srcId="{1EC82177-ADC6-415B-8524-06E3C93C42BD}" destId="{D8567AA2-F278-427C-A6FC-965F03CC744C}" srcOrd="0" destOrd="0" presId="urn:microsoft.com/office/officeart/2005/8/layout/hProcess9"/>
    <dgm:cxn modelId="{CA555A41-4955-4E86-8E79-53B2EED63736}" type="presOf" srcId="{2D3CCB47-3D4A-4D08-88AA-616A40C78E2B}" destId="{799DEDF8-219F-4C12-91AA-3C8E5AB86C82}" srcOrd="0" destOrd="0" presId="urn:microsoft.com/office/officeart/2005/8/layout/hProcess9"/>
    <dgm:cxn modelId="{0ABEC5BF-F0EF-4601-A4B4-4EC9041D6D8D}" type="presOf" srcId="{3CB8391B-81CF-4CAD-9586-2258D222A621}" destId="{61775A74-085F-48AB-B583-33C8C1668E2F}" srcOrd="0" destOrd="0" presId="urn:microsoft.com/office/officeart/2005/8/layout/hProcess9"/>
    <dgm:cxn modelId="{52A758D6-4640-4A15-B465-245F634E8674}" type="presOf" srcId="{FA1D30F0-1516-459F-A681-7B40FDE1F140}" destId="{832BDFB4-65CF-47BA-B6D0-A1D136A3CC1E}" srcOrd="0" destOrd="0" presId="urn:microsoft.com/office/officeart/2005/8/layout/hProcess9"/>
    <dgm:cxn modelId="{6C01B08A-2D5B-40EA-9B88-5A8F488A2185}" srcId="{FA1D30F0-1516-459F-A681-7B40FDE1F140}" destId="{1EC82177-ADC6-415B-8524-06E3C93C42BD}" srcOrd="2" destOrd="0" parTransId="{949543B6-1AE1-43C6-BB56-FB6A70ADDC88}" sibTransId="{814E3BE7-7BEE-444A-802C-F1C9DE7F595C}"/>
    <dgm:cxn modelId="{67EDE436-682F-4F6C-8F5D-801DCF407DBA}" srcId="{FA1D30F0-1516-459F-A681-7B40FDE1F140}" destId="{3CB8391B-81CF-4CAD-9586-2258D222A621}" srcOrd="0" destOrd="0" parTransId="{266B5D19-25BA-44D8-8692-A3FAB1B29AA6}" sibTransId="{57D8E3D0-A138-4C59-B759-7BC33896DFA0}"/>
    <dgm:cxn modelId="{9904F8C3-EB7E-4640-91E0-14B2EB4F3CAF}" srcId="{FA1D30F0-1516-459F-A681-7B40FDE1F140}" destId="{A99500E7-8327-479B-ABED-AC9266154F12}" srcOrd="3" destOrd="0" parTransId="{C6BA1EDB-C38B-4ADE-8B3B-5F365DC49D10}" sibTransId="{2BD51BCA-323A-4746-9F82-C0F4B3BB4815}"/>
    <dgm:cxn modelId="{BD664C3C-7B73-4C2E-9909-F200A2A2193C}" type="presParOf" srcId="{832BDFB4-65CF-47BA-B6D0-A1D136A3CC1E}" destId="{F13857CF-246A-4006-A48B-CFE1567D77C0}" srcOrd="0" destOrd="0" presId="urn:microsoft.com/office/officeart/2005/8/layout/hProcess9"/>
    <dgm:cxn modelId="{8CEA860E-B72C-4998-ABD6-B12B2179DEB4}" type="presParOf" srcId="{832BDFB4-65CF-47BA-B6D0-A1D136A3CC1E}" destId="{ACDF72D2-5AC3-4ECC-97F7-C6C986D2737A}" srcOrd="1" destOrd="0" presId="urn:microsoft.com/office/officeart/2005/8/layout/hProcess9"/>
    <dgm:cxn modelId="{7849C7FF-5F8E-4D6E-8F57-7D5F39CA096E}" type="presParOf" srcId="{ACDF72D2-5AC3-4ECC-97F7-C6C986D2737A}" destId="{61775A74-085F-48AB-B583-33C8C1668E2F}" srcOrd="0" destOrd="0" presId="urn:microsoft.com/office/officeart/2005/8/layout/hProcess9"/>
    <dgm:cxn modelId="{7D00F6F0-6594-42B8-9F02-40FAE6FF9E3C}" type="presParOf" srcId="{ACDF72D2-5AC3-4ECC-97F7-C6C986D2737A}" destId="{2678FA53-484A-4CA8-A142-5CB7B4181FFF}" srcOrd="1" destOrd="0" presId="urn:microsoft.com/office/officeart/2005/8/layout/hProcess9"/>
    <dgm:cxn modelId="{D178EBAE-F5A6-4D2A-A647-A5471844FDD0}" type="presParOf" srcId="{ACDF72D2-5AC3-4ECC-97F7-C6C986D2737A}" destId="{799DEDF8-219F-4C12-91AA-3C8E5AB86C82}" srcOrd="2" destOrd="0" presId="urn:microsoft.com/office/officeart/2005/8/layout/hProcess9"/>
    <dgm:cxn modelId="{19F946C1-0213-428A-9390-C716C1F39DA6}" type="presParOf" srcId="{ACDF72D2-5AC3-4ECC-97F7-C6C986D2737A}" destId="{37B57873-F319-4E64-821A-A5EC11FD0511}" srcOrd="3" destOrd="0" presId="urn:microsoft.com/office/officeart/2005/8/layout/hProcess9"/>
    <dgm:cxn modelId="{5ADA1AC2-7C25-4C05-9823-8FBEE978ABD2}" type="presParOf" srcId="{ACDF72D2-5AC3-4ECC-97F7-C6C986D2737A}" destId="{D8567AA2-F278-427C-A6FC-965F03CC744C}" srcOrd="4" destOrd="0" presId="urn:microsoft.com/office/officeart/2005/8/layout/hProcess9"/>
    <dgm:cxn modelId="{53071165-16EE-441A-934B-9E9C2907BC32}" type="presParOf" srcId="{ACDF72D2-5AC3-4ECC-97F7-C6C986D2737A}" destId="{F83F1DC6-DB64-4AFD-A259-CF9F866B3223}" srcOrd="5" destOrd="0" presId="urn:microsoft.com/office/officeart/2005/8/layout/hProcess9"/>
    <dgm:cxn modelId="{A4B5BFA2-E86A-42F2-90F3-CE963EC0784B}" type="presParOf" srcId="{ACDF72D2-5AC3-4ECC-97F7-C6C986D2737A}" destId="{CD71B4D6-022A-4104-A543-01A6C56E36C5}" srcOrd="6" destOrd="0" presId="urn:microsoft.com/office/officeart/2005/8/layout/hProcess9"/>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0FFF45D-A864-4C85-8D2A-DCA3E2B0D62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10CB70E7-DC8B-43ED-B4E9-DE712FD9994A}">
      <dgm:prSet phldrT="[Text]" custT="1"/>
      <dgm:spPr/>
      <dgm:t>
        <a:bodyPr/>
        <a:lstStyle/>
        <a:p>
          <a:r>
            <a:rPr lang="ro-RO" sz="1400" dirty="0" smtClean="0">
              <a:latin typeface="Arial" panose="020B0604020202020204" pitchFamily="34" charset="0"/>
              <a:cs typeface="Arial" panose="020B0604020202020204" pitchFamily="34" charset="0"/>
            </a:rPr>
            <a:t>a</a:t>
          </a:r>
          <a:r>
            <a:rPr lang="ro-RO" sz="1400" noProof="0" dirty="0" smtClean="0">
              <a:latin typeface="Arial" panose="020B0604020202020204" pitchFamily="34" charset="0"/>
              <a:cs typeface="Arial" panose="020B0604020202020204" pitchFamily="34" charset="0"/>
            </a:rPr>
            <a:t>mortizare</a:t>
          </a:r>
          <a:endParaRPr lang="ro-RO" sz="1400" noProof="0" dirty="0">
            <a:latin typeface="Arial" panose="020B0604020202020204" pitchFamily="34" charset="0"/>
            <a:cs typeface="Arial" panose="020B0604020202020204" pitchFamily="34" charset="0"/>
          </a:endParaRPr>
        </a:p>
      </dgm:t>
    </dgm:pt>
    <dgm:pt modelId="{F8AF6F6C-27F1-4282-9C5E-485A581360AB}" type="parTrans" cxnId="{B9FD2A53-0CBF-48B9-AC30-4F748932E336}">
      <dgm:prSet/>
      <dgm:spPr/>
      <dgm:t>
        <a:bodyPr/>
        <a:lstStyle/>
        <a:p>
          <a:endParaRPr lang="en-US"/>
        </a:p>
      </dgm:t>
    </dgm:pt>
    <dgm:pt modelId="{959F9255-7A93-44AD-ACCB-2FF2E5A3478A}" type="sibTrans" cxnId="{B9FD2A53-0CBF-48B9-AC30-4F748932E336}">
      <dgm:prSet/>
      <dgm:spPr/>
      <dgm:t>
        <a:bodyPr/>
        <a:lstStyle/>
        <a:p>
          <a:endParaRPr lang="en-US"/>
        </a:p>
      </dgm:t>
    </dgm:pt>
    <dgm:pt modelId="{610A262A-1B91-43A7-8EEA-152E2D9BB753}">
      <dgm:prSet phldrT="[Text]" custT="1"/>
      <dgm:spPr/>
      <dgm:t>
        <a:bodyPr/>
        <a:lstStyle/>
        <a:p>
          <a:r>
            <a:rPr lang="en-US" sz="1400" dirty="0" smtClean="0">
              <a:latin typeface="Arial" panose="020B0604020202020204" pitchFamily="34" charset="0"/>
              <a:cs typeface="Arial" panose="020B0604020202020204" pitchFamily="34" charset="0"/>
            </a:rPr>
            <a:t>fond </a:t>
          </a:r>
          <a:r>
            <a:rPr lang="ro-RO" sz="1400" noProof="0" dirty="0" smtClean="0">
              <a:latin typeface="Arial" panose="020B0604020202020204" pitchFamily="34" charset="0"/>
              <a:cs typeface="Arial" panose="020B0604020202020204" pitchFamily="34" charset="0"/>
            </a:rPr>
            <a:t>dezvoltare</a:t>
          </a:r>
          <a:endParaRPr lang="ro-RO" sz="1400" noProof="0" dirty="0">
            <a:latin typeface="Arial" panose="020B0604020202020204" pitchFamily="34" charset="0"/>
            <a:cs typeface="Arial" panose="020B0604020202020204" pitchFamily="34" charset="0"/>
          </a:endParaRPr>
        </a:p>
      </dgm:t>
    </dgm:pt>
    <dgm:pt modelId="{84497E1D-5466-42F0-901B-4FBFFD508A2D}" type="parTrans" cxnId="{AA1F5485-7CDB-4FB0-8DF3-961F8CFAE204}">
      <dgm:prSet/>
      <dgm:spPr/>
      <dgm:t>
        <a:bodyPr/>
        <a:lstStyle/>
        <a:p>
          <a:endParaRPr lang="en-US"/>
        </a:p>
      </dgm:t>
    </dgm:pt>
    <dgm:pt modelId="{E8549BE4-98AD-4D58-BD9A-CA822FDCF165}" type="sibTrans" cxnId="{AA1F5485-7CDB-4FB0-8DF3-961F8CFAE204}">
      <dgm:prSet/>
      <dgm:spPr/>
      <dgm:t>
        <a:bodyPr/>
        <a:lstStyle/>
        <a:p>
          <a:endParaRPr lang="en-US"/>
        </a:p>
      </dgm:t>
    </dgm:pt>
    <dgm:pt modelId="{D54BF7B6-0624-484A-B171-33324FC40410}" type="pres">
      <dgm:prSet presAssocID="{A0FFF45D-A864-4C85-8D2A-DCA3E2B0D622}" presName="Name0" presStyleCnt="0">
        <dgm:presLayoutVars>
          <dgm:dir/>
          <dgm:resizeHandles val="exact"/>
        </dgm:presLayoutVars>
      </dgm:prSet>
      <dgm:spPr/>
      <dgm:t>
        <a:bodyPr/>
        <a:lstStyle/>
        <a:p>
          <a:endParaRPr lang="en-US"/>
        </a:p>
      </dgm:t>
    </dgm:pt>
    <dgm:pt modelId="{488CEDEE-D040-45F8-BA04-3776842C1B0E}" type="pres">
      <dgm:prSet presAssocID="{10CB70E7-DC8B-43ED-B4E9-DE712FD9994A}" presName="composite" presStyleCnt="0"/>
      <dgm:spPr/>
    </dgm:pt>
    <dgm:pt modelId="{9B61BBCD-9FBB-4432-AA0D-0E5D86B9612F}" type="pres">
      <dgm:prSet presAssocID="{10CB70E7-DC8B-43ED-B4E9-DE712FD9994A}" presName="rect1" presStyleLbl="trAlignAcc1" presStyleIdx="0" presStyleCnt="2">
        <dgm:presLayoutVars>
          <dgm:bulletEnabled val="1"/>
        </dgm:presLayoutVars>
      </dgm:prSet>
      <dgm:spPr/>
      <dgm:t>
        <a:bodyPr/>
        <a:lstStyle/>
        <a:p>
          <a:endParaRPr lang="en-US"/>
        </a:p>
      </dgm:t>
    </dgm:pt>
    <dgm:pt modelId="{EB6B9B53-7F94-4276-92EA-B3FA7FB63867}" type="pres">
      <dgm:prSet presAssocID="{10CB70E7-DC8B-43ED-B4E9-DE712FD9994A}" presName="rect2" presStyleLbl="fgImgPlace1" presStyleIdx="0" presStyleCnt="2" custScaleX="12638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3000" r="-83000"/>
          </a:stretch>
        </a:blipFill>
      </dgm:spPr>
      <dgm:t>
        <a:bodyPr/>
        <a:lstStyle/>
        <a:p>
          <a:endParaRPr lang="en-US"/>
        </a:p>
      </dgm:t>
    </dgm:pt>
    <dgm:pt modelId="{8619452B-EDA9-457C-806B-74F103D3B7C8}" type="pres">
      <dgm:prSet presAssocID="{959F9255-7A93-44AD-ACCB-2FF2E5A3478A}" presName="sibTrans" presStyleCnt="0"/>
      <dgm:spPr/>
    </dgm:pt>
    <dgm:pt modelId="{F9E10CEE-5726-4C56-8454-66E78B81183A}" type="pres">
      <dgm:prSet presAssocID="{610A262A-1B91-43A7-8EEA-152E2D9BB753}" presName="composite" presStyleCnt="0"/>
      <dgm:spPr/>
    </dgm:pt>
    <dgm:pt modelId="{746E5DDA-4CEA-4398-8B90-C67757014A5F}" type="pres">
      <dgm:prSet presAssocID="{610A262A-1B91-43A7-8EEA-152E2D9BB753}" presName="rect1" presStyleLbl="trAlignAcc1" presStyleIdx="1" presStyleCnt="2" custScaleX="90816" custLinFactNeighborX="2492" custLinFactNeighborY="4687">
        <dgm:presLayoutVars>
          <dgm:bulletEnabled val="1"/>
        </dgm:presLayoutVars>
      </dgm:prSet>
      <dgm:spPr/>
      <dgm:t>
        <a:bodyPr/>
        <a:lstStyle/>
        <a:p>
          <a:endParaRPr lang="en-US"/>
        </a:p>
      </dgm:t>
    </dgm:pt>
    <dgm:pt modelId="{1AAE20EE-9ED8-4853-9ACD-E905CBF70A61}" type="pres">
      <dgm:prSet presAssocID="{610A262A-1B91-43A7-8EEA-152E2D9BB753}" presName="rect2" presStyleLbl="fgImgPlace1" presStyleIdx="1" presStyleCnt="2" custScaleX="126384"/>
      <dgm:spPr>
        <a:blipFill>
          <a:blip xmlns:r="http://schemas.openxmlformats.org/officeDocument/2006/relationships" r:embed="rId2">
            <a:extLst>
              <a:ext uri="{28A0092B-C50C-407E-A947-70E740481C1C}">
                <a14:useLocalDpi xmlns:a14="http://schemas.microsoft.com/office/drawing/2010/main" val="0"/>
              </a:ext>
            </a:extLst>
          </a:blip>
          <a:srcRect/>
          <a:stretch>
            <a:fillRect l="-62000" r="-62000"/>
          </a:stretch>
        </a:blipFill>
      </dgm:spPr>
    </dgm:pt>
  </dgm:ptLst>
  <dgm:cxnLst>
    <dgm:cxn modelId="{19BEF149-0910-4250-B28E-53D68202DED5}" type="presOf" srcId="{10CB70E7-DC8B-43ED-B4E9-DE712FD9994A}" destId="{9B61BBCD-9FBB-4432-AA0D-0E5D86B9612F}" srcOrd="0" destOrd="0" presId="urn:microsoft.com/office/officeart/2008/layout/PictureStrips"/>
    <dgm:cxn modelId="{AA1F5485-7CDB-4FB0-8DF3-961F8CFAE204}" srcId="{A0FFF45D-A864-4C85-8D2A-DCA3E2B0D622}" destId="{610A262A-1B91-43A7-8EEA-152E2D9BB753}" srcOrd="1" destOrd="0" parTransId="{84497E1D-5466-42F0-901B-4FBFFD508A2D}" sibTransId="{E8549BE4-98AD-4D58-BD9A-CA822FDCF165}"/>
    <dgm:cxn modelId="{B9FD2A53-0CBF-48B9-AC30-4F748932E336}" srcId="{A0FFF45D-A864-4C85-8D2A-DCA3E2B0D622}" destId="{10CB70E7-DC8B-43ED-B4E9-DE712FD9994A}" srcOrd="0" destOrd="0" parTransId="{F8AF6F6C-27F1-4282-9C5E-485A581360AB}" sibTransId="{959F9255-7A93-44AD-ACCB-2FF2E5A3478A}"/>
    <dgm:cxn modelId="{3138BAFA-55B4-471C-A7F8-B43B5DE44C83}" type="presOf" srcId="{A0FFF45D-A864-4C85-8D2A-DCA3E2B0D622}" destId="{D54BF7B6-0624-484A-B171-33324FC40410}" srcOrd="0" destOrd="0" presId="urn:microsoft.com/office/officeart/2008/layout/PictureStrips"/>
    <dgm:cxn modelId="{F4656CD0-F0EC-479F-A6F4-DE02CEF6D925}" type="presOf" srcId="{610A262A-1B91-43A7-8EEA-152E2D9BB753}" destId="{746E5DDA-4CEA-4398-8B90-C67757014A5F}" srcOrd="0" destOrd="0" presId="urn:microsoft.com/office/officeart/2008/layout/PictureStrips"/>
    <dgm:cxn modelId="{899D5C19-F9C6-4049-A853-25824C0DBB72}" type="presParOf" srcId="{D54BF7B6-0624-484A-B171-33324FC40410}" destId="{488CEDEE-D040-45F8-BA04-3776842C1B0E}" srcOrd="0" destOrd="0" presId="urn:microsoft.com/office/officeart/2008/layout/PictureStrips"/>
    <dgm:cxn modelId="{1118428E-8A16-4668-B225-31D26203C824}" type="presParOf" srcId="{488CEDEE-D040-45F8-BA04-3776842C1B0E}" destId="{9B61BBCD-9FBB-4432-AA0D-0E5D86B9612F}" srcOrd="0" destOrd="0" presId="urn:microsoft.com/office/officeart/2008/layout/PictureStrips"/>
    <dgm:cxn modelId="{177CE705-FF1F-4E72-879E-31E01B1FE45E}" type="presParOf" srcId="{488CEDEE-D040-45F8-BA04-3776842C1B0E}" destId="{EB6B9B53-7F94-4276-92EA-B3FA7FB63867}" srcOrd="1" destOrd="0" presId="urn:microsoft.com/office/officeart/2008/layout/PictureStrips"/>
    <dgm:cxn modelId="{360F9B5F-A40F-4DFF-B9EA-09B0125AE243}" type="presParOf" srcId="{D54BF7B6-0624-484A-B171-33324FC40410}" destId="{8619452B-EDA9-457C-806B-74F103D3B7C8}" srcOrd="1" destOrd="0" presId="urn:microsoft.com/office/officeart/2008/layout/PictureStrips"/>
    <dgm:cxn modelId="{004E570B-9179-4A18-A6F3-C3EE5B4C96A2}" type="presParOf" srcId="{D54BF7B6-0624-484A-B171-33324FC40410}" destId="{F9E10CEE-5726-4C56-8454-66E78B81183A}" srcOrd="2" destOrd="0" presId="urn:microsoft.com/office/officeart/2008/layout/PictureStrips"/>
    <dgm:cxn modelId="{70C6E9F3-B207-4DAB-A44A-04BFACFEE841}" type="presParOf" srcId="{F9E10CEE-5726-4C56-8454-66E78B81183A}" destId="{746E5DDA-4CEA-4398-8B90-C67757014A5F}" srcOrd="0" destOrd="0" presId="urn:microsoft.com/office/officeart/2008/layout/PictureStrips"/>
    <dgm:cxn modelId="{69788DE4-A2E7-4C75-8762-47CD91341242}" type="presParOf" srcId="{F9E10CEE-5726-4C56-8454-66E78B81183A}" destId="{1AAE20EE-9ED8-4853-9ACD-E905CBF70A61}" srcOrd="1" destOrd="0" presId="urn:microsoft.com/office/officeart/2008/layout/PictureStrips"/>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0FFF45D-A864-4C85-8D2A-DCA3E2B0D62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ADC04B78-B256-4ACB-A0E6-AD977E9DEBBB}">
      <dgm:prSet phldrT="[Text]" custT="1"/>
      <dgm:spPr/>
      <dgm:t>
        <a:bodyPr/>
        <a:lstStyle/>
        <a:p>
          <a:pPr algn="ctr"/>
          <a:r>
            <a:rPr lang="ro-RO" sz="1400" dirty="0" smtClean="0">
              <a:latin typeface="Arial" panose="020B0604020202020204" pitchFamily="34" charset="0"/>
              <a:cs typeface="Arial" panose="020B0604020202020204" pitchFamily="34" charset="0"/>
            </a:rPr>
            <a:t>     impozit pe         profit</a:t>
          </a:r>
          <a:endParaRPr lang="en-US" sz="1400" dirty="0">
            <a:latin typeface="Arial" panose="020B0604020202020204" pitchFamily="34" charset="0"/>
            <a:cs typeface="Arial" panose="020B0604020202020204" pitchFamily="34" charset="0"/>
          </a:endParaRPr>
        </a:p>
      </dgm:t>
    </dgm:pt>
    <dgm:pt modelId="{48C880C9-56B0-409E-A6A9-F1F2543DFEE2}" type="parTrans" cxnId="{07E70B71-8055-4181-9E7E-4D044204CBD4}">
      <dgm:prSet/>
      <dgm:spPr/>
      <dgm:t>
        <a:bodyPr/>
        <a:lstStyle/>
        <a:p>
          <a:endParaRPr lang="en-US"/>
        </a:p>
      </dgm:t>
    </dgm:pt>
    <dgm:pt modelId="{10B06812-0B06-4492-88AB-AF11684C940A}" type="sibTrans" cxnId="{07E70B71-8055-4181-9E7E-4D044204CBD4}">
      <dgm:prSet/>
      <dgm:spPr/>
      <dgm:t>
        <a:bodyPr/>
        <a:lstStyle/>
        <a:p>
          <a:endParaRPr lang="en-US"/>
        </a:p>
      </dgm:t>
    </dgm:pt>
    <dgm:pt modelId="{13E282C1-083A-4124-8AE5-3E3959653053}">
      <dgm:prSet phldrT="[Text]" custT="1"/>
      <dgm:spPr/>
      <dgm:t>
        <a:bodyPr/>
        <a:lstStyle/>
        <a:p>
          <a:r>
            <a:rPr lang="ro-RO" sz="1700" dirty="0" smtClean="0">
              <a:latin typeface="Arial" panose="020B0604020202020204" pitchFamily="34" charset="0"/>
              <a:cs typeface="Arial" panose="020B0604020202020204" pitchFamily="34" charset="0"/>
            </a:rPr>
            <a:t>     </a:t>
          </a:r>
          <a:r>
            <a:rPr lang="ro-RO" sz="1400" dirty="0" smtClean="0">
              <a:latin typeface="Arial" panose="020B0604020202020204" pitchFamily="34" charset="0"/>
              <a:cs typeface="Arial" panose="020B0604020202020204" pitchFamily="34" charset="0"/>
            </a:rPr>
            <a:t>redevența</a:t>
          </a:r>
          <a:endParaRPr lang="en-US" sz="1400" dirty="0">
            <a:latin typeface="Arial" panose="020B0604020202020204" pitchFamily="34" charset="0"/>
            <a:cs typeface="Arial" panose="020B0604020202020204" pitchFamily="34" charset="0"/>
          </a:endParaRPr>
        </a:p>
      </dgm:t>
    </dgm:pt>
    <dgm:pt modelId="{1B97526A-FF68-4B18-824B-919C1F6C84D6}" type="parTrans" cxnId="{4ECD8777-8992-4B27-9109-A862BD0C11DC}">
      <dgm:prSet/>
      <dgm:spPr/>
      <dgm:t>
        <a:bodyPr/>
        <a:lstStyle/>
        <a:p>
          <a:endParaRPr lang="en-US"/>
        </a:p>
      </dgm:t>
    </dgm:pt>
    <dgm:pt modelId="{1B1FC0BF-5669-4AC1-8C48-DBDC50AF538A}" type="sibTrans" cxnId="{4ECD8777-8992-4B27-9109-A862BD0C11DC}">
      <dgm:prSet/>
      <dgm:spPr/>
      <dgm:t>
        <a:bodyPr/>
        <a:lstStyle/>
        <a:p>
          <a:endParaRPr lang="en-US"/>
        </a:p>
      </dgm:t>
    </dgm:pt>
    <dgm:pt modelId="{D54BF7B6-0624-484A-B171-33324FC40410}" type="pres">
      <dgm:prSet presAssocID="{A0FFF45D-A864-4C85-8D2A-DCA3E2B0D622}" presName="Name0" presStyleCnt="0">
        <dgm:presLayoutVars>
          <dgm:dir/>
          <dgm:resizeHandles val="exact"/>
        </dgm:presLayoutVars>
      </dgm:prSet>
      <dgm:spPr/>
      <dgm:t>
        <a:bodyPr/>
        <a:lstStyle/>
        <a:p>
          <a:endParaRPr lang="en-US"/>
        </a:p>
      </dgm:t>
    </dgm:pt>
    <dgm:pt modelId="{19688C59-7084-42FE-87DF-55AFB0C28224}" type="pres">
      <dgm:prSet presAssocID="{ADC04B78-B256-4ACB-A0E6-AD977E9DEBBB}" presName="composite" presStyleCnt="0"/>
      <dgm:spPr/>
    </dgm:pt>
    <dgm:pt modelId="{238167D5-D25E-43CB-AB8E-2CCC5C6B7E05}" type="pres">
      <dgm:prSet presAssocID="{ADC04B78-B256-4ACB-A0E6-AD977E9DEBBB}" presName="rect1" presStyleLbl="trAlignAcc1" presStyleIdx="0" presStyleCnt="2" custScaleX="119277" custScaleY="136388" custLinFactNeighborX="-6100" custLinFactNeighborY="-23061">
        <dgm:presLayoutVars>
          <dgm:bulletEnabled val="1"/>
        </dgm:presLayoutVars>
      </dgm:prSet>
      <dgm:spPr/>
      <dgm:t>
        <a:bodyPr/>
        <a:lstStyle/>
        <a:p>
          <a:endParaRPr lang="en-US"/>
        </a:p>
      </dgm:t>
    </dgm:pt>
    <dgm:pt modelId="{2CA646F7-09FF-42F3-99C4-DED70279CC82}" type="pres">
      <dgm:prSet presAssocID="{ADC04B78-B256-4ACB-A0E6-AD977E9DEBBB}" presName="rect2" presStyleLbl="fgImgPlace1" presStyleIdx="0" presStyleCnt="2" custScaleX="199691" custLinFactNeighborX="-29245" custLinFactNeighborY="-4803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0" r="-50000"/>
          </a:stretch>
        </a:blipFill>
      </dgm:spPr>
    </dgm:pt>
    <dgm:pt modelId="{D315E009-F5BF-4127-9119-D5B0587C3A2C}" type="pres">
      <dgm:prSet presAssocID="{10B06812-0B06-4492-88AB-AF11684C940A}" presName="sibTrans" presStyleCnt="0"/>
      <dgm:spPr/>
    </dgm:pt>
    <dgm:pt modelId="{9F1FE7F8-A871-47AA-844C-A2D3EA654DB2}" type="pres">
      <dgm:prSet presAssocID="{13E282C1-083A-4124-8AE5-3E3959653053}" presName="composite" presStyleCnt="0"/>
      <dgm:spPr/>
    </dgm:pt>
    <dgm:pt modelId="{2438D7E9-D19A-48A9-9D14-689A2FA41171}" type="pres">
      <dgm:prSet presAssocID="{13E282C1-083A-4124-8AE5-3E3959653053}" presName="rect1" presStyleLbl="trAlignAcc1" presStyleIdx="1" presStyleCnt="2" custScaleX="123597" custScaleY="105264" custLinFactNeighborX="-6085" custLinFactNeighborY="-23640">
        <dgm:presLayoutVars>
          <dgm:bulletEnabled val="1"/>
        </dgm:presLayoutVars>
      </dgm:prSet>
      <dgm:spPr/>
      <dgm:t>
        <a:bodyPr/>
        <a:lstStyle/>
        <a:p>
          <a:endParaRPr lang="en-US"/>
        </a:p>
      </dgm:t>
    </dgm:pt>
    <dgm:pt modelId="{1AABC2F5-0121-4CBE-AE3F-EFC821E27344}" type="pres">
      <dgm:prSet presAssocID="{13E282C1-083A-4124-8AE5-3E3959653053}" presName="rect2" presStyleLbl="fgImgPlace1" presStyleIdx="1" presStyleCnt="2" custScaleX="193554" custLinFactNeighborX="-71500" custLinFactNeighborY="-31980"/>
      <dgm:spPr>
        <a:blipFill>
          <a:blip xmlns:r="http://schemas.openxmlformats.org/officeDocument/2006/relationships" r:embed="rId2">
            <a:extLst>
              <a:ext uri="{28A0092B-C50C-407E-A947-70E740481C1C}">
                <a14:useLocalDpi xmlns:a14="http://schemas.microsoft.com/office/drawing/2010/main" val="0"/>
              </a:ext>
            </a:extLst>
          </a:blip>
          <a:srcRect/>
          <a:stretch>
            <a:fillRect l="-75000" r="-75000"/>
          </a:stretch>
        </a:blipFill>
      </dgm:spPr>
      <dgm:t>
        <a:bodyPr/>
        <a:lstStyle/>
        <a:p>
          <a:endParaRPr lang="en-US"/>
        </a:p>
      </dgm:t>
    </dgm:pt>
  </dgm:ptLst>
  <dgm:cxnLst>
    <dgm:cxn modelId="{DF22C1CE-3A30-47EE-87A8-959D8CA1447C}" type="presOf" srcId="{13E282C1-083A-4124-8AE5-3E3959653053}" destId="{2438D7E9-D19A-48A9-9D14-689A2FA41171}" srcOrd="0" destOrd="0" presId="urn:microsoft.com/office/officeart/2008/layout/PictureStrips"/>
    <dgm:cxn modelId="{07E70B71-8055-4181-9E7E-4D044204CBD4}" srcId="{A0FFF45D-A864-4C85-8D2A-DCA3E2B0D622}" destId="{ADC04B78-B256-4ACB-A0E6-AD977E9DEBBB}" srcOrd="0" destOrd="0" parTransId="{48C880C9-56B0-409E-A6A9-F1F2543DFEE2}" sibTransId="{10B06812-0B06-4492-88AB-AF11684C940A}"/>
    <dgm:cxn modelId="{5CE1C6FD-7FF8-40C5-8836-2FA2B92E17B9}" type="presOf" srcId="{A0FFF45D-A864-4C85-8D2A-DCA3E2B0D622}" destId="{D54BF7B6-0624-484A-B171-33324FC40410}" srcOrd="0" destOrd="0" presId="urn:microsoft.com/office/officeart/2008/layout/PictureStrips"/>
    <dgm:cxn modelId="{4ECD8777-8992-4B27-9109-A862BD0C11DC}" srcId="{A0FFF45D-A864-4C85-8D2A-DCA3E2B0D622}" destId="{13E282C1-083A-4124-8AE5-3E3959653053}" srcOrd="1" destOrd="0" parTransId="{1B97526A-FF68-4B18-824B-919C1F6C84D6}" sibTransId="{1B1FC0BF-5669-4AC1-8C48-DBDC50AF538A}"/>
    <dgm:cxn modelId="{D25BCB45-259A-4FD8-9919-560D28E87C3F}" type="presOf" srcId="{ADC04B78-B256-4ACB-A0E6-AD977E9DEBBB}" destId="{238167D5-D25E-43CB-AB8E-2CCC5C6B7E05}" srcOrd="0" destOrd="0" presId="urn:microsoft.com/office/officeart/2008/layout/PictureStrips"/>
    <dgm:cxn modelId="{DBFE68A0-E165-4243-9E43-44DB5475EB26}" type="presParOf" srcId="{D54BF7B6-0624-484A-B171-33324FC40410}" destId="{19688C59-7084-42FE-87DF-55AFB0C28224}" srcOrd="0" destOrd="0" presId="urn:microsoft.com/office/officeart/2008/layout/PictureStrips"/>
    <dgm:cxn modelId="{95CEA178-0EBA-4481-998D-C082F27450E7}" type="presParOf" srcId="{19688C59-7084-42FE-87DF-55AFB0C28224}" destId="{238167D5-D25E-43CB-AB8E-2CCC5C6B7E05}" srcOrd="0" destOrd="0" presId="urn:microsoft.com/office/officeart/2008/layout/PictureStrips"/>
    <dgm:cxn modelId="{D75A08C5-4562-485E-BD33-C77FBCC1EE9C}" type="presParOf" srcId="{19688C59-7084-42FE-87DF-55AFB0C28224}" destId="{2CA646F7-09FF-42F3-99C4-DED70279CC82}" srcOrd="1" destOrd="0" presId="urn:microsoft.com/office/officeart/2008/layout/PictureStrips"/>
    <dgm:cxn modelId="{116F2122-9AE3-4A85-B745-435C8E13B5F0}" type="presParOf" srcId="{D54BF7B6-0624-484A-B171-33324FC40410}" destId="{D315E009-F5BF-4127-9119-D5B0587C3A2C}" srcOrd="1" destOrd="0" presId="urn:microsoft.com/office/officeart/2008/layout/PictureStrips"/>
    <dgm:cxn modelId="{D1BF833D-1E1E-4C2D-9CFD-AEF66FF11D5E}" type="presParOf" srcId="{D54BF7B6-0624-484A-B171-33324FC40410}" destId="{9F1FE7F8-A871-47AA-844C-A2D3EA654DB2}" srcOrd="2" destOrd="0" presId="urn:microsoft.com/office/officeart/2008/layout/PictureStrips"/>
    <dgm:cxn modelId="{7D019A34-9E72-4C4F-8861-E2185738637F}" type="presParOf" srcId="{9F1FE7F8-A871-47AA-844C-A2D3EA654DB2}" destId="{2438D7E9-D19A-48A9-9D14-689A2FA41171}" srcOrd="0" destOrd="0" presId="urn:microsoft.com/office/officeart/2008/layout/PictureStrips"/>
    <dgm:cxn modelId="{0B718693-22A5-41B0-A004-04273D803832}" type="presParOf" srcId="{9F1FE7F8-A871-47AA-844C-A2D3EA654DB2}" destId="{1AABC2F5-0121-4CBE-AE3F-EFC821E27344}" srcOrd="1" destOrd="0" presId="urn:microsoft.com/office/officeart/2008/layout/PictureStrips"/>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0FFF45D-A864-4C85-8D2A-DCA3E2B0D62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10CB70E7-DC8B-43ED-B4E9-DE712FD9994A}">
      <dgm:prSet phldrT="[Text]" custT="1"/>
      <dgm:spPr/>
      <dgm:t>
        <a:bodyPr/>
        <a:lstStyle/>
        <a:p>
          <a:r>
            <a:rPr lang="ro-RO" sz="1400" dirty="0" smtClean="0">
              <a:latin typeface="Arial" panose="020B0604020202020204" pitchFamily="34" charset="0"/>
              <a:cs typeface="Arial" panose="020B0604020202020204" pitchFamily="34" charset="0"/>
            </a:rPr>
            <a:t>a</a:t>
          </a:r>
          <a:r>
            <a:rPr lang="ro-RO" sz="1400" noProof="0" dirty="0" smtClean="0">
              <a:latin typeface="Arial" panose="020B0604020202020204" pitchFamily="34" charset="0"/>
              <a:cs typeface="Arial" panose="020B0604020202020204" pitchFamily="34" charset="0"/>
            </a:rPr>
            <a:t>mortizare</a:t>
          </a:r>
          <a:endParaRPr lang="ro-RO" sz="1400" noProof="0" dirty="0">
            <a:latin typeface="Arial" panose="020B0604020202020204" pitchFamily="34" charset="0"/>
            <a:cs typeface="Arial" panose="020B0604020202020204" pitchFamily="34" charset="0"/>
          </a:endParaRPr>
        </a:p>
      </dgm:t>
    </dgm:pt>
    <dgm:pt modelId="{F8AF6F6C-27F1-4282-9C5E-485A581360AB}" type="parTrans" cxnId="{B9FD2A53-0CBF-48B9-AC30-4F748932E336}">
      <dgm:prSet/>
      <dgm:spPr/>
      <dgm:t>
        <a:bodyPr/>
        <a:lstStyle/>
        <a:p>
          <a:endParaRPr lang="en-US"/>
        </a:p>
      </dgm:t>
    </dgm:pt>
    <dgm:pt modelId="{959F9255-7A93-44AD-ACCB-2FF2E5A3478A}" type="sibTrans" cxnId="{B9FD2A53-0CBF-48B9-AC30-4F748932E336}">
      <dgm:prSet/>
      <dgm:spPr/>
      <dgm:t>
        <a:bodyPr/>
        <a:lstStyle/>
        <a:p>
          <a:endParaRPr lang="en-US"/>
        </a:p>
      </dgm:t>
    </dgm:pt>
    <dgm:pt modelId="{610A262A-1B91-43A7-8EEA-152E2D9BB753}">
      <dgm:prSet phldrT="[Text]" custT="1"/>
      <dgm:spPr/>
      <dgm:t>
        <a:bodyPr/>
        <a:lstStyle/>
        <a:p>
          <a:r>
            <a:rPr lang="en-US" sz="1400" dirty="0" smtClean="0">
              <a:latin typeface="Arial" panose="020B0604020202020204" pitchFamily="34" charset="0"/>
              <a:cs typeface="Arial" panose="020B0604020202020204" pitchFamily="34" charset="0"/>
            </a:rPr>
            <a:t>fond </a:t>
          </a:r>
          <a:r>
            <a:rPr lang="ro-RO" sz="1400" noProof="0" dirty="0" smtClean="0">
              <a:latin typeface="Arial" panose="020B0604020202020204" pitchFamily="34" charset="0"/>
              <a:cs typeface="Arial" panose="020B0604020202020204" pitchFamily="34" charset="0"/>
            </a:rPr>
            <a:t>dezvoltare</a:t>
          </a:r>
          <a:endParaRPr lang="ro-RO" sz="1400" noProof="0" dirty="0">
            <a:latin typeface="Arial" panose="020B0604020202020204" pitchFamily="34" charset="0"/>
            <a:cs typeface="Arial" panose="020B0604020202020204" pitchFamily="34" charset="0"/>
          </a:endParaRPr>
        </a:p>
      </dgm:t>
    </dgm:pt>
    <dgm:pt modelId="{84497E1D-5466-42F0-901B-4FBFFD508A2D}" type="parTrans" cxnId="{AA1F5485-7CDB-4FB0-8DF3-961F8CFAE204}">
      <dgm:prSet/>
      <dgm:spPr/>
      <dgm:t>
        <a:bodyPr/>
        <a:lstStyle/>
        <a:p>
          <a:endParaRPr lang="en-US"/>
        </a:p>
      </dgm:t>
    </dgm:pt>
    <dgm:pt modelId="{E8549BE4-98AD-4D58-BD9A-CA822FDCF165}" type="sibTrans" cxnId="{AA1F5485-7CDB-4FB0-8DF3-961F8CFAE204}">
      <dgm:prSet/>
      <dgm:spPr/>
      <dgm:t>
        <a:bodyPr/>
        <a:lstStyle/>
        <a:p>
          <a:endParaRPr lang="en-US"/>
        </a:p>
      </dgm:t>
    </dgm:pt>
    <dgm:pt modelId="{D54BF7B6-0624-484A-B171-33324FC40410}" type="pres">
      <dgm:prSet presAssocID="{A0FFF45D-A864-4C85-8D2A-DCA3E2B0D622}" presName="Name0" presStyleCnt="0">
        <dgm:presLayoutVars>
          <dgm:dir/>
          <dgm:resizeHandles val="exact"/>
        </dgm:presLayoutVars>
      </dgm:prSet>
      <dgm:spPr/>
      <dgm:t>
        <a:bodyPr/>
        <a:lstStyle/>
        <a:p>
          <a:endParaRPr lang="en-US"/>
        </a:p>
      </dgm:t>
    </dgm:pt>
    <dgm:pt modelId="{488CEDEE-D040-45F8-BA04-3776842C1B0E}" type="pres">
      <dgm:prSet presAssocID="{10CB70E7-DC8B-43ED-B4E9-DE712FD9994A}" presName="composite" presStyleCnt="0"/>
      <dgm:spPr/>
    </dgm:pt>
    <dgm:pt modelId="{9B61BBCD-9FBB-4432-AA0D-0E5D86B9612F}" type="pres">
      <dgm:prSet presAssocID="{10CB70E7-DC8B-43ED-B4E9-DE712FD9994A}" presName="rect1" presStyleLbl="trAlignAcc1" presStyleIdx="0" presStyleCnt="2">
        <dgm:presLayoutVars>
          <dgm:bulletEnabled val="1"/>
        </dgm:presLayoutVars>
      </dgm:prSet>
      <dgm:spPr/>
      <dgm:t>
        <a:bodyPr/>
        <a:lstStyle/>
        <a:p>
          <a:endParaRPr lang="en-US"/>
        </a:p>
      </dgm:t>
    </dgm:pt>
    <dgm:pt modelId="{EB6B9B53-7F94-4276-92EA-B3FA7FB63867}" type="pres">
      <dgm:prSet presAssocID="{10CB70E7-DC8B-43ED-B4E9-DE712FD9994A}" presName="rect2"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3000" r="-83000"/>
          </a:stretch>
        </a:blipFill>
      </dgm:spPr>
    </dgm:pt>
    <dgm:pt modelId="{8619452B-EDA9-457C-806B-74F103D3B7C8}" type="pres">
      <dgm:prSet presAssocID="{959F9255-7A93-44AD-ACCB-2FF2E5A3478A}" presName="sibTrans" presStyleCnt="0"/>
      <dgm:spPr/>
    </dgm:pt>
    <dgm:pt modelId="{F9E10CEE-5726-4C56-8454-66E78B81183A}" type="pres">
      <dgm:prSet presAssocID="{610A262A-1B91-43A7-8EEA-152E2D9BB753}" presName="composite" presStyleCnt="0"/>
      <dgm:spPr/>
    </dgm:pt>
    <dgm:pt modelId="{746E5DDA-4CEA-4398-8B90-C67757014A5F}" type="pres">
      <dgm:prSet presAssocID="{610A262A-1B91-43A7-8EEA-152E2D9BB753}" presName="rect1" presStyleLbl="trAlignAcc1" presStyleIdx="1" presStyleCnt="2">
        <dgm:presLayoutVars>
          <dgm:bulletEnabled val="1"/>
        </dgm:presLayoutVars>
      </dgm:prSet>
      <dgm:spPr/>
      <dgm:t>
        <a:bodyPr/>
        <a:lstStyle/>
        <a:p>
          <a:endParaRPr lang="en-US"/>
        </a:p>
      </dgm:t>
    </dgm:pt>
    <dgm:pt modelId="{1AAE20EE-9ED8-4853-9ACD-E905CBF70A61}" type="pres">
      <dgm:prSet presAssocID="{610A262A-1B91-43A7-8EEA-152E2D9BB753}" presName="rect2"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62000" r="-62000"/>
          </a:stretch>
        </a:blipFill>
      </dgm:spPr>
    </dgm:pt>
  </dgm:ptLst>
  <dgm:cxnLst>
    <dgm:cxn modelId="{AA1F5485-7CDB-4FB0-8DF3-961F8CFAE204}" srcId="{A0FFF45D-A864-4C85-8D2A-DCA3E2B0D622}" destId="{610A262A-1B91-43A7-8EEA-152E2D9BB753}" srcOrd="1" destOrd="0" parTransId="{84497E1D-5466-42F0-901B-4FBFFD508A2D}" sibTransId="{E8549BE4-98AD-4D58-BD9A-CA822FDCF165}"/>
    <dgm:cxn modelId="{4CBB8B9D-A77B-4DE2-BB1B-17E9F2466AF3}" type="presOf" srcId="{A0FFF45D-A864-4C85-8D2A-DCA3E2B0D622}" destId="{D54BF7B6-0624-484A-B171-33324FC40410}" srcOrd="0" destOrd="0" presId="urn:microsoft.com/office/officeart/2008/layout/PictureStrips"/>
    <dgm:cxn modelId="{7B5AED4D-28AA-4D91-93BC-51319E19B6E6}" type="presOf" srcId="{610A262A-1B91-43A7-8EEA-152E2D9BB753}" destId="{746E5DDA-4CEA-4398-8B90-C67757014A5F}" srcOrd="0" destOrd="0" presId="urn:microsoft.com/office/officeart/2008/layout/PictureStrips"/>
    <dgm:cxn modelId="{B9FD2A53-0CBF-48B9-AC30-4F748932E336}" srcId="{A0FFF45D-A864-4C85-8D2A-DCA3E2B0D622}" destId="{10CB70E7-DC8B-43ED-B4E9-DE712FD9994A}" srcOrd="0" destOrd="0" parTransId="{F8AF6F6C-27F1-4282-9C5E-485A581360AB}" sibTransId="{959F9255-7A93-44AD-ACCB-2FF2E5A3478A}"/>
    <dgm:cxn modelId="{0EB27D5A-FFA8-4D5F-8433-6185A4CA1CE0}" type="presOf" srcId="{10CB70E7-DC8B-43ED-B4E9-DE712FD9994A}" destId="{9B61BBCD-9FBB-4432-AA0D-0E5D86B9612F}" srcOrd="0" destOrd="0" presId="urn:microsoft.com/office/officeart/2008/layout/PictureStrips"/>
    <dgm:cxn modelId="{2DEE74EF-A9E6-4864-86E0-67B8AB700F14}" type="presParOf" srcId="{D54BF7B6-0624-484A-B171-33324FC40410}" destId="{488CEDEE-D040-45F8-BA04-3776842C1B0E}" srcOrd="0" destOrd="0" presId="urn:microsoft.com/office/officeart/2008/layout/PictureStrips"/>
    <dgm:cxn modelId="{B9E43AE5-E6C9-4421-9382-EE594DC0EF8E}" type="presParOf" srcId="{488CEDEE-D040-45F8-BA04-3776842C1B0E}" destId="{9B61BBCD-9FBB-4432-AA0D-0E5D86B9612F}" srcOrd="0" destOrd="0" presId="urn:microsoft.com/office/officeart/2008/layout/PictureStrips"/>
    <dgm:cxn modelId="{CB90A508-A376-43C2-AB96-C038D124D6A8}" type="presParOf" srcId="{488CEDEE-D040-45F8-BA04-3776842C1B0E}" destId="{EB6B9B53-7F94-4276-92EA-B3FA7FB63867}" srcOrd="1" destOrd="0" presId="urn:microsoft.com/office/officeart/2008/layout/PictureStrips"/>
    <dgm:cxn modelId="{DE8991E2-8E4B-4359-984F-7323B3B3245B}" type="presParOf" srcId="{D54BF7B6-0624-484A-B171-33324FC40410}" destId="{8619452B-EDA9-457C-806B-74F103D3B7C8}" srcOrd="1" destOrd="0" presId="urn:microsoft.com/office/officeart/2008/layout/PictureStrips"/>
    <dgm:cxn modelId="{38F0550C-04B7-4686-9706-C6A2C048DA23}" type="presParOf" srcId="{D54BF7B6-0624-484A-B171-33324FC40410}" destId="{F9E10CEE-5726-4C56-8454-66E78B81183A}" srcOrd="2" destOrd="0" presId="urn:microsoft.com/office/officeart/2008/layout/PictureStrips"/>
    <dgm:cxn modelId="{40910318-3125-41E8-9807-F6236E256900}" type="presParOf" srcId="{F9E10CEE-5726-4C56-8454-66E78B81183A}" destId="{746E5DDA-4CEA-4398-8B90-C67757014A5F}" srcOrd="0" destOrd="0" presId="urn:microsoft.com/office/officeart/2008/layout/PictureStrips"/>
    <dgm:cxn modelId="{45F9CDB3-6BB9-4E98-9CFC-DFDF599E4E91}" type="presParOf" srcId="{F9E10CEE-5726-4C56-8454-66E78B81183A}" destId="{1AAE20EE-9ED8-4853-9ACD-E905CBF70A61}" srcOrd="1" destOrd="0" presId="urn:microsoft.com/office/officeart/2008/layout/PictureStrips"/>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0FFF45D-A864-4C85-8D2A-DCA3E2B0D62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10CB70E7-DC8B-43ED-B4E9-DE712FD9994A}">
      <dgm:prSet phldrT="[Text]" custT="1"/>
      <dgm:spPr/>
      <dgm:t>
        <a:bodyPr/>
        <a:lstStyle/>
        <a:p>
          <a:r>
            <a:rPr lang="ro-RO" sz="1400" dirty="0" smtClean="0">
              <a:latin typeface="Arial" panose="020B0604020202020204" pitchFamily="34" charset="0"/>
              <a:cs typeface="Arial" panose="020B0604020202020204" pitchFamily="34" charset="0"/>
            </a:rPr>
            <a:t>credite interne</a:t>
          </a:r>
          <a:endParaRPr lang="en-US" sz="1400" dirty="0">
            <a:latin typeface="Arial" panose="020B0604020202020204" pitchFamily="34" charset="0"/>
            <a:cs typeface="Arial" panose="020B0604020202020204" pitchFamily="34" charset="0"/>
          </a:endParaRPr>
        </a:p>
      </dgm:t>
    </dgm:pt>
    <dgm:pt modelId="{F8AF6F6C-27F1-4282-9C5E-485A581360AB}" type="parTrans" cxnId="{B9FD2A53-0CBF-48B9-AC30-4F748932E336}">
      <dgm:prSet/>
      <dgm:spPr/>
      <dgm:t>
        <a:bodyPr/>
        <a:lstStyle/>
        <a:p>
          <a:endParaRPr lang="en-US"/>
        </a:p>
      </dgm:t>
    </dgm:pt>
    <dgm:pt modelId="{959F9255-7A93-44AD-ACCB-2FF2E5A3478A}" type="sibTrans" cxnId="{B9FD2A53-0CBF-48B9-AC30-4F748932E336}">
      <dgm:prSet/>
      <dgm:spPr/>
      <dgm:t>
        <a:bodyPr/>
        <a:lstStyle/>
        <a:p>
          <a:endParaRPr lang="en-US"/>
        </a:p>
      </dgm:t>
    </dgm:pt>
    <dgm:pt modelId="{610A262A-1B91-43A7-8EEA-152E2D9BB753}">
      <dgm:prSet phldrT="[Text]" custT="1"/>
      <dgm:spPr/>
      <dgm:t>
        <a:bodyPr/>
        <a:lstStyle/>
        <a:p>
          <a:r>
            <a:rPr lang="ro-RO" sz="1400" dirty="0" smtClean="0">
              <a:latin typeface="Arial" panose="020B0604020202020204" pitchFamily="34" charset="0"/>
              <a:cs typeface="Arial" panose="020B0604020202020204" pitchFamily="34" charset="0"/>
            </a:rPr>
            <a:t>credite externe</a:t>
          </a:r>
          <a:endParaRPr lang="en-US" sz="1400" dirty="0">
            <a:latin typeface="Arial" panose="020B0604020202020204" pitchFamily="34" charset="0"/>
            <a:cs typeface="Arial" panose="020B0604020202020204" pitchFamily="34" charset="0"/>
          </a:endParaRPr>
        </a:p>
      </dgm:t>
    </dgm:pt>
    <dgm:pt modelId="{84497E1D-5466-42F0-901B-4FBFFD508A2D}" type="parTrans" cxnId="{AA1F5485-7CDB-4FB0-8DF3-961F8CFAE204}">
      <dgm:prSet/>
      <dgm:spPr/>
      <dgm:t>
        <a:bodyPr/>
        <a:lstStyle/>
        <a:p>
          <a:endParaRPr lang="en-US"/>
        </a:p>
      </dgm:t>
    </dgm:pt>
    <dgm:pt modelId="{E8549BE4-98AD-4D58-BD9A-CA822FDCF165}" type="sibTrans" cxnId="{AA1F5485-7CDB-4FB0-8DF3-961F8CFAE204}">
      <dgm:prSet/>
      <dgm:spPr/>
      <dgm:t>
        <a:bodyPr/>
        <a:lstStyle/>
        <a:p>
          <a:endParaRPr lang="en-US"/>
        </a:p>
      </dgm:t>
    </dgm:pt>
    <dgm:pt modelId="{D54BF7B6-0624-484A-B171-33324FC40410}" type="pres">
      <dgm:prSet presAssocID="{A0FFF45D-A864-4C85-8D2A-DCA3E2B0D622}" presName="Name0" presStyleCnt="0">
        <dgm:presLayoutVars>
          <dgm:dir/>
          <dgm:resizeHandles val="exact"/>
        </dgm:presLayoutVars>
      </dgm:prSet>
      <dgm:spPr/>
      <dgm:t>
        <a:bodyPr/>
        <a:lstStyle/>
        <a:p>
          <a:endParaRPr lang="en-US"/>
        </a:p>
      </dgm:t>
    </dgm:pt>
    <dgm:pt modelId="{488CEDEE-D040-45F8-BA04-3776842C1B0E}" type="pres">
      <dgm:prSet presAssocID="{10CB70E7-DC8B-43ED-B4E9-DE712FD9994A}" presName="composite" presStyleCnt="0"/>
      <dgm:spPr/>
    </dgm:pt>
    <dgm:pt modelId="{9B61BBCD-9FBB-4432-AA0D-0E5D86B9612F}" type="pres">
      <dgm:prSet presAssocID="{10CB70E7-DC8B-43ED-B4E9-DE712FD9994A}" presName="rect1" presStyleLbl="trAlignAcc1" presStyleIdx="0" presStyleCnt="2">
        <dgm:presLayoutVars>
          <dgm:bulletEnabled val="1"/>
        </dgm:presLayoutVars>
      </dgm:prSet>
      <dgm:spPr/>
      <dgm:t>
        <a:bodyPr/>
        <a:lstStyle/>
        <a:p>
          <a:endParaRPr lang="en-US"/>
        </a:p>
      </dgm:t>
    </dgm:pt>
    <dgm:pt modelId="{EB6B9B53-7F94-4276-92EA-B3FA7FB63867}" type="pres">
      <dgm:prSet presAssocID="{10CB70E7-DC8B-43ED-B4E9-DE712FD9994A}" presName="rect2"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3000" r="-63000"/>
          </a:stretch>
        </a:blipFill>
      </dgm:spPr>
      <dgm:t>
        <a:bodyPr/>
        <a:lstStyle/>
        <a:p>
          <a:endParaRPr lang="en-US"/>
        </a:p>
      </dgm:t>
    </dgm:pt>
    <dgm:pt modelId="{8619452B-EDA9-457C-806B-74F103D3B7C8}" type="pres">
      <dgm:prSet presAssocID="{959F9255-7A93-44AD-ACCB-2FF2E5A3478A}" presName="sibTrans" presStyleCnt="0"/>
      <dgm:spPr/>
    </dgm:pt>
    <dgm:pt modelId="{F9E10CEE-5726-4C56-8454-66E78B81183A}" type="pres">
      <dgm:prSet presAssocID="{610A262A-1B91-43A7-8EEA-152E2D9BB753}" presName="composite" presStyleCnt="0"/>
      <dgm:spPr/>
    </dgm:pt>
    <dgm:pt modelId="{746E5DDA-4CEA-4398-8B90-C67757014A5F}" type="pres">
      <dgm:prSet presAssocID="{610A262A-1B91-43A7-8EEA-152E2D9BB753}" presName="rect1" presStyleLbl="trAlignAcc1" presStyleIdx="1" presStyleCnt="2">
        <dgm:presLayoutVars>
          <dgm:bulletEnabled val="1"/>
        </dgm:presLayoutVars>
      </dgm:prSet>
      <dgm:spPr/>
      <dgm:t>
        <a:bodyPr/>
        <a:lstStyle/>
        <a:p>
          <a:endParaRPr lang="en-US"/>
        </a:p>
      </dgm:t>
    </dgm:pt>
    <dgm:pt modelId="{1AAE20EE-9ED8-4853-9ACD-E905CBF70A61}" type="pres">
      <dgm:prSet presAssocID="{610A262A-1B91-43A7-8EEA-152E2D9BB753}" presName="rect2"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86000" r="-86000"/>
          </a:stretch>
        </a:blipFill>
      </dgm:spPr>
      <dgm:t>
        <a:bodyPr/>
        <a:lstStyle/>
        <a:p>
          <a:endParaRPr lang="en-US"/>
        </a:p>
      </dgm:t>
    </dgm:pt>
  </dgm:ptLst>
  <dgm:cxnLst>
    <dgm:cxn modelId="{AA1F5485-7CDB-4FB0-8DF3-961F8CFAE204}" srcId="{A0FFF45D-A864-4C85-8D2A-DCA3E2B0D622}" destId="{610A262A-1B91-43A7-8EEA-152E2D9BB753}" srcOrd="1" destOrd="0" parTransId="{84497E1D-5466-42F0-901B-4FBFFD508A2D}" sibTransId="{E8549BE4-98AD-4D58-BD9A-CA822FDCF165}"/>
    <dgm:cxn modelId="{9194FAF9-A2A1-4896-89C3-3E28FBFEE6AB}" type="presOf" srcId="{A0FFF45D-A864-4C85-8D2A-DCA3E2B0D622}" destId="{D54BF7B6-0624-484A-B171-33324FC40410}" srcOrd="0" destOrd="0" presId="urn:microsoft.com/office/officeart/2008/layout/PictureStrips"/>
    <dgm:cxn modelId="{B89B4F7C-F1F5-4BD1-BA68-592780834E9B}" type="presOf" srcId="{10CB70E7-DC8B-43ED-B4E9-DE712FD9994A}" destId="{9B61BBCD-9FBB-4432-AA0D-0E5D86B9612F}" srcOrd="0" destOrd="0" presId="urn:microsoft.com/office/officeart/2008/layout/PictureStrips"/>
    <dgm:cxn modelId="{B9FD2A53-0CBF-48B9-AC30-4F748932E336}" srcId="{A0FFF45D-A864-4C85-8D2A-DCA3E2B0D622}" destId="{10CB70E7-DC8B-43ED-B4E9-DE712FD9994A}" srcOrd="0" destOrd="0" parTransId="{F8AF6F6C-27F1-4282-9C5E-485A581360AB}" sibTransId="{959F9255-7A93-44AD-ACCB-2FF2E5A3478A}"/>
    <dgm:cxn modelId="{CC92712A-7BF3-4073-A0EC-7A68BE75A883}" type="presOf" srcId="{610A262A-1B91-43A7-8EEA-152E2D9BB753}" destId="{746E5DDA-4CEA-4398-8B90-C67757014A5F}" srcOrd="0" destOrd="0" presId="urn:microsoft.com/office/officeart/2008/layout/PictureStrips"/>
    <dgm:cxn modelId="{545DF163-7618-49D7-A08C-41E6463B8CD9}" type="presParOf" srcId="{D54BF7B6-0624-484A-B171-33324FC40410}" destId="{488CEDEE-D040-45F8-BA04-3776842C1B0E}" srcOrd="0" destOrd="0" presId="urn:microsoft.com/office/officeart/2008/layout/PictureStrips"/>
    <dgm:cxn modelId="{43703A5C-B694-4D2F-B9E4-10F5BFCE3201}" type="presParOf" srcId="{488CEDEE-D040-45F8-BA04-3776842C1B0E}" destId="{9B61BBCD-9FBB-4432-AA0D-0E5D86B9612F}" srcOrd="0" destOrd="0" presId="urn:microsoft.com/office/officeart/2008/layout/PictureStrips"/>
    <dgm:cxn modelId="{96AED3FA-A083-4708-A877-61F3D9973939}" type="presParOf" srcId="{488CEDEE-D040-45F8-BA04-3776842C1B0E}" destId="{EB6B9B53-7F94-4276-92EA-B3FA7FB63867}" srcOrd="1" destOrd="0" presId="urn:microsoft.com/office/officeart/2008/layout/PictureStrips"/>
    <dgm:cxn modelId="{D31AC68E-B7F6-4B8C-BA96-E0FE06AF30A4}" type="presParOf" srcId="{D54BF7B6-0624-484A-B171-33324FC40410}" destId="{8619452B-EDA9-457C-806B-74F103D3B7C8}" srcOrd="1" destOrd="0" presId="urn:microsoft.com/office/officeart/2008/layout/PictureStrips"/>
    <dgm:cxn modelId="{69D2F42F-A259-4A2A-8422-AE99C4E6870D}" type="presParOf" srcId="{D54BF7B6-0624-484A-B171-33324FC40410}" destId="{F9E10CEE-5726-4C56-8454-66E78B81183A}" srcOrd="2" destOrd="0" presId="urn:microsoft.com/office/officeart/2008/layout/PictureStrips"/>
    <dgm:cxn modelId="{7B78CAFD-AA39-42DF-9486-6EAEB3EDDC89}" type="presParOf" srcId="{F9E10CEE-5726-4C56-8454-66E78B81183A}" destId="{746E5DDA-4CEA-4398-8B90-C67757014A5F}" srcOrd="0" destOrd="0" presId="urn:microsoft.com/office/officeart/2008/layout/PictureStrips"/>
    <dgm:cxn modelId="{F733DD2D-3235-4CCB-B83F-6E5677EA11DA}" type="presParOf" srcId="{F9E10CEE-5726-4C56-8454-66E78B81183A}" destId="{1AAE20EE-9ED8-4853-9ACD-E905CBF70A61}" srcOrd="1" destOrd="0" presId="urn:microsoft.com/office/officeart/2008/layout/PictureStrips"/>
  </dgm:cxnLst>
  <dgm:bg/>
  <dgm:whole/>
  <dgm:extLst>
    <a:ext uri="http://schemas.microsoft.com/office/drawing/2008/diagram">
      <dsp:dataModelExt xmlns:dsp="http://schemas.microsoft.com/office/drawing/2008/diagram" relId="rId35"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0FFF45D-A864-4C85-8D2A-DCA3E2B0D62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10CB70E7-DC8B-43ED-B4E9-DE712FD9994A}">
      <dgm:prSet phldrT="[Text]" custT="1"/>
      <dgm:spPr/>
      <dgm:t>
        <a:bodyPr/>
        <a:lstStyle/>
        <a:p>
          <a:r>
            <a:rPr lang="ro-RO" sz="1200" noProof="0" dirty="0" smtClean="0">
              <a:latin typeface="Arial" panose="020B0604020202020204" pitchFamily="34" charset="0"/>
              <a:cs typeface="Arial" panose="020B0604020202020204" pitchFamily="34" charset="0"/>
            </a:rPr>
            <a:t>disponibil in conturi</a:t>
          </a:r>
          <a:endParaRPr lang="ro-RO" sz="1200" noProof="0" dirty="0">
            <a:latin typeface="Arial" panose="020B0604020202020204" pitchFamily="34" charset="0"/>
            <a:cs typeface="Arial" panose="020B0604020202020204" pitchFamily="34" charset="0"/>
          </a:endParaRPr>
        </a:p>
      </dgm:t>
    </dgm:pt>
    <dgm:pt modelId="{F8AF6F6C-27F1-4282-9C5E-485A581360AB}" type="parTrans" cxnId="{B9FD2A53-0CBF-48B9-AC30-4F748932E336}">
      <dgm:prSet/>
      <dgm:spPr/>
      <dgm:t>
        <a:bodyPr/>
        <a:lstStyle/>
        <a:p>
          <a:endParaRPr lang="en-US"/>
        </a:p>
      </dgm:t>
    </dgm:pt>
    <dgm:pt modelId="{959F9255-7A93-44AD-ACCB-2FF2E5A3478A}" type="sibTrans" cxnId="{B9FD2A53-0CBF-48B9-AC30-4F748932E336}">
      <dgm:prSet/>
      <dgm:spPr/>
      <dgm:t>
        <a:bodyPr/>
        <a:lstStyle/>
        <a:p>
          <a:endParaRPr lang="en-US"/>
        </a:p>
      </dgm:t>
    </dgm:pt>
    <dgm:pt modelId="{610A262A-1B91-43A7-8EEA-152E2D9BB753}">
      <dgm:prSet phldrT="[Text]" custT="1"/>
      <dgm:spPr/>
      <dgm:t>
        <a:bodyPr/>
        <a:lstStyle/>
        <a:p>
          <a:r>
            <a:rPr lang="ro-RO" sz="1200" dirty="0" smtClean="0">
              <a:latin typeface="Arial" panose="020B0604020202020204" pitchFamily="34" charset="0"/>
              <a:cs typeface="Arial" panose="020B0604020202020204" pitchFamily="34" charset="0"/>
            </a:rPr>
            <a:t>    dobânda             capitalizată</a:t>
          </a:r>
          <a:endParaRPr lang="en-US" sz="1200" dirty="0">
            <a:latin typeface="Arial" panose="020B0604020202020204" pitchFamily="34" charset="0"/>
            <a:cs typeface="Arial" panose="020B0604020202020204" pitchFamily="34" charset="0"/>
          </a:endParaRPr>
        </a:p>
      </dgm:t>
    </dgm:pt>
    <dgm:pt modelId="{84497E1D-5466-42F0-901B-4FBFFD508A2D}" type="parTrans" cxnId="{AA1F5485-7CDB-4FB0-8DF3-961F8CFAE204}">
      <dgm:prSet/>
      <dgm:spPr/>
      <dgm:t>
        <a:bodyPr/>
        <a:lstStyle/>
        <a:p>
          <a:endParaRPr lang="en-US"/>
        </a:p>
      </dgm:t>
    </dgm:pt>
    <dgm:pt modelId="{E8549BE4-98AD-4D58-BD9A-CA822FDCF165}" type="sibTrans" cxnId="{AA1F5485-7CDB-4FB0-8DF3-961F8CFAE204}">
      <dgm:prSet/>
      <dgm:spPr/>
      <dgm:t>
        <a:bodyPr/>
        <a:lstStyle/>
        <a:p>
          <a:endParaRPr lang="en-US"/>
        </a:p>
      </dgm:t>
    </dgm:pt>
    <dgm:pt modelId="{ADC04B78-B256-4ACB-A0E6-AD977E9DEBBB}">
      <dgm:prSet phldrT="[Text]" custT="1"/>
      <dgm:spPr/>
      <dgm:t>
        <a:bodyPr/>
        <a:lstStyle/>
        <a:p>
          <a:r>
            <a:rPr lang="ro-RO" sz="1200" dirty="0" smtClean="0">
              <a:latin typeface="Arial" panose="020B0604020202020204" pitchFamily="34" charset="0"/>
              <a:cs typeface="Arial" panose="020B0604020202020204" pitchFamily="34" charset="0"/>
            </a:rPr>
            <a:t>  impozit pe  profit</a:t>
          </a:r>
          <a:endParaRPr lang="en-US" sz="1200" dirty="0">
            <a:latin typeface="Arial" panose="020B0604020202020204" pitchFamily="34" charset="0"/>
            <a:cs typeface="Arial" panose="020B0604020202020204" pitchFamily="34" charset="0"/>
          </a:endParaRPr>
        </a:p>
      </dgm:t>
    </dgm:pt>
    <dgm:pt modelId="{48C880C9-56B0-409E-A6A9-F1F2543DFEE2}" type="parTrans" cxnId="{07E70B71-8055-4181-9E7E-4D044204CBD4}">
      <dgm:prSet/>
      <dgm:spPr/>
      <dgm:t>
        <a:bodyPr/>
        <a:lstStyle/>
        <a:p>
          <a:endParaRPr lang="en-US"/>
        </a:p>
      </dgm:t>
    </dgm:pt>
    <dgm:pt modelId="{10B06812-0B06-4492-88AB-AF11684C940A}" type="sibTrans" cxnId="{07E70B71-8055-4181-9E7E-4D044204CBD4}">
      <dgm:prSet/>
      <dgm:spPr/>
      <dgm:t>
        <a:bodyPr/>
        <a:lstStyle/>
        <a:p>
          <a:endParaRPr lang="en-US"/>
        </a:p>
      </dgm:t>
    </dgm:pt>
    <dgm:pt modelId="{13E282C1-083A-4124-8AE5-3E3959653053}">
      <dgm:prSet phldrT="[Text]"/>
      <dgm:spPr/>
      <dgm:t>
        <a:bodyPr/>
        <a:lstStyle/>
        <a:p>
          <a:r>
            <a:rPr lang="ro-RO" dirty="0" smtClean="0">
              <a:latin typeface="Arial" panose="020B0604020202020204" pitchFamily="34" charset="0"/>
              <a:cs typeface="Arial" panose="020B0604020202020204" pitchFamily="34" charset="0"/>
            </a:rPr>
            <a:t>     redevența</a:t>
          </a:r>
          <a:endParaRPr lang="en-US" dirty="0">
            <a:latin typeface="Arial" panose="020B0604020202020204" pitchFamily="34" charset="0"/>
            <a:cs typeface="Arial" panose="020B0604020202020204" pitchFamily="34" charset="0"/>
          </a:endParaRPr>
        </a:p>
      </dgm:t>
    </dgm:pt>
    <dgm:pt modelId="{1B97526A-FF68-4B18-824B-919C1F6C84D6}" type="parTrans" cxnId="{4ECD8777-8992-4B27-9109-A862BD0C11DC}">
      <dgm:prSet/>
      <dgm:spPr/>
      <dgm:t>
        <a:bodyPr/>
        <a:lstStyle/>
        <a:p>
          <a:endParaRPr lang="en-US"/>
        </a:p>
      </dgm:t>
    </dgm:pt>
    <dgm:pt modelId="{1B1FC0BF-5669-4AC1-8C48-DBDC50AF538A}" type="sibTrans" cxnId="{4ECD8777-8992-4B27-9109-A862BD0C11DC}">
      <dgm:prSet/>
      <dgm:spPr/>
      <dgm:t>
        <a:bodyPr/>
        <a:lstStyle/>
        <a:p>
          <a:endParaRPr lang="en-US"/>
        </a:p>
      </dgm:t>
    </dgm:pt>
    <dgm:pt modelId="{FFF2F8FB-1CCC-4A16-98E6-C8065AE30207}">
      <dgm:prSet phldrT="[Text]"/>
      <dgm:spPr/>
      <dgm:t>
        <a:bodyPr/>
        <a:lstStyle/>
        <a:p>
          <a:r>
            <a:rPr lang="ro-RO" dirty="0" smtClean="0">
              <a:latin typeface="Arial" panose="020B0604020202020204" pitchFamily="34" charset="0"/>
              <a:cs typeface="Arial" panose="020B0604020202020204" pitchFamily="34" charset="0"/>
            </a:rPr>
            <a:t> fonduri de coeziune</a:t>
          </a:r>
          <a:endParaRPr lang="en-US" dirty="0">
            <a:latin typeface="Arial" panose="020B0604020202020204" pitchFamily="34" charset="0"/>
            <a:cs typeface="Arial" panose="020B0604020202020204" pitchFamily="34" charset="0"/>
          </a:endParaRPr>
        </a:p>
      </dgm:t>
    </dgm:pt>
    <dgm:pt modelId="{373E72BC-6D4A-4A9B-844C-F8CDDA5CA819}" type="parTrans" cxnId="{3699B0A4-8E1C-4A5C-830D-FBE92AD0A203}">
      <dgm:prSet/>
      <dgm:spPr/>
      <dgm:t>
        <a:bodyPr/>
        <a:lstStyle/>
        <a:p>
          <a:endParaRPr lang="en-US"/>
        </a:p>
      </dgm:t>
    </dgm:pt>
    <dgm:pt modelId="{78A2E3EB-B616-4117-A2D7-29B9CB9BBA9F}" type="sibTrans" cxnId="{3699B0A4-8E1C-4A5C-830D-FBE92AD0A203}">
      <dgm:prSet/>
      <dgm:spPr/>
      <dgm:t>
        <a:bodyPr/>
        <a:lstStyle/>
        <a:p>
          <a:endParaRPr lang="en-US"/>
        </a:p>
      </dgm:t>
    </dgm:pt>
    <dgm:pt modelId="{D54BF7B6-0624-484A-B171-33324FC40410}" type="pres">
      <dgm:prSet presAssocID="{A0FFF45D-A864-4C85-8D2A-DCA3E2B0D622}" presName="Name0" presStyleCnt="0">
        <dgm:presLayoutVars>
          <dgm:dir/>
          <dgm:resizeHandles val="exact"/>
        </dgm:presLayoutVars>
      </dgm:prSet>
      <dgm:spPr/>
      <dgm:t>
        <a:bodyPr/>
        <a:lstStyle/>
        <a:p>
          <a:endParaRPr lang="en-US"/>
        </a:p>
      </dgm:t>
    </dgm:pt>
    <dgm:pt modelId="{488CEDEE-D040-45F8-BA04-3776842C1B0E}" type="pres">
      <dgm:prSet presAssocID="{10CB70E7-DC8B-43ED-B4E9-DE712FD9994A}" presName="composite" presStyleCnt="0"/>
      <dgm:spPr/>
    </dgm:pt>
    <dgm:pt modelId="{9B61BBCD-9FBB-4432-AA0D-0E5D86B9612F}" type="pres">
      <dgm:prSet presAssocID="{10CB70E7-DC8B-43ED-B4E9-DE712FD9994A}" presName="rect1" presStyleLbl="trAlignAcc1" presStyleIdx="0" presStyleCnt="5" custScaleX="151189">
        <dgm:presLayoutVars>
          <dgm:bulletEnabled val="1"/>
        </dgm:presLayoutVars>
      </dgm:prSet>
      <dgm:spPr/>
      <dgm:t>
        <a:bodyPr/>
        <a:lstStyle/>
        <a:p>
          <a:endParaRPr lang="en-US"/>
        </a:p>
      </dgm:t>
    </dgm:pt>
    <dgm:pt modelId="{EB6B9B53-7F94-4276-92EA-B3FA7FB63867}" type="pres">
      <dgm:prSet presAssocID="{10CB70E7-DC8B-43ED-B4E9-DE712FD9994A}" presName="rect2" presStyleLbl="fgImgPlace1" presStyleIdx="0" presStyleCnt="5" custScaleX="164740" custLinFactX="-58707" custLinFactNeighborX="-100000" custLinFactNeighborY="1607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8619452B-EDA9-457C-806B-74F103D3B7C8}" type="pres">
      <dgm:prSet presAssocID="{959F9255-7A93-44AD-ACCB-2FF2E5A3478A}" presName="sibTrans" presStyleCnt="0"/>
      <dgm:spPr/>
    </dgm:pt>
    <dgm:pt modelId="{F9E10CEE-5726-4C56-8454-66E78B81183A}" type="pres">
      <dgm:prSet presAssocID="{610A262A-1B91-43A7-8EEA-152E2D9BB753}" presName="composite" presStyleCnt="0"/>
      <dgm:spPr/>
    </dgm:pt>
    <dgm:pt modelId="{746E5DDA-4CEA-4398-8B90-C67757014A5F}" type="pres">
      <dgm:prSet presAssocID="{610A262A-1B91-43A7-8EEA-152E2D9BB753}" presName="rect1" presStyleLbl="trAlignAcc1" presStyleIdx="1" presStyleCnt="5" custScaleX="156653">
        <dgm:presLayoutVars>
          <dgm:bulletEnabled val="1"/>
        </dgm:presLayoutVars>
      </dgm:prSet>
      <dgm:spPr/>
      <dgm:t>
        <a:bodyPr/>
        <a:lstStyle/>
        <a:p>
          <a:endParaRPr lang="en-US"/>
        </a:p>
      </dgm:t>
    </dgm:pt>
    <dgm:pt modelId="{1AAE20EE-9ED8-4853-9ACD-E905CBF70A61}" type="pres">
      <dgm:prSet presAssocID="{610A262A-1B91-43A7-8EEA-152E2D9BB753}" presName="rect2" presStyleLbl="fgImgPlace1" presStyleIdx="1" presStyleCnt="5" custScaleX="158411" custScaleY="104780" custLinFactX="-41283" custLinFactNeighborX="-100000" custLinFactNeighborY="17964"/>
      <dgm:spPr>
        <a:blipFill>
          <a:blip xmlns:r="http://schemas.openxmlformats.org/officeDocument/2006/relationships" r:embed="rId2">
            <a:extLst>
              <a:ext uri="{28A0092B-C50C-407E-A947-70E740481C1C}">
                <a14:useLocalDpi xmlns:a14="http://schemas.microsoft.com/office/drawing/2010/main" val="0"/>
              </a:ext>
            </a:extLst>
          </a:blip>
          <a:srcRect/>
          <a:stretch>
            <a:fillRect l="-62000" r="-62000"/>
          </a:stretch>
        </a:blipFill>
      </dgm:spPr>
      <dgm:t>
        <a:bodyPr/>
        <a:lstStyle/>
        <a:p>
          <a:endParaRPr lang="en-US"/>
        </a:p>
      </dgm:t>
    </dgm:pt>
    <dgm:pt modelId="{20BFC350-DA46-4213-ACE3-5647F23D7414}" type="pres">
      <dgm:prSet presAssocID="{E8549BE4-98AD-4D58-BD9A-CA822FDCF165}" presName="sibTrans" presStyleCnt="0"/>
      <dgm:spPr/>
    </dgm:pt>
    <dgm:pt modelId="{19688C59-7084-42FE-87DF-55AFB0C28224}" type="pres">
      <dgm:prSet presAssocID="{ADC04B78-B256-4ACB-A0E6-AD977E9DEBBB}" presName="composite" presStyleCnt="0"/>
      <dgm:spPr/>
    </dgm:pt>
    <dgm:pt modelId="{238167D5-D25E-43CB-AB8E-2CCC5C6B7E05}" type="pres">
      <dgm:prSet presAssocID="{ADC04B78-B256-4ACB-A0E6-AD977E9DEBBB}" presName="rect1" presStyleLbl="trAlignAcc1" presStyleIdx="2" presStyleCnt="5" custScaleX="157929" custLinFactNeighborX="254" custLinFactNeighborY="11075">
        <dgm:presLayoutVars>
          <dgm:bulletEnabled val="1"/>
        </dgm:presLayoutVars>
      </dgm:prSet>
      <dgm:spPr/>
      <dgm:t>
        <a:bodyPr/>
        <a:lstStyle/>
        <a:p>
          <a:endParaRPr lang="en-US"/>
        </a:p>
      </dgm:t>
    </dgm:pt>
    <dgm:pt modelId="{2CA646F7-09FF-42F3-99C4-DED70279CC82}" type="pres">
      <dgm:prSet presAssocID="{ADC04B78-B256-4ACB-A0E6-AD977E9DEBBB}" presName="rect2" presStyleLbl="fgImgPlace1" presStyleIdx="2" presStyleCnt="5" custScaleX="199691" custLinFactX="-20643" custLinFactNeighborX="-100000" custLinFactNeighborY="48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dgm:spPr>
      <dgm:t>
        <a:bodyPr/>
        <a:lstStyle/>
        <a:p>
          <a:endParaRPr lang="en-US"/>
        </a:p>
      </dgm:t>
    </dgm:pt>
    <dgm:pt modelId="{D315E009-F5BF-4127-9119-D5B0587C3A2C}" type="pres">
      <dgm:prSet presAssocID="{10B06812-0B06-4492-88AB-AF11684C940A}" presName="sibTrans" presStyleCnt="0"/>
      <dgm:spPr/>
    </dgm:pt>
    <dgm:pt modelId="{9F1FE7F8-A871-47AA-844C-A2D3EA654DB2}" type="pres">
      <dgm:prSet presAssocID="{13E282C1-083A-4124-8AE5-3E3959653053}" presName="composite" presStyleCnt="0"/>
      <dgm:spPr/>
    </dgm:pt>
    <dgm:pt modelId="{2438D7E9-D19A-48A9-9D14-689A2FA41171}" type="pres">
      <dgm:prSet presAssocID="{13E282C1-083A-4124-8AE5-3E3959653053}" presName="rect1" presStyleLbl="trAlignAcc1" presStyleIdx="3" presStyleCnt="5" custScaleX="157929">
        <dgm:presLayoutVars>
          <dgm:bulletEnabled val="1"/>
        </dgm:presLayoutVars>
      </dgm:prSet>
      <dgm:spPr/>
      <dgm:t>
        <a:bodyPr/>
        <a:lstStyle/>
        <a:p>
          <a:endParaRPr lang="en-US"/>
        </a:p>
      </dgm:t>
    </dgm:pt>
    <dgm:pt modelId="{1AABC2F5-0121-4CBE-AE3F-EFC821E27344}" type="pres">
      <dgm:prSet presAssocID="{13E282C1-083A-4124-8AE5-3E3959653053}" presName="rect2" presStyleLbl="fgImgPlace1" presStyleIdx="3" presStyleCnt="5" custScaleX="193554" custLinFactX="-41283" custLinFactNeighborX="-100000" custLinFactNeighborY="-2188"/>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75000" r="-75000"/>
          </a:stretch>
        </a:blipFill>
      </dgm:spPr>
      <dgm:t>
        <a:bodyPr/>
        <a:lstStyle/>
        <a:p>
          <a:endParaRPr lang="en-US"/>
        </a:p>
      </dgm:t>
    </dgm:pt>
    <dgm:pt modelId="{6363EA7E-6A0A-408D-A08E-0CEFD14AD450}" type="pres">
      <dgm:prSet presAssocID="{1B1FC0BF-5669-4AC1-8C48-DBDC50AF538A}" presName="sibTrans" presStyleCnt="0"/>
      <dgm:spPr/>
    </dgm:pt>
    <dgm:pt modelId="{303EAF9A-C0EF-424F-BBDB-EAED2A026755}" type="pres">
      <dgm:prSet presAssocID="{FFF2F8FB-1CCC-4A16-98E6-C8065AE30207}" presName="composite" presStyleCnt="0"/>
      <dgm:spPr/>
    </dgm:pt>
    <dgm:pt modelId="{182D00DE-FDA5-457D-96EC-DBB297D54439}" type="pres">
      <dgm:prSet presAssocID="{FFF2F8FB-1CCC-4A16-98E6-C8065AE30207}" presName="rect1" presStyleLbl="trAlignAcc1" presStyleIdx="4" presStyleCnt="5" custScaleX="157929">
        <dgm:presLayoutVars>
          <dgm:bulletEnabled val="1"/>
        </dgm:presLayoutVars>
      </dgm:prSet>
      <dgm:spPr/>
      <dgm:t>
        <a:bodyPr/>
        <a:lstStyle/>
        <a:p>
          <a:endParaRPr lang="en-US"/>
        </a:p>
      </dgm:t>
    </dgm:pt>
    <dgm:pt modelId="{F306AD27-B2AD-4161-9531-114B052E8E66}" type="pres">
      <dgm:prSet presAssocID="{FFF2F8FB-1CCC-4A16-98E6-C8065AE30207}" presName="rect2" presStyleLbl="fgImgPlace1" presStyleIdx="4" presStyleCnt="5" custScaleX="179184" custLinFactX="-42012" custLinFactNeighborX="-10000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65000" r="-65000"/>
          </a:stretch>
        </a:blipFill>
      </dgm:spPr>
      <dgm:t>
        <a:bodyPr/>
        <a:lstStyle/>
        <a:p>
          <a:endParaRPr lang="en-US"/>
        </a:p>
      </dgm:t>
    </dgm:pt>
  </dgm:ptLst>
  <dgm:cxnLst>
    <dgm:cxn modelId="{87E789D8-9DC9-4C5D-82DA-0FE706BA29E6}" type="presOf" srcId="{FFF2F8FB-1CCC-4A16-98E6-C8065AE30207}" destId="{182D00DE-FDA5-457D-96EC-DBB297D54439}" srcOrd="0" destOrd="0" presId="urn:microsoft.com/office/officeart/2008/layout/PictureStrips"/>
    <dgm:cxn modelId="{4ECD8777-8992-4B27-9109-A862BD0C11DC}" srcId="{A0FFF45D-A864-4C85-8D2A-DCA3E2B0D622}" destId="{13E282C1-083A-4124-8AE5-3E3959653053}" srcOrd="3" destOrd="0" parTransId="{1B97526A-FF68-4B18-824B-919C1F6C84D6}" sibTransId="{1B1FC0BF-5669-4AC1-8C48-DBDC50AF538A}"/>
    <dgm:cxn modelId="{F09C4DCE-DEBE-4626-A8F0-749D44164FEE}" type="presOf" srcId="{A0FFF45D-A864-4C85-8D2A-DCA3E2B0D622}" destId="{D54BF7B6-0624-484A-B171-33324FC40410}" srcOrd="0" destOrd="0" presId="urn:microsoft.com/office/officeart/2008/layout/PictureStrips"/>
    <dgm:cxn modelId="{B9FD2A53-0CBF-48B9-AC30-4F748932E336}" srcId="{A0FFF45D-A864-4C85-8D2A-DCA3E2B0D622}" destId="{10CB70E7-DC8B-43ED-B4E9-DE712FD9994A}" srcOrd="0" destOrd="0" parTransId="{F8AF6F6C-27F1-4282-9C5E-485A581360AB}" sibTransId="{959F9255-7A93-44AD-ACCB-2FF2E5A3478A}"/>
    <dgm:cxn modelId="{C599E030-7AD6-41B5-AB98-C51FF160CDF1}" type="presOf" srcId="{13E282C1-083A-4124-8AE5-3E3959653053}" destId="{2438D7E9-D19A-48A9-9D14-689A2FA41171}" srcOrd="0" destOrd="0" presId="urn:microsoft.com/office/officeart/2008/layout/PictureStrips"/>
    <dgm:cxn modelId="{07E70B71-8055-4181-9E7E-4D044204CBD4}" srcId="{A0FFF45D-A864-4C85-8D2A-DCA3E2B0D622}" destId="{ADC04B78-B256-4ACB-A0E6-AD977E9DEBBB}" srcOrd="2" destOrd="0" parTransId="{48C880C9-56B0-409E-A6A9-F1F2543DFEE2}" sibTransId="{10B06812-0B06-4492-88AB-AF11684C940A}"/>
    <dgm:cxn modelId="{AA1F5485-7CDB-4FB0-8DF3-961F8CFAE204}" srcId="{A0FFF45D-A864-4C85-8D2A-DCA3E2B0D622}" destId="{610A262A-1B91-43A7-8EEA-152E2D9BB753}" srcOrd="1" destOrd="0" parTransId="{84497E1D-5466-42F0-901B-4FBFFD508A2D}" sibTransId="{E8549BE4-98AD-4D58-BD9A-CA822FDCF165}"/>
    <dgm:cxn modelId="{2693725E-90D3-4BD0-B773-101354351E79}" type="presOf" srcId="{ADC04B78-B256-4ACB-A0E6-AD977E9DEBBB}" destId="{238167D5-D25E-43CB-AB8E-2CCC5C6B7E05}" srcOrd="0" destOrd="0" presId="urn:microsoft.com/office/officeart/2008/layout/PictureStrips"/>
    <dgm:cxn modelId="{69F7BF00-EEED-4178-B842-7F7202A43E02}" type="presOf" srcId="{10CB70E7-DC8B-43ED-B4E9-DE712FD9994A}" destId="{9B61BBCD-9FBB-4432-AA0D-0E5D86B9612F}" srcOrd="0" destOrd="0" presId="urn:microsoft.com/office/officeart/2008/layout/PictureStrips"/>
    <dgm:cxn modelId="{B053B9E3-47CE-46E4-9AC0-AF1CAF3F3F75}" type="presOf" srcId="{610A262A-1B91-43A7-8EEA-152E2D9BB753}" destId="{746E5DDA-4CEA-4398-8B90-C67757014A5F}" srcOrd="0" destOrd="0" presId="urn:microsoft.com/office/officeart/2008/layout/PictureStrips"/>
    <dgm:cxn modelId="{3699B0A4-8E1C-4A5C-830D-FBE92AD0A203}" srcId="{A0FFF45D-A864-4C85-8D2A-DCA3E2B0D622}" destId="{FFF2F8FB-1CCC-4A16-98E6-C8065AE30207}" srcOrd="4" destOrd="0" parTransId="{373E72BC-6D4A-4A9B-844C-F8CDDA5CA819}" sibTransId="{78A2E3EB-B616-4117-A2D7-29B9CB9BBA9F}"/>
    <dgm:cxn modelId="{6A8FA63B-9DA2-479D-B148-A6D4874D59B1}" type="presParOf" srcId="{D54BF7B6-0624-484A-B171-33324FC40410}" destId="{488CEDEE-D040-45F8-BA04-3776842C1B0E}" srcOrd="0" destOrd="0" presId="urn:microsoft.com/office/officeart/2008/layout/PictureStrips"/>
    <dgm:cxn modelId="{26357FB8-9BF7-472A-A8DC-65347C5FB81C}" type="presParOf" srcId="{488CEDEE-D040-45F8-BA04-3776842C1B0E}" destId="{9B61BBCD-9FBB-4432-AA0D-0E5D86B9612F}" srcOrd="0" destOrd="0" presId="urn:microsoft.com/office/officeart/2008/layout/PictureStrips"/>
    <dgm:cxn modelId="{DFD652BD-576C-4459-8CD1-ECF1DA191340}" type="presParOf" srcId="{488CEDEE-D040-45F8-BA04-3776842C1B0E}" destId="{EB6B9B53-7F94-4276-92EA-B3FA7FB63867}" srcOrd="1" destOrd="0" presId="urn:microsoft.com/office/officeart/2008/layout/PictureStrips"/>
    <dgm:cxn modelId="{1C0D0F05-785A-46B6-B56F-CDB60521971A}" type="presParOf" srcId="{D54BF7B6-0624-484A-B171-33324FC40410}" destId="{8619452B-EDA9-457C-806B-74F103D3B7C8}" srcOrd="1" destOrd="0" presId="urn:microsoft.com/office/officeart/2008/layout/PictureStrips"/>
    <dgm:cxn modelId="{673D743A-C950-4C47-90EB-7CF6E57FE15E}" type="presParOf" srcId="{D54BF7B6-0624-484A-B171-33324FC40410}" destId="{F9E10CEE-5726-4C56-8454-66E78B81183A}" srcOrd="2" destOrd="0" presId="urn:microsoft.com/office/officeart/2008/layout/PictureStrips"/>
    <dgm:cxn modelId="{DA7D18A2-7408-4A0B-816E-3BDC322C26F1}" type="presParOf" srcId="{F9E10CEE-5726-4C56-8454-66E78B81183A}" destId="{746E5DDA-4CEA-4398-8B90-C67757014A5F}" srcOrd="0" destOrd="0" presId="urn:microsoft.com/office/officeart/2008/layout/PictureStrips"/>
    <dgm:cxn modelId="{0CF966DF-9F71-447F-8D04-6C0A37A7F737}" type="presParOf" srcId="{F9E10CEE-5726-4C56-8454-66E78B81183A}" destId="{1AAE20EE-9ED8-4853-9ACD-E905CBF70A61}" srcOrd="1" destOrd="0" presId="urn:microsoft.com/office/officeart/2008/layout/PictureStrips"/>
    <dgm:cxn modelId="{ABFFC032-A86D-411B-8A94-45E9921A2EEE}" type="presParOf" srcId="{D54BF7B6-0624-484A-B171-33324FC40410}" destId="{20BFC350-DA46-4213-ACE3-5647F23D7414}" srcOrd="3" destOrd="0" presId="urn:microsoft.com/office/officeart/2008/layout/PictureStrips"/>
    <dgm:cxn modelId="{E89F2C1F-79B5-4FFF-9A0C-D228AE8067E9}" type="presParOf" srcId="{D54BF7B6-0624-484A-B171-33324FC40410}" destId="{19688C59-7084-42FE-87DF-55AFB0C28224}" srcOrd="4" destOrd="0" presId="urn:microsoft.com/office/officeart/2008/layout/PictureStrips"/>
    <dgm:cxn modelId="{354D5C44-B71D-4652-8C28-831FD96AE78B}" type="presParOf" srcId="{19688C59-7084-42FE-87DF-55AFB0C28224}" destId="{238167D5-D25E-43CB-AB8E-2CCC5C6B7E05}" srcOrd="0" destOrd="0" presId="urn:microsoft.com/office/officeart/2008/layout/PictureStrips"/>
    <dgm:cxn modelId="{A926E940-828A-4B5D-8236-33E93E718D9C}" type="presParOf" srcId="{19688C59-7084-42FE-87DF-55AFB0C28224}" destId="{2CA646F7-09FF-42F3-99C4-DED70279CC82}" srcOrd="1" destOrd="0" presId="urn:microsoft.com/office/officeart/2008/layout/PictureStrips"/>
    <dgm:cxn modelId="{6DC429E3-E746-4AD7-B6D6-E9CD08CE97C7}" type="presParOf" srcId="{D54BF7B6-0624-484A-B171-33324FC40410}" destId="{D315E009-F5BF-4127-9119-D5B0587C3A2C}" srcOrd="5" destOrd="0" presId="urn:microsoft.com/office/officeart/2008/layout/PictureStrips"/>
    <dgm:cxn modelId="{6A06ABD7-CD55-437E-ADE8-93B41D343296}" type="presParOf" srcId="{D54BF7B6-0624-484A-B171-33324FC40410}" destId="{9F1FE7F8-A871-47AA-844C-A2D3EA654DB2}" srcOrd="6" destOrd="0" presId="urn:microsoft.com/office/officeart/2008/layout/PictureStrips"/>
    <dgm:cxn modelId="{6DD3ACB2-8AA0-4350-BECE-058F6F118255}" type="presParOf" srcId="{9F1FE7F8-A871-47AA-844C-A2D3EA654DB2}" destId="{2438D7E9-D19A-48A9-9D14-689A2FA41171}" srcOrd="0" destOrd="0" presId="urn:microsoft.com/office/officeart/2008/layout/PictureStrips"/>
    <dgm:cxn modelId="{F1BD8080-BDD9-44A4-BBC4-983E80EF27CF}" type="presParOf" srcId="{9F1FE7F8-A871-47AA-844C-A2D3EA654DB2}" destId="{1AABC2F5-0121-4CBE-AE3F-EFC821E27344}" srcOrd="1" destOrd="0" presId="urn:microsoft.com/office/officeart/2008/layout/PictureStrips"/>
    <dgm:cxn modelId="{37A5EBFA-5672-4A8A-94F9-B0D5BEFAFB6C}" type="presParOf" srcId="{D54BF7B6-0624-484A-B171-33324FC40410}" destId="{6363EA7E-6A0A-408D-A08E-0CEFD14AD450}" srcOrd="7" destOrd="0" presId="urn:microsoft.com/office/officeart/2008/layout/PictureStrips"/>
    <dgm:cxn modelId="{4854ADCA-1A52-4547-ABCA-E8D1E5E56846}" type="presParOf" srcId="{D54BF7B6-0624-484A-B171-33324FC40410}" destId="{303EAF9A-C0EF-424F-BBDB-EAED2A026755}" srcOrd="8" destOrd="0" presId="urn:microsoft.com/office/officeart/2008/layout/PictureStrips"/>
    <dgm:cxn modelId="{2A920DC2-57FB-40C8-B41D-47029EBC8BA5}" type="presParOf" srcId="{303EAF9A-C0EF-424F-BBDB-EAED2A026755}" destId="{182D00DE-FDA5-457D-96EC-DBB297D54439}" srcOrd="0" destOrd="0" presId="urn:microsoft.com/office/officeart/2008/layout/PictureStrips"/>
    <dgm:cxn modelId="{3B0A3FA7-1A61-4327-9399-AD76C3921435}" type="presParOf" srcId="{303EAF9A-C0EF-424F-BBDB-EAED2A026755}" destId="{F306AD27-B2AD-4161-9531-114B052E8E66}" srcOrd="1" destOrd="0" presId="urn:microsoft.com/office/officeart/2008/layout/PictureStrips"/>
  </dgm:cxnLst>
  <dgm:bg/>
  <dgm:whole/>
  <dgm:extLst>
    <a:ext uri="http://schemas.microsoft.com/office/drawing/2008/diagram">
      <dsp:dataModelExt xmlns:dsp="http://schemas.microsoft.com/office/drawing/2008/diagram" relId="rId4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FB76ED-809B-42CA-98DB-C97BD3E41D2B}"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AD5A4703-A2CB-468A-85A6-DC820A8EBDE2}">
      <dgm:prSet phldrT="[Text]" custT="1"/>
      <dgm:spPr/>
      <dgm:t>
        <a:bodyPr/>
        <a:lstStyle/>
        <a:p>
          <a:pPr algn="l"/>
          <a:r>
            <a:rPr lang="ro-RO" sz="1600" b="1" dirty="0" smtClean="0"/>
            <a:t>Cheltuielile entității reprezintă valorile plătite sau de plătit pentru:</a:t>
          </a:r>
          <a:endParaRPr lang="en-US" sz="1600" b="1" dirty="0"/>
        </a:p>
      </dgm:t>
    </dgm:pt>
    <dgm:pt modelId="{7C916B99-5DBE-4E70-9738-96A2D9497C0B}" type="parTrans" cxnId="{60FAED63-4E4C-4566-8D35-F9DE4B2CD4B4}">
      <dgm:prSet/>
      <dgm:spPr/>
      <dgm:t>
        <a:bodyPr/>
        <a:lstStyle/>
        <a:p>
          <a:endParaRPr lang="en-US"/>
        </a:p>
      </dgm:t>
    </dgm:pt>
    <dgm:pt modelId="{864C7FBA-2948-4A49-AC2D-2E0FF881F7AC}" type="sibTrans" cxnId="{60FAED63-4E4C-4566-8D35-F9DE4B2CD4B4}">
      <dgm:prSet/>
      <dgm:spPr/>
      <dgm:t>
        <a:bodyPr/>
        <a:lstStyle/>
        <a:p>
          <a:endParaRPr lang="en-US"/>
        </a:p>
      </dgm:t>
    </dgm:pt>
    <dgm:pt modelId="{0DA43901-072B-4650-A783-9BC4C82769FD}">
      <dgm:prSet phldrT="[Text]"/>
      <dgm:spPr/>
      <dgm:t>
        <a:bodyPr/>
        <a:lstStyle/>
        <a:p>
          <a:pPr algn="just"/>
          <a:r>
            <a:rPr lang="ro-RO" noProof="0" dirty="0" smtClean="0">
              <a:solidFill>
                <a:srgbClr val="444444"/>
              </a:solidFill>
              <a:latin typeface="+mj-lt"/>
              <a:ea typeface="Times New Roman" panose="02020603050405020304" pitchFamily="18" charset="0"/>
            </a:rPr>
            <a:t>consumuri de stocuri și servicii prestate, de care beneficiază entitatea;</a:t>
          </a:r>
          <a:endParaRPr lang="ro-RO" noProof="0" dirty="0">
            <a:latin typeface="+mj-lt"/>
          </a:endParaRPr>
        </a:p>
      </dgm:t>
    </dgm:pt>
    <dgm:pt modelId="{01C37BC3-AC8A-4821-8F7E-E72635050A61}" type="parTrans" cxnId="{80DB70C3-4C45-4686-85C3-F140921CD2DF}">
      <dgm:prSet/>
      <dgm:spPr/>
      <dgm:t>
        <a:bodyPr/>
        <a:lstStyle/>
        <a:p>
          <a:endParaRPr lang="en-US"/>
        </a:p>
      </dgm:t>
    </dgm:pt>
    <dgm:pt modelId="{B92491B9-5409-4511-B1C1-13AC10802F50}" type="sibTrans" cxnId="{80DB70C3-4C45-4686-85C3-F140921CD2DF}">
      <dgm:prSet/>
      <dgm:spPr/>
      <dgm:t>
        <a:bodyPr/>
        <a:lstStyle/>
        <a:p>
          <a:endParaRPr lang="en-US"/>
        </a:p>
      </dgm:t>
    </dgm:pt>
    <dgm:pt modelId="{4ACC67D0-D2ED-4971-8013-2A185EAC98EF}">
      <dgm:prSet phldrT="[Text]"/>
      <dgm:spPr/>
      <dgm:t>
        <a:bodyPr/>
        <a:lstStyle/>
        <a:p>
          <a:pPr algn="just"/>
          <a:r>
            <a:rPr lang="ro-RO" noProof="0" dirty="0" smtClean="0">
              <a:solidFill>
                <a:srgbClr val="444444"/>
              </a:solidFill>
              <a:latin typeface="+mj-lt"/>
              <a:ea typeface="Times New Roman" panose="02020603050405020304" pitchFamily="18" charset="0"/>
            </a:rPr>
            <a:t>cheltuieli cu personalul;</a:t>
          </a:r>
          <a:endParaRPr lang="ro-RO" noProof="0" dirty="0">
            <a:latin typeface="+mj-lt"/>
          </a:endParaRPr>
        </a:p>
      </dgm:t>
    </dgm:pt>
    <dgm:pt modelId="{9327AD19-F821-4DE8-8914-B4348406829E}" type="parTrans" cxnId="{C9C79ED2-EB5F-47A1-87F7-5D7B4AAF389D}">
      <dgm:prSet/>
      <dgm:spPr/>
      <dgm:t>
        <a:bodyPr/>
        <a:lstStyle/>
        <a:p>
          <a:endParaRPr lang="en-US"/>
        </a:p>
      </dgm:t>
    </dgm:pt>
    <dgm:pt modelId="{6FA16E75-1097-4A4D-8A18-BF6FCC43AA5E}" type="sibTrans" cxnId="{C9C79ED2-EB5F-47A1-87F7-5D7B4AAF389D}">
      <dgm:prSet/>
      <dgm:spPr/>
      <dgm:t>
        <a:bodyPr/>
        <a:lstStyle/>
        <a:p>
          <a:endParaRPr lang="en-US"/>
        </a:p>
      </dgm:t>
    </dgm:pt>
    <dgm:pt modelId="{16492B02-A704-49E1-910E-5DBCCFAA54E0}">
      <dgm:prSet phldrT="[Text]" custT="1"/>
      <dgm:spPr/>
      <dgm:t>
        <a:bodyPr/>
        <a:lstStyle/>
        <a:p>
          <a:r>
            <a:rPr lang="ro-RO" sz="1600" b="1" dirty="0" smtClean="0"/>
            <a:t>In cadrul cheltuielilor exercițiului financiar se cuprind și</a:t>
          </a:r>
          <a:endParaRPr lang="en-US" sz="1600" b="1" dirty="0"/>
        </a:p>
      </dgm:t>
    </dgm:pt>
    <dgm:pt modelId="{4BBB5D0A-6C67-4AB8-A92F-E88E64E85C6C}" type="parTrans" cxnId="{F93EDFCC-ABF1-42F7-8F62-057277B48228}">
      <dgm:prSet/>
      <dgm:spPr/>
      <dgm:t>
        <a:bodyPr/>
        <a:lstStyle/>
        <a:p>
          <a:endParaRPr lang="en-US"/>
        </a:p>
      </dgm:t>
    </dgm:pt>
    <dgm:pt modelId="{455DB6ED-ACEA-438A-8C7F-6885E12A5752}" type="sibTrans" cxnId="{F93EDFCC-ABF1-42F7-8F62-057277B48228}">
      <dgm:prSet/>
      <dgm:spPr/>
      <dgm:t>
        <a:bodyPr/>
        <a:lstStyle/>
        <a:p>
          <a:endParaRPr lang="en-US"/>
        </a:p>
      </dgm:t>
    </dgm:pt>
    <dgm:pt modelId="{261DD74C-0514-4D6C-933D-60B0704534D1}">
      <dgm:prSet phldrT="[Text]"/>
      <dgm:spPr/>
      <dgm:t>
        <a:bodyPr/>
        <a:lstStyle/>
        <a:p>
          <a:r>
            <a:rPr lang="ro-RO" dirty="0" smtClean="0"/>
            <a:t>provizioanele</a:t>
          </a:r>
          <a:endParaRPr lang="en-US" dirty="0"/>
        </a:p>
      </dgm:t>
    </dgm:pt>
    <dgm:pt modelId="{CC8E97D7-5F15-4B7D-A0DB-517483CA557D}" type="parTrans" cxnId="{C5243EA0-EAD9-4F97-8A6A-1AA2013D3672}">
      <dgm:prSet/>
      <dgm:spPr/>
      <dgm:t>
        <a:bodyPr/>
        <a:lstStyle/>
        <a:p>
          <a:endParaRPr lang="en-US"/>
        </a:p>
      </dgm:t>
    </dgm:pt>
    <dgm:pt modelId="{636548FF-0F17-4D9C-9EB8-477CB701AF30}" type="sibTrans" cxnId="{C5243EA0-EAD9-4F97-8A6A-1AA2013D3672}">
      <dgm:prSet/>
      <dgm:spPr/>
      <dgm:t>
        <a:bodyPr/>
        <a:lstStyle/>
        <a:p>
          <a:endParaRPr lang="en-US"/>
        </a:p>
      </dgm:t>
    </dgm:pt>
    <dgm:pt modelId="{9BD36598-9CBF-4F1F-B471-E18A47DAD4BF}">
      <dgm:prSet phldrT="[Text]"/>
      <dgm:spPr/>
      <dgm:t>
        <a:bodyPr/>
        <a:lstStyle/>
        <a:p>
          <a:r>
            <a:rPr lang="ro-RO" dirty="0" smtClean="0"/>
            <a:t>Amortizările</a:t>
          </a:r>
          <a:endParaRPr lang="en-US" dirty="0"/>
        </a:p>
      </dgm:t>
    </dgm:pt>
    <dgm:pt modelId="{722D077A-4D36-4AEE-8498-A0B07A84A346}" type="parTrans" cxnId="{F189BBB3-94C8-4CAF-AE40-35F833E7DE08}">
      <dgm:prSet/>
      <dgm:spPr/>
      <dgm:t>
        <a:bodyPr/>
        <a:lstStyle/>
        <a:p>
          <a:endParaRPr lang="en-US"/>
        </a:p>
      </dgm:t>
    </dgm:pt>
    <dgm:pt modelId="{5C2DEA52-213A-4E95-A3FE-D2A6E0BBB07D}" type="sibTrans" cxnId="{F189BBB3-94C8-4CAF-AE40-35F833E7DE08}">
      <dgm:prSet/>
      <dgm:spPr/>
      <dgm:t>
        <a:bodyPr/>
        <a:lstStyle/>
        <a:p>
          <a:endParaRPr lang="en-US"/>
        </a:p>
      </dgm:t>
    </dgm:pt>
    <dgm:pt modelId="{0074E55A-0EE1-4FD0-89D7-CB169F1F6BEB}">
      <dgm:prSet phldrT="[Text]" custT="1"/>
      <dgm:spPr/>
      <dgm:t>
        <a:bodyPr/>
        <a:lstStyle/>
        <a:p>
          <a:r>
            <a:rPr lang="ro-RO" sz="1600" b="1" dirty="0" smtClean="0"/>
            <a:t>Contabilitatea cheltuielilor se ține pe feluri de cheltuieli, după natura lor, astfel:</a:t>
          </a:r>
          <a:endParaRPr lang="en-US" sz="1600" b="1" dirty="0"/>
        </a:p>
      </dgm:t>
    </dgm:pt>
    <dgm:pt modelId="{5B51CC9E-65C2-44F7-AD5E-CD08AD1E873A}" type="parTrans" cxnId="{B8947569-ABD7-4E86-846E-208498B47414}">
      <dgm:prSet/>
      <dgm:spPr/>
      <dgm:t>
        <a:bodyPr/>
        <a:lstStyle/>
        <a:p>
          <a:endParaRPr lang="en-US"/>
        </a:p>
      </dgm:t>
    </dgm:pt>
    <dgm:pt modelId="{D4BC5972-0FC8-4CB9-A522-7C9A566CCFC3}" type="sibTrans" cxnId="{B8947569-ABD7-4E86-846E-208498B47414}">
      <dgm:prSet/>
      <dgm:spPr/>
      <dgm:t>
        <a:bodyPr/>
        <a:lstStyle/>
        <a:p>
          <a:endParaRPr lang="en-US"/>
        </a:p>
      </dgm:t>
    </dgm:pt>
    <dgm:pt modelId="{C1A62D4C-AA29-4B31-B64D-D1C25D8F1A4D}">
      <dgm:prSet phldrT="[Text]" custT="1"/>
      <dgm:spPr/>
      <dgm:t>
        <a:bodyPr/>
        <a:lstStyle/>
        <a:p>
          <a:pPr algn="just"/>
          <a:r>
            <a:rPr lang="ro-RO" sz="1100" b="1" dirty="0" smtClean="0"/>
            <a:t>Cheltuieli de eploatare, care cuprind</a:t>
          </a:r>
          <a:r>
            <a:rPr lang="ro-RO" sz="1000" dirty="0" smtClean="0"/>
            <a:t>:</a:t>
          </a:r>
          <a:endParaRPr lang="en-US" sz="1000" dirty="0"/>
        </a:p>
      </dgm:t>
    </dgm:pt>
    <dgm:pt modelId="{119296FE-F431-44F3-89F6-E77247752CDA}" type="parTrans" cxnId="{A59C45AD-7B7E-43F8-B541-C2EDC3DC880C}">
      <dgm:prSet/>
      <dgm:spPr/>
      <dgm:t>
        <a:bodyPr/>
        <a:lstStyle/>
        <a:p>
          <a:endParaRPr lang="en-US"/>
        </a:p>
      </dgm:t>
    </dgm:pt>
    <dgm:pt modelId="{49A65E37-C21D-4ABE-AC8C-2538EF58333E}" type="sibTrans" cxnId="{A59C45AD-7B7E-43F8-B541-C2EDC3DC880C}">
      <dgm:prSet/>
      <dgm:spPr/>
      <dgm:t>
        <a:bodyPr/>
        <a:lstStyle/>
        <a:p>
          <a:endParaRPr lang="en-US"/>
        </a:p>
      </dgm:t>
    </dgm:pt>
    <dgm:pt modelId="{9955CE54-9D19-4C87-92C2-B8136F1F1A16}">
      <dgm:prSet phldrT="[Text]"/>
      <dgm:spPr/>
      <dgm:t>
        <a:bodyPr/>
        <a:lstStyle/>
        <a:p>
          <a:pPr algn="just"/>
          <a:r>
            <a:rPr lang="ro-RO" noProof="0" dirty="0" smtClean="0">
              <a:solidFill>
                <a:srgbClr val="444444"/>
              </a:solidFill>
              <a:latin typeface="+mj-lt"/>
              <a:ea typeface="Times New Roman" panose="02020603050405020304" pitchFamily="18" charset="0"/>
            </a:rPr>
            <a:t>executarea unor obligații legale sau contractuale etc.</a:t>
          </a:r>
          <a:endParaRPr lang="ro-RO" noProof="0" dirty="0">
            <a:latin typeface="+mj-lt"/>
          </a:endParaRPr>
        </a:p>
      </dgm:t>
    </dgm:pt>
    <dgm:pt modelId="{F4472066-A587-408B-9DFB-BBF11398102C}" type="parTrans" cxnId="{FB77D558-816B-4928-9691-DB8138C24823}">
      <dgm:prSet/>
      <dgm:spPr/>
      <dgm:t>
        <a:bodyPr/>
        <a:lstStyle/>
        <a:p>
          <a:endParaRPr lang="en-US"/>
        </a:p>
      </dgm:t>
    </dgm:pt>
    <dgm:pt modelId="{42DEF457-C00C-4192-A976-C3783A274448}" type="sibTrans" cxnId="{FB77D558-816B-4928-9691-DB8138C24823}">
      <dgm:prSet/>
      <dgm:spPr/>
      <dgm:t>
        <a:bodyPr/>
        <a:lstStyle/>
        <a:p>
          <a:endParaRPr lang="en-US"/>
        </a:p>
      </dgm:t>
    </dgm:pt>
    <dgm:pt modelId="{9CFF863D-355A-4DD9-A9F8-98D6495BA41E}">
      <dgm:prSet phldrT="[Text]"/>
      <dgm:spPr/>
      <dgm:t>
        <a:bodyPr/>
        <a:lstStyle/>
        <a:p>
          <a:r>
            <a:rPr lang="ro-RO" dirty="0" smtClean="0"/>
            <a:t>Ajustările pentru depreciere sau pierdere de valoare reflectate</a:t>
          </a:r>
          <a:endParaRPr lang="en-US" dirty="0"/>
        </a:p>
      </dgm:t>
    </dgm:pt>
    <dgm:pt modelId="{1F8304F0-8AF6-4B4F-9DD4-11A4A138295F}" type="parTrans" cxnId="{1B2A5A73-226A-4501-B624-94572FBF8BEA}">
      <dgm:prSet/>
      <dgm:spPr/>
      <dgm:t>
        <a:bodyPr/>
        <a:lstStyle/>
        <a:p>
          <a:endParaRPr lang="en-US"/>
        </a:p>
      </dgm:t>
    </dgm:pt>
    <dgm:pt modelId="{05AC66C8-00F7-4FFD-8BD1-F780AF33151B}" type="sibTrans" cxnId="{1B2A5A73-226A-4501-B624-94572FBF8BEA}">
      <dgm:prSet/>
      <dgm:spPr/>
      <dgm:t>
        <a:bodyPr/>
        <a:lstStyle/>
        <a:p>
          <a:endParaRPr lang="en-US"/>
        </a:p>
      </dgm:t>
    </dgm:pt>
    <dgm:pt modelId="{CD2FD924-E8E1-4F16-B8F4-4DC5FE68233B}">
      <dgm:prSet phldrT="[Text]" custT="1"/>
      <dgm:spPr/>
      <dgm:t>
        <a:bodyPr/>
        <a:lstStyle/>
        <a:p>
          <a:pPr algn="just"/>
          <a:r>
            <a:rPr lang="en-US" sz="1000" b="1" dirty="0" smtClean="0">
              <a:solidFill>
                <a:srgbClr val="222222"/>
              </a:solidFill>
              <a:latin typeface="Calibri" panose="020F0502020204030204" pitchFamily="34" charset="0"/>
              <a:ea typeface="Times New Roman" panose="02020603050405020304" pitchFamily="18" charset="0"/>
            </a:rPr>
            <a:t>-</a:t>
          </a:r>
          <a:r>
            <a:rPr lang="en-US" sz="1000" dirty="0" smtClean="0">
              <a:solidFill>
                <a:srgbClr val="444444"/>
              </a:solidFill>
              <a:latin typeface="Calibri" panose="020F0502020204030204" pitchFamily="34" charset="0"/>
              <a:ea typeface="Times New Roman" panose="02020603050405020304" pitchFamily="18" charset="0"/>
            </a:rPr>
            <a:t> </a:t>
          </a:r>
          <a:r>
            <a:rPr lang="ro-RO" sz="1100" noProof="0" dirty="0" smtClean="0">
              <a:solidFill>
                <a:srgbClr val="444444"/>
              </a:solidFill>
              <a:latin typeface="+mj-lt"/>
              <a:ea typeface="Times New Roman" panose="02020603050405020304" pitchFamily="18" charset="0"/>
            </a:rPr>
            <a:t>cheltuieli cu materiile prime și materialele consumabile; costul de achiziție al obiectelor de inventar consumate; costul de achiziție al materialelor nestocate, trecute direct asupra cheltuielilor; contravaloarea energiei și a apei consumate; valoarea activelor biologice de natura stocurilor; costul mărfurilor vândute și al ambalajelor;</a:t>
          </a:r>
          <a:r>
            <a:rPr lang="ro-RO" sz="1100" dirty="0" smtClean="0">
              <a:latin typeface="+mj-lt"/>
            </a:rPr>
            <a:t>:</a:t>
          </a:r>
          <a:endParaRPr lang="en-US" sz="1100" dirty="0">
            <a:latin typeface="+mj-lt"/>
          </a:endParaRPr>
        </a:p>
      </dgm:t>
    </dgm:pt>
    <dgm:pt modelId="{244AAEF2-E45C-421D-BE3C-F5FA781FD4E3}" type="parTrans" cxnId="{0DC63E3F-7422-4CB9-98CB-D24DBCEC8402}">
      <dgm:prSet/>
      <dgm:spPr/>
      <dgm:t>
        <a:bodyPr/>
        <a:lstStyle/>
        <a:p>
          <a:endParaRPr lang="en-US"/>
        </a:p>
      </dgm:t>
    </dgm:pt>
    <dgm:pt modelId="{5C62C3EB-E2C5-4A23-869D-185C98A4211C}" type="sibTrans" cxnId="{0DC63E3F-7422-4CB9-98CB-D24DBCEC8402}">
      <dgm:prSet/>
      <dgm:spPr/>
      <dgm:t>
        <a:bodyPr/>
        <a:lstStyle/>
        <a:p>
          <a:endParaRPr lang="en-US"/>
        </a:p>
      </dgm:t>
    </dgm:pt>
    <dgm:pt modelId="{DEB8CE99-2212-4DFD-A5C0-9FD101FE7A5A}" type="pres">
      <dgm:prSet presAssocID="{87FB76ED-809B-42CA-98DB-C97BD3E41D2B}" presName="Name0" presStyleCnt="0">
        <dgm:presLayoutVars>
          <dgm:chMax val="7"/>
          <dgm:dir/>
          <dgm:animLvl val="lvl"/>
          <dgm:resizeHandles val="exact"/>
        </dgm:presLayoutVars>
      </dgm:prSet>
      <dgm:spPr/>
      <dgm:t>
        <a:bodyPr/>
        <a:lstStyle/>
        <a:p>
          <a:endParaRPr lang="en-US"/>
        </a:p>
      </dgm:t>
    </dgm:pt>
    <dgm:pt modelId="{51F795D2-93F8-4477-9C5F-F8D037C1B405}" type="pres">
      <dgm:prSet presAssocID="{AD5A4703-A2CB-468A-85A6-DC820A8EBDE2}" presName="circle1" presStyleLbl="node1" presStyleIdx="0" presStyleCnt="3"/>
      <dgm:spPr/>
    </dgm:pt>
    <dgm:pt modelId="{07727699-940C-43DA-8667-8B58D529ACC1}" type="pres">
      <dgm:prSet presAssocID="{AD5A4703-A2CB-468A-85A6-DC820A8EBDE2}" presName="space" presStyleCnt="0"/>
      <dgm:spPr/>
    </dgm:pt>
    <dgm:pt modelId="{5F1623E7-AFEB-4378-B884-9AA0DD3220AA}" type="pres">
      <dgm:prSet presAssocID="{AD5A4703-A2CB-468A-85A6-DC820A8EBDE2}" presName="rect1" presStyleLbl="alignAcc1" presStyleIdx="0" presStyleCnt="3"/>
      <dgm:spPr/>
      <dgm:t>
        <a:bodyPr/>
        <a:lstStyle/>
        <a:p>
          <a:endParaRPr lang="en-US"/>
        </a:p>
      </dgm:t>
    </dgm:pt>
    <dgm:pt modelId="{CAFADA59-E9E7-43B6-B94A-308F77C150C2}" type="pres">
      <dgm:prSet presAssocID="{16492B02-A704-49E1-910E-5DBCCFAA54E0}" presName="vertSpace2" presStyleLbl="node1" presStyleIdx="0" presStyleCnt="3"/>
      <dgm:spPr/>
    </dgm:pt>
    <dgm:pt modelId="{6BA26814-25B8-4326-B315-2E614954EBB8}" type="pres">
      <dgm:prSet presAssocID="{16492B02-A704-49E1-910E-5DBCCFAA54E0}" presName="circle2" presStyleLbl="node1" presStyleIdx="1" presStyleCnt="3"/>
      <dgm:spPr/>
    </dgm:pt>
    <dgm:pt modelId="{99671D7E-C30B-4632-BBAE-0E6CF00AF9E8}" type="pres">
      <dgm:prSet presAssocID="{16492B02-A704-49E1-910E-5DBCCFAA54E0}" presName="rect2" presStyleLbl="alignAcc1" presStyleIdx="1" presStyleCnt="3"/>
      <dgm:spPr/>
      <dgm:t>
        <a:bodyPr/>
        <a:lstStyle/>
        <a:p>
          <a:endParaRPr lang="en-US"/>
        </a:p>
      </dgm:t>
    </dgm:pt>
    <dgm:pt modelId="{E3410DF5-AB8E-4CE1-81B3-14CED59E9445}" type="pres">
      <dgm:prSet presAssocID="{0074E55A-0EE1-4FD0-89D7-CB169F1F6BEB}" presName="vertSpace3" presStyleLbl="node1" presStyleIdx="1" presStyleCnt="3"/>
      <dgm:spPr/>
    </dgm:pt>
    <dgm:pt modelId="{4A14E6FD-7D63-4433-B2BC-181C3D8153D8}" type="pres">
      <dgm:prSet presAssocID="{0074E55A-0EE1-4FD0-89D7-CB169F1F6BEB}" presName="circle3" presStyleLbl="node1" presStyleIdx="2" presStyleCnt="3"/>
      <dgm:spPr/>
    </dgm:pt>
    <dgm:pt modelId="{A61A618D-BC93-4610-A3DC-C5ADD83599C6}" type="pres">
      <dgm:prSet presAssocID="{0074E55A-0EE1-4FD0-89D7-CB169F1F6BEB}" presName="rect3" presStyleLbl="alignAcc1" presStyleIdx="2" presStyleCnt="3"/>
      <dgm:spPr/>
      <dgm:t>
        <a:bodyPr/>
        <a:lstStyle/>
        <a:p>
          <a:endParaRPr lang="en-US"/>
        </a:p>
      </dgm:t>
    </dgm:pt>
    <dgm:pt modelId="{39E78A47-0541-4BE3-861B-70FB761D1209}" type="pres">
      <dgm:prSet presAssocID="{AD5A4703-A2CB-468A-85A6-DC820A8EBDE2}" presName="rect1ParTx" presStyleLbl="alignAcc1" presStyleIdx="2" presStyleCnt="3">
        <dgm:presLayoutVars>
          <dgm:chMax val="1"/>
          <dgm:bulletEnabled val="1"/>
        </dgm:presLayoutVars>
      </dgm:prSet>
      <dgm:spPr/>
      <dgm:t>
        <a:bodyPr/>
        <a:lstStyle/>
        <a:p>
          <a:endParaRPr lang="en-US"/>
        </a:p>
      </dgm:t>
    </dgm:pt>
    <dgm:pt modelId="{AAF46F71-08F7-4C11-8F42-E0262E28B5BF}" type="pres">
      <dgm:prSet presAssocID="{AD5A4703-A2CB-468A-85A6-DC820A8EBDE2}" presName="rect1ChTx" presStyleLbl="alignAcc1" presStyleIdx="2" presStyleCnt="3">
        <dgm:presLayoutVars>
          <dgm:bulletEnabled val="1"/>
        </dgm:presLayoutVars>
      </dgm:prSet>
      <dgm:spPr/>
      <dgm:t>
        <a:bodyPr/>
        <a:lstStyle/>
        <a:p>
          <a:endParaRPr lang="en-US"/>
        </a:p>
      </dgm:t>
    </dgm:pt>
    <dgm:pt modelId="{21D98CA3-52FA-46BE-B1AC-6B9719DC5626}" type="pres">
      <dgm:prSet presAssocID="{16492B02-A704-49E1-910E-5DBCCFAA54E0}" presName="rect2ParTx" presStyleLbl="alignAcc1" presStyleIdx="2" presStyleCnt="3">
        <dgm:presLayoutVars>
          <dgm:chMax val="1"/>
          <dgm:bulletEnabled val="1"/>
        </dgm:presLayoutVars>
      </dgm:prSet>
      <dgm:spPr/>
      <dgm:t>
        <a:bodyPr/>
        <a:lstStyle/>
        <a:p>
          <a:endParaRPr lang="en-US"/>
        </a:p>
      </dgm:t>
    </dgm:pt>
    <dgm:pt modelId="{01B4149A-F2B4-4FD8-87CE-56526C9F666D}" type="pres">
      <dgm:prSet presAssocID="{16492B02-A704-49E1-910E-5DBCCFAA54E0}" presName="rect2ChTx" presStyleLbl="alignAcc1" presStyleIdx="2" presStyleCnt="3">
        <dgm:presLayoutVars>
          <dgm:bulletEnabled val="1"/>
        </dgm:presLayoutVars>
      </dgm:prSet>
      <dgm:spPr/>
      <dgm:t>
        <a:bodyPr/>
        <a:lstStyle/>
        <a:p>
          <a:endParaRPr lang="en-US"/>
        </a:p>
      </dgm:t>
    </dgm:pt>
    <dgm:pt modelId="{F4EC9325-0A3A-43EE-8F22-5013889A94A2}" type="pres">
      <dgm:prSet presAssocID="{0074E55A-0EE1-4FD0-89D7-CB169F1F6BEB}" presName="rect3ParTx" presStyleLbl="alignAcc1" presStyleIdx="2" presStyleCnt="3">
        <dgm:presLayoutVars>
          <dgm:chMax val="1"/>
          <dgm:bulletEnabled val="1"/>
        </dgm:presLayoutVars>
      </dgm:prSet>
      <dgm:spPr/>
      <dgm:t>
        <a:bodyPr/>
        <a:lstStyle/>
        <a:p>
          <a:endParaRPr lang="en-US"/>
        </a:p>
      </dgm:t>
    </dgm:pt>
    <dgm:pt modelId="{5895D986-DE38-4D19-808B-779089C4662E}" type="pres">
      <dgm:prSet presAssocID="{0074E55A-0EE1-4FD0-89D7-CB169F1F6BEB}" presName="rect3ChTx" presStyleLbl="alignAcc1" presStyleIdx="2" presStyleCnt="3" custScaleY="100000" custLinFactNeighborX="1546" custLinFactNeighborY="5427">
        <dgm:presLayoutVars>
          <dgm:bulletEnabled val="1"/>
        </dgm:presLayoutVars>
      </dgm:prSet>
      <dgm:spPr/>
      <dgm:t>
        <a:bodyPr/>
        <a:lstStyle/>
        <a:p>
          <a:endParaRPr lang="en-US"/>
        </a:p>
      </dgm:t>
    </dgm:pt>
  </dgm:ptLst>
  <dgm:cxnLst>
    <dgm:cxn modelId="{D9333EC2-22E6-4E2D-881A-A2B745D5A469}" type="presOf" srcId="{AD5A4703-A2CB-468A-85A6-DC820A8EBDE2}" destId="{5F1623E7-AFEB-4378-B884-9AA0DD3220AA}" srcOrd="0" destOrd="0" presId="urn:microsoft.com/office/officeart/2005/8/layout/target3"/>
    <dgm:cxn modelId="{2A1B89F8-BE05-4172-A6CF-4FD462877C26}" type="presOf" srcId="{0074E55A-0EE1-4FD0-89D7-CB169F1F6BEB}" destId="{A61A618D-BC93-4610-A3DC-C5ADD83599C6}" srcOrd="0" destOrd="0" presId="urn:microsoft.com/office/officeart/2005/8/layout/target3"/>
    <dgm:cxn modelId="{62315219-6D7F-4273-9078-C46848215663}" type="presOf" srcId="{9955CE54-9D19-4C87-92C2-B8136F1F1A16}" destId="{AAF46F71-08F7-4C11-8F42-E0262E28B5BF}" srcOrd="0" destOrd="2" presId="urn:microsoft.com/office/officeart/2005/8/layout/target3"/>
    <dgm:cxn modelId="{EE551A22-2FC6-438C-8EAB-9A0A36E51FE3}" type="presOf" srcId="{16492B02-A704-49E1-910E-5DBCCFAA54E0}" destId="{21D98CA3-52FA-46BE-B1AC-6B9719DC5626}" srcOrd="1" destOrd="0" presId="urn:microsoft.com/office/officeart/2005/8/layout/target3"/>
    <dgm:cxn modelId="{86293D07-6C96-474D-88CC-9B6046A676F8}" type="presOf" srcId="{261DD74C-0514-4D6C-933D-60B0704534D1}" destId="{01B4149A-F2B4-4FD8-87CE-56526C9F666D}" srcOrd="0" destOrd="0" presId="urn:microsoft.com/office/officeart/2005/8/layout/target3"/>
    <dgm:cxn modelId="{A4902B3F-E940-46AA-852D-A9F452801631}" type="presOf" srcId="{C1A62D4C-AA29-4B31-B64D-D1C25D8F1A4D}" destId="{5895D986-DE38-4D19-808B-779089C4662E}" srcOrd="0" destOrd="0" presId="urn:microsoft.com/office/officeart/2005/8/layout/target3"/>
    <dgm:cxn modelId="{F189BBB3-94C8-4CAF-AE40-35F833E7DE08}" srcId="{16492B02-A704-49E1-910E-5DBCCFAA54E0}" destId="{9BD36598-9CBF-4F1F-B471-E18A47DAD4BF}" srcOrd="1" destOrd="0" parTransId="{722D077A-4D36-4AEE-8498-A0B07A84A346}" sibTransId="{5C2DEA52-213A-4E95-A3FE-D2A6E0BBB07D}"/>
    <dgm:cxn modelId="{1B2A5A73-226A-4501-B624-94572FBF8BEA}" srcId="{16492B02-A704-49E1-910E-5DBCCFAA54E0}" destId="{9CFF863D-355A-4DD9-A9F8-98D6495BA41E}" srcOrd="2" destOrd="0" parTransId="{1F8304F0-8AF6-4B4F-9DD4-11A4A138295F}" sibTransId="{05AC66C8-00F7-4FFD-8BD1-F780AF33151B}"/>
    <dgm:cxn modelId="{CB5FE934-0397-4E13-988C-C0CD70C3947B}" type="presOf" srcId="{4ACC67D0-D2ED-4971-8013-2A185EAC98EF}" destId="{AAF46F71-08F7-4C11-8F42-E0262E28B5BF}" srcOrd="0" destOrd="1" presId="urn:microsoft.com/office/officeart/2005/8/layout/target3"/>
    <dgm:cxn modelId="{FB77D558-816B-4928-9691-DB8138C24823}" srcId="{AD5A4703-A2CB-468A-85A6-DC820A8EBDE2}" destId="{9955CE54-9D19-4C87-92C2-B8136F1F1A16}" srcOrd="2" destOrd="0" parTransId="{F4472066-A587-408B-9DFB-BBF11398102C}" sibTransId="{42DEF457-C00C-4192-A976-C3783A274448}"/>
    <dgm:cxn modelId="{C5243EA0-EAD9-4F97-8A6A-1AA2013D3672}" srcId="{16492B02-A704-49E1-910E-5DBCCFAA54E0}" destId="{261DD74C-0514-4D6C-933D-60B0704534D1}" srcOrd="0" destOrd="0" parTransId="{CC8E97D7-5F15-4B7D-A0DB-517483CA557D}" sibTransId="{636548FF-0F17-4D9C-9EB8-477CB701AF30}"/>
    <dgm:cxn modelId="{B8947569-ABD7-4E86-846E-208498B47414}" srcId="{87FB76ED-809B-42CA-98DB-C97BD3E41D2B}" destId="{0074E55A-0EE1-4FD0-89D7-CB169F1F6BEB}" srcOrd="2" destOrd="0" parTransId="{5B51CC9E-65C2-44F7-AD5E-CD08AD1E873A}" sibTransId="{D4BC5972-0FC8-4CB9-A522-7C9A566CCFC3}"/>
    <dgm:cxn modelId="{686020C0-2C4D-4AF3-AB3B-55D37048E6BA}" type="presOf" srcId="{0DA43901-072B-4650-A783-9BC4C82769FD}" destId="{AAF46F71-08F7-4C11-8F42-E0262E28B5BF}" srcOrd="0" destOrd="0" presId="urn:microsoft.com/office/officeart/2005/8/layout/target3"/>
    <dgm:cxn modelId="{0DC63E3F-7422-4CB9-98CB-D24DBCEC8402}" srcId="{0074E55A-0EE1-4FD0-89D7-CB169F1F6BEB}" destId="{CD2FD924-E8E1-4F16-B8F4-4DC5FE68233B}" srcOrd="1" destOrd="0" parTransId="{244AAEF2-E45C-421D-BE3C-F5FA781FD4E3}" sibTransId="{5C62C3EB-E2C5-4A23-869D-185C98A4211C}"/>
    <dgm:cxn modelId="{A59C45AD-7B7E-43F8-B541-C2EDC3DC880C}" srcId="{0074E55A-0EE1-4FD0-89D7-CB169F1F6BEB}" destId="{C1A62D4C-AA29-4B31-B64D-D1C25D8F1A4D}" srcOrd="0" destOrd="0" parTransId="{119296FE-F431-44F3-89F6-E77247752CDA}" sibTransId="{49A65E37-C21D-4ABE-AC8C-2538EF58333E}"/>
    <dgm:cxn modelId="{C9C79ED2-EB5F-47A1-87F7-5D7B4AAF389D}" srcId="{AD5A4703-A2CB-468A-85A6-DC820A8EBDE2}" destId="{4ACC67D0-D2ED-4971-8013-2A185EAC98EF}" srcOrd="1" destOrd="0" parTransId="{9327AD19-F821-4DE8-8914-B4348406829E}" sibTransId="{6FA16E75-1097-4A4D-8A18-BF6FCC43AA5E}"/>
    <dgm:cxn modelId="{658A66E6-EE8A-444A-8A84-74CCA309B787}" type="presOf" srcId="{0074E55A-0EE1-4FD0-89D7-CB169F1F6BEB}" destId="{F4EC9325-0A3A-43EE-8F22-5013889A94A2}" srcOrd="1" destOrd="0" presId="urn:microsoft.com/office/officeart/2005/8/layout/target3"/>
    <dgm:cxn modelId="{60FAED63-4E4C-4566-8D35-F9DE4B2CD4B4}" srcId="{87FB76ED-809B-42CA-98DB-C97BD3E41D2B}" destId="{AD5A4703-A2CB-468A-85A6-DC820A8EBDE2}" srcOrd="0" destOrd="0" parTransId="{7C916B99-5DBE-4E70-9738-96A2D9497C0B}" sibTransId="{864C7FBA-2948-4A49-AC2D-2E0FF881F7AC}"/>
    <dgm:cxn modelId="{0078ABC0-54A8-404B-B133-21405F8C4634}" type="presOf" srcId="{CD2FD924-E8E1-4F16-B8F4-4DC5FE68233B}" destId="{5895D986-DE38-4D19-808B-779089C4662E}" srcOrd="0" destOrd="1" presId="urn:microsoft.com/office/officeart/2005/8/layout/target3"/>
    <dgm:cxn modelId="{17306992-491C-4CCB-AAC9-864289354B7D}" type="presOf" srcId="{9CFF863D-355A-4DD9-A9F8-98D6495BA41E}" destId="{01B4149A-F2B4-4FD8-87CE-56526C9F666D}" srcOrd="0" destOrd="2" presId="urn:microsoft.com/office/officeart/2005/8/layout/target3"/>
    <dgm:cxn modelId="{C0B8F9A7-6409-4513-A7EF-259F0C9368A2}" type="presOf" srcId="{AD5A4703-A2CB-468A-85A6-DC820A8EBDE2}" destId="{39E78A47-0541-4BE3-861B-70FB761D1209}" srcOrd="1" destOrd="0" presId="urn:microsoft.com/office/officeart/2005/8/layout/target3"/>
    <dgm:cxn modelId="{744C9EC5-87C3-413B-BCEE-B70DAEC15AE5}" type="presOf" srcId="{16492B02-A704-49E1-910E-5DBCCFAA54E0}" destId="{99671D7E-C30B-4632-BBAE-0E6CF00AF9E8}" srcOrd="0" destOrd="0" presId="urn:microsoft.com/office/officeart/2005/8/layout/target3"/>
    <dgm:cxn modelId="{F93EDFCC-ABF1-42F7-8F62-057277B48228}" srcId="{87FB76ED-809B-42CA-98DB-C97BD3E41D2B}" destId="{16492B02-A704-49E1-910E-5DBCCFAA54E0}" srcOrd="1" destOrd="0" parTransId="{4BBB5D0A-6C67-4AB8-A92F-E88E64E85C6C}" sibTransId="{455DB6ED-ACEA-438A-8C7F-6885E12A5752}"/>
    <dgm:cxn modelId="{80DB70C3-4C45-4686-85C3-F140921CD2DF}" srcId="{AD5A4703-A2CB-468A-85A6-DC820A8EBDE2}" destId="{0DA43901-072B-4650-A783-9BC4C82769FD}" srcOrd="0" destOrd="0" parTransId="{01C37BC3-AC8A-4821-8F7E-E72635050A61}" sibTransId="{B92491B9-5409-4511-B1C1-13AC10802F50}"/>
    <dgm:cxn modelId="{10FBA96A-9AC6-411C-B771-DC56494E4A07}" type="presOf" srcId="{87FB76ED-809B-42CA-98DB-C97BD3E41D2B}" destId="{DEB8CE99-2212-4DFD-A5C0-9FD101FE7A5A}" srcOrd="0" destOrd="0" presId="urn:microsoft.com/office/officeart/2005/8/layout/target3"/>
    <dgm:cxn modelId="{A6603134-C94E-49CD-8BC6-13BC2FBA57E9}" type="presOf" srcId="{9BD36598-9CBF-4F1F-B471-E18A47DAD4BF}" destId="{01B4149A-F2B4-4FD8-87CE-56526C9F666D}" srcOrd="0" destOrd="1" presId="urn:microsoft.com/office/officeart/2005/8/layout/target3"/>
    <dgm:cxn modelId="{BC09E945-F871-4B69-9B96-A0E8D80B38BD}" type="presParOf" srcId="{DEB8CE99-2212-4DFD-A5C0-9FD101FE7A5A}" destId="{51F795D2-93F8-4477-9C5F-F8D037C1B405}" srcOrd="0" destOrd="0" presId="urn:microsoft.com/office/officeart/2005/8/layout/target3"/>
    <dgm:cxn modelId="{44651CE6-012E-42C4-9780-55391C0D47D9}" type="presParOf" srcId="{DEB8CE99-2212-4DFD-A5C0-9FD101FE7A5A}" destId="{07727699-940C-43DA-8667-8B58D529ACC1}" srcOrd="1" destOrd="0" presId="urn:microsoft.com/office/officeart/2005/8/layout/target3"/>
    <dgm:cxn modelId="{851A3A4E-9C29-4B15-B309-A9684AFC31C7}" type="presParOf" srcId="{DEB8CE99-2212-4DFD-A5C0-9FD101FE7A5A}" destId="{5F1623E7-AFEB-4378-B884-9AA0DD3220AA}" srcOrd="2" destOrd="0" presId="urn:microsoft.com/office/officeart/2005/8/layout/target3"/>
    <dgm:cxn modelId="{5289D80A-021E-4C89-8508-D3EE44E55CF7}" type="presParOf" srcId="{DEB8CE99-2212-4DFD-A5C0-9FD101FE7A5A}" destId="{CAFADA59-E9E7-43B6-B94A-308F77C150C2}" srcOrd="3" destOrd="0" presId="urn:microsoft.com/office/officeart/2005/8/layout/target3"/>
    <dgm:cxn modelId="{B0CF33B5-24BA-4661-9432-44FF2ED87EF6}" type="presParOf" srcId="{DEB8CE99-2212-4DFD-A5C0-9FD101FE7A5A}" destId="{6BA26814-25B8-4326-B315-2E614954EBB8}" srcOrd="4" destOrd="0" presId="urn:microsoft.com/office/officeart/2005/8/layout/target3"/>
    <dgm:cxn modelId="{7796D335-D11E-4CCD-853A-2DF1655599EF}" type="presParOf" srcId="{DEB8CE99-2212-4DFD-A5C0-9FD101FE7A5A}" destId="{99671D7E-C30B-4632-BBAE-0E6CF00AF9E8}" srcOrd="5" destOrd="0" presId="urn:microsoft.com/office/officeart/2005/8/layout/target3"/>
    <dgm:cxn modelId="{7ABA8D51-699D-4E07-9604-E5B11D1C4D30}" type="presParOf" srcId="{DEB8CE99-2212-4DFD-A5C0-9FD101FE7A5A}" destId="{E3410DF5-AB8E-4CE1-81B3-14CED59E9445}" srcOrd="6" destOrd="0" presId="urn:microsoft.com/office/officeart/2005/8/layout/target3"/>
    <dgm:cxn modelId="{0A3F896C-A0CB-4980-B985-3608967BE01D}" type="presParOf" srcId="{DEB8CE99-2212-4DFD-A5C0-9FD101FE7A5A}" destId="{4A14E6FD-7D63-4433-B2BC-181C3D8153D8}" srcOrd="7" destOrd="0" presId="urn:microsoft.com/office/officeart/2005/8/layout/target3"/>
    <dgm:cxn modelId="{9BDAC013-E50B-4A5C-BE79-BFAEBEB82CFB}" type="presParOf" srcId="{DEB8CE99-2212-4DFD-A5C0-9FD101FE7A5A}" destId="{A61A618D-BC93-4610-A3DC-C5ADD83599C6}" srcOrd="8" destOrd="0" presId="urn:microsoft.com/office/officeart/2005/8/layout/target3"/>
    <dgm:cxn modelId="{757E2A1F-8931-4457-8D00-F010988F620B}" type="presParOf" srcId="{DEB8CE99-2212-4DFD-A5C0-9FD101FE7A5A}" destId="{39E78A47-0541-4BE3-861B-70FB761D1209}" srcOrd="9" destOrd="0" presId="urn:microsoft.com/office/officeart/2005/8/layout/target3"/>
    <dgm:cxn modelId="{68AEFCCB-5A95-47C3-B656-7B3A4E54CB43}" type="presParOf" srcId="{DEB8CE99-2212-4DFD-A5C0-9FD101FE7A5A}" destId="{AAF46F71-08F7-4C11-8F42-E0262E28B5BF}" srcOrd="10" destOrd="0" presId="urn:microsoft.com/office/officeart/2005/8/layout/target3"/>
    <dgm:cxn modelId="{030FDF70-F818-49B4-B93C-6D3BD4EF9852}" type="presParOf" srcId="{DEB8CE99-2212-4DFD-A5C0-9FD101FE7A5A}" destId="{21D98CA3-52FA-46BE-B1AC-6B9719DC5626}" srcOrd="11" destOrd="0" presId="urn:microsoft.com/office/officeart/2005/8/layout/target3"/>
    <dgm:cxn modelId="{567C0150-C02A-458A-964C-9B047367CE1B}" type="presParOf" srcId="{DEB8CE99-2212-4DFD-A5C0-9FD101FE7A5A}" destId="{01B4149A-F2B4-4FD8-87CE-56526C9F666D}" srcOrd="12" destOrd="0" presId="urn:microsoft.com/office/officeart/2005/8/layout/target3"/>
    <dgm:cxn modelId="{E0DBDEA9-3898-473C-8963-CBDCEEC2CC49}" type="presParOf" srcId="{DEB8CE99-2212-4DFD-A5C0-9FD101FE7A5A}" destId="{F4EC9325-0A3A-43EE-8F22-5013889A94A2}" srcOrd="13" destOrd="0" presId="urn:microsoft.com/office/officeart/2005/8/layout/target3"/>
    <dgm:cxn modelId="{AB9C6ADF-0D17-4E23-8253-92CE7ED647C9}" type="presParOf" srcId="{DEB8CE99-2212-4DFD-A5C0-9FD101FE7A5A}" destId="{5895D986-DE38-4D19-808B-779089C4662E}" srcOrd="14" destOrd="0" presId="urn:microsoft.com/office/officeart/2005/8/layout/targe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FB76ED-809B-42CA-98DB-C97BD3E41D2B}"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AD5A4703-A2CB-468A-85A6-DC820A8EBDE2}">
      <dgm:prSet phldrT="[Text]" custT="1"/>
      <dgm:spPr/>
      <dgm:t>
        <a:bodyPr/>
        <a:lstStyle/>
        <a:p>
          <a:pPr algn="l"/>
          <a:endParaRPr lang="en-US" sz="1600" b="1" dirty="0"/>
        </a:p>
      </dgm:t>
    </dgm:pt>
    <dgm:pt modelId="{7C916B99-5DBE-4E70-9738-96A2D9497C0B}" type="parTrans" cxnId="{60FAED63-4E4C-4566-8D35-F9DE4B2CD4B4}">
      <dgm:prSet/>
      <dgm:spPr/>
      <dgm:t>
        <a:bodyPr/>
        <a:lstStyle/>
        <a:p>
          <a:endParaRPr lang="en-US"/>
        </a:p>
      </dgm:t>
    </dgm:pt>
    <dgm:pt modelId="{864C7FBA-2948-4A49-AC2D-2E0FF881F7AC}" type="sibTrans" cxnId="{60FAED63-4E4C-4566-8D35-F9DE4B2CD4B4}">
      <dgm:prSet/>
      <dgm:spPr/>
      <dgm:t>
        <a:bodyPr/>
        <a:lstStyle/>
        <a:p>
          <a:endParaRPr lang="en-US"/>
        </a:p>
      </dgm:t>
    </dgm:pt>
    <dgm:pt modelId="{16492B02-A704-49E1-910E-5DBCCFAA54E0}">
      <dgm:prSet phldrT="[Text]" custT="1"/>
      <dgm:spPr/>
      <dgm:t>
        <a:bodyPr/>
        <a:lstStyle/>
        <a:p>
          <a:endParaRPr lang="en-US" sz="1600" b="1" dirty="0"/>
        </a:p>
      </dgm:t>
    </dgm:pt>
    <dgm:pt modelId="{4BBB5D0A-6C67-4AB8-A92F-E88E64E85C6C}" type="parTrans" cxnId="{F93EDFCC-ABF1-42F7-8F62-057277B48228}">
      <dgm:prSet/>
      <dgm:spPr/>
      <dgm:t>
        <a:bodyPr/>
        <a:lstStyle/>
        <a:p>
          <a:endParaRPr lang="en-US"/>
        </a:p>
      </dgm:t>
    </dgm:pt>
    <dgm:pt modelId="{455DB6ED-ACEA-438A-8C7F-6885E12A5752}" type="sibTrans" cxnId="{F93EDFCC-ABF1-42F7-8F62-057277B48228}">
      <dgm:prSet/>
      <dgm:spPr/>
      <dgm:t>
        <a:bodyPr/>
        <a:lstStyle/>
        <a:p>
          <a:endParaRPr lang="en-US"/>
        </a:p>
      </dgm:t>
    </dgm:pt>
    <dgm:pt modelId="{0074E55A-0EE1-4FD0-89D7-CB169F1F6BEB}">
      <dgm:prSet phldrT="[Text]" custT="1"/>
      <dgm:spPr/>
      <dgm:t>
        <a:bodyPr/>
        <a:lstStyle/>
        <a:p>
          <a:r>
            <a:rPr lang="ro-RO" sz="1600" b="1" dirty="0" smtClean="0"/>
            <a:t>Contabilitatea cheltuielilor se ține pe feluri de cheltuieli, după natura lor, astfel:</a:t>
          </a:r>
          <a:endParaRPr lang="en-US" sz="1600" b="1" dirty="0"/>
        </a:p>
      </dgm:t>
    </dgm:pt>
    <dgm:pt modelId="{5B51CC9E-65C2-44F7-AD5E-CD08AD1E873A}" type="parTrans" cxnId="{B8947569-ABD7-4E86-846E-208498B47414}">
      <dgm:prSet/>
      <dgm:spPr/>
      <dgm:t>
        <a:bodyPr/>
        <a:lstStyle/>
        <a:p>
          <a:endParaRPr lang="en-US"/>
        </a:p>
      </dgm:t>
    </dgm:pt>
    <dgm:pt modelId="{D4BC5972-0FC8-4CB9-A522-7C9A566CCFC3}" type="sibTrans" cxnId="{B8947569-ABD7-4E86-846E-208498B47414}">
      <dgm:prSet/>
      <dgm:spPr/>
      <dgm:t>
        <a:bodyPr/>
        <a:lstStyle/>
        <a:p>
          <a:endParaRPr lang="en-US"/>
        </a:p>
      </dgm:t>
    </dgm:pt>
    <dgm:pt modelId="{C1A62D4C-AA29-4B31-B64D-D1C25D8F1A4D}">
      <dgm:prSet phldrT="[Text]" custT="1"/>
      <dgm:spPr/>
      <dgm:t>
        <a:bodyPr/>
        <a:lstStyle/>
        <a:p>
          <a:pPr algn="just"/>
          <a:r>
            <a:rPr lang="ro-RO" sz="1100" baseline="0" smtClean="0">
              <a:solidFill>
                <a:srgbClr val="444444"/>
              </a:solidFill>
              <a:latin typeface="Calibri" panose="020F0502020204030204" pitchFamily="34" charset="0"/>
              <a:ea typeface="Times New Roman" panose="02020603050405020304" pitchFamily="18" charset="0"/>
            </a:rPr>
            <a:t>- </a:t>
          </a:r>
          <a:r>
            <a:rPr lang="ro-RO" sz="1100" b="1" baseline="0" noProof="0" dirty="0" smtClean="0">
              <a:solidFill>
                <a:srgbClr val="444444"/>
              </a:solidFill>
              <a:latin typeface="Calibri" panose="020F0502020204030204" pitchFamily="34" charset="0"/>
              <a:ea typeface="Times New Roman" panose="02020603050405020304" pitchFamily="18" charset="0"/>
            </a:rPr>
            <a:t>cheltuieli cu serviciile executate de terți, </a:t>
          </a:r>
          <a:r>
            <a:rPr lang="ro-RO" sz="1100" baseline="0" noProof="0" dirty="0" smtClean="0">
              <a:solidFill>
                <a:srgbClr val="444444"/>
              </a:solidFill>
              <a:latin typeface="Calibri" panose="020F0502020204030204" pitchFamily="34" charset="0"/>
              <a:ea typeface="Times New Roman" panose="02020603050405020304" pitchFamily="18" charset="0"/>
            </a:rPr>
            <a:t>redevențe, locații de gestiune și chirii; prime de asigurare; studii și cercetări; cheltuieli cu alte servicii executate de terți (colaboratori); comisioane și onorarii; cheltuieli de protocol, reclamă și publicitate; transportul de bunuri și personal; deplasări, detașări și transferări; cheltuieli poștale și taxe de telecomunicații, servicii bancare și altele;</a:t>
          </a:r>
          <a:endParaRPr lang="ro-RO" sz="1100" baseline="0" noProof="0" dirty="0"/>
        </a:p>
      </dgm:t>
    </dgm:pt>
    <dgm:pt modelId="{119296FE-F431-44F3-89F6-E77247752CDA}" type="parTrans" cxnId="{A59C45AD-7B7E-43F8-B541-C2EDC3DC880C}">
      <dgm:prSet/>
      <dgm:spPr/>
      <dgm:t>
        <a:bodyPr/>
        <a:lstStyle/>
        <a:p>
          <a:endParaRPr lang="en-US"/>
        </a:p>
      </dgm:t>
    </dgm:pt>
    <dgm:pt modelId="{49A65E37-C21D-4ABE-AC8C-2538EF58333E}" type="sibTrans" cxnId="{A59C45AD-7B7E-43F8-B541-C2EDC3DC880C}">
      <dgm:prSet/>
      <dgm:spPr/>
      <dgm:t>
        <a:bodyPr/>
        <a:lstStyle/>
        <a:p>
          <a:endParaRPr lang="en-US"/>
        </a:p>
      </dgm:t>
    </dgm:pt>
    <dgm:pt modelId="{30F5CB5B-F965-494A-A2FF-4B79E76848F7}">
      <dgm:prSet custT="1"/>
      <dgm:spPr/>
      <dgm:t>
        <a:bodyPr/>
        <a:lstStyle/>
        <a:p>
          <a:pPr algn="just"/>
          <a:r>
            <a:rPr lang="ro-RO" sz="1100" b="1" baseline="0" noProof="0" dirty="0" smtClean="0">
              <a:solidFill>
                <a:srgbClr val="222222"/>
              </a:solidFill>
              <a:latin typeface="Calibri" panose="020F0502020204030204" pitchFamily="34" charset="0"/>
              <a:ea typeface="Times New Roman" panose="02020603050405020304" pitchFamily="18" charset="0"/>
            </a:rPr>
            <a:t>-</a:t>
          </a:r>
          <a:r>
            <a:rPr lang="ro-RO" sz="1100" b="1" baseline="0" noProof="0" dirty="0" smtClean="0">
              <a:solidFill>
                <a:srgbClr val="444444"/>
              </a:solidFill>
              <a:latin typeface="Calibri" panose="020F0502020204030204" pitchFamily="34" charset="0"/>
              <a:ea typeface="Times New Roman" panose="02020603050405020304" pitchFamily="18" charset="0"/>
            </a:rPr>
            <a:t> cheltuieli cu personalul </a:t>
          </a:r>
          <a:r>
            <a:rPr lang="ro-RO" sz="1100" baseline="0" noProof="0" dirty="0" smtClean="0">
              <a:solidFill>
                <a:srgbClr val="444444"/>
              </a:solidFill>
              <a:latin typeface="Calibri" panose="020F0502020204030204" pitchFamily="34" charset="0"/>
              <a:ea typeface="Times New Roman" panose="02020603050405020304" pitchFamily="18" charset="0"/>
            </a:rPr>
            <a:t>(salariile, asigurările și protecția socială și alte cheltuieli cu personalul, suportate de entitate);</a:t>
          </a:r>
          <a:endParaRPr lang="ro-RO" sz="1100" baseline="0" noProof="0" dirty="0">
            <a:latin typeface="Times New Roman" panose="02020603050405020304" pitchFamily="18" charset="0"/>
            <a:ea typeface="Times New Roman" panose="02020603050405020304" pitchFamily="18" charset="0"/>
          </a:endParaRPr>
        </a:p>
      </dgm:t>
    </dgm:pt>
    <dgm:pt modelId="{C2307F8D-A043-4D1C-BF56-AFCA823D250F}" type="parTrans" cxnId="{09DCDC56-C959-4E01-AD4E-60B905723815}">
      <dgm:prSet/>
      <dgm:spPr/>
      <dgm:t>
        <a:bodyPr/>
        <a:lstStyle/>
        <a:p>
          <a:endParaRPr lang="en-US"/>
        </a:p>
      </dgm:t>
    </dgm:pt>
    <dgm:pt modelId="{F013797C-0049-4FE8-A7A7-9733D0168C50}" type="sibTrans" cxnId="{09DCDC56-C959-4E01-AD4E-60B905723815}">
      <dgm:prSet/>
      <dgm:spPr/>
      <dgm:t>
        <a:bodyPr/>
        <a:lstStyle/>
        <a:p>
          <a:endParaRPr lang="en-US"/>
        </a:p>
      </dgm:t>
    </dgm:pt>
    <dgm:pt modelId="{7451D54B-E6D7-4F11-B435-553A4031D4A2}">
      <dgm:prSet custT="1"/>
      <dgm:spPr/>
      <dgm:t>
        <a:bodyPr/>
        <a:lstStyle/>
        <a:p>
          <a:pPr algn="just"/>
          <a:r>
            <a:rPr lang="ro-RO" sz="1100" b="1" baseline="0" noProof="0" dirty="0" smtClean="0">
              <a:solidFill>
                <a:srgbClr val="222222"/>
              </a:solidFill>
              <a:latin typeface="Calibri" panose="020F0502020204030204" pitchFamily="34" charset="0"/>
              <a:ea typeface="Times New Roman" panose="02020603050405020304" pitchFamily="18" charset="0"/>
            </a:rPr>
            <a:t>-</a:t>
          </a:r>
          <a:r>
            <a:rPr lang="ro-RO" sz="1100" b="1" baseline="0" noProof="0" dirty="0" smtClean="0">
              <a:solidFill>
                <a:srgbClr val="444444"/>
              </a:solidFill>
              <a:latin typeface="Calibri" panose="020F0502020204030204" pitchFamily="34" charset="0"/>
              <a:ea typeface="Times New Roman" panose="02020603050405020304" pitchFamily="18" charset="0"/>
            </a:rPr>
            <a:t> alte cheltuieli de exploatare </a:t>
          </a:r>
          <a:r>
            <a:rPr lang="ro-RO" sz="1100" baseline="0" noProof="0" dirty="0" smtClean="0">
              <a:solidFill>
                <a:srgbClr val="444444"/>
              </a:solidFill>
              <a:latin typeface="Calibri" panose="020F0502020204030204" pitchFamily="34" charset="0"/>
              <a:ea typeface="Times New Roman" panose="02020603050405020304" pitchFamily="18" charset="0"/>
            </a:rPr>
            <a:t>(cheltuielile legate de protejarea mediului înconjurător, aferente perioadei; pierderi din creanțe și debitori diverși; despăgubiri, amenzi și penalități; donații, sponsorizări și alte cheltuieli similare; cheltuieli privind activele cedate și alte operații de capital; creanțe prescrise potrivit legii; certificatele de emisii de gaze cu efect de seră achiziționate potrivit legislației în vigoare și ale căror costuri pot fi determinate, aferente perioadei curente etc.); și</a:t>
          </a:r>
          <a:endParaRPr lang="ro-RO" sz="1100" baseline="0" noProof="0" dirty="0">
            <a:latin typeface="Times New Roman" panose="02020603050405020304" pitchFamily="18" charset="0"/>
            <a:ea typeface="Times New Roman" panose="02020603050405020304" pitchFamily="18" charset="0"/>
          </a:endParaRPr>
        </a:p>
      </dgm:t>
    </dgm:pt>
    <dgm:pt modelId="{F1163740-3CD2-4D67-9766-8C931B9CE319}" type="parTrans" cxnId="{8968D4EB-3445-4942-B888-574423923AE8}">
      <dgm:prSet/>
      <dgm:spPr/>
      <dgm:t>
        <a:bodyPr/>
        <a:lstStyle/>
        <a:p>
          <a:endParaRPr lang="en-US"/>
        </a:p>
      </dgm:t>
    </dgm:pt>
    <dgm:pt modelId="{056E2DED-FD94-4C12-8BBE-2191E7665E6E}" type="sibTrans" cxnId="{8968D4EB-3445-4942-B888-574423923AE8}">
      <dgm:prSet/>
      <dgm:spPr/>
      <dgm:t>
        <a:bodyPr/>
        <a:lstStyle/>
        <a:p>
          <a:endParaRPr lang="en-US"/>
        </a:p>
      </dgm:t>
    </dgm:pt>
    <dgm:pt modelId="{1919160E-2B7D-4D1D-85B5-0DD4E6C110CC}">
      <dgm:prSet custT="1"/>
      <dgm:spPr/>
      <dgm:t>
        <a:bodyPr/>
        <a:lstStyle/>
        <a:p>
          <a:pPr algn="just"/>
          <a:r>
            <a:rPr lang="ro-RO" sz="1100" baseline="0" noProof="0" dirty="0" smtClean="0">
              <a:solidFill>
                <a:srgbClr val="444444"/>
              </a:solidFill>
              <a:latin typeface="Calibri" panose="020F0502020204030204" pitchFamily="34" charset="0"/>
              <a:ea typeface="Times New Roman" panose="02020603050405020304" pitchFamily="18" charset="0"/>
            </a:rPr>
            <a:t>- </a:t>
          </a:r>
          <a:r>
            <a:rPr lang="ro-RO" sz="1100" b="1" baseline="0" noProof="0" dirty="0" smtClean="0">
              <a:solidFill>
                <a:srgbClr val="444444"/>
              </a:solidFill>
              <a:latin typeface="Calibri" panose="020F0502020204030204" pitchFamily="34" charset="0"/>
              <a:ea typeface="Times New Roman" panose="02020603050405020304" pitchFamily="18" charset="0"/>
            </a:rPr>
            <a:t>cheltuieli financiare</a:t>
          </a:r>
          <a:r>
            <a:rPr lang="ro-RO" sz="1100" baseline="0" noProof="0" dirty="0" smtClean="0">
              <a:solidFill>
                <a:srgbClr val="444444"/>
              </a:solidFill>
              <a:latin typeface="Calibri" panose="020F0502020204030204" pitchFamily="34" charset="0"/>
              <a:ea typeface="Times New Roman" panose="02020603050405020304" pitchFamily="18" charset="0"/>
            </a:rPr>
            <a:t>, care cuprind: pierderi din creanțe legate de participații; cheltuieli privind investițiile financiare cedate; diferențele nefavorabile de curs valutar; dobânzile privind exercițiul financiar în curs; pierderi din creanțe de natură financiară și altele</a:t>
          </a:r>
          <a:r>
            <a:rPr lang="en-US" sz="1100" baseline="0" dirty="0" smtClean="0">
              <a:solidFill>
                <a:srgbClr val="444444"/>
              </a:solidFill>
              <a:latin typeface="Calibri" panose="020F0502020204030204" pitchFamily="34" charset="0"/>
              <a:ea typeface="Times New Roman" panose="02020603050405020304" pitchFamily="18" charset="0"/>
            </a:rPr>
            <a:t>.</a:t>
          </a:r>
          <a:endParaRPr lang="en-US" sz="1100" baseline="0" dirty="0">
            <a:effectLst/>
            <a:latin typeface="Times New Roman" panose="02020603050405020304" pitchFamily="18" charset="0"/>
            <a:ea typeface="Times New Roman" panose="02020603050405020304" pitchFamily="18" charset="0"/>
          </a:endParaRPr>
        </a:p>
      </dgm:t>
    </dgm:pt>
    <dgm:pt modelId="{9F7FBBD9-539D-4EC1-BE64-1BE0590DB32C}" type="parTrans" cxnId="{E238F734-B6DE-4316-951F-FA0F070083E0}">
      <dgm:prSet/>
      <dgm:spPr/>
      <dgm:t>
        <a:bodyPr/>
        <a:lstStyle/>
        <a:p>
          <a:endParaRPr lang="en-US"/>
        </a:p>
      </dgm:t>
    </dgm:pt>
    <dgm:pt modelId="{51B666D9-9F89-4FAB-A9B2-52C2E27F4180}" type="sibTrans" cxnId="{E238F734-B6DE-4316-951F-FA0F070083E0}">
      <dgm:prSet/>
      <dgm:spPr/>
      <dgm:t>
        <a:bodyPr/>
        <a:lstStyle/>
        <a:p>
          <a:endParaRPr lang="en-US"/>
        </a:p>
      </dgm:t>
    </dgm:pt>
    <dgm:pt modelId="{DEB8CE99-2212-4DFD-A5C0-9FD101FE7A5A}" type="pres">
      <dgm:prSet presAssocID="{87FB76ED-809B-42CA-98DB-C97BD3E41D2B}" presName="Name0" presStyleCnt="0">
        <dgm:presLayoutVars>
          <dgm:chMax val="7"/>
          <dgm:dir/>
          <dgm:animLvl val="lvl"/>
          <dgm:resizeHandles val="exact"/>
        </dgm:presLayoutVars>
      </dgm:prSet>
      <dgm:spPr/>
      <dgm:t>
        <a:bodyPr/>
        <a:lstStyle/>
        <a:p>
          <a:endParaRPr lang="en-US"/>
        </a:p>
      </dgm:t>
    </dgm:pt>
    <dgm:pt modelId="{51F795D2-93F8-4477-9C5F-F8D037C1B405}" type="pres">
      <dgm:prSet presAssocID="{AD5A4703-A2CB-468A-85A6-DC820A8EBDE2}" presName="circle1" presStyleLbl="node1" presStyleIdx="0" presStyleCnt="3" custLinFactNeighborX="-192" custLinFactNeighborY="10631"/>
      <dgm:spPr/>
    </dgm:pt>
    <dgm:pt modelId="{07727699-940C-43DA-8667-8B58D529ACC1}" type="pres">
      <dgm:prSet presAssocID="{AD5A4703-A2CB-468A-85A6-DC820A8EBDE2}" presName="space" presStyleCnt="0"/>
      <dgm:spPr/>
    </dgm:pt>
    <dgm:pt modelId="{5F1623E7-AFEB-4378-B884-9AA0DD3220AA}" type="pres">
      <dgm:prSet presAssocID="{AD5A4703-A2CB-468A-85A6-DC820A8EBDE2}" presName="rect1" presStyleLbl="alignAcc1" presStyleIdx="0" presStyleCnt="3" custScaleY="100000" custLinFactNeighborX="-936" custLinFactNeighborY="10428"/>
      <dgm:spPr/>
      <dgm:t>
        <a:bodyPr/>
        <a:lstStyle/>
        <a:p>
          <a:endParaRPr lang="en-US"/>
        </a:p>
      </dgm:t>
    </dgm:pt>
    <dgm:pt modelId="{CAFADA59-E9E7-43B6-B94A-308F77C150C2}" type="pres">
      <dgm:prSet presAssocID="{16492B02-A704-49E1-910E-5DBCCFAA54E0}" presName="vertSpace2" presStyleLbl="node1" presStyleIdx="0" presStyleCnt="3"/>
      <dgm:spPr/>
    </dgm:pt>
    <dgm:pt modelId="{6BA26814-25B8-4326-B315-2E614954EBB8}" type="pres">
      <dgm:prSet presAssocID="{16492B02-A704-49E1-910E-5DBCCFAA54E0}" presName="circle2" presStyleLbl="node1" presStyleIdx="1" presStyleCnt="3"/>
      <dgm:spPr/>
    </dgm:pt>
    <dgm:pt modelId="{99671D7E-C30B-4632-BBAE-0E6CF00AF9E8}" type="pres">
      <dgm:prSet presAssocID="{16492B02-A704-49E1-910E-5DBCCFAA54E0}" presName="rect2" presStyleLbl="alignAcc1" presStyleIdx="1" presStyleCnt="3" custLinFactNeighborX="-936" custLinFactNeighborY="18"/>
      <dgm:spPr/>
      <dgm:t>
        <a:bodyPr/>
        <a:lstStyle/>
        <a:p>
          <a:endParaRPr lang="en-US"/>
        </a:p>
      </dgm:t>
    </dgm:pt>
    <dgm:pt modelId="{E3410DF5-AB8E-4CE1-81B3-14CED59E9445}" type="pres">
      <dgm:prSet presAssocID="{0074E55A-0EE1-4FD0-89D7-CB169F1F6BEB}" presName="vertSpace3" presStyleLbl="node1" presStyleIdx="1" presStyleCnt="3"/>
      <dgm:spPr/>
    </dgm:pt>
    <dgm:pt modelId="{4A14E6FD-7D63-4433-B2BC-181C3D8153D8}" type="pres">
      <dgm:prSet presAssocID="{0074E55A-0EE1-4FD0-89D7-CB169F1F6BEB}" presName="circle3" presStyleLbl="node1" presStyleIdx="2" presStyleCnt="3"/>
      <dgm:spPr/>
    </dgm:pt>
    <dgm:pt modelId="{A61A618D-BC93-4610-A3DC-C5ADD83599C6}" type="pres">
      <dgm:prSet presAssocID="{0074E55A-0EE1-4FD0-89D7-CB169F1F6BEB}" presName="rect3" presStyleLbl="alignAcc1" presStyleIdx="2" presStyleCnt="3" custLinFactNeighborX="-936" custLinFactNeighborY="-96595"/>
      <dgm:spPr/>
      <dgm:t>
        <a:bodyPr/>
        <a:lstStyle/>
        <a:p>
          <a:endParaRPr lang="en-US"/>
        </a:p>
      </dgm:t>
    </dgm:pt>
    <dgm:pt modelId="{39E78A47-0541-4BE3-861B-70FB761D1209}" type="pres">
      <dgm:prSet presAssocID="{AD5A4703-A2CB-468A-85A6-DC820A8EBDE2}" presName="rect1ParTx" presStyleLbl="alignAcc1" presStyleIdx="2" presStyleCnt="3">
        <dgm:presLayoutVars>
          <dgm:chMax val="1"/>
          <dgm:bulletEnabled val="1"/>
        </dgm:presLayoutVars>
      </dgm:prSet>
      <dgm:spPr/>
      <dgm:t>
        <a:bodyPr/>
        <a:lstStyle/>
        <a:p>
          <a:endParaRPr lang="en-US"/>
        </a:p>
      </dgm:t>
    </dgm:pt>
    <dgm:pt modelId="{AAF46F71-08F7-4C11-8F42-E0262E28B5BF}" type="pres">
      <dgm:prSet presAssocID="{AD5A4703-A2CB-468A-85A6-DC820A8EBDE2}" presName="rect1ChTx" presStyleLbl="alignAcc1" presStyleIdx="2" presStyleCnt="3">
        <dgm:presLayoutVars>
          <dgm:bulletEnabled val="1"/>
        </dgm:presLayoutVars>
      </dgm:prSet>
      <dgm:spPr/>
      <dgm:t>
        <a:bodyPr/>
        <a:lstStyle/>
        <a:p>
          <a:endParaRPr lang="en-US"/>
        </a:p>
      </dgm:t>
    </dgm:pt>
    <dgm:pt modelId="{21D98CA3-52FA-46BE-B1AC-6B9719DC5626}" type="pres">
      <dgm:prSet presAssocID="{16492B02-A704-49E1-910E-5DBCCFAA54E0}" presName="rect2ParTx" presStyleLbl="alignAcc1" presStyleIdx="2" presStyleCnt="3">
        <dgm:presLayoutVars>
          <dgm:chMax val="1"/>
          <dgm:bulletEnabled val="1"/>
        </dgm:presLayoutVars>
      </dgm:prSet>
      <dgm:spPr/>
      <dgm:t>
        <a:bodyPr/>
        <a:lstStyle/>
        <a:p>
          <a:endParaRPr lang="en-US"/>
        </a:p>
      </dgm:t>
    </dgm:pt>
    <dgm:pt modelId="{01B4149A-F2B4-4FD8-87CE-56526C9F666D}" type="pres">
      <dgm:prSet presAssocID="{16492B02-A704-49E1-910E-5DBCCFAA54E0}" presName="rect2ChTx" presStyleLbl="alignAcc1" presStyleIdx="2" presStyleCnt="3">
        <dgm:presLayoutVars>
          <dgm:bulletEnabled val="1"/>
        </dgm:presLayoutVars>
      </dgm:prSet>
      <dgm:spPr/>
      <dgm:t>
        <a:bodyPr/>
        <a:lstStyle/>
        <a:p>
          <a:endParaRPr lang="en-US"/>
        </a:p>
      </dgm:t>
    </dgm:pt>
    <dgm:pt modelId="{F4EC9325-0A3A-43EE-8F22-5013889A94A2}" type="pres">
      <dgm:prSet presAssocID="{0074E55A-0EE1-4FD0-89D7-CB169F1F6BEB}" presName="rect3ParTx" presStyleLbl="alignAcc1" presStyleIdx="2" presStyleCnt="3">
        <dgm:presLayoutVars>
          <dgm:chMax val="1"/>
          <dgm:bulletEnabled val="1"/>
        </dgm:presLayoutVars>
      </dgm:prSet>
      <dgm:spPr/>
      <dgm:t>
        <a:bodyPr/>
        <a:lstStyle/>
        <a:p>
          <a:endParaRPr lang="en-US"/>
        </a:p>
      </dgm:t>
    </dgm:pt>
    <dgm:pt modelId="{5895D986-DE38-4D19-808B-779089C4662E}" type="pres">
      <dgm:prSet presAssocID="{0074E55A-0EE1-4FD0-89D7-CB169F1F6BEB}" presName="rect3ChTx" presStyleLbl="alignAcc1" presStyleIdx="2" presStyleCnt="3" custScaleY="298245" custLinFactNeighborX="-1060" custLinFactNeighborY="-49663">
        <dgm:presLayoutVars>
          <dgm:bulletEnabled val="1"/>
        </dgm:presLayoutVars>
      </dgm:prSet>
      <dgm:spPr/>
      <dgm:t>
        <a:bodyPr/>
        <a:lstStyle/>
        <a:p>
          <a:endParaRPr lang="en-US"/>
        </a:p>
      </dgm:t>
    </dgm:pt>
  </dgm:ptLst>
  <dgm:cxnLst>
    <dgm:cxn modelId="{E8F1AF51-D9AF-4474-BAE0-96DB3A691B67}" type="presOf" srcId="{1919160E-2B7D-4D1D-85B5-0DD4E6C110CC}" destId="{5895D986-DE38-4D19-808B-779089C4662E}" srcOrd="0" destOrd="3" presId="urn:microsoft.com/office/officeart/2005/8/layout/target3"/>
    <dgm:cxn modelId="{83836984-8059-490B-BDAB-0C225A436977}" type="presOf" srcId="{87FB76ED-809B-42CA-98DB-C97BD3E41D2B}" destId="{DEB8CE99-2212-4DFD-A5C0-9FD101FE7A5A}" srcOrd="0" destOrd="0" presId="urn:microsoft.com/office/officeart/2005/8/layout/target3"/>
    <dgm:cxn modelId="{C8FECCB4-343F-40C9-8B98-8E8540E122EE}" type="presOf" srcId="{AD5A4703-A2CB-468A-85A6-DC820A8EBDE2}" destId="{5F1623E7-AFEB-4378-B884-9AA0DD3220AA}" srcOrd="0" destOrd="0" presId="urn:microsoft.com/office/officeart/2005/8/layout/target3"/>
    <dgm:cxn modelId="{14451442-3688-4FB8-A90F-B1115774B25C}" type="presOf" srcId="{16492B02-A704-49E1-910E-5DBCCFAA54E0}" destId="{99671D7E-C30B-4632-BBAE-0E6CF00AF9E8}" srcOrd="0" destOrd="0" presId="urn:microsoft.com/office/officeart/2005/8/layout/target3"/>
    <dgm:cxn modelId="{C2359AA6-F77A-41C2-B79E-848683EFBDE8}" type="presOf" srcId="{16492B02-A704-49E1-910E-5DBCCFAA54E0}" destId="{21D98CA3-52FA-46BE-B1AC-6B9719DC5626}" srcOrd="1" destOrd="0" presId="urn:microsoft.com/office/officeart/2005/8/layout/target3"/>
    <dgm:cxn modelId="{DA0E3BC3-239F-4190-BDF4-9948CB235F97}" type="presOf" srcId="{7451D54B-E6D7-4F11-B435-553A4031D4A2}" destId="{5895D986-DE38-4D19-808B-779089C4662E}" srcOrd="0" destOrd="2" presId="urn:microsoft.com/office/officeart/2005/8/layout/target3"/>
    <dgm:cxn modelId="{B8947569-ABD7-4E86-846E-208498B47414}" srcId="{87FB76ED-809B-42CA-98DB-C97BD3E41D2B}" destId="{0074E55A-0EE1-4FD0-89D7-CB169F1F6BEB}" srcOrd="2" destOrd="0" parTransId="{5B51CC9E-65C2-44F7-AD5E-CD08AD1E873A}" sibTransId="{D4BC5972-0FC8-4CB9-A522-7C9A566CCFC3}"/>
    <dgm:cxn modelId="{BBA2ADBA-C5B5-4D16-8154-9F36F3ECB824}" type="presOf" srcId="{0074E55A-0EE1-4FD0-89D7-CB169F1F6BEB}" destId="{A61A618D-BC93-4610-A3DC-C5ADD83599C6}" srcOrd="0" destOrd="0" presId="urn:microsoft.com/office/officeart/2005/8/layout/target3"/>
    <dgm:cxn modelId="{09DCDC56-C959-4E01-AD4E-60B905723815}" srcId="{0074E55A-0EE1-4FD0-89D7-CB169F1F6BEB}" destId="{30F5CB5B-F965-494A-A2FF-4B79E76848F7}" srcOrd="1" destOrd="0" parTransId="{C2307F8D-A043-4D1C-BF56-AFCA823D250F}" sibTransId="{F013797C-0049-4FE8-A7A7-9733D0168C50}"/>
    <dgm:cxn modelId="{A59C45AD-7B7E-43F8-B541-C2EDC3DC880C}" srcId="{0074E55A-0EE1-4FD0-89D7-CB169F1F6BEB}" destId="{C1A62D4C-AA29-4B31-B64D-D1C25D8F1A4D}" srcOrd="0" destOrd="0" parTransId="{119296FE-F431-44F3-89F6-E77247752CDA}" sibTransId="{49A65E37-C21D-4ABE-AC8C-2538EF58333E}"/>
    <dgm:cxn modelId="{633709E8-714F-4E9B-89FE-7489C0896D03}" type="presOf" srcId="{30F5CB5B-F965-494A-A2FF-4B79E76848F7}" destId="{5895D986-DE38-4D19-808B-779089C4662E}" srcOrd="0" destOrd="1" presId="urn:microsoft.com/office/officeart/2005/8/layout/target3"/>
    <dgm:cxn modelId="{60FAED63-4E4C-4566-8D35-F9DE4B2CD4B4}" srcId="{87FB76ED-809B-42CA-98DB-C97BD3E41D2B}" destId="{AD5A4703-A2CB-468A-85A6-DC820A8EBDE2}" srcOrd="0" destOrd="0" parTransId="{7C916B99-5DBE-4E70-9738-96A2D9497C0B}" sibTransId="{864C7FBA-2948-4A49-AC2D-2E0FF881F7AC}"/>
    <dgm:cxn modelId="{5BE01AB0-ABDD-4C3F-9517-9B2C36C2F2CD}" type="presOf" srcId="{AD5A4703-A2CB-468A-85A6-DC820A8EBDE2}" destId="{39E78A47-0541-4BE3-861B-70FB761D1209}" srcOrd="1" destOrd="0" presId="urn:microsoft.com/office/officeart/2005/8/layout/target3"/>
    <dgm:cxn modelId="{8968D4EB-3445-4942-B888-574423923AE8}" srcId="{0074E55A-0EE1-4FD0-89D7-CB169F1F6BEB}" destId="{7451D54B-E6D7-4F11-B435-553A4031D4A2}" srcOrd="2" destOrd="0" parTransId="{F1163740-3CD2-4D67-9766-8C931B9CE319}" sibTransId="{056E2DED-FD94-4C12-8BBE-2191E7665E6E}"/>
    <dgm:cxn modelId="{11FB6E76-7DF3-4DF6-90B8-2841DD287879}" type="presOf" srcId="{C1A62D4C-AA29-4B31-B64D-D1C25D8F1A4D}" destId="{5895D986-DE38-4D19-808B-779089C4662E}" srcOrd="0" destOrd="0" presId="urn:microsoft.com/office/officeart/2005/8/layout/target3"/>
    <dgm:cxn modelId="{F93EDFCC-ABF1-42F7-8F62-057277B48228}" srcId="{87FB76ED-809B-42CA-98DB-C97BD3E41D2B}" destId="{16492B02-A704-49E1-910E-5DBCCFAA54E0}" srcOrd="1" destOrd="0" parTransId="{4BBB5D0A-6C67-4AB8-A92F-E88E64E85C6C}" sibTransId="{455DB6ED-ACEA-438A-8C7F-6885E12A5752}"/>
    <dgm:cxn modelId="{E238F734-B6DE-4316-951F-FA0F070083E0}" srcId="{0074E55A-0EE1-4FD0-89D7-CB169F1F6BEB}" destId="{1919160E-2B7D-4D1D-85B5-0DD4E6C110CC}" srcOrd="3" destOrd="0" parTransId="{9F7FBBD9-539D-4EC1-BE64-1BE0590DB32C}" sibTransId="{51B666D9-9F89-4FAB-A9B2-52C2E27F4180}"/>
    <dgm:cxn modelId="{84468180-B56C-4864-AD62-2F84B6F23ADE}" type="presOf" srcId="{0074E55A-0EE1-4FD0-89D7-CB169F1F6BEB}" destId="{F4EC9325-0A3A-43EE-8F22-5013889A94A2}" srcOrd="1" destOrd="0" presId="urn:microsoft.com/office/officeart/2005/8/layout/target3"/>
    <dgm:cxn modelId="{E483172D-9D7C-4FC1-8E56-9DCB59869BA8}" type="presParOf" srcId="{DEB8CE99-2212-4DFD-A5C0-9FD101FE7A5A}" destId="{51F795D2-93F8-4477-9C5F-F8D037C1B405}" srcOrd="0" destOrd="0" presId="urn:microsoft.com/office/officeart/2005/8/layout/target3"/>
    <dgm:cxn modelId="{D408467B-0857-409A-BF8F-F757577D224D}" type="presParOf" srcId="{DEB8CE99-2212-4DFD-A5C0-9FD101FE7A5A}" destId="{07727699-940C-43DA-8667-8B58D529ACC1}" srcOrd="1" destOrd="0" presId="urn:microsoft.com/office/officeart/2005/8/layout/target3"/>
    <dgm:cxn modelId="{992922E3-C5E4-4A18-AE28-E6FE569E9BA2}" type="presParOf" srcId="{DEB8CE99-2212-4DFD-A5C0-9FD101FE7A5A}" destId="{5F1623E7-AFEB-4378-B884-9AA0DD3220AA}" srcOrd="2" destOrd="0" presId="urn:microsoft.com/office/officeart/2005/8/layout/target3"/>
    <dgm:cxn modelId="{BFAA3100-782C-4D8B-B0CE-E92DDD68F05C}" type="presParOf" srcId="{DEB8CE99-2212-4DFD-A5C0-9FD101FE7A5A}" destId="{CAFADA59-E9E7-43B6-B94A-308F77C150C2}" srcOrd="3" destOrd="0" presId="urn:microsoft.com/office/officeart/2005/8/layout/target3"/>
    <dgm:cxn modelId="{F0B06EA9-3CA6-4185-BA39-A5DC8B2756B5}" type="presParOf" srcId="{DEB8CE99-2212-4DFD-A5C0-9FD101FE7A5A}" destId="{6BA26814-25B8-4326-B315-2E614954EBB8}" srcOrd="4" destOrd="0" presId="urn:microsoft.com/office/officeart/2005/8/layout/target3"/>
    <dgm:cxn modelId="{A57C8248-DD86-42E8-8537-B7EA8FF13E3C}" type="presParOf" srcId="{DEB8CE99-2212-4DFD-A5C0-9FD101FE7A5A}" destId="{99671D7E-C30B-4632-BBAE-0E6CF00AF9E8}" srcOrd="5" destOrd="0" presId="urn:microsoft.com/office/officeart/2005/8/layout/target3"/>
    <dgm:cxn modelId="{55EB5E5A-CA7F-473F-A39A-491C4022448B}" type="presParOf" srcId="{DEB8CE99-2212-4DFD-A5C0-9FD101FE7A5A}" destId="{E3410DF5-AB8E-4CE1-81B3-14CED59E9445}" srcOrd="6" destOrd="0" presId="urn:microsoft.com/office/officeart/2005/8/layout/target3"/>
    <dgm:cxn modelId="{5477F382-5BB8-48E7-99B4-E5D5F56D2FDC}" type="presParOf" srcId="{DEB8CE99-2212-4DFD-A5C0-9FD101FE7A5A}" destId="{4A14E6FD-7D63-4433-B2BC-181C3D8153D8}" srcOrd="7" destOrd="0" presId="urn:microsoft.com/office/officeart/2005/8/layout/target3"/>
    <dgm:cxn modelId="{51A37937-5C2B-4CB2-95D9-93885D9B4DF2}" type="presParOf" srcId="{DEB8CE99-2212-4DFD-A5C0-9FD101FE7A5A}" destId="{A61A618D-BC93-4610-A3DC-C5ADD83599C6}" srcOrd="8" destOrd="0" presId="urn:microsoft.com/office/officeart/2005/8/layout/target3"/>
    <dgm:cxn modelId="{390A6D25-E5CA-40C6-8576-0302573E2253}" type="presParOf" srcId="{DEB8CE99-2212-4DFD-A5C0-9FD101FE7A5A}" destId="{39E78A47-0541-4BE3-861B-70FB761D1209}" srcOrd="9" destOrd="0" presId="urn:microsoft.com/office/officeart/2005/8/layout/target3"/>
    <dgm:cxn modelId="{342C89CB-E713-4702-8A8F-A6E70C705F7D}" type="presParOf" srcId="{DEB8CE99-2212-4DFD-A5C0-9FD101FE7A5A}" destId="{AAF46F71-08F7-4C11-8F42-E0262E28B5BF}" srcOrd="10" destOrd="0" presId="urn:microsoft.com/office/officeart/2005/8/layout/target3"/>
    <dgm:cxn modelId="{E1BC1320-2DBC-40BA-A1A0-B3B9FF58CD5D}" type="presParOf" srcId="{DEB8CE99-2212-4DFD-A5C0-9FD101FE7A5A}" destId="{21D98CA3-52FA-46BE-B1AC-6B9719DC5626}" srcOrd="11" destOrd="0" presId="urn:microsoft.com/office/officeart/2005/8/layout/target3"/>
    <dgm:cxn modelId="{635B7A31-C3CE-459C-820C-122CE5767DD1}" type="presParOf" srcId="{DEB8CE99-2212-4DFD-A5C0-9FD101FE7A5A}" destId="{01B4149A-F2B4-4FD8-87CE-56526C9F666D}" srcOrd="12" destOrd="0" presId="urn:microsoft.com/office/officeart/2005/8/layout/target3"/>
    <dgm:cxn modelId="{54C69406-8A27-4AAF-B3D3-4FCC488CEB3B}" type="presParOf" srcId="{DEB8CE99-2212-4DFD-A5C0-9FD101FE7A5A}" destId="{F4EC9325-0A3A-43EE-8F22-5013889A94A2}" srcOrd="13" destOrd="0" presId="urn:microsoft.com/office/officeart/2005/8/layout/target3"/>
    <dgm:cxn modelId="{E8D6F184-AA75-4217-8B82-0180A56BCCC7}" type="presParOf" srcId="{DEB8CE99-2212-4DFD-A5C0-9FD101FE7A5A}" destId="{5895D986-DE38-4D19-808B-779089C4662E}" srcOrd="14" destOrd="0" presId="urn:microsoft.com/office/officeart/2005/8/layout/targe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2DE331-673C-4925-8C06-F325A2160D6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1F0A935-401E-4D89-9CB7-EF3F9628A354}">
      <dgm:prSet phldrT="[Text]"/>
      <dgm:spPr/>
      <dgm:t>
        <a:bodyPr/>
        <a:lstStyle/>
        <a:p>
          <a:r>
            <a:rPr lang="ro-RO" noProof="0" dirty="0" smtClean="0">
              <a:latin typeface="Calibri" panose="020F0502020204030204" pitchFamily="34" charset="0"/>
              <a:ea typeface="Calibri" panose="020F0502020204030204" pitchFamily="34" charset="0"/>
              <a:cs typeface="Times New Roman" panose="02020603050405020304" pitchFamily="18" charset="0"/>
            </a:rPr>
            <a:t>Cheltuielile materiale  sunt înregistrate   în contabilitate prin bifă electronica a bonului de consum</a:t>
          </a:r>
          <a:endParaRPr lang="ro-RO" noProof="0" dirty="0"/>
        </a:p>
      </dgm:t>
    </dgm:pt>
    <dgm:pt modelId="{B00EF6FC-7F09-43F2-AA97-065B584432CB}" type="parTrans" cxnId="{D0CAB8F8-D594-46FD-8CDE-B1294AC66F28}">
      <dgm:prSet/>
      <dgm:spPr/>
      <dgm:t>
        <a:bodyPr/>
        <a:lstStyle/>
        <a:p>
          <a:endParaRPr lang="en-US"/>
        </a:p>
      </dgm:t>
    </dgm:pt>
    <dgm:pt modelId="{1F4A851C-A7ED-4992-8708-F24579490B0A}" type="sibTrans" cxnId="{D0CAB8F8-D594-46FD-8CDE-B1294AC66F28}">
      <dgm:prSet/>
      <dgm:spPr/>
      <dgm:t>
        <a:bodyPr/>
        <a:lstStyle/>
        <a:p>
          <a:endParaRPr lang="en-US"/>
        </a:p>
      </dgm:t>
    </dgm:pt>
    <dgm:pt modelId="{BDE9DA4E-9668-42A7-9035-2B89597889C6}">
      <dgm:prSet phldrT="[Text]"/>
      <dgm:spPr/>
      <dgm:t>
        <a:bodyPr/>
        <a:lstStyle/>
        <a:p>
          <a:r>
            <a:rPr lang="ro-RO" noProof="0" dirty="0" smtClean="0">
              <a:latin typeface="Calibri" panose="020F0502020204030204" pitchFamily="34" charset="0"/>
              <a:ea typeface="Calibri" panose="020F0502020204030204" pitchFamily="34" charset="0"/>
              <a:cs typeface="Times New Roman" panose="02020603050405020304" pitchFamily="18" charset="0"/>
            </a:rPr>
            <a:t>Cheltuielile financiare sunt înregitrate pe baza extraselor  și a comunicărilor bancare (împrumut).</a:t>
          </a:r>
          <a:endParaRPr lang="ro-RO" noProof="0" dirty="0"/>
        </a:p>
      </dgm:t>
    </dgm:pt>
    <dgm:pt modelId="{AB2F340C-C18C-4DD1-A7A2-B5E65B401C4D}" type="parTrans" cxnId="{10450740-D2C7-4A84-A2C0-CBC006428A0D}">
      <dgm:prSet/>
      <dgm:spPr/>
      <dgm:t>
        <a:bodyPr/>
        <a:lstStyle/>
        <a:p>
          <a:endParaRPr lang="en-US"/>
        </a:p>
      </dgm:t>
    </dgm:pt>
    <dgm:pt modelId="{03BEB3AA-2975-43DF-95F5-7409438EF2C3}" type="sibTrans" cxnId="{10450740-D2C7-4A84-A2C0-CBC006428A0D}">
      <dgm:prSet/>
      <dgm:spPr/>
      <dgm:t>
        <a:bodyPr/>
        <a:lstStyle/>
        <a:p>
          <a:endParaRPr lang="en-US"/>
        </a:p>
      </dgm:t>
    </dgm:pt>
    <dgm:pt modelId="{4400723B-B1AE-40E3-A4DA-1DFA8ABB1AE5}">
      <dgm:prSet/>
      <dgm:spPr/>
      <dgm:t>
        <a:bodyPr/>
        <a:lstStyle/>
        <a:p>
          <a:r>
            <a:rPr lang="ro-RO" noProof="0" dirty="0" smtClean="0"/>
            <a:t>Cheltuielile cu provizioanele, amortizările și ajustările pentru depreciere sau pierdere de valoare, precum și cheltuielile cu impozitul pe profit și alte impozite, calculate potrivit legii, se evidențiază distinct, în funcție de natura lor.</a:t>
          </a:r>
          <a:endParaRPr lang="ro-RO" noProof="0" dirty="0"/>
        </a:p>
      </dgm:t>
    </dgm:pt>
    <dgm:pt modelId="{D455E2DB-6135-440B-AC47-55D6A45D167E}" type="parTrans" cxnId="{3527515E-569E-4C7E-98A7-9695BF2E2F92}">
      <dgm:prSet/>
      <dgm:spPr/>
      <dgm:t>
        <a:bodyPr/>
        <a:lstStyle/>
        <a:p>
          <a:endParaRPr lang="en-US"/>
        </a:p>
      </dgm:t>
    </dgm:pt>
    <dgm:pt modelId="{84242FB7-AA74-4BB8-A310-97E6BAE2CC48}" type="sibTrans" cxnId="{3527515E-569E-4C7E-98A7-9695BF2E2F92}">
      <dgm:prSet/>
      <dgm:spPr/>
      <dgm:t>
        <a:bodyPr/>
        <a:lstStyle/>
        <a:p>
          <a:endParaRPr lang="en-US"/>
        </a:p>
      </dgm:t>
    </dgm:pt>
    <dgm:pt modelId="{05E663A7-8E25-4D2E-B6E0-5D43BE3A3683}">
      <dgm:prSet/>
      <dgm:spPr/>
      <dgm:t>
        <a:bodyPr/>
        <a:lstStyle/>
        <a:p>
          <a:r>
            <a:rPr lang="en-US" smtClean="0"/>
            <a:t>Contabilitatea analitică a cheltuielilor este după natura lor (materiale,personal etc) și pe centre de cost.</a:t>
          </a:r>
          <a:endParaRPr lang="en-US"/>
        </a:p>
      </dgm:t>
    </dgm:pt>
    <dgm:pt modelId="{B7AF813B-0201-4C3A-8499-C7B6361D7327}" type="parTrans" cxnId="{168D3323-1363-41DD-91A3-54A9DCB3C805}">
      <dgm:prSet/>
      <dgm:spPr/>
      <dgm:t>
        <a:bodyPr/>
        <a:lstStyle/>
        <a:p>
          <a:endParaRPr lang="en-US"/>
        </a:p>
      </dgm:t>
    </dgm:pt>
    <dgm:pt modelId="{1BBBDA53-DAAF-46ED-A53B-4FC607A1C5B6}" type="sibTrans" cxnId="{168D3323-1363-41DD-91A3-54A9DCB3C805}">
      <dgm:prSet/>
      <dgm:spPr/>
      <dgm:t>
        <a:bodyPr/>
        <a:lstStyle/>
        <a:p>
          <a:endParaRPr lang="en-US"/>
        </a:p>
      </dgm:t>
    </dgm:pt>
    <dgm:pt modelId="{DD239ECB-29D1-454D-8B6F-125292548CB2}">
      <dgm:prSet/>
      <dgm:spPr/>
      <dgm:t>
        <a:bodyPr/>
        <a:lstStyle/>
        <a:p>
          <a:r>
            <a:rPr lang="en-US" smtClean="0">
              <a:latin typeface="Calibri" panose="020F0502020204030204" pitchFamily="34" charset="0"/>
              <a:ea typeface="Calibri" panose="020F0502020204030204" pitchFamily="34" charset="0"/>
              <a:cs typeface="Times New Roman" panose="02020603050405020304" pitchFamily="18" charset="0"/>
            </a:rPr>
            <a:t>În aplicația Crisoft sunt definite tipurile de documente de consum (documente reglementate prin ordin  al ministerul Finanțelor ) cu reguli de contare pe centre de cost.</a:t>
          </a:r>
          <a:endParaRPr lang="en-US" dirty="0">
            <a:latin typeface="Calibri" panose="020F0502020204030204" pitchFamily="34" charset="0"/>
            <a:ea typeface="Calibri" panose="020F0502020204030204" pitchFamily="34" charset="0"/>
            <a:cs typeface="Times New Roman" panose="02020603050405020304" pitchFamily="18" charset="0"/>
          </a:endParaRPr>
        </a:p>
      </dgm:t>
    </dgm:pt>
    <dgm:pt modelId="{E4CE524B-BD78-4760-B320-ABE79071B522}" type="parTrans" cxnId="{922E1639-745C-4366-AE0E-E630CCE843F1}">
      <dgm:prSet/>
      <dgm:spPr/>
      <dgm:t>
        <a:bodyPr/>
        <a:lstStyle/>
        <a:p>
          <a:endParaRPr lang="en-US"/>
        </a:p>
      </dgm:t>
    </dgm:pt>
    <dgm:pt modelId="{0819610D-8ADE-4CE1-95E5-266552E53EBE}" type="sibTrans" cxnId="{922E1639-745C-4366-AE0E-E630CCE843F1}">
      <dgm:prSet/>
      <dgm:spPr/>
      <dgm:t>
        <a:bodyPr/>
        <a:lstStyle/>
        <a:p>
          <a:endParaRPr lang="en-US"/>
        </a:p>
      </dgm:t>
    </dgm:pt>
    <dgm:pt modelId="{3157F6CF-EBA4-4BF1-AC6F-667DDF902536}">
      <dgm:prSet/>
      <dgm:spPr/>
      <dgm:t>
        <a:bodyPr/>
        <a:lstStyle/>
        <a:p>
          <a:r>
            <a:rPr lang="ro-RO" noProof="0" dirty="0" smtClean="0">
              <a:latin typeface="Calibri" panose="020F0502020204030204" pitchFamily="34" charset="0"/>
              <a:ea typeface="Calibri" panose="020F0502020204030204" pitchFamily="34" charset="0"/>
              <a:cs typeface="Times New Roman" panose="02020603050405020304" pitchFamily="18" charset="0"/>
            </a:rPr>
            <a:t>Cheltuielile cu prestări de servicii se înregistrează  în contabilitate din documentele de datorii</a:t>
          </a:r>
          <a:r>
            <a:rPr lang="ro-RO"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err="1" smtClean="0">
              <a:latin typeface="Calibri" panose="020F0502020204030204" pitchFamily="34" charset="0"/>
              <a:ea typeface="Calibri" panose="020F0502020204030204" pitchFamily="34" charset="0"/>
              <a:cs typeface="Times New Roman" panose="02020603050405020304" pitchFamily="18" charset="0"/>
            </a:rPr>
            <a:t>factura</a:t>
          </a:r>
          <a:r>
            <a:rPr lang="en-US" dirty="0" smtClean="0">
              <a:latin typeface="Calibri" panose="020F0502020204030204" pitchFamily="34" charset="0"/>
              <a:ea typeface="Calibri" panose="020F0502020204030204" pitchFamily="34" charset="0"/>
              <a:cs typeface="Times New Roman" panose="02020603050405020304" pitchFamily="18" charset="0"/>
            </a:rPr>
            <a:t>, bon </a:t>
          </a:r>
          <a:r>
            <a:rPr lang="ro-RO" noProof="0" dirty="0" smtClean="0">
              <a:latin typeface="Calibri" panose="020F0502020204030204" pitchFamily="34" charset="0"/>
              <a:ea typeface="Calibri" panose="020F0502020204030204" pitchFamily="34" charset="0"/>
              <a:cs typeface="Times New Roman" panose="02020603050405020304" pitchFamily="18" charset="0"/>
            </a:rPr>
            <a:t>fiscal,decont</a:t>
          </a: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dgm:t>
    </dgm:pt>
    <dgm:pt modelId="{F78CB47E-3874-4C37-854F-583B72A5C6A4}" type="parTrans" cxnId="{D7CE3018-FDB5-4D0B-AAB0-5D15B16AA69D}">
      <dgm:prSet/>
      <dgm:spPr/>
      <dgm:t>
        <a:bodyPr/>
        <a:lstStyle/>
        <a:p>
          <a:endParaRPr lang="en-US"/>
        </a:p>
      </dgm:t>
    </dgm:pt>
    <dgm:pt modelId="{50FA13A1-1771-4095-A06C-D05F96BB377C}" type="sibTrans" cxnId="{D7CE3018-FDB5-4D0B-AAB0-5D15B16AA69D}">
      <dgm:prSet/>
      <dgm:spPr/>
      <dgm:t>
        <a:bodyPr/>
        <a:lstStyle/>
        <a:p>
          <a:endParaRPr lang="en-US"/>
        </a:p>
      </dgm:t>
    </dgm:pt>
    <dgm:pt modelId="{BC4D6624-907D-4A89-BFBD-44FF22123AD3}" type="pres">
      <dgm:prSet presAssocID="{B12DE331-673C-4925-8C06-F325A2160D6D}" presName="diagram" presStyleCnt="0">
        <dgm:presLayoutVars>
          <dgm:dir/>
          <dgm:resizeHandles val="exact"/>
        </dgm:presLayoutVars>
      </dgm:prSet>
      <dgm:spPr/>
      <dgm:t>
        <a:bodyPr/>
        <a:lstStyle/>
        <a:p>
          <a:endParaRPr lang="en-US"/>
        </a:p>
      </dgm:t>
    </dgm:pt>
    <dgm:pt modelId="{61EBE4B3-A2EE-4E58-BD32-9CE746121EF6}" type="pres">
      <dgm:prSet presAssocID="{4400723B-B1AE-40E3-A4DA-1DFA8ABB1AE5}" presName="node" presStyleLbl="node1" presStyleIdx="0" presStyleCnt="6">
        <dgm:presLayoutVars>
          <dgm:bulletEnabled val="1"/>
        </dgm:presLayoutVars>
      </dgm:prSet>
      <dgm:spPr/>
      <dgm:t>
        <a:bodyPr/>
        <a:lstStyle/>
        <a:p>
          <a:endParaRPr lang="en-US"/>
        </a:p>
      </dgm:t>
    </dgm:pt>
    <dgm:pt modelId="{3E01BD7E-C891-451B-9521-B39758C7DE96}" type="pres">
      <dgm:prSet presAssocID="{84242FB7-AA74-4BB8-A310-97E6BAE2CC48}" presName="sibTrans" presStyleCnt="0"/>
      <dgm:spPr/>
    </dgm:pt>
    <dgm:pt modelId="{C6E35A74-3CA7-4B85-8900-FD6E797F781D}" type="pres">
      <dgm:prSet presAssocID="{11F0A935-401E-4D89-9CB7-EF3F9628A354}" presName="node" presStyleLbl="node1" presStyleIdx="1" presStyleCnt="6">
        <dgm:presLayoutVars>
          <dgm:bulletEnabled val="1"/>
        </dgm:presLayoutVars>
      </dgm:prSet>
      <dgm:spPr/>
      <dgm:t>
        <a:bodyPr/>
        <a:lstStyle/>
        <a:p>
          <a:endParaRPr lang="en-US"/>
        </a:p>
      </dgm:t>
    </dgm:pt>
    <dgm:pt modelId="{BF608376-A47E-40B3-A8D2-88F79BE1ED02}" type="pres">
      <dgm:prSet presAssocID="{1F4A851C-A7ED-4992-8708-F24579490B0A}" presName="sibTrans" presStyleCnt="0"/>
      <dgm:spPr/>
    </dgm:pt>
    <dgm:pt modelId="{6C5214A7-450E-4EC4-BB79-9214C6F2AF2F}" type="pres">
      <dgm:prSet presAssocID="{05E663A7-8E25-4D2E-B6E0-5D43BE3A3683}" presName="node" presStyleLbl="node1" presStyleIdx="2" presStyleCnt="6">
        <dgm:presLayoutVars>
          <dgm:bulletEnabled val="1"/>
        </dgm:presLayoutVars>
      </dgm:prSet>
      <dgm:spPr/>
      <dgm:t>
        <a:bodyPr/>
        <a:lstStyle/>
        <a:p>
          <a:endParaRPr lang="en-US"/>
        </a:p>
      </dgm:t>
    </dgm:pt>
    <dgm:pt modelId="{E685BB3D-E8B2-485B-AA6D-18A5D428AEEB}" type="pres">
      <dgm:prSet presAssocID="{1BBBDA53-DAAF-46ED-A53B-4FC607A1C5B6}" presName="sibTrans" presStyleCnt="0"/>
      <dgm:spPr/>
    </dgm:pt>
    <dgm:pt modelId="{7C239962-E11D-4AEA-AD1E-A5B092B45122}" type="pres">
      <dgm:prSet presAssocID="{DD239ECB-29D1-454D-8B6F-125292548CB2}" presName="node" presStyleLbl="node1" presStyleIdx="3" presStyleCnt="6">
        <dgm:presLayoutVars>
          <dgm:bulletEnabled val="1"/>
        </dgm:presLayoutVars>
      </dgm:prSet>
      <dgm:spPr/>
      <dgm:t>
        <a:bodyPr/>
        <a:lstStyle/>
        <a:p>
          <a:endParaRPr lang="en-US"/>
        </a:p>
      </dgm:t>
    </dgm:pt>
    <dgm:pt modelId="{2241B2AC-8B03-464A-B481-38BDDFDE3BC1}" type="pres">
      <dgm:prSet presAssocID="{0819610D-8ADE-4CE1-95E5-266552E53EBE}" presName="sibTrans" presStyleCnt="0"/>
      <dgm:spPr/>
    </dgm:pt>
    <dgm:pt modelId="{7FCDA5AD-2FB5-4799-BC8F-5EC4118FE8AE}" type="pres">
      <dgm:prSet presAssocID="{3157F6CF-EBA4-4BF1-AC6F-667DDF902536}" presName="node" presStyleLbl="node1" presStyleIdx="4" presStyleCnt="6">
        <dgm:presLayoutVars>
          <dgm:bulletEnabled val="1"/>
        </dgm:presLayoutVars>
      </dgm:prSet>
      <dgm:spPr/>
      <dgm:t>
        <a:bodyPr/>
        <a:lstStyle/>
        <a:p>
          <a:endParaRPr lang="en-US"/>
        </a:p>
      </dgm:t>
    </dgm:pt>
    <dgm:pt modelId="{64103F62-23A0-48A7-9DF5-E83D1EF55570}" type="pres">
      <dgm:prSet presAssocID="{50FA13A1-1771-4095-A06C-D05F96BB377C}" presName="sibTrans" presStyleCnt="0"/>
      <dgm:spPr/>
    </dgm:pt>
    <dgm:pt modelId="{AD1FAB8B-53D8-4185-901F-ABA6794D723C}" type="pres">
      <dgm:prSet presAssocID="{BDE9DA4E-9668-42A7-9035-2B89597889C6}" presName="node" presStyleLbl="node1" presStyleIdx="5" presStyleCnt="6">
        <dgm:presLayoutVars>
          <dgm:bulletEnabled val="1"/>
        </dgm:presLayoutVars>
      </dgm:prSet>
      <dgm:spPr/>
      <dgm:t>
        <a:bodyPr/>
        <a:lstStyle/>
        <a:p>
          <a:endParaRPr lang="en-US"/>
        </a:p>
      </dgm:t>
    </dgm:pt>
  </dgm:ptLst>
  <dgm:cxnLst>
    <dgm:cxn modelId="{B1482787-98BA-4DD6-BF40-64225A73742D}" type="presOf" srcId="{11F0A935-401E-4D89-9CB7-EF3F9628A354}" destId="{C6E35A74-3CA7-4B85-8900-FD6E797F781D}" srcOrd="0" destOrd="0" presId="urn:microsoft.com/office/officeart/2005/8/layout/default"/>
    <dgm:cxn modelId="{3527515E-569E-4C7E-98A7-9695BF2E2F92}" srcId="{B12DE331-673C-4925-8C06-F325A2160D6D}" destId="{4400723B-B1AE-40E3-A4DA-1DFA8ABB1AE5}" srcOrd="0" destOrd="0" parTransId="{D455E2DB-6135-440B-AC47-55D6A45D167E}" sibTransId="{84242FB7-AA74-4BB8-A310-97E6BAE2CC48}"/>
    <dgm:cxn modelId="{041F5BBD-F95B-4C4E-B1BF-B07E6E77EC50}" type="presOf" srcId="{BDE9DA4E-9668-42A7-9035-2B89597889C6}" destId="{AD1FAB8B-53D8-4185-901F-ABA6794D723C}" srcOrd="0" destOrd="0" presId="urn:microsoft.com/office/officeart/2005/8/layout/default"/>
    <dgm:cxn modelId="{D0CAB8F8-D594-46FD-8CDE-B1294AC66F28}" srcId="{B12DE331-673C-4925-8C06-F325A2160D6D}" destId="{11F0A935-401E-4D89-9CB7-EF3F9628A354}" srcOrd="1" destOrd="0" parTransId="{B00EF6FC-7F09-43F2-AA97-065B584432CB}" sibTransId="{1F4A851C-A7ED-4992-8708-F24579490B0A}"/>
    <dgm:cxn modelId="{490412E8-F279-4B46-A0BB-535FA386B0CF}" type="presOf" srcId="{05E663A7-8E25-4D2E-B6E0-5D43BE3A3683}" destId="{6C5214A7-450E-4EC4-BB79-9214C6F2AF2F}" srcOrd="0" destOrd="0" presId="urn:microsoft.com/office/officeart/2005/8/layout/default"/>
    <dgm:cxn modelId="{922E1639-745C-4366-AE0E-E630CCE843F1}" srcId="{B12DE331-673C-4925-8C06-F325A2160D6D}" destId="{DD239ECB-29D1-454D-8B6F-125292548CB2}" srcOrd="3" destOrd="0" parTransId="{E4CE524B-BD78-4760-B320-ABE79071B522}" sibTransId="{0819610D-8ADE-4CE1-95E5-266552E53EBE}"/>
    <dgm:cxn modelId="{168D3323-1363-41DD-91A3-54A9DCB3C805}" srcId="{B12DE331-673C-4925-8C06-F325A2160D6D}" destId="{05E663A7-8E25-4D2E-B6E0-5D43BE3A3683}" srcOrd="2" destOrd="0" parTransId="{B7AF813B-0201-4C3A-8499-C7B6361D7327}" sibTransId="{1BBBDA53-DAAF-46ED-A53B-4FC607A1C5B6}"/>
    <dgm:cxn modelId="{D7CE3018-FDB5-4D0B-AAB0-5D15B16AA69D}" srcId="{B12DE331-673C-4925-8C06-F325A2160D6D}" destId="{3157F6CF-EBA4-4BF1-AC6F-667DDF902536}" srcOrd="4" destOrd="0" parTransId="{F78CB47E-3874-4C37-854F-583B72A5C6A4}" sibTransId="{50FA13A1-1771-4095-A06C-D05F96BB377C}"/>
    <dgm:cxn modelId="{EBB79AE7-5B9E-43E6-BBA0-F4E9CC68851E}" type="presOf" srcId="{4400723B-B1AE-40E3-A4DA-1DFA8ABB1AE5}" destId="{61EBE4B3-A2EE-4E58-BD32-9CE746121EF6}" srcOrd="0" destOrd="0" presId="urn:microsoft.com/office/officeart/2005/8/layout/default"/>
    <dgm:cxn modelId="{10450740-D2C7-4A84-A2C0-CBC006428A0D}" srcId="{B12DE331-673C-4925-8C06-F325A2160D6D}" destId="{BDE9DA4E-9668-42A7-9035-2B89597889C6}" srcOrd="5" destOrd="0" parTransId="{AB2F340C-C18C-4DD1-A7A2-B5E65B401C4D}" sibTransId="{03BEB3AA-2975-43DF-95F5-7409438EF2C3}"/>
    <dgm:cxn modelId="{31B9AEC8-6499-4758-8F0A-C85880DB6FCB}" type="presOf" srcId="{3157F6CF-EBA4-4BF1-AC6F-667DDF902536}" destId="{7FCDA5AD-2FB5-4799-BC8F-5EC4118FE8AE}" srcOrd="0" destOrd="0" presId="urn:microsoft.com/office/officeart/2005/8/layout/default"/>
    <dgm:cxn modelId="{AD167BA2-16CC-4081-9D5A-49B3976267FB}" type="presOf" srcId="{DD239ECB-29D1-454D-8B6F-125292548CB2}" destId="{7C239962-E11D-4AEA-AD1E-A5B092B45122}" srcOrd="0" destOrd="0" presId="urn:microsoft.com/office/officeart/2005/8/layout/default"/>
    <dgm:cxn modelId="{13AAD497-E2BF-4C5A-B9E2-5826563FEB77}" type="presOf" srcId="{B12DE331-673C-4925-8C06-F325A2160D6D}" destId="{BC4D6624-907D-4A89-BFBD-44FF22123AD3}" srcOrd="0" destOrd="0" presId="urn:microsoft.com/office/officeart/2005/8/layout/default"/>
    <dgm:cxn modelId="{2C4CC89A-91CE-4B70-B324-D91E2AEF25AF}" type="presParOf" srcId="{BC4D6624-907D-4A89-BFBD-44FF22123AD3}" destId="{61EBE4B3-A2EE-4E58-BD32-9CE746121EF6}" srcOrd="0" destOrd="0" presId="urn:microsoft.com/office/officeart/2005/8/layout/default"/>
    <dgm:cxn modelId="{19C32861-F1BE-4CFC-82D5-08FF4B541396}" type="presParOf" srcId="{BC4D6624-907D-4A89-BFBD-44FF22123AD3}" destId="{3E01BD7E-C891-451B-9521-B39758C7DE96}" srcOrd="1" destOrd="0" presId="urn:microsoft.com/office/officeart/2005/8/layout/default"/>
    <dgm:cxn modelId="{2986CC88-3ACB-40BA-8198-331AAE4189A3}" type="presParOf" srcId="{BC4D6624-907D-4A89-BFBD-44FF22123AD3}" destId="{C6E35A74-3CA7-4B85-8900-FD6E797F781D}" srcOrd="2" destOrd="0" presId="urn:microsoft.com/office/officeart/2005/8/layout/default"/>
    <dgm:cxn modelId="{2C844A69-A4DE-4BCC-8628-B04A82F8A891}" type="presParOf" srcId="{BC4D6624-907D-4A89-BFBD-44FF22123AD3}" destId="{BF608376-A47E-40B3-A8D2-88F79BE1ED02}" srcOrd="3" destOrd="0" presId="urn:microsoft.com/office/officeart/2005/8/layout/default"/>
    <dgm:cxn modelId="{EAF6B801-7F7C-40EC-8C1B-79DE5B6FBC86}" type="presParOf" srcId="{BC4D6624-907D-4A89-BFBD-44FF22123AD3}" destId="{6C5214A7-450E-4EC4-BB79-9214C6F2AF2F}" srcOrd="4" destOrd="0" presId="urn:microsoft.com/office/officeart/2005/8/layout/default"/>
    <dgm:cxn modelId="{1F2B6DA5-53A0-412A-9F91-DE0417D39162}" type="presParOf" srcId="{BC4D6624-907D-4A89-BFBD-44FF22123AD3}" destId="{E685BB3D-E8B2-485B-AA6D-18A5D428AEEB}" srcOrd="5" destOrd="0" presId="urn:microsoft.com/office/officeart/2005/8/layout/default"/>
    <dgm:cxn modelId="{0048DB7F-96BB-4B45-8D70-260DDE9D53A4}" type="presParOf" srcId="{BC4D6624-907D-4A89-BFBD-44FF22123AD3}" destId="{7C239962-E11D-4AEA-AD1E-A5B092B45122}" srcOrd="6" destOrd="0" presId="urn:microsoft.com/office/officeart/2005/8/layout/default"/>
    <dgm:cxn modelId="{1AA69D29-737E-4F35-B5A2-010A3AFA212E}" type="presParOf" srcId="{BC4D6624-907D-4A89-BFBD-44FF22123AD3}" destId="{2241B2AC-8B03-464A-B481-38BDDFDE3BC1}" srcOrd="7" destOrd="0" presId="urn:microsoft.com/office/officeart/2005/8/layout/default"/>
    <dgm:cxn modelId="{D57E0B07-C641-40F9-852B-AC2434F18646}" type="presParOf" srcId="{BC4D6624-907D-4A89-BFBD-44FF22123AD3}" destId="{7FCDA5AD-2FB5-4799-BC8F-5EC4118FE8AE}" srcOrd="8" destOrd="0" presId="urn:microsoft.com/office/officeart/2005/8/layout/default"/>
    <dgm:cxn modelId="{F824C3A7-6071-4840-AF7D-BC43FCE7B66F}" type="presParOf" srcId="{BC4D6624-907D-4A89-BFBD-44FF22123AD3}" destId="{64103F62-23A0-48A7-9DF5-E83D1EF55570}" srcOrd="9" destOrd="0" presId="urn:microsoft.com/office/officeart/2005/8/layout/default"/>
    <dgm:cxn modelId="{7BFC48D9-4EF3-43AC-8528-1009DE0A56C6}" type="presParOf" srcId="{BC4D6624-907D-4A89-BFBD-44FF22123AD3}" destId="{AD1FAB8B-53D8-4185-901F-ABA6794D723C}" srcOrd="10" destOrd="0" presId="urn:microsoft.com/office/officeart/2005/8/layout/defaul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FF0754-FE87-4A6C-AEE8-EA68A52F91E9}"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2ECCD5C0-727B-48EB-AA90-4BAAFFB79FE4}">
      <dgm:prSet phldrT="[Text]" custT="1"/>
      <dgm:spPr/>
      <dgm:t>
        <a:bodyPr/>
        <a:lstStyle/>
        <a:p>
          <a:r>
            <a:rPr lang="ro-RO" sz="1200" noProof="0" dirty="0" smtClean="0">
              <a:latin typeface="+mj-lt"/>
              <a:ea typeface="Calibri" panose="020F0502020204030204" pitchFamily="34" charset="0"/>
              <a:cs typeface="Times New Roman" panose="02020603050405020304" pitchFamily="18" charset="0"/>
            </a:rPr>
            <a:t>Amortizarea fiscală este reglementată de Codul Fiscal.</a:t>
          </a:r>
          <a:endParaRPr lang="ro-RO" sz="1200" noProof="0" dirty="0">
            <a:latin typeface="+mj-lt"/>
          </a:endParaRPr>
        </a:p>
      </dgm:t>
    </dgm:pt>
    <dgm:pt modelId="{589075D8-C491-46ED-B50C-3D2656E2B654}" type="parTrans" cxnId="{ACC5B6F5-54F8-423C-8061-A6FBF0A1A8F1}">
      <dgm:prSet/>
      <dgm:spPr/>
      <dgm:t>
        <a:bodyPr/>
        <a:lstStyle/>
        <a:p>
          <a:endParaRPr lang="en-US"/>
        </a:p>
      </dgm:t>
    </dgm:pt>
    <dgm:pt modelId="{AD8FE68D-0A7D-4B56-B6B0-0FB5DE9A4174}" type="sibTrans" cxnId="{ACC5B6F5-54F8-423C-8061-A6FBF0A1A8F1}">
      <dgm:prSet/>
      <dgm:spPr/>
      <dgm:t>
        <a:bodyPr/>
        <a:lstStyle/>
        <a:p>
          <a:endParaRPr lang="en-US"/>
        </a:p>
      </dgm:t>
    </dgm:pt>
    <dgm:pt modelId="{38B0B98F-DB00-47DD-A8D9-AA63378FFD31}">
      <dgm:prSet phldrT="[Text]" custT="1"/>
      <dgm:spPr/>
      <dgm:t>
        <a:bodyPr/>
        <a:lstStyle/>
        <a:p>
          <a:r>
            <a:rPr lang="ro-RO" sz="1000" noProof="0" dirty="0" smtClean="0">
              <a:latin typeface="+mj-lt"/>
              <a:ea typeface="Calibri" panose="020F0502020204030204" pitchFamily="34" charset="0"/>
              <a:cs typeface="Times New Roman" panose="02020603050405020304" pitchFamily="18" charset="0"/>
            </a:rPr>
            <a:t>Mijloacele fixe reprezentând bunuri de retur  finanțate din granturi nu se amortizează, celelalte mijloace fixe finanțate din granturi (calculatoare, aparatura de laborator) se amortizeaza financiar și se reia la venituri grantul </a:t>
          </a:r>
          <a:r>
            <a:rPr lang="en-US" sz="1000" dirty="0" smtClean="0">
              <a:latin typeface="+mj-lt"/>
              <a:ea typeface="Calibri" panose="020F0502020204030204" pitchFamily="34" charset="0"/>
              <a:cs typeface="Times New Roman" panose="02020603050405020304" pitchFamily="18" charset="0"/>
            </a:rPr>
            <a:t>.</a:t>
          </a:r>
          <a:endParaRPr lang="en-US" sz="1000" dirty="0">
            <a:latin typeface="+mj-lt"/>
          </a:endParaRPr>
        </a:p>
      </dgm:t>
    </dgm:pt>
    <dgm:pt modelId="{DF04E149-BA40-49B3-977B-32571C6BB3D9}" type="parTrans" cxnId="{FF1725EB-4B78-44FD-ACC8-4D2DC596C6E6}">
      <dgm:prSet/>
      <dgm:spPr/>
      <dgm:t>
        <a:bodyPr/>
        <a:lstStyle/>
        <a:p>
          <a:endParaRPr lang="en-US"/>
        </a:p>
      </dgm:t>
    </dgm:pt>
    <dgm:pt modelId="{FC8705E7-1522-492C-B9F5-E2F9E6C25D0F}" type="sibTrans" cxnId="{FF1725EB-4B78-44FD-ACC8-4D2DC596C6E6}">
      <dgm:prSet/>
      <dgm:spPr/>
      <dgm:t>
        <a:bodyPr/>
        <a:lstStyle/>
        <a:p>
          <a:endParaRPr lang="en-US"/>
        </a:p>
      </dgm:t>
    </dgm:pt>
    <dgm:pt modelId="{1E0109FD-DCD9-44D7-99D3-A3D036023436}">
      <dgm:prSet phldrT="[Text]" custT="1"/>
      <dgm:spPr/>
      <dgm:t>
        <a:bodyPr/>
        <a:lstStyle/>
        <a:p>
          <a:r>
            <a:rPr lang="ro-RO" sz="1200" noProof="0" dirty="0" smtClean="0">
              <a:latin typeface="+mj-lt"/>
              <a:ea typeface="Calibri" panose="020F0502020204030204" pitchFamily="34" charset="0"/>
              <a:cs typeface="Times New Roman" panose="02020603050405020304" pitchFamily="18" charset="0"/>
            </a:rPr>
            <a:t>Amorizarea financiară este egală cu cea fiscală .</a:t>
          </a:r>
          <a:endParaRPr lang="ro-RO" sz="1200" noProof="0" dirty="0">
            <a:latin typeface="+mj-lt"/>
          </a:endParaRPr>
        </a:p>
      </dgm:t>
    </dgm:pt>
    <dgm:pt modelId="{1003867A-E42F-47B8-8FDB-5E04406D9E94}" type="parTrans" cxnId="{CEA37B55-56B7-4E69-8EA0-49C2CC0605C4}">
      <dgm:prSet/>
      <dgm:spPr/>
      <dgm:t>
        <a:bodyPr/>
        <a:lstStyle/>
        <a:p>
          <a:endParaRPr lang="en-US"/>
        </a:p>
      </dgm:t>
    </dgm:pt>
    <dgm:pt modelId="{0E5E76F1-7807-4E98-B298-E7393031045E}" type="sibTrans" cxnId="{CEA37B55-56B7-4E69-8EA0-49C2CC0605C4}">
      <dgm:prSet/>
      <dgm:spPr/>
      <dgm:t>
        <a:bodyPr/>
        <a:lstStyle/>
        <a:p>
          <a:endParaRPr lang="en-US"/>
        </a:p>
      </dgm:t>
    </dgm:pt>
    <dgm:pt modelId="{B31B3A97-D296-4E85-84D0-A79F48D45AAE}">
      <dgm:prSet custT="1"/>
      <dgm:spPr/>
      <dgm:t>
        <a:bodyPr/>
        <a:lstStyle/>
        <a:p>
          <a:r>
            <a:rPr lang="en-US" sz="1100" dirty="0" err="1" smtClean="0">
              <a:latin typeface="+mj-lt"/>
              <a:ea typeface="Calibri" panose="020F0502020204030204" pitchFamily="34" charset="0"/>
              <a:cs typeface="Times New Roman" panose="02020603050405020304" pitchFamily="18" charset="0"/>
            </a:rPr>
            <a:t>Amortizarea</a:t>
          </a:r>
          <a:r>
            <a:rPr lang="en-US" sz="1100" dirty="0" smtClean="0">
              <a:latin typeface="+mj-lt"/>
              <a:ea typeface="Calibri" panose="020F0502020204030204" pitchFamily="34" charset="0"/>
              <a:cs typeface="Times New Roman" panose="02020603050405020304" pitchFamily="18" charset="0"/>
            </a:rPr>
            <a:t>  </a:t>
          </a:r>
          <a:r>
            <a:rPr lang="en-US" sz="1100" dirty="0" err="1" smtClean="0">
              <a:latin typeface="+mj-lt"/>
              <a:ea typeface="Calibri" panose="020F0502020204030204" pitchFamily="34" charset="0"/>
              <a:cs typeface="Times New Roman" panose="02020603050405020304" pitchFamily="18" charset="0"/>
            </a:rPr>
            <a:t>contabilă</a:t>
          </a:r>
          <a:r>
            <a:rPr lang="ro-RO" sz="1100" dirty="0" smtClean="0">
              <a:latin typeface="+mj-lt"/>
              <a:ea typeface="Calibri" panose="020F0502020204030204" pitchFamily="34" charset="0"/>
              <a:cs typeface="Times New Roman" panose="02020603050405020304" pitchFamily="18" charset="0"/>
            </a:rPr>
            <a:t> a</a:t>
          </a:r>
          <a:r>
            <a:rPr lang="en-US" sz="1100" dirty="0" smtClean="0">
              <a:latin typeface="+mj-lt"/>
              <a:ea typeface="Calibri" panose="020F0502020204030204" pitchFamily="34" charset="0"/>
              <a:cs typeface="Times New Roman" panose="02020603050405020304" pitchFamily="18" charset="0"/>
            </a:rPr>
            <a:t> </a:t>
          </a:r>
          <a:r>
            <a:rPr lang="en-US" sz="1100" dirty="0" err="1" smtClean="0">
              <a:latin typeface="+mj-lt"/>
              <a:ea typeface="Calibri" panose="020F0502020204030204" pitchFamily="34" charset="0"/>
              <a:cs typeface="Times New Roman" panose="02020603050405020304" pitchFamily="18" charset="0"/>
            </a:rPr>
            <a:t>mijloaxelor</a:t>
          </a:r>
          <a:r>
            <a:rPr lang="en-US" sz="1100" dirty="0" smtClean="0">
              <a:latin typeface="+mj-lt"/>
              <a:ea typeface="Calibri" panose="020F0502020204030204" pitchFamily="34" charset="0"/>
              <a:cs typeface="Times New Roman" panose="02020603050405020304" pitchFamily="18" charset="0"/>
            </a:rPr>
            <a:t> fixe </a:t>
          </a:r>
          <a:r>
            <a:rPr lang="en-US" sz="1100" dirty="0" err="1" smtClean="0">
              <a:latin typeface="+mj-lt"/>
              <a:ea typeface="Calibri" panose="020F0502020204030204" pitchFamily="34" charset="0"/>
              <a:cs typeface="Times New Roman" panose="02020603050405020304" pitchFamily="18" charset="0"/>
            </a:rPr>
            <a:t>este</a:t>
          </a:r>
          <a:r>
            <a:rPr lang="en-US" sz="1100" dirty="0" smtClean="0">
              <a:latin typeface="+mj-lt"/>
              <a:ea typeface="Calibri" panose="020F0502020204030204" pitchFamily="34" charset="0"/>
              <a:cs typeface="Times New Roman" panose="02020603050405020304" pitchFamily="18" charset="0"/>
            </a:rPr>
            <a:t> </a:t>
          </a:r>
          <a:r>
            <a:rPr lang="en-US" sz="1100" dirty="0" err="1" smtClean="0">
              <a:latin typeface="+mj-lt"/>
              <a:ea typeface="Calibri" panose="020F0502020204030204" pitchFamily="34" charset="0"/>
              <a:cs typeface="Times New Roman" panose="02020603050405020304" pitchFamily="18" charset="0"/>
            </a:rPr>
            <a:t>reglementată</a:t>
          </a:r>
          <a:r>
            <a:rPr lang="en-US" sz="1100" dirty="0" smtClean="0">
              <a:latin typeface="+mj-lt"/>
              <a:ea typeface="Calibri" panose="020F0502020204030204" pitchFamily="34" charset="0"/>
              <a:cs typeface="Times New Roman" panose="02020603050405020304" pitchFamily="18" charset="0"/>
            </a:rPr>
            <a:t> </a:t>
          </a:r>
          <a:r>
            <a:rPr lang="en-US" sz="1100" dirty="0" err="1" smtClean="0">
              <a:latin typeface="+mj-lt"/>
              <a:ea typeface="Calibri" panose="020F0502020204030204" pitchFamily="34" charset="0"/>
              <a:cs typeface="Times New Roman" panose="02020603050405020304" pitchFamily="18" charset="0"/>
            </a:rPr>
            <a:t>prin</a:t>
          </a:r>
          <a:r>
            <a:rPr lang="en-US" sz="1100" dirty="0" smtClean="0">
              <a:latin typeface="+mj-lt"/>
              <a:ea typeface="Calibri" panose="020F0502020204030204" pitchFamily="34" charset="0"/>
              <a:cs typeface="Times New Roman" panose="02020603050405020304" pitchFamily="18" charset="0"/>
            </a:rPr>
            <a:t> </a:t>
          </a:r>
          <a:r>
            <a:rPr lang="en-US" sz="1100" dirty="0" err="1" smtClean="0">
              <a:latin typeface="+mj-lt"/>
              <a:ea typeface="Calibri" panose="020F0502020204030204" pitchFamily="34" charset="0"/>
              <a:cs typeface="Times New Roman" panose="02020603050405020304" pitchFamily="18" charset="0"/>
            </a:rPr>
            <a:t>Legea</a:t>
          </a:r>
          <a:r>
            <a:rPr lang="en-US" sz="1100" dirty="0" smtClean="0">
              <a:latin typeface="+mj-lt"/>
              <a:ea typeface="Calibri" panose="020F0502020204030204" pitchFamily="34" charset="0"/>
              <a:cs typeface="Times New Roman" panose="02020603050405020304" pitchFamily="18" charset="0"/>
            </a:rPr>
            <a:t> 15</a:t>
          </a:r>
          <a:r>
            <a:rPr lang="ro-RO" sz="1100" dirty="0" smtClean="0">
              <a:latin typeface="+mj-lt"/>
              <a:ea typeface="Calibri" panose="020F0502020204030204" pitchFamily="34" charset="0"/>
              <a:cs typeface="Times New Roman" panose="02020603050405020304" pitchFamily="18" charset="0"/>
            </a:rPr>
            <a:t>/</a:t>
          </a:r>
          <a:r>
            <a:rPr lang="en-US" sz="1100" dirty="0" smtClean="0">
              <a:latin typeface="+mj-lt"/>
              <a:ea typeface="Calibri" panose="020F0502020204030204" pitchFamily="34" charset="0"/>
              <a:cs typeface="Times New Roman" panose="02020603050405020304" pitchFamily="18" charset="0"/>
            </a:rPr>
            <a:t>1994 </a:t>
          </a:r>
          <a:r>
            <a:rPr lang="en-US" sz="1100" dirty="0" err="1" smtClean="0">
              <a:latin typeface="+mj-lt"/>
              <a:ea typeface="Calibri" panose="020F0502020204030204" pitchFamily="34" charset="0"/>
              <a:cs typeface="Times New Roman" panose="02020603050405020304" pitchFamily="18" charset="0"/>
            </a:rPr>
            <a:t>privind</a:t>
          </a:r>
          <a:r>
            <a:rPr lang="en-US" sz="1100" dirty="0" smtClean="0">
              <a:latin typeface="+mj-lt"/>
              <a:ea typeface="Calibri" panose="020F0502020204030204" pitchFamily="34" charset="0"/>
              <a:cs typeface="Times New Roman" panose="02020603050405020304" pitchFamily="18" charset="0"/>
            </a:rPr>
            <a:t> </a:t>
          </a:r>
          <a:r>
            <a:rPr lang="en-US" sz="1100" dirty="0" err="1" smtClean="0">
              <a:latin typeface="+mj-lt"/>
              <a:ea typeface="Calibri" panose="020F0502020204030204" pitchFamily="34" charset="0"/>
              <a:cs typeface="Times New Roman" panose="02020603050405020304" pitchFamily="18" charset="0"/>
            </a:rPr>
            <a:t>amortizarea</a:t>
          </a:r>
          <a:r>
            <a:rPr lang="en-US" sz="1100" dirty="0" smtClean="0">
              <a:latin typeface="+mj-lt"/>
              <a:ea typeface="Calibri" panose="020F0502020204030204" pitchFamily="34" charset="0"/>
              <a:cs typeface="Times New Roman" panose="02020603050405020304" pitchFamily="18" charset="0"/>
            </a:rPr>
            <a:t> </a:t>
          </a:r>
          <a:r>
            <a:rPr lang="en-US" sz="1100" dirty="0" err="1" smtClean="0">
              <a:latin typeface="+mj-lt"/>
              <a:ea typeface="Calibri" panose="020F0502020204030204" pitchFamily="34" charset="0"/>
              <a:cs typeface="Times New Roman" panose="02020603050405020304" pitchFamily="18" charset="0"/>
            </a:rPr>
            <a:t>capitalului</a:t>
          </a:r>
          <a:r>
            <a:rPr lang="en-US" sz="1100" dirty="0" smtClean="0">
              <a:latin typeface="+mj-lt"/>
              <a:ea typeface="Calibri" panose="020F0502020204030204" pitchFamily="34" charset="0"/>
              <a:cs typeface="Times New Roman" panose="02020603050405020304" pitchFamily="18" charset="0"/>
            </a:rPr>
            <a:t> </a:t>
          </a:r>
          <a:r>
            <a:rPr lang="en-US" sz="1100" dirty="0" err="1" smtClean="0">
              <a:latin typeface="+mj-lt"/>
              <a:ea typeface="Calibri" panose="020F0502020204030204" pitchFamily="34" charset="0"/>
              <a:cs typeface="Times New Roman" panose="02020603050405020304" pitchFamily="18" charset="0"/>
            </a:rPr>
            <a:t>imobilizat</a:t>
          </a:r>
          <a:r>
            <a:rPr lang="en-US" sz="1100" dirty="0" smtClean="0">
              <a:latin typeface="+mj-lt"/>
              <a:ea typeface="Calibri" panose="020F0502020204030204" pitchFamily="34" charset="0"/>
              <a:cs typeface="Times New Roman" panose="02020603050405020304" pitchFamily="18" charset="0"/>
            </a:rPr>
            <a:t>  </a:t>
          </a:r>
          <a:r>
            <a:rPr lang="ro-RO" sz="1100" dirty="0" smtClean="0">
              <a:latin typeface="+mj-lt"/>
              <a:ea typeface="Calibri" panose="020F0502020204030204" pitchFamily="34" charset="0"/>
              <a:cs typeface="Times New Roman" panose="02020603050405020304" pitchFamily="18" charset="0"/>
            </a:rPr>
            <a:t>ți prin </a:t>
          </a:r>
          <a:r>
            <a:rPr lang="en-US" sz="1100" dirty="0" smtClean="0">
              <a:latin typeface="+mj-lt"/>
              <a:ea typeface="Calibri" panose="020F0502020204030204" pitchFamily="34" charset="0"/>
              <a:cs typeface="Times New Roman" panose="02020603050405020304" pitchFamily="18" charset="0"/>
            </a:rPr>
            <a:t>catalog</a:t>
          </a:r>
          <a:r>
            <a:rPr lang="ro-RO" sz="1100" dirty="0" smtClean="0">
              <a:latin typeface="+mj-lt"/>
              <a:ea typeface="Calibri" panose="020F0502020204030204" pitchFamily="34" charset="0"/>
              <a:cs typeface="Times New Roman" panose="02020603050405020304" pitchFamily="18" charset="0"/>
            </a:rPr>
            <a:t>ul cu</a:t>
          </a:r>
          <a:r>
            <a:rPr lang="en-US" sz="1100" dirty="0" smtClean="0">
              <a:latin typeface="+mj-lt"/>
              <a:ea typeface="Calibri" panose="020F0502020204030204" pitchFamily="34" charset="0"/>
              <a:cs typeface="Times New Roman" panose="02020603050405020304" pitchFamily="18" charset="0"/>
            </a:rPr>
            <a:t> </a:t>
          </a:r>
          <a:r>
            <a:rPr lang="en-US" sz="1100" dirty="0" err="1" smtClean="0">
              <a:latin typeface="+mj-lt"/>
              <a:ea typeface="Calibri" panose="020F0502020204030204" pitchFamily="34" charset="0"/>
              <a:cs typeface="Times New Roman" panose="02020603050405020304" pitchFamily="18" charset="0"/>
            </a:rPr>
            <a:t>duratele</a:t>
          </a:r>
          <a:r>
            <a:rPr lang="en-US" sz="1100" dirty="0" smtClean="0">
              <a:latin typeface="+mj-lt"/>
              <a:ea typeface="Calibri" panose="020F0502020204030204" pitchFamily="34" charset="0"/>
              <a:cs typeface="Times New Roman" panose="02020603050405020304" pitchFamily="18" charset="0"/>
            </a:rPr>
            <a:t> </a:t>
          </a:r>
          <a:r>
            <a:rPr lang="en-US" sz="1100" dirty="0" err="1" smtClean="0">
              <a:latin typeface="+mj-lt"/>
              <a:ea typeface="Calibri" panose="020F0502020204030204" pitchFamily="34" charset="0"/>
              <a:cs typeface="Times New Roman" panose="02020603050405020304" pitchFamily="18" charset="0"/>
            </a:rPr>
            <a:t>mijloacelor</a:t>
          </a:r>
          <a:r>
            <a:rPr lang="en-US" sz="1100" dirty="0" smtClean="0">
              <a:latin typeface="+mj-lt"/>
              <a:ea typeface="Calibri" panose="020F0502020204030204" pitchFamily="34" charset="0"/>
              <a:cs typeface="Times New Roman" panose="02020603050405020304" pitchFamily="18" charset="0"/>
            </a:rPr>
            <a:t> fixe.</a:t>
          </a:r>
          <a:endParaRPr lang="en-US" sz="1100" dirty="0">
            <a:latin typeface="+mj-lt"/>
            <a:ea typeface="Calibri" panose="020F0502020204030204" pitchFamily="34" charset="0"/>
            <a:cs typeface="Times New Roman" panose="02020603050405020304" pitchFamily="18" charset="0"/>
          </a:endParaRPr>
        </a:p>
      </dgm:t>
    </dgm:pt>
    <dgm:pt modelId="{126DDAE9-91DA-46F3-8A33-B63BDBAACBB6}" type="parTrans" cxnId="{22C0D725-0176-48DA-BD95-8A2BBC1180F9}">
      <dgm:prSet/>
      <dgm:spPr/>
      <dgm:t>
        <a:bodyPr/>
        <a:lstStyle/>
        <a:p>
          <a:endParaRPr lang="en-US"/>
        </a:p>
      </dgm:t>
    </dgm:pt>
    <dgm:pt modelId="{A959FB72-1F5C-4E83-861B-08C2434CF2AA}" type="sibTrans" cxnId="{22C0D725-0176-48DA-BD95-8A2BBC1180F9}">
      <dgm:prSet/>
      <dgm:spPr/>
      <dgm:t>
        <a:bodyPr/>
        <a:lstStyle/>
        <a:p>
          <a:endParaRPr lang="en-US"/>
        </a:p>
      </dgm:t>
    </dgm:pt>
    <dgm:pt modelId="{CE859FB2-C8CB-4F01-B9CE-C06527FA4CFE}" type="pres">
      <dgm:prSet presAssocID="{F5FF0754-FE87-4A6C-AEE8-EA68A52F91E9}" presName="compositeShape" presStyleCnt="0">
        <dgm:presLayoutVars>
          <dgm:dir/>
          <dgm:resizeHandles/>
        </dgm:presLayoutVars>
      </dgm:prSet>
      <dgm:spPr/>
      <dgm:t>
        <a:bodyPr/>
        <a:lstStyle/>
        <a:p>
          <a:endParaRPr lang="en-US"/>
        </a:p>
      </dgm:t>
    </dgm:pt>
    <dgm:pt modelId="{7511FF29-2C88-476D-A800-CB9644CC44DB}" type="pres">
      <dgm:prSet presAssocID="{F5FF0754-FE87-4A6C-AEE8-EA68A52F91E9}" presName="pyramid" presStyleLbl="node1" presStyleIdx="0" presStyleCnt="1"/>
      <dgm:spPr/>
    </dgm:pt>
    <dgm:pt modelId="{C583D65B-11F8-4F6D-B587-880EE8A8A338}" type="pres">
      <dgm:prSet presAssocID="{F5FF0754-FE87-4A6C-AEE8-EA68A52F91E9}" presName="theList" presStyleCnt="0"/>
      <dgm:spPr/>
    </dgm:pt>
    <dgm:pt modelId="{A5C96D00-4570-45E5-BD38-96746E0DF698}" type="pres">
      <dgm:prSet presAssocID="{B31B3A97-D296-4E85-84D0-A79F48D45AAE}" presName="aNode" presStyleLbl="fgAcc1" presStyleIdx="0" presStyleCnt="4">
        <dgm:presLayoutVars>
          <dgm:bulletEnabled val="1"/>
        </dgm:presLayoutVars>
      </dgm:prSet>
      <dgm:spPr/>
      <dgm:t>
        <a:bodyPr/>
        <a:lstStyle/>
        <a:p>
          <a:endParaRPr lang="en-US"/>
        </a:p>
      </dgm:t>
    </dgm:pt>
    <dgm:pt modelId="{FC17C22B-EE90-4F54-9B94-E9FF5D57C54D}" type="pres">
      <dgm:prSet presAssocID="{B31B3A97-D296-4E85-84D0-A79F48D45AAE}" presName="aSpace" presStyleCnt="0"/>
      <dgm:spPr/>
    </dgm:pt>
    <dgm:pt modelId="{975D5BDF-2178-4077-B17C-575DE84BA77B}" type="pres">
      <dgm:prSet presAssocID="{2ECCD5C0-727B-48EB-AA90-4BAAFFB79FE4}" presName="aNode" presStyleLbl="fgAcc1" presStyleIdx="1" presStyleCnt="4">
        <dgm:presLayoutVars>
          <dgm:bulletEnabled val="1"/>
        </dgm:presLayoutVars>
      </dgm:prSet>
      <dgm:spPr/>
      <dgm:t>
        <a:bodyPr/>
        <a:lstStyle/>
        <a:p>
          <a:endParaRPr lang="en-US"/>
        </a:p>
      </dgm:t>
    </dgm:pt>
    <dgm:pt modelId="{AC447E0D-84F0-461A-861A-E797FA18B214}" type="pres">
      <dgm:prSet presAssocID="{2ECCD5C0-727B-48EB-AA90-4BAAFFB79FE4}" presName="aSpace" presStyleCnt="0"/>
      <dgm:spPr/>
    </dgm:pt>
    <dgm:pt modelId="{FDB6532E-C46E-449E-BD35-6531102B4289}" type="pres">
      <dgm:prSet presAssocID="{38B0B98F-DB00-47DD-A8D9-AA63378FFD31}" presName="aNode" presStyleLbl="fgAcc1" presStyleIdx="2" presStyleCnt="4" custScaleY="116657">
        <dgm:presLayoutVars>
          <dgm:bulletEnabled val="1"/>
        </dgm:presLayoutVars>
      </dgm:prSet>
      <dgm:spPr/>
      <dgm:t>
        <a:bodyPr/>
        <a:lstStyle/>
        <a:p>
          <a:endParaRPr lang="en-US"/>
        </a:p>
      </dgm:t>
    </dgm:pt>
    <dgm:pt modelId="{5FA9AB67-CB71-482E-BAE5-E14C0134300E}" type="pres">
      <dgm:prSet presAssocID="{38B0B98F-DB00-47DD-A8D9-AA63378FFD31}" presName="aSpace" presStyleCnt="0"/>
      <dgm:spPr/>
    </dgm:pt>
    <dgm:pt modelId="{9058807D-3CB1-405E-A0FE-BA9FCE66DA92}" type="pres">
      <dgm:prSet presAssocID="{1E0109FD-DCD9-44D7-99D3-A3D036023436}" presName="aNode" presStyleLbl="fgAcc1" presStyleIdx="3" presStyleCnt="4">
        <dgm:presLayoutVars>
          <dgm:bulletEnabled val="1"/>
        </dgm:presLayoutVars>
      </dgm:prSet>
      <dgm:spPr/>
      <dgm:t>
        <a:bodyPr/>
        <a:lstStyle/>
        <a:p>
          <a:endParaRPr lang="en-US"/>
        </a:p>
      </dgm:t>
    </dgm:pt>
    <dgm:pt modelId="{EB981ED9-D416-4FA6-A37D-E3309030F04B}" type="pres">
      <dgm:prSet presAssocID="{1E0109FD-DCD9-44D7-99D3-A3D036023436}" presName="aSpace" presStyleCnt="0"/>
      <dgm:spPr/>
    </dgm:pt>
  </dgm:ptLst>
  <dgm:cxnLst>
    <dgm:cxn modelId="{CEA37B55-56B7-4E69-8EA0-49C2CC0605C4}" srcId="{F5FF0754-FE87-4A6C-AEE8-EA68A52F91E9}" destId="{1E0109FD-DCD9-44D7-99D3-A3D036023436}" srcOrd="3" destOrd="0" parTransId="{1003867A-E42F-47B8-8FDB-5E04406D9E94}" sibTransId="{0E5E76F1-7807-4E98-B298-E7393031045E}"/>
    <dgm:cxn modelId="{E253186E-8112-4F0B-B4D1-55A7A7733462}" type="presOf" srcId="{38B0B98F-DB00-47DD-A8D9-AA63378FFD31}" destId="{FDB6532E-C46E-449E-BD35-6531102B4289}" srcOrd="0" destOrd="0" presId="urn:microsoft.com/office/officeart/2005/8/layout/pyramid2"/>
    <dgm:cxn modelId="{3FF03E12-6C3B-4D35-9676-9861EB0452B1}" type="presOf" srcId="{1E0109FD-DCD9-44D7-99D3-A3D036023436}" destId="{9058807D-3CB1-405E-A0FE-BA9FCE66DA92}" srcOrd="0" destOrd="0" presId="urn:microsoft.com/office/officeart/2005/8/layout/pyramid2"/>
    <dgm:cxn modelId="{285F0F15-E7A8-461F-B320-C05923DD319A}" type="presOf" srcId="{F5FF0754-FE87-4A6C-AEE8-EA68A52F91E9}" destId="{CE859FB2-C8CB-4F01-B9CE-C06527FA4CFE}" srcOrd="0" destOrd="0" presId="urn:microsoft.com/office/officeart/2005/8/layout/pyramid2"/>
    <dgm:cxn modelId="{22C0D725-0176-48DA-BD95-8A2BBC1180F9}" srcId="{F5FF0754-FE87-4A6C-AEE8-EA68A52F91E9}" destId="{B31B3A97-D296-4E85-84D0-A79F48D45AAE}" srcOrd="0" destOrd="0" parTransId="{126DDAE9-91DA-46F3-8A33-B63BDBAACBB6}" sibTransId="{A959FB72-1F5C-4E83-861B-08C2434CF2AA}"/>
    <dgm:cxn modelId="{FF1725EB-4B78-44FD-ACC8-4D2DC596C6E6}" srcId="{F5FF0754-FE87-4A6C-AEE8-EA68A52F91E9}" destId="{38B0B98F-DB00-47DD-A8D9-AA63378FFD31}" srcOrd="2" destOrd="0" parTransId="{DF04E149-BA40-49B3-977B-32571C6BB3D9}" sibTransId="{FC8705E7-1522-492C-B9F5-E2F9E6C25D0F}"/>
    <dgm:cxn modelId="{EDA004D1-7703-4769-A63C-44A1CAF4C152}" type="presOf" srcId="{2ECCD5C0-727B-48EB-AA90-4BAAFFB79FE4}" destId="{975D5BDF-2178-4077-B17C-575DE84BA77B}" srcOrd="0" destOrd="0" presId="urn:microsoft.com/office/officeart/2005/8/layout/pyramid2"/>
    <dgm:cxn modelId="{ACC5B6F5-54F8-423C-8061-A6FBF0A1A8F1}" srcId="{F5FF0754-FE87-4A6C-AEE8-EA68A52F91E9}" destId="{2ECCD5C0-727B-48EB-AA90-4BAAFFB79FE4}" srcOrd="1" destOrd="0" parTransId="{589075D8-C491-46ED-B50C-3D2656E2B654}" sibTransId="{AD8FE68D-0A7D-4B56-B6B0-0FB5DE9A4174}"/>
    <dgm:cxn modelId="{CE730393-662D-44B6-8358-71112B6C18AA}" type="presOf" srcId="{B31B3A97-D296-4E85-84D0-A79F48D45AAE}" destId="{A5C96D00-4570-45E5-BD38-96746E0DF698}" srcOrd="0" destOrd="0" presId="urn:microsoft.com/office/officeart/2005/8/layout/pyramid2"/>
    <dgm:cxn modelId="{B87B5849-3723-4E86-8302-60DC2AA4A005}" type="presParOf" srcId="{CE859FB2-C8CB-4F01-B9CE-C06527FA4CFE}" destId="{7511FF29-2C88-476D-A800-CB9644CC44DB}" srcOrd="0" destOrd="0" presId="urn:microsoft.com/office/officeart/2005/8/layout/pyramid2"/>
    <dgm:cxn modelId="{57D5513B-AEFE-4F71-BD84-3CEB0B953973}" type="presParOf" srcId="{CE859FB2-C8CB-4F01-B9CE-C06527FA4CFE}" destId="{C583D65B-11F8-4F6D-B587-880EE8A8A338}" srcOrd="1" destOrd="0" presId="urn:microsoft.com/office/officeart/2005/8/layout/pyramid2"/>
    <dgm:cxn modelId="{3782FC33-49A8-43E4-AA26-525E77C75627}" type="presParOf" srcId="{C583D65B-11F8-4F6D-B587-880EE8A8A338}" destId="{A5C96D00-4570-45E5-BD38-96746E0DF698}" srcOrd="0" destOrd="0" presId="urn:microsoft.com/office/officeart/2005/8/layout/pyramid2"/>
    <dgm:cxn modelId="{9F621E7E-6257-4537-B488-14DB1BC495AB}" type="presParOf" srcId="{C583D65B-11F8-4F6D-B587-880EE8A8A338}" destId="{FC17C22B-EE90-4F54-9B94-E9FF5D57C54D}" srcOrd="1" destOrd="0" presId="urn:microsoft.com/office/officeart/2005/8/layout/pyramid2"/>
    <dgm:cxn modelId="{1362DA25-4B0D-4295-B98E-D5AC77AD8A1C}" type="presParOf" srcId="{C583D65B-11F8-4F6D-B587-880EE8A8A338}" destId="{975D5BDF-2178-4077-B17C-575DE84BA77B}" srcOrd="2" destOrd="0" presId="urn:microsoft.com/office/officeart/2005/8/layout/pyramid2"/>
    <dgm:cxn modelId="{DC57029A-EDE3-47F3-8EC9-2D89960A38E5}" type="presParOf" srcId="{C583D65B-11F8-4F6D-B587-880EE8A8A338}" destId="{AC447E0D-84F0-461A-861A-E797FA18B214}" srcOrd="3" destOrd="0" presId="urn:microsoft.com/office/officeart/2005/8/layout/pyramid2"/>
    <dgm:cxn modelId="{9EEF4F0D-E8B0-4BAF-B462-39CE43A10D3A}" type="presParOf" srcId="{C583D65B-11F8-4F6D-B587-880EE8A8A338}" destId="{FDB6532E-C46E-449E-BD35-6531102B4289}" srcOrd="4" destOrd="0" presId="urn:microsoft.com/office/officeart/2005/8/layout/pyramid2"/>
    <dgm:cxn modelId="{920D5C32-46F0-49EC-A936-26330E604067}" type="presParOf" srcId="{C583D65B-11F8-4F6D-B587-880EE8A8A338}" destId="{5FA9AB67-CB71-482E-BAE5-E14C0134300E}" srcOrd="5" destOrd="0" presId="urn:microsoft.com/office/officeart/2005/8/layout/pyramid2"/>
    <dgm:cxn modelId="{223E1437-CF60-498D-9626-735E94C9518F}" type="presParOf" srcId="{C583D65B-11F8-4F6D-B587-880EE8A8A338}" destId="{9058807D-3CB1-405E-A0FE-BA9FCE66DA92}" srcOrd="6" destOrd="0" presId="urn:microsoft.com/office/officeart/2005/8/layout/pyramid2"/>
    <dgm:cxn modelId="{32B44BAA-B018-4907-B09B-EADE46A562C7}" type="presParOf" srcId="{C583D65B-11F8-4F6D-B587-880EE8A8A338}" destId="{EB981ED9-D416-4FA6-A37D-E3309030F04B}" srcOrd="7" destOrd="0" presId="urn:microsoft.com/office/officeart/2005/8/layout/pyramid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FADD17-BD84-4AEE-9BD0-E47AEE79F9DD}" type="doc">
      <dgm:prSet loTypeId="urn:microsoft.com/office/officeart/2005/8/layout/hList7" loCatId="list" qsTypeId="urn:microsoft.com/office/officeart/2005/8/quickstyle/simple1" qsCatId="simple" csTypeId="urn:microsoft.com/office/officeart/2005/8/colors/accent1_2" csCatId="accent1" phldr="1"/>
      <dgm:spPr/>
    </dgm:pt>
    <dgm:pt modelId="{97600D55-7752-47C2-9D5B-2F2D24BC58BC}">
      <dgm:prSet custT="1"/>
      <dgm:spPr>
        <a:xfrm>
          <a:off x="1706" y="0"/>
          <a:ext cx="2655093" cy="439047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ro-RO" sz="900" dirty="0" smtClean="0">
              <a:solidFill>
                <a:sysClr val="window" lastClr="FFFFFF"/>
              </a:solidFill>
              <a:latin typeface="Arial" panose="020B0604020202020204" pitchFamily="34" charset="0"/>
              <a:ea typeface="+mn-ea"/>
              <a:cs typeface="Arial" panose="020B0604020202020204" pitchFamily="34" charset="0"/>
            </a:rPr>
            <a:t>Activitatea este verificată sub aspectul:</a:t>
          </a:r>
        </a:p>
        <a:p>
          <a:r>
            <a:rPr lang="ro-RO" sz="900" dirty="0" smtClean="0">
              <a:solidFill>
                <a:sysClr val="window" lastClr="FFFFFF"/>
              </a:solidFill>
              <a:latin typeface="Arial" panose="020B0604020202020204" pitchFamily="34" charset="0"/>
              <a:ea typeface="+mn-ea"/>
              <a:cs typeface="Arial" panose="020B0604020202020204" pitchFamily="34" charset="0"/>
            </a:rPr>
            <a:t>* Respectării prevederilor legale şi a reglementărilor interne cu privire la existența,  integritatea, păstrarea și utilizarea mijloacelor și resurselor, deținute cu orice titlu, și modului de reflectare a acestora în evidența contabilă</a:t>
          </a:r>
        </a:p>
        <a:p>
          <a:r>
            <a:rPr lang="ro-RO" sz="900" dirty="0" smtClean="0">
              <a:solidFill>
                <a:sysClr val="window" lastClr="FFFFFF"/>
              </a:solidFill>
              <a:latin typeface="Arial" panose="020B0604020202020204" pitchFamily="34" charset="0"/>
              <a:ea typeface="+mn-ea"/>
              <a:cs typeface="Arial" panose="020B0604020202020204" pitchFamily="34" charset="0"/>
            </a:rPr>
            <a:t>* Respectării prevederilor legale în fundamentarea proiectului bugetului de venituri și cheltuieli</a:t>
          </a:r>
        </a:p>
        <a:p>
          <a:r>
            <a:rPr lang="ro-RO" sz="900" dirty="0" smtClean="0">
              <a:solidFill>
                <a:sysClr val="window" lastClr="FFFFFF"/>
              </a:solidFill>
              <a:latin typeface="Arial" panose="020B0604020202020204" pitchFamily="34" charset="0"/>
              <a:ea typeface="+mn-ea"/>
              <a:cs typeface="Arial" panose="020B0604020202020204" pitchFamily="34" charset="0"/>
            </a:rPr>
            <a:t>* Respectării prevederilor legale în execuția bugetului de venituri și cheltuieli</a:t>
          </a:r>
        </a:p>
        <a:p>
          <a:r>
            <a:rPr lang="ro-RO" sz="900" dirty="0" smtClean="0">
              <a:solidFill>
                <a:sysClr val="window" lastClr="FFFFFF"/>
              </a:solidFill>
              <a:latin typeface="Arial" panose="020B0604020202020204" pitchFamily="34" charset="0"/>
              <a:ea typeface="+mn-ea"/>
              <a:cs typeface="Arial" panose="020B0604020202020204" pitchFamily="34" charset="0"/>
            </a:rPr>
            <a:t>* Respectării prevederilor legale și a reglementărilor interne cu privire la modul de efectuare a inventarierii anuale a elementelor de natura activelor, datoriilor și capitalurilor proprii</a:t>
          </a:r>
        </a:p>
        <a:p>
          <a:r>
            <a:rPr lang="ro-RO" sz="900" dirty="0" smtClean="0">
              <a:solidFill>
                <a:sysClr val="window" lastClr="FFFFFF"/>
              </a:solidFill>
              <a:latin typeface="Arial" panose="020B0604020202020204" pitchFamily="34" charset="0"/>
              <a:ea typeface="+mn-ea"/>
              <a:cs typeface="Arial" panose="020B0604020202020204" pitchFamily="34" charset="0"/>
            </a:rPr>
            <a:t>* Respectării prevederilor legale și a reglementărilor interne cu privire la încasările și plățile în lei și valută, de orice natură, în numerar sau prin virament</a:t>
          </a:r>
        </a:p>
        <a:p>
          <a:r>
            <a:rPr lang="ro-RO" sz="900" dirty="0" smtClean="0">
              <a:solidFill>
                <a:sysClr val="window" lastClr="FFFFFF"/>
              </a:solidFill>
              <a:latin typeface="Arial" panose="020B0604020202020204" pitchFamily="34" charset="0"/>
              <a:ea typeface="+mn-ea"/>
              <a:cs typeface="Arial" panose="020B0604020202020204" pitchFamily="34" charset="0"/>
            </a:rPr>
            <a:t>* Respectării prevederilor legale cu privire la înregistrarea în evidența contabilă a operațiunilor  economico-financiare</a:t>
          </a:r>
        </a:p>
        <a:p>
          <a:r>
            <a:rPr lang="ro-RO" sz="1100" dirty="0" smtClean="0">
              <a:solidFill>
                <a:sysClr val="window" lastClr="FFFFFF"/>
              </a:solidFill>
              <a:latin typeface="Arial" panose="020B0604020202020204" pitchFamily="34" charset="0"/>
              <a:ea typeface="+mn-ea"/>
              <a:cs typeface="Arial" panose="020B0604020202020204" pitchFamily="34" charset="0"/>
            </a:rPr>
            <a:t>Întocmirii situațiilor financiare, așa cum sunt prevăzute de Legea contabilității nr. 82/1991</a:t>
          </a:r>
          <a:endParaRPr lang="en-US" sz="1100" dirty="0">
            <a:solidFill>
              <a:sysClr val="window" lastClr="FFFFFF"/>
            </a:solidFill>
            <a:latin typeface="Arial" panose="020B0604020202020204" pitchFamily="34" charset="0"/>
            <a:ea typeface="+mn-ea"/>
            <a:cs typeface="Arial" panose="020B0604020202020204" pitchFamily="34" charset="0"/>
          </a:endParaRPr>
        </a:p>
      </dgm:t>
    </dgm:pt>
    <dgm:pt modelId="{256AFD81-9E38-4532-80A4-CEA520EC6346}" type="parTrans" cxnId="{0918578A-A192-45FE-A168-BDFAC0265838}">
      <dgm:prSet/>
      <dgm:spPr/>
      <dgm:t>
        <a:bodyPr/>
        <a:lstStyle/>
        <a:p>
          <a:endParaRPr lang="en-US"/>
        </a:p>
      </dgm:t>
    </dgm:pt>
    <dgm:pt modelId="{412627C5-C800-465F-839B-268A240A8157}" type="sibTrans" cxnId="{0918578A-A192-45FE-A168-BDFAC0265838}">
      <dgm:prSet/>
      <dgm:spPr/>
      <dgm:t>
        <a:bodyPr/>
        <a:lstStyle/>
        <a:p>
          <a:endParaRPr lang="en-US"/>
        </a:p>
      </dgm:t>
    </dgm:pt>
    <dgm:pt modelId="{6EEFD4F3-9C9A-4907-87AA-04304DC7EB1D}">
      <dgm:prSet custT="1"/>
      <dgm:spPr>
        <a:xfrm>
          <a:off x="2736453" y="0"/>
          <a:ext cx="2655093" cy="439047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ro-RO" sz="1100" dirty="0" smtClean="0">
              <a:solidFill>
                <a:sysClr val="window" lastClr="FFFFFF"/>
              </a:solidFill>
              <a:latin typeface="Arial" panose="020B0604020202020204" pitchFamily="34" charset="0"/>
              <a:ea typeface="+mn-ea"/>
              <a:cs typeface="Arial" panose="020B0604020202020204" pitchFamily="34" charset="0"/>
            </a:rPr>
            <a:t>Auditarea:</a:t>
          </a:r>
        </a:p>
        <a:p>
          <a:r>
            <a:rPr lang="ro-RO" sz="1100" dirty="0" smtClean="0">
              <a:solidFill>
                <a:sysClr val="window" lastClr="FFFFFF"/>
              </a:solidFill>
              <a:latin typeface="Arial" panose="020B0604020202020204" pitchFamily="34" charset="0"/>
              <a:ea typeface="+mn-ea"/>
              <a:cs typeface="Arial" panose="020B0604020202020204" pitchFamily="34" charset="0"/>
            </a:rPr>
            <a:t>* activităților financiare sau cu implicații financiare desfășurate de SC ApaVital SA din momentul constituirii angajamentelor până la utilizarea fondurilor de către beneficiarii finali, inclusiv a fondurilor provenite din finanțare externă</a:t>
          </a:r>
        </a:p>
        <a:p>
          <a:r>
            <a:rPr lang="ro-RO" sz="1100" dirty="0" smtClean="0">
              <a:solidFill>
                <a:sysClr val="window" lastClr="FFFFFF"/>
              </a:solidFill>
              <a:latin typeface="Arial" panose="020B0604020202020204" pitchFamily="34" charset="0"/>
              <a:ea typeface="+mn-ea"/>
              <a:cs typeface="Arial" panose="020B0604020202020204" pitchFamily="34" charset="0"/>
            </a:rPr>
            <a:t>* plăților asumate prin angajamente bugetare și legale, inclusiv din fondurile comunitare</a:t>
          </a:r>
        </a:p>
        <a:p>
          <a:r>
            <a:rPr lang="ro-RO" sz="1100" dirty="0" smtClean="0">
              <a:solidFill>
                <a:sysClr val="window" lastClr="FFFFFF"/>
              </a:solidFill>
              <a:latin typeface="Arial" panose="020B0604020202020204" pitchFamily="34" charset="0"/>
              <a:ea typeface="+mn-ea"/>
              <a:cs typeface="Arial" panose="020B0604020202020204" pitchFamily="34" charset="0"/>
            </a:rPr>
            <a:t>* administrării patrimoniului</a:t>
          </a:r>
          <a:endParaRPr lang="en-US" sz="1100" dirty="0">
            <a:solidFill>
              <a:sysClr val="window" lastClr="FFFFFF"/>
            </a:solidFill>
            <a:latin typeface="Arial" panose="020B0604020202020204" pitchFamily="34" charset="0"/>
            <a:ea typeface="+mn-ea"/>
            <a:cs typeface="Arial" panose="020B0604020202020204" pitchFamily="34" charset="0"/>
          </a:endParaRPr>
        </a:p>
      </dgm:t>
    </dgm:pt>
    <dgm:pt modelId="{F2383852-8C60-4E61-9515-C32D0ED0DA32}" type="parTrans" cxnId="{74A3615A-CD12-4F38-9EEE-4A71EE2A94BD}">
      <dgm:prSet/>
      <dgm:spPr/>
      <dgm:t>
        <a:bodyPr/>
        <a:lstStyle/>
        <a:p>
          <a:endParaRPr lang="en-US"/>
        </a:p>
      </dgm:t>
    </dgm:pt>
    <dgm:pt modelId="{4C1A0216-0EF4-4763-A0A7-660AEF4C2526}" type="sibTrans" cxnId="{74A3615A-CD12-4F38-9EEE-4A71EE2A94BD}">
      <dgm:prSet/>
      <dgm:spPr/>
      <dgm:t>
        <a:bodyPr/>
        <a:lstStyle/>
        <a:p>
          <a:endParaRPr lang="en-US"/>
        </a:p>
      </dgm:t>
    </dgm:pt>
    <dgm:pt modelId="{0BBBC1B3-9B8D-4316-9467-5F9299CC06A0}">
      <dgm:prSet custT="1"/>
      <dgm:spPr>
        <a:xfrm>
          <a:off x="5471199" y="0"/>
          <a:ext cx="2655093" cy="439047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ro-RO" sz="1100" dirty="0" smtClean="0">
              <a:solidFill>
                <a:sysClr val="window" lastClr="FFFFFF"/>
              </a:solidFill>
              <a:latin typeface="Arial" panose="020B0604020202020204" pitchFamily="34" charset="0"/>
              <a:ea typeface="+mn-ea"/>
              <a:cs typeface="Arial" panose="020B0604020202020204" pitchFamily="34" charset="0"/>
            </a:rPr>
            <a:t>* </a:t>
          </a:r>
          <a:r>
            <a:rPr lang="ro-RO" sz="1000" baseline="0" noProof="0" dirty="0" smtClean="0">
              <a:solidFill>
                <a:sysClr val="window" lastClr="FFFFFF"/>
              </a:solidFill>
              <a:latin typeface="Times New Roman" panose="02020603050405020304" pitchFamily="18" charset="0"/>
              <a:ea typeface="+mn-ea"/>
              <a:cs typeface="Arial" panose="020B0604020202020204" pitchFamily="34" charset="0"/>
            </a:rPr>
            <a:t>preîntâmpin</a:t>
          </a:r>
          <a:r>
            <a:rPr lang="ro-RO" sz="1000" baseline="0" dirty="0" smtClean="0">
              <a:solidFill>
                <a:sysClr val="window" lastClr="FFFFFF"/>
              </a:solidFill>
              <a:latin typeface="Times New Roman" panose="02020603050405020304" pitchFamily="18" charset="0"/>
              <a:ea typeface="+mn-ea"/>
              <a:cs typeface="Arial" panose="020B0604020202020204" pitchFamily="34" charset="0"/>
            </a:rPr>
            <a:t>ă</a:t>
          </a:r>
          <a:r>
            <a:rPr lang="en-US" sz="1000" baseline="0" dirty="0" smtClean="0">
              <a:solidFill>
                <a:sysClr val="window" lastClr="FFFFFF"/>
              </a:solidFill>
              <a:latin typeface="Times New Roman" panose="02020603050405020304" pitchFamily="18" charset="0"/>
              <a:ea typeface="+mn-ea"/>
              <a:cs typeface="Arial" panose="020B0604020202020204" pitchFamily="34" charset="0"/>
            </a:rPr>
            <a:t> </a:t>
          </a:r>
          <a:r>
            <a:rPr lang="ro-RO" sz="1000" baseline="0" noProof="0" dirty="0" smtClean="0">
              <a:solidFill>
                <a:sysClr val="window" lastClr="FFFFFF"/>
              </a:solidFill>
              <a:latin typeface="Times New Roman" panose="02020603050405020304" pitchFamily="18" charset="0"/>
              <a:ea typeface="+mn-ea"/>
              <a:cs typeface="Arial" panose="020B0604020202020204" pitchFamily="34" charset="0"/>
            </a:rPr>
            <a:t>încălcarea dispozițiilor legale în vigoare și producerea de pagube exercitând controlul tuturor documentelor care conțin operaţiuni cu impact financiar asupra fondurilor publice şi proprii, a patrimoniului public şi pro</a:t>
          </a:r>
          <a:r>
            <a:rPr lang="en-US" sz="1000" baseline="0" dirty="0" smtClean="0">
              <a:solidFill>
                <a:sysClr val="window" lastClr="FFFFFF"/>
              </a:solidFill>
              <a:latin typeface="Times New Roman" panose="02020603050405020304" pitchFamily="18" charset="0"/>
              <a:ea typeface="+mn-ea"/>
              <a:cs typeface="Arial" panose="020B0604020202020204" pitchFamily="34" charset="0"/>
            </a:rPr>
            <a:t>p</a:t>
          </a:r>
          <a:r>
            <a:rPr lang="ro-RO" sz="1000" baseline="0" noProof="0" dirty="0" smtClean="0">
              <a:solidFill>
                <a:sysClr val="window" lastClr="FFFFFF"/>
              </a:solidFill>
              <a:latin typeface="Times New Roman" panose="02020603050405020304" pitchFamily="18" charset="0"/>
              <a:ea typeface="+mn-ea"/>
              <a:cs typeface="Arial" panose="020B0604020202020204" pitchFamily="34" charset="0"/>
            </a:rPr>
            <a:t>ri</a:t>
          </a:r>
          <a:r>
            <a:rPr lang="en-US" sz="1000" baseline="0" dirty="0" smtClean="0">
              <a:solidFill>
                <a:sysClr val="window" lastClr="FFFFFF"/>
              </a:solidFill>
              <a:latin typeface="Times New Roman" panose="02020603050405020304" pitchFamily="18" charset="0"/>
              <a:ea typeface="+mn-ea"/>
              <a:cs typeface="Arial" panose="020B0604020202020204" pitchFamily="34" charset="0"/>
            </a:rPr>
            <a:t>u</a:t>
          </a:r>
          <a:endParaRPr lang="ro-RO" sz="1000" baseline="0" dirty="0" smtClean="0">
            <a:solidFill>
              <a:sysClr val="window" lastClr="FFFFFF"/>
            </a:solidFill>
            <a:latin typeface="Times New Roman" panose="02020603050405020304" pitchFamily="18" charset="0"/>
            <a:ea typeface="+mn-ea"/>
            <a:cs typeface="Arial" panose="020B0604020202020204" pitchFamily="34" charset="0"/>
          </a:endParaRPr>
        </a:p>
        <a:p>
          <a:r>
            <a:rPr lang="ro-RO" sz="1000" baseline="0" dirty="0" smtClean="0">
              <a:solidFill>
                <a:sysClr val="window" lastClr="FFFFFF"/>
              </a:solidFill>
              <a:latin typeface="Times New Roman" panose="02020603050405020304" pitchFamily="18" charset="0"/>
              <a:ea typeface="+mn-ea"/>
              <a:cs typeface="Arial" panose="020B0604020202020204" pitchFamily="34" charset="0"/>
            </a:rPr>
            <a:t>* </a:t>
          </a:r>
          <a:r>
            <a:rPr lang="ro-RO" sz="1000" baseline="0" noProof="0" dirty="0" smtClean="0">
              <a:solidFill>
                <a:sysClr val="window" lastClr="FFFFFF"/>
              </a:solidFill>
              <a:latin typeface="Times New Roman" panose="02020603050405020304" pitchFamily="18" charset="0"/>
              <a:ea typeface="+mn-ea"/>
              <a:cs typeface="Arial" panose="020B0604020202020204" pitchFamily="34" charset="0"/>
            </a:rPr>
            <a:t>urmăreşte şi verifică angajamentele legale din care rezultă direct sau indirect obligații de plată</a:t>
          </a:r>
        </a:p>
        <a:p>
          <a:r>
            <a:rPr lang="ro-RO" sz="1000" baseline="0" dirty="0" smtClean="0">
              <a:solidFill>
                <a:sysClr val="window" lastClr="FFFFFF"/>
              </a:solidFill>
              <a:latin typeface="Times New Roman" panose="02020603050405020304" pitchFamily="18" charset="0"/>
              <a:ea typeface="+mn-ea"/>
              <a:cs typeface="Arial" panose="020B0604020202020204" pitchFamily="34" charset="0"/>
            </a:rPr>
            <a:t>* </a:t>
          </a:r>
          <a:r>
            <a:rPr lang="ro-RO" sz="1000" baseline="0" noProof="0" dirty="0" smtClean="0">
              <a:solidFill>
                <a:sysClr val="window" lastClr="FFFFFF"/>
              </a:solidFill>
              <a:latin typeface="Times New Roman" panose="02020603050405020304" pitchFamily="18" charset="0"/>
              <a:ea typeface="+mn-ea"/>
              <a:cs typeface="Arial" panose="020B0604020202020204" pitchFamily="34" charset="0"/>
            </a:rPr>
            <a:t>urmăreşte  şi verifică legalitatea ordonanţării cheltuielilo</a:t>
          </a:r>
          <a:r>
            <a:rPr lang="en-US" sz="1000" baseline="0" dirty="0" smtClean="0">
              <a:solidFill>
                <a:sysClr val="window" lastClr="FFFFFF"/>
              </a:solidFill>
              <a:latin typeface="Times New Roman" panose="02020603050405020304" pitchFamily="18" charset="0"/>
              <a:ea typeface="+mn-ea"/>
              <a:cs typeface="Arial" panose="020B0604020202020204" pitchFamily="34" charset="0"/>
            </a:rPr>
            <a:t>r</a:t>
          </a:r>
          <a:endParaRPr lang="ro-RO" sz="1000" baseline="0" dirty="0" smtClean="0">
            <a:solidFill>
              <a:sysClr val="window" lastClr="FFFFFF"/>
            </a:solidFill>
            <a:latin typeface="Times New Roman" panose="02020603050405020304" pitchFamily="18" charset="0"/>
            <a:ea typeface="+mn-ea"/>
            <a:cs typeface="Arial" panose="020B0604020202020204" pitchFamily="34" charset="0"/>
          </a:endParaRPr>
        </a:p>
        <a:p>
          <a:r>
            <a:rPr lang="ro-RO" sz="1000" baseline="0" dirty="0" smtClean="0">
              <a:solidFill>
                <a:sysClr val="window" lastClr="FFFFFF"/>
              </a:solidFill>
              <a:latin typeface="Times New Roman" panose="02020603050405020304" pitchFamily="18" charset="0"/>
              <a:ea typeface="+mn-ea"/>
              <a:cs typeface="Arial" panose="020B0604020202020204" pitchFamily="34" charset="0"/>
            </a:rPr>
            <a:t>* </a:t>
          </a:r>
          <a:r>
            <a:rPr lang="ro-RO" sz="1000" baseline="0" noProof="0" dirty="0" smtClean="0">
              <a:solidFill>
                <a:sysClr val="window" lastClr="FFFFFF"/>
              </a:solidFill>
              <a:latin typeface="Times New Roman" panose="02020603050405020304" pitchFamily="18" charset="0"/>
              <a:ea typeface="+mn-ea"/>
              <a:cs typeface="Arial" panose="020B0604020202020204" pitchFamily="34" charset="0"/>
            </a:rPr>
            <a:t>verifică documentele ce cuprind operaţiile ce se referă la drepturile şi obligaţiile patrimoniale ale unităţii, în faza de angajare şi de plată, în raporturile cu alte persoane juridice sau fizic</a:t>
          </a:r>
          <a:r>
            <a:rPr lang="en-US" sz="1000" baseline="0" dirty="0" smtClean="0">
              <a:solidFill>
                <a:sysClr val="window" lastClr="FFFFFF"/>
              </a:solidFill>
              <a:latin typeface="Times New Roman" panose="02020603050405020304" pitchFamily="18" charset="0"/>
              <a:ea typeface="+mn-ea"/>
              <a:cs typeface="Arial" panose="020B0604020202020204" pitchFamily="34" charset="0"/>
            </a:rPr>
            <a:t>e</a:t>
          </a:r>
          <a:endParaRPr lang="ro-RO" sz="1000" baseline="0" dirty="0" smtClean="0">
            <a:solidFill>
              <a:sysClr val="window" lastClr="FFFFFF"/>
            </a:solidFill>
            <a:latin typeface="Times New Roman" panose="02020603050405020304" pitchFamily="18" charset="0"/>
            <a:ea typeface="+mn-ea"/>
            <a:cs typeface="Arial" panose="020B0604020202020204" pitchFamily="34" charset="0"/>
          </a:endParaRPr>
        </a:p>
        <a:p>
          <a:r>
            <a:rPr lang="ro-RO" sz="1000" baseline="0" dirty="0" smtClean="0">
              <a:solidFill>
                <a:sysClr val="window" lastClr="FFFFFF"/>
              </a:solidFill>
              <a:latin typeface="Times New Roman" panose="02020603050405020304" pitchFamily="18" charset="0"/>
              <a:ea typeface="+mn-ea"/>
              <a:cs typeface="Arial" panose="020B0604020202020204" pitchFamily="34" charset="0"/>
            </a:rPr>
            <a:t>* </a:t>
          </a:r>
          <a:r>
            <a:rPr lang="ro-RO" sz="1000" baseline="0" noProof="0" dirty="0" smtClean="0">
              <a:solidFill>
                <a:sysClr val="window" lastClr="FFFFFF"/>
              </a:solidFill>
              <a:latin typeface="Times New Roman" panose="02020603050405020304" pitchFamily="18" charset="0"/>
              <a:ea typeface="+mn-ea"/>
              <a:cs typeface="Arial" panose="020B0604020202020204" pitchFamily="34" charset="0"/>
            </a:rPr>
            <a:t>verifică îndeplinirea sub toate aspectele </a:t>
          </a:r>
          <a:r>
            <a:rPr lang="en-US" sz="1000" baseline="0" dirty="0" smtClean="0">
              <a:solidFill>
                <a:sysClr val="window" lastClr="FFFFFF"/>
              </a:solidFill>
              <a:latin typeface="Times New Roman" panose="02020603050405020304" pitchFamily="18" charset="0"/>
              <a:ea typeface="+mn-ea"/>
              <a:cs typeface="Arial" panose="020B0604020202020204" pitchFamily="34" charset="0"/>
            </a:rPr>
            <a:t>a </a:t>
          </a:r>
          <a:r>
            <a:rPr lang="ro-RO" sz="1000" baseline="0" noProof="0" dirty="0" smtClean="0">
              <a:solidFill>
                <a:sysClr val="window" lastClr="FFFFFF"/>
              </a:solidFill>
              <a:latin typeface="Times New Roman" panose="02020603050405020304" pitchFamily="18" charset="0"/>
              <a:ea typeface="+mn-ea"/>
              <a:cs typeface="Arial" panose="020B0604020202020204" pitchFamily="34" charset="0"/>
            </a:rPr>
            <a:t>principiilor şi regulilor procedurale şi metodologice care sunt aplicabile categoriilor de operaţiuni supuse controlului de regularitate</a:t>
          </a:r>
        </a:p>
        <a:p>
          <a:r>
            <a:rPr lang="ro-RO" sz="1000" baseline="0" dirty="0" smtClean="0">
              <a:solidFill>
                <a:sysClr val="window" lastClr="FFFFFF"/>
              </a:solidFill>
              <a:latin typeface="Times New Roman" panose="02020603050405020304" pitchFamily="18" charset="0"/>
              <a:ea typeface="+mn-ea"/>
              <a:cs typeface="Arial" panose="020B0604020202020204" pitchFamily="34" charset="0"/>
            </a:rPr>
            <a:t>* </a:t>
          </a:r>
          <a:r>
            <a:rPr lang="ro-RO" sz="1000" baseline="0" noProof="0" dirty="0" smtClean="0">
              <a:solidFill>
                <a:sysClr val="window" lastClr="FFFFFF"/>
              </a:solidFill>
              <a:latin typeface="Times New Roman" panose="02020603050405020304" pitchFamily="18" charset="0"/>
              <a:ea typeface="+mn-ea"/>
              <a:cs typeface="Arial" panose="020B0604020202020204" pitchFamily="34" charset="0"/>
            </a:rPr>
            <a:t>urmăreşte ca toate documentele de plată să fie atestate de compartimentul de resort, în vederea executării controlului financiar propriu</a:t>
          </a:r>
          <a:endParaRPr lang="ro-RO" sz="1000" baseline="0" noProof="0" dirty="0">
            <a:solidFill>
              <a:sysClr val="window" lastClr="FFFFFF"/>
            </a:solidFill>
            <a:latin typeface="Times New Roman" panose="02020603050405020304" pitchFamily="18" charset="0"/>
            <a:ea typeface="+mn-ea"/>
            <a:cs typeface="Arial" panose="020B0604020202020204" pitchFamily="34" charset="0"/>
          </a:endParaRPr>
        </a:p>
      </dgm:t>
    </dgm:pt>
    <dgm:pt modelId="{54F01CFF-A1A3-424D-9272-899A7A64036F}" type="parTrans" cxnId="{2E40BD48-46BD-4754-80F2-B978AF90577E}">
      <dgm:prSet/>
      <dgm:spPr/>
      <dgm:t>
        <a:bodyPr/>
        <a:lstStyle/>
        <a:p>
          <a:endParaRPr lang="en-US"/>
        </a:p>
      </dgm:t>
    </dgm:pt>
    <dgm:pt modelId="{97D65C0D-8E26-4CAF-A18E-8AA352AB0F6A}" type="sibTrans" cxnId="{2E40BD48-46BD-4754-80F2-B978AF90577E}">
      <dgm:prSet/>
      <dgm:spPr/>
      <dgm:t>
        <a:bodyPr/>
        <a:lstStyle/>
        <a:p>
          <a:endParaRPr lang="en-US"/>
        </a:p>
      </dgm:t>
    </dgm:pt>
    <dgm:pt modelId="{67D21D2E-5F60-4391-B07A-1C30FBF59635}" type="pres">
      <dgm:prSet presAssocID="{C3FADD17-BD84-4AEE-9BD0-E47AEE79F9DD}" presName="Name0" presStyleCnt="0">
        <dgm:presLayoutVars>
          <dgm:dir/>
          <dgm:resizeHandles val="exact"/>
        </dgm:presLayoutVars>
      </dgm:prSet>
      <dgm:spPr/>
    </dgm:pt>
    <dgm:pt modelId="{BDBF2A56-4C24-462B-9ABF-27CEFAC9FF32}" type="pres">
      <dgm:prSet presAssocID="{C3FADD17-BD84-4AEE-9BD0-E47AEE79F9DD}" presName="fgShape" presStyleLbl="fgShp" presStyleIdx="0" presStyleCnt="1" custScaleX="30953" custScaleY="58738" custLinFactY="-265654" custLinFactNeighborX="718" custLinFactNeighborY="-300000"/>
      <dgm:spPr>
        <a:xfrm>
          <a:off x="152308" y="0"/>
          <a:ext cx="7477760" cy="386831"/>
        </a:xfrm>
        <a:prstGeom prst="leftRightArrow">
          <a:avLst/>
        </a:prstGeom>
        <a:blipFill rotWithShape="0">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pt>
    <dgm:pt modelId="{D67A8BB6-DDAE-4A81-8D56-35FC5BFC74FC}" type="pres">
      <dgm:prSet presAssocID="{C3FADD17-BD84-4AEE-9BD0-E47AEE79F9DD}" presName="linComp" presStyleCnt="0"/>
      <dgm:spPr/>
    </dgm:pt>
    <dgm:pt modelId="{0D420CBD-11B2-43EE-9510-065E175948FC}" type="pres">
      <dgm:prSet presAssocID="{97600D55-7752-47C2-9D5B-2F2D24BC58BC}" presName="compNode" presStyleCnt="0"/>
      <dgm:spPr/>
    </dgm:pt>
    <dgm:pt modelId="{0072554B-7D83-44D9-9C7B-A3E991B98E2C}" type="pres">
      <dgm:prSet presAssocID="{97600D55-7752-47C2-9D5B-2F2D24BC58BC}" presName="bkgdShape" presStyleLbl="node1" presStyleIdx="0" presStyleCnt="3"/>
      <dgm:spPr/>
      <dgm:t>
        <a:bodyPr/>
        <a:lstStyle/>
        <a:p>
          <a:endParaRPr lang="en-US"/>
        </a:p>
      </dgm:t>
    </dgm:pt>
    <dgm:pt modelId="{2C852A3A-A2E2-49F2-B84C-180087DB4D46}" type="pres">
      <dgm:prSet presAssocID="{97600D55-7752-47C2-9D5B-2F2D24BC58BC}" presName="nodeTx" presStyleLbl="node1" presStyleIdx="0" presStyleCnt="3">
        <dgm:presLayoutVars>
          <dgm:bulletEnabled val="1"/>
        </dgm:presLayoutVars>
      </dgm:prSet>
      <dgm:spPr/>
      <dgm:t>
        <a:bodyPr/>
        <a:lstStyle/>
        <a:p>
          <a:endParaRPr lang="en-US"/>
        </a:p>
      </dgm:t>
    </dgm:pt>
    <dgm:pt modelId="{04ACC9BF-255F-4D1B-B4B5-09026BE24C14}" type="pres">
      <dgm:prSet presAssocID="{97600D55-7752-47C2-9D5B-2F2D24BC58BC}" presName="invisiNode" presStyleLbl="node1" presStyleIdx="0" presStyleCnt="3"/>
      <dgm:spPr/>
    </dgm:pt>
    <dgm:pt modelId="{22A84A6D-C8B9-428B-8C43-E11F21EA45E6}" type="pres">
      <dgm:prSet presAssocID="{97600D55-7752-47C2-9D5B-2F2D24BC58BC}" presName="imagNode" presStyleLbl="fgImgPlace1" presStyleIdx="0" presStyleCnt="3" custScaleY="27797" custLinFactNeighborX="-609" custLinFactNeighborY="-29852"/>
      <dgm:spPr>
        <a:xfrm>
          <a:off x="589335" y="354797"/>
          <a:ext cx="1462028" cy="406399"/>
        </a:xfrm>
        <a:prstGeom prst="ellipse">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gm:spPr>
    </dgm:pt>
    <dgm:pt modelId="{83D89D38-83D7-4EDD-BA21-B9CAD46D299F}" type="pres">
      <dgm:prSet presAssocID="{412627C5-C800-465F-839B-268A240A8157}" presName="sibTrans" presStyleLbl="sibTrans2D1" presStyleIdx="0" presStyleCnt="0"/>
      <dgm:spPr/>
      <dgm:t>
        <a:bodyPr/>
        <a:lstStyle/>
        <a:p>
          <a:endParaRPr lang="en-US"/>
        </a:p>
      </dgm:t>
    </dgm:pt>
    <dgm:pt modelId="{7BA5764F-ACE2-4E41-A635-88DE1221C396}" type="pres">
      <dgm:prSet presAssocID="{6EEFD4F3-9C9A-4907-87AA-04304DC7EB1D}" presName="compNode" presStyleCnt="0"/>
      <dgm:spPr/>
    </dgm:pt>
    <dgm:pt modelId="{E0F2ECBC-488B-48D1-B6C8-C0257F6FB68B}" type="pres">
      <dgm:prSet presAssocID="{6EEFD4F3-9C9A-4907-87AA-04304DC7EB1D}" presName="bkgdShape" presStyleLbl="node1" presStyleIdx="1" presStyleCnt="3" custLinFactNeighborX="0" custLinFactNeighborY="1735"/>
      <dgm:spPr/>
      <dgm:t>
        <a:bodyPr/>
        <a:lstStyle/>
        <a:p>
          <a:endParaRPr lang="en-US"/>
        </a:p>
      </dgm:t>
    </dgm:pt>
    <dgm:pt modelId="{4198FE16-E57E-4303-80B1-46F0F2C68C74}" type="pres">
      <dgm:prSet presAssocID="{6EEFD4F3-9C9A-4907-87AA-04304DC7EB1D}" presName="nodeTx" presStyleLbl="node1" presStyleIdx="1" presStyleCnt="3">
        <dgm:presLayoutVars>
          <dgm:bulletEnabled val="1"/>
        </dgm:presLayoutVars>
      </dgm:prSet>
      <dgm:spPr/>
      <dgm:t>
        <a:bodyPr/>
        <a:lstStyle/>
        <a:p>
          <a:endParaRPr lang="en-US"/>
        </a:p>
      </dgm:t>
    </dgm:pt>
    <dgm:pt modelId="{E8AAD10A-5480-4E6B-BE91-C885ECCA1B5E}" type="pres">
      <dgm:prSet presAssocID="{6EEFD4F3-9C9A-4907-87AA-04304DC7EB1D}" presName="invisiNode" presStyleLbl="node1" presStyleIdx="1" presStyleCnt="3"/>
      <dgm:spPr/>
    </dgm:pt>
    <dgm:pt modelId="{69FAE612-3360-4D4C-9579-1DC50E3C4E67}" type="pres">
      <dgm:prSet presAssocID="{6EEFD4F3-9C9A-4907-87AA-04304DC7EB1D}" presName="imagNode" presStyleLbl="fgImgPlace1" presStyleIdx="1" presStyleCnt="3" custScaleY="27695" custLinFactNeighborX="-110" custLinFactNeighborY="-21645"/>
      <dgm:spPr>
        <a:xfrm>
          <a:off x="3331377" y="475532"/>
          <a:ext cx="1462028" cy="404908"/>
        </a:xfrm>
        <a:prstGeom prst="ellipse">
          <a:avLst/>
        </a:prstGeom>
        <a:blipFill rotWithShape="1">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gm:spPr>
    </dgm:pt>
    <dgm:pt modelId="{831C8C51-E107-4BE8-AFD0-E9C07EEFBE12}" type="pres">
      <dgm:prSet presAssocID="{4C1A0216-0EF4-4763-A0A7-660AEF4C2526}" presName="sibTrans" presStyleLbl="sibTrans2D1" presStyleIdx="0" presStyleCnt="0"/>
      <dgm:spPr/>
      <dgm:t>
        <a:bodyPr/>
        <a:lstStyle/>
        <a:p>
          <a:endParaRPr lang="en-US"/>
        </a:p>
      </dgm:t>
    </dgm:pt>
    <dgm:pt modelId="{76E39A0B-5CFD-49F2-A63B-0DD75C0796B0}" type="pres">
      <dgm:prSet presAssocID="{0BBBC1B3-9B8D-4316-9467-5F9299CC06A0}" presName="compNode" presStyleCnt="0"/>
      <dgm:spPr/>
    </dgm:pt>
    <dgm:pt modelId="{EDE40BDB-2906-4584-A425-DA1ABA392EE0}" type="pres">
      <dgm:prSet presAssocID="{0BBBC1B3-9B8D-4316-9467-5F9299CC06A0}" presName="bkgdShape" presStyleLbl="node1" presStyleIdx="2" presStyleCnt="3"/>
      <dgm:spPr/>
      <dgm:t>
        <a:bodyPr/>
        <a:lstStyle/>
        <a:p>
          <a:endParaRPr lang="en-US"/>
        </a:p>
      </dgm:t>
    </dgm:pt>
    <dgm:pt modelId="{69D1E868-5A6A-4FA8-B031-6941AE6BE05A}" type="pres">
      <dgm:prSet presAssocID="{0BBBC1B3-9B8D-4316-9467-5F9299CC06A0}" presName="nodeTx" presStyleLbl="node1" presStyleIdx="2" presStyleCnt="3">
        <dgm:presLayoutVars>
          <dgm:bulletEnabled val="1"/>
        </dgm:presLayoutVars>
      </dgm:prSet>
      <dgm:spPr/>
      <dgm:t>
        <a:bodyPr/>
        <a:lstStyle/>
        <a:p>
          <a:endParaRPr lang="en-US"/>
        </a:p>
      </dgm:t>
    </dgm:pt>
    <dgm:pt modelId="{AE350FC7-85B0-4826-8843-9DF7EFF93D23}" type="pres">
      <dgm:prSet presAssocID="{0BBBC1B3-9B8D-4316-9467-5F9299CC06A0}" presName="invisiNode" presStyleLbl="node1" presStyleIdx="2" presStyleCnt="3"/>
      <dgm:spPr/>
    </dgm:pt>
    <dgm:pt modelId="{C1E36B17-F0FA-4E4C-8F89-9A0C18CF27FB}" type="pres">
      <dgm:prSet presAssocID="{0BBBC1B3-9B8D-4316-9467-5F9299CC06A0}" presName="imagNode" presStyleLbl="fgImgPlace1" presStyleIdx="2" presStyleCnt="3" custScaleY="28733" custLinFactNeighborX="-8771" custLinFactNeighborY="-31324"/>
      <dgm:spPr>
        <a:xfrm>
          <a:off x="5939497" y="326434"/>
          <a:ext cx="1462028" cy="42008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8000" b="-108000"/>
          </a:stretch>
        </a:blipFill>
        <a:ln w="12700" cap="flat" cmpd="sng" algn="ctr">
          <a:solidFill>
            <a:sysClr val="window" lastClr="FFFFFF">
              <a:hueOff val="0"/>
              <a:satOff val="0"/>
              <a:lumOff val="0"/>
              <a:alphaOff val="0"/>
            </a:sysClr>
          </a:solidFill>
          <a:prstDash val="solid"/>
          <a:miter lim="800000"/>
        </a:ln>
        <a:effectLst/>
      </dgm:spPr>
    </dgm:pt>
  </dgm:ptLst>
  <dgm:cxnLst>
    <dgm:cxn modelId="{3E464ECB-3AD8-495F-AEAD-EDFD301EB4F5}" type="presOf" srcId="{0BBBC1B3-9B8D-4316-9467-5F9299CC06A0}" destId="{69D1E868-5A6A-4FA8-B031-6941AE6BE05A}" srcOrd="1" destOrd="0" presId="urn:microsoft.com/office/officeart/2005/8/layout/hList7"/>
    <dgm:cxn modelId="{74A3615A-CD12-4F38-9EEE-4A71EE2A94BD}" srcId="{C3FADD17-BD84-4AEE-9BD0-E47AEE79F9DD}" destId="{6EEFD4F3-9C9A-4907-87AA-04304DC7EB1D}" srcOrd="1" destOrd="0" parTransId="{F2383852-8C60-4E61-9515-C32D0ED0DA32}" sibTransId="{4C1A0216-0EF4-4763-A0A7-660AEF4C2526}"/>
    <dgm:cxn modelId="{B4C30828-4D10-42FC-BEE0-0FD490028910}" type="presOf" srcId="{C3FADD17-BD84-4AEE-9BD0-E47AEE79F9DD}" destId="{67D21D2E-5F60-4391-B07A-1C30FBF59635}" srcOrd="0" destOrd="0" presId="urn:microsoft.com/office/officeart/2005/8/layout/hList7"/>
    <dgm:cxn modelId="{2E40BD48-46BD-4754-80F2-B978AF90577E}" srcId="{C3FADD17-BD84-4AEE-9BD0-E47AEE79F9DD}" destId="{0BBBC1B3-9B8D-4316-9467-5F9299CC06A0}" srcOrd="2" destOrd="0" parTransId="{54F01CFF-A1A3-424D-9272-899A7A64036F}" sibTransId="{97D65C0D-8E26-4CAF-A18E-8AA352AB0F6A}"/>
    <dgm:cxn modelId="{E39669EC-2CD6-48F1-A30B-9F51AF3AA629}" type="presOf" srcId="{6EEFD4F3-9C9A-4907-87AA-04304DC7EB1D}" destId="{E0F2ECBC-488B-48D1-B6C8-C0257F6FB68B}" srcOrd="0" destOrd="0" presId="urn:microsoft.com/office/officeart/2005/8/layout/hList7"/>
    <dgm:cxn modelId="{C0092833-1139-41C9-B625-CFEC02E43477}" type="presOf" srcId="{0BBBC1B3-9B8D-4316-9467-5F9299CC06A0}" destId="{EDE40BDB-2906-4584-A425-DA1ABA392EE0}" srcOrd="0" destOrd="0" presId="urn:microsoft.com/office/officeart/2005/8/layout/hList7"/>
    <dgm:cxn modelId="{8CB34AE7-75F9-4453-A939-6043530DEDE9}" type="presOf" srcId="{4C1A0216-0EF4-4763-A0A7-660AEF4C2526}" destId="{831C8C51-E107-4BE8-AFD0-E9C07EEFBE12}" srcOrd="0" destOrd="0" presId="urn:microsoft.com/office/officeart/2005/8/layout/hList7"/>
    <dgm:cxn modelId="{AE12F13E-12FA-4898-AC6F-52E147A2EC79}" type="presOf" srcId="{6EEFD4F3-9C9A-4907-87AA-04304DC7EB1D}" destId="{4198FE16-E57E-4303-80B1-46F0F2C68C74}" srcOrd="1" destOrd="0" presId="urn:microsoft.com/office/officeart/2005/8/layout/hList7"/>
    <dgm:cxn modelId="{FE39C8CF-9901-4876-90E5-089B80A3B76F}" type="presOf" srcId="{412627C5-C800-465F-839B-268A240A8157}" destId="{83D89D38-83D7-4EDD-BA21-B9CAD46D299F}" srcOrd="0" destOrd="0" presId="urn:microsoft.com/office/officeart/2005/8/layout/hList7"/>
    <dgm:cxn modelId="{0C3FA8CD-C888-473D-B45A-BDBF0696F223}" type="presOf" srcId="{97600D55-7752-47C2-9D5B-2F2D24BC58BC}" destId="{0072554B-7D83-44D9-9C7B-A3E991B98E2C}" srcOrd="0" destOrd="0" presId="urn:microsoft.com/office/officeart/2005/8/layout/hList7"/>
    <dgm:cxn modelId="{198BC698-2BDC-4215-A089-C9E52F80FB32}" type="presOf" srcId="{97600D55-7752-47C2-9D5B-2F2D24BC58BC}" destId="{2C852A3A-A2E2-49F2-B84C-180087DB4D46}" srcOrd="1" destOrd="0" presId="urn:microsoft.com/office/officeart/2005/8/layout/hList7"/>
    <dgm:cxn modelId="{0918578A-A192-45FE-A168-BDFAC0265838}" srcId="{C3FADD17-BD84-4AEE-9BD0-E47AEE79F9DD}" destId="{97600D55-7752-47C2-9D5B-2F2D24BC58BC}" srcOrd="0" destOrd="0" parTransId="{256AFD81-9E38-4532-80A4-CEA520EC6346}" sibTransId="{412627C5-C800-465F-839B-268A240A8157}"/>
    <dgm:cxn modelId="{0BD8DAB5-E88E-49E1-B544-B0FF50A5B41E}" type="presParOf" srcId="{67D21D2E-5F60-4391-B07A-1C30FBF59635}" destId="{BDBF2A56-4C24-462B-9ABF-27CEFAC9FF32}" srcOrd="0" destOrd="0" presId="urn:microsoft.com/office/officeart/2005/8/layout/hList7"/>
    <dgm:cxn modelId="{083A73AC-9D45-4946-A9AF-1FDF8FE3ECC8}" type="presParOf" srcId="{67D21D2E-5F60-4391-B07A-1C30FBF59635}" destId="{D67A8BB6-DDAE-4A81-8D56-35FC5BFC74FC}" srcOrd="1" destOrd="0" presId="urn:microsoft.com/office/officeart/2005/8/layout/hList7"/>
    <dgm:cxn modelId="{16144C2C-7F9C-427D-9DC1-C5C24083463D}" type="presParOf" srcId="{D67A8BB6-DDAE-4A81-8D56-35FC5BFC74FC}" destId="{0D420CBD-11B2-43EE-9510-065E175948FC}" srcOrd="0" destOrd="0" presId="urn:microsoft.com/office/officeart/2005/8/layout/hList7"/>
    <dgm:cxn modelId="{238003E9-617A-4F59-86B3-85D53D24239F}" type="presParOf" srcId="{0D420CBD-11B2-43EE-9510-065E175948FC}" destId="{0072554B-7D83-44D9-9C7B-A3E991B98E2C}" srcOrd="0" destOrd="0" presId="urn:microsoft.com/office/officeart/2005/8/layout/hList7"/>
    <dgm:cxn modelId="{641A6860-2472-4189-B07E-F639EFC5F8ED}" type="presParOf" srcId="{0D420CBD-11B2-43EE-9510-065E175948FC}" destId="{2C852A3A-A2E2-49F2-B84C-180087DB4D46}" srcOrd="1" destOrd="0" presId="urn:microsoft.com/office/officeart/2005/8/layout/hList7"/>
    <dgm:cxn modelId="{268574A7-02C2-4147-94A4-0155E1DE34BD}" type="presParOf" srcId="{0D420CBD-11B2-43EE-9510-065E175948FC}" destId="{04ACC9BF-255F-4D1B-B4B5-09026BE24C14}" srcOrd="2" destOrd="0" presId="urn:microsoft.com/office/officeart/2005/8/layout/hList7"/>
    <dgm:cxn modelId="{DD001945-3A4E-4455-BFC2-8BD3E732B83B}" type="presParOf" srcId="{0D420CBD-11B2-43EE-9510-065E175948FC}" destId="{22A84A6D-C8B9-428B-8C43-E11F21EA45E6}" srcOrd="3" destOrd="0" presId="urn:microsoft.com/office/officeart/2005/8/layout/hList7"/>
    <dgm:cxn modelId="{0A61EECB-C344-4C1B-A355-F18439984692}" type="presParOf" srcId="{D67A8BB6-DDAE-4A81-8D56-35FC5BFC74FC}" destId="{83D89D38-83D7-4EDD-BA21-B9CAD46D299F}" srcOrd="1" destOrd="0" presId="urn:microsoft.com/office/officeart/2005/8/layout/hList7"/>
    <dgm:cxn modelId="{E4E743DD-A38B-4AFD-83B0-874ABD048AE1}" type="presParOf" srcId="{D67A8BB6-DDAE-4A81-8D56-35FC5BFC74FC}" destId="{7BA5764F-ACE2-4E41-A635-88DE1221C396}" srcOrd="2" destOrd="0" presId="urn:microsoft.com/office/officeart/2005/8/layout/hList7"/>
    <dgm:cxn modelId="{87DD1B12-00A2-42FF-B29E-9DEB04C63FAD}" type="presParOf" srcId="{7BA5764F-ACE2-4E41-A635-88DE1221C396}" destId="{E0F2ECBC-488B-48D1-B6C8-C0257F6FB68B}" srcOrd="0" destOrd="0" presId="urn:microsoft.com/office/officeart/2005/8/layout/hList7"/>
    <dgm:cxn modelId="{A5BB3A21-BBF6-4FA5-B9CB-926BAA3C6560}" type="presParOf" srcId="{7BA5764F-ACE2-4E41-A635-88DE1221C396}" destId="{4198FE16-E57E-4303-80B1-46F0F2C68C74}" srcOrd="1" destOrd="0" presId="urn:microsoft.com/office/officeart/2005/8/layout/hList7"/>
    <dgm:cxn modelId="{014727FC-84B9-4A86-A79F-85B732FFEF5B}" type="presParOf" srcId="{7BA5764F-ACE2-4E41-A635-88DE1221C396}" destId="{E8AAD10A-5480-4E6B-BE91-C885ECCA1B5E}" srcOrd="2" destOrd="0" presId="urn:microsoft.com/office/officeart/2005/8/layout/hList7"/>
    <dgm:cxn modelId="{0A07F189-CC13-4A29-8224-D1A9D109F5B1}" type="presParOf" srcId="{7BA5764F-ACE2-4E41-A635-88DE1221C396}" destId="{69FAE612-3360-4D4C-9579-1DC50E3C4E67}" srcOrd="3" destOrd="0" presId="urn:microsoft.com/office/officeart/2005/8/layout/hList7"/>
    <dgm:cxn modelId="{131A28A5-2737-4BFE-AF8F-9DB797610FD4}" type="presParOf" srcId="{D67A8BB6-DDAE-4A81-8D56-35FC5BFC74FC}" destId="{831C8C51-E107-4BE8-AFD0-E9C07EEFBE12}" srcOrd="3" destOrd="0" presId="urn:microsoft.com/office/officeart/2005/8/layout/hList7"/>
    <dgm:cxn modelId="{25A433E4-DD4C-40D5-9CCF-42AE0A1DBC5D}" type="presParOf" srcId="{D67A8BB6-DDAE-4A81-8D56-35FC5BFC74FC}" destId="{76E39A0B-5CFD-49F2-A63B-0DD75C0796B0}" srcOrd="4" destOrd="0" presId="urn:microsoft.com/office/officeart/2005/8/layout/hList7"/>
    <dgm:cxn modelId="{3CEB9F1A-66F9-4D57-90F8-467CF486D914}" type="presParOf" srcId="{76E39A0B-5CFD-49F2-A63B-0DD75C0796B0}" destId="{EDE40BDB-2906-4584-A425-DA1ABA392EE0}" srcOrd="0" destOrd="0" presId="urn:microsoft.com/office/officeart/2005/8/layout/hList7"/>
    <dgm:cxn modelId="{7D25FC8D-4951-47F7-AF11-3070107697CA}" type="presParOf" srcId="{76E39A0B-5CFD-49F2-A63B-0DD75C0796B0}" destId="{69D1E868-5A6A-4FA8-B031-6941AE6BE05A}" srcOrd="1" destOrd="0" presId="urn:microsoft.com/office/officeart/2005/8/layout/hList7"/>
    <dgm:cxn modelId="{6014A296-CCD2-4E07-8C00-5A387E9087A4}" type="presParOf" srcId="{76E39A0B-5CFD-49F2-A63B-0DD75C0796B0}" destId="{AE350FC7-85B0-4826-8843-9DF7EFF93D23}" srcOrd="2" destOrd="0" presId="urn:microsoft.com/office/officeart/2005/8/layout/hList7"/>
    <dgm:cxn modelId="{D430816E-8FEE-441D-866A-10B1D50625EB}" type="presParOf" srcId="{76E39A0B-5CFD-49F2-A63B-0DD75C0796B0}" destId="{C1E36B17-F0FA-4E4C-8F89-9A0C18CF27FB}" srcOrd="3" destOrd="0" presId="urn:microsoft.com/office/officeart/2005/8/layout/hList7"/>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227ED6-A7D2-46F2-8876-1FD77D087710}"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34899811-504F-47D7-9C6F-F6C3E359FE59}">
      <dgm:prSet phldrT="[Text]" custT="1"/>
      <dgm:spPr/>
      <dgm:t>
        <a:bodyPr/>
        <a:lstStyle/>
        <a:p>
          <a:r>
            <a:rPr lang="ro-RO" sz="2000" dirty="0" smtClean="0">
              <a:latin typeface="Arial" panose="020B0604020202020204" pitchFamily="34" charset="0"/>
              <a:cs typeface="Arial" panose="020B0604020202020204" pitchFamily="34" charset="0"/>
            </a:rPr>
            <a:t>CONTROL FISCAL</a:t>
          </a:r>
          <a:endParaRPr lang="en-US" sz="2000" dirty="0">
            <a:latin typeface="Arial" panose="020B0604020202020204" pitchFamily="34" charset="0"/>
            <a:cs typeface="Arial" panose="020B0604020202020204" pitchFamily="34" charset="0"/>
          </a:endParaRPr>
        </a:p>
      </dgm:t>
    </dgm:pt>
    <dgm:pt modelId="{46D8390A-8DFC-49AD-8620-2BD489DBBB50}" type="parTrans" cxnId="{D3EAC2BD-134C-4945-B120-D792D8AC42F1}">
      <dgm:prSet/>
      <dgm:spPr/>
      <dgm:t>
        <a:bodyPr/>
        <a:lstStyle/>
        <a:p>
          <a:endParaRPr lang="en-US" sz="2400">
            <a:latin typeface="Arial" panose="020B0604020202020204" pitchFamily="34" charset="0"/>
            <a:cs typeface="Arial" panose="020B0604020202020204" pitchFamily="34" charset="0"/>
          </a:endParaRPr>
        </a:p>
      </dgm:t>
    </dgm:pt>
    <dgm:pt modelId="{8197EBAB-EB2B-4AE0-BC8A-F337A160412C}" type="sibTrans" cxnId="{D3EAC2BD-134C-4945-B120-D792D8AC42F1}">
      <dgm:prSet/>
      <dgm:spPr/>
      <dgm:t>
        <a:bodyPr/>
        <a:lstStyle/>
        <a:p>
          <a:endParaRPr lang="en-US" sz="2400">
            <a:latin typeface="Arial" panose="020B0604020202020204" pitchFamily="34" charset="0"/>
            <a:cs typeface="Arial" panose="020B0604020202020204" pitchFamily="34" charset="0"/>
          </a:endParaRPr>
        </a:p>
      </dgm:t>
    </dgm:pt>
    <dgm:pt modelId="{467B9099-8F45-4D71-A284-AC59DFC211E5}">
      <dgm:prSet phldrT="[Text]" custT="1"/>
      <dgm:spPr/>
      <dgm:t>
        <a:bodyPr/>
        <a:lstStyle/>
        <a:p>
          <a:r>
            <a:rPr lang="ro-RO" sz="1600" dirty="0" smtClean="0">
              <a:latin typeface="Arial" panose="020B0604020202020204" pitchFamily="34" charset="0"/>
              <a:cs typeface="Arial" panose="020B0604020202020204" pitchFamily="34" charset="0"/>
            </a:rPr>
            <a:t>AGENȚIA NAȚIONALĂ DE ADMINISTRARE FISCALĂ</a:t>
          </a:r>
          <a:endParaRPr lang="en-US" sz="1600" dirty="0">
            <a:latin typeface="Arial" panose="020B0604020202020204" pitchFamily="34" charset="0"/>
            <a:cs typeface="Arial" panose="020B0604020202020204" pitchFamily="34" charset="0"/>
          </a:endParaRPr>
        </a:p>
      </dgm:t>
    </dgm:pt>
    <dgm:pt modelId="{03F093BD-FB32-47E8-9CF3-2AED3F1A0E97}" type="parTrans" cxnId="{66E52CF3-8497-474B-A314-AA86C6C2CA2E}">
      <dgm:prSet/>
      <dgm:spPr/>
      <dgm:t>
        <a:bodyPr/>
        <a:lstStyle/>
        <a:p>
          <a:endParaRPr lang="en-US" sz="2400">
            <a:latin typeface="Arial" panose="020B0604020202020204" pitchFamily="34" charset="0"/>
            <a:cs typeface="Arial" panose="020B0604020202020204" pitchFamily="34" charset="0"/>
          </a:endParaRPr>
        </a:p>
      </dgm:t>
    </dgm:pt>
    <dgm:pt modelId="{2363421D-3460-495F-AA6F-DD07D37D7230}" type="sibTrans" cxnId="{66E52CF3-8497-474B-A314-AA86C6C2CA2E}">
      <dgm:prSet/>
      <dgm:spPr/>
      <dgm:t>
        <a:bodyPr/>
        <a:lstStyle/>
        <a:p>
          <a:endParaRPr lang="en-US" sz="2400">
            <a:latin typeface="Arial" panose="020B0604020202020204" pitchFamily="34" charset="0"/>
            <a:cs typeface="Arial" panose="020B0604020202020204" pitchFamily="34" charset="0"/>
          </a:endParaRPr>
        </a:p>
      </dgm:t>
    </dgm:pt>
    <dgm:pt modelId="{F19E3D7B-923A-40D5-B8CD-0858867D43B0}">
      <dgm:prSet phldrT="[Text]" custT="1"/>
      <dgm:spPr/>
      <dgm:t>
        <a:bodyPr/>
        <a:lstStyle/>
        <a:p>
          <a:r>
            <a:rPr lang="en-US" sz="1600" dirty="0" smtClean="0">
              <a:latin typeface="Arial" panose="020B0604020202020204" pitchFamily="34" charset="0"/>
              <a:cs typeface="Arial" panose="020B0604020202020204" pitchFamily="34" charset="0"/>
            </a:rPr>
            <a:t>A</a:t>
          </a:r>
          <a:r>
            <a:rPr lang="ro-RO" sz="1600" dirty="0" smtClean="0">
              <a:latin typeface="Arial" panose="020B0604020202020204" pitchFamily="34" charset="0"/>
              <a:cs typeface="Arial" panose="020B0604020202020204" pitchFamily="34" charset="0"/>
            </a:rPr>
            <a:t>UTORITĂȚILE PUBLICE LOCALE</a:t>
          </a:r>
          <a:endParaRPr lang="en-US" sz="1600" dirty="0">
            <a:latin typeface="Arial" panose="020B0604020202020204" pitchFamily="34" charset="0"/>
            <a:cs typeface="Arial" panose="020B0604020202020204" pitchFamily="34" charset="0"/>
          </a:endParaRPr>
        </a:p>
      </dgm:t>
    </dgm:pt>
    <dgm:pt modelId="{672334CF-2D1E-47A5-8174-54E1FB9A0070}" type="parTrans" cxnId="{13EA0418-8E25-4DE4-B3DB-1A19AC7F1E66}">
      <dgm:prSet/>
      <dgm:spPr/>
      <dgm:t>
        <a:bodyPr/>
        <a:lstStyle/>
        <a:p>
          <a:endParaRPr lang="en-US" sz="2400">
            <a:latin typeface="Arial" panose="020B0604020202020204" pitchFamily="34" charset="0"/>
            <a:cs typeface="Arial" panose="020B0604020202020204" pitchFamily="34" charset="0"/>
          </a:endParaRPr>
        </a:p>
      </dgm:t>
    </dgm:pt>
    <dgm:pt modelId="{878ABE9F-C060-475B-B841-51C3F918BD62}" type="sibTrans" cxnId="{13EA0418-8E25-4DE4-B3DB-1A19AC7F1E66}">
      <dgm:prSet/>
      <dgm:spPr/>
      <dgm:t>
        <a:bodyPr/>
        <a:lstStyle/>
        <a:p>
          <a:endParaRPr lang="en-US" sz="2400">
            <a:latin typeface="Arial" panose="020B0604020202020204" pitchFamily="34" charset="0"/>
            <a:cs typeface="Arial" panose="020B0604020202020204" pitchFamily="34" charset="0"/>
          </a:endParaRPr>
        </a:p>
      </dgm:t>
    </dgm:pt>
    <dgm:pt modelId="{2AFE69CA-CE26-4337-AB76-F596D9C43C55}">
      <dgm:prSet phldrT="[Text]" custT="1"/>
      <dgm:spPr/>
      <dgm:t>
        <a:bodyPr/>
        <a:lstStyle/>
        <a:p>
          <a:r>
            <a:rPr lang="ro-RO" sz="2000" dirty="0" smtClean="0">
              <a:latin typeface="Arial" panose="020B0604020202020204" pitchFamily="34" charset="0"/>
              <a:cs typeface="Arial" panose="020B0604020202020204" pitchFamily="34" charset="0"/>
            </a:rPr>
            <a:t>CONTROL FINANCIAR</a:t>
          </a:r>
          <a:endParaRPr lang="en-US" sz="2000" dirty="0">
            <a:latin typeface="Arial" panose="020B0604020202020204" pitchFamily="34" charset="0"/>
            <a:cs typeface="Arial" panose="020B0604020202020204" pitchFamily="34" charset="0"/>
          </a:endParaRPr>
        </a:p>
      </dgm:t>
    </dgm:pt>
    <dgm:pt modelId="{9BADEEBD-A536-4D71-A9FB-45DE825D76E1}" type="parTrans" cxnId="{3DE9893C-09B7-4444-9421-AF67AC436F4F}">
      <dgm:prSet/>
      <dgm:spPr/>
      <dgm:t>
        <a:bodyPr/>
        <a:lstStyle/>
        <a:p>
          <a:endParaRPr lang="en-US" sz="2400">
            <a:latin typeface="Arial" panose="020B0604020202020204" pitchFamily="34" charset="0"/>
            <a:cs typeface="Arial" panose="020B0604020202020204" pitchFamily="34" charset="0"/>
          </a:endParaRPr>
        </a:p>
      </dgm:t>
    </dgm:pt>
    <dgm:pt modelId="{85605AF1-DE7B-4FC2-907B-5C574C3007FD}" type="sibTrans" cxnId="{3DE9893C-09B7-4444-9421-AF67AC436F4F}">
      <dgm:prSet/>
      <dgm:spPr/>
      <dgm:t>
        <a:bodyPr/>
        <a:lstStyle/>
        <a:p>
          <a:endParaRPr lang="en-US" sz="2400">
            <a:latin typeface="Arial" panose="020B0604020202020204" pitchFamily="34" charset="0"/>
            <a:cs typeface="Arial" panose="020B0604020202020204" pitchFamily="34" charset="0"/>
          </a:endParaRPr>
        </a:p>
      </dgm:t>
    </dgm:pt>
    <dgm:pt modelId="{323F1EDA-6146-497A-8E0F-13F533878DE7}">
      <dgm:prSet phldrT="[Text]" custT="1"/>
      <dgm:spPr/>
      <dgm:t>
        <a:bodyPr/>
        <a:lstStyle/>
        <a:p>
          <a:pPr algn="ctr"/>
          <a:r>
            <a:rPr lang="ro-RO" sz="1800" dirty="0" smtClean="0">
              <a:latin typeface="Arial" panose="020B0604020202020204" pitchFamily="34" charset="0"/>
              <a:cs typeface="Arial" panose="020B0604020202020204" pitchFamily="34" charset="0"/>
            </a:rPr>
            <a:t>Direcția Generală a Finanțelor Publice</a:t>
          </a:r>
          <a:endParaRPr lang="en-US" sz="1800" dirty="0">
            <a:latin typeface="Arial" panose="020B0604020202020204" pitchFamily="34" charset="0"/>
            <a:cs typeface="Arial" panose="020B0604020202020204" pitchFamily="34" charset="0"/>
          </a:endParaRPr>
        </a:p>
      </dgm:t>
    </dgm:pt>
    <dgm:pt modelId="{733F003A-C0B3-426E-A2E6-09775EADC512}" type="parTrans" cxnId="{7738942D-83C9-40A2-BEEE-72498A2B0808}">
      <dgm:prSet/>
      <dgm:spPr/>
      <dgm:t>
        <a:bodyPr/>
        <a:lstStyle/>
        <a:p>
          <a:endParaRPr lang="en-US" sz="2400">
            <a:latin typeface="Arial" panose="020B0604020202020204" pitchFamily="34" charset="0"/>
            <a:cs typeface="Arial" panose="020B0604020202020204" pitchFamily="34" charset="0"/>
          </a:endParaRPr>
        </a:p>
      </dgm:t>
    </dgm:pt>
    <dgm:pt modelId="{F9FD0F14-E8BB-44EF-867F-952968F63FB1}" type="sibTrans" cxnId="{7738942D-83C9-40A2-BEEE-72498A2B0808}">
      <dgm:prSet/>
      <dgm:spPr/>
      <dgm:t>
        <a:bodyPr/>
        <a:lstStyle/>
        <a:p>
          <a:endParaRPr lang="en-US" sz="2400">
            <a:latin typeface="Arial" panose="020B0604020202020204" pitchFamily="34" charset="0"/>
            <a:cs typeface="Arial" panose="020B0604020202020204" pitchFamily="34" charset="0"/>
          </a:endParaRPr>
        </a:p>
      </dgm:t>
    </dgm:pt>
    <dgm:pt modelId="{6C16E5D7-2DC2-4ABB-8CE4-4B6E0BAD2787}">
      <dgm:prSet phldrT="[Text]" custT="1"/>
      <dgm:spPr/>
      <dgm:t>
        <a:bodyPr/>
        <a:lstStyle/>
        <a:p>
          <a:pPr algn="ctr"/>
          <a:endParaRPr lang="en-US" sz="2400" dirty="0">
            <a:latin typeface="Arial" panose="020B0604020202020204" pitchFamily="34" charset="0"/>
            <a:cs typeface="Arial" panose="020B0604020202020204" pitchFamily="34" charset="0"/>
          </a:endParaRPr>
        </a:p>
      </dgm:t>
    </dgm:pt>
    <dgm:pt modelId="{F3241B9E-8300-4674-8DE4-07C0C852F9EB}" type="parTrans" cxnId="{B63CBFEF-3D91-4E49-9C97-76EF58618386}">
      <dgm:prSet/>
      <dgm:spPr/>
      <dgm:t>
        <a:bodyPr/>
        <a:lstStyle/>
        <a:p>
          <a:endParaRPr lang="en-US"/>
        </a:p>
      </dgm:t>
    </dgm:pt>
    <dgm:pt modelId="{168068E5-BC63-4ACA-BC16-C85CA44431AE}" type="sibTrans" cxnId="{B63CBFEF-3D91-4E49-9C97-76EF58618386}">
      <dgm:prSet/>
      <dgm:spPr/>
      <dgm:t>
        <a:bodyPr/>
        <a:lstStyle/>
        <a:p>
          <a:endParaRPr lang="en-US"/>
        </a:p>
      </dgm:t>
    </dgm:pt>
    <dgm:pt modelId="{F9D34923-78B6-4269-80B9-12DABCD546B7}">
      <dgm:prSet phldrT="[Text]" custT="1"/>
      <dgm:spPr/>
      <dgm:t>
        <a:bodyPr/>
        <a:lstStyle/>
        <a:p>
          <a:endParaRPr lang="en-US" sz="2000" dirty="0">
            <a:latin typeface="Arial" panose="020B0604020202020204" pitchFamily="34" charset="0"/>
            <a:cs typeface="Arial" panose="020B0604020202020204" pitchFamily="34" charset="0"/>
          </a:endParaRPr>
        </a:p>
      </dgm:t>
    </dgm:pt>
    <dgm:pt modelId="{2D50F45E-049C-4CBF-B374-E52B7C60AD51}" type="parTrans" cxnId="{3B871DEE-3D60-4556-9D96-21DD551DD42E}">
      <dgm:prSet/>
      <dgm:spPr/>
      <dgm:t>
        <a:bodyPr/>
        <a:lstStyle/>
        <a:p>
          <a:endParaRPr lang="en-US"/>
        </a:p>
      </dgm:t>
    </dgm:pt>
    <dgm:pt modelId="{97F187C3-9736-4DB1-BDE3-EB1D87DF06F7}" type="sibTrans" cxnId="{3B871DEE-3D60-4556-9D96-21DD551DD42E}">
      <dgm:prSet/>
      <dgm:spPr/>
      <dgm:t>
        <a:bodyPr/>
        <a:lstStyle/>
        <a:p>
          <a:endParaRPr lang="en-US"/>
        </a:p>
      </dgm:t>
    </dgm:pt>
    <dgm:pt modelId="{51CB0B94-BEAE-4D9E-84A0-F1BD2AF78533}">
      <dgm:prSet phldrT="[Text]" custT="1"/>
      <dgm:spPr/>
      <dgm:t>
        <a:bodyPr/>
        <a:lstStyle/>
        <a:p>
          <a:endParaRPr lang="en-US" sz="1600" dirty="0">
            <a:latin typeface="Arial" panose="020B0604020202020204" pitchFamily="34" charset="0"/>
            <a:cs typeface="Arial" panose="020B0604020202020204" pitchFamily="34" charset="0"/>
          </a:endParaRPr>
        </a:p>
      </dgm:t>
    </dgm:pt>
    <dgm:pt modelId="{1CC26A33-215C-47B1-AAD3-870A8B8529EB}" type="parTrans" cxnId="{27CFFF8E-FEBB-4A0D-BF41-34BC67F4E8AA}">
      <dgm:prSet/>
      <dgm:spPr/>
      <dgm:t>
        <a:bodyPr/>
        <a:lstStyle/>
        <a:p>
          <a:endParaRPr lang="en-US"/>
        </a:p>
      </dgm:t>
    </dgm:pt>
    <dgm:pt modelId="{243E8189-CF95-4FC5-8A53-D56F262E79E5}" type="sibTrans" cxnId="{27CFFF8E-FEBB-4A0D-BF41-34BC67F4E8AA}">
      <dgm:prSet/>
      <dgm:spPr/>
      <dgm:t>
        <a:bodyPr/>
        <a:lstStyle/>
        <a:p>
          <a:endParaRPr lang="en-US"/>
        </a:p>
      </dgm:t>
    </dgm:pt>
    <dgm:pt modelId="{E90AA32A-40B8-4305-A36E-746488523683}">
      <dgm:prSet phldrT="[Text]" custT="1"/>
      <dgm:spPr/>
      <dgm:t>
        <a:bodyPr/>
        <a:lstStyle/>
        <a:p>
          <a:pPr algn="ctr"/>
          <a:r>
            <a:rPr lang="ro-RO" sz="1800" dirty="0" smtClean="0">
              <a:latin typeface="Arial" panose="020B0604020202020204" pitchFamily="34" charset="0"/>
              <a:cs typeface="Arial" panose="020B0604020202020204" pitchFamily="34" charset="0"/>
            </a:rPr>
            <a:t>Curtea de Conturi</a:t>
          </a:r>
          <a:endParaRPr lang="en-US" sz="1800" dirty="0">
            <a:latin typeface="Arial" panose="020B0604020202020204" pitchFamily="34" charset="0"/>
            <a:cs typeface="Arial" panose="020B0604020202020204" pitchFamily="34" charset="0"/>
          </a:endParaRPr>
        </a:p>
      </dgm:t>
    </dgm:pt>
    <dgm:pt modelId="{E90B3725-E0F2-40B7-A421-45C58DE4A7A3}" type="parTrans" cxnId="{A9670CEC-5462-40A8-BE29-01C9D70041EC}">
      <dgm:prSet/>
      <dgm:spPr/>
      <dgm:t>
        <a:bodyPr/>
        <a:lstStyle/>
        <a:p>
          <a:endParaRPr lang="en-US"/>
        </a:p>
      </dgm:t>
    </dgm:pt>
    <dgm:pt modelId="{3E478CD3-73FE-4BC4-9F0C-0A4375214636}" type="sibTrans" cxnId="{A9670CEC-5462-40A8-BE29-01C9D70041EC}">
      <dgm:prSet/>
      <dgm:spPr/>
      <dgm:t>
        <a:bodyPr/>
        <a:lstStyle/>
        <a:p>
          <a:endParaRPr lang="en-US"/>
        </a:p>
      </dgm:t>
    </dgm:pt>
    <dgm:pt modelId="{A7A89D97-7740-445F-B13D-4A81CDCA5648}">
      <dgm:prSet phldrT="[Text]" custT="1"/>
      <dgm:spPr/>
      <dgm:t>
        <a:bodyPr/>
        <a:lstStyle/>
        <a:p>
          <a:pPr algn="ctr"/>
          <a:r>
            <a:rPr lang="ro-RO" sz="1800" dirty="0" smtClean="0">
              <a:latin typeface="Arial" panose="020B0604020202020204" pitchFamily="34" charset="0"/>
              <a:cs typeface="Arial" panose="020B0604020202020204" pitchFamily="34" charset="0"/>
            </a:rPr>
            <a:t>Antifraudă</a:t>
          </a:r>
          <a:endParaRPr lang="en-US" sz="1800" dirty="0">
            <a:latin typeface="Arial" panose="020B0604020202020204" pitchFamily="34" charset="0"/>
            <a:cs typeface="Arial" panose="020B0604020202020204" pitchFamily="34" charset="0"/>
          </a:endParaRPr>
        </a:p>
      </dgm:t>
    </dgm:pt>
    <dgm:pt modelId="{8765763E-FF10-477F-B87E-FD89ECD09E25}" type="parTrans" cxnId="{9F42CF82-8424-42E8-9434-B383E50C1B7C}">
      <dgm:prSet/>
      <dgm:spPr/>
      <dgm:t>
        <a:bodyPr/>
        <a:lstStyle/>
        <a:p>
          <a:endParaRPr lang="en-US"/>
        </a:p>
      </dgm:t>
    </dgm:pt>
    <dgm:pt modelId="{87DE8763-CCDB-439F-B75D-893A1480E530}" type="sibTrans" cxnId="{9F42CF82-8424-42E8-9434-B383E50C1B7C}">
      <dgm:prSet/>
      <dgm:spPr/>
      <dgm:t>
        <a:bodyPr/>
        <a:lstStyle/>
        <a:p>
          <a:endParaRPr lang="en-US"/>
        </a:p>
      </dgm:t>
    </dgm:pt>
    <dgm:pt modelId="{CA11A95D-1796-4B87-92CB-C3D2690E526A}" type="pres">
      <dgm:prSet presAssocID="{0C227ED6-A7D2-46F2-8876-1FD77D087710}" presName="Name0" presStyleCnt="0">
        <dgm:presLayoutVars>
          <dgm:dir/>
          <dgm:animLvl val="lvl"/>
          <dgm:resizeHandles/>
        </dgm:presLayoutVars>
      </dgm:prSet>
      <dgm:spPr/>
      <dgm:t>
        <a:bodyPr/>
        <a:lstStyle/>
        <a:p>
          <a:endParaRPr lang="en-US"/>
        </a:p>
      </dgm:t>
    </dgm:pt>
    <dgm:pt modelId="{B47D3FBA-3172-4DD4-A07F-440FCC87C82C}" type="pres">
      <dgm:prSet presAssocID="{34899811-504F-47D7-9C6F-F6C3E359FE59}" presName="linNode" presStyleCnt="0"/>
      <dgm:spPr/>
    </dgm:pt>
    <dgm:pt modelId="{BD4C6413-1F53-4437-B9E6-2CA4B0BBD482}" type="pres">
      <dgm:prSet presAssocID="{34899811-504F-47D7-9C6F-F6C3E359FE59}" presName="parentShp" presStyleLbl="node1" presStyleIdx="0" presStyleCnt="2">
        <dgm:presLayoutVars>
          <dgm:bulletEnabled val="1"/>
        </dgm:presLayoutVars>
      </dgm:prSet>
      <dgm:spPr/>
      <dgm:t>
        <a:bodyPr/>
        <a:lstStyle/>
        <a:p>
          <a:endParaRPr lang="en-US"/>
        </a:p>
      </dgm:t>
    </dgm:pt>
    <dgm:pt modelId="{ED5E39A7-839A-4BF9-83FB-120358BF5A31}" type="pres">
      <dgm:prSet presAssocID="{34899811-504F-47D7-9C6F-F6C3E359FE59}" presName="childShp" presStyleLbl="bgAccFollowNode1" presStyleIdx="0" presStyleCnt="2" custLinFactNeighborX="493" custLinFactNeighborY="4804">
        <dgm:presLayoutVars>
          <dgm:bulletEnabled val="1"/>
        </dgm:presLayoutVars>
      </dgm:prSet>
      <dgm:spPr/>
      <dgm:t>
        <a:bodyPr/>
        <a:lstStyle/>
        <a:p>
          <a:endParaRPr lang="en-US"/>
        </a:p>
      </dgm:t>
    </dgm:pt>
    <dgm:pt modelId="{65C75AB5-415D-403B-9E7E-411A4008EFCB}" type="pres">
      <dgm:prSet presAssocID="{8197EBAB-EB2B-4AE0-BC8A-F337A160412C}" presName="spacing" presStyleCnt="0"/>
      <dgm:spPr/>
    </dgm:pt>
    <dgm:pt modelId="{2A74C162-9996-4EF8-A3BF-E2A2410E69E1}" type="pres">
      <dgm:prSet presAssocID="{2AFE69CA-CE26-4337-AB76-F596D9C43C55}" presName="linNode" presStyleCnt="0"/>
      <dgm:spPr/>
    </dgm:pt>
    <dgm:pt modelId="{B225D9E1-6B60-4641-BDB1-58893F1217B3}" type="pres">
      <dgm:prSet presAssocID="{2AFE69CA-CE26-4337-AB76-F596D9C43C55}" presName="parentShp" presStyleLbl="node1" presStyleIdx="1" presStyleCnt="2">
        <dgm:presLayoutVars>
          <dgm:bulletEnabled val="1"/>
        </dgm:presLayoutVars>
      </dgm:prSet>
      <dgm:spPr/>
      <dgm:t>
        <a:bodyPr/>
        <a:lstStyle/>
        <a:p>
          <a:endParaRPr lang="en-US"/>
        </a:p>
      </dgm:t>
    </dgm:pt>
    <dgm:pt modelId="{DBFBAAED-055F-4E06-BD42-4ECF1ED2F018}" type="pres">
      <dgm:prSet presAssocID="{2AFE69CA-CE26-4337-AB76-F596D9C43C55}" presName="childShp" presStyleLbl="bgAccFollowNode1" presStyleIdx="1" presStyleCnt="2">
        <dgm:presLayoutVars>
          <dgm:bulletEnabled val="1"/>
        </dgm:presLayoutVars>
      </dgm:prSet>
      <dgm:spPr/>
      <dgm:t>
        <a:bodyPr/>
        <a:lstStyle/>
        <a:p>
          <a:endParaRPr lang="en-US"/>
        </a:p>
      </dgm:t>
    </dgm:pt>
  </dgm:ptLst>
  <dgm:cxnLst>
    <dgm:cxn modelId="{8F11E84E-4FEF-4E2F-B73C-D7B573F1E4B9}" type="presOf" srcId="{34899811-504F-47D7-9C6F-F6C3E359FE59}" destId="{BD4C6413-1F53-4437-B9E6-2CA4B0BBD482}" srcOrd="0" destOrd="0" presId="urn:microsoft.com/office/officeart/2005/8/layout/vList6"/>
    <dgm:cxn modelId="{A9670CEC-5462-40A8-BE29-01C9D70041EC}" srcId="{2AFE69CA-CE26-4337-AB76-F596D9C43C55}" destId="{E90AA32A-40B8-4305-A36E-746488523683}" srcOrd="2" destOrd="0" parTransId="{E90B3725-E0F2-40B7-A421-45C58DE4A7A3}" sibTransId="{3E478CD3-73FE-4BC4-9F0C-0A4375214636}"/>
    <dgm:cxn modelId="{60654F8F-1237-46EB-BB77-86E9581A52D6}" type="presOf" srcId="{A7A89D97-7740-445F-B13D-4A81CDCA5648}" destId="{DBFBAAED-055F-4E06-BD42-4ECF1ED2F018}" srcOrd="0" destOrd="3" presId="urn:microsoft.com/office/officeart/2005/8/layout/vList6"/>
    <dgm:cxn modelId="{7738942D-83C9-40A2-BEEE-72498A2B0808}" srcId="{2AFE69CA-CE26-4337-AB76-F596D9C43C55}" destId="{323F1EDA-6146-497A-8E0F-13F533878DE7}" srcOrd="1" destOrd="0" parTransId="{733F003A-C0B3-426E-A2E6-09775EADC512}" sibTransId="{F9FD0F14-E8BB-44EF-867F-952968F63FB1}"/>
    <dgm:cxn modelId="{18E5F981-4A31-4D45-955E-787B39C453F5}" type="presOf" srcId="{2AFE69CA-CE26-4337-AB76-F596D9C43C55}" destId="{B225D9E1-6B60-4641-BDB1-58893F1217B3}" srcOrd="0" destOrd="0" presId="urn:microsoft.com/office/officeart/2005/8/layout/vList6"/>
    <dgm:cxn modelId="{3DE9893C-09B7-4444-9421-AF67AC436F4F}" srcId="{0C227ED6-A7D2-46F2-8876-1FD77D087710}" destId="{2AFE69CA-CE26-4337-AB76-F596D9C43C55}" srcOrd="1" destOrd="0" parTransId="{9BADEEBD-A536-4D71-A9FB-45DE825D76E1}" sibTransId="{85605AF1-DE7B-4FC2-907B-5C574C3007FD}"/>
    <dgm:cxn modelId="{DF382669-310D-4308-833C-AF5F105C9BE8}" type="presOf" srcId="{F9D34923-78B6-4269-80B9-12DABCD546B7}" destId="{ED5E39A7-839A-4BF9-83FB-120358BF5A31}" srcOrd="0" destOrd="3" presId="urn:microsoft.com/office/officeart/2005/8/layout/vList6"/>
    <dgm:cxn modelId="{B63CBFEF-3D91-4E49-9C97-76EF58618386}" srcId="{2AFE69CA-CE26-4337-AB76-F596D9C43C55}" destId="{6C16E5D7-2DC2-4ABB-8CE4-4B6E0BAD2787}" srcOrd="0" destOrd="0" parTransId="{F3241B9E-8300-4674-8DE4-07C0C852F9EB}" sibTransId="{168068E5-BC63-4ACA-BC16-C85CA44431AE}"/>
    <dgm:cxn modelId="{27CFFF8E-FEBB-4A0D-BF41-34BC67F4E8AA}" srcId="{34899811-504F-47D7-9C6F-F6C3E359FE59}" destId="{51CB0B94-BEAE-4D9E-84A0-F1BD2AF78533}" srcOrd="0" destOrd="0" parTransId="{1CC26A33-215C-47B1-AAD3-870A8B8529EB}" sibTransId="{243E8189-CF95-4FC5-8A53-D56F262E79E5}"/>
    <dgm:cxn modelId="{B7334704-45E8-4175-8D89-18C1EB5D4301}" type="presOf" srcId="{467B9099-8F45-4D71-A284-AC59DFC211E5}" destId="{ED5E39A7-839A-4BF9-83FB-120358BF5A31}" srcOrd="0" destOrd="1" presId="urn:microsoft.com/office/officeart/2005/8/layout/vList6"/>
    <dgm:cxn modelId="{3C19BCDF-5CB4-4D98-AA03-282FC5101453}" type="presOf" srcId="{323F1EDA-6146-497A-8E0F-13F533878DE7}" destId="{DBFBAAED-055F-4E06-BD42-4ECF1ED2F018}" srcOrd="0" destOrd="1" presId="urn:microsoft.com/office/officeart/2005/8/layout/vList6"/>
    <dgm:cxn modelId="{13EA0418-8E25-4DE4-B3DB-1A19AC7F1E66}" srcId="{34899811-504F-47D7-9C6F-F6C3E359FE59}" destId="{F19E3D7B-923A-40D5-B8CD-0858867D43B0}" srcOrd="2" destOrd="0" parTransId="{672334CF-2D1E-47A5-8174-54E1FB9A0070}" sibTransId="{878ABE9F-C060-475B-B841-51C3F918BD62}"/>
    <dgm:cxn modelId="{A509683A-AE55-4A26-BC79-4C9EC71A6CBB}" type="presOf" srcId="{F19E3D7B-923A-40D5-B8CD-0858867D43B0}" destId="{ED5E39A7-839A-4BF9-83FB-120358BF5A31}" srcOrd="0" destOrd="2" presId="urn:microsoft.com/office/officeart/2005/8/layout/vList6"/>
    <dgm:cxn modelId="{139F6282-9974-47DF-A709-7F218FC7477E}" type="presOf" srcId="{E90AA32A-40B8-4305-A36E-746488523683}" destId="{DBFBAAED-055F-4E06-BD42-4ECF1ED2F018}" srcOrd="0" destOrd="2" presId="urn:microsoft.com/office/officeart/2005/8/layout/vList6"/>
    <dgm:cxn modelId="{24AB4CDA-15F7-49DA-B81E-1143B2540A85}" type="presOf" srcId="{51CB0B94-BEAE-4D9E-84A0-F1BD2AF78533}" destId="{ED5E39A7-839A-4BF9-83FB-120358BF5A31}" srcOrd="0" destOrd="0" presId="urn:microsoft.com/office/officeart/2005/8/layout/vList6"/>
    <dgm:cxn modelId="{3B871DEE-3D60-4556-9D96-21DD551DD42E}" srcId="{34899811-504F-47D7-9C6F-F6C3E359FE59}" destId="{F9D34923-78B6-4269-80B9-12DABCD546B7}" srcOrd="3" destOrd="0" parTransId="{2D50F45E-049C-4CBF-B374-E52B7C60AD51}" sibTransId="{97F187C3-9736-4DB1-BDE3-EB1D87DF06F7}"/>
    <dgm:cxn modelId="{D3EAC2BD-134C-4945-B120-D792D8AC42F1}" srcId="{0C227ED6-A7D2-46F2-8876-1FD77D087710}" destId="{34899811-504F-47D7-9C6F-F6C3E359FE59}" srcOrd="0" destOrd="0" parTransId="{46D8390A-8DFC-49AD-8620-2BD489DBBB50}" sibTransId="{8197EBAB-EB2B-4AE0-BC8A-F337A160412C}"/>
    <dgm:cxn modelId="{BE1FD562-9B3D-423A-B04E-3CB97DB7BE3F}" type="presOf" srcId="{0C227ED6-A7D2-46F2-8876-1FD77D087710}" destId="{CA11A95D-1796-4B87-92CB-C3D2690E526A}" srcOrd="0" destOrd="0" presId="urn:microsoft.com/office/officeart/2005/8/layout/vList6"/>
    <dgm:cxn modelId="{66E52CF3-8497-474B-A314-AA86C6C2CA2E}" srcId="{34899811-504F-47D7-9C6F-F6C3E359FE59}" destId="{467B9099-8F45-4D71-A284-AC59DFC211E5}" srcOrd="1" destOrd="0" parTransId="{03F093BD-FB32-47E8-9CF3-2AED3F1A0E97}" sibTransId="{2363421D-3460-495F-AA6F-DD07D37D7230}"/>
    <dgm:cxn modelId="{9F42CF82-8424-42E8-9434-B383E50C1B7C}" srcId="{2AFE69CA-CE26-4337-AB76-F596D9C43C55}" destId="{A7A89D97-7740-445F-B13D-4A81CDCA5648}" srcOrd="3" destOrd="0" parTransId="{8765763E-FF10-477F-B87E-FD89ECD09E25}" sibTransId="{87DE8763-CCDB-439F-B75D-893A1480E530}"/>
    <dgm:cxn modelId="{7BD15D76-3FD7-4A65-B37B-476FE48F17D8}" type="presOf" srcId="{6C16E5D7-2DC2-4ABB-8CE4-4B6E0BAD2787}" destId="{DBFBAAED-055F-4E06-BD42-4ECF1ED2F018}" srcOrd="0" destOrd="0" presId="urn:microsoft.com/office/officeart/2005/8/layout/vList6"/>
    <dgm:cxn modelId="{8AA8CD45-42DC-4773-8A75-5B6435E4B46F}" type="presParOf" srcId="{CA11A95D-1796-4B87-92CB-C3D2690E526A}" destId="{B47D3FBA-3172-4DD4-A07F-440FCC87C82C}" srcOrd="0" destOrd="0" presId="urn:microsoft.com/office/officeart/2005/8/layout/vList6"/>
    <dgm:cxn modelId="{B592F2BA-8205-49EE-8E9F-88D262B1253D}" type="presParOf" srcId="{B47D3FBA-3172-4DD4-A07F-440FCC87C82C}" destId="{BD4C6413-1F53-4437-B9E6-2CA4B0BBD482}" srcOrd="0" destOrd="0" presId="urn:microsoft.com/office/officeart/2005/8/layout/vList6"/>
    <dgm:cxn modelId="{5C290600-DA13-4511-821D-492DAE25A53C}" type="presParOf" srcId="{B47D3FBA-3172-4DD4-A07F-440FCC87C82C}" destId="{ED5E39A7-839A-4BF9-83FB-120358BF5A31}" srcOrd="1" destOrd="0" presId="urn:microsoft.com/office/officeart/2005/8/layout/vList6"/>
    <dgm:cxn modelId="{B004D445-FA73-4D7F-917E-2F3B9ED59578}" type="presParOf" srcId="{CA11A95D-1796-4B87-92CB-C3D2690E526A}" destId="{65C75AB5-415D-403B-9E7E-411A4008EFCB}" srcOrd="1" destOrd="0" presId="urn:microsoft.com/office/officeart/2005/8/layout/vList6"/>
    <dgm:cxn modelId="{A58869BD-0DB1-4944-B2FD-482E51D01444}" type="presParOf" srcId="{CA11A95D-1796-4B87-92CB-C3D2690E526A}" destId="{2A74C162-9996-4EF8-A3BF-E2A2410E69E1}" srcOrd="2" destOrd="0" presId="urn:microsoft.com/office/officeart/2005/8/layout/vList6"/>
    <dgm:cxn modelId="{DDA8F82B-EEBE-4B76-A1AD-E91337A52C45}" type="presParOf" srcId="{2A74C162-9996-4EF8-A3BF-E2A2410E69E1}" destId="{B225D9E1-6B60-4641-BDB1-58893F1217B3}" srcOrd="0" destOrd="0" presId="urn:microsoft.com/office/officeart/2005/8/layout/vList6"/>
    <dgm:cxn modelId="{8252B8F3-782E-48DA-A0E8-2C32C33D1063}" type="presParOf" srcId="{2A74C162-9996-4EF8-A3BF-E2A2410E69E1}" destId="{DBFBAAED-055F-4E06-BD42-4ECF1ED2F018}" srcOrd="1" destOrd="0" presId="urn:microsoft.com/office/officeart/2005/8/layout/vList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3A3AC-33D6-402D-87E8-41253D34761C}">
      <dsp:nvSpPr>
        <dsp:cNvPr id="0" name=""/>
        <dsp:cNvSpPr/>
      </dsp:nvSpPr>
      <dsp:spPr>
        <a:xfrm>
          <a:off x="96023" y="1093099"/>
          <a:ext cx="1842492"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ro-RO" sz="1400" kern="1200" dirty="0" smtClean="0"/>
            <a:t>Legea contabilității nr. 82/1991</a:t>
          </a:r>
          <a:endParaRPr lang="en-US" sz="1400" kern="1200" dirty="0"/>
        </a:p>
      </dsp:txBody>
      <dsp:txXfrm>
        <a:off x="96023" y="1093099"/>
        <a:ext cx="1842492" cy="547200"/>
      </dsp:txXfrm>
    </dsp:sp>
    <dsp:sp modelId="{6FCAD7E3-AB6F-4BF8-8D15-6CCC95DC2714}">
      <dsp:nvSpPr>
        <dsp:cNvPr id="0" name=""/>
        <dsp:cNvSpPr/>
      </dsp:nvSpPr>
      <dsp:spPr>
        <a:xfrm>
          <a:off x="87603" y="1766510"/>
          <a:ext cx="1842492" cy="15473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Char char="••"/>
          </a:pPr>
          <a:r>
            <a:rPr lang="ro-RO" sz="1900" kern="1200" dirty="0" smtClean="0"/>
            <a:t>Organizarea activității contabile</a:t>
          </a:r>
          <a:endParaRPr lang="en-US" sz="1900" kern="1200" dirty="0"/>
        </a:p>
      </dsp:txBody>
      <dsp:txXfrm>
        <a:off x="87603" y="1766510"/>
        <a:ext cx="1842492" cy="1547383"/>
      </dsp:txXfrm>
    </dsp:sp>
    <dsp:sp modelId="{08CC25CC-E373-478D-8996-001BB4981FCA}">
      <dsp:nvSpPr>
        <dsp:cNvPr id="0" name=""/>
        <dsp:cNvSpPr/>
      </dsp:nvSpPr>
      <dsp:spPr>
        <a:xfrm>
          <a:off x="2139126" y="467777"/>
          <a:ext cx="1842492" cy="153329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ro-RO" sz="1100" kern="1200" dirty="0" smtClean="0"/>
            <a:t>Ordinul Ministerului Finanțelor Publice nr. 1802/2014 pentru aprobarea Reglementărilor contabile privind situațiile financiare anuale individuale și situațiil</a:t>
          </a:r>
          <a:r>
            <a:rPr lang="en-US" sz="1100" kern="1200" dirty="0" smtClean="0"/>
            <a:t>e</a:t>
          </a:r>
          <a:r>
            <a:rPr lang="ro-RO" sz="1100" kern="1200" dirty="0" smtClean="0"/>
            <a:t> financiare anuale consolidate stabilește</a:t>
          </a:r>
          <a:endParaRPr lang="en-US" sz="1100" kern="1200" dirty="0"/>
        </a:p>
      </dsp:txBody>
      <dsp:txXfrm>
        <a:off x="2139126" y="467777"/>
        <a:ext cx="1842492" cy="1533292"/>
      </dsp:txXfrm>
    </dsp:sp>
    <dsp:sp modelId="{3DD5FF0E-EE3B-432F-BC8D-20CFB61D834E}">
      <dsp:nvSpPr>
        <dsp:cNvPr id="0" name=""/>
        <dsp:cNvSpPr/>
      </dsp:nvSpPr>
      <dsp:spPr>
        <a:xfrm>
          <a:off x="2123096" y="2041607"/>
          <a:ext cx="1842492" cy="15473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ro-RO" sz="1900" kern="1200" dirty="0" smtClean="0"/>
            <a:t>Modul de întocmire și </a:t>
          </a:r>
          <a:endParaRPr lang="en-US" sz="1900" kern="1200" dirty="0"/>
        </a:p>
        <a:p>
          <a:pPr marL="171450" lvl="1" indent="-171450" algn="l" defTabSz="844550">
            <a:lnSpc>
              <a:spcPct val="90000"/>
            </a:lnSpc>
            <a:spcBef>
              <a:spcPct val="0"/>
            </a:spcBef>
            <a:spcAft>
              <a:spcPct val="15000"/>
            </a:spcAft>
            <a:buChar char="••"/>
          </a:pPr>
          <a:r>
            <a:rPr lang="ro-RO" sz="1900" kern="1200" dirty="0" smtClean="0"/>
            <a:t>Raportare contabilă</a:t>
          </a:r>
          <a:endParaRPr lang="en-US" sz="1900" kern="1200" dirty="0"/>
        </a:p>
      </dsp:txBody>
      <dsp:txXfrm>
        <a:off x="2123096" y="2041607"/>
        <a:ext cx="1842492" cy="1547383"/>
      </dsp:txXfrm>
    </dsp:sp>
    <dsp:sp modelId="{003F15E4-C83B-47C4-9AA4-A5A440324C1F}">
      <dsp:nvSpPr>
        <dsp:cNvPr id="0" name=""/>
        <dsp:cNvSpPr/>
      </dsp:nvSpPr>
      <dsp:spPr>
        <a:xfrm>
          <a:off x="4206763" y="1082763"/>
          <a:ext cx="1889236"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ro-RO" sz="1900" kern="1200" dirty="0" smtClean="0"/>
            <a:t>Intern</a:t>
          </a:r>
          <a:endParaRPr lang="en-US" sz="1900" kern="1200" dirty="0"/>
        </a:p>
      </dsp:txBody>
      <dsp:txXfrm>
        <a:off x="4206763" y="1082763"/>
        <a:ext cx="1889236" cy="547200"/>
      </dsp:txXfrm>
    </dsp:sp>
    <dsp:sp modelId="{CB6F4F03-B267-468B-B3E2-61493772B84B}">
      <dsp:nvSpPr>
        <dsp:cNvPr id="0" name=""/>
        <dsp:cNvSpPr/>
      </dsp:nvSpPr>
      <dsp:spPr>
        <a:xfrm>
          <a:off x="4253507" y="1766510"/>
          <a:ext cx="1842492" cy="15473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ro-RO" sz="1900" kern="1200" dirty="0" smtClean="0"/>
            <a:t>Proceduri operaționale</a:t>
          </a:r>
          <a:endParaRPr lang="en-US" sz="1900" kern="1200" dirty="0"/>
        </a:p>
        <a:p>
          <a:pPr marL="171450" lvl="1" indent="-171450" algn="l" defTabSz="844550">
            <a:lnSpc>
              <a:spcPct val="90000"/>
            </a:lnSpc>
            <a:spcBef>
              <a:spcPct val="0"/>
            </a:spcBef>
            <a:spcAft>
              <a:spcPct val="15000"/>
            </a:spcAft>
            <a:buChar char="••"/>
          </a:pPr>
          <a:r>
            <a:rPr lang="ro-RO" sz="1900" kern="1200" dirty="0" smtClean="0"/>
            <a:t>Instrucțiuni de lucru proprii</a:t>
          </a:r>
          <a:endParaRPr lang="en-US" sz="1900" kern="1200" dirty="0"/>
        </a:p>
      </dsp:txBody>
      <dsp:txXfrm>
        <a:off x="4253507" y="1766510"/>
        <a:ext cx="1842492" cy="15473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2554B-7D83-44D9-9C7B-A3E991B98E2C}">
      <dsp:nvSpPr>
        <dsp:cNvPr id="0" name=""/>
        <dsp:cNvSpPr/>
      </dsp:nvSpPr>
      <dsp:spPr>
        <a:xfrm>
          <a:off x="3492" y="0"/>
          <a:ext cx="4000500" cy="434664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n-US" sz="1100" kern="1200" dirty="0">
            <a:solidFill>
              <a:sysClr val="window" lastClr="FFFFFF"/>
            </a:solidFill>
            <a:latin typeface="Arial" panose="020B0604020202020204" pitchFamily="34" charset="0"/>
            <a:ea typeface="+mn-ea"/>
            <a:cs typeface="Arial" panose="020B0604020202020204" pitchFamily="34" charset="0"/>
          </a:endParaRPr>
        </a:p>
      </dsp:txBody>
      <dsp:txXfrm>
        <a:off x="54416" y="1789582"/>
        <a:ext cx="3898652" cy="1636810"/>
      </dsp:txXfrm>
    </dsp:sp>
    <dsp:sp modelId="{22A84A6D-C8B9-428B-8C43-E11F21EA45E6}">
      <dsp:nvSpPr>
        <dsp:cNvPr id="0" name=""/>
        <dsp:cNvSpPr/>
      </dsp:nvSpPr>
      <dsp:spPr>
        <a:xfrm>
          <a:off x="1168037" y="257216"/>
          <a:ext cx="1447433" cy="40234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E0F2ECBC-488B-48D1-B6C8-C0257F6FB68B}">
      <dsp:nvSpPr>
        <dsp:cNvPr id="0" name=""/>
        <dsp:cNvSpPr/>
      </dsp:nvSpPr>
      <dsp:spPr>
        <a:xfrm>
          <a:off x="4082442" y="0"/>
          <a:ext cx="4000500" cy="434664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n-US" sz="1100" kern="1200" dirty="0">
            <a:solidFill>
              <a:sysClr val="window" lastClr="FFFFFF"/>
            </a:solidFill>
            <a:latin typeface="Arial" panose="020B0604020202020204" pitchFamily="34" charset="0"/>
            <a:ea typeface="+mn-ea"/>
            <a:cs typeface="Arial" panose="020B0604020202020204" pitchFamily="34" charset="0"/>
          </a:endParaRPr>
        </a:p>
      </dsp:txBody>
      <dsp:txXfrm>
        <a:off x="4133366" y="1789582"/>
        <a:ext cx="3898652" cy="1636810"/>
      </dsp:txXfrm>
    </dsp:sp>
    <dsp:sp modelId="{69FAE612-3360-4D4C-9579-1DC50E3C4E67}">
      <dsp:nvSpPr>
        <dsp:cNvPr id="0" name=""/>
        <dsp:cNvSpPr/>
      </dsp:nvSpPr>
      <dsp:spPr>
        <a:xfrm>
          <a:off x="5413147" y="411194"/>
          <a:ext cx="1447433" cy="400866"/>
        </a:xfrm>
        <a:prstGeom prst="ellipse">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DBF2A56-4C24-462B-9ABF-27CEFAC9FF32}">
      <dsp:nvSpPr>
        <dsp:cNvPr id="0" name=""/>
        <dsp:cNvSpPr/>
      </dsp:nvSpPr>
      <dsp:spPr>
        <a:xfrm>
          <a:off x="2337310" y="27099"/>
          <a:ext cx="3299785" cy="382970"/>
        </a:xfrm>
        <a:prstGeom prst="leftRightArrow">
          <a:avLst/>
        </a:prstGeom>
        <a:blipFill rotWithShape="0">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2554B-7D83-44D9-9C7B-A3E991B98E2C}">
      <dsp:nvSpPr>
        <dsp:cNvPr id="0" name=""/>
        <dsp:cNvSpPr/>
      </dsp:nvSpPr>
      <dsp:spPr>
        <a:xfrm>
          <a:off x="1706" y="0"/>
          <a:ext cx="2655093" cy="43958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n-US" sz="1100" kern="1200" dirty="0">
            <a:latin typeface="Arial" panose="020B0604020202020204" pitchFamily="34" charset="0"/>
            <a:cs typeface="Arial" panose="020B0604020202020204" pitchFamily="34" charset="0"/>
          </a:endParaRPr>
        </a:p>
      </dsp:txBody>
      <dsp:txXfrm>
        <a:off x="1706" y="1758326"/>
        <a:ext cx="2655093" cy="1758326"/>
      </dsp:txXfrm>
    </dsp:sp>
    <dsp:sp modelId="{22A84A6D-C8B9-428B-8C43-E11F21EA45E6}">
      <dsp:nvSpPr>
        <dsp:cNvPr id="0" name=""/>
        <dsp:cNvSpPr/>
      </dsp:nvSpPr>
      <dsp:spPr>
        <a:xfrm>
          <a:off x="574851" y="466903"/>
          <a:ext cx="1463806" cy="40689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F2ECBC-488B-48D1-B6C8-C0257F6FB68B}">
      <dsp:nvSpPr>
        <dsp:cNvPr id="0" name=""/>
        <dsp:cNvSpPr/>
      </dsp:nvSpPr>
      <dsp:spPr>
        <a:xfrm>
          <a:off x="2736453" y="0"/>
          <a:ext cx="2655093" cy="43958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n-US" sz="1100" kern="1200" dirty="0">
            <a:latin typeface="Arial" panose="020B0604020202020204" pitchFamily="34" charset="0"/>
            <a:cs typeface="Arial" panose="020B0604020202020204" pitchFamily="34" charset="0"/>
          </a:endParaRPr>
        </a:p>
      </dsp:txBody>
      <dsp:txXfrm>
        <a:off x="2736453" y="1758326"/>
        <a:ext cx="2655093" cy="1758326"/>
      </dsp:txXfrm>
    </dsp:sp>
    <dsp:sp modelId="{69FAE612-3360-4D4C-9579-1DC50E3C4E67}">
      <dsp:nvSpPr>
        <dsp:cNvPr id="0" name=""/>
        <dsp:cNvSpPr/>
      </dsp:nvSpPr>
      <dsp:spPr>
        <a:xfrm>
          <a:off x="3330486" y="476110"/>
          <a:ext cx="1463806" cy="40540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33000" b="-1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E40BDB-2906-4584-A425-DA1ABA392EE0}">
      <dsp:nvSpPr>
        <dsp:cNvPr id="0" name=""/>
        <dsp:cNvSpPr/>
      </dsp:nvSpPr>
      <dsp:spPr>
        <a:xfrm>
          <a:off x="5472906" y="0"/>
          <a:ext cx="2655093" cy="43958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n-US" sz="1100" kern="1200" dirty="0">
            <a:latin typeface="Arial" panose="020B0604020202020204" pitchFamily="34" charset="0"/>
            <a:cs typeface="Arial" panose="020B0604020202020204" pitchFamily="34" charset="0"/>
          </a:endParaRPr>
        </a:p>
      </dsp:txBody>
      <dsp:txXfrm>
        <a:off x="5472906" y="1758326"/>
        <a:ext cx="2655093" cy="1758326"/>
      </dsp:txXfrm>
    </dsp:sp>
    <dsp:sp modelId="{C1E36B17-F0FA-4E4C-8F89-9A0C18CF27FB}">
      <dsp:nvSpPr>
        <dsp:cNvPr id="0" name=""/>
        <dsp:cNvSpPr/>
      </dsp:nvSpPr>
      <dsp:spPr>
        <a:xfrm>
          <a:off x="6029150" y="488128"/>
          <a:ext cx="1463806" cy="42059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6000" b="-6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BF2A56-4C24-462B-9ABF-27CEFAC9FF32}">
      <dsp:nvSpPr>
        <dsp:cNvPr id="0" name=""/>
        <dsp:cNvSpPr/>
      </dsp:nvSpPr>
      <dsp:spPr>
        <a:xfrm>
          <a:off x="2696317" y="0"/>
          <a:ext cx="2776342" cy="683821"/>
        </a:xfrm>
        <a:prstGeom prst="leftRightArrow">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AF22F-E394-400E-848C-AF9DAD1A0A07}">
      <dsp:nvSpPr>
        <dsp:cNvPr id="0" name=""/>
        <dsp:cNvSpPr/>
      </dsp:nvSpPr>
      <dsp:spPr>
        <a:xfrm rot="16200000">
          <a:off x="-1495946" y="2297582"/>
          <a:ext cx="3486895" cy="389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3919" bIns="0" numCol="1" spcCol="1270" anchor="t" anchorCtr="0">
          <a:noAutofit/>
        </a:bodyPr>
        <a:lstStyle/>
        <a:p>
          <a:pPr lvl="0" algn="r" defTabSz="622300">
            <a:lnSpc>
              <a:spcPct val="90000"/>
            </a:lnSpc>
            <a:spcBef>
              <a:spcPct val="0"/>
            </a:spcBef>
            <a:spcAft>
              <a:spcPct val="35000"/>
            </a:spcAft>
          </a:pPr>
          <a:r>
            <a:rPr lang="ro-RO" sz="1400" b="1" kern="1200" dirty="0" smtClean="0">
              <a:latin typeface="Arial" panose="020B0604020202020204" pitchFamily="34" charset="0"/>
              <a:cs typeface="Arial" panose="020B0604020202020204" pitchFamily="34" charset="0"/>
            </a:rPr>
            <a:t>AUTORITATEA NAȚIONALĂ DE REGLEMENTARE</a:t>
          </a:r>
          <a:endParaRPr lang="en-US" sz="1400" b="1" kern="1200" dirty="0">
            <a:latin typeface="Arial" panose="020B0604020202020204" pitchFamily="34" charset="0"/>
            <a:cs typeface="Arial" panose="020B0604020202020204" pitchFamily="34" charset="0"/>
          </a:endParaRPr>
        </a:p>
      </dsp:txBody>
      <dsp:txXfrm>
        <a:off x="-1495946" y="2297582"/>
        <a:ext cx="3486895" cy="389955"/>
      </dsp:txXfrm>
    </dsp:sp>
    <dsp:sp modelId="{3824E580-6A5A-4FA4-B9BC-0588B5EC3A6A}">
      <dsp:nvSpPr>
        <dsp:cNvPr id="0" name=""/>
        <dsp:cNvSpPr/>
      </dsp:nvSpPr>
      <dsp:spPr>
        <a:xfrm>
          <a:off x="442479" y="749112"/>
          <a:ext cx="1942393" cy="348689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43919" rIns="113792" bIns="113792" numCol="1" spcCol="1270" anchor="t" anchorCtr="0">
          <a:noAutofit/>
        </a:bodyPr>
        <a:lstStyle/>
        <a:p>
          <a:pPr marL="114300" lvl="1" indent="-114300" algn="just" defTabSz="533400">
            <a:lnSpc>
              <a:spcPct val="90000"/>
            </a:lnSpc>
            <a:spcBef>
              <a:spcPct val="0"/>
            </a:spcBef>
            <a:spcAft>
              <a:spcPct val="15000"/>
            </a:spcAft>
            <a:buChar char="••"/>
          </a:pPr>
          <a:r>
            <a:rPr lang="ro-RO" sz="1200" kern="1200" noProof="0" dirty="0" smtClean="0">
              <a:solidFill>
                <a:schemeClr val="tx1"/>
              </a:solidFill>
              <a:latin typeface="Arial" panose="020B0604020202020204" pitchFamily="34" charset="0"/>
              <a:cs typeface="Arial" panose="020B0604020202020204" pitchFamily="34" charset="0"/>
            </a:rPr>
            <a:t>A.N.R.S.C. este instituția publică de interes național, ce funcționează în subordinea Ministerului Dezvoltării Regionale şi Administraţiei Publice și are ca scop reglementarea și monitorizarea la nivel central a activităților din domeniul serviciilor comunitare de utilități publice aflate în atribuțiile sale</a:t>
          </a:r>
          <a:r>
            <a:rPr lang="ro-RO" sz="1200" kern="1200" dirty="0" smtClean="0">
              <a:solidFill>
                <a:schemeClr val="tx1"/>
              </a:solidFill>
              <a:latin typeface="Arial" panose="020B0604020202020204" pitchFamily="34" charset="0"/>
              <a:cs typeface="Arial" panose="020B0604020202020204" pitchFamily="34" charset="0"/>
            </a:rPr>
            <a:t>.</a:t>
          </a:r>
          <a:endParaRPr lang="en-US" sz="1200" kern="1200" dirty="0">
            <a:solidFill>
              <a:schemeClr val="tx1"/>
            </a:solidFill>
            <a:latin typeface="Arial" panose="020B0604020202020204" pitchFamily="34" charset="0"/>
            <a:cs typeface="Arial" panose="020B0604020202020204" pitchFamily="34" charset="0"/>
          </a:endParaRPr>
        </a:p>
      </dsp:txBody>
      <dsp:txXfrm>
        <a:off x="442479" y="749112"/>
        <a:ext cx="1942393" cy="3486895"/>
      </dsp:txXfrm>
    </dsp:sp>
    <dsp:sp modelId="{50B54D85-3376-418A-9BE7-F2E099D861C6}">
      <dsp:nvSpPr>
        <dsp:cNvPr id="0" name=""/>
        <dsp:cNvSpPr/>
      </dsp:nvSpPr>
      <dsp:spPr>
        <a:xfrm>
          <a:off x="52523" y="234370"/>
          <a:ext cx="779911" cy="77991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DDE4C5-CDE2-4B49-B0ED-69A8845396B5}">
      <dsp:nvSpPr>
        <dsp:cNvPr id="0" name=""/>
        <dsp:cNvSpPr/>
      </dsp:nvSpPr>
      <dsp:spPr>
        <a:xfrm rot="16200000">
          <a:off x="1338847" y="2297582"/>
          <a:ext cx="3486895" cy="389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3919" bIns="0" numCol="1" spcCol="1270" anchor="t" anchorCtr="0">
          <a:noAutofit/>
        </a:bodyPr>
        <a:lstStyle/>
        <a:p>
          <a:pPr lvl="0" algn="r" defTabSz="622300">
            <a:lnSpc>
              <a:spcPct val="90000"/>
            </a:lnSpc>
            <a:spcBef>
              <a:spcPct val="0"/>
            </a:spcBef>
            <a:spcAft>
              <a:spcPct val="35000"/>
            </a:spcAft>
          </a:pPr>
          <a:r>
            <a:rPr lang="ro-RO" sz="1400" b="1" kern="1200" dirty="0" smtClean="0">
              <a:latin typeface="Arial" panose="020B0604020202020204" pitchFamily="34" charset="0"/>
              <a:cs typeface="Arial" panose="020B0604020202020204" pitchFamily="34" charset="0"/>
            </a:rPr>
            <a:t>PENTRU</a:t>
          </a:r>
          <a:endParaRPr lang="en-US" sz="1400" b="1" kern="1200" dirty="0">
            <a:latin typeface="Arial" panose="020B0604020202020204" pitchFamily="34" charset="0"/>
            <a:cs typeface="Arial" panose="020B0604020202020204" pitchFamily="34" charset="0"/>
          </a:endParaRPr>
        </a:p>
      </dsp:txBody>
      <dsp:txXfrm>
        <a:off x="1338847" y="2297582"/>
        <a:ext cx="3486895" cy="389955"/>
      </dsp:txXfrm>
    </dsp:sp>
    <dsp:sp modelId="{94AEE999-5E6C-404C-9208-2ED803020365}">
      <dsp:nvSpPr>
        <dsp:cNvPr id="0" name=""/>
        <dsp:cNvSpPr/>
      </dsp:nvSpPr>
      <dsp:spPr>
        <a:xfrm>
          <a:off x="3256256" y="749112"/>
          <a:ext cx="1984427" cy="3486895"/>
        </a:xfrm>
        <a:prstGeom prst="rect">
          <a:avLst/>
        </a:prstGeom>
        <a:solidFill>
          <a:schemeClr val="accent3">
            <a:hueOff val="-7432936"/>
            <a:satOff val="33931"/>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43919" rIns="113792" bIns="113792" numCol="1" spcCol="1270" anchor="t" anchorCtr="0">
          <a:noAutofit/>
        </a:bodyPr>
        <a:lstStyle/>
        <a:p>
          <a:pPr marL="114300" lvl="1" indent="-114300" algn="just" defTabSz="533400">
            <a:lnSpc>
              <a:spcPct val="90000"/>
            </a:lnSpc>
            <a:spcBef>
              <a:spcPct val="0"/>
            </a:spcBef>
            <a:spcAft>
              <a:spcPct val="15000"/>
            </a:spcAft>
            <a:buChar char="••"/>
          </a:pPr>
          <a:r>
            <a:rPr lang="ro-RO" sz="1200" kern="1200" noProof="0" dirty="0" smtClean="0">
              <a:solidFill>
                <a:schemeClr val="tx1"/>
              </a:solidFill>
              <a:latin typeface="Arial" panose="020B0604020202020204" pitchFamily="34" charset="0"/>
              <a:cs typeface="Arial" panose="020B0604020202020204" pitchFamily="34" charset="0"/>
            </a:rPr>
            <a:t>Sunt supuse avizării A.N.R.S.C. stabilirea, ajustarea sau modificarea prețurilor și tarifelor pentru serviciile publice de alimentare cu apă și de canalizare, definite potrivit Legii nr. 51/200</a:t>
          </a:r>
          <a:r>
            <a:rPr lang="ro-RO" sz="1200" kern="1200" dirty="0" smtClean="0">
              <a:solidFill>
                <a:schemeClr val="tx1"/>
              </a:solidFill>
              <a:latin typeface="Arial" panose="020B0604020202020204" pitchFamily="34" charset="0"/>
              <a:cs typeface="Arial" panose="020B0604020202020204" pitchFamily="34" charset="0"/>
            </a:rPr>
            <a:t>6.</a:t>
          </a:r>
          <a:endParaRPr lang="en-US" sz="1200" kern="1200" dirty="0">
            <a:solidFill>
              <a:schemeClr val="tx1"/>
            </a:solidFill>
            <a:latin typeface="Arial" panose="020B0604020202020204" pitchFamily="34" charset="0"/>
            <a:cs typeface="Arial" panose="020B0604020202020204" pitchFamily="34" charset="0"/>
          </a:endParaRPr>
        </a:p>
      </dsp:txBody>
      <dsp:txXfrm>
        <a:off x="3256256" y="749112"/>
        <a:ext cx="1984427" cy="3486895"/>
      </dsp:txXfrm>
    </dsp:sp>
    <dsp:sp modelId="{4D40FD2C-DE3A-4E7C-9567-37A84EE15D41}">
      <dsp:nvSpPr>
        <dsp:cNvPr id="0" name=""/>
        <dsp:cNvSpPr/>
      </dsp:nvSpPr>
      <dsp:spPr>
        <a:xfrm>
          <a:off x="2887316" y="234370"/>
          <a:ext cx="779911" cy="77991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94F0D2-88E5-4CEB-800D-5ABD02395757}">
      <dsp:nvSpPr>
        <dsp:cNvPr id="0" name=""/>
        <dsp:cNvSpPr/>
      </dsp:nvSpPr>
      <dsp:spPr>
        <a:xfrm rot="16200000">
          <a:off x="4194656" y="2297582"/>
          <a:ext cx="3486895" cy="389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3919" bIns="0" numCol="1" spcCol="1270" anchor="t" anchorCtr="0">
          <a:noAutofit/>
        </a:bodyPr>
        <a:lstStyle/>
        <a:p>
          <a:pPr lvl="0" algn="r" defTabSz="622300">
            <a:lnSpc>
              <a:spcPct val="90000"/>
            </a:lnSpc>
            <a:spcBef>
              <a:spcPct val="0"/>
            </a:spcBef>
            <a:spcAft>
              <a:spcPct val="35000"/>
            </a:spcAft>
          </a:pPr>
          <a:r>
            <a:rPr lang="ro-RO" sz="1400" b="1" kern="1200" dirty="0" smtClean="0">
              <a:latin typeface="Arial" panose="020B0604020202020204" pitchFamily="34" charset="0"/>
              <a:cs typeface="Arial" panose="020B0604020202020204" pitchFamily="34" charset="0"/>
            </a:rPr>
            <a:t>SERVICIILE COMUNITARE DE UTILITĂȚI PUBLICE</a:t>
          </a:r>
          <a:endParaRPr lang="en-US" sz="1400" b="1" kern="1200" dirty="0">
            <a:latin typeface="Arial" panose="020B0604020202020204" pitchFamily="34" charset="0"/>
            <a:cs typeface="Arial" panose="020B0604020202020204" pitchFamily="34" charset="0"/>
          </a:endParaRPr>
        </a:p>
      </dsp:txBody>
      <dsp:txXfrm>
        <a:off x="4194656" y="2297582"/>
        <a:ext cx="3486895" cy="389955"/>
      </dsp:txXfrm>
    </dsp:sp>
    <dsp:sp modelId="{BD4FA19A-DA69-4380-91FE-0917B8D2DF97}">
      <dsp:nvSpPr>
        <dsp:cNvPr id="0" name=""/>
        <dsp:cNvSpPr/>
      </dsp:nvSpPr>
      <dsp:spPr>
        <a:xfrm>
          <a:off x="6133082" y="749112"/>
          <a:ext cx="1942393" cy="3486895"/>
        </a:xfrm>
        <a:prstGeom prst="rect">
          <a:avLst/>
        </a:prstGeom>
        <a:solidFill>
          <a:schemeClr val="accent3">
            <a:hueOff val="-14865872"/>
            <a:satOff val="67862"/>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43919" rIns="113792" bIns="113792" numCol="1" spcCol="1270" anchor="t" anchorCtr="0">
          <a:noAutofit/>
        </a:bodyPr>
        <a:lstStyle/>
        <a:p>
          <a:pPr marL="114300" lvl="1" indent="-114300" algn="just" defTabSz="533400">
            <a:lnSpc>
              <a:spcPct val="90000"/>
            </a:lnSpc>
            <a:spcBef>
              <a:spcPct val="0"/>
            </a:spcBef>
            <a:spcAft>
              <a:spcPct val="15000"/>
            </a:spcAft>
            <a:buChar char="••"/>
          </a:pPr>
          <a:r>
            <a:rPr lang="ro-RO" sz="1200" kern="1200" noProof="0" dirty="0" smtClean="0">
              <a:solidFill>
                <a:schemeClr val="tx1"/>
              </a:solidFill>
            </a:rPr>
            <a:t>Avizarea presupune activitatea de analiză și verificare a elementelor de cheltuieli componente ale prețurilor și tarifelor, desfășurată de autoritatea de reglementare competentă, cu respectarea procedurii de stabilire, ajustare sau modificare a prețurilor și tarifelor, concretizată prin emiterea unui aviz de specialitate</a:t>
          </a:r>
          <a:r>
            <a:rPr lang="ro-RO" sz="1200" kern="1200" dirty="0" smtClean="0"/>
            <a:t>.</a:t>
          </a:r>
          <a:endParaRPr lang="en-US" sz="1200" kern="1200" dirty="0"/>
        </a:p>
      </dsp:txBody>
      <dsp:txXfrm>
        <a:off x="6133082" y="749112"/>
        <a:ext cx="1942393" cy="3486895"/>
      </dsp:txXfrm>
    </dsp:sp>
    <dsp:sp modelId="{7589D5F8-6615-489A-836D-1E20EA682E68}">
      <dsp:nvSpPr>
        <dsp:cNvPr id="0" name=""/>
        <dsp:cNvSpPr/>
      </dsp:nvSpPr>
      <dsp:spPr>
        <a:xfrm>
          <a:off x="5743126" y="234370"/>
          <a:ext cx="779911" cy="77991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3D5BD-16A4-413F-A420-48794DC849B9}">
      <dsp:nvSpPr>
        <dsp:cNvPr id="0" name=""/>
        <dsp:cNvSpPr/>
      </dsp:nvSpPr>
      <dsp:spPr>
        <a:xfrm>
          <a:off x="3874" y="629975"/>
          <a:ext cx="1981557" cy="915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lvl="0" algn="r" defTabSz="1289050">
            <a:lnSpc>
              <a:spcPct val="90000"/>
            </a:lnSpc>
            <a:spcBef>
              <a:spcPct val="0"/>
            </a:spcBef>
            <a:spcAft>
              <a:spcPct val="35000"/>
            </a:spcAft>
          </a:pPr>
          <a:r>
            <a:rPr lang="ro-RO" sz="2900" kern="1200" dirty="0" smtClean="0"/>
            <a:t>Declarații fiscale</a:t>
          </a:r>
          <a:endParaRPr lang="en-US" sz="2900" kern="1200" dirty="0"/>
        </a:p>
      </dsp:txBody>
      <dsp:txXfrm>
        <a:off x="3874" y="629975"/>
        <a:ext cx="1981557" cy="915131"/>
      </dsp:txXfrm>
    </dsp:sp>
    <dsp:sp modelId="{2BCB07CE-E22C-49BC-B90B-9937E6D6C105}">
      <dsp:nvSpPr>
        <dsp:cNvPr id="0" name=""/>
        <dsp:cNvSpPr/>
      </dsp:nvSpPr>
      <dsp:spPr>
        <a:xfrm>
          <a:off x="1985431" y="86616"/>
          <a:ext cx="396311" cy="2001849"/>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4B1005-BD2B-4B7E-B40F-0A15CE14F7AE}">
      <dsp:nvSpPr>
        <dsp:cNvPr id="0" name=""/>
        <dsp:cNvSpPr/>
      </dsp:nvSpPr>
      <dsp:spPr>
        <a:xfrm>
          <a:off x="2540267" y="86616"/>
          <a:ext cx="5389835" cy="20018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smtClean="0">
              <a:latin typeface="+mj-lt"/>
              <a:ea typeface="Calibri" panose="020F0502020204030204" pitchFamily="34" charset="0"/>
              <a:cs typeface="Times New Roman" panose="02020603050405020304" pitchFamily="18" charset="0"/>
            </a:rPr>
            <a:t>Din </a:t>
          </a:r>
          <a:r>
            <a:rPr lang="ro-RO" sz="1400" kern="1200" noProof="0" dirty="0" smtClean="0">
              <a:latin typeface="+mj-lt"/>
              <a:ea typeface="Calibri" panose="020F0502020204030204" pitchFamily="34" charset="0"/>
              <a:cs typeface="Times New Roman" panose="02020603050405020304" pitchFamily="18" charset="0"/>
            </a:rPr>
            <a:t>punct de vedere contabil și financiar societatea are de raportat declarații fiscale (impozit pe profit, taxa pe valoare adaugat</a:t>
          </a:r>
          <a:r>
            <a:rPr lang="ro-RO" sz="1400" kern="1200" dirty="0" smtClean="0">
              <a:latin typeface="+mj-lt"/>
              <a:ea typeface="Calibri" panose="020F0502020204030204" pitchFamily="34" charset="0"/>
              <a:cs typeface="Times New Roman" panose="02020603050405020304" pitchFamily="18" charset="0"/>
            </a:rPr>
            <a:t>ă</a:t>
          </a:r>
          <a:r>
            <a:rPr lang="en-US" sz="1400" kern="1200" dirty="0" smtClean="0">
              <a:latin typeface="+mj-lt"/>
              <a:ea typeface="Calibri" panose="020F0502020204030204" pitchFamily="34" charset="0"/>
              <a:cs typeface="Times New Roman" panose="02020603050405020304" pitchFamily="18" charset="0"/>
            </a:rPr>
            <a:t>, </a:t>
          </a:r>
          <a:r>
            <a:rPr lang="ro-RO" sz="1400" kern="1200" noProof="0" dirty="0" smtClean="0">
              <a:latin typeface="+mj-lt"/>
              <a:ea typeface="Calibri" panose="020F0502020204030204" pitchFamily="34" charset="0"/>
              <a:cs typeface="Times New Roman" panose="02020603050405020304" pitchFamily="18" charset="0"/>
            </a:rPr>
            <a:t>obligații de plată la bugetul consolidat pentru impozite</a:t>
          </a:r>
          <a:r>
            <a:rPr lang="en-US" sz="1400" kern="1200" dirty="0" smtClean="0">
              <a:latin typeface="+mj-lt"/>
              <a:ea typeface="Calibri" panose="020F0502020204030204" pitchFamily="34" charset="0"/>
              <a:cs typeface="Times New Roman" panose="02020603050405020304" pitchFamily="18" charset="0"/>
            </a:rPr>
            <a:t> </a:t>
          </a:r>
          <a:r>
            <a:rPr lang="ro-RO" sz="1400" kern="1200" noProof="0" dirty="0" smtClean="0">
              <a:latin typeface="+mj-lt"/>
              <a:ea typeface="Calibri" panose="020F0502020204030204" pitchFamily="34" charset="0"/>
              <a:cs typeface="Times New Roman" panose="02020603050405020304" pitchFamily="18" charset="0"/>
            </a:rPr>
            <a:t>și contrib</a:t>
          </a:r>
          <a:r>
            <a:rPr lang="en-US" sz="1400" kern="1200" dirty="0" smtClean="0">
              <a:latin typeface="+mj-lt"/>
              <a:ea typeface="Calibri" panose="020F0502020204030204" pitchFamily="34" charset="0"/>
              <a:cs typeface="Times New Roman" panose="02020603050405020304" pitchFamily="18" charset="0"/>
            </a:rPr>
            <a:t>u</a:t>
          </a:r>
          <a:r>
            <a:rPr lang="ro-RO" sz="1400" kern="1200" dirty="0" smtClean="0">
              <a:latin typeface="+mj-lt"/>
              <a:ea typeface="Calibri" panose="020F0502020204030204" pitchFamily="34" charset="0"/>
              <a:cs typeface="Times New Roman" panose="02020603050405020304" pitchFamily="18" charset="0"/>
            </a:rPr>
            <a:t>ț</a:t>
          </a:r>
          <a:r>
            <a:rPr lang="en-US" sz="1400" kern="1200" dirty="0" smtClean="0">
              <a:latin typeface="+mj-lt"/>
              <a:ea typeface="Calibri" panose="020F0502020204030204" pitchFamily="34" charset="0"/>
              <a:cs typeface="Times New Roman" panose="02020603050405020304" pitchFamily="18" charset="0"/>
            </a:rPr>
            <a:t>ii </a:t>
          </a:r>
          <a:r>
            <a:rPr lang="ro-RO" sz="1400" kern="1200" noProof="0" dirty="0" smtClean="0">
              <a:latin typeface="+mj-lt"/>
              <a:ea typeface="Calibri" panose="020F0502020204030204" pitchFamily="34" charset="0"/>
              <a:cs typeface="Times New Roman" panose="02020603050405020304" pitchFamily="18" charset="0"/>
            </a:rPr>
            <a:t>salariale, declarații privind impozite și taxe locale</a:t>
          </a:r>
          <a:r>
            <a:rPr lang="en-US" sz="1400" kern="1200" dirty="0" smtClean="0">
              <a:latin typeface="+mj-lt"/>
              <a:ea typeface="Calibri" panose="020F0502020204030204" pitchFamily="34" charset="0"/>
              <a:cs typeface="Times New Roman" panose="02020603050405020304" pitchFamily="18" charset="0"/>
            </a:rPr>
            <a:t>), </a:t>
          </a:r>
          <a:r>
            <a:rPr lang="ro-RO" sz="1400" kern="1200" noProof="0" dirty="0" smtClean="0">
              <a:latin typeface="+mj-lt"/>
              <a:ea typeface="Calibri" panose="020F0502020204030204" pitchFamily="34" charset="0"/>
              <a:cs typeface="Times New Roman" panose="02020603050405020304" pitchFamily="18" charset="0"/>
            </a:rPr>
            <a:t>situații</a:t>
          </a:r>
          <a:r>
            <a:rPr lang="en-US" sz="1400" kern="1200" dirty="0" smtClean="0">
              <a:latin typeface="+mj-lt"/>
              <a:ea typeface="Calibri" panose="020F0502020204030204" pitchFamily="34" charset="0"/>
              <a:cs typeface="Times New Roman" panose="02020603050405020304" pitchFamily="18" charset="0"/>
            </a:rPr>
            <a:t> fi</a:t>
          </a:r>
          <a:r>
            <a:rPr lang="ro-RO" sz="1400" kern="1200" dirty="0" smtClean="0">
              <a:latin typeface="+mj-lt"/>
              <a:ea typeface="Calibri" panose="020F0502020204030204" pitchFamily="34" charset="0"/>
              <a:cs typeface="Times New Roman" panose="02020603050405020304" pitchFamily="18" charset="0"/>
            </a:rPr>
            <a:t>n</a:t>
          </a:r>
          <a:r>
            <a:rPr lang="ro-RO" sz="1400" kern="1200" noProof="0" dirty="0" smtClean="0">
              <a:latin typeface="+mj-lt"/>
              <a:ea typeface="Calibri" panose="020F0502020204030204" pitchFamily="34" charset="0"/>
              <a:cs typeface="Times New Roman" panose="02020603050405020304" pitchFamily="18" charset="0"/>
            </a:rPr>
            <a:t>anciare semestria</a:t>
          </a:r>
          <a:r>
            <a:rPr lang="en-US" sz="1400" kern="1200" dirty="0" smtClean="0">
              <a:latin typeface="+mj-lt"/>
              <a:ea typeface="Calibri" panose="020F0502020204030204" pitchFamily="34" charset="0"/>
              <a:cs typeface="Times New Roman" panose="02020603050405020304" pitchFamily="18" charset="0"/>
            </a:rPr>
            <a:t>l</a:t>
          </a:r>
          <a:r>
            <a:rPr lang="ro-RO" sz="1400" kern="1200" dirty="0" smtClean="0">
              <a:latin typeface="+mj-lt"/>
              <a:ea typeface="Calibri" panose="020F0502020204030204" pitchFamily="34" charset="0"/>
              <a:cs typeface="Times New Roman" panose="02020603050405020304" pitchFamily="18" charset="0"/>
            </a:rPr>
            <a:t>e</a:t>
          </a:r>
          <a:r>
            <a:rPr lang="en-US" sz="1400" kern="1200" dirty="0" smtClean="0">
              <a:latin typeface="+mj-lt"/>
              <a:ea typeface="Calibri" panose="020F0502020204030204" pitchFamily="34" charset="0"/>
              <a:cs typeface="Times New Roman" panose="02020603050405020304" pitchFamily="18" charset="0"/>
            </a:rPr>
            <a:t> </a:t>
          </a:r>
          <a:r>
            <a:rPr lang="en-US" sz="1400" kern="1200" dirty="0" err="1" smtClean="0">
              <a:latin typeface="+mj-lt"/>
              <a:ea typeface="Calibri" panose="020F0502020204030204" pitchFamily="34" charset="0"/>
              <a:cs typeface="Times New Roman" panose="02020603050405020304" pitchFamily="18" charset="0"/>
            </a:rPr>
            <a:t>și</a:t>
          </a:r>
          <a:r>
            <a:rPr lang="en-US" sz="1400" kern="1200" dirty="0" smtClean="0">
              <a:latin typeface="+mj-lt"/>
              <a:ea typeface="Calibri" panose="020F0502020204030204" pitchFamily="34" charset="0"/>
              <a:cs typeface="Times New Roman" panose="02020603050405020304" pitchFamily="18" charset="0"/>
            </a:rPr>
            <a:t> </a:t>
          </a:r>
          <a:r>
            <a:rPr lang="ro-RO" sz="1400" kern="1200" noProof="0" dirty="0" smtClean="0">
              <a:latin typeface="+mj-lt"/>
              <a:ea typeface="Calibri" panose="020F0502020204030204" pitchFamily="34" charset="0"/>
              <a:cs typeface="Times New Roman" panose="02020603050405020304" pitchFamily="18" charset="0"/>
            </a:rPr>
            <a:t>anuale (bilanț, cont profit</a:t>
          </a:r>
          <a:r>
            <a:rPr lang="en-US" sz="1400" kern="1200" dirty="0" smtClean="0">
              <a:latin typeface="+mj-lt"/>
              <a:ea typeface="Calibri" panose="020F0502020204030204" pitchFamily="34" charset="0"/>
              <a:cs typeface="Times New Roman" panose="02020603050405020304" pitchFamily="18" charset="0"/>
            </a:rPr>
            <a:t> </a:t>
          </a:r>
          <a:r>
            <a:rPr lang="ro-RO" sz="1400" kern="1200" dirty="0" smtClean="0">
              <a:latin typeface="+mj-lt"/>
              <a:ea typeface="Calibri" panose="020F0502020204030204" pitchFamily="34" charset="0"/>
              <a:cs typeface="Times New Roman" panose="02020603050405020304" pitchFamily="18" charset="0"/>
            </a:rPr>
            <a:t>și </a:t>
          </a:r>
          <a:r>
            <a:rPr lang="ro-RO" sz="1400" kern="1200" noProof="0" dirty="0" smtClean="0">
              <a:latin typeface="+mj-lt"/>
              <a:ea typeface="Calibri" panose="020F0502020204030204" pitchFamily="34" charset="0"/>
              <a:cs typeface="Times New Roman" panose="02020603050405020304" pitchFamily="18" charset="0"/>
            </a:rPr>
            <a:t>pierdere, date informative), raportare trimestrială  și anuală la statistică, declarații informative</a:t>
          </a:r>
          <a:r>
            <a:rPr lang="en-US" sz="1400" kern="1200" dirty="0" smtClean="0">
              <a:latin typeface="+mj-lt"/>
              <a:ea typeface="Calibri" panose="020F0502020204030204" pitchFamily="34" charset="0"/>
              <a:cs typeface="Times New Roman" panose="02020603050405020304" pitchFamily="18" charset="0"/>
            </a:rPr>
            <a:t>.</a:t>
          </a:r>
          <a:r>
            <a:rPr lang="ro-RO" sz="1400" kern="1200" dirty="0" smtClean="0">
              <a:latin typeface="+mj-lt"/>
              <a:ea typeface="Calibri" panose="020F0502020204030204" pitchFamily="34" charset="0"/>
              <a:cs typeface="Times New Roman" panose="02020603050405020304" pitchFamily="18" charset="0"/>
            </a:rPr>
            <a:t> </a:t>
          </a:r>
          <a:r>
            <a:rPr lang="ro-RO" sz="1400" kern="1200" noProof="0" dirty="0" smtClean="0">
              <a:latin typeface="Calibri" panose="020F0502020204030204" pitchFamily="34" charset="0"/>
              <a:ea typeface="Calibri" panose="020F0502020204030204" pitchFamily="34" charset="0"/>
              <a:cs typeface="Times New Roman" panose="02020603050405020304" pitchFamily="18" charset="0"/>
            </a:rPr>
            <a:t>Pentru întocmirea declarațiilor fiscale se  utilizează rapoarte generate din programul informatic.Când are loc o schimbare în formatul declarațiilor împreună cu ce</a:t>
          </a:r>
          <a:r>
            <a:rPr lang="en-US" sz="1400" kern="1200" dirty="0" err="1" smtClean="0">
              <a:latin typeface="Calibri" panose="020F0502020204030204" pitchFamily="34" charset="0"/>
              <a:ea typeface="Calibri" panose="020F0502020204030204" pitchFamily="34" charset="0"/>
              <a:cs typeface="Times New Roman" panose="02020603050405020304" pitchFamily="18" charset="0"/>
            </a:rPr>
            <a:t>i</a:t>
          </a:r>
          <a:r>
            <a:rPr lang="en-US" sz="1400" kern="1200" dirty="0" smtClean="0">
              <a:latin typeface="Calibri" panose="020F0502020204030204" pitchFamily="34" charset="0"/>
              <a:ea typeface="Calibri" panose="020F0502020204030204" pitchFamily="34" charset="0"/>
              <a:cs typeface="Times New Roman" panose="02020603050405020304" pitchFamily="18" charset="0"/>
            </a:rPr>
            <a:t> de la </a:t>
          </a:r>
          <a:r>
            <a:rPr lang="ro-RO" sz="1400" kern="1200" noProof="0" dirty="0" smtClean="0">
              <a:latin typeface="Calibri" panose="020F0502020204030204" pitchFamily="34" charset="0"/>
              <a:ea typeface="Calibri" panose="020F0502020204030204" pitchFamily="34" charset="0"/>
              <a:cs typeface="Times New Roman" panose="02020603050405020304" pitchFamily="18" charset="0"/>
            </a:rPr>
            <a:t>serviciul IT  se schimbă rapoartele</a:t>
          </a:r>
          <a:r>
            <a:rPr lang="en-US" sz="1400" kern="1200" dirty="0" smtClean="0">
              <a:latin typeface="Calibri" panose="020F0502020204030204" pitchFamily="34" charset="0"/>
              <a:ea typeface="Calibri" panose="020F0502020204030204" pitchFamily="34" charset="0"/>
              <a:cs typeface="Times New Roman" panose="02020603050405020304" pitchFamily="18" charset="0"/>
            </a:rPr>
            <a:t>.</a:t>
          </a:r>
          <a:endParaRPr lang="en-US" sz="1400" kern="1200" dirty="0">
            <a:latin typeface="+mj-lt"/>
          </a:endParaRPr>
        </a:p>
      </dsp:txBody>
      <dsp:txXfrm>
        <a:off x="2540267" y="86616"/>
        <a:ext cx="5389835" cy="2001849"/>
      </dsp:txXfrm>
    </dsp:sp>
    <dsp:sp modelId="{8EB2385D-2701-4242-BA19-3C2E7B55B76F}">
      <dsp:nvSpPr>
        <dsp:cNvPr id="0" name=""/>
        <dsp:cNvSpPr/>
      </dsp:nvSpPr>
      <dsp:spPr>
        <a:xfrm>
          <a:off x="3874" y="2192866"/>
          <a:ext cx="1981557" cy="1291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lvl="0" algn="r" defTabSz="1289050">
            <a:lnSpc>
              <a:spcPct val="90000"/>
            </a:lnSpc>
            <a:spcBef>
              <a:spcPct val="0"/>
            </a:spcBef>
            <a:spcAft>
              <a:spcPct val="35000"/>
            </a:spcAft>
          </a:pPr>
          <a:r>
            <a:rPr lang="ro-RO" sz="2900" kern="1200" dirty="0" smtClean="0"/>
            <a:t>Contract de delegare</a:t>
          </a:r>
          <a:endParaRPr lang="en-US" sz="2900" kern="1200" dirty="0"/>
        </a:p>
      </dsp:txBody>
      <dsp:txXfrm>
        <a:off x="3874" y="2192866"/>
        <a:ext cx="1981557" cy="1291950"/>
      </dsp:txXfrm>
    </dsp:sp>
    <dsp:sp modelId="{65094DAB-F38B-4DE1-B6A5-B1BF48EA2D38}">
      <dsp:nvSpPr>
        <dsp:cNvPr id="0" name=""/>
        <dsp:cNvSpPr/>
      </dsp:nvSpPr>
      <dsp:spPr>
        <a:xfrm>
          <a:off x="1985431" y="2192866"/>
          <a:ext cx="396311" cy="129195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0365AD-46F9-4211-9174-9E151CA9D855}">
      <dsp:nvSpPr>
        <dsp:cNvPr id="0" name=""/>
        <dsp:cNvSpPr/>
      </dsp:nvSpPr>
      <dsp:spPr>
        <a:xfrm>
          <a:off x="2540267" y="2192866"/>
          <a:ext cx="5389835" cy="12919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smtClean="0">
              <a:latin typeface="+mj-lt"/>
              <a:ea typeface="Calibri" panose="020F0502020204030204" pitchFamily="34" charset="0"/>
              <a:cs typeface="Times New Roman" panose="02020603050405020304" pitchFamily="18" charset="0"/>
            </a:rPr>
            <a:t>Conform </a:t>
          </a:r>
          <a:r>
            <a:rPr lang="ro-RO" sz="1400" kern="1200" noProof="0" dirty="0" smtClean="0">
              <a:latin typeface="+mj-lt"/>
              <a:ea typeface="Calibri" panose="020F0502020204030204" pitchFamily="34" charset="0"/>
              <a:cs typeface="Times New Roman" panose="02020603050405020304" pitchFamily="18" charset="0"/>
            </a:rPr>
            <a:t>contractului de delegare încheiat cu Asociația  Regională de Dezvoltare Intracomunitară Iași societatea </a:t>
          </a:r>
          <a:r>
            <a:rPr lang="en-US" sz="1400" kern="1200" dirty="0" smtClean="0">
              <a:latin typeface="+mj-lt"/>
              <a:ea typeface="Calibri" panose="020F0502020204030204" pitchFamily="34" charset="0"/>
              <a:cs typeface="Times New Roman" panose="02020603050405020304" pitchFamily="18" charset="0"/>
            </a:rPr>
            <a:t>are </a:t>
          </a:r>
          <a:r>
            <a:rPr lang="ro-RO" sz="1400" kern="1200" dirty="0" smtClean="0">
              <a:latin typeface="+mj-lt"/>
              <a:ea typeface="Calibri" panose="020F0502020204030204" pitchFamily="34" charset="0"/>
              <a:cs typeface="Times New Roman" panose="02020603050405020304" pitchFamily="18" charset="0"/>
            </a:rPr>
            <a:t>anual </a:t>
          </a:r>
          <a:r>
            <a:rPr lang="ro-RO" sz="1400" kern="1200" noProof="0" dirty="0" smtClean="0">
              <a:latin typeface="+mj-lt"/>
              <a:ea typeface="Calibri" panose="020F0502020204030204" pitchFamily="34" charset="0"/>
              <a:cs typeface="Times New Roman" panose="02020603050405020304" pitchFamily="18" charset="0"/>
            </a:rPr>
            <a:t>obligații de transmitere a unor rapoarte</a:t>
          </a:r>
          <a:r>
            <a:rPr lang="en-US" sz="1400" kern="1200" dirty="0" smtClean="0">
              <a:latin typeface="+mj-lt"/>
              <a:ea typeface="Calibri" panose="020F0502020204030204" pitchFamily="34" charset="0"/>
              <a:cs typeface="Times New Roman" panose="02020603050405020304" pitchFamily="18" charset="0"/>
            </a:rPr>
            <a:t>.</a:t>
          </a:r>
          <a:endParaRPr lang="en-US" sz="1400" kern="1200" dirty="0">
            <a:latin typeface="+mj-lt"/>
          </a:endParaRPr>
        </a:p>
      </dsp:txBody>
      <dsp:txXfrm>
        <a:off x="2540267" y="2192866"/>
        <a:ext cx="5389835" cy="12919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690D6-4D7A-4B21-AF1E-9D6B784E9D04}">
      <dsp:nvSpPr>
        <dsp:cNvPr id="0" name=""/>
        <dsp:cNvSpPr/>
      </dsp:nvSpPr>
      <dsp:spPr>
        <a:xfrm>
          <a:off x="3472381" y="0"/>
          <a:ext cx="5208572" cy="2243184"/>
        </a:xfrm>
        <a:prstGeom prst="rightArrow">
          <a:avLst>
            <a:gd name="adj1" fmla="val 75000"/>
            <a:gd name="adj2" fmla="val 50000"/>
          </a:avLst>
        </a:prstGeom>
        <a:solidFill>
          <a:schemeClr val="accent6">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ro-RO" sz="1400" b="1" kern="1200" noProof="0" dirty="0" smtClean="0">
              <a:latin typeface="Arial" panose="020B0604020202020204" pitchFamily="34" charset="0"/>
              <a:cs typeface="Arial" panose="020B0604020202020204" pitchFamily="34" charset="0"/>
            </a:rPr>
            <a:t>sprijină îmbunătățirea performanței</a:t>
          </a:r>
          <a:r>
            <a:rPr lang="ro-RO" sz="1400" b="1" kern="1200" dirty="0" smtClean="0">
              <a:latin typeface="Arial" panose="020B0604020202020204" pitchFamily="34" charset="0"/>
              <a:cs typeface="Arial" panose="020B0604020202020204" pitchFamily="34" charset="0"/>
            </a:rPr>
            <a:t> companiei</a:t>
          </a:r>
          <a:endParaRPr lang="en-US" sz="1400" b="1"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n-US" sz="1400" b="1" kern="1200" dirty="0" smtClean="0">
              <a:latin typeface="Arial" panose="020B0604020202020204" pitchFamily="34" charset="0"/>
              <a:cs typeface="Arial" panose="020B0604020202020204" pitchFamily="34" charset="0"/>
            </a:rPr>
            <a:t> </a:t>
          </a:r>
          <a:r>
            <a:rPr lang="ro-RO" sz="1400" b="1" kern="1200" dirty="0" smtClean="0">
              <a:latin typeface="Arial" panose="020B0604020202020204" pitchFamily="34" charset="0"/>
              <a:cs typeface="Arial" panose="020B0604020202020204" pitchFamily="34" charset="0"/>
            </a:rPr>
            <a:t>m</a:t>
          </a:r>
          <a:r>
            <a:rPr lang="it-IT" sz="1400" b="1" kern="1200" dirty="0" smtClean="0">
              <a:latin typeface="Arial" panose="020B0604020202020204" pitchFamily="34" charset="0"/>
              <a:cs typeface="Arial" panose="020B0604020202020204" pitchFamily="34" charset="0"/>
            </a:rPr>
            <a:t>en</a:t>
          </a:r>
          <a:r>
            <a:rPr lang="ro-RO" sz="1400" b="1" kern="1200" dirty="0" smtClean="0">
              <a:latin typeface="Arial" panose="020B0604020202020204" pitchFamily="34" charset="0"/>
              <a:cs typeface="Arial" panose="020B0604020202020204" pitchFamily="34" charset="0"/>
            </a:rPr>
            <a:t>ț</a:t>
          </a:r>
          <a:r>
            <a:rPr lang="it-IT" sz="1400" b="1" kern="1200" dirty="0" smtClean="0">
              <a:latin typeface="Arial" panose="020B0604020202020204" pitchFamily="34" charset="0"/>
              <a:cs typeface="Arial" panose="020B0604020202020204" pitchFamily="34" charset="0"/>
            </a:rPr>
            <a:t>in avantajul competitiv</a:t>
          </a:r>
          <a:endParaRPr lang="en-US" sz="1400" b="1"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ro-RO" sz="1400" b="1" kern="1200" dirty="0" smtClean="0">
              <a:latin typeface="Arial" panose="020B0604020202020204" pitchFamily="34" charset="0"/>
              <a:cs typeface="Arial" panose="020B0604020202020204" pitchFamily="34" charset="0"/>
            </a:rPr>
            <a:t>asigură îmbinarea și administrarea eficientă a resurselor financiare ale companiei</a:t>
          </a:r>
          <a:endParaRPr lang="en-US" sz="1400" b="1"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ro-RO" sz="1400" b="1" kern="1200" dirty="0" smtClean="0">
              <a:latin typeface="Arial" panose="020B0604020202020204" pitchFamily="34" charset="0"/>
              <a:cs typeface="Arial" panose="020B0604020202020204" pitchFamily="34" charset="0"/>
            </a:rPr>
            <a:t>reprezintă un </a:t>
          </a:r>
          <a:r>
            <a:rPr lang="en-US" sz="1400" b="1" kern="1200" dirty="0" smtClean="0">
              <a:latin typeface="Arial" panose="020B0604020202020204" pitchFamily="34" charset="0"/>
              <a:cs typeface="Arial" panose="020B0604020202020204" pitchFamily="34" charset="0"/>
            </a:rPr>
            <a:t>instrument </a:t>
          </a:r>
          <a:r>
            <a:rPr lang="en-US" sz="1400" b="1" kern="1200" smtClean="0">
              <a:latin typeface="Arial" panose="020B0604020202020204" pitchFamily="34" charset="0"/>
              <a:cs typeface="Arial" panose="020B0604020202020204" pitchFamily="34" charset="0"/>
            </a:rPr>
            <a:t>de </a:t>
          </a:r>
          <a:r>
            <a:rPr lang="ro-RO" sz="1400" b="1" kern="1200" noProof="0" dirty="0" smtClean="0">
              <a:latin typeface="Arial" panose="020B0604020202020204" pitchFamily="34" charset="0"/>
              <a:cs typeface="Arial" panose="020B0604020202020204" pitchFamily="34" charset="0"/>
            </a:rPr>
            <a:t>aplicare a celor mai bune practici la nivelul companiei, într-un mod măsurabil</a:t>
          </a:r>
          <a:endParaRPr lang="ro-RO" sz="1400" b="1" kern="1200" noProof="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dirty="0"/>
        </a:p>
      </dsp:txBody>
      <dsp:txXfrm>
        <a:off x="3472381" y="280398"/>
        <a:ext cx="4367378" cy="1682388"/>
      </dsp:txXfrm>
    </dsp:sp>
    <dsp:sp modelId="{1747AAB1-C4F6-4D6E-BF15-9D53DDA0B637}">
      <dsp:nvSpPr>
        <dsp:cNvPr id="0" name=""/>
        <dsp:cNvSpPr/>
      </dsp:nvSpPr>
      <dsp:spPr>
        <a:xfrm>
          <a:off x="0" y="560378"/>
          <a:ext cx="3472381" cy="973149"/>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o-RO" sz="2000" b="1" kern="1200" dirty="0" smtClean="0">
              <a:latin typeface="Arial" panose="020B0604020202020204" pitchFamily="34" charset="0"/>
              <a:cs typeface="Arial" panose="020B0604020202020204" pitchFamily="34" charset="0"/>
            </a:rPr>
            <a:t>INDICATORII DE PERFORMANȚĂ</a:t>
          </a:r>
          <a:endParaRPr lang="en-US" sz="2000" b="1" kern="1200" dirty="0">
            <a:latin typeface="Arial" panose="020B0604020202020204" pitchFamily="34" charset="0"/>
            <a:cs typeface="Arial" panose="020B0604020202020204" pitchFamily="34" charset="0"/>
          </a:endParaRPr>
        </a:p>
      </dsp:txBody>
      <dsp:txXfrm>
        <a:off x="47505" y="607883"/>
        <a:ext cx="3377371" cy="878139"/>
      </dsp:txXfrm>
    </dsp:sp>
    <dsp:sp modelId="{DA3AB9C8-437F-4DE6-AF3D-B37FFC1D17DE}">
      <dsp:nvSpPr>
        <dsp:cNvPr id="0" name=""/>
        <dsp:cNvSpPr/>
      </dsp:nvSpPr>
      <dsp:spPr>
        <a:xfrm>
          <a:off x="3750180" y="2301071"/>
          <a:ext cx="4680996" cy="118545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o-RO" sz="1600" b="1" kern="1200" dirty="0" smtClean="0">
              <a:latin typeface="Arial" panose="020B0604020202020204" pitchFamily="34" charset="0"/>
              <a:cs typeface="Arial" panose="020B0604020202020204" pitchFamily="34" charset="0"/>
            </a:rPr>
            <a:t>Contractul de delegare</a:t>
          </a:r>
          <a:endParaRPr lang="en-US"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ro-RO" sz="1600" b="1" kern="1200" dirty="0" smtClean="0">
              <a:latin typeface="Arial" panose="020B0604020202020204" pitchFamily="34" charset="0"/>
              <a:cs typeface="Arial" panose="020B0604020202020204" pitchFamily="34" charset="0"/>
            </a:rPr>
            <a:t>Contractele de mandat încheiate cu directorii societății</a:t>
          </a:r>
          <a:endParaRPr lang="en-US"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ro-RO" sz="1600" b="1" kern="1200" dirty="0" smtClean="0">
              <a:latin typeface="Arial" panose="020B0604020202020204" pitchFamily="34" charset="0"/>
              <a:cs typeface="Arial" panose="020B0604020202020204" pitchFamily="34" charset="0"/>
            </a:rPr>
            <a:t>Planul de management</a:t>
          </a:r>
          <a:endParaRPr lang="en-US" sz="1600" b="1" kern="1200" dirty="0">
            <a:latin typeface="Arial" panose="020B0604020202020204" pitchFamily="34" charset="0"/>
            <a:cs typeface="Arial" panose="020B0604020202020204" pitchFamily="34" charset="0"/>
          </a:endParaRPr>
        </a:p>
        <a:p>
          <a:pPr marL="285750" lvl="1" indent="-285750" algn="l" defTabSz="2311400">
            <a:lnSpc>
              <a:spcPct val="90000"/>
            </a:lnSpc>
            <a:spcBef>
              <a:spcPct val="0"/>
            </a:spcBef>
            <a:spcAft>
              <a:spcPct val="15000"/>
            </a:spcAft>
            <a:buChar char="••"/>
          </a:pPr>
          <a:endParaRPr lang="en-US" sz="5200" kern="1200" dirty="0"/>
        </a:p>
      </dsp:txBody>
      <dsp:txXfrm>
        <a:off x="3750180" y="2449253"/>
        <a:ext cx="4236449" cy="889095"/>
      </dsp:txXfrm>
    </dsp:sp>
    <dsp:sp modelId="{073F9442-13E7-44DF-AA39-E2FE104CAE6B}">
      <dsp:nvSpPr>
        <dsp:cNvPr id="0" name=""/>
        <dsp:cNvSpPr/>
      </dsp:nvSpPr>
      <dsp:spPr>
        <a:xfrm>
          <a:off x="103450" y="2516891"/>
          <a:ext cx="2338614" cy="6666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o-RO" sz="2000" b="1" kern="1200" dirty="0" smtClean="0">
              <a:latin typeface="Arial" panose="020B0604020202020204" pitchFamily="34" charset="0"/>
              <a:cs typeface="Arial" panose="020B0604020202020204" pitchFamily="34" charset="0"/>
            </a:rPr>
            <a:t>ȚINTE DE PERFORMANȚĂ</a:t>
          </a:r>
          <a:endParaRPr lang="en-US" sz="2000" b="1" kern="1200" dirty="0">
            <a:latin typeface="Arial" panose="020B0604020202020204" pitchFamily="34" charset="0"/>
            <a:cs typeface="Arial" panose="020B0604020202020204" pitchFamily="34" charset="0"/>
          </a:endParaRPr>
        </a:p>
      </dsp:txBody>
      <dsp:txXfrm>
        <a:off x="135995" y="2549436"/>
        <a:ext cx="2273524" cy="6015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27D7F-EF03-4960-A627-E782B11AFAE7}">
      <dsp:nvSpPr>
        <dsp:cNvPr id="0" name=""/>
        <dsp:cNvSpPr/>
      </dsp:nvSpPr>
      <dsp:spPr>
        <a:xfrm>
          <a:off x="2658" y="92967"/>
          <a:ext cx="2592494" cy="100998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ro-RO" sz="2100" b="1" kern="1200" dirty="0" smtClean="0"/>
            <a:t>Profitabilitate</a:t>
          </a:r>
          <a:endParaRPr lang="en-US" sz="2100" b="1" kern="1200" dirty="0"/>
        </a:p>
      </dsp:txBody>
      <dsp:txXfrm>
        <a:off x="2658" y="92967"/>
        <a:ext cx="2592494" cy="1009985"/>
      </dsp:txXfrm>
    </dsp:sp>
    <dsp:sp modelId="{6A2C6C3F-8865-4855-B2BF-1DA4B7CC5A64}">
      <dsp:nvSpPr>
        <dsp:cNvPr id="0" name=""/>
        <dsp:cNvSpPr/>
      </dsp:nvSpPr>
      <dsp:spPr>
        <a:xfrm>
          <a:off x="2658" y="1102953"/>
          <a:ext cx="2592494" cy="1585237"/>
        </a:xfrm>
        <a:prstGeom prst="rect">
          <a:avLst/>
        </a:prstGeom>
        <a:solidFill>
          <a:schemeClr val="accent2">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ro-RO" sz="1400" b="1" kern="1200" dirty="0" smtClean="0">
              <a:latin typeface="Arial" panose="020B0604020202020204" pitchFamily="34" charset="0"/>
              <a:cs typeface="Arial" panose="020B0604020202020204" pitchFamily="34" charset="0"/>
            </a:rPr>
            <a:t>Rata profitului brut înainte de amortizare și redevență </a:t>
          </a:r>
          <a:endParaRPr lang="en-US" sz="14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dirty="0">
            <a:latin typeface="Arial" panose="020B0604020202020204" pitchFamily="34" charset="0"/>
            <a:cs typeface="Arial" panose="020B0604020202020204" pitchFamily="34" charset="0"/>
          </a:endParaRPr>
        </a:p>
        <a:p>
          <a:pPr marL="114300" lvl="1" indent="-114300" algn="ctr"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a:t>
          </a:r>
          <a:r>
            <a:rPr lang="ro-RO" sz="1400" kern="1200" noProof="0" dirty="0" smtClean="0">
              <a:latin typeface="Arial" panose="020B0604020202020204" pitchFamily="34" charset="0"/>
              <a:cs typeface="Arial" panose="020B0604020202020204" pitchFamily="34" charset="0"/>
            </a:rPr>
            <a:t>Ven</a:t>
          </a:r>
          <a:r>
            <a:rPr lang="ro-RO" sz="1400" kern="1200" dirty="0" smtClean="0">
              <a:latin typeface="Arial" panose="020B0604020202020204" pitchFamily="34" charset="0"/>
              <a:cs typeface="Arial" panose="020B0604020202020204" pitchFamily="34" charset="0"/>
            </a:rPr>
            <a:t>ituri</a:t>
          </a:r>
          <a:r>
            <a:rPr lang="en-US" sz="1400" kern="1200" dirty="0" smtClean="0">
              <a:latin typeface="Arial" panose="020B0604020202020204" pitchFamily="34" charset="0"/>
              <a:cs typeface="Arial" panose="020B0604020202020204" pitchFamily="34" charset="0"/>
            </a:rPr>
            <a:t> </a:t>
          </a:r>
          <a:r>
            <a:rPr lang="ro-RO" sz="1400" kern="1200" noProof="0" dirty="0" smtClean="0">
              <a:latin typeface="Arial" panose="020B0604020202020204" pitchFamily="34" charset="0"/>
              <a:cs typeface="Arial" panose="020B0604020202020204" pitchFamily="34" charset="0"/>
            </a:rPr>
            <a:t>expl</a:t>
          </a:r>
          <a:r>
            <a:rPr lang="ro-RO" sz="1400" kern="1200" dirty="0" smtClean="0">
              <a:latin typeface="Arial" panose="020B0604020202020204" pitchFamily="34" charset="0"/>
              <a:cs typeface="Arial" panose="020B0604020202020204" pitchFamily="34" charset="0"/>
            </a:rPr>
            <a:t>oatare</a:t>
          </a:r>
          <a:r>
            <a:rPr lang="en-US" sz="1400" kern="1200" dirty="0" smtClean="0">
              <a:latin typeface="Arial" panose="020B0604020202020204" pitchFamily="34" charset="0"/>
              <a:cs typeface="Arial" panose="020B0604020202020204" pitchFamily="34" charset="0"/>
            </a:rPr>
            <a:t> - </a:t>
          </a:r>
          <a:r>
            <a:rPr lang="ro-RO" sz="1400" kern="1200" noProof="0" dirty="0" smtClean="0">
              <a:latin typeface="Arial" panose="020B0604020202020204" pitchFamily="34" charset="0"/>
              <a:cs typeface="Arial" panose="020B0604020202020204" pitchFamily="34" charset="0"/>
            </a:rPr>
            <a:t>Chelt</a:t>
          </a:r>
          <a:r>
            <a:rPr lang="ro-RO" sz="1400" kern="1200" dirty="0" smtClean="0">
              <a:latin typeface="Arial" panose="020B0604020202020204" pitchFamily="34" charset="0"/>
              <a:cs typeface="Arial" panose="020B0604020202020204" pitchFamily="34" charset="0"/>
            </a:rPr>
            <a:t>uieli</a:t>
          </a:r>
          <a:r>
            <a:rPr lang="en-US" sz="1400" kern="1200" dirty="0" smtClean="0">
              <a:latin typeface="Arial" panose="020B0604020202020204" pitchFamily="34" charset="0"/>
              <a:cs typeface="Arial" panose="020B0604020202020204" pitchFamily="34" charset="0"/>
            </a:rPr>
            <a:t> </a:t>
          </a:r>
          <a:r>
            <a:rPr lang="ro-RO" sz="1400" kern="1200" noProof="0" dirty="0" smtClean="0">
              <a:latin typeface="Arial" panose="020B0604020202020204" pitchFamily="34" charset="0"/>
              <a:cs typeface="Arial" panose="020B0604020202020204" pitchFamily="34" charset="0"/>
            </a:rPr>
            <a:t>expl</a:t>
          </a:r>
          <a:r>
            <a:rPr lang="ro-RO" sz="1400" kern="1200" dirty="0" smtClean="0">
              <a:latin typeface="Arial" panose="020B0604020202020204" pitchFamily="34" charset="0"/>
              <a:cs typeface="Arial" panose="020B0604020202020204" pitchFamily="34" charset="0"/>
            </a:rPr>
            <a:t>oatare</a:t>
          </a:r>
          <a:r>
            <a:rPr lang="en-US" sz="1400" kern="1200" dirty="0" smtClean="0">
              <a:latin typeface="Arial" panose="020B0604020202020204" pitchFamily="34" charset="0"/>
              <a:cs typeface="Arial" panose="020B0604020202020204" pitchFamily="34" charset="0"/>
            </a:rPr>
            <a:t> + (</a:t>
          </a:r>
          <a:r>
            <a:rPr lang="ro-RO" sz="1400" kern="1200" noProof="0" dirty="0" smtClean="0">
              <a:latin typeface="Arial" panose="020B0604020202020204" pitchFamily="34" charset="0"/>
              <a:cs typeface="Arial" panose="020B0604020202020204" pitchFamily="34" charset="0"/>
            </a:rPr>
            <a:t>Amortizarea + Redeventa)] / Venit expl</a:t>
          </a:r>
          <a:r>
            <a:rPr lang="ro-RO" sz="1400" kern="1200" dirty="0" smtClean="0">
              <a:latin typeface="Arial" panose="020B0604020202020204" pitchFamily="34" charset="0"/>
              <a:cs typeface="Arial" panose="020B0604020202020204" pitchFamily="34" charset="0"/>
            </a:rPr>
            <a:t>oatare</a:t>
          </a:r>
          <a:endParaRPr lang="en-US" sz="1400" kern="1200" dirty="0">
            <a:latin typeface="Arial" panose="020B0604020202020204" pitchFamily="34" charset="0"/>
            <a:cs typeface="Arial" panose="020B0604020202020204" pitchFamily="34" charset="0"/>
          </a:endParaRPr>
        </a:p>
      </dsp:txBody>
      <dsp:txXfrm>
        <a:off x="2658" y="1102953"/>
        <a:ext cx="2592494" cy="1585237"/>
      </dsp:txXfrm>
    </dsp:sp>
    <dsp:sp modelId="{3AA9D1AB-7B22-428C-9670-57A08B7B8AE7}">
      <dsp:nvSpPr>
        <dsp:cNvPr id="0" name=""/>
        <dsp:cNvSpPr/>
      </dsp:nvSpPr>
      <dsp:spPr>
        <a:xfrm>
          <a:off x="2958103" y="92967"/>
          <a:ext cx="2592494" cy="100998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ro-RO" sz="2100" b="1" kern="1200" dirty="0" smtClean="0"/>
            <a:t>Lichiditate</a:t>
          </a:r>
          <a:endParaRPr lang="en-US" sz="2100" b="1" kern="1200" dirty="0"/>
        </a:p>
      </dsp:txBody>
      <dsp:txXfrm>
        <a:off x="2958103" y="92967"/>
        <a:ext cx="2592494" cy="1009985"/>
      </dsp:txXfrm>
    </dsp:sp>
    <dsp:sp modelId="{DAC82B60-0B14-4F65-9D61-D3EFA05D3500}">
      <dsp:nvSpPr>
        <dsp:cNvPr id="0" name=""/>
        <dsp:cNvSpPr/>
      </dsp:nvSpPr>
      <dsp:spPr>
        <a:xfrm>
          <a:off x="2958103" y="1102953"/>
          <a:ext cx="2592494" cy="1585237"/>
        </a:xfrm>
        <a:prstGeom prst="rect">
          <a:avLst/>
        </a:prstGeom>
        <a:solidFill>
          <a:schemeClr val="accent4">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ro-RO" sz="1400" b="1" i="0" u="none" kern="1200" dirty="0" smtClean="0">
              <a:latin typeface="Arial" panose="020B0604020202020204" pitchFamily="34" charset="0"/>
              <a:cs typeface="Arial" panose="020B0604020202020204" pitchFamily="34" charset="0"/>
            </a:rPr>
            <a:t>Lichiditatea curentă</a:t>
          </a:r>
          <a:endParaRPr lang="en-US" sz="1400" b="1" i="0" u="none"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b="1" i="0" u="none" kern="1200" dirty="0">
            <a:latin typeface="Arial" panose="020B0604020202020204" pitchFamily="34" charset="0"/>
            <a:cs typeface="Arial" panose="020B0604020202020204" pitchFamily="34" charset="0"/>
          </a:endParaRPr>
        </a:p>
        <a:p>
          <a:pPr marL="171450" lvl="1" indent="-171450" algn="ctr" defTabSz="711200">
            <a:lnSpc>
              <a:spcPct val="90000"/>
            </a:lnSpc>
            <a:spcBef>
              <a:spcPct val="0"/>
            </a:spcBef>
            <a:spcAft>
              <a:spcPct val="15000"/>
            </a:spcAft>
            <a:buChar char="••"/>
          </a:pPr>
          <a:r>
            <a:rPr lang="ro-RO" sz="1600" b="1" i="0" u="none" kern="1200" dirty="0" smtClean="0">
              <a:latin typeface="Arial" panose="020B0604020202020204" pitchFamily="34" charset="0"/>
              <a:cs typeface="Arial" panose="020B0604020202020204" pitchFamily="34" charset="0"/>
            </a:rPr>
            <a:t> </a:t>
          </a:r>
          <a:r>
            <a:rPr lang="ro-RO" sz="1400" b="0" i="0" u="none" kern="1200" noProof="0" dirty="0" smtClean="0">
              <a:latin typeface="Arial" panose="020B0604020202020204" pitchFamily="34" charset="0"/>
              <a:cs typeface="Arial" panose="020B0604020202020204" pitchFamily="34" charset="0"/>
            </a:rPr>
            <a:t>Active circulante / Datorii curente             </a:t>
          </a:r>
          <a:endParaRPr lang="ro-RO" sz="1600" b="1" i="0" u="none" kern="1200" noProof="0" dirty="0">
            <a:latin typeface="Arial" panose="020B0604020202020204" pitchFamily="34" charset="0"/>
            <a:cs typeface="Arial" panose="020B0604020202020204" pitchFamily="34" charset="0"/>
          </a:endParaRPr>
        </a:p>
      </dsp:txBody>
      <dsp:txXfrm>
        <a:off x="2958103" y="1102953"/>
        <a:ext cx="2592494" cy="1585237"/>
      </dsp:txXfrm>
    </dsp:sp>
    <dsp:sp modelId="{FF371799-3644-4F59-83FA-1155CA47FC2D}">
      <dsp:nvSpPr>
        <dsp:cNvPr id="0" name=""/>
        <dsp:cNvSpPr/>
      </dsp:nvSpPr>
      <dsp:spPr>
        <a:xfrm>
          <a:off x="5913547" y="92967"/>
          <a:ext cx="2592494" cy="100998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ro-RO" sz="2100" b="1" kern="1200" dirty="0" smtClean="0"/>
            <a:t>Indicatori de gestiune (activitate)</a:t>
          </a:r>
          <a:endParaRPr lang="en-US" sz="2100" b="1" kern="1200" dirty="0"/>
        </a:p>
      </dsp:txBody>
      <dsp:txXfrm>
        <a:off x="5913547" y="92967"/>
        <a:ext cx="2592494" cy="1009985"/>
      </dsp:txXfrm>
    </dsp:sp>
    <dsp:sp modelId="{8C43EA17-F5D5-481D-9136-BBEB65FF0DB1}">
      <dsp:nvSpPr>
        <dsp:cNvPr id="0" name=""/>
        <dsp:cNvSpPr/>
      </dsp:nvSpPr>
      <dsp:spPr>
        <a:xfrm>
          <a:off x="5913547" y="1102953"/>
          <a:ext cx="2592494" cy="1585237"/>
        </a:xfrm>
        <a:prstGeom prst="rect">
          <a:avLst/>
        </a:prstGeom>
        <a:solidFill>
          <a:schemeClr val="accent6">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ro-RO" sz="1400" b="1" i="0" u="none" kern="1200" dirty="0" smtClean="0">
              <a:latin typeface="Arial" panose="020B0604020202020204" pitchFamily="34" charset="0"/>
              <a:cs typeface="Arial" panose="020B0604020202020204" pitchFamily="34" charset="0"/>
            </a:rPr>
            <a:t>Rotația stocurilor</a:t>
          </a:r>
          <a:endParaRPr lang="en-US" sz="1400" b="1" i="0" u="none"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ro-RO" sz="1400" b="1" i="0" u="none" kern="1200" dirty="0" smtClean="0">
              <a:latin typeface="Arial" panose="020B0604020202020204" pitchFamily="34" charset="0"/>
              <a:cs typeface="Arial" panose="020B0604020202020204" pitchFamily="34" charset="0"/>
            </a:rPr>
            <a:t>Viteza de rotație a debitelor clienți</a:t>
          </a:r>
          <a:endParaRPr lang="en-US" sz="1400" i="0" u="none"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ro-RO" sz="1400" b="1" i="0" u="none" kern="1200" dirty="0" smtClean="0">
              <a:latin typeface="Arial" panose="020B0604020202020204" pitchFamily="34" charset="0"/>
              <a:cs typeface="Arial" panose="020B0604020202020204" pitchFamily="34" charset="0"/>
            </a:rPr>
            <a:t>Cheltuieli de exploatare la 1000 lei venituri din exploatare</a:t>
          </a:r>
          <a:endParaRPr lang="en-US" sz="1400" i="0" u="none" kern="1200" dirty="0">
            <a:latin typeface="Arial" panose="020B0604020202020204" pitchFamily="34" charset="0"/>
            <a:cs typeface="Arial" panose="020B0604020202020204" pitchFamily="34" charset="0"/>
          </a:endParaRPr>
        </a:p>
      </dsp:txBody>
      <dsp:txXfrm>
        <a:off x="5913547" y="1102953"/>
        <a:ext cx="2592494" cy="158523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2DDCA-FE32-456F-ABFD-3F0A935865C9}">
      <dsp:nvSpPr>
        <dsp:cNvPr id="0" name=""/>
        <dsp:cNvSpPr/>
      </dsp:nvSpPr>
      <dsp:spPr>
        <a:xfrm>
          <a:off x="2778573" y="0"/>
          <a:ext cx="5659386" cy="3412719"/>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o-RO" sz="1400" b="1" kern="1200" dirty="0" smtClean="0">
              <a:latin typeface="Arial" panose="020B0604020202020204" pitchFamily="34" charset="0"/>
              <a:cs typeface="Arial" panose="020B0604020202020204" pitchFamily="34" charset="0"/>
            </a:rPr>
            <a:t>Definiție și fundamentare</a:t>
          </a:r>
          <a:endParaRPr lang="en-US" sz="1400" b="1" kern="1200" dirty="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r>
            <a:rPr lang="ro-RO" sz="1200" b="1" i="0" kern="1200" dirty="0" smtClean="0">
              <a:latin typeface="Arial" panose="020B0604020202020204" pitchFamily="34" charset="0"/>
              <a:cs typeface="Arial" panose="020B0604020202020204" pitchFamily="34" charset="0"/>
            </a:rPr>
            <a:t>Rata profitului brut înainte de amortizare și redevență </a:t>
          </a:r>
          <a:r>
            <a:rPr lang="ro-RO" sz="1200" b="0" i="0" kern="1200" noProof="0" dirty="0" smtClean="0">
              <a:latin typeface="Arial" panose="020B0604020202020204" pitchFamily="34" charset="0"/>
              <a:cs typeface="Arial" panose="020B0604020202020204" pitchFamily="34" charset="0"/>
            </a:rPr>
            <a:t>ilustreaza nivelul resurselor financiare pe care societatea le are la dispozitie pentru a rambursa imprumuturile de co-finantare si pentru a realiza investitii din surse proprii.</a:t>
          </a:r>
          <a:r>
            <a:rPr lang="it-IT" sz="1200" b="0" i="0" kern="1200" dirty="0" smtClean="0">
              <a:latin typeface="Arial" panose="020B0604020202020204" pitchFamily="34" charset="0"/>
              <a:cs typeface="Arial" panose="020B0604020202020204" pitchFamily="34" charset="0"/>
            </a:rPr>
            <a:t>.</a:t>
          </a:r>
          <a:endParaRPr lang="en-US" sz="1200" b="1"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ro-RO" sz="1400" b="1" i="0" kern="1200" dirty="0" smtClean="0">
              <a:latin typeface="Arial" panose="020B0604020202020204" pitchFamily="34" charset="0"/>
              <a:cs typeface="Arial" panose="020B0604020202020204" pitchFamily="34" charset="0"/>
            </a:rPr>
            <a:t>Formulă de calcul: (</a:t>
          </a:r>
          <a:r>
            <a:rPr lang="ro-RO" sz="1400" kern="1200" dirty="0" smtClean="0"/>
            <a:t>Venituri din exploatare - Cheltuieli din exploatare +Cheltuieli cu amortizarea și redevența incluse în cheltuielile de exploatare)/Venituri din exploatare</a:t>
          </a:r>
          <a:endParaRPr lang="en-US" sz="1200" i="1"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ro-RO" sz="1400" b="1" kern="1200" dirty="0" smtClean="0">
              <a:latin typeface="Arial" panose="020B0604020202020204" pitchFamily="34" charset="0"/>
              <a:cs typeface="Arial" panose="020B0604020202020204" pitchFamily="34" charset="0"/>
            </a:rPr>
            <a:t>Monitorizare</a:t>
          </a:r>
          <a:endParaRPr lang="en-US" sz="1400" b="1" kern="1200" dirty="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r>
            <a:rPr lang="ro-RO" sz="1200" kern="1200" dirty="0" smtClean="0">
              <a:latin typeface="Arial" panose="020B0604020202020204" pitchFamily="34" charset="0"/>
              <a:cs typeface="Arial" panose="020B0604020202020204" pitchFamily="34" charset="0"/>
            </a:rPr>
            <a:t>Lunară - Raport privind principalii indicatori economico-financiari</a:t>
          </a:r>
          <a:endParaRPr lang="en-US" sz="1200" kern="1200" dirty="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r>
            <a:rPr lang="ro-RO" sz="1200" kern="1200" dirty="0" smtClean="0">
              <a:latin typeface="Arial" panose="020B0604020202020204" pitchFamily="34" charset="0"/>
              <a:cs typeface="Arial" panose="020B0604020202020204" pitchFamily="34" charset="0"/>
            </a:rPr>
            <a:t>Anuală : Evoluție și tendințe indicatori evidențiați în Raportul de activitate al SC APAVITAL SA </a:t>
          </a:r>
          <a:endParaRPr lang="en-US" sz="1200" kern="1200" dirty="0">
            <a:latin typeface="Arial" panose="020B0604020202020204" pitchFamily="34" charset="0"/>
            <a:cs typeface="Arial" panose="020B0604020202020204" pitchFamily="34" charset="0"/>
          </a:endParaRPr>
        </a:p>
      </dsp:txBody>
      <dsp:txXfrm>
        <a:off x="2778573" y="426590"/>
        <a:ext cx="4379616" cy="2559539"/>
      </dsp:txXfrm>
    </dsp:sp>
    <dsp:sp modelId="{E160AC7E-625F-42B3-B0F5-2D90948366F4}">
      <dsp:nvSpPr>
        <dsp:cNvPr id="0" name=""/>
        <dsp:cNvSpPr/>
      </dsp:nvSpPr>
      <dsp:spPr>
        <a:xfrm>
          <a:off x="0" y="1119447"/>
          <a:ext cx="2739645" cy="115001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o-RO" sz="1800" b="1" kern="1200" dirty="0" smtClean="0"/>
            <a:t>Rata profitului brut înainte de amortizare și redevență </a:t>
          </a:r>
          <a:endParaRPr lang="en-US" sz="1800" b="1" kern="1200" dirty="0">
            <a:latin typeface="Arial" panose="020B0604020202020204" pitchFamily="34" charset="0"/>
            <a:cs typeface="Arial" panose="020B0604020202020204" pitchFamily="34" charset="0"/>
          </a:endParaRPr>
        </a:p>
      </dsp:txBody>
      <dsp:txXfrm>
        <a:off x="56139" y="1175586"/>
        <a:ext cx="2627367" cy="10377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2DDCA-FE32-456F-ABFD-3F0A935865C9}">
      <dsp:nvSpPr>
        <dsp:cNvPr id="0" name=""/>
        <dsp:cNvSpPr/>
      </dsp:nvSpPr>
      <dsp:spPr>
        <a:xfrm>
          <a:off x="2818604" y="512140"/>
          <a:ext cx="5749467" cy="3072792"/>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US" sz="1400" b="1"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ro-RO" sz="1400" b="1" kern="1200" dirty="0" smtClean="0">
              <a:latin typeface="Arial" panose="020B0604020202020204" pitchFamily="34" charset="0"/>
              <a:cs typeface="Arial" panose="020B0604020202020204" pitchFamily="34" charset="0"/>
            </a:rPr>
            <a:t>Definiție și fundamentare</a:t>
          </a:r>
          <a:endParaRPr lang="en-US" sz="1400" b="1" kern="1200" dirty="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r>
            <a:rPr lang="ro-RO" sz="1200" b="1" i="0" kern="1200" dirty="0" smtClean="0">
              <a:latin typeface="Arial" panose="020B0604020202020204" pitchFamily="34" charset="0"/>
              <a:cs typeface="Arial" panose="020B0604020202020204" pitchFamily="34" charset="0"/>
            </a:rPr>
            <a:t>Lichiditatea curentă</a:t>
          </a:r>
          <a:r>
            <a:rPr lang="en-US" sz="1200" b="1" i="0" kern="1200" dirty="0" smtClean="0">
              <a:latin typeface="Arial" panose="020B0604020202020204" pitchFamily="34" charset="0"/>
              <a:cs typeface="Arial" panose="020B0604020202020204" pitchFamily="34" charset="0"/>
            </a:rPr>
            <a:t> </a:t>
          </a:r>
          <a:r>
            <a:rPr lang="ro-RO" sz="1200" b="0" i="0" kern="1200" noProof="0" dirty="0" smtClean="0">
              <a:latin typeface="Arial" panose="020B0604020202020204" pitchFamily="34" charset="0"/>
              <a:cs typeface="Arial" panose="020B0604020202020204" pitchFamily="34" charset="0"/>
            </a:rPr>
            <a:t>este indicatorul </a:t>
          </a:r>
          <a:r>
            <a:rPr lang="en-US" sz="1200" b="0" i="0" kern="1200" dirty="0" smtClean="0">
              <a:latin typeface="Arial" panose="020B0604020202020204" pitchFamily="34" charset="0"/>
              <a:cs typeface="Arial" panose="020B0604020202020204" pitchFamily="34" charset="0"/>
            </a:rPr>
            <a:t>standard </a:t>
          </a:r>
          <a:r>
            <a:rPr lang="ro-RO" sz="1200" b="0" i="0" kern="1200" noProof="0" dirty="0" smtClean="0">
              <a:latin typeface="Arial" panose="020B0604020202020204" pitchFamily="34" charset="0"/>
              <a:cs typeface="Arial" panose="020B0604020202020204" pitchFamily="34" charset="0"/>
            </a:rPr>
            <a:t>pentru</a:t>
          </a:r>
          <a:r>
            <a:rPr lang="en-US" sz="1200" b="0" i="0" kern="1200" dirty="0" smtClean="0">
              <a:latin typeface="Arial" panose="020B0604020202020204" pitchFamily="34" charset="0"/>
              <a:cs typeface="Arial" panose="020B0604020202020204" pitchFamily="34" charset="0"/>
            </a:rPr>
            <a:t> m</a:t>
          </a:r>
          <a:r>
            <a:rPr lang="ro-RO" sz="1200" b="0" i="0" kern="1200" dirty="0" smtClean="0">
              <a:latin typeface="Arial" panose="020B0604020202020204" pitchFamily="34" charset="0"/>
              <a:cs typeface="Arial" panose="020B0604020202020204" pitchFamily="34" charset="0"/>
            </a:rPr>
            <a:t>ă</a:t>
          </a:r>
          <a:r>
            <a:rPr lang="ro-RO" sz="1200" b="0" i="0" kern="1200" noProof="0" dirty="0" smtClean="0">
              <a:latin typeface="Arial" panose="020B0604020202020204" pitchFamily="34" charset="0"/>
              <a:cs typeface="Arial" panose="020B0604020202020204" pitchFamily="34" charset="0"/>
            </a:rPr>
            <a:t>surarea lichiditatii</a:t>
          </a:r>
          <a:r>
            <a:rPr lang="en-US" sz="1200" b="0" i="0" kern="1200" dirty="0" smtClean="0">
              <a:latin typeface="Arial" panose="020B0604020202020204" pitchFamily="34" charset="0"/>
              <a:cs typeface="Arial" panose="020B0604020202020204" pitchFamily="34" charset="0"/>
            </a:rPr>
            <a:t> </a:t>
          </a:r>
          <a:r>
            <a:rPr lang="ro-RO" sz="1200" b="0" i="0" kern="1200" dirty="0" smtClean="0">
              <a:latin typeface="Arial" panose="020B0604020202020204" pitchFamily="34" charset="0"/>
              <a:cs typeface="Arial" panose="020B0604020202020204" pitchFamily="34" charset="0"/>
            </a:rPr>
            <a:t>ș</a:t>
          </a:r>
          <a:r>
            <a:rPr lang="en-US" sz="1200" b="0" i="0" kern="1200" dirty="0" err="1" smtClean="0">
              <a:latin typeface="Arial" panose="020B0604020202020204" pitchFamily="34" charset="0"/>
              <a:cs typeface="Arial" panose="020B0604020202020204" pitchFamily="34" charset="0"/>
            </a:rPr>
            <a:t>i</a:t>
          </a:r>
          <a:r>
            <a:rPr lang="en-US" sz="1200" b="0" i="0" kern="1200" dirty="0" smtClean="0">
              <a:latin typeface="Arial" panose="020B0604020202020204" pitchFamily="34" charset="0"/>
              <a:cs typeface="Arial" panose="020B0604020202020204" pitchFamily="34" charset="0"/>
            </a:rPr>
            <a:t> reflect</a:t>
          </a:r>
          <a:r>
            <a:rPr lang="ro-RO" sz="1200" b="0" i="0" kern="1200" dirty="0" smtClean="0">
              <a:latin typeface="Arial" panose="020B0604020202020204" pitchFamily="34" charset="0"/>
              <a:cs typeface="Arial" panose="020B0604020202020204" pitchFamily="34" charset="0"/>
            </a:rPr>
            <a:t>ă</a:t>
          </a:r>
          <a:r>
            <a:rPr lang="en-US" sz="1200" b="0" i="0" kern="1200" dirty="0" smtClean="0">
              <a:latin typeface="Arial" panose="020B0604020202020204" pitchFamily="34" charset="0"/>
              <a:cs typeface="Arial" panose="020B0604020202020204" pitchFamily="34" charset="0"/>
            </a:rPr>
            <a:t> m</a:t>
          </a:r>
          <a:r>
            <a:rPr lang="ro-RO" sz="1200" b="0" i="0" kern="1200" dirty="0" smtClean="0">
              <a:latin typeface="Arial" panose="020B0604020202020204" pitchFamily="34" charset="0"/>
              <a:cs typeface="Arial" panose="020B0604020202020204" pitchFamily="34" charset="0"/>
            </a:rPr>
            <a:t>ă</a:t>
          </a:r>
          <a:r>
            <a:rPr lang="ro-RO" sz="1200" b="0" i="0" kern="1200" noProof="0" dirty="0" smtClean="0">
              <a:latin typeface="Arial" panose="020B0604020202020204" pitchFamily="34" charset="0"/>
              <a:cs typeface="Arial" panose="020B0604020202020204" pitchFamily="34" charset="0"/>
            </a:rPr>
            <a:t>sura </a:t>
          </a:r>
          <a:r>
            <a:rPr lang="ro-RO" sz="1200" b="0" i="0" kern="1200" dirty="0" smtClean="0">
              <a:latin typeface="Arial" panose="020B0604020202020204" pitchFamily="34" charset="0"/>
              <a:cs typeface="Arial" panose="020B0604020202020204" pitchFamily="34" charset="0"/>
            </a:rPr>
            <a:t>î</a:t>
          </a:r>
          <a:r>
            <a:rPr lang="en-US" sz="1200" b="0" i="0" kern="1200" dirty="0" smtClean="0">
              <a:latin typeface="Arial" panose="020B0604020202020204" pitchFamily="34" charset="0"/>
              <a:cs typeface="Arial" panose="020B0604020202020204" pitchFamily="34" charset="0"/>
            </a:rPr>
            <a:t>n care </a:t>
          </a:r>
          <a:r>
            <a:rPr lang="ro-RO" sz="1200" b="0" i="0" kern="1200" noProof="0" dirty="0" smtClean="0">
              <a:latin typeface="Arial" panose="020B0604020202020204" pitchFamily="34" charset="0"/>
              <a:cs typeface="Arial" panose="020B0604020202020204" pitchFamily="34" charset="0"/>
            </a:rPr>
            <a:t>activele curente</a:t>
          </a:r>
          <a:r>
            <a:rPr lang="en-US" sz="1200" b="0" i="0" kern="1200" dirty="0" smtClean="0">
              <a:latin typeface="Arial" panose="020B0604020202020204" pitchFamily="34" charset="0"/>
              <a:cs typeface="Arial" panose="020B0604020202020204" pitchFamily="34" charset="0"/>
            </a:rPr>
            <a:t> </a:t>
          </a:r>
          <a:r>
            <a:rPr lang="ro-RO" sz="1200" b="0" i="0" kern="1200" noProof="0" dirty="0" smtClean="0">
              <a:latin typeface="Arial" panose="020B0604020202020204" pitchFamily="34" charset="0"/>
              <a:cs typeface="Arial" panose="020B0604020202020204" pitchFamily="34" charset="0"/>
            </a:rPr>
            <a:t>ofer</a:t>
          </a:r>
          <a:r>
            <a:rPr lang="ro-RO" sz="1200" b="0" i="0" kern="1200" dirty="0" smtClean="0">
              <a:latin typeface="Arial" panose="020B0604020202020204" pitchFamily="34" charset="0"/>
              <a:cs typeface="Arial" panose="020B0604020202020204" pitchFamily="34" charset="0"/>
            </a:rPr>
            <a:t>ă</a:t>
          </a:r>
          <a:r>
            <a:rPr lang="en-US" sz="1200" b="0" i="0" kern="1200" dirty="0" smtClean="0">
              <a:latin typeface="Arial" panose="020B0604020202020204" pitchFamily="34" charset="0"/>
              <a:cs typeface="Arial" panose="020B0604020202020204" pitchFamily="34" charset="0"/>
            </a:rPr>
            <a:t> </a:t>
          </a:r>
          <a:r>
            <a:rPr lang="ro-RO" sz="1200" b="0" i="0" kern="1200" noProof="0" dirty="0" smtClean="0">
              <a:latin typeface="Arial" panose="020B0604020202020204" pitchFamily="34" charset="0"/>
              <a:cs typeface="Arial" panose="020B0604020202020204" pitchFamily="34" charset="0"/>
            </a:rPr>
            <a:t>garan</a:t>
          </a:r>
          <a:r>
            <a:rPr lang="ro-RO" sz="1200" b="0" i="0" kern="1200" dirty="0" smtClean="0">
              <a:latin typeface="Arial" panose="020B0604020202020204" pitchFamily="34" charset="0"/>
              <a:cs typeface="Arial" panose="020B0604020202020204" pitchFamily="34" charset="0"/>
            </a:rPr>
            <a:t>ț</a:t>
          </a:r>
          <a:r>
            <a:rPr lang="ro-RO" sz="1200" b="0" i="0" kern="1200" noProof="0" dirty="0" smtClean="0">
              <a:latin typeface="Arial" panose="020B0604020202020204" pitchFamily="34" charset="0"/>
              <a:cs typeface="Arial" panose="020B0604020202020204" pitchFamily="34" charset="0"/>
            </a:rPr>
            <a:t>ia</a:t>
          </a:r>
          <a:r>
            <a:rPr lang="en-US" sz="1200" b="0" i="0" kern="1200" dirty="0" smtClean="0">
              <a:latin typeface="Arial" panose="020B0604020202020204" pitchFamily="34" charset="0"/>
              <a:cs typeface="Arial" panose="020B0604020202020204" pitchFamily="34" charset="0"/>
            </a:rPr>
            <a:t> </a:t>
          </a:r>
          <a:r>
            <a:rPr lang="ro-RO" sz="1200" b="0" i="0" kern="1200" noProof="0" dirty="0" smtClean="0">
              <a:latin typeface="Arial" panose="020B0604020202020204" pitchFamily="34" charset="0"/>
              <a:cs typeface="Arial" panose="020B0604020202020204" pitchFamily="34" charset="0"/>
            </a:rPr>
            <a:t>acoperirii datoriilor curente din activele curente</a:t>
          </a:r>
          <a:r>
            <a:rPr lang="en-US" sz="1200" b="0" i="0" kern="1200" dirty="0" smtClean="0">
              <a:latin typeface="Arial" panose="020B0604020202020204" pitchFamily="34" charset="0"/>
              <a:cs typeface="Arial" panose="020B0604020202020204" pitchFamily="34" charset="0"/>
            </a:rPr>
            <a:t>.</a:t>
          </a:r>
          <a:endParaRPr lang="en-US" sz="1200" b="1" kern="1200" dirty="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r>
            <a:rPr lang="ro-RO" sz="1200" kern="1200" dirty="0" smtClean="0">
              <a:latin typeface="Arial" panose="020B0604020202020204" pitchFamily="34" charset="0"/>
              <a:cs typeface="Arial" panose="020B0604020202020204" pitchFamily="34" charset="0"/>
            </a:rPr>
            <a:t>Indicatorul </a:t>
          </a:r>
          <a:r>
            <a:rPr lang="it-IT" sz="1200" b="0" i="0" kern="1200" dirty="0" smtClean="0">
              <a:latin typeface="Arial" panose="020B0604020202020204" pitchFamily="34" charset="0"/>
              <a:cs typeface="Arial" panose="020B0604020202020204" pitchFamily="34" charset="0"/>
            </a:rPr>
            <a:t>reflecta raportul dintre activele circulante disponibile (concretizate in stocuri, creante, investitii pe termen scurt, disponibilitati banesti) si datoriile curente.</a:t>
          </a:r>
          <a:endParaRPr lang="en-US" sz="12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ro-RO" sz="1400" b="1" i="0" kern="1200" dirty="0" smtClean="0">
              <a:latin typeface="Arial" panose="020B0604020202020204" pitchFamily="34" charset="0"/>
              <a:cs typeface="Arial" panose="020B0604020202020204" pitchFamily="34" charset="0"/>
            </a:rPr>
            <a:t>Formulă de calcul: </a:t>
          </a:r>
          <a:r>
            <a:rPr lang="ro-RO" sz="1400" i="1" kern="1200" dirty="0" smtClean="0"/>
            <a:t>Active circulante / Datorii curente</a:t>
          </a:r>
          <a:endParaRPr lang="en-US" sz="1200" i="1"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ro-RO" sz="1400" b="1" kern="1200" dirty="0" smtClean="0">
              <a:latin typeface="Arial" panose="020B0604020202020204" pitchFamily="34" charset="0"/>
              <a:cs typeface="Arial" panose="020B0604020202020204" pitchFamily="34" charset="0"/>
            </a:rPr>
            <a:t>Monitorizare</a:t>
          </a:r>
          <a:endParaRPr lang="en-US" sz="1400" b="1" kern="1200" dirty="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r>
            <a:rPr lang="ro-RO" sz="1200" kern="1200" dirty="0" smtClean="0">
              <a:latin typeface="Arial" panose="020B0604020202020204" pitchFamily="34" charset="0"/>
              <a:cs typeface="Arial" panose="020B0604020202020204" pitchFamily="34" charset="0"/>
            </a:rPr>
            <a:t>Lunară - Raport privind principalii indicatori economico-financiari</a:t>
          </a:r>
          <a:endParaRPr lang="en-US" sz="1200" kern="1200" dirty="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r>
            <a:rPr lang="ro-RO" sz="1200" kern="1200" dirty="0" smtClean="0">
              <a:latin typeface="Arial" panose="020B0604020202020204" pitchFamily="34" charset="0"/>
              <a:cs typeface="Arial" panose="020B0604020202020204" pitchFamily="34" charset="0"/>
            </a:rPr>
            <a:t>Anuală : Evoluție și tendințe indicatori evidențiați în Raportul de activitate al SC APAVITAL SA </a:t>
          </a:r>
          <a:endParaRPr lang="en-US" sz="1200" kern="1200" dirty="0">
            <a:latin typeface="Arial" panose="020B0604020202020204" pitchFamily="34" charset="0"/>
            <a:cs typeface="Arial" panose="020B0604020202020204" pitchFamily="34" charset="0"/>
          </a:endParaRPr>
        </a:p>
      </dsp:txBody>
      <dsp:txXfrm>
        <a:off x="2818604" y="896239"/>
        <a:ext cx="4597170" cy="2304594"/>
      </dsp:txXfrm>
    </dsp:sp>
    <dsp:sp modelId="{E160AC7E-625F-42B3-B0F5-2D90948366F4}">
      <dsp:nvSpPr>
        <dsp:cNvPr id="0" name=""/>
        <dsp:cNvSpPr/>
      </dsp:nvSpPr>
      <dsp:spPr>
        <a:xfrm>
          <a:off x="0" y="1341929"/>
          <a:ext cx="2783252" cy="138063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o-RO" sz="1800" b="1" i="1" u="sng" kern="1200" dirty="0" smtClean="0">
              <a:latin typeface="Arial" panose="020B0604020202020204" pitchFamily="34" charset="0"/>
              <a:cs typeface="Arial" panose="020B0604020202020204" pitchFamily="34" charset="0"/>
            </a:rPr>
            <a:t>Lichiditatea curentă</a:t>
          </a:r>
          <a:endParaRPr lang="en-US" sz="1800" b="1" kern="1200" dirty="0">
            <a:latin typeface="Arial" panose="020B0604020202020204" pitchFamily="34" charset="0"/>
            <a:cs typeface="Arial" panose="020B0604020202020204" pitchFamily="34" charset="0"/>
          </a:endParaRPr>
        </a:p>
      </dsp:txBody>
      <dsp:txXfrm>
        <a:off x="67397" y="1409326"/>
        <a:ext cx="2648458" cy="124584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2DDCA-FE32-456F-ABFD-3F0A935865C9}">
      <dsp:nvSpPr>
        <dsp:cNvPr id="0" name=""/>
        <dsp:cNvSpPr/>
      </dsp:nvSpPr>
      <dsp:spPr>
        <a:xfrm>
          <a:off x="2884048" y="379717"/>
          <a:ext cx="5882962" cy="3767117"/>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US" sz="1400" b="1"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ro-RO" sz="1400" b="1" kern="1200" dirty="0" smtClean="0">
              <a:latin typeface="Arial" panose="020B0604020202020204" pitchFamily="34" charset="0"/>
              <a:cs typeface="Arial" panose="020B0604020202020204" pitchFamily="34" charset="0"/>
            </a:rPr>
            <a:t>Definiție și fundamentare</a:t>
          </a:r>
          <a:endParaRPr lang="en-US" sz="1400" b="1" kern="1200" dirty="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r>
            <a:rPr lang="ro-RO" sz="1200" b="1" i="0" kern="1200" smtClean="0">
              <a:latin typeface="Arial" panose="020B0604020202020204" pitchFamily="34" charset="0"/>
              <a:cs typeface="Arial" panose="020B0604020202020204" pitchFamily="34" charset="0"/>
            </a:rPr>
            <a:t>Viteza de rotație a debitelor clienți c</a:t>
          </a:r>
          <a:r>
            <a:rPr lang="en-US" sz="1200" b="0" i="0" kern="1200" smtClean="0">
              <a:latin typeface="Arial" panose="020B0604020202020204" pitchFamily="34" charset="0"/>
              <a:cs typeface="Arial" panose="020B0604020202020204" pitchFamily="34" charset="0"/>
            </a:rPr>
            <a:t>alculeaza eficacitatea persoanei juridice </a:t>
          </a:r>
          <a:r>
            <a:rPr lang="ro-RO" sz="1200" b="0" i="0" kern="1200" smtClean="0">
              <a:latin typeface="Arial" panose="020B0604020202020204" pitchFamily="34" charset="0"/>
              <a:cs typeface="Arial" panose="020B0604020202020204" pitchFamily="34" charset="0"/>
            </a:rPr>
            <a:t>î</a:t>
          </a:r>
          <a:r>
            <a:rPr lang="en-US" sz="1200" b="0" i="0" kern="1200" smtClean="0">
              <a:latin typeface="Arial" panose="020B0604020202020204" pitchFamily="34" charset="0"/>
              <a:cs typeface="Arial" panose="020B0604020202020204" pitchFamily="34" charset="0"/>
            </a:rPr>
            <a:t>n colectarea creantelor sale.</a:t>
          </a:r>
          <a:r>
            <a:rPr lang="en-US" sz="1200" b="1" i="0" kern="1200" smtClean="0">
              <a:latin typeface="Arial" panose="020B0604020202020204" pitchFamily="34" charset="0"/>
              <a:cs typeface="Arial" panose="020B0604020202020204" pitchFamily="34" charset="0"/>
            </a:rPr>
            <a:t> </a:t>
          </a:r>
          <a:endParaRPr lang="en-US" sz="1200" b="1" kern="1200" dirty="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r>
            <a:rPr lang="ro-RO" sz="1200" kern="1200" dirty="0" smtClean="0">
              <a:latin typeface="Arial" panose="020B0604020202020204" pitchFamily="34" charset="0"/>
              <a:cs typeface="Arial" panose="020B0604020202020204" pitchFamily="34" charset="0"/>
            </a:rPr>
            <a:t>Indicatorul e</a:t>
          </a:r>
          <a:r>
            <a:rPr lang="it-IT" sz="1200" b="0" i="0" kern="1200" dirty="0" smtClean="0">
              <a:latin typeface="Arial" panose="020B0604020202020204" pitchFamily="34" charset="0"/>
              <a:cs typeface="Arial" panose="020B0604020202020204" pitchFamily="34" charset="0"/>
            </a:rPr>
            <a:t>xprima numarul de zile pana la data la care debitorii isi achita datoriile catre persoana juridica.</a:t>
          </a:r>
          <a:r>
            <a:rPr lang="it-IT" sz="1200" b="0" i="0" kern="1200" dirty="0" smtClean="0"/>
            <a:t>O valoare in crestere a indicatorului poate indica probleme legate de controlul creditului acordat clientilor si, in consecinta, creante mai greu de incasat (clienti rau platnici).</a:t>
          </a:r>
          <a:endParaRPr lang="en-US" sz="12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ro-RO" sz="1400" b="1" i="0" kern="1200" dirty="0" smtClean="0">
              <a:latin typeface="Arial" panose="020B0604020202020204" pitchFamily="34" charset="0"/>
              <a:cs typeface="Arial" panose="020B0604020202020204" pitchFamily="34" charset="0"/>
            </a:rPr>
            <a:t>Formulă de calcul: </a:t>
          </a:r>
          <a:r>
            <a:rPr lang="ro-RO" sz="1200" b="1" kern="1200" dirty="0" smtClean="0">
              <a:latin typeface="Arial" panose="020B0604020202020204" pitchFamily="34" charset="0"/>
              <a:cs typeface="Arial" panose="020B0604020202020204" pitchFamily="34" charset="0"/>
            </a:rPr>
            <a:t>Viteza de rotatie a debitelor-clienti (zile) = (Sold mediu clienti (Creanțe comerciale bilanț) /Cifra de afaceri )*365</a:t>
          </a:r>
          <a:endParaRPr lang="en-US" sz="1200" b="0" i="1"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ro-RO" sz="1400" b="1" kern="1200" dirty="0" smtClean="0">
              <a:latin typeface="Arial" panose="020B0604020202020204" pitchFamily="34" charset="0"/>
              <a:cs typeface="Arial" panose="020B0604020202020204" pitchFamily="34" charset="0"/>
            </a:rPr>
            <a:t>Monitorizare</a:t>
          </a:r>
          <a:endParaRPr lang="en-US" sz="1400" b="1" kern="1200" dirty="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r>
            <a:rPr lang="ro-RO" sz="1200" kern="1200" dirty="0" smtClean="0">
              <a:latin typeface="Arial" panose="020B0604020202020204" pitchFamily="34" charset="0"/>
              <a:cs typeface="Arial" panose="020B0604020202020204" pitchFamily="34" charset="0"/>
            </a:rPr>
            <a:t>Lunară - Raport privind principalii indicatori economico-financiari</a:t>
          </a:r>
          <a:endParaRPr lang="en-US" sz="1200" kern="1200" dirty="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r>
            <a:rPr lang="ro-RO" sz="1200" kern="1200" dirty="0" smtClean="0">
              <a:latin typeface="Arial" panose="020B0604020202020204" pitchFamily="34" charset="0"/>
              <a:cs typeface="Arial" panose="020B0604020202020204" pitchFamily="34" charset="0"/>
            </a:rPr>
            <a:t>Anuală : Evoluție și tendințe indicatori evidențiați în Raportul de activitate al SC APAVITAL SA </a:t>
          </a:r>
          <a:endParaRPr lang="en-US" sz="1200" kern="1200" dirty="0">
            <a:latin typeface="Arial" panose="020B0604020202020204" pitchFamily="34" charset="0"/>
            <a:cs typeface="Arial" panose="020B0604020202020204" pitchFamily="34" charset="0"/>
          </a:endParaRPr>
        </a:p>
      </dsp:txBody>
      <dsp:txXfrm>
        <a:off x="2884048" y="850607"/>
        <a:ext cx="4470293" cy="2825337"/>
      </dsp:txXfrm>
    </dsp:sp>
    <dsp:sp modelId="{E160AC7E-625F-42B3-B0F5-2D90948366F4}">
      <dsp:nvSpPr>
        <dsp:cNvPr id="0" name=""/>
        <dsp:cNvSpPr/>
      </dsp:nvSpPr>
      <dsp:spPr>
        <a:xfrm>
          <a:off x="0" y="1482598"/>
          <a:ext cx="2847875" cy="15253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o-RO" sz="1800" b="1" i="1" u="sng" kern="1200" dirty="0" smtClean="0"/>
            <a:t>Viteza de rotație a debitelor clienți</a:t>
          </a:r>
          <a:endParaRPr lang="en-US" sz="1800" b="1" kern="1200" dirty="0">
            <a:latin typeface="Arial" panose="020B0604020202020204" pitchFamily="34" charset="0"/>
            <a:cs typeface="Arial" panose="020B0604020202020204" pitchFamily="34" charset="0"/>
          </a:endParaRPr>
        </a:p>
      </dsp:txBody>
      <dsp:txXfrm>
        <a:off x="74462" y="1557060"/>
        <a:ext cx="2698951" cy="137643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2DDCA-FE32-456F-ABFD-3F0A935865C9}">
      <dsp:nvSpPr>
        <dsp:cNvPr id="0" name=""/>
        <dsp:cNvSpPr/>
      </dsp:nvSpPr>
      <dsp:spPr>
        <a:xfrm>
          <a:off x="2835288" y="2171"/>
          <a:ext cx="5819999" cy="4442900"/>
        </a:xfrm>
        <a:prstGeom prst="rightArrow">
          <a:avLst>
            <a:gd name="adj1" fmla="val 75000"/>
            <a:gd name="adj2" fmla="val 50000"/>
          </a:avLst>
        </a:prstGeom>
        <a:solidFill>
          <a:schemeClr val="accent3">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just" defTabSz="488950">
            <a:lnSpc>
              <a:spcPct val="90000"/>
            </a:lnSpc>
            <a:spcBef>
              <a:spcPct val="0"/>
            </a:spcBef>
            <a:spcAft>
              <a:spcPct val="15000"/>
            </a:spcAft>
            <a:buChar char="••"/>
          </a:pPr>
          <a:r>
            <a:rPr lang="ro-RO" sz="1100" b="1" kern="1200" dirty="0" smtClean="0">
              <a:latin typeface="Arial" panose="020B0604020202020204" pitchFamily="34" charset="0"/>
              <a:cs typeface="Arial" panose="020B0604020202020204" pitchFamily="34" charset="0"/>
            </a:rPr>
            <a:t>Definiție și fundamentare</a:t>
          </a:r>
          <a:endParaRPr lang="en-US" sz="1100" b="1" kern="1200" dirty="0">
            <a:latin typeface="Arial" panose="020B0604020202020204" pitchFamily="34" charset="0"/>
            <a:cs typeface="Arial" panose="020B0604020202020204" pitchFamily="34" charset="0"/>
          </a:endParaRPr>
        </a:p>
        <a:p>
          <a:pPr marL="57150" lvl="1" indent="-57150" algn="just" defTabSz="488950">
            <a:lnSpc>
              <a:spcPct val="90000"/>
            </a:lnSpc>
            <a:spcBef>
              <a:spcPct val="0"/>
            </a:spcBef>
            <a:spcAft>
              <a:spcPct val="15000"/>
            </a:spcAft>
            <a:buChar char="••"/>
          </a:pPr>
          <a:r>
            <a:rPr lang="ro-RO" sz="1100" b="1" i="1" kern="1200" dirty="0" smtClean="0">
              <a:latin typeface="Arial" panose="020B0604020202020204" pitchFamily="34" charset="0"/>
              <a:cs typeface="Arial" panose="020B0604020202020204" pitchFamily="34" charset="0"/>
            </a:rPr>
            <a:t>Cheltuielile de exploatare</a:t>
          </a:r>
          <a:r>
            <a:rPr lang="ro-RO" sz="1100" i="1" kern="1200" dirty="0" smtClean="0">
              <a:latin typeface="Arial" panose="020B0604020202020204" pitchFamily="34" charset="0"/>
              <a:cs typeface="Arial" panose="020B0604020202020204" pitchFamily="34" charset="0"/>
            </a:rPr>
            <a:t> </a:t>
          </a:r>
          <a:r>
            <a:rPr lang="ro-RO" sz="1100" kern="1200" dirty="0" smtClean="0">
              <a:latin typeface="Arial" panose="020B0604020202020204" pitchFamily="34" charset="0"/>
              <a:cs typeface="Arial" panose="020B0604020202020204" pitchFamily="34" charset="0"/>
            </a:rPr>
            <a:t>deţin ponderea cea mai mare, din totalul cheltuielilor, fiind în legătură directă cu obiectul de activitate al întreprinderii.</a:t>
          </a:r>
          <a:endParaRPr lang="en-US" sz="1100" b="1" kern="1200" dirty="0">
            <a:latin typeface="Arial" panose="020B0604020202020204" pitchFamily="34" charset="0"/>
            <a:cs typeface="Arial" panose="020B0604020202020204" pitchFamily="34" charset="0"/>
          </a:endParaRPr>
        </a:p>
        <a:p>
          <a:pPr marL="57150" lvl="1" indent="-57150" algn="just" defTabSz="488950">
            <a:lnSpc>
              <a:spcPct val="90000"/>
            </a:lnSpc>
            <a:spcBef>
              <a:spcPct val="0"/>
            </a:spcBef>
            <a:spcAft>
              <a:spcPct val="15000"/>
            </a:spcAft>
            <a:buChar char="••"/>
          </a:pPr>
          <a:r>
            <a:rPr lang="ro-RO" sz="1100" b="1" i="1" kern="1200" dirty="0" smtClean="0">
              <a:latin typeface="Arial" panose="020B0604020202020204" pitchFamily="34" charset="0"/>
              <a:cs typeface="Arial" panose="020B0604020202020204" pitchFamily="34" charset="0"/>
            </a:rPr>
            <a:t>Cheltuielile de exploatare </a:t>
          </a:r>
          <a:r>
            <a:rPr lang="ro-RO" sz="1100" b="1" kern="1200" dirty="0" smtClean="0">
              <a:latin typeface="Arial" panose="020B0604020202020204" pitchFamily="34" charset="0"/>
              <a:cs typeface="Arial" panose="020B0604020202020204" pitchFamily="34" charset="0"/>
            </a:rPr>
            <a:t>cuprind:</a:t>
          </a:r>
          <a:endParaRPr lang="en-US" sz="1100" kern="1200" dirty="0">
            <a:latin typeface="Arial" panose="020B0604020202020204" pitchFamily="34" charset="0"/>
            <a:cs typeface="Arial" panose="020B0604020202020204" pitchFamily="34" charset="0"/>
          </a:endParaRPr>
        </a:p>
        <a:p>
          <a:pPr marL="57150" lvl="1" indent="-57150" algn="just" defTabSz="488950">
            <a:lnSpc>
              <a:spcPct val="90000"/>
            </a:lnSpc>
            <a:spcBef>
              <a:spcPct val="0"/>
            </a:spcBef>
            <a:spcAft>
              <a:spcPct val="15000"/>
            </a:spcAft>
            <a:buChar char="••"/>
          </a:pPr>
          <a:r>
            <a:rPr lang="ro-RO" sz="1100" kern="1200" dirty="0" smtClean="0">
              <a:latin typeface="Arial" panose="020B0604020202020204" pitchFamily="34" charset="0"/>
              <a:cs typeface="Arial" panose="020B0604020202020204" pitchFamily="34" charset="0"/>
            </a:rPr>
            <a:t>cheltuielile privind consumurile de materii prime, materiale, combustibil, energie şi elemente asimilate;</a:t>
          </a:r>
          <a:endParaRPr lang="en-US" sz="1100" kern="1200" dirty="0">
            <a:latin typeface="Arial" panose="020B0604020202020204" pitchFamily="34" charset="0"/>
            <a:cs typeface="Arial" panose="020B0604020202020204" pitchFamily="34" charset="0"/>
          </a:endParaRPr>
        </a:p>
        <a:p>
          <a:pPr marL="57150" lvl="1" indent="-57150" algn="just" defTabSz="488950">
            <a:lnSpc>
              <a:spcPct val="90000"/>
            </a:lnSpc>
            <a:spcBef>
              <a:spcPct val="0"/>
            </a:spcBef>
            <a:spcAft>
              <a:spcPct val="15000"/>
            </a:spcAft>
            <a:buChar char="••"/>
          </a:pPr>
          <a:r>
            <a:rPr lang="ro-RO" sz="1100" kern="1200" dirty="0" smtClean="0">
              <a:latin typeface="Arial" panose="020B0604020202020204" pitchFamily="34" charset="0"/>
              <a:cs typeface="Arial" panose="020B0604020202020204" pitchFamily="34" charset="0"/>
            </a:rPr>
            <a:t>cheltuielile cu lucrările şi serviciile executate de terţi, chirii, locaţii de gestiune;</a:t>
          </a:r>
          <a:endParaRPr lang="en-US" sz="1100" kern="1200" dirty="0">
            <a:latin typeface="Arial" panose="020B0604020202020204" pitchFamily="34" charset="0"/>
            <a:cs typeface="Arial" panose="020B0604020202020204" pitchFamily="34" charset="0"/>
          </a:endParaRPr>
        </a:p>
        <a:p>
          <a:pPr marL="57150" lvl="1" indent="-57150" algn="just" defTabSz="488950">
            <a:lnSpc>
              <a:spcPct val="90000"/>
            </a:lnSpc>
            <a:spcBef>
              <a:spcPct val="0"/>
            </a:spcBef>
            <a:spcAft>
              <a:spcPct val="15000"/>
            </a:spcAft>
            <a:buChar char="••"/>
          </a:pPr>
          <a:r>
            <a:rPr lang="ro-RO" sz="1100" kern="1200" dirty="0" smtClean="0">
              <a:latin typeface="Arial" panose="020B0604020202020204" pitchFamily="34" charset="0"/>
              <a:cs typeface="Arial" panose="020B0604020202020204" pitchFamily="34" charset="0"/>
            </a:rPr>
            <a:t>cheltuieli cu impozite şi taxele suportate de unitatea patrimonială;</a:t>
          </a:r>
          <a:endParaRPr lang="en-US" sz="1100" kern="1200" dirty="0">
            <a:latin typeface="Arial" panose="020B0604020202020204" pitchFamily="34" charset="0"/>
            <a:cs typeface="Arial" panose="020B0604020202020204" pitchFamily="34" charset="0"/>
          </a:endParaRPr>
        </a:p>
        <a:p>
          <a:pPr marL="57150" lvl="1" indent="-57150" algn="just" defTabSz="488950">
            <a:lnSpc>
              <a:spcPct val="90000"/>
            </a:lnSpc>
            <a:spcBef>
              <a:spcPct val="0"/>
            </a:spcBef>
            <a:spcAft>
              <a:spcPct val="15000"/>
            </a:spcAft>
            <a:buChar char="••"/>
          </a:pPr>
          <a:r>
            <a:rPr lang="ro-RO" sz="1100" kern="1200" dirty="0" smtClean="0">
              <a:latin typeface="Arial" panose="020B0604020202020204" pitchFamily="34" charset="0"/>
              <a:cs typeface="Arial" panose="020B0604020202020204" pitchFamily="34" charset="0"/>
            </a:rPr>
            <a:t>cheltuieli cu personalul;</a:t>
          </a:r>
          <a:endParaRPr lang="en-US" sz="1100" kern="1200" dirty="0">
            <a:latin typeface="Arial" panose="020B0604020202020204" pitchFamily="34" charset="0"/>
            <a:cs typeface="Arial" panose="020B0604020202020204" pitchFamily="34" charset="0"/>
          </a:endParaRPr>
        </a:p>
        <a:p>
          <a:pPr marL="57150" lvl="1" indent="-57150" algn="just" defTabSz="488950">
            <a:lnSpc>
              <a:spcPct val="90000"/>
            </a:lnSpc>
            <a:spcBef>
              <a:spcPct val="0"/>
            </a:spcBef>
            <a:spcAft>
              <a:spcPct val="15000"/>
            </a:spcAft>
            <a:buChar char="••"/>
          </a:pPr>
          <a:r>
            <a:rPr lang="ro-RO" sz="1100" kern="1200" dirty="0" smtClean="0">
              <a:latin typeface="Arial" panose="020B0604020202020204" pitchFamily="34" charset="0"/>
              <a:cs typeface="Arial" panose="020B0604020202020204" pitchFamily="34" charset="0"/>
            </a:rPr>
            <a:t>alte cheltuieli de exploatare.</a:t>
          </a:r>
          <a:endParaRPr lang="en-US" sz="1100" kern="1200" dirty="0">
            <a:latin typeface="Arial" panose="020B0604020202020204" pitchFamily="34" charset="0"/>
            <a:cs typeface="Arial" panose="020B0604020202020204" pitchFamily="34" charset="0"/>
          </a:endParaRPr>
        </a:p>
        <a:p>
          <a:pPr marL="57150" lvl="1" indent="-57150" algn="just" defTabSz="488950">
            <a:lnSpc>
              <a:spcPct val="90000"/>
            </a:lnSpc>
            <a:spcBef>
              <a:spcPct val="0"/>
            </a:spcBef>
            <a:spcAft>
              <a:spcPct val="15000"/>
            </a:spcAft>
            <a:buChar char="••"/>
          </a:pPr>
          <a:r>
            <a:rPr lang="ro-RO" sz="1100" i="1" kern="1200" noProof="0" dirty="0" smtClean="0">
              <a:latin typeface="Arial" panose="020B0604020202020204" pitchFamily="34" charset="0"/>
              <a:cs typeface="Arial" panose="020B0604020202020204" pitchFamily="34" charset="0"/>
            </a:rPr>
            <a:t>Analiza eficienţei cheltuielilor de exploatare poate fi efectuată în raport de formarea veniturilor şi nivelul cheltuielilor pe categorii de venituri</a:t>
          </a:r>
          <a:endParaRPr lang="ro-RO" sz="1100" i="1" kern="1200" noProof="0" dirty="0">
            <a:latin typeface="Arial" panose="020B0604020202020204" pitchFamily="34" charset="0"/>
            <a:cs typeface="Arial" panose="020B0604020202020204" pitchFamily="34" charset="0"/>
          </a:endParaRPr>
        </a:p>
        <a:p>
          <a:pPr marL="57150" lvl="1" indent="-57150" algn="just" defTabSz="488950">
            <a:lnSpc>
              <a:spcPct val="90000"/>
            </a:lnSpc>
            <a:spcBef>
              <a:spcPct val="0"/>
            </a:spcBef>
            <a:spcAft>
              <a:spcPct val="15000"/>
            </a:spcAft>
            <a:buChar char="••"/>
          </a:pPr>
          <a:r>
            <a:rPr lang="ro-RO" sz="1100" b="1" i="0" kern="1200" dirty="0" smtClean="0">
              <a:latin typeface="Arial" panose="020B0604020202020204" pitchFamily="34" charset="0"/>
              <a:cs typeface="Arial" panose="020B0604020202020204" pitchFamily="34" charset="0"/>
            </a:rPr>
            <a:t>Formulă de calcul: </a:t>
          </a:r>
          <a:r>
            <a:rPr lang="ro-RO" sz="1100" i="1" kern="1200" dirty="0" smtClean="0">
              <a:latin typeface="Arial" panose="020B0604020202020204" pitchFamily="34" charset="0"/>
              <a:cs typeface="Arial" panose="020B0604020202020204" pitchFamily="34" charset="0"/>
            </a:rPr>
            <a:t>Cheltuieli exploatare x 1000 / Venituri exploatare</a:t>
          </a:r>
          <a:endParaRPr lang="en-US" sz="1100" i="1" kern="1200" dirty="0">
            <a:latin typeface="Arial" panose="020B0604020202020204" pitchFamily="34" charset="0"/>
            <a:cs typeface="Arial" panose="020B0604020202020204" pitchFamily="34" charset="0"/>
          </a:endParaRPr>
        </a:p>
        <a:p>
          <a:pPr marL="57150" lvl="1" indent="-57150" algn="just" defTabSz="488950">
            <a:lnSpc>
              <a:spcPct val="90000"/>
            </a:lnSpc>
            <a:spcBef>
              <a:spcPct val="0"/>
            </a:spcBef>
            <a:spcAft>
              <a:spcPct val="15000"/>
            </a:spcAft>
            <a:buChar char="••"/>
          </a:pPr>
          <a:r>
            <a:rPr lang="ro-RO" sz="1100" b="1" kern="1200" dirty="0" smtClean="0">
              <a:latin typeface="Arial" panose="020B0604020202020204" pitchFamily="34" charset="0"/>
              <a:cs typeface="Arial" panose="020B0604020202020204" pitchFamily="34" charset="0"/>
            </a:rPr>
            <a:t>Monitorizare</a:t>
          </a:r>
          <a:endParaRPr lang="en-US" sz="1100" b="1" kern="1200" dirty="0">
            <a:latin typeface="Arial" panose="020B0604020202020204" pitchFamily="34" charset="0"/>
            <a:cs typeface="Arial" panose="020B0604020202020204" pitchFamily="34" charset="0"/>
          </a:endParaRPr>
        </a:p>
        <a:p>
          <a:pPr marL="57150" lvl="1" indent="-57150" algn="just" defTabSz="488950">
            <a:lnSpc>
              <a:spcPct val="90000"/>
            </a:lnSpc>
            <a:spcBef>
              <a:spcPct val="0"/>
            </a:spcBef>
            <a:spcAft>
              <a:spcPct val="15000"/>
            </a:spcAft>
            <a:buChar char="••"/>
          </a:pPr>
          <a:r>
            <a:rPr lang="ro-RO" sz="1100" kern="1200" dirty="0" smtClean="0">
              <a:latin typeface="Arial" panose="020B0604020202020204" pitchFamily="34" charset="0"/>
              <a:cs typeface="Arial" panose="020B0604020202020204" pitchFamily="34" charset="0"/>
            </a:rPr>
            <a:t>Lunară - Raport privind principalii indicatori economico-financiari</a:t>
          </a:r>
          <a:endParaRPr lang="en-US" sz="1100" kern="1200" dirty="0">
            <a:latin typeface="Arial" panose="020B0604020202020204" pitchFamily="34" charset="0"/>
            <a:cs typeface="Arial" panose="020B0604020202020204" pitchFamily="34" charset="0"/>
          </a:endParaRPr>
        </a:p>
        <a:p>
          <a:pPr marL="57150" lvl="1" indent="-57150" algn="just" defTabSz="488950">
            <a:lnSpc>
              <a:spcPct val="90000"/>
            </a:lnSpc>
            <a:spcBef>
              <a:spcPct val="0"/>
            </a:spcBef>
            <a:spcAft>
              <a:spcPct val="15000"/>
            </a:spcAft>
            <a:buChar char="••"/>
          </a:pPr>
          <a:r>
            <a:rPr lang="ro-RO" sz="1100" kern="1200" dirty="0" smtClean="0">
              <a:latin typeface="Arial" panose="020B0604020202020204" pitchFamily="34" charset="0"/>
              <a:cs typeface="Arial" panose="020B0604020202020204" pitchFamily="34" charset="0"/>
            </a:rPr>
            <a:t>Anuală : Tendințe indicatori evidențiați în Raportul de activitate al SC APAVITAL SA </a:t>
          </a:r>
          <a:endParaRPr lang="en-US" sz="1100" kern="1200" dirty="0">
            <a:latin typeface="Arial" panose="020B0604020202020204" pitchFamily="34" charset="0"/>
            <a:cs typeface="Arial" panose="020B0604020202020204" pitchFamily="34" charset="0"/>
          </a:endParaRPr>
        </a:p>
      </dsp:txBody>
      <dsp:txXfrm>
        <a:off x="2835288" y="557534"/>
        <a:ext cx="4153912" cy="3332175"/>
      </dsp:txXfrm>
    </dsp:sp>
    <dsp:sp modelId="{E160AC7E-625F-42B3-B0F5-2D90948366F4}">
      <dsp:nvSpPr>
        <dsp:cNvPr id="0" name=""/>
        <dsp:cNvSpPr/>
      </dsp:nvSpPr>
      <dsp:spPr>
        <a:xfrm>
          <a:off x="0" y="1456621"/>
          <a:ext cx="2817396" cy="1498634"/>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o-RO" sz="1800" b="1" i="1" u="sng" kern="1200" dirty="0" smtClean="0">
              <a:latin typeface="Arial" panose="020B0604020202020204" pitchFamily="34" charset="0"/>
              <a:cs typeface="Arial" panose="020B0604020202020204" pitchFamily="34" charset="0"/>
            </a:rPr>
            <a:t>Cheltuieli de exploatare la 1000 lei venituri din exploatare</a:t>
          </a:r>
          <a:endParaRPr lang="en-US" sz="1800" b="1" kern="1200" dirty="0">
            <a:latin typeface="Arial" panose="020B0604020202020204" pitchFamily="34" charset="0"/>
            <a:cs typeface="Arial" panose="020B0604020202020204" pitchFamily="34" charset="0"/>
          </a:endParaRPr>
        </a:p>
      </dsp:txBody>
      <dsp:txXfrm>
        <a:off x="73157" y="1529778"/>
        <a:ext cx="2671082" cy="1352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E6798-E194-4CC7-AE83-BCE1062426DD}">
      <dsp:nvSpPr>
        <dsp:cNvPr id="0" name=""/>
        <dsp:cNvSpPr/>
      </dsp:nvSpPr>
      <dsp:spPr>
        <a:xfrm>
          <a:off x="259817" y="24707"/>
          <a:ext cx="7937016" cy="610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o-RO" sz="1200" b="1" kern="1200" noProof="0" dirty="0" smtClean="0">
              <a:solidFill>
                <a:schemeClr val="tx1"/>
              </a:solidFill>
              <a:latin typeface="+mn-lt"/>
            </a:rPr>
            <a:t>Veniturile și cheltuielile</a:t>
          </a:r>
          <a:r>
            <a:rPr lang="en-US" sz="1200" b="1" kern="1200" dirty="0" smtClean="0">
              <a:solidFill>
                <a:schemeClr val="tx1"/>
              </a:solidFill>
              <a:latin typeface="+mn-lt"/>
            </a:rPr>
            <a:t> se </a:t>
          </a:r>
          <a:r>
            <a:rPr lang="ro-RO" sz="1200" b="1" kern="1200" noProof="0" dirty="0" smtClean="0">
              <a:solidFill>
                <a:schemeClr val="tx1"/>
              </a:solidFill>
              <a:latin typeface="+mn-lt"/>
            </a:rPr>
            <a:t>raporteaz</a:t>
          </a:r>
          <a:r>
            <a:rPr lang="ro-RO" sz="1200" b="1" kern="1200" dirty="0" smtClean="0">
              <a:solidFill>
                <a:schemeClr val="tx1"/>
              </a:solidFill>
              <a:latin typeface="+mn-lt"/>
            </a:rPr>
            <a:t>ă</a:t>
          </a:r>
          <a:r>
            <a:rPr lang="en-US" sz="1200" b="1" kern="1200" dirty="0" smtClean="0">
              <a:solidFill>
                <a:schemeClr val="tx1"/>
              </a:solidFill>
              <a:latin typeface="+mn-lt"/>
            </a:rPr>
            <a:t> </a:t>
          </a:r>
          <a:r>
            <a:rPr lang="ro-RO" sz="1200" b="1" kern="1200" noProof="0" dirty="0" smtClean="0">
              <a:solidFill>
                <a:schemeClr val="tx1"/>
              </a:solidFill>
              <a:latin typeface="+mn-lt"/>
            </a:rPr>
            <a:t>semestrial și anual prin formulare aprobate prin ordin</a:t>
          </a:r>
          <a:r>
            <a:rPr lang="en-US" sz="1200" b="1" kern="1200" dirty="0" smtClean="0">
              <a:solidFill>
                <a:schemeClr val="tx1"/>
              </a:solidFill>
              <a:latin typeface="+mn-lt"/>
            </a:rPr>
            <a:t> de </a:t>
          </a:r>
          <a:r>
            <a:rPr lang="ro-RO" sz="1200" b="1" kern="1200" noProof="0" dirty="0" smtClean="0">
              <a:solidFill>
                <a:schemeClr val="tx1"/>
              </a:solidFill>
              <a:latin typeface="+mn-lt"/>
            </a:rPr>
            <a:t>către Ministerul</a:t>
          </a:r>
          <a:r>
            <a:rPr lang="en-US" sz="1200" b="1" kern="1200" dirty="0" smtClean="0">
              <a:solidFill>
                <a:schemeClr val="tx1"/>
              </a:solidFill>
              <a:latin typeface="+mn-lt"/>
            </a:rPr>
            <a:t> Fi</a:t>
          </a:r>
          <a:r>
            <a:rPr lang="ro-RO" sz="1200" b="1" kern="1200" dirty="0" smtClean="0">
              <a:solidFill>
                <a:schemeClr val="tx1"/>
              </a:solidFill>
              <a:latin typeface="+mn-lt"/>
            </a:rPr>
            <a:t>n</a:t>
          </a:r>
          <a:r>
            <a:rPr lang="ro-RO" sz="1200" b="1" kern="1200" noProof="0" dirty="0" smtClean="0">
              <a:solidFill>
                <a:schemeClr val="tx1"/>
              </a:solidFill>
              <a:latin typeface="+mn-lt"/>
            </a:rPr>
            <a:t>anțelor Publice</a:t>
          </a:r>
        </a:p>
        <a:p>
          <a:pPr lvl="0" algn="l" defTabSz="755650">
            <a:lnSpc>
              <a:spcPct val="90000"/>
            </a:lnSpc>
            <a:spcBef>
              <a:spcPct val="0"/>
            </a:spcBef>
            <a:spcAft>
              <a:spcPct val="35000"/>
            </a:spcAft>
          </a:pPr>
          <a:endParaRPr lang="en-US" sz="1100" kern="1200" dirty="0"/>
        </a:p>
      </dsp:txBody>
      <dsp:txXfrm>
        <a:off x="259817" y="24707"/>
        <a:ext cx="7937016" cy="610031"/>
      </dsp:txXfrm>
    </dsp:sp>
    <dsp:sp modelId="{EF5F2C66-D313-4587-8C84-4D8ADEB72B90}">
      <dsp:nvSpPr>
        <dsp:cNvPr id="0" name=""/>
        <dsp:cNvSpPr/>
      </dsp:nvSpPr>
      <dsp:spPr>
        <a:xfrm>
          <a:off x="246972" y="612048"/>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80A62D-49C1-473D-828D-9A33F3F4382C}">
      <dsp:nvSpPr>
        <dsp:cNvPr id="0" name=""/>
        <dsp:cNvSpPr/>
      </dsp:nvSpPr>
      <dsp:spPr>
        <a:xfrm>
          <a:off x="1041981" y="612048"/>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64ABC2-2C02-44D3-BB78-77E48A47B3E2}">
      <dsp:nvSpPr>
        <dsp:cNvPr id="0" name=""/>
        <dsp:cNvSpPr/>
      </dsp:nvSpPr>
      <dsp:spPr>
        <a:xfrm>
          <a:off x="1836990" y="612048"/>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3F88BF-15DE-4981-ABB5-B4293F58E0EF}">
      <dsp:nvSpPr>
        <dsp:cNvPr id="0" name=""/>
        <dsp:cNvSpPr/>
      </dsp:nvSpPr>
      <dsp:spPr>
        <a:xfrm>
          <a:off x="2632000" y="612048"/>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00CEB-7354-4725-9090-7240D6C6D4BF}">
      <dsp:nvSpPr>
        <dsp:cNvPr id="0" name=""/>
        <dsp:cNvSpPr/>
      </dsp:nvSpPr>
      <dsp:spPr>
        <a:xfrm>
          <a:off x="3427009" y="612048"/>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BC84B7-9CD8-42EB-8D6E-BC114F1EC2E5}">
      <dsp:nvSpPr>
        <dsp:cNvPr id="0" name=""/>
        <dsp:cNvSpPr/>
      </dsp:nvSpPr>
      <dsp:spPr>
        <a:xfrm>
          <a:off x="4222019" y="612048"/>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BA9224-E497-4C54-913C-E3D3E3209378}">
      <dsp:nvSpPr>
        <dsp:cNvPr id="0" name=""/>
        <dsp:cNvSpPr/>
      </dsp:nvSpPr>
      <dsp:spPr>
        <a:xfrm>
          <a:off x="5017028" y="612048"/>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ADD58C-7E18-4A2F-9647-1D98D2BF3EB8}">
      <dsp:nvSpPr>
        <dsp:cNvPr id="0" name=""/>
        <dsp:cNvSpPr/>
      </dsp:nvSpPr>
      <dsp:spPr>
        <a:xfrm>
          <a:off x="246972" y="796366"/>
          <a:ext cx="7577234" cy="512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endParaRPr lang="en-US" sz="2400" kern="1200" dirty="0"/>
        </a:p>
      </dsp:txBody>
      <dsp:txXfrm>
        <a:off x="246972" y="796366"/>
        <a:ext cx="7577234" cy="512174"/>
      </dsp:txXfrm>
    </dsp:sp>
    <dsp:sp modelId="{B5CC4EF9-A02A-414F-BFEC-155FBE60B04F}">
      <dsp:nvSpPr>
        <dsp:cNvPr id="0" name=""/>
        <dsp:cNvSpPr/>
      </dsp:nvSpPr>
      <dsp:spPr>
        <a:xfrm>
          <a:off x="246972" y="1308541"/>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A31032-AA90-4972-BC55-9FA304426F1E}">
      <dsp:nvSpPr>
        <dsp:cNvPr id="0" name=""/>
        <dsp:cNvSpPr/>
      </dsp:nvSpPr>
      <dsp:spPr>
        <a:xfrm>
          <a:off x="1041981" y="1308541"/>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97C1CB-3B54-47CD-8560-9D1C135C04FC}">
      <dsp:nvSpPr>
        <dsp:cNvPr id="0" name=""/>
        <dsp:cNvSpPr/>
      </dsp:nvSpPr>
      <dsp:spPr>
        <a:xfrm>
          <a:off x="1836990" y="1308541"/>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102B0B-29DE-4D48-B32B-97E30A62C650}">
      <dsp:nvSpPr>
        <dsp:cNvPr id="0" name=""/>
        <dsp:cNvSpPr/>
      </dsp:nvSpPr>
      <dsp:spPr>
        <a:xfrm>
          <a:off x="2632000" y="1308541"/>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84FF97-9CB8-4EC3-9E54-108BD01D546C}">
      <dsp:nvSpPr>
        <dsp:cNvPr id="0" name=""/>
        <dsp:cNvSpPr/>
      </dsp:nvSpPr>
      <dsp:spPr>
        <a:xfrm>
          <a:off x="3427009" y="1308541"/>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ABFCAA-0570-4AC3-AEAC-5FFFD6C55A6A}">
      <dsp:nvSpPr>
        <dsp:cNvPr id="0" name=""/>
        <dsp:cNvSpPr/>
      </dsp:nvSpPr>
      <dsp:spPr>
        <a:xfrm>
          <a:off x="4222019" y="1308541"/>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0AEC53-B310-4925-8687-01F8A7B363AA}">
      <dsp:nvSpPr>
        <dsp:cNvPr id="0" name=""/>
        <dsp:cNvSpPr/>
      </dsp:nvSpPr>
      <dsp:spPr>
        <a:xfrm>
          <a:off x="5017028" y="1308541"/>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105818-1A2C-474A-815E-427E3EBF7B4F}">
      <dsp:nvSpPr>
        <dsp:cNvPr id="0" name=""/>
        <dsp:cNvSpPr/>
      </dsp:nvSpPr>
      <dsp:spPr>
        <a:xfrm>
          <a:off x="217957" y="812839"/>
          <a:ext cx="8145077" cy="340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r>
            <a:rPr lang="ro-RO" sz="1200" b="1" kern="1200" noProof="0" dirty="0" smtClean="0">
              <a:solidFill>
                <a:schemeClr val="tx1"/>
              </a:solidFill>
              <a:latin typeface="+mj-lt"/>
              <a:ea typeface="Calibri" panose="020F0502020204030204" pitchFamily="34" charset="0"/>
              <a:cs typeface="Times New Roman" panose="02020603050405020304" pitchFamily="18" charset="0"/>
            </a:rPr>
            <a:t>Contabilitatea veniturilor se ţine pe feluri de venituri, după natura sau sursa lor, după caz</a:t>
          </a:r>
          <a:endParaRPr lang="ro-RO" sz="1200" b="1" kern="1200" noProof="0" dirty="0">
            <a:solidFill>
              <a:schemeClr val="tx1"/>
            </a:solidFill>
            <a:latin typeface="+mj-lt"/>
          </a:endParaRPr>
        </a:p>
      </dsp:txBody>
      <dsp:txXfrm>
        <a:off x="217957" y="812839"/>
        <a:ext cx="8145077" cy="340002"/>
      </dsp:txXfrm>
    </dsp:sp>
    <dsp:sp modelId="{164B4361-822D-4AF3-974A-0CBD009E06BA}">
      <dsp:nvSpPr>
        <dsp:cNvPr id="0" name=""/>
        <dsp:cNvSpPr/>
      </dsp:nvSpPr>
      <dsp:spPr>
        <a:xfrm>
          <a:off x="246972" y="1832861"/>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96ABF-47E0-428D-8837-7D697EE49100}">
      <dsp:nvSpPr>
        <dsp:cNvPr id="0" name=""/>
        <dsp:cNvSpPr/>
      </dsp:nvSpPr>
      <dsp:spPr>
        <a:xfrm>
          <a:off x="1041981" y="1832861"/>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A7EE7-6167-4C41-AC63-050FEB01891A}">
      <dsp:nvSpPr>
        <dsp:cNvPr id="0" name=""/>
        <dsp:cNvSpPr/>
      </dsp:nvSpPr>
      <dsp:spPr>
        <a:xfrm>
          <a:off x="1836990" y="1832861"/>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E8A22C-5B79-4E03-962E-4947D8D87B46}">
      <dsp:nvSpPr>
        <dsp:cNvPr id="0" name=""/>
        <dsp:cNvSpPr/>
      </dsp:nvSpPr>
      <dsp:spPr>
        <a:xfrm>
          <a:off x="2632000" y="1832861"/>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7D5202-9B34-4CF1-BCCF-652A1D816C3C}">
      <dsp:nvSpPr>
        <dsp:cNvPr id="0" name=""/>
        <dsp:cNvSpPr/>
      </dsp:nvSpPr>
      <dsp:spPr>
        <a:xfrm>
          <a:off x="3427009" y="1832861"/>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3D224F-A535-41CB-A9B9-3CD497F6F6B3}">
      <dsp:nvSpPr>
        <dsp:cNvPr id="0" name=""/>
        <dsp:cNvSpPr/>
      </dsp:nvSpPr>
      <dsp:spPr>
        <a:xfrm>
          <a:off x="4222019" y="1832861"/>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1BBC64-4274-4459-B083-A5CBF41CBD34}">
      <dsp:nvSpPr>
        <dsp:cNvPr id="0" name=""/>
        <dsp:cNvSpPr/>
      </dsp:nvSpPr>
      <dsp:spPr>
        <a:xfrm>
          <a:off x="5017028" y="1832861"/>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EBB34A-12A4-4952-B315-1174932D8A84}">
      <dsp:nvSpPr>
        <dsp:cNvPr id="0" name=""/>
        <dsp:cNvSpPr/>
      </dsp:nvSpPr>
      <dsp:spPr>
        <a:xfrm>
          <a:off x="191421" y="1994484"/>
          <a:ext cx="8145077" cy="387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r>
            <a:rPr lang="ro-RO" sz="1200" b="1" kern="1200" noProof="0" dirty="0" smtClean="0">
              <a:solidFill>
                <a:schemeClr val="tx1"/>
              </a:solidFill>
              <a:latin typeface="+mj-lt"/>
              <a:ea typeface="Times New Roman" panose="02020603050405020304" pitchFamily="18" charset="0"/>
            </a:rPr>
            <a:t>Activitățile curente sunt orice activități desfășurate de o entitate, ca parte integrantă a obiectului său de activitate, precum și activitățile conexe acestora.</a:t>
          </a:r>
          <a:endParaRPr lang="ro-RO" sz="1200" b="1" kern="1200" noProof="0" dirty="0">
            <a:solidFill>
              <a:schemeClr val="tx1"/>
            </a:solidFill>
            <a:latin typeface="+mj-lt"/>
          </a:endParaRPr>
        </a:p>
      </dsp:txBody>
      <dsp:txXfrm>
        <a:off x="191421" y="1994484"/>
        <a:ext cx="8145077" cy="387260"/>
      </dsp:txXfrm>
    </dsp:sp>
    <dsp:sp modelId="{0727B5AA-C5CC-451A-9410-7B0AF20053DB}">
      <dsp:nvSpPr>
        <dsp:cNvPr id="0" name=""/>
        <dsp:cNvSpPr/>
      </dsp:nvSpPr>
      <dsp:spPr>
        <a:xfrm>
          <a:off x="246972" y="2404439"/>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3522E-C247-4FB9-AD6E-89BC1FBE6C5B}">
      <dsp:nvSpPr>
        <dsp:cNvPr id="0" name=""/>
        <dsp:cNvSpPr/>
      </dsp:nvSpPr>
      <dsp:spPr>
        <a:xfrm>
          <a:off x="1041981" y="2404439"/>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DC1EA3-FBDB-4E04-BE0B-C5A0953D44DB}">
      <dsp:nvSpPr>
        <dsp:cNvPr id="0" name=""/>
        <dsp:cNvSpPr/>
      </dsp:nvSpPr>
      <dsp:spPr>
        <a:xfrm>
          <a:off x="1836990" y="2404439"/>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B8D971-B7F2-4DED-8797-40B89DB0952C}">
      <dsp:nvSpPr>
        <dsp:cNvPr id="0" name=""/>
        <dsp:cNvSpPr/>
      </dsp:nvSpPr>
      <dsp:spPr>
        <a:xfrm>
          <a:off x="2632000" y="2404439"/>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B71E1A-E965-4583-8B2A-26112B0835B8}">
      <dsp:nvSpPr>
        <dsp:cNvPr id="0" name=""/>
        <dsp:cNvSpPr/>
      </dsp:nvSpPr>
      <dsp:spPr>
        <a:xfrm>
          <a:off x="3427009" y="2404439"/>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8D1F54-8B1D-435A-97C7-4B4EA6EEEBC1}">
      <dsp:nvSpPr>
        <dsp:cNvPr id="0" name=""/>
        <dsp:cNvSpPr/>
      </dsp:nvSpPr>
      <dsp:spPr>
        <a:xfrm>
          <a:off x="4222019" y="2404439"/>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46B8ED-C88F-46C4-8349-886C339992C5}">
      <dsp:nvSpPr>
        <dsp:cNvPr id="0" name=""/>
        <dsp:cNvSpPr/>
      </dsp:nvSpPr>
      <dsp:spPr>
        <a:xfrm>
          <a:off x="5017028" y="2404439"/>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0C9BE5-13A3-4B34-8B3F-0533C81139AF}">
      <dsp:nvSpPr>
        <dsp:cNvPr id="0" name=""/>
        <dsp:cNvSpPr/>
      </dsp:nvSpPr>
      <dsp:spPr>
        <a:xfrm>
          <a:off x="242803" y="2548961"/>
          <a:ext cx="8145077" cy="387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r>
            <a:rPr lang="ro-RO" sz="1200" b="1" kern="1200" noProof="0" dirty="0" smtClean="0">
              <a:solidFill>
                <a:schemeClr val="tx1"/>
              </a:solidFill>
              <a:latin typeface="+mj-lt"/>
              <a:ea typeface="Times New Roman" panose="02020603050405020304" pitchFamily="18" charset="0"/>
            </a:rPr>
            <a:t>Veniturile din activități curente se pot regăsi sub diferite denumiri, cum ar fi: vânzări, prestări de servicii, comisioane, redevențe, chirii, subvenții, dobânzi, dividende</a:t>
          </a:r>
          <a:endParaRPr lang="ro-RO" sz="1200" b="1" kern="1200" noProof="0" dirty="0">
            <a:solidFill>
              <a:schemeClr val="tx1"/>
            </a:solidFill>
            <a:latin typeface="+mj-lt"/>
          </a:endParaRPr>
        </a:p>
      </dsp:txBody>
      <dsp:txXfrm>
        <a:off x="242803" y="2548961"/>
        <a:ext cx="8145077" cy="387260"/>
      </dsp:txXfrm>
    </dsp:sp>
    <dsp:sp modelId="{BC1CA304-75CE-45F9-B1F8-F543258A7531}">
      <dsp:nvSpPr>
        <dsp:cNvPr id="0" name=""/>
        <dsp:cNvSpPr/>
      </dsp:nvSpPr>
      <dsp:spPr>
        <a:xfrm>
          <a:off x="246972" y="2976018"/>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5E12BF-1F74-4558-B91D-7E7A92342238}">
      <dsp:nvSpPr>
        <dsp:cNvPr id="0" name=""/>
        <dsp:cNvSpPr/>
      </dsp:nvSpPr>
      <dsp:spPr>
        <a:xfrm>
          <a:off x="1041981" y="2976018"/>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006BC4-B5B3-4193-A61F-0D53B2CBCE2D}">
      <dsp:nvSpPr>
        <dsp:cNvPr id="0" name=""/>
        <dsp:cNvSpPr/>
      </dsp:nvSpPr>
      <dsp:spPr>
        <a:xfrm>
          <a:off x="1836990" y="2976018"/>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5A3492-2216-4D1A-8ACA-B8E75A2F44E2}">
      <dsp:nvSpPr>
        <dsp:cNvPr id="0" name=""/>
        <dsp:cNvSpPr/>
      </dsp:nvSpPr>
      <dsp:spPr>
        <a:xfrm>
          <a:off x="2632000" y="2976018"/>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ED7CF-7A6D-4B26-9F7F-2A506C23D576}">
      <dsp:nvSpPr>
        <dsp:cNvPr id="0" name=""/>
        <dsp:cNvSpPr/>
      </dsp:nvSpPr>
      <dsp:spPr>
        <a:xfrm>
          <a:off x="3427009" y="2976018"/>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1CECA-1A79-4F08-A1A5-8884FED78E9B}">
      <dsp:nvSpPr>
        <dsp:cNvPr id="0" name=""/>
        <dsp:cNvSpPr/>
      </dsp:nvSpPr>
      <dsp:spPr>
        <a:xfrm>
          <a:off x="4222019" y="2976018"/>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095A8-14B0-400B-BB84-01F9AF8044C8}">
      <dsp:nvSpPr>
        <dsp:cNvPr id="0" name=""/>
        <dsp:cNvSpPr/>
      </dsp:nvSpPr>
      <dsp:spPr>
        <a:xfrm>
          <a:off x="5017028" y="2976018"/>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A70B1A-733A-482E-B417-890D87DAD612}">
      <dsp:nvSpPr>
        <dsp:cNvPr id="0" name=""/>
        <dsp:cNvSpPr/>
      </dsp:nvSpPr>
      <dsp:spPr>
        <a:xfrm>
          <a:off x="286916" y="3137231"/>
          <a:ext cx="8145077" cy="79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r>
            <a:rPr lang="ro-RO" sz="1200" b="1" kern="1200" noProof="0" dirty="0" smtClean="0">
              <a:solidFill>
                <a:schemeClr val="tx1"/>
              </a:solidFill>
              <a:latin typeface="+mj-lt"/>
              <a:ea typeface="Times New Roman" panose="02020603050405020304" pitchFamily="18" charset="0"/>
            </a:rPr>
            <a:t>Contabilitatea veniturilor se ține pe feluri de venituri, după natura lor, astfel:</a:t>
          </a:r>
        </a:p>
        <a:p>
          <a:pPr lvl="0" algn="l" defTabSz="533400">
            <a:lnSpc>
              <a:spcPct val="90000"/>
            </a:lnSpc>
            <a:spcBef>
              <a:spcPct val="0"/>
            </a:spcBef>
            <a:spcAft>
              <a:spcPct val="35000"/>
            </a:spcAft>
          </a:pPr>
          <a:r>
            <a:rPr lang="ro-RO" sz="1200" b="1" kern="1200" noProof="0" dirty="0" smtClean="0">
              <a:solidFill>
                <a:schemeClr val="tx1"/>
              </a:solidFill>
              <a:latin typeface="+mj-lt"/>
              <a:ea typeface="Times New Roman" panose="02020603050405020304" pitchFamily="18" charset="0"/>
            </a:rPr>
            <a:t>- venituri din exploatare și</a:t>
          </a:r>
        </a:p>
        <a:p>
          <a:pPr lvl="0" algn="l" defTabSz="533400">
            <a:lnSpc>
              <a:spcPct val="90000"/>
            </a:lnSpc>
            <a:spcBef>
              <a:spcPct val="0"/>
            </a:spcBef>
            <a:spcAft>
              <a:spcPct val="35000"/>
            </a:spcAft>
          </a:pPr>
          <a:r>
            <a:rPr lang="ro-RO" sz="1200" b="1" kern="1200" noProof="0" dirty="0" smtClean="0">
              <a:solidFill>
                <a:schemeClr val="tx1"/>
              </a:solidFill>
              <a:latin typeface="+mj-lt"/>
              <a:ea typeface="Times New Roman" panose="02020603050405020304" pitchFamily="18" charset="0"/>
            </a:rPr>
            <a:t>- venituri financiare.</a:t>
          </a:r>
          <a:endParaRPr lang="ro-RO" sz="1200" b="1" kern="1200" noProof="0" dirty="0">
            <a:solidFill>
              <a:schemeClr val="tx1"/>
            </a:solidFill>
            <a:latin typeface="+mj-lt"/>
          </a:endParaRPr>
        </a:p>
      </dsp:txBody>
      <dsp:txXfrm>
        <a:off x="286916" y="3137231"/>
        <a:ext cx="8145077" cy="791842"/>
      </dsp:txXfrm>
    </dsp:sp>
    <dsp:sp modelId="{616180DA-7E28-4E3D-B570-1B15A80F6EE4}">
      <dsp:nvSpPr>
        <dsp:cNvPr id="0" name=""/>
        <dsp:cNvSpPr/>
      </dsp:nvSpPr>
      <dsp:spPr>
        <a:xfrm>
          <a:off x="246972" y="3952178"/>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65FE45-1EA7-476D-9347-0C1E51AC6704}">
      <dsp:nvSpPr>
        <dsp:cNvPr id="0" name=""/>
        <dsp:cNvSpPr/>
      </dsp:nvSpPr>
      <dsp:spPr>
        <a:xfrm>
          <a:off x="1041981" y="3952178"/>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FDD39B-8123-4EEB-BECE-9D01E6DEC49F}">
      <dsp:nvSpPr>
        <dsp:cNvPr id="0" name=""/>
        <dsp:cNvSpPr/>
      </dsp:nvSpPr>
      <dsp:spPr>
        <a:xfrm>
          <a:off x="1836990" y="3952178"/>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5ECA12-190E-4592-9C51-9ED360C9A259}">
      <dsp:nvSpPr>
        <dsp:cNvPr id="0" name=""/>
        <dsp:cNvSpPr/>
      </dsp:nvSpPr>
      <dsp:spPr>
        <a:xfrm>
          <a:off x="2632000" y="3952178"/>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D564C0-C357-4EE6-9327-0263B28315E5}">
      <dsp:nvSpPr>
        <dsp:cNvPr id="0" name=""/>
        <dsp:cNvSpPr/>
      </dsp:nvSpPr>
      <dsp:spPr>
        <a:xfrm>
          <a:off x="3427009" y="3952178"/>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B3EFF-4097-4EBA-A85F-843EC3CDC191}">
      <dsp:nvSpPr>
        <dsp:cNvPr id="0" name=""/>
        <dsp:cNvSpPr/>
      </dsp:nvSpPr>
      <dsp:spPr>
        <a:xfrm>
          <a:off x="4222019" y="3952178"/>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BFB91C-A167-4127-87C2-2371E3D046B4}">
      <dsp:nvSpPr>
        <dsp:cNvPr id="0" name=""/>
        <dsp:cNvSpPr/>
      </dsp:nvSpPr>
      <dsp:spPr>
        <a:xfrm>
          <a:off x="5017028" y="3952178"/>
          <a:ext cx="751189" cy="12519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2DDCA-FE32-456F-ABFD-3F0A935865C9}">
      <dsp:nvSpPr>
        <dsp:cNvPr id="0" name=""/>
        <dsp:cNvSpPr/>
      </dsp:nvSpPr>
      <dsp:spPr>
        <a:xfrm>
          <a:off x="2922337" y="1929"/>
          <a:ext cx="5998683" cy="3948164"/>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US" sz="1400" b="1"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ro-RO" sz="1400" b="1" kern="1200" dirty="0" smtClean="0">
              <a:latin typeface="Arial" panose="020B0604020202020204" pitchFamily="34" charset="0"/>
              <a:cs typeface="Arial" panose="020B0604020202020204" pitchFamily="34" charset="0"/>
            </a:rPr>
            <a:t>Definiție și fundamentare</a:t>
          </a:r>
          <a:endParaRPr lang="en-US" sz="1400" b="1"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ro-RO" sz="1400" b="1" i="0" kern="1200" dirty="0" smtClean="0">
              <a:latin typeface="Arial" panose="020B0604020202020204" pitchFamily="34" charset="0"/>
              <a:cs typeface="Arial" panose="020B0604020202020204" pitchFamily="34" charset="0"/>
            </a:rPr>
            <a:t>Rotația stocurilor a</a:t>
          </a:r>
          <a:r>
            <a:rPr lang="pt-BR" sz="1400" b="0" i="0" kern="1200" dirty="0" smtClean="0">
              <a:latin typeface="Arial" panose="020B0604020202020204" pitchFamily="34" charset="0"/>
              <a:cs typeface="Arial" panose="020B0604020202020204" pitchFamily="34" charset="0"/>
            </a:rPr>
            <a:t>proximeaza de cate ori stocul a fost rulat pe parcursul exercitiului financiar.</a:t>
          </a:r>
          <a:r>
            <a:rPr lang="ro-RO" sz="1400" b="0" i="0" kern="1200" dirty="0" smtClean="0">
              <a:latin typeface="Arial" panose="020B0604020202020204" pitchFamily="34" charset="0"/>
              <a:cs typeface="Arial" panose="020B0604020202020204" pitchFamily="34" charset="0"/>
            </a:rPr>
            <a:t> </a:t>
          </a:r>
          <a:r>
            <a:rPr lang="ro-RO" sz="1400" b="0" i="0" kern="1200" noProof="0" dirty="0" smtClean="0">
              <a:latin typeface="Arial" panose="020B0604020202020204" pitchFamily="34" charset="0"/>
              <a:cs typeface="Arial" panose="020B0604020202020204" pitchFamily="34" charset="0"/>
            </a:rPr>
            <a:t>Viteza de rotatie a stocului este un parametru care trebuie folosind in corelatie cu lead-time-ul pentru a putea face</a:t>
          </a:r>
          <a:r>
            <a:rPr lang="en-US" sz="1400" b="0" i="0" kern="1200" dirty="0" smtClean="0">
              <a:latin typeface="Arial" panose="020B0604020202020204" pitchFamily="34" charset="0"/>
              <a:cs typeface="Arial" panose="020B0604020202020204" pitchFamily="34" charset="0"/>
            </a:rPr>
            <a:t> </a:t>
          </a:r>
          <a:r>
            <a:rPr lang="ro-RO" sz="1400" b="0" i="0" kern="1200" noProof="0" dirty="0" smtClean="0">
              <a:latin typeface="Arial" panose="020B0604020202020204" pitchFamily="34" charset="0"/>
              <a:cs typeface="Arial" panose="020B0604020202020204" pitchFamily="34" charset="0"/>
            </a:rPr>
            <a:t>optimiz</a:t>
          </a:r>
          <a:r>
            <a:rPr lang="ro-RO" sz="1400" b="0" i="0" kern="1200" dirty="0" smtClean="0">
              <a:latin typeface="Arial" panose="020B0604020202020204" pitchFamily="34" charset="0"/>
              <a:cs typeface="Arial" panose="020B0604020202020204" pitchFamily="34" charset="0"/>
            </a:rPr>
            <a:t>ă</a:t>
          </a:r>
          <a:r>
            <a:rPr lang="ro-RO" sz="1400" b="0" i="0" kern="1200" noProof="0" dirty="0" smtClean="0">
              <a:latin typeface="Arial" panose="020B0604020202020204" pitchFamily="34" charset="0"/>
              <a:cs typeface="Arial" panose="020B0604020202020204" pitchFamily="34" charset="0"/>
            </a:rPr>
            <a:t>ri</a:t>
          </a:r>
          <a:r>
            <a:rPr lang="en-US" sz="1400" b="0" i="0" kern="1200" dirty="0" smtClean="0">
              <a:latin typeface="Arial" panose="020B0604020202020204" pitchFamily="34" charset="0"/>
              <a:cs typeface="Arial" panose="020B0604020202020204" pitchFamily="34" charset="0"/>
            </a:rPr>
            <a:t> de </a:t>
          </a:r>
          <a:r>
            <a:rPr lang="ro-RO" sz="1400" b="0" i="0" kern="1200" noProof="0" dirty="0" smtClean="0">
              <a:latin typeface="Arial" panose="020B0604020202020204" pitchFamily="34" charset="0"/>
              <a:cs typeface="Arial" panose="020B0604020202020204" pitchFamily="34" charset="0"/>
            </a:rPr>
            <a:t>stoc</a:t>
          </a:r>
          <a:r>
            <a:rPr lang="ro-RO" sz="1400" b="0" i="0" kern="1200" dirty="0" smtClean="0">
              <a:latin typeface="Arial" panose="020B0604020202020204" pitchFamily="34" charset="0"/>
              <a:cs typeface="Arial" panose="020B0604020202020204" pitchFamily="34" charset="0"/>
            </a:rPr>
            <a:t> (</a:t>
          </a:r>
          <a:r>
            <a:rPr lang="it-IT" sz="1400" b="0" i="0" kern="1200" dirty="0" smtClean="0">
              <a:latin typeface="Arial" panose="020B0604020202020204" pitchFamily="34" charset="0"/>
              <a:cs typeface="Arial" panose="020B0604020202020204" pitchFamily="34" charset="0"/>
            </a:rPr>
            <a:t>lead time este timpul care trece de cand dai comanda la furnior pana cand ai produsul gata de vanzare in depozit</a:t>
          </a:r>
          <a:r>
            <a:rPr lang="ro-RO" sz="1400" b="0" i="0" kern="1200" dirty="0" smtClean="0">
              <a:latin typeface="Arial" panose="020B0604020202020204" pitchFamily="34" charset="0"/>
              <a:cs typeface="Arial" panose="020B0604020202020204" pitchFamily="34" charset="0"/>
            </a:rPr>
            <a:t>).</a:t>
          </a:r>
          <a:endParaRPr lang="en-US" sz="1200" i="1"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ro-RO" sz="1400" b="1" i="0" kern="1200" dirty="0" smtClean="0">
              <a:latin typeface="Arial" panose="020B0604020202020204" pitchFamily="34" charset="0"/>
              <a:cs typeface="Arial" panose="020B0604020202020204" pitchFamily="34" charset="0"/>
            </a:rPr>
            <a:t>Formulă de calcul: </a:t>
          </a:r>
          <a:r>
            <a:rPr lang="ro-RO" sz="1400" i="0" kern="1200" dirty="0" smtClean="0">
              <a:latin typeface="Arial" panose="020B0604020202020204" pitchFamily="34" charset="0"/>
              <a:cs typeface="Arial" panose="020B0604020202020204" pitchFamily="34" charset="0"/>
            </a:rPr>
            <a:t>Stocuri  x Nr. zile / Cifra de afaceri</a:t>
          </a:r>
          <a:endParaRPr lang="en-US" sz="1400" i="1"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ro-RO" sz="1400" b="1" kern="1200" dirty="0" smtClean="0">
              <a:latin typeface="Arial" panose="020B0604020202020204" pitchFamily="34" charset="0"/>
              <a:cs typeface="Arial" panose="020B0604020202020204" pitchFamily="34" charset="0"/>
            </a:rPr>
            <a:t>Monitorizare</a:t>
          </a:r>
          <a:endParaRPr lang="en-US" sz="1400" b="1"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ro-RO" sz="1400" kern="1200" dirty="0" smtClean="0">
              <a:latin typeface="Arial" panose="020B0604020202020204" pitchFamily="34" charset="0"/>
              <a:cs typeface="Arial" panose="020B0604020202020204" pitchFamily="34" charset="0"/>
            </a:rPr>
            <a:t>Lunară - Raport privind principalii indicatori economico-financiari</a:t>
          </a:r>
          <a:endParaRPr lang="en-US"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ro-RO" sz="1400" kern="1200" dirty="0" smtClean="0">
              <a:latin typeface="Arial" panose="020B0604020202020204" pitchFamily="34" charset="0"/>
              <a:cs typeface="Arial" panose="020B0604020202020204" pitchFamily="34" charset="0"/>
            </a:rPr>
            <a:t>Anuală : Tendințe indicatori evidențiați în Raportul de activitate al SC APAVITAL SA </a:t>
          </a:r>
          <a:endParaRPr lang="en-US" sz="1400" kern="1200" dirty="0">
            <a:latin typeface="Arial" panose="020B0604020202020204" pitchFamily="34" charset="0"/>
            <a:cs typeface="Arial" panose="020B0604020202020204" pitchFamily="34" charset="0"/>
          </a:endParaRPr>
        </a:p>
      </dsp:txBody>
      <dsp:txXfrm>
        <a:off x="2922337" y="495450"/>
        <a:ext cx="4518122" cy="2961123"/>
      </dsp:txXfrm>
    </dsp:sp>
    <dsp:sp modelId="{E160AC7E-625F-42B3-B0F5-2D90948366F4}">
      <dsp:nvSpPr>
        <dsp:cNvPr id="0" name=""/>
        <dsp:cNvSpPr/>
      </dsp:nvSpPr>
      <dsp:spPr>
        <a:xfrm>
          <a:off x="0" y="1294420"/>
          <a:ext cx="2903895" cy="1331755"/>
        </a:xfrm>
        <a:prstGeom prst="round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o-RO" sz="1800" b="1" u="sng" kern="1200" dirty="0" smtClean="0">
              <a:latin typeface="Arial" panose="020B0604020202020204" pitchFamily="34" charset="0"/>
              <a:cs typeface="Arial" panose="020B0604020202020204" pitchFamily="34" charset="0"/>
            </a:rPr>
            <a:t>Rotația stocurilor</a:t>
          </a:r>
          <a:endParaRPr lang="en-US" sz="1800" b="1" u="sng" kern="1200" dirty="0">
            <a:latin typeface="Arial" panose="020B0604020202020204" pitchFamily="34" charset="0"/>
            <a:cs typeface="Arial" panose="020B0604020202020204" pitchFamily="34" charset="0"/>
          </a:endParaRPr>
        </a:p>
      </dsp:txBody>
      <dsp:txXfrm>
        <a:off x="65011" y="1359431"/>
        <a:ext cx="2773873" cy="120173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9873E-89EF-44D9-A48D-24FEAC8C6891}">
      <dsp:nvSpPr>
        <dsp:cNvPr id="0" name=""/>
        <dsp:cNvSpPr/>
      </dsp:nvSpPr>
      <dsp:spPr>
        <a:xfrm>
          <a:off x="1725" y="0"/>
          <a:ext cx="2684088" cy="4318088"/>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o-RO" sz="1800" b="1" kern="1200" dirty="0" smtClean="0">
              <a:solidFill>
                <a:schemeClr val="tx1"/>
              </a:solidFill>
              <a:latin typeface="Arial" panose="020B0604020202020204" pitchFamily="34" charset="0"/>
              <a:cs typeface="Arial" panose="020B0604020202020204" pitchFamily="34" charset="0"/>
            </a:rPr>
            <a:t>Analiza țintelor inițiale pentru a vedea dacă sunt corespunzătoare și juste</a:t>
          </a:r>
          <a:endParaRPr lang="en-US" sz="1800" b="1" kern="1200" dirty="0">
            <a:solidFill>
              <a:schemeClr val="tx1"/>
            </a:solidFill>
            <a:latin typeface="Arial" panose="020B0604020202020204" pitchFamily="34" charset="0"/>
            <a:cs typeface="Arial" panose="020B0604020202020204" pitchFamily="34" charset="0"/>
          </a:endParaRPr>
        </a:p>
      </dsp:txBody>
      <dsp:txXfrm>
        <a:off x="1725" y="1727235"/>
        <a:ext cx="2684088" cy="1727235"/>
      </dsp:txXfrm>
    </dsp:sp>
    <dsp:sp modelId="{0B724AA4-7E77-4D5E-B9FC-E734D354DE8D}">
      <dsp:nvSpPr>
        <dsp:cNvPr id="0" name=""/>
        <dsp:cNvSpPr/>
      </dsp:nvSpPr>
      <dsp:spPr>
        <a:xfrm>
          <a:off x="624807" y="259085"/>
          <a:ext cx="1437923" cy="143792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932D46-97B5-435D-8C1E-BD27902216FC}">
      <dsp:nvSpPr>
        <dsp:cNvPr id="0" name=""/>
        <dsp:cNvSpPr/>
      </dsp:nvSpPr>
      <dsp:spPr>
        <a:xfrm>
          <a:off x="2766336" y="0"/>
          <a:ext cx="2684088" cy="4318088"/>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100000"/>
            </a:lnSpc>
            <a:spcBef>
              <a:spcPct val="0"/>
            </a:spcBef>
            <a:spcAft>
              <a:spcPct val="35000"/>
            </a:spcAft>
          </a:pPr>
          <a:r>
            <a:rPr lang="ro-RO" sz="1800" b="1" kern="1200" dirty="0" smtClean="0">
              <a:solidFill>
                <a:schemeClr val="tx1"/>
              </a:solidFill>
              <a:latin typeface="Arial" panose="020B0604020202020204" pitchFamily="34" charset="0"/>
              <a:cs typeface="Arial" panose="020B0604020202020204" pitchFamily="34" charset="0"/>
            </a:rPr>
            <a:t>* Încorporarea ajustărilor</a:t>
          </a:r>
        </a:p>
        <a:p>
          <a:pPr lvl="0" algn="ctr" defTabSz="800100">
            <a:lnSpc>
              <a:spcPct val="100000"/>
            </a:lnSpc>
            <a:spcBef>
              <a:spcPct val="0"/>
            </a:spcBef>
            <a:spcAft>
              <a:spcPct val="35000"/>
            </a:spcAft>
          </a:pPr>
          <a:r>
            <a:rPr lang="ro-RO" sz="1800" b="1" kern="1200" dirty="0" smtClean="0">
              <a:solidFill>
                <a:schemeClr val="tx1"/>
              </a:solidFill>
              <a:latin typeface="Arial" panose="020B0604020202020204" pitchFamily="34" charset="0"/>
              <a:cs typeface="Arial" panose="020B0604020202020204" pitchFamily="34" charset="0"/>
            </a:rPr>
            <a:t>* Stabilirea timpului și pașii necesari pentru implementare</a:t>
          </a:r>
        </a:p>
        <a:p>
          <a:pPr lvl="0" algn="ctr" defTabSz="800100">
            <a:lnSpc>
              <a:spcPct val="100000"/>
            </a:lnSpc>
            <a:spcBef>
              <a:spcPct val="0"/>
            </a:spcBef>
            <a:spcAft>
              <a:spcPct val="35000"/>
            </a:spcAft>
          </a:pPr>
          <a:r>
            <a:rPr lang="ro-RO" sz="1800" b="1" kern="1200" dirty="0" smtClean="0">
              <a:solidFill>
                <a:schemeClr val="tx1"/>
              </a:solidFill>
              <a:latin typeface="Arial" panose="020B0604020202020204" pitchFamily="34" charset="0"/>
              <a:cs typeface="Arial" panose="020B0604020202020204" pitchFamily="34" charset="0"/>
            </a:rPr>
            <a:t>* Stabilirea obiectivelor</a:t>
          </a:r>
          <a:endParaRPr lang="en-US" sz="1800" b="1" kern="1200" dirty="0">
            <a:solidFill>
              <a:schemeClr val="tx1"/>
            </a:solidFill>
            <a:latin typeface="Arial" panose="020B0604020202020204" pitchFamily="34" charset="0"/>
            <a:cs typeface="Arial" panose="020B0604020202020204" pitchFamily="34" charset="0"/>
          </a:endParaRPr>
        </a:p>
      </dsp:txBody>
      <dsp:txXfrm>
        <a:off x="2766336" y="1727235"/>
        <a:ext cx="2684088" cy="1727235"/>
      </dsp:txXfrm>
    </dsp:sp>
    <dsp:sp modelId="{F21990A4-69C5-4566-B377-37F82FB8AC02}">
      <dsp:nvSpPr>
        <dsp:cNvPr id="0" name=""/>
        <dsp:cNvSpPr/>
      </dsp:nvSpPr>
      <dsp:spPr>
        <a:xfrm>
          <a:off x="3366700" y="307888"/>
          <a:ext cx="1483361" cy="134031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F2DD52-7795-4670-9E3E-428711E6DDF9}">
      <dsp:nvSpPr>
        <dsp:cNvPr id="0" name=""/>
        <dsp:cNvSpPr/>
      </dsp:nvSpPr>
      <dsp:spPr>
        <a:xfrm>
          <a:off x="5530948" y="0"/>
          <a:ext cx="2684088" cy="4318088"/>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o-RO" sz="1800" b="1" kern="1200" dirty="0" smtClean="0">
              <a:solidFill>
                <a:schemeClr val="tx1"/>
              </a:solidFill>
              <a:latin typeface="Arial" panose="020B0604020202020204" pitchFamily="34" charset="0"/>
              <a:cs typeface="Arial" panose="020B0604020202020204" pitchFamily="34" charset="0"/>
            </a:rPr>
            <a:t>Îmbunătățirea performanțelor</a:t>
          </a:r>
        </a:p>
        <a:p>
          <a:pPr lvl="0" algn="ctr" defTabSz="800100">
            <a:lnSpc>
              <a:spcPct val="90000"/>
            </a:lnSpc>
            <a:spcBef>
              <a:spcPct val="0"/>
            </a:spcBef>
            <a:spcAft>
              <a:spcPct val="35000"/>
            </a:spcAft>
          </a:pPr>
          <a:r>
            <a:rPr lang="ro-RO" sz="1800" b="1" kern="1200" dirty="0" smtClean="0">
              <a:solidFill>
                <a:schemeClr val="tx1"/>
              </a:solidFill>
              <a:latin typeface="Arial" panose="020B0604020202020204" pitchFamily="34" charset="0"/>
              <a:cs typeface="Arial" panose="020B0604020202020204" pitchFamily="34" charset="0"/>
            </a:rPr>
            <a:t>Profitabilitate</a:t>
          </a:r>
        </a:p>
        <a:p>
          <a:pPr lvl="0" algn="ctr" defTabSz="800100">
            <a:lnSpc>
              <a:spcPct val="90000"/>
            </a:lnSpc>
            <a:spcBef>
              <a:spcPct val="0"/>
            </a:spcBef>
            <a:spcAft>
              <a:spcPct val="35000"/>
            </a:spcAft>
          </a:pPr>
          <a:r>
            <a:rPr lang="ro-RO" sz="1800" b="1" kern="1200" dirty="0" smtClean="0">
              <a:solidFill>
                <a:schemeClr val="tx1"/>
              </a:solidFill>
              <a:latin typeface="Arial" panose="020B0604020202020204" pitchFamily="34" charset="0"/>
              <a:cs typeface="Arial" panose="020B0604020202020204" pitchFamily="34" charset="0"/>
            </a:rPr>
            <a:t>Monitorizare</a:t>
          </a:r>
          <a:endParaRPr lang="en-US" sz="1800" b="1" kern="1200" dirty="0">
            <a:solidFill>
              <a:schemeClr val="tx1"/>
            </a:solidFill>
            <a:latin typeface="Arial" panose="020B0604020202020204" pitchFamily="34" charset="0"/>
            <a:cs typeface="Arial" panose="020B0604020202020204" pitchFamily="34" charset="0"/>
          </a:endParaRPr>
        </a:p>
      </dsp:txBody>
      <dsp:txXfrm>
        <a:off x="5530948" y="1727235"/>
        <a:ext cx="2684088" cy="1727235"/>
      </dsp:txXfrm>
    </dsp:sp>
    <dsp:sp modelId="{194A2EAB-0886-420F-801E-142228B42B6F}">
      <dsp:nvSpPr>
        <dsp:cNvPr id="0" name=""/>
        <dsp:cNvSpPr/>
      </dsp:nvSpPr>
      <dsp:spPr>
        <a:xfrm>
          <a:off x="6154030" y="307888"/>
          <a:ext cx="1437923" cy="1340317"/>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A56D69-B98A-4BB6-B398-F9822C05135D}">
      <dsp:nvSpPr>
        <dsp:cNvPr id="0" name=""/>
        <dsp:cNvSpPr/>
      </dsp:nvSpPr>
      <dsp:spPr>
        <a:xfrm>
          <a:off x="318767" y="3430209"/>
          <a:ext cx="7559421" cy="887878"/>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857CF-246A-4006-A48B-CFE1567D77C0}">
      <dsp:nvSpPr>
        <dsp:cNvPr id="0" name=""/>
        <dsp:cNvSpPr/>
      </dsp:nvSpPr>
      <dsp:spPr>
        <a:xfrm>
          <a:off x="369115" y="0"/>
          <a:ext cx="4183307" cy="401739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775A74-085F-48AB-B583-33C8C1668E2F}">
      <dsp:nvSpPr>
        <dsp:cNvPr id="0" name=""/>
        <dsp:cNvSpPr/>
      </dsp:nvSpPr>
      <dsp:spPr>
        <a:xfrm>
          <a:off x="2774498" y="1206296"/>
          <a:ext cx="1055439" cy="160695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o-RO" sz="1200" b="1" i="1" u="sng" kern="1200" dirty="0" smtClean="0">
              <a:latin typeface="Arial" panose="020B0604020202020204" pitchFamily="34" charset="0"/>
              <a:cs typeface="Arial" panose="020B0604020202020204" pitchFamily="34" charset="0"/>
            </a:rPr>
            <a:t>Cheltuieli de exploatare la 1000 lei venituri din exploatare</a:t>
          </a:r>
        </a:p>
        <a:p>
          <a:pPr lvl="0" algn="ctr" defTabSz="533400">
            <a:lnSpc>
              <a:spcPct val="90000"/>
            </a:lnSpc>
            <a:spcBef>
              <a:spcPct val="0"/>
            </a:spcBef>
            <a:spcAft>
              <a:spcPct val="35000"/>
            </a:spcAft>
          </a:pPr>
          <a:r>
            <a:rPr lang="ro-RO" sz="1200" b="1" i="1" u="sng" kern="1200" dirty="0" smtClean="0"/>
            <a:t>≤ 980lei</a:t>
          </a:r>
          <a:endParaRPr lang="ro-RO" sz="1200" b="1" i="1" u="sng" kern="1200" dirty="0" smtClean="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endParaRPr lang="en-US" sz="1400" b="1" kern="1200" dirty="0">
            <a:latin typeface="Arial" panose="020B0604020202020204" pitchFamily="34" charset="0"/>
            <a:cs typeface="Arial" panose="020B0604020202020204" pitchFamily="34" charset="0"/>
          </a:endParaRPr>
        </a:p>
      </dsp:txBody>
      <dsp:txXfrm>
        <a:off x="2826020" y="1257818"/>
        <a:ext cx="952395" cy="1503915"/>
      </dsp:txXfrm>
    </dsp:sp>
    <dsp:sp modelId="{799DEDF8-219F-4C12-91AA-3C8E5AB86C82}">
      <dsp:nvSpPr>
        <dsp:cNvPr id="0" name=""/>
        <dsp:cNvSpPr/>
      </dsp:nvSpPr>
      <dsp:spPr>
        <a:xfrm>
          <a:off x="1661034" y="1206296"/>
          <a:ext cx="1055439" cy="160695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b="1" i="1" u="sng" kern="1200" dirty="0" smtClean="0">
              <a:latin typeface="Arial" panose="020B0604020202020204" pitchFamily="34" charset="0"/>
              <a:cs typeface="Arial" panose="020B0604020202020204" pitchFamily="34" charset="0"/>
            </a:rPr>
            <a:t>Viteza de rotație a debitelor clienți</a:t>
          </a:r>
        </a:p>
        <a:p>
          <a:pPr lvl="0" algn="ctr" defTabSz="622300">
            <a:lnSpc>
              <a:spcPct val="90000"/>
            </a:lnSpc>
            <a:spcBef>
              <a:spcPct val="0"/>
            </a:spcBef>
            <a:spcAft>
              <a:spcPct val="35000"/>
            </a:spcAft>
          </a:pPr>
          <a:r>
            <a:rPr lang="ro-RO" sz="1400" b="1" i="1" u="sng" kern="1200" dirty="0" smtClean="0"/>
            <a:t>≤ 70 zile</a:t>
          </a:r>
          <a:r>
            <a:rPr lang="ro-RO" sz="1400" b="1" i="1" kern="1200" dirty="0" smtClean="0"/>
            <a:t>   </a:t>
          </a:r>
          <a:endParaRPr lang="en-US" sz="1400" b="1" kern="1200" dirty="0">
            <a:latin typeface="Arial" panose="020B0604020202020204" pitchFamily="34" charset="0"/>
            <a:cs typeface="Arial" panose="020B0604020202020204" pitchFamily="34" charset="0"/>
          </a:endParaRPr>
        </a:p>
      </dsp:txBody>
      <dsp:txXfrm>
        <a:off x="1712556" y="1257818"/>
        <a:ext cx="952395" cy="1503915"/>
      </dsp:txXfrm>
    </dsp:sp>
    <dsp:sp modelId="{D8567AA2-F278-427C-A6FC-965F03CC744C}">
      <dsp:nvSpPr>
        <dsp:cNvPr id="0" name=""/>
        <dsp:cNvSpPr/>
      </dsp:nvSpPr>
      <dsp:spPr>
        <a:xfrm>
          <a:off x="429702" y="1208481"/>
          <a:ext cx="1223570" cy="160695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b="1" i="1" u="sng" kern="1200" dirty="0" smtClean="0">
              <a:latin typeface="Arial" panose="020B0604020202020204" pitchFamily="34" charset="0"/>
              <a:cs typeface="Arial" panose="020B0604020202020204" pitchFamily="34" charset="0"/>
            </a:rPr>
            <a:t>Lichiditatea curentă</a:t>
          </a:r>
        </a:p>
        <a:p>
          <a:pPr lvl="0" algn="ctr" defTabSz="622300">
            <a:lnSpc>
              <a:spcPct val="90000"/>
            </a:lnSpc>
            <a:spcBef>
              <a:spcPct val="0"/>
            </a:spcBef>
            <a:spcAft>
              <a:spcPct val="35000"/>
            </a:spcAft>
          </a:pPr>
          <a:r>
            <a:rPr lang="ro-RO" sz="1400" b="1" i="1" u="sng" kern="1200" dirty="0" smtClean="0"/>
            <a:t>≥1</a:t>
          </a:r>
          <a:endParaRPr lang="en-US" sz="1400" b="1" kern="1200" dirty="0">
            <a:latin typeface="Arial" panose="020B0604020202020204" pitchFamily="34" charset="0"/>
            <a:cs typeface="Arial" panose="020B0604020202020204" pitchFamily="34" charset="0"/>
          </a:endParaRPr>
        </a:p>
      </dsp:txBody>
      <dsp:txXfrm>
        <a:off x="489432" y="1268211"/>
        <a:ext cx="1104110" cy="1487499"/>
      </dsp:txXfrm>
    </dsp:sp>
    <dsp:sp modelId="{CD71B4D6-022A-4104-A543-01A6C56E36C5}">
      <dsp:nvSpPr>
        <dsp:cNvPr id="0" name=""/>
        <dsp:cNvSpPr/>
      </dsp:nvSpPr>
      <dsp:spPr>
        <a:xfrm>
          <a:off x="3864133" y="1205219"/>
          <a:ext cx="1055439" cy="160695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b="1" u="sng" kern="1200" dirty="0" smtClean="0">
              <a:latin typeface="Arial" panose="020B0604020202020204" pitchFamily="34" charset="0"/>
              <a:cs typeface="Arial" panose="020B0604020202020204" pitchFamily="34" charset="0"/>
            </a:rPr>
            <a:t>Rotația stocurilor</a:t>
          </a:r>
        </a:p>
        <a:p>
          <a:pPr lvl="0" algn="ctr" defTabSz="622300">
            <a:lnSpc>
              <a:spcPct val="90000"/>
            </a:lnSpc>
            <a:spcBef>
              <a:spcPct val="0"/>
            </a:spcBef>
            <a:spcAft>
              <a:spcPct val="35000"/>
            </a:spcAft>
          </a:pPr>
          <a:r>
            <a:rPr lang="ro-RO" sz="1400" b="1" i="1" u="sng" kern="1200" dirty="0" smtClean="0"/>
            <a:t>≤ 30 zile</a:t>
          </a:r>
          <a:endParaRPr lang="en-US" sz="1400" b="1" u="sng" kern="1200" dirty="0">
            <a:latin typeface="Arial" panose="020B0604020202020204" pitchFamily="34" charset="0"/>
            <a:cs typeface="Arial" panose="020B0604020202020204" pitchFamily="34" charset="0"/>
          </a:endParaRPr>
        </a:p>
      </dsp:txBody>
      <dsp:txXfrm>
        <a:off x="3915655" y="1256741"/>
        <a:ext cx="952395" cy="150391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D6970-2C80-47A0-B6DA-62FF9A964228}">
      <dsp:nvSpPr>
        <dsp:cNvPr id="0" name=""/>
        <dsp:cNvSpPr/>
      </dsp:nvSpPr>
      <dsp:spPr>
        <a:xfrm>
          <a:off x="0" y="197418"/>
          <a:ext cx="4427622" cy="2767263"/>
        </a:xfrm>
        <a:prstGeom prst="swooshArrow">
          <a:avLst>
            <a:gd name="adj1" fmla="val 25000"/>
            <a:gd name="adj2" fmla="val 25000"/>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F748671E-A707-4247-8EC8-AC1935A91730}">
      <dsp:nvSpPr>
        <dsp:cNvPr id="0" name=""/>
        <dsp:cNvSpPr/>
      </dsp:nvSpPr>
      <dsp:spPr>
        <a:xfrm>
          <a:off x="485537" y="2138091"/>
          <a:ext cx="115118" cy="115118"/>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A50AB77-61D5-4B7D-A763-0366AEFB2FE6}">
      <dsp:nvSpPr>
        <dsp:cNvPr id="0" name=""/>
        <dsp:cNvSpPr/>
      </dsp:nvSpPr>
      <dsp:spPr>
        <a:xfrm>
          <a:off x="619867" y="2164943"/>
          <a:ext cx="1031635" cy="799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99" tIns="0" rIns="0" bIns="0" numCol="1" spcCol="1270" anchor="t" anchorCtr="0">
          <a:noAutofit/>
        </a:bodyPr>
        <a:lstStyle/>
        <a:p>
          <a:pPr lvl="0" algn="l" defTabSz="488950">
            <a:lnSpc>
              <a:spcPct val="90000"/>
            </a:lnSpc>
            <a:spcBef>
              <a:spcPct val="0"/>
            </a:spcBef>
            <a:spcAft>
              <a:spcPct val="35000"/>
            </a:spcAft>
          </a:pPr>
          <a:r>
            <a:rPr lang="ro-RO" sz="1100" b="1" kern="1200" dirty="0" smtClean="0">
              <a:latin typeface="Arial" panose="020B0604020202020204" pitchFamily="34" charset="0"/>
              <a:cs typeface="Arial" panose="020B0604020202020204" pitchFamily="34" charset="0"/>
            </a:rPr>
            <a:t>Profitabilitate</a:t>
          </a:r>
          <a:endParaRPr lang="en-US" sz="1100" b="1" kern="1200" dirty="0">
            <a:latin typeface="Arial" panose="020B0604020202020204" pitchFamily="34" charset="0"/>
            <a:cs typeface="Arial" panose="020B0604020202020204" pitchFamily="34" charset="0"/>
          </a:endParaRPr>
        </a:p>
      </dsp:txBody>
      <dsp:txXfrm>
        <a:off x="619867" y="2164943"/>
        <a:ext cx="1031635" cy="799739"/>
      </dsp:txXfrm>
    </dsp:sp>
    <dsp:sp modelId="{3B21D1BC-7DAC-4758-BE66-A2F11CB00A9B}">
      <dsp:nvSpPr>
        <dsp:cNvPr id="0" name=""/>
        <dsp:cNvSpPr/>
      </dsp:nvSpPr>
      <dsp:spPr>
        <a:xfrm>
          <a:off x="1578447" y="1355241"/>
          <a:ext cx="208098" cy="208098"/>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C700EE6-886D-400A-ABDD-160A8A7DF9EE}">
      <dsp:nvSpPr>
        <dsp:cNvPr id="0" name=""/>
        <dsp:cNvSpPr/>
      </dsp:nvSpPr>
      <dsp:spPr>
        <a:xfrm>
          <a:off x="1682496" y="1459290"/>
          <a:ext cx="1062629" cy="1505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267" tIns="0" rIns="0" bIns="0" numCol="1" spcCol="1270" anchor="t" anchorCtr="0">
          <a:noAutofit/>
        </a:bodyPr>
        <a:lstStyle/>
        <a:p>
          <a:pPr lvl="0" algn="l" defTabSz="622300">
            <a:lnSpc>
              <a:spcPct val="90000"/>
            </a:lnSpc>
            <a:spcBef>
              <a:spcPct val="0"/>
            </a:spcBef>
            <a:spcAft>
              <a:spcPct val="35000"/>
            </a:spcAft>
          </a:pPr>
          <a:r>
            <a:rPr lang="ro-RO" sz="1400" b="1" kern="1200" dirty="0" smtClean="0">
              <a:latin typeface="Arial" panose="020B0604020202020204" pitchFamily="34" charset="0"/>
              <a:cs typeface="Arial" panose="020B0604020202020204" pitchFamily="34" charset="0"/>
            </a:rPr>
            <a:t>Eficiență</a:t>
          </a:r>
          <a:endParaRPr lang="en-US" sz="1400" b="1" kern="1200" dirty="0">
            <a:latin typeface="Arial" panose="020B0604020202020204" pitchFamily="34" charset="0"/>
            <a:cs typeface="Arial" panose="020B0604020202020204" pitchFamily="34" charset="0"/>
          </a:endParaRPr>
        </a:p>
      </dsp:txBody>
      <dsp:txXfrm>
        <a:off x="1682496" y="1459290"/>
        <a:ext cx="1062629" cy="1505391"/>
      </dsp:txXfrm>
    </dsp:sp>
    <dsp:sp modelId="{92C21340-2733-460A-8AD7-38756B033E3C}">
      <dsp:nvSpPr>
        <dsp:cNvPr id="0" name=""/>
        <dsp:cNvSpPr/>
      </dsp:nvSpPr>
      <dsp:spPr>
        <a:xfrm>
          <a:off x="2800470" y="897536"/>
          <a:ext cx="287795" cy="287795"/>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F05C4CA-8B5E-42DB-B562-2D9DABB46EEF}">
      <dsp:nvSpPr>
        <dsp:cNvPr id="0" name=""/>
        <dsp:cNvSpPr/>
      </dsp:nvSpPr>
      <dsp:spPr>
        <a:xfrm>
          <a:off x="2944368" y="1041434"/>
          <a:ext cx="1062629" cy="192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97" tIns="0" rIns="0" bIns="0" numCol="1" spcCol="1270" anchor="t" anchorCtr="0">
          <a:noAutofit/>
        </a:bodyPr>
        <a:lstStyle/>
        <a:p>
          <a:pPr lvl="0" algn="l" defTabSz="533400">
            <a:lnSpc>
              <a:spcPct val="90000"/>
            </a:lnSpc>
            <a:spcBef>
              <a:spcPct val="0"/>
            </a:spcBef>
            <a:spcAft>
              <a:spcPct val="35000"/>
            </a:spcAft>
          </a:pPr>
          <a:r>
            <a:rPr lang="ro-RO" sz="1200" b="1" kern="1200" dirty="0" smtClean="0">
              <a:latin typeface="Arial" panose="020B0604020202020204" pitchFamily="34" charset="0"/>
              <a:cs typeface="Arial" panose="020B0604020202020204" pitchFamily="34" charset="0"/>
            </a:rPr>
            <a:t>Performanță</a:t>
          </a:r>
          <a:endParaRPr lang="en-US" sz="1200" b="1" kern="1200" dirty="0">
            <a:latin typeface="Arial" panose="020B0604020202020204" pitchFamily="34" charset="0"/>
            <a:cs typeface="Arial" panose="020B0604020202020204" pitchFamily="34" charset="0"/>
          </a:endParaRPr>
        </a:p>
      </dsp:txBody>
      <dsp:txXfrm>
        <a:off x="2944368" y="1041434"/>
        <a:ext cx="1062629" cy="192324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497EE-CBE3-4695-8865-9D5952EE348B}">
      <dsp:nvSpPr>
        <dsp:cNvPr id="0" name=""/>
        <dsp:cNvSpPr/>
      </dsp:nvSpPr>
      <dsp:spPr>
        <a:xfrm>
          <a:off x="425461" y="-111490"/>
          <a:ext cx="7787786" cy="369723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09E149-F8AE-4E2D-A675-3EE6112582D4}">
      <dsp:nvSpPr>
        <dsp:cNvPr id="0" name=""/>
        <dsp:cNvSpPr/>
      </dsp:nvSpPr>
      <dsp:spPr>
        <a:xfrm>
          <a:off x="2015381" y="2075947"/>
          <a:ext cx="136058" cy="1360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ADE1CE-FC7E-407A-ACD4-30F7EC39BC3F}">
      <dsp:nvSpPr>
        <dsp:cNvPr id="0" name=""/>
        <dsp:cNvSpPr/>
      </dsp:nvSpPr>
      <dsp:spPr>
        <a:xfrm>
          <a:off x="1604195" y="2450549"/>
          <a:ext cx="2012826" cy="1325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4" tIns="0" rIns="0" bIns="0" numCol="1" spcCol="1270" anchor="t" anchorCtr="0">
          <a:noAutofit/>
        </a:bodyPr>
        <a:lstStyle/>
        <a:p>
          <a:pPr lvl="0" algn="ctr" defTabSz="533400">
            <a:lnSpc>
              <a:spcPct val="100000"/>
            </a:lnSpc>
            <a:spcBef>
              <a:spcPct val="0"/>
            </a:spcBef>
            <a:spcAft>
              <a:spcPts val="0"/>
            </a:spcAft>
          </a:pPr>
          <a:r>
            <a:rPr lang="ro-RO" sz="1200" b="1" kern="1200" dirty="0" smtClean="0">
              <a:solidFill>
                <a:schemeClr val="tx1"/>
              </a:solidFill>
            </a:rPr>
            <a:t>Strategia de tarifare </a:t>
          </a:r>
          <a:r>
            <a:rPr lang="ro-RO" sz="1200" kern="1200" dirty="0" smtClean="0">
              <a:solidFill>
                <a:schemeClr val="tx1"/>
              </a:solidFill>
            </a:rPr>
            <a:t>presupune ajustări ale tarifelor în fiecare an la data de 1 iulie atât cu </a:t>
          </a:r>
          <a:r>
            <a:rPr lang="ro-RO" sz="1200" b="1" kern="1200" dirty="0" smtClean="0">
              <a:solidFill>
                <a:schemeClr val="tx1"/>
              </a:solidFill>
            </a:rPr>
            <a:t>INFLAȚIA</a:t>
          </a:r>
          <a:r>
            <a:rPr lang="ro-RO" sz="1200" kern="1200" dirty="0" smtClean="0">
              <a:solidFill>
                <a:schemeClr val="tx1"/>
              </a:solidFill>
            </a:rPr>
            <a:t> cumulată în ultimul an cât și în </a:t>
          </a:r>
          <a:r>
            <a:rPr lang="ro-RO" sz="1200" b="1" kern="1200" dirty="0" smtClean="0">
              <a:solidFill>
                <a:schemeClr val="tx1"/>
              </a:solidFill>
            </a:rPr>
            <a:t>TERMENI REALI</a:t>
          </a:r>
          <a:endParaRPr lang="en-US" sz="1200" b="1" kern="1200" dirty="0">
            <a:solidFill>
              <a:schemeClr val="tx1"/>
            </a:solidFill>
          </a:endParaRPr>
        </a:p>
      </dsp:txBody>
      <dsp:txXfrm>
        <a:off x="1604195" y="2450549"/>
        <a:ext cx="2012826" cy="1325903"/>
      </dsp:txXfrm>
    </dsp:sp>
    <dsp:sp modelId="{5596F469-D488-444D-A33C-D23AB1DFB640}">
      <dsp:nvSpPr>
        <dsp:cNvPr id="0" name=""/>
        <dsp:cNvSpPr/>
      </dsp:nvSpPr>
      <dsp:spPr>
        <a:xfrm>
          <a:off x="3498704" y="1408884"/>
          <a:ext cx="236622" cy="236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43FB9B-2978-41B2-BE65-37E890B3B032}">
      <dsp:nvSpPr>
        <dsp:cNvPr id="0" name=""/>
        <dsp:cNvSpPr/>
      </dsp:nvSpPr>
      <dsp:spPr>
        <a:xfrm>
          <a:off x="3299534" y="1903877"/>
          <a:ext cx="1242269" cy="1689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381" tIns="0" rIns="0" bIns="0" numCol="1" spcCol="1270" anchor="t" anchorCtr="0">
          <a:noAutofit/>
        </a:bodyPr>
        <a:lstStyle/>
        <a:p>
          <a:pPr lvl="0" algn="ctr" defTabSz="533400">
            <a:lnSpc>
              <a:spcPct val="90000"/>
            </a:lnSpc>
            <a:spcBef>
              <a:spcPct val="0"/>
            </a:spcBef>
            <a:spcAft>
              <a:spcPct val="35000"/>
            </a:spcAft>
          </a:pPr>
          <a:r>
            <a:rPr lang="ro-RO" sz="1200" b="1" kern="1200" dirty="0" smtClean="0">
              <a:solidFill>
                <a:schemeClr val="tx1"/>
              </a:solidFill>
            </a:rPr>
            <a:t>Strategia de tarifare se </a:t>
          </a:r>
          <a:r>
            <a:rPr lang="ro-RO" sz="1200" kern="1200" dirty="0" smtClean="0">
              <a:solidFill>
                <a:schemeClr val="tx1"/>
              </a:solidFill>
            </a:rPr>
            <a:t>elaborează pentru o perioada de </a:t>
          </a:r>
          <a:r>
            <a:rPr lang="ro-RO" sz="1200" b="1" kern="1200" dirty="0" smtClean="0">
              <a:solidFill>
                <a:schemeClr val="tx1"/>
              </a:solidFill>
            </a:rPr>
            <a:t>minim 5 ani</a:t>
          </a:r>
          <a:endParaRPr lang="en-US" sz="1200" b="1" kern="1200" dirty="0">
            <a:solidFill>
              <a:schemeClr val="tx1"/>
            </a:solidFill>
          </a:endParaRPr>
        </a:p>
      </dsp:txBody>
      <dsp:txXfrm>
        <a:off x="3299534" y="1903877"/>
        <a:ext cx="1242269" cy="1689634"/>
      </dsp:txXfrm>
    </dsp:sp>
    <dsp:sp modelId="{A0780636-1830-4A9F-A4BE-12FBCFFB836E}">
      <dsp:nvSpPr>
        <dsp:cNvPr id="0" name=""/>
        <dsp:cNvSpPr/>
      </dsp:nvSpPr>
      <dsp:spPr>
        <a:xfrm>
          <a:off x="4826023" y="996477"/>
          <a:ext cx="313525" cy="3135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A039CD-A043-42D3-92F1-9F4D0567FDE1}">
      <dsp:nvSpPr>
        <dsp:cNvPr id="0" name=""/>
        <dsp:cNvSpPr/>
      </dsp:nvSpPr>
      <dsp:spPr>
        <a:xfrm>
          <a:off x="4582186" y="1412341"/>
          <a:ext cx="1443964" cy="2284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130" tIns="0" rIns="0" bIns="0" numCol="1" spcCol="1270" anchor="t" anchorCtr="0">
          <a:noAutofit/>
        </a:bodyPr>
        <a:lstStyle/>
        <a:p>
          <a:pPr lvl="0" algn="ctr" defTabSz="533400">
            <a:lnSpc>
              <a:spcPct val="90000"/>
            </a:lnSpc>
            <a:spcBef>
              <a:spcPct val="0"/>
            </a:spcBef>
            <a:spcAft>
              <a:spcPct val="35000"/>
            </a:spcAft>
          </a:pPr>
          <a:r>
            <a:rPr lang="ro-RO" sz="1200" b="1" kern="1200" dirty="0" smtClean="0">
              <a:solidFill>
                <a:schemeClr val="tx1"/>
              </a:solidFill>
            </a:rPr>
            <a:t>Condiție de finanțare a proiectelor de investiții în infrastructura de apă realizate din fonduri publice acordate de la bugetul de stat și/sau fonduri nerambursabile</a:t>
          </a:r>
          <a:endParaRPr lang="en-US" sz="1200" b="1" kern="1200" dirty="0">
            <a:solidFill>
              <a:schemeClr val="tx1"/>
            </a:solidFill>
          </a:endParaRPr>
        </a:p>
      </dsp:txBody>
      <dsp:txXfrm>
        <a:off x="4582186" y="1412341"/>
        <a:ext cx="1443964" cy="2284888"/>
      </dsp:txXfrm>
    </dsp:sp>
    <dsp:sp modelId="{2A70276D-2C94-426E-8DDC-4945D67B4316}">
      <dsp:nvSpPr>
        <dsp:cNvPr id="0" name=""/>
        <dsp:cNvSpPr/>
      </dsp:nvSpPr>
      <dsp:spPr>
        <a:xfrm>
          <a:off x="6591790" y="665816"/>
          <a:ext cx="420005" cy="4200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E99CBC-A2CE-49D6-B19B-AD9A5E75C467}">
      <dsp:nvSpPr>
        <dsp:cNvPr id="0" name=""/>
        <dsp:cNvSpPr/>
      </dsp:nvSpPr>
      <dsp:spPr>
        <a:xfrm>
          <a:off x="5704189" y="934825"/>
          <a:ext cx="1242269" cy="2650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52" tIns="0" rIns="0" bIns="0" numCol="1" spcCol="1270" anchor="t" anchorCtr="0">
          <a:noAutofit/>
        </a:bodyPr>
        <a:lstStyle/>
        <a:p>
          <a:pPr lvl="0" algn="l" defTabSz="2889250">
            <a:lnSpc>
              <a:spcPct val="90000"/>
            </a:lnSpc>
            <a:spcBef>
              <a:spcPct val="0"/>
            </a:spcBef>
            <a:spcAft>
              <a:spcPct val="35000"/>
            </a:spcAft>
          </a:pPr>
          <a:endParaRPr lang="en-US" sz="6500" kern="1200"/>
        </a:p>
      </dsp:txBody>
      <dsp:txXfrm>
        <a:off x="5704189" y="934825"/>
        <a:ext cx="1242269" cy="265091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501A3-1D6B-4C92-9218-A50F9C9D12C6}">
      <dsp:nvSpPr>
        <dsp:cNvPr id="0" name=""/>
        <dsp:cNvSpPr/>
      </dsp:nvSpPr>
      <dsp:spPr>
        <a:xfrm>
          <a:off x="3178985" y="13134"/>
          <a:ext cx="2530802" cy="1237260"/>
        </a:xfrm>
        <a:prstGeom prst="trapezoid">
          <a:avLst>
            <a:gd name="adj" fmla="val 102274"/>
          </a:avLst>
        </a:prstGeom>
        <a:solidFill>
          <a:srgbClr val="66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o-RO" sz="1800" b="1" kern="1200" dirty="0" smtClean="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ro-RO" sz="1200" b="1" kern="1200" dirty="0" smtClean="0">
              <a:latin typeface="Arial" panose="020B0604020202020204" pitchFamily="34" charset="0"/>
              <a:cs typeface="Arial" panose="020B0604020202020204" pitchFamily="34" charset="0"/>
            </a:rPr>
            <a:t>APROBARE</a:t>
          </a:r>
        </a:p>
        <a:p>
          <a:pPr lvl="0" algn="ctr" defTabSz="800100">
            <a:lnSpc>
              <a:spcPct val="90000"/>
            </a:lnSpc>
            <a:spcBef>
              <a:spcPct val="0"/>
            </a:spcBef>
            <a:spcAft>
              <a:spcPct val="35000"/>
            </a:spcAft>
          </a:pPr>
          <a:r>
            <a:rPr lang="ro-RO" sz="1200" kern="1200" dirty="0" smtClean="0">
              <a:latin typeface="Arial" panose="020B0604020202020204" pitchFamily="34" charset="0"/>
              <a:cs typeface="Arial" panose="020B0604020202020204" pitchFamily="34" charset="0"/>
            </a:rPr>
            <a:t> ARSACIS pe baza </a:t>
          </a:r>
        </a:p>
        <a:p>
          <a:pPr lvl="0" algn="ctr" defTabSz="800100">
            <a:lnSpc>
              <a:spcPct val="90000"/>
            </a:lnSpc>
            <a:spcBef>
              <a:spcPct val="0"/>
            </a:spcBef>
            <a:spcAft>
              <a:spcPct val="35000"/>
            </a:spcAft>
          </a:pPr>
          <a:r>
            <a:rPr lang="ro-RO" sz="1200" kern="1200" dirty="0" smtClean="0">
              <a:latin typeface="Arial" panose="020B0604020202020204" pitchFamily="34" charset="0"/>
              <a:cs typeface="Arial" panose="020B0604020202020204" pitchFamily="34" charset="0"/>
            </a:rPr>
            <a:t>mandatului special</a:t>
          </a:r>
        </a:p>
        <a:p>
          <a:pPr lvl="0" algn="ctr" defTabSz="800100">
            <a:lnSpc>
              <a:spcPct val="90000"/>
            </a:lnSpc>
            <a:spcBef>
              <a:spcPct val="0"/>
            </a:spcBef>
            <a:spcAft>
              <a:spcPct val="35000"/>
            </a:spcAft>
          </a:pPr>
          <a:r>
            <a:rPr lang="ro-RO" sz="1200" kern="1200" dirty="0" smtClean="0">
              <a:latin typeface="Arial" panose="020B0604020202020204" pitchFamily="34" charset="0"/>
              <a:cs typeface="Arial" panose="020B0604020202020204" pitchFamily="34" charset="0"/>
            </a:rPr>
            <a:t> de la UAT</a:t>
          </a:r>
          <a:endParaRPr lang="en-US" sz="1200" kern="1200" dirty="0">
            <a:latin typeface="Arial" panose="020B0604020202020204" pitchFamily="34" charset="0"/>
            <a:cs typeface="Arial" panose="020B0604020202020204" pitchFamily="34" charset="0"/>
          </a:endParaRPr>
        </a:p>
      </dsp:txBody>
      <dsp:txXfrm>
        <a:off x="3178985" y="13134"/>
        <a:ext cx="2530802" cy="1237260"/>
      </dsp:txXfrm>
    </dsp:sp>
    <dsp:sp modelId="{5314A184-6FD7-4012-A967-9B118DD16099}">
      <dsp:nvSpPr>
        <dsp:cNvPr id="0" name=""/>
        <dsp:cNvSpPr/>
      </dsp:nvSpPr>
      <dsp:spPr>
        <a:xfrm>
          <a:off x="1797592" y="1306928"/>
          <a:ext cx="5332663" cy="1317130"/>
        </a:xfrm>
        <a:prstGeom prst="trapezoid">
          <a:avLst>
            <a:gd name="adj" fmla="val 102274"/>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o-RO" sz="1200" b="1" i="0" kern="1200" dirty="0" smtClean="0">
              <a:latin typeface="Arial" panose="020B0604020202020204" pitchFamily="34" charset="0"/>
              <a:cs typeface="Arial" panose="020B0604020202020204" pitchFamily="34" charset="0"/>
            </a:rPr>
            <a:t>AVIZARE</a:t>
          </a:r>
        </a:p>
        <a:p>
          <a:pPr lvl="0" algn="ctr" defTabSz="533400">
            <a:lnSpc>
              <a:spcPct val="90000"/>
            </a:lnSpc>
            <a:spcBef>
              <a:spcPct val="0"/>
            </a:spcBef>
            <a:spcAft>
              <a:spcPct val="35000"/>
            </a:spcAft>
          </a:pPr>
          <a:r>
            <a:rPr lang="en-US" sz="1200" b="1" i="0" kern="1200" dirty="0" smtClean="0">
              <a:latin typeface="Arial" panose="020B0604020202020204" pitchFamily="34" charset="0"/>
              <a:cs typeface="Arial" panose="020B0604020202020204" pitchFamily="34" charset="0"/>
            </a:rPr>
            <a:t> activitatea de analiză şi verificare a </a:t>
          </a:r>
          <a:r>
            <a:rPr lang="ro-RO" sz="1200" b="1" i="0" kern="1200" dirty="0" smtClean="0">
              <a:latin typeface="Arial" panose="020B0604020202020204" pitchFamily="34" charset="0"/>
              <a:cs typeface="Arial" panose="020B0604020202020204" pitchFamily="34" charset="0"/>
            </a:rPr>
            <a:t>elementelor de cheltuieli componente ale </a:t>
          </a:r>
          <a:r>
            <a:rPr lang="en-US" sz="1200" b="1" i="0" kern="1200" dirty="0" smtClean="0">
              <a:latin typeface="Arial" panose="020B0604020202020204" pitchFamily="34" charset="0"/>
              <a:cs typeface="Arial" panose="020B0604020202020204" pitchFamily="34" charset="0"/>
            </a:rPr>
            <a:t>preţurilor şi tarifelor</a:t>
          </a:r>
          <a:r>
            <a:rPr lang="ro-RO" sz="1200" b="1" i="0" kern="1200" dirty="0" smtClean="0">
              <a:latin typeface="Arial" panose="020B0604020202020204" pitchFamily="34" charset="0"/>
              <a:cs typeface="Arial" panose="020B0604020202020204" pitchFamily="34" charset="0"/>
            </a:rPr>
            <a:t>- A.N.R.S.C – aviz de specialitate</a:t>
          </a:r>
          <a:endParaRPr lang="en-US" sz="1200" b="1" kern="1200" dirty="0">
            <a:latin typeface="Arial" panose="020B0604020202020204" pitchFamily="34" charset="0"/>
            <a:cs typeface="Arial" panose="020B0604020202020204" pitchFamily="34" charset="0"/>
          </a:endParaRPr>
        </a:p>
      </dsp:txBody>
      <dsp:txXfrm>
        <a:off x="2730808" y="1306928"/>
        <a:ext cx="3466231" cy="1317130"/>
      </dsp:txXfrm>
    </dsp:sp>
    <dsp:sp modelId="{B3C60493-8EA1-4A58-BFA1-075179AC4D5C}">
      <dsp:nvSpPr>
        <dsp:cNvPr id="0" name=""/>
        <dsp:cNvSpPr/>
      </dsp:nvSpPr>
      <dsp:spPr>
        <a:xfrm>
          <a:off x="0" y="2379349"/>
          <a:ext cx="8927848" cy="1810263"/>
        </a:xfrm>
        <a:prstGeom prst="trapezoid">
          <a:avLst>
            <a:gd name="adj" fmla="val 102274"/>
          </a:avLst>
        </a:prstGeom>
        <a:solidFill>
          <a:srgbClr val="FFFF99">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just" defTabSz="889000">
            <a:lnSpc>
              <a:spcPct val="90000"/>
            </a:lnSpc>
            <a:spcBef>
              <a:spcPct val="0"/>
            </a:spcBef>
            <a:spcAft>
              <a:spcPct val="35000"/>
            </a:spcAft>
          </a:pPr>
          <a:endParaRPr lang="ro-RO" sz="2000" b="1" kern="1200" dirty="0" smtClean="0">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r>
            <a:rPr lang="ro-RO" sz="1400" b="1" kern="1200" dirty="0" smtClean="0">
              <a:latin typeface="Arial" panose="020B0604020202020204" pitchFamily="34" charset="0"/>
              <a:cs typeface="Arial" panose="020B0604020202020204" pitchFamily="34" charset="0"/>
            </a:rPr>
            <a:t>Elaborare și fundamentare realizată de</a:t>
          </a:r>
        </a:p>
        <a:p>
          <a:pPr lvl="0" algn="ctr" defTabSz="889000">
            <a:lnSpc>
              <a:spcPct val="90000"/>
            </a:lnSpc>
            <a:spcBef>
              <a:spcPct val="0"/>
            </a:spcBef>
            <a:spcAft>
              <a:spcPct val="35000"/>
            </a:spcAft>
          </a:pPr>
          <a:r>
            <a:rPr lang="ro-RO" sz="1400" b="1" kern="1200" dirty="0" smtClean="0">
              <a:latin typeface="Arial" panose="020B0604020202020204" pitchFamily="34" charset="0"/>
              <a:cs typeface="Arial" panose="020B0604020202020204" pitchFamily="34" charset="0"/>
            </a:rPr>
            <a:t> operatorul regional </a:t>
          </a:r>
          <a:r>
            <a:rPr lang="en-US" sz="1400" b="0" i="0" kern="1200" dirty="0" smtClean="0">
              <a:latin typeface="Arial" panose="020B0604020202020204" pitchFamily="34" charset="0"/>
              <a:cs typeface="Arial" panose="020B0604020202020204" pitchFamily="34" charset="0"/>
            </a:rPr>
            <a:t>pe baza cheltuielilor de producţie şi exploatare, a cheltuielilor de întreţinere şi reparaţii, a amortismentelor aferente capitalului imobilizat în active corporale şi necorporale, a costurilor pentru protecţia mediului, a costurilor financiare asociate creditelor contractate, a costurilor derivând din contractul de delegare a gestiunii, şi includ o cotă pentru crearea surselor de dezvoltare şi modernizare a sistemelor de </a:t>
          </a:r>
          <a:r>
            <a:rPr lang="ro-RO" sz="1400" b="0" i="0" kern="1200" noProof="0" dirty="0" smtClean="0">
              <a:latin typeface="Arial" panose="020B0604020202020204" pitchFamily="34" charset="0"/>
              <a:cs typeface="Arial" panose="020B0604020202020204" pitchFamily="34" charset="0"/>
            </a:rPr>
            <a:t>utilităţi</a:t>
          </a:r>
          <a:r>
            <a:rPr lang="en-US" sz="1400" b="0" i="0" kern="1200" dirty="0" smtClean="0">
              <a:latin typeface="Arial" panose="020B0604020202020204" pitchFamily="34" charset="0"/>
              <a:cs typeface="Arial" panose="020B0604020202020204" pitchFamily="34" charset="0"/>
            </a:rPr>
            <a:t> </a:t>
          </a:r>
          <a:r>
            <a:rPr lang="ro-RO" sz="1400" b="0" i="0" kern="1200" noProof="0" dirty="0" smtClean="0">
              <a:latin typeface="Arial" panose="020B0604020202020204" pitchFamily="34" charset="0"/>
              <a:cs typeface="Arial" panose="020B0604020202020204" pitchFamily="34" charset="0"/>
            </a:rPr>
            <a:t>publice, precum şi</a:t>
          </a:r>
          <a:r>
            <a:rPr lang="en-US" sz="1400" b="0" i="0" kern="1200" dirty="0" smtClean="0">
              <a:latin typeface="Arial" panose="020B0604020202020204" pitchFamily="34" charset="0"/>
              <a:cs typeface="Arial" panose="020B0604020202020204" pitchFamily="34" charset="0"/>
            </a:rPr>
            <a:t> o cotă de profit.</a:t>
          </a:r>
          <a:r>
            <a:rPr lang="ro-RO" sz="1400" b="1" kern="1200" dirty="0" smtClean="0">
              <a:latin typeface="Arial" panose="020B0604020202020204" pitchFamily="34" charset="0"/>
              <a:cs typeface="Arial" panose="020B0604020202020204" pitchFamily="34" charset="0"/>
            </a:rPr>
            <a:t>l</a:t>
          </a:r>
          <a:endParaRPr lang="en-US" sz="1400" b="1" kern="1200" dirty="0">
            <a:latin typeface="Arial" panose="020B0604020202020204" pitchFamily="34" charset="0"/>
            <a:cs typeface="Arial" panose="020B0604020202020204" pitchFamily="34" charset="0"/>
          </a:endParaRPr>
        </a:p>
      </dsp:txBody>
      <dsp:txXfrm>
        <a:off x="1562373" y="2379349"/>
        <a:ext cx="5803101" cy="181026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090F-0FA1-4506-9924-A22F143EEA7C}">
      <dsp:nvSpPr>
        <dsp:cNvPr id="0" name=""/>
        <dsp:cNvSpPr/>
      </dsp:nvSpPr>
      <dsp:spPr>
        <a:xfrm rot="4396374">
          <a:off x="539062" y="357304"/>
          <a:ext cx="1550043" cy="1080961"/>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C73CA5-8E14-4D69-9EFB-97C9F87FD7A0}">
      <dsp:nvSpPr>
        <dsp:cNvPr id="0" name=""/>
        <dsp:cNvSpPr/>
      </dsp:nvSpPr>
      <dsp:spPr>
        <a:xfrm>
          <a:off x="450074" y="261512"/>
          <a:ext cx="730797" cy="287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b" anchorCtr="0">
          <a:noAutofit/>
        </a:bodyPr>
        <a:lstStyle/>
        <a:p>
          <a:pPr lvl="0" algn="ctr" defTabSz="622300">
            <a:lnSpc>
              <a:spcPct val="90000"/>
            </a:lnSpc>
            <a:spcBef>
              <a:spcPct val="0"/>
            </a:spcBef>
            <a:spcAft>
              <a:spcPct val="35000"/>
            </a:spcAft>
          </a:pPr>
          <a:r>
            <a:rPr lang="ro-RO" sz="1400" kern="1200" dirty="0" smtClean="0">
              <a:latin typeface="Arial Black" panose="020B0A04020102020204" pitchFamily="34" charset="0"/>
            </a:rPr>
            <a:t>NU</a:t>
          </a:r>
          <a:endParaRPr lang="en-US" sz="1400" kern="1200" dirty="0">
            <a:latin typeface="Arial Black" panose="020B0A04020102020204" pitchFamily="34" charset="0"/>
          </a:endParaRPr>
        </a:p>
      </dsp:txBody>
      <dsp:txXfrm>
        <a:off x="450074" y="261512"/>
        <a:ext cx="730797" cy="287291"/>
      </dsp:txXfrm>
    </dsp:sp>
    <dsp:sp modelId="{4BD54861-BED5-42D8-BC68-1B56AD497C61}">
      <dsp:nvSpPr>
        <dsp:cNvPr id="0" name=""/>
        <dsp:cNvSpPr/>
      </dsp:nvSpPr>
      <dsp:spPr>
        <a:xfrm>
          <a:off x="1754923" y="1356155"/>
          <a:ext cx="987564" cy="287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ctr" defTabSz="622300">
            <a:lnSpc>
              <a:spcPct val="90000"/>
            </a:lnSpc>
            <a:spcBef>
              <a:spcPct val="0"/>
            </a:spcBef>
            <a:spcAft>
              <a:spcPct val="35000"/>
            </a:spcAft>
          </a:pPr>
          <a:r>
            <a:rPr lang="ro-RO" sz="1400" kern="1200" dirty="0" smtClean="0">
              <a:latin typeface="Arial Black" panose="020B0A04020102020204" pitchFamily="34" charset="0"/>
            </a:rPr>
            <a:t>Se practică prețul </a:t>
          </a:r>
          <a:r>
            <a:rPr lang="en-US" sz="1400" kern="1200" dirty="0" smtClean="0">
              <a:latin typeface="Arial Black" panose="020B0A04020102020204" pitchFamily="34" charset="0"/>
            </a:rPr>
            <a:t>anterior</a:t>
          </a:r>
          <a:endParaRPr lang="en-US" sz="1400" kern="1200" dirty="0">
            <a:latin typeface="Arial Black" panose="020B0A04020102020204" pitchFamily="34" charset="0"/>
          </a:endParaRPr>
        </a:p>
      </dsp:txBody>
      <dsp:txXfrm>
        <a:off x="1754923" y="1356155"/>
        <a:ext cx="987564" cy="28729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0FBED-51EC-42E2-BDDA-A668A2AC9F1C}">
      <dsp:nvSpPr>
        <dsp:cNvPr id="0" name=""/>
        <dsp:cNvSpPr/>
      </dsp:nvSpPr>
      <dsp:spPr>
        <a:xfrm>
          <a:off x="0" y="3619571"/>
          <a:ext cx="6563260" cy="79187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 </a:t>
          </a:r>
          <a:r>
            <a:rPr lang="ro-RO" sz="1000" kern="1200" dirty="0" smtClean="0"/>
            <a:t>P</a:t>
          </a:r>
          <a:r>
            <a:rPr lang="ro-RO" sz="1000" kern="1200" noProof="0" dirty="0" smtClean="0"/>
            <a:t>olitica de tarifare va da utilizatorilor un imbold pentru a folosi resursele de apa in mod efficient, si astfel acestia vor contribui la obiectivele de mediu ale acestei Directive; de asemenea va fi asigurata o contributie adecvata a diferitelor utilizari ale apei, impartite cel putin in industrie, menaje si agricultura, pentru a recupera costurile cu serviciul de alimentare cu apa, bazate pe analiza economica si tinand cont de principiul poluatorul plateste</a:t>
          </a:r>
          <a:endParaRPr lang="ro-RO" sz="1000" kern="1200" noProof="0" dirty="0"/>
        </a:p>
      </dsp:txBody>
      <dsp:txXfrm>
        <a:off x="0" y="3619571"/>
        <a:ext cx="6563260" cy="791873"/>
      </dsp:txXfrm>
    </dsp:sp>
    <dsp:sp modelId="{AD546755-8BB3-4F30-9EEB-F1035B75551C}">
      <dsp:nvSpPr>
        <dsp:cNvPr id="0" name=""/>
        <dsp:cNvSpPr/>
      </dsp:nvSpPr>
      <dsp:spPr>
        <a:xfrm rot="10800000">
          <a:off x="0" y="2413547"/>
          <a:ext cx="6563260" cy="1217901"/>
        </a:xfrm>
        <a:prstGeom prst="upArrowCallout">
          <a:avLst/>
        </a:prstGeom>
        <a:solidFill>
          <a:schemeClr val="accent3">
            <a:hueOff val="-4955291"/>
            <a:satOff val="22621"/>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it-IT" sz="1000" kern="1200" dirty="0" smtClean="0"/>
            <a:t> </a:t>
          </a:r>
          <a:r>
            <a:rPr lang="ro-RO" sz="1000" kern="1200" dirty="0" smtClean="0"/>
            <a:t>Se vor avea în vedere </a:t>
          </a:r>
          <a:r>
            <a:rPr lang="it-IT" sz="1000" kern="1200" dirty="0" smtClean="0"/>
            <a:t>efectele sociale, de mediu si economice </a:t>
          </a:r>
          <a:r>
            <a:rPr lang="ro-RO" sz="1000" kern="1200" dirty="0" smtClean="0"/>
            <a:t>în vederea</a:t>
          </a:r>
          <a:r>
            <a:rPr lang="it-IT" sz="1000" kern="1200" dirty="0" smtClean="0"/>
            <a:t> recuperar</a:t>
          </a:r>
          <a:r>
            <a:rPr lang="ro-RO" sz="1000" kern="1200" dirty="0" smtClean="0"/>
            <a:t>i</a:t>
          </a:r>
          <a:r>
            <a:rPr lang="it-IT" sz="1000" kern="1200" dirty="0" smtClean="0"/>
            <a:t>i costurilor precum si conditiile geografice si climaterice ale regiunii</a:t>
          </a:r>
          <a:endParaRPr lang="en-US" sz="1000" kern="1200" dirty="0"/>
        </a:p>
      </dsp:txBody>
      <dsp:txXfrm rot="10800000">
        <a:off x="0" y="2413547"/>
        <a:ext cx="6563260" cy="791356"/>
      </dsp:txXfrm>
    </dsp:sp>
    <dsp:sp modelId="{A66D2426-CA21-4014-B7A9-CA177634E686}">
      <dsp:nvSpPr>
        <dsp:cNvPr id="0" name=""/>
        <dsp:cNvSpPr/>
      </dsp:nvSpPr>
      <dsp:spPr>
        <a:xfrm rot="10800000">
          <a:off x="0" y="1207523"/>
          <a:ext cx="6563260" cy="1217901"/>
        </a:xfrm>
        <a:prstGeom prst="upArrowCallout">
          <a:avLst/>
        </a:prstGeom>
        <a:solidFill>
          <a:schemeClr val="accent3">
            <a:hueOff val="-9910582"/>
            <a:satOff val="45241"/>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it-IT" sz="1000" kern="1200" dirty="0" smtClean="0"/>
            <a:t>O analiza economica relevanta va lua in considerare volumele, preturile si costurile asociate serviciului de apa, precum si estimarile investitiilor relevante incluzand previzionarile unor asemenea investitii</a:t>
          </a:r>
          <a:endParaRPr lang="en-US" sz="1000" kern="1200" dirty="0"/>
        </a:p>
      </dsp:txBody>
      <dsp:txXfrm rot="10800000">
        <a:off x="0" y="1207523"/>
        <a:ext cx="6563260" cy="791356"/>
      </dsp:txXfrm>
    </dsp:sp>
    <dsp:sp modelId="{2AC4411D-85C8-4B88-AD5C-1D7C6B5FAA82}">
      <dsp:nvSpPr>
        <dsp:cNvPr id="0" name=""/>
        <dsp:cNvSpPr/>
      </dsp:nvSpPr>
      <dsp:spPr>
        <a:xfrm rot="10800000">
          <a:off x="0" y="127321"/>
          <a:ext cx="6563260" cy="1217901"/>
        </a:xfrm>
        <a:prstGeom prst="upArrowCallout">
          <a:avLst/>
        </a:prstGeom>
        <a:solidFill>
          <a:schemeClr val="accent3">
            <a:hueOff val="-14865872"/>
            <a:satOff val="67862"/>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100000"/>
            </a:lnSpc>
            <a:spcBef>
              <a:spcPct val="0"/>
            </a:spcBef>
            <a:spcAft>
              <a:spcPts val="0"/>
            </a:spcAft>
          </a:pPr>
          <a:r>
            <a:rPr lang="en-US" sz="1100" b="1" kern="1200" dirty="0" smtClean="0">
              <a:solidFill>
                <a:schemeClr val="tx1"/>
              </a:solidFill>
              <a:latin typeface="Arial" panose="020B0604020202020204" pitchFamily="34" charset="0"/>
              <a:cs typeface="Arial" panose="020B0604020202020204" pitchFamily="34" charset="0"/>
            </a:rPr>
            <a:t>DIRECTIVA 2000/60/CE A PARLAMENTULUI EUROPEAN ȘI A CONSILIULUI</a:t>
          </a:r>
        </a:p>
        <a:p>
          <a:pPr lvl="0" algn="ctr" defTabSz="488950">
            <a:lnSpc>
              <a:spcPct val="100000"/>
            </a:lnSpc>
            <a:spcBef>
              <a:spcPct val="0"/>
            </a:spcBef>
            <a:spcAft>
              <a:spcPts val="0"/>
            </a:spcAft>
          </a:pPr>
          <a:r>
            <a:rPr lang="en-US" sz="1100" b="1" kern="1200" dirty="0" smtClean="0">
              <a:solidFill>
                <a:schemeClr val="tx1"/>
              </a:solidFill>
              <a:latin typeface="Arial" panose="020B0604020202020204" pitchFamily="34" charset="0"/>
              <a:cs typeface="Arial" panose="020B0604020202020204" pitchFamily="34" charset="0"/>
            </a:rPr>
            <a:t>din 23 </a:t>
          </a:r>
          <a:r>
            <a:rPr lang="en-US" sz="1100" b="1" kern="1200" dirty="0" err="1" smtClean="0">
              <a:solidFill>
                <a:schemeClr val="tx1"/>
              </a:solidFill>
              <a:latin typeface="Arial" panose="020B0604020202020204" pitchFamily="34" charset="0"/>
              <a:cs typeface="Arial" panose="020B0604020202020204" pitchFamily="34" charset="0"/>
            </a:rPr>
            <a:t>octombrie</a:t>
          </a:r>
          <a:r>
            <a:rPr lang="en-US" sz="1100" b="1" kern="1200" dirty="0" smtClean="0">
              <a:solidFill>
                <a:schemeClr val="tx1"/>
              </a:solidFill>
              <a:latin typeface="Arial" panose="020B0604020202020204" pitchFamily="34" charset="0"/>
              <a:cs typeface="Arial" panose="020B0604020202020204" pitchFamily="34" charset="0"/>
            </a:rPr>
            <a:t> 2000</a:t>
          </a:r>
          <a:r>
            <a:rPr lang="ro-RO" sz="1100" b="1" kern="1200" dirty="0" smtClean="0">
              <a:solidFill>
                <a:schemeClr val="tx1"/>
              </a:solidFill>
              <a:latin typeface="Arial" panose="020B0604020202020204" pitchFamily="34" charset="0"/>
              <a:cs typeface="Arial" panose="020B0604020202020204" pitchFamily="34" charset="0"/>
            </a:rPr>
            <a:t> </a:t>
          </a:r>
          <a:r>
            <a:rPr lang="it-IT" sz="1100" b="1" kern="1200" dirty="0" smtClean="0">
              <a:solidFill>
                <a:schemeClr val="tx1"/>
              </a:solidFill>
              <a:latin typeface="Arial" panose="020B0604020202020204" pitchFamily="34" charset="0"/>
              <a:cs typeface="Arial" panose="020B0604020202020204" pitchFamily="34" charset="0"/>
            </a:rPr>
            <a:t>de stabilire a unui cadru de politică comunitară în domeniul apei</a:t>
          </a:r>
          <a:endParaRPr lang="en-US" sz="1100" b="1" kern="1200" dirty="0">
            <a:solidFill>
              <a:schemeClr val="tx1"/>
            </a:solidFill>
            <a:latin typeface="Arial" panose="020B0604020202020204" pitchFamily="34" charset="0"/>
            <a:cs typeface="Arial" panose="020B0604020202020204" pitchFamily="34" charset="0"/>
          </a:endParaRPr>
        </a:p>
      </dsp:txBody>
      <dsp:txXfrm rot="-10800000">
        <a:off x="0" y="127321"/>
        <a:ext cx="6563260" cy="427483"/>
      </dsp:txXfrm>
    </dsp:sp>
    <dsp:sp modelId="{E4CF8C3B-3F9B-4F55-B02D-C8DBAF2B15AE}">
      <dsp:nvSpPr>
        <dsp:cNvPr id="0" name=""/>
        <dsp:cNvSpPr/>
      </dsp:nvSpPr>
      <dsp:spPr>
        <a:xfrm>
          <a:off x="0" y="495627"/>
          <a:ext cx="6562537" cy="364152"/>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ro-RO" sz="1200" kern="1200" dirty="0" smtClean="0"/>
            <a:t>R</a:t>
          </a:r>
          <a:r>
            <a:rPr lang="ro-RO" sz="1200" kern="1200" noProof="0" dirty="0" smtClean="0"/>
            <a:t>ecuperar</a:t>
          </a:r>
          <a:r>
            <a:rPr lang="ro-RO" sz="1200" kern="1200" dirty="0" smtClean="0"/>
            <a:t>ea</a:t>
          </a:r>
          <a:r>
            <a:rPr lang="en-US" sz="1200" kern="1200" dirty="0" smtClean="0"/>
            <a:t> costurilor serviciului de furnizare a apei, inclusiv costurile de mediu si cele cu resursele, bazate pe analiza economica, si luand in considerare principiul poluatorul plateste</a:t>
          </a:r>
          <a:endParaRPr lang="en-US" sz="1200" kern="1200" dirty="0"/>
        </a:p>
      </dsp:txBody>
      <dsp:txXfrm>
        <a:off x="0" y="495627"/>
        <a:ext cx="6562537" cy="36415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AAE10-C6CB-4536-99D6-8A5C6BB7B2E7}">
      <dsp:nvSpPr>
        <dsp:cNvPr id="0" name=""/>
        <dsp:cNvSpPr/>
      </dsp:nvSpPr>
      <dsp:spPr>
        <a:xfrm>
          <a:off x="6456744" y="2037247"/>
          <a:ext cx="152111" cy="1521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E08428-3CB1-4454-A68B-6D8E47B35ADC}">
      <dsp:nvSpPr>
        <dsp:cNvPr id="0" name=""/>
        <dsp:cNvSpPr/>
      </dsp:nvSpPr>
      <dsp:spPr>
        <a:xfrm>
          <a:off x="6177962" y="2037247"/>
          <a:ext cx="152111" cy="1521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2C80FF-AEC3-4DA8-86DC-98F59A99FDDC}">
      <dsp:nvSpPr>
        <dsp:cNvPr id="0" name=""/>
        <dsp:cNvSpPr/>
      </dsp:nvSpPr>
      <dsp:spPr>
        <a:xfrm>
          <a:off x="5899180" y="2037247"/>
          <a:ext cx="152111" cy="1521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D59FD6-741B-40FD-970A-8C19B60948A0}">
      <dsp:nvSpPr>
        <dsp:cNvPr id="0" name=""/>
        <dsp:cNvSpPr/>
      </dsp:nvSpPr>
      <dsp:spPr>
        <a:xfrm>
          <a:off x="5620928" y="2037247"/>
          <a:ext cx="152111" cy="1521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235BD-9F81-4CC2-95E3-0AA718C4BD07}">
      <dsp:nvSpPr>
        <dsp:cNvPr id="0" name=""/>
        <dsp:cNvSpPr/>
      </dsp:nvSpPr>
      <dsp:spPr>
        <a:xfrm>
          <a:off x="5342146" y="2037247"/>
          <a:ext cx="152111" cy="1521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02AE08-89AB-4AE9-AF51-19B7805A4605}">
      <dsp:nvSpPr>
        <dsp:cNvPr id="0" name=""/>
        <dsp:cNvSpPr/>
      </dsp:nvSpPr>
      <dsp:spPr>
        <a:xfrm>
          <a:off x="3458126" y="2854854"/>
          <a:ext cx="304222" cy="304467"/>
        </a:xfrm>
        <a:prstGeom prst="ellipse">
          <a:avLst/>
        </a:prstGeom>
        <a:blipFill rotWithShape="0">
          <a:blip xmlns:r="http://schemas.openxmlformats.org/officeDocument/2006/relationships" r:embed="rId1"/>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2AB52-1012-473D-A25F-7532E775442F}">
      <dsp:nvSpPr>
        <dsp:cNvPr id="0" name=""/>
        <dsp:cNvSpPr/>
      </dsp:nvSpPr>
      <dsp:spPr>
        <a:xfrm>
          <a:off x="6208702" y="1723022"/>
          <a:ext cx="152111" cy="1521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7E5018-7361-48CA-B9DB-A9FF3A542F16}">
      <dsp:nvSpPr>
        <dsp:cNvPr id="0" name=""/>
        <dsp:cNvSpPr/>
      </dsp:nvSpPr>
      <dsp:spPr>
        <a:xfrm>
          <a:off x="6208702" y="2353723"/>
          <a:ext cx="152111" cy="1521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8F7EBF-2F9B-469F-887A-FA424685FA89}">
      <dsp:nvSpPr>
        <dsp:cNvPr id="0" name=""/>
        <dsp:cNvSpPr/>
      </dsp:nvSpPr>
      <dsp:spPr>
        <a:xfrm>
          <a:off x="6344383" y="1859620"/>
          <a:ext cx="152111" cy="1521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30D91B-F96E-4431-A828-5F41B1950857}">
      <dsp:nvSpPr>
        <dsp:cNvPr id="0" name=""/>
        <dsp:cNvSpPr/>
      </dsp:nvSpPr>
      <dsp:spPr>
        <a:xfrm>
          <a:off x="6353394" y="2217876"/>
          <a:ext cx="152111" cy="1521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114EC-82BC-4D01-B16B-04565BCF9643}">
      <dsp:nvSpPr>
        <dsp:cNvPr id="0" name=""/>
        <dsp:cNvSpPr/>
      </dsp:nvSpPr>
      <dsp:spPr>
        <a:xfrm>
          <a:off x="4137500" y="1423010"/>
          <a:ext cx="1120165" cy="1299224"/>
        </a:xfrm>
        <a:prstGeom prst="ellipse">
          <a:avLst/>
        </a:prstGeom>
        <a:blipFill rotWithShape="0">
          <a:blip xmlns:r="http://schemas.openxmlformats.org/officeDocument/2006/relationships" r:embed="rId1"/>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100000"/>
            </a:lnSpc>
            <a:spcBef>
              <a:spcPct val="0"/>
            </a:spcBef>
            <a:spcAft>
              <a:spcPct val="35000"/>
            </a:spcAft>
          </a:pPr>
          <a:endParaRPr lang="en-US" sz="1200" b="1" kern="1200" dirty="0">
            <a:solidFill>
              <a:schemeClr val="bg1"/>
            </a:solidFill>
            <a:latin typeface="+mj-lt"/>
          </a:endParaRPr>
        </a:p>
      </dsp:txBody>
      <dsp:txXfrm>
        <a:off x="4301544" y="1613277"/>
        <a:ext cx="792077" cy="918690"/>
      </dsp:txXfrm>
    </dsp:sp>
    <dsp:sp modelId="{5CE846E2-C4A1-42F3-89A5-02E3DDE861BA}">
      <dsp:nvSpPr>
        <dsp:cNvPr id="0" name=""/>
        <dsp:cNvSpPr/>
      </dsp:nvSpPr>
      <dsp:spPr>
        <a:xfrm>
          <a:off x="3141510" y="0"/>
          <a:ext cx="304222" cy="304467"/>
        </a:xfrm>
        <a:prstGeom prst="ellipse">
          <a:avLst/>
        </a:prstGeom>
        <a:blipFill rotWithShape="0">
          <a:blip xmlns:r="http://schemas.openxmlformats.org/officeDocument/2006/relationships" r:embed="rId1"/>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4A8D65-CCFF-4B1B-9218-6466DAC81373}">
      <dsp:nvSpPr>
        <dsp:cNvPr id="0" name=""/>
        <dsp:cNvSpPr/>
      </dsp:nvSpPr>
      <dsp:spPr>
        <a:xfrm>
          <a:off x="3909589" y="803258"/>
          <a:ext cx="152111" cy="152108"/>
        </a:xfrm>
        <a:prstGeom prst="ellipse">
          <a:avLst/>
        </a:prstGeom>
        <a:blipFill rotWithShape="0">
          <a:blip xmlns:r="http://schemas.openxmlformats.org/officeDocument/2006/relationships" r:embed="rId1"/>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A36D8-339B-476F-AE37-2E9C68293484}">
      <dsp:nvSpPr>
        <dsp:cNvPr id="0" name=""/>
        <dsp:cNvSpPr/>
      </dsp:nvSpPr>
      <dsp:spPr>
        <a:xfrm>
          <a:off x="3829110" y="1355340"/>
          <a:ext cx="152111" cy="152108"/>
        </a:xfrm>
        <a:prstGeom prst="ellipse">
          <a:avLst/>
        </a:prstGeom>
        <a:blipFill rotWithShape="0">
          <a:blip xmlns:r="http://schemas.openxmlformats.org/officeDocument/2006/relationships" r:embed="rId1"/>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5B99D5-1B25-4715-8831-14A835F1615B}">
      <dsp:nvSpPr>
        <dsp:cNvPr id="0" name=""/>
        <dsp:cNvSpPr/>
      </dsp:nvSpPr>
      <dsp:spPr>
        <a:xfrm>
          <a:off x="3500529" y="1178950"/>
          <a:ext cx="152111" cy="152108"/>
        </a:xfrm>
        <a:prstGeom prst="ellipse">
          <a:avLst/>
        </a:prstGeom>
        <a:blipFill rotWithShape="0">
          <a:blip xmlns:r="http://schemas.openxmlformats.org/officeDocument/2006/relationships" r:embed="rId1"/>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014FD-779C-4146-BA79-041C7C7CDB50}">
      <dsp:nvSpPr>
        <dsp:cNvPr id="0" name=""/>
        <dsp:cNvSpPr/>
      </dsp:nvSpPr>
      <dsp:spPr>
        <a:xfrm>
          <a:off x="2319897" y="673386"/>
          <a:ext cx="152111" cy="152108"/>
        </a:xfrm>
        <a:prstGeom prst="ellipse">
          <a:avLst/>
        </a:prstGeom>
        <a:gradFill rotWithShape="0">
          <a:gsLst>
            <a:gs pos="94000">
              <a:schemeClr val="tx2">
                <a:lumMod val="40000"/>
                <a:lumOff val="60000"/>
              </a:schemeClr>
            </a:gs>
            <a:gs pos="100000">
              <a:schemeClr val="bg2">
                <a:shade val="96000"/>
                <a:satMod val="120000"/>
                <a:lumMod val="90000"/>
              </a:schemeClr>
            </a:gs>
          </a:gsLst>
          <a:lin ang="6120000" scaled="1"/>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A4463C-9A69-4807-9EC3-61FFE4F280ED}">
      <dsp:nvSpPr>
        <dsp:cNvPr id="0" name=""/>
        <dsp:cNvSpPr/>
      </dsp:nvSpPr>
      <dsp:spPr>
        <a:xfrm>
          <a:off x="1921889" y="594799"/>
          <a:ext cx="152111" cy="152108"/>
        </a:xfrm>
        <a:prstGeom prst="ellipse">
          <a:avLst/>
        </a:prstGeom>
        <a:gradFill rotWithShape="0">
          <a:gsLst>
            <a:gs pos="94000">
              <a:schemeClr val="tx2">
                <a:lumMod val="40000"/>
                <a:lumOff val="60000"/>
              </a:schemeClr>
            </a:gs>
            <a:gs pos="100000">
              <a:schemeClr val="bg2">
                <a:shade val="96000"/>
                <a:satMod val="120000"/>
                <a:lumMod val="90000"/>
              </a:schemeClr>
            </a:gs>
          </a:gsLst>
          <a:lin ang="6120000" scaled="1"/>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956287-6B91-4FE3-B71D-089B62AA0AAD}">
      <dsp:nvSpPr>
        <dsp:cNvPr id="0" name=""/>
        <dsp:cNvSpPr/>
      </dsp:nvSpPr>
      <dsp:spPr>
        <a:xfrm>
          <a:off x="3160597" y="332459"/>
          <a:ext cx="152111" cy="152108"/>
        </a:xfrm>
        <a:prstGeom prst="ellipse">
          <a:avLst/>
        </a:prstGeom>
        <a:blipFill rotWithShape="0">
          <a:blip xmlns:r="http://schemas.openxmlformats.org/officeDocument/2006/relationships" r:embed="rId1"/>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AF2BA0-999B-4A22-95E0-AB751484D464}">
      <dsp:nvSpPr>
        <dsp:cNvPr id="0" name=""/>
        <dsp:cNvSpPr/>
      </dsp:nvSpPr>
      <dsp:spPr>
        <a:xfrm>
          <a:off x="21173" y="110299"/>
          <a:ext cx="4322775" cy="145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533400">
            <a:lnSpc>
              <a:spcPct val="100000"/>
            </a:lnSpc>
            <a:spcBef>
              <a:spcPct val="0"/>
            </a:spcBef>
            <a:spcAft>
              <a:spcPct val="35000"/>
            </a:spcAft>
          </a:pPr>
          <a:r>
            <a:rPr lang="ro-RO" sz="1200" b="1" kern="1200" dirty="0" smtClean="0">
              <a:solidFill>
                <a:schemeClr val="tx1"/>
              </a:solidFill>
              <a:latin typeface="+mj-lt"/>
            </a:rPr>
            <a:t>2. DISTRIBUȚIE – CANALIZARE ZMI (3 UI)</a:t>
          </a:r>
          <a:endParaRPr lang="en-US" sz="1200" b="1" kern="1200" dirty="0">
            <a:solidFill>
              <a:schemeClr val="tx1"/>
            </a:solidFill>
            <a:latin typeface="+mj-lt"/>
          </a:endParaRPr>
        </a:p>
      </dsp:txBody>
      <dsp:txXfrm>
        <a:off x="21173" y="110299"/>
        <a:ext cx="4322775" cy="145340"/>
      </dsp:txXfrm>
    </dsp:sp>
    <dsp:sp modelId="{0FE2EC4D-86F1-467F-9B05-5BFCCF4DABF7}">
      <dsp:nvSpPr>
        <dsp:cNvPr id="0" name=""/>
        <dsp:cNvSpPr/>
      </dsp:nvSpPr>
      <dsp:spPr>
        <a:xfrm>
          <a:off x="3847145" y="2410039"/>
          <a:ext cx="304222" cy="304467"/>
        </a:xfrm>
        <a:prstGeom prst="ellipse">
          <a:avLst/>
        </a:prstGeom>
        <a:blipFill rotWithShape="0">
          <a:blip xmlns:r="http://schemas.openxmlformats.org/officeDocument/2006/relationships" r:embed="rId1"/>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E35A1D-C9C9-42F7-9FCD-3D4292B6DBFD}">
      <dsp:nvSpPr>
        <dsp:cNvPr id="0" name=""/>
        <dsp:cNvSpPr/>
      </dsp:nvSpPr>
      <dsp:spPr>
        <a:xfrm>
          <a:off x="3175542" y="1929866"/>
          <a:ext cx="152111" cy="152108"/>
        </a:xfrm>
        <a:prstGeom prst="ellipse">
          <a:avLst/>
        </a:prstGeom>
        <a:blipFill rotWithShape="0">
          <a:blip xmlns:r="http://schemas.openxmlformats.org/officeDocument/2006/relationships" r:embed="rId1"/>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4920CF-95DC-4280-88AE-DE2E408FE3B3}">
      <dsp:nvSpPr>
        <dsp:cNvPr id="0" name=""/>
        <dsp:cNvSpPr/>
      </dsp:nvSpPr>
      <dsp:spPr>
        <a:xfrm>
          <a:off x="2760120" y="1908438"/>
          <a:ext cx="152111" cy="152108"/>
        </a:xfrm>
        <a:prstGeom prst="ellipse">
          <a:avLst/>
        </a:prstGeom>
        <a:blipFill rotWithShape="0">
          <a:blip xmlns:r="http://schemas.openxmlformats.org/officeDocument/2006/relationships" r:embed="rId1"/>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788C92-AC36-4B50-AC1A-CACADDCFA275}">
      <dsp:nvSpPr>
        <dsp:cNvPr id="0" name=""/>
        <dsp:cNvSpPr/>
      </dsp:nvSpPr>
      <dsp:spPr>
        <a:xfrm>
          <a:off x="2437928" y="1910637"/>
          <a:ext cx="152111" cy="152108"/>
        </a:xfrm>
        <a:prstGeom prst="ellipse">
          <a:avLst/>
        </a:prstGeom>
        <a:blipFill rotWithShape="0">
          <a:blip xmlns:r="http://schemas.openxmlformats.org/officeDocument/2006/relationships" r:embed="rId1"/>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1930C-C0D4-4703-A72F-C9A599AACDA6}">
      <dsp:nvSpPr>
        <dsp:cNvPr id="0" name=""/>
        <dsp:cNvSpPr/>
      </dsp:nvSpPr>
      <dsp:spPr>
        <a:xfrm>
          <a:off x="2118282" y="1915941"/>
          <a:ext cx="152111" cy="152108"/>
        </a:xfrm>
        <a:prstGeom prst="ellipse">
          <a:avLst/>
        </a:prstGeom>
        <a:blipFill rotWithShape="0">
          <a:blip xmlns:r="http://schemas.openxmlformats.org/officeDocument/2006/relationships" r:embed="rId1"/>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4FDF44-F71A-4E3E-BCC1-759AE4277BA3}">
      <dsp:nvSpPr>
        <dsp:cNvPr id="0" name=""/>
        <dsp:cNvSpPr/>
      </dsp:nvSpPr>
      <dsp:spPr>
        <a:xfrm>
          <a:off x="1861533" y="1908960"/>
          <a:ext cx="152111" cy="152108"/>
        </a:xfrm>
        <a:prstGeom prst="ellipse">
          <a:avLst/>
        </a:prstGeom>
        <a:blipFill rotWithShape="0">
          <a:blip xmlns:r="http://schemas.openxmlformats.org/officeDocument/2006/relationships" r:embed="rId1"/>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E38F7D-270A-4D9E-BA55-8A8DDC8384AA}">
      <dsp:nvSpPr>
        <dsp:cNvPr id="0" name=""/>
        <dsp:cNvSpPr/>
      </dsp:nvSpPr>
      <dsp:spPr>
        <a:xfrm>
          <a:off x="0" y="598024"/>
          <a:ext cx="2196955" cy="18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533400">
            <a:lnSpc>
              <a:spcPct val="100000"/>
            </a:lnSpc>
            <a:spcBef>
              <a:spcPct val="0"/>
            </a:spcBef>
            <a:spcAft>
              <a:spcPct val="35000"/>
            </a:spcAft>
          </a:pPr>
          <a:r>
            <a:rPr lang="ro-RO" sz="1200" b="1" kern="1200" dirty="0" smtClean="0">
              <a:solidFill>
                <a:schemeClr val="tx1"/>
              </a:solidFill>
              <a:latin typeface="+mj-lt"/>
            </a:rPr>
            <a:t>4. EPURARE (3 UI)</a:t>
          </a:r>
          <a:endParaRPr lang="en-US" sz="1200" b="1" kern="1200" dirty="0">
            <a:solidFill>
              <a:schemeClr val="tx1"/>
            </a:solidFill>
            <a:latin typeface="+mj-lt"/>
          </a:endParaRPr>
        </a:p>
      </dsp:txBody>
      <dsp:txXfrm>
        <a:off x="0" y="598024"/>
        <a:ext cx="2196955" cy="186734"/>
      </dsp:txXfrm>
    </dsp:sp>
    <dsp:sp modelId="{78894CF0-1082-43CC-BF00-AE933C873D64}">
      <dsp:nvSpPr>
        <dsp:cNvPr id="0" name=""/>
        <dsp:cNvSpPr/>
      </dsp:nvSpPr>
      <dsp:spPr>
        <a:xfrm>
          <a:off x="2873371" y="3202743"/>
          <a:ext cx="304222" cy="304467"/>
        </a:xfrm>
        <a:prstGeom prst="ellipse">
          <a:avLst/>
        </a:prstGeom>
        <a:blipFill rotWithShape="0">
          <a:blip xmlns:r="http://schemas.openxmlformats.org/officeDocument/2006/relationships" r:embed="rId1"/>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900F99-B223-498B-8B5D-98D3DAF52DE7}">
      <dsp:nvSpPr>
        <dsp:cNvPr id="0" name=""/>
        <dsp:cNvSpPr/>
      </dsp:nvSpPr>
      <dsp:spPr>
        <a:xfrm>
          <a:off x="3376155" y="2454775"/>
          <a:ext cx="152111" cy="152108"/>
        </a:xfrm>
        <a:prstGeom prst="ellipse">
          <a:avLst/>
        </a:prstGeom>
        <a:blipFill rotWithShape="0">
          <a:blip xmlns:r="http://schemas.openxmlformats.org/officeDocument/2006/relationships" r:embed="rId1"/>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3BB078-DAE3-4942-8CE2-98D71BCAA2E6}">
      <dsp:nvSpPr>
        <dsp:cNvPr id="0" name=""/>
        <dsp:cNvSpPr/>
      </dsp:nvSpPr>
      <dsp:spPr>
        <a:xfrm>
          <a:off x="4020219" y="1570363"/>
          <a:ext cx="152111" cy="152108"/>
        </a:xfrm>
        <a:prstGeom prst="ellipse">
          <a:avLst/>
        </a:prstGeom>
        <a:blipFill rotWithShape="0">
          <a:blip xmlns:r="http://schemas.openxmlformats.org/officeDocument/2006/relationships" r:embed="rId1"/>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2F1CAC-6413-4FE7-9032-A9D567C384C9}">
      <dsp:nvSpPr>
        <dsp:cNvPr id="0" name=""/>
        <dsp:cNvSpPr/>
      </dsp:nvSpPr>
      <dsp:spPr>
        <a:xfrm>
          <a:off x="4265170" y="1387714"/>
          <a:ext cx="152111" cy="152108"/>
        </a:xfrm>
        <a:prstGeom prst="ellipse">
          <a:avLst/>
        </a:prstGeom>
        <a:blipFill rotWithShape="0">
          <a:blip xmlns:r="http://schemas.openxmlformats.org/officeDocument/2006/relationships" r:embed="rId1"/>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371AD7-83B4-4EAA-8645-B332EDEDE807}">
      <dsp:nvSpPr>
        <dsp:cNvPr id="0" name=""/>
        <dsp:cNvSpPr/>
      </dsp:nvSpPr>
      <dsp:spPr>
        <a:xfrm>
          <a:off x="3117652" y="980790"/>
          <a:ext cx="152111" cy="152108"/>
        </a:xfrm>
        <a:prstGeom prst="ellipse">
          <a:avLst/>
        </a:prstGeom>
        <a:blipFill rotWithShape="0">
          <a:blip xmlns:r="http://schemas.openxmlformats.org/officeDocument/2006/relationships" r:embed="rId1"/>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F3A482-B1D0-4E52-8204-1CF28685C0CD}">
      <dsp:nvSpPr>
        <dsp:cNvPr id="0" name=""/>
        <dsp:cNvSpPr/>
      </dsp:nvSpPr>
      <dsp:spPr>
        <a:xfrm>
          <a:off x="2720469" y="788615"/>
          <a:ext cx="152111" cy="152108"/>
        </a:xfrm>
        <a:prstGeom prst="ellipse">
          <a:avLst/>
        </a:prstGeom>
        <a:blipFill rotWithShape="0">
          <a:blip xmlns:r="http://schemas.openxmlformats.org/officeDocument/2006/relationships" r:embed="rId1"/>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97CD6F-5CD2-42DA-9E3F-8FE00C4E8311}">
      <dsp:nvSpPr>
        <dsp:cNvPr id="0" name=""/>
        <dsp:cNvSpPr/>
      </dsp:nvSpPr>
      <dsp:spPr>
        <a:xfrm>
          <a:off x="4132453" y="1101015"/>
          <a:ext cx="152111" cy="152108"/>
        </a:xfrm>
        <a:prstGeom prst="ellipse">
          <a:avLst/>
        </a:prstGeom>
        <a:blipFill rotWithShape="0">
          <a:blip xmlns:r="http://schemas.openxmlformats.org/officeDocument/2006/relationships" r:embed="rId1"/>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575609-193E-40E1-99C1-560797053B2D}">
      <dsp:nvSpPr>
        <dsp:cNvPr id="0" name=""/>
        <dsp:cNvSpPr/>
      </dsp:nvSpPr>
      <dsp:spPr>
        <a:xfrm>
          <a:off x="0" y="951313"/>
          <a:ext cx="4397230" cy="18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533400">
            <a:lnSpc>
              <a:spcPct val="100000"/>
            </a:lnSpc>
            <a:spcBef>
              <a:spcPct val="0"/>
            </a:spcBef>
            <a:spcAft>
              <a:spcPct val="35000"/>
            </a:spcAft>
          </a:pPr>
          <a:r>
            <a:rPr lang="ro-RO" sz="1200" b="1" kern="1200" dirty="0" smtClean="0">
              <a:solidFill>
                <a:schemeClr val="tx1"/>
              </a:solidFill>
              <a:latin typeface="+mj-lt"/>
            </a:rPr>
            <a:t>5. SECȚIA AUTO-MECANICĂ (5 UI)</a:t>
          </a:r>
          <a:endParaRPr lang="en-US" sz="1200" b="1" kern="1200" dirty="0">
            <a:solidFill>
              <a:schemeClr val="tx1"/>
            </a:solidFill>
            <a:latin typeface="+mj-lt"/>
          </a:endParaRPr>
        </a:p>
      </dsp:txBody>
      <dsp:txXfrm>
        <a:off x="0" y="951313"/>
        <a:ext cx="4397230" cy="18635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3CBE3-1497-49E5-AE99-C0B716AEB149}">
      <dsp:nvSpPr>
        <dsp:cNvPr id="0" name=""/>
        <dsp:cNvSpPr/>
      </dsp:nvSpPr>
      <dsp:spPr>
        <a:xfrm>
          <a:off x="0" y="316793"/>
          <a:ext cx="81280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A1C3D3-F64A-4757-A68A-E4CE7A686DE3}">
      <dsp:nvSpPr>
        <dsp:cNvPr id="0" name=""/>
        <dsp:cNvSpPr/>
      </dsp:nvSpPr>
      <dsp:spPr>
        <a:xfrm>
          <a:off x="202240" y="0"/>
          <a:ext cx="5818071" cy="549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533400">
            <a:lnSpc>
              <a:spcPct val="90000"/>
            </a:lnSpc>
            <a:spcBef>
              <a:spcPct val="0"/>
            </a:spcBef>
            <a:spcAft>
              <a:spcPct val="35000"/>
            </a:spcAft>
          </a:pPr>
          <a:r>
            <a:rPr lang="ro-RO" sz="1200" kern="1200" noProof="0" dirty="0" smtClean="0">
              <a:latin typeface="Arial" panose="020B0604020202020204" pitchFamily="34" charset="0"/>
              <a:cs typeface="Arial" panose="020B0604020202020204" pitchFamily="34" charset="0"/>
            </a:rPr>
            <a:t>Cheltuielile directe </a:t>
          </a:r>
          <a:r>
            <a:rPr lang="en-US" sz="1200" kern="1200" dirty="0" smtClean="0">
              <a:latin typeface="Arial" panose="020B0604020202020204" pitchFamily="34" charset="0"/>
              <a:cs typeface="Arial" panose="020B0604020202020204" pitchFamily="34" charset="0"/>
            </a:rPr>
            <a:t>- p</a:t>
          </a:r>
          <a:r>
            <a:rPr lang="ro-RO" sz="1200" kern="1200" dirty="0" smtClean="0">
              <a:latin typeface="Arial" panose="020B0604020202020204" pitchFamily="34" charset="0"/>
              <a:cs typeface="Arial" panose="020B0604020202020204" pitchFamily="34" charset="0"/>
            </a:rPr>
            <a:t>e baza înregistrarilor consumurilor pe fiecare centru de cost</a:t>
          </a:r>
          <a:endParaRPr lang="en-US" sz="1200" kern="1200" dirty="0">
            <a:latin typeface="Arial" panose="020B0604020202020204" pitchFamily="34" charset="0"/>
            <a:cs typeface="Arial" panose="020B0604020202020204" pitchFamily="34" charset="0"/>
          </a:endParaRPr>
        </a:p>
      </dsp:txBody>
      <dsp:txXfrm>
        <a:off x="229052" y="26812"/>
        <a:ext cx="5764447" cy="495618"/>
      </dsp:txXfrm>
    </dsp:sp>
    <dsp:sp modelId="{27F5F8CD-27AD-4B4F-ADF1-E577C10AA594}">
      <dsp:nvSpPr>
        <dsp:cNvPr id="0" name=""/>
        <dsp:cNvSpPr/>
      </dsp:nvSpPr>
      <dsp:spPr>
        <a:xfrm>
          <a:off x="0" y="1129351"/>
          <a:ext cx="81280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E970B2-CA43-48C7-A86D-FB2E355F696D}">
      <dsp:nvSpPr>
        <dsp:cNvPr id="0" name=""/>
        <dsp:cNvSpPr/>
      </dsp:nvSpPr>
      <dsp:spPr>
        <a:xfrm>
          <a:off x="145840" y="592101"/>
          <a:ext cx="5882705" cy="559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533400">
            <a:lnSpc>
              <a:spcPct val="90000"/>
            </a:lnSpc>
            <a:spcBef>
              <a:spcPct val="0"/>
            </a:spcBef>
            <a:spcAft>
              <a:spcPct val="35000"/>
            </a:spcAft>
          </a:pPr>
          <a:r>
            <a:rPr lang="ro-RO" sz="1200" kern="1200" dirty="0" smtClean="0">
              <a:latin typeface="Arial" panose="020B0604020202020204" pitchFamily="34" charset="0"/>
              <a:cs typeface="Arial" panose="020B0604020202020204" pitchFamily="34" charset="0"/>
            </a:rPr>
            <a:t>Cheltuielile comerciale proportional cu cantitățile facturate pe fiecare tip de produs / serviciu</a:t>
          </a:r>
          <a:endParaRPr lang="en-US" sz="1200" kern="1200" dirty="0">
            <a:latin typeface="Arial" panose="020B0604020202020204" pitchFamily="34" charset="0"/>
            <a:cs typeface="Arial" panose="020B0604020202020204" pitchFamily="34" charset="0"/>
          </a:endParaRPr>
        </a:p>
      </dsp:txBody>
      <dsp:txXfrm>
        <a:off x="173134" y="619395"/>
        <a:ext cx="5828117" cy="504530"/>
      </dsp:txXfrm>
    </dsp:sp>
    <dsp:sp modelId="{737AF7B0-C938-442C-9C0D-F8091871C8E8}">
      <dsp:nvSpPr>
        <dsp:cNvPr id="0" name=""/>
        <dsp:cNvSpPr/>
      </dsp:nvSpPr>
      <dsp:spPr>
        <a:xfrm>
          <a:off x="0" y="1955115"/>
          <a:ext cx="81280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923166-B4A1-4D49-B1AD-F91046A6B45B}">
      <dsp:nvSpPr>
        <dsp:cNvPr id="0" name=""/>
        <dsp:cNvSpPr/>
      </dsp:nvSpPr>
      <dsp:spPr>
        <a:xfrm>
          <a:off x="185948" y="1241492"/>
          <a:ext cx="5845779" cy="5723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533400">
            <a:lnSpc>
              <a:spcPct val="90000"/>
            </a:lnSpc>
            <a:spcBef>
              <a:spcPct val="0"/>
            </a:spcBef>
            <a:spcAft>
              <a:spcPct val="35000"/>
            </a:spcAft>
          </a:pPr>
          <a:r>
            <a:rPr lang="ro-RO" sz="1200" kern="1200" dirty="0" smtClean="0">
              <a:latin typeface="Arial" panose="020B0604020202020204" pitchFamily="34" charset="0"/>
              <a:cs typeface="Arial" panose="020B0604020202020204" pitchFamily="34" charset="0"/>
            </a:rPr>
            <a:t>Cheltuielile secțiilor prestatoare  de servicii  (SAM, LTE, Proiectare, SEM, SAC) pe baza decontarilor interne</a:t>
          </a:r>
          <a:endParaRPr lang="en-US" sz="1200" kern="1200" dirty="0">
            <a:latin typeface="Arial" panose="020B0604020202020204" pitchFamily="34" charset="0"/>
            <a:cs typeface="Arial" panose="020B0604020202020204" pitchFamily="34" charset="0"/>
          </a:endParaRPr>
        </a:p>
      </dsp:txBody>
      <dsp:txXfrm>
        <a:off x="213887" y="1269431"/>
        <a:ext cx="5789901" cy="516446"/>
      </dsp:txXfrm>
    </dsp:sp>
    <dsp:sp modelId="{BE3C8C5E-BCE6-497A-AE7D-0A44F1F9CBA9}">
      <dsp:nvSpPr>
        <dsp:cNvPr id="0" name=""/>
        <dsp:cNvSpPr/>
      </dsp:nvSpPr>
      <dsp:spPr>
        <a:xfrm>
          <a:off x="0" y="2778508"/>
          <a:ext cx="81280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AFF08F-16A8-40B7-8211-D1DCB27788D2}">
      <dsp:nvSpPr>
        <dsp:cNvPr id="0" name=""/>
        <dsp:cNvSpPr/>
      </dsp:nvSpPr>
      <dsp:spPr>
        <a:xfrm>
          <a:off x="202240" y="1979414"/>
          <a:ext cx="5873886" cy="566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533400">
            <a:lnSpc>
              <a:spcPct val="90000"/>
            </a:lnSpc>
            <a:spcBef>
              <a:spcPct val="0"/>
            </a:spcBef>
            <a:spcAft>
              <a:spcPct val="35000"/>
            </a:spcAft>
          </a:pPr>
          <a:r>
            <a:rPr lang="ro-RO" sz="1200" kern="1200" dirty="0" smtClean="0">
              <a:latin typeface="Arial" panose="020B0604020202020204" pitchFamily="34" charset="0"/>
              <a:cs typeface="Arial" panose="020B0604020202020204" pitchFamily="34" charset="0"/>
            </a:rPr>
            <a:t>Cheltuielile generale</a:t>
          </a:r>
          <a:r>
            <a:rPr lang="en-US" sz="1200" kern="1200" dirty="0" smtClean="0">
              <a:latin typeface="Arial" panose="020B0604020202020204" pitchFamily="34" charset="0"/>
              <a:cs typeface="Arial" panose="020B0604020202020204" pitchFamily="34" charset="0"/>
            </a:rPr>
            <a:t> </a:t>
          </a:r>
          <a:r>
            <a:rPr lang="ro-RO" sz="1200" kern="1200" noProof="0" dirty="0" smtClean="0">
              <a:latin typeface="Arial" panose="020B0604020202020204" pitchFamily="34" charset="0"/>
              <a:cs typeface="Arial" panose="020B0604020202020204" pitchFamily="34" charset="0"/>
            </a:rPr>
            <a:t>si cele financiar</a:t>
          </a:r>
          <a:r>
            <a:rPr lang="en-US" sz="1200" kern="1200" dirty="0" smtClean="0">
              <a:latin typeface="Arial" panose="020B0604020202020204" pitchFamily="34" charset="0"/>
              <a:cs typeface="Arial" panose="020B0604020202020204" pitchFamily="34" charset="0"/>
            </a:rPr>
            <a:t>e</a:t>
          </a:r>
          <a:r>
            <a:rPr lang="ro-RO" sz="1200" kern="1200" dirty="0" smtClean="0">
              <a:latin typeface="Arial" panose="020B0604020202020204" pitchFamily="34" charset="0"/>
              <a:cs typeface="Arial" panose="020B0604020202020204" pitchFamily="34" charset="0"/>
            </a:rPr>
            <a:t> – proporțional cu ponderea cheltuielilor directe a fiecărui produs / serviciu</a:t>
          </a:r>
          <a:endParaRPr lang="en-US" sz="1200" kern="1200" dirty="0">
            <a:latin typeface="Arial" panose="020B0604020202020204" pitchFamily="34" charset="0"/>
            <a:cs typeface="Arial" panose="020B0604020202020204" pitchFamily="34" charset="0"/>
          </a:endParaRPr>
        </a:p>
      </dsp:txBody>
      <dsp:txXfrm>
        <a:off x="229882" y="2007056"/>
        <a:ext cx="5818602" cy="5109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F3B07-528D-4B0A-A20B-98EB75E2B2CC}">
      <dsp:nvSpPr>
        <dsp:cNvPr id="0" name=""/>
        <dsp:cNvSpPr/>
      </dsp:nvSpPr>
      <dsp:spPr>
        <a:xfrm>
          <a:off x="2365798" y="39650"/>
          <a:ext cx="3707845" cy="276627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a:p>
          <a:pPr marL="114300" lvl="1" indent="-114300" algn="just" defTabSz="533400">
            <a:lnSpc>
              <a:spcPct val="90000"/>
            </a:lnSpc>
            <a:spcBef>
              <a:spcPct val="0"/>
            </a:spcBef>
            <a:spcAft>
              <a:spcPct val="15000"/>
            </a:spcAft>
            <a:buChar char="••"/>
          </a:pPr>
          <a:r>
            <a:rPr lang="ro-RO" sz="1200" b="1" kern="1200" dirty="0" smtClean="0"/>
            <a:t>Venituri</a:t>
          </a:r>
          <a:r>
            <a:rPr lang="ro-RO" sz="1200" kern="1200" dirty="0" smtClean="0"/>
            <a:t> din prestări servicii</a:t>
          </a:r>
          <a:endParaRPr lang="en-US" sz="1200" kern="1200" dirty="0"/>
        </a:p>
        <a:p>
          <a:pPr marL="114300" lvl="1" indent="-114300" algn="just" defTabSz="533400">
            <a:lnSpc>
              <a:spcPct val="90000"/>
            </a:lnSpc>
            <a:spcBef>
              <a:spcPct val="0"/>
            </a:spcBef>
            <a:spcAft>
              <a:spcPct val="15000"/>
            </a:spcAft>
            <a:buChar char="••"/>
          </a:pPr>
          <a:r>
            <a:rPr lang="ro-RO" sz="1200" b="1" kern="1200" dirty="0" smtClean="0"/>
            <a:t>Venituri</a:t>
          </a:r>
          <a:r>
            <a:rPr lang="ro-RO" sz="1200" kern="1200" dirty="0" smtClean="0"/>
            <a:t> din producția de imobilizări, reprezentând costul lucrărilor efectuate de entitate pentru ea însăși, care se înregistrează ca imobilizări corporale și necorporale</a:t>
          </a:r>
          <a:endParaRPr lang="en-US" sz="1200" kern="1200" dirty="0"/>
        </a:p>
        <a:p>
          <a:pPr marL="114300" lvl="1" indent="-114300" algn="just" defTabSz="533400">
            <a:lnSpc>
              <a:spcPct val="90000"/>
            </a:lnSpc>
            <a:spcBef>
              <a:spcPct val="0"/>
            </a:spcBef>
            <a:spcAft>
              <a:spcPct val="15000"/>
            </a:spcAft>
            <a:buChar char="••"/>
          </a:pPr>
          <a:r>
            <a:rPr lang="ro-RO" sz="1200" b="1" kern="1200" dirty="0" smtClean="0">
              <a:sym typeface="Wingdings 2" panose="05020102010507070707" pitchFamily="18" charset="2"/>
            </a:rPr>
            <a:t></a:t>
          </a:r>
          <a:r>
            <a:rPr lang="ro-RO" sz="1200" b="1" kern="1200" dirty="0" smtClean="0"/>
            <a:t>Alte venituri </a:t>
          </a:r>
          <a:r>
            <a:rPr lang="ro-RO" sz="1200" kern="1200" dirty="0" smtClean="0"/>
            <a:t>din exploatarea curentă, cuprinzînd veniturile din creanțe recuperate, penalități contractuale, datorii prescrise, scutite sau anulate potrivit legii precum și alte venituri din exploatare</a:t>
          </a:r>
          <a:endParaRPr lang="en-US" sz="1200" kern="1200" dirty="0"/>
        </a:p>
      </dsp:txBody>
      <dsp:txXfrm>
        <a:off x="2365798" y="385435"/>
        <a:ext cx="2670492" cy="2074707"/>
      </dsp:txXfrm>
    </dsp:sp>
    <dsp:sp modelId="{E1552378-0595-483E-B695-919F56E399EA}">
      <dsp:nvSpPr>
        <dsp:cNvPr id="0" name=""/>
        <dsp:cNvSpPr/>
      </dsp:nvSpPr>
      <dsp:spPr>
        <a:xfrm>
          <a:off x="2261" y="785516"/>
          <a:ext cx="2383631" cy="11962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ro-RO" sz="2400" kern="1200" dirty="0" smtClean="0"/>
            <a:t>Veniturile din exploatare cuprind:</a:t>
          </a:r>
          <a:endParaRPr lang="en-US" sz="2400" kern="1200" dirty="0"/>
        </a:p>
      </dsp:txBody>
      <dsp:txXfrm>
        <a:off x="60656" y="843911"/>
        <a:ext cx="2266841" cy="1079427"/>
      </dsp:txXfrm>
    </dsp:sp>
    <dsp:sp modelId="{5FF7EBD0-C43F-406F-87D1-6795094E9BA3}">
      <dsp:nvSpPr>
        <dsp:cNvPr id="0" name=""/>
        <dsp:cNvSpPr/>
      </dsp:nvSpPr>
      <dsp:spPr>
        <a:xfrm>
          <a:off x="2390265" y="2801902"/>
          <a:ext cx="3657600" cy="71546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ro-RO" sz="1200" b="1" kern="1200" dirty="0" smtClean="0"/>
            <a:t>Venituri</a:t>
          </a:r>
          <a:r>
            <a:rPr lang="ro-RO" sz="1200" kern="1200" dirty="0" smtClean="0"/>
            <a:t> din diferențe de curs valutar</a:t>
          </a:r>
          <a:endParaRPr lang="en-US" sz="1200" kern="1200" dirty="0"/>
        </a:p>
        <a:p>
          <a:pPr marL="114300" lvl="1" indent="-114300" algn="l" defTabSz="533400">
            <a:lnSpc>
              <a:spcPct val="90000"/>
            </a:lnSpc>
            <a:spcBef>
              <a:spcPct val="0"/>
            </a:spcBef>
            <a:spcAft>
              <a:spcPct val="15000"/>
            </a:spcAft>
            <a:buChar char="••"/>
          </a:pPr>
          <a:r>
            <a:rPr lang="ro-RO" sz="1200" b="1" kern="1200" dirty="0" smtClean="0"/>
            <a:t>Venituri</a:t>
          </a:r>
          <a:r>
            <a:rPr lang="ro-RO" sz="1200" kern="1200" dirty="0" smtClean="0"/>
            <a:t> din dobânzi</a:t>
          </a:r>
          <a:endParaRPr lang="en-US" sz="1200" kern="1200" dirty="0"/>
        </a:p>
        <a:p>
          <a:pPr marL="114300" lvl="1" indent="-114300" algn="l" defTabSz="533400">
            <a:lnSpc>
              <a:spcPct val="90000"/>
            </a:lnSpc>
            <a:spcBef>
              <a:spcPct val="0"/>
            </a:spcBef>
            <a:spcAft>
              <a:spcPct val="15000"/>
            </a:spcAft>
            <a:buChar char="••"/>
          </a:pPr>
          <a:r>
            <a:rPr lang="ro-RO" sz="1200" b="1" kern="1200" dirty="0" smtClean="0"/>
            <a:t>Venituri</a:t>
          </a:r>
          <a:r>
            <a:rPr lang="ro-RO" sz="1200" kern="1200" dirty="0" smtClean="0"/>
            <a:t> pe surse – contabilitatea de gestiune</a:t>
          </a:r>
          <a:endParaRPr lang="en-US" sz="1200" kern="1200" dirty="0"/>
        </a:p>
      </dsp:txBody>
      <dsp:txXfrm>
        <a:off x="2390265" y="2891336"/>
        <a:ext cx="3389299" cy="536601"/>
      </dsp:txXfrm>
    </dsp:sp>
    <dsp:sp modelId="{60AF73A0-38C6-42D3-93D2-8A821477D5A5}">
      <dsp:nvSpPr>
        <dsp:cNvPr id="0" name=""/>
        <dsp:cNvSpPr/>
      </dsp:nvSpPr>
      <dsp:spPr>
        <a:xfrm>
          <a:off x="0" y="2630561"/>
          <a:ext cx="2438400" cy="11962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ro-RO" sz="2400" kern="1200" dirty="0" smtClean="0"/>
            <a:t>Veniturile financiare cuprind:</a:t>
          </a:r>
          <a:endParaRPr lang="en-US" sz="2400" kern="1200" dirty="0"/>
        </a:p>
      </dsp:txBody>
      <dsp:txXfrm>
        <a:off x="58395" y="2688956"/>
        <a:ext cx="2321610" cy="107942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857CF-246A-4006-A48B-CFE1567D77C0}">
      <dsp:nvSpPr>
        <dsp:cNvPr id="0" name=""/>
        <dsp:cNvSpPr/>
      </dsp:nvSpPr>
      <dsp:spPr>
        <a:xfrm>
          <a:off x="515891" y="0"/>
          <a:ext cx="4932731" cy="231613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775A74-085F-48AB-B583-33C8C1668E2F}">
      <dsp:nvSpPr>
        <dsp:cNvPr id="0" name=""/>
        <dsp:cNvSpPr/>
      </dsp:nvSpPr>
      <dsp:spPr>
        <a:xfrm>
          <a:off x="3155768" y="692302"/>
          <a:ext cx="1288721" cy="92645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u="sng" kern="1200" dirty="0" err="1" smtClean="0">
              <a:latin typeface="Arial" panose="020B0604020202020204" pitchFamily="34" charset="0"/>
              <a:cs typeface="Arial" panose="020B0604020202020204" pitchFamily="34" charset="0"/>
            </a:rPr>
            <a:t>Credite</a:t>
          </a:r>
          <a:r>
            <a:rPr lang="en-US" sz="1400" b="1" i="1" u="sng" kern="1200" dirty="0" smtClean="0">
              <a:latin typeface="Arial" panose="020B0604020202020204" pitchFamily="34" charset="0"/>
              <a:cs typeface="Arial" panose="020B0604020202020204" pitchFamily="34" charset="0"/>
            </a:rPr>
            <a:t> </a:t>
          </a:r>
          <a:r>
            <a:rPr lang="en-US" sz="1400" b="1" i="1" u="sng" kern="1200" dirty="0" err="1" smtClean="0">
              <a:latin typeface="Arial" panose="020B0604020202020204" pitchFamily="34" charset="0"/>
              <a:cs typeface="Arial" panose="020B0604020202020204" pitchFamily="34" charset="0"/>
            </a:rPr>
            <a:t>bancare</a:t>
          </a:r>
          <a:r>
            <a:rPr lang="en-US" sz="1400" b="1" i="1" u="sng" kern="1200" dirty="0" smtClean="0">
              <a:latin typeface="Arial" panose="020B0604020202020204" pitchFamily="34" charset="0"/>
              <a:cs typeface="Arial" panose="020B0604020202020204" pitchFamily="34" charset="0"/>
            </a:rPr>
            <a:t>, din care:</a:t>
          </a:r>
          <a:endParaRPr lang="en-US" sz="1400" b="1" kern="1200" dirty="0">
            <a:latin typeface="Arial" panose="020B0604020202020204" pitchFamily="34" charset="0"/>
            <a:cs typeface="Arial" panose="020B0604020202020204" pitchFamily="34" charset="0"/>
          </a:endParaRPr>
        </a:p>
      </dsp:txBody>
      <dsp:txXfrm>
        <a:off x="3200994" y="737528"/>
        <a:ext cx="1198269" cy="836002"/>
      </dsp:txXfrm>
    </dsp:sp>
    <dsp:sp modelId="{799DEDF8-219F-4C12-91AA-3C8E5AB86C82}">
      <dsp:nvSpPr>
        <dsp:cNvPr id="0" name=""/>
        <dsp:cNvSpPr/>
      </dsp:nvSpPr>
      <dsp:spPr>
        <a:xfrm>
          <a:off x="1852463" y="687957"/>
          <a:ext cx="1288721" cy="92645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1" u="sng" kern="1200" dirty="0" err="1" smtClean="0">
              <a:latin typeface="Arial" panose="020B0604020202020204" pitchFamily="34" charset="0"/>
              <a:cs typeface="Arial" panose="020B0604020202020204" pitchFamily="34" charset="0"/>
            </a:rPr>
            <a:t>Alocaţii</a:t>
          </a:r>
          <a:r>
            <a:rPr lang="en-US" sz="1600" b="1" i="1" u="sng" kern="1200" dirty="0" smtClean="0">
              <a:latin typeface="Arial" panose="020B0604020202020204" pitchFamily="34" charset="0"/>
              <a:cs typeface="Arial" panose="020B0604020202020204" pitchFamily="34" charset="0"/>
            </a:rPr>
            <a:t> de la </a:t>
          </a:r>
          <a:r>
            <a:rPr lang="en-US" sz="1600" b="1" i="1" u="sng" kern="1200" dirty="0" err="1" smtClean="0">
              <a:latin typeface="Arial" panose="020B0604020202020204" pitchFamily="34" charset="0"/>
              <a:cs typeface="Arial" panose="020B0604020202020204" pitchFamily="34" charset="0"/>
            </a:rPr>
            <a:t>buget</a:t>
          </a:r>
          <a:endParaRPr lang="en-US" sz="1600" b="1" kern="1200" dirty="0">
            <a:latin typeface="Arial" panose="020B0604020202020204" pitchFamily="34" charset="0"/>
            <a:cs typeface="Arial" panose="020B0604020202020204" pitchFamily="34" charset="0"/>
          </a:endParaRPr>
        </a:p>
      </dsp:txBody>
      <dsp:txXfrm>
        <a:off x="1897689" y="733183"/>
        <a:ext cx="1198269" cy="836002"/>
      </dsp:txXfrm>
    </dsp:sp>
    <dsp:sp modelId="{D8567AA2-F278-427C-A6FC-965F03CC744C}">
      <dsp:nvSpPr>
        <dsp:cNvPr id="0" name=""/>
        <dsp:cNvSpPr/>
      </dsp:nvSpPr>
      <dsp:spPr>
        <a:xfrm>
          <a:off x="524263" y="696721"/>
          <a:ext cx="1288721" cy="92645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u="sng" kern="1200" dirty="0" err="1" smtClean="0">
              <a:latin typeface="Arial" panose="020B0604020202020204" pitchFamily="34" charset="0"/>
              <a:cs typeface="Arial" panose="020B0604020202020204" pitchFamily="34" charset="0"/>
            </a:rPr>
            <a:t>Surse</a:t>
          </a:r>
          <a:r>
            <a:rPr lang="en-US" sz="1400" b="1" i="1" u="sng" kern="1200" dirty="0" smtClean="0">
              <a:latin typeface="Arial" panose="020B0604020202020204" pitchFamily="34" charset="0"/>
              <a:cs typeface="Arial" panose="020B0604020202020204" pitchFamily="34" charset="0"/>
            </a:rPr>
            <a:t> </a:t>
          </a:r>
          <a:r>
            <a:rPr lang="en-US" sz="1400" b="1" i="1" u="sng" kern="1200" dirty="0" err="1" smtClean="0">
              <a:latin typeface="Arial" panose="020B0604020202020204" pitchFamily="34" charset="0"/>
              <a:cs typeface="Arial" panose="020B0604020202020204" pitchFamily="34" charset="0"/>
            </a:rPr>
            <a:t>proprii</a:t>
          </a:r>
          <a:r>
            <a:rPr lang="en-US" sz="1400" b="1" i="1" u="sng" kern="1200" dirty="0" smtClean="0">
              <a:latin typeface="Arial" panose="020B0604020202020204" pitchFamily="34" charset="0"/>
              <a:cs typeface="Arial" panose="020B0604020202020204" pitchFamily="34" charset="0"/>
            </a:rPr>
            <a:t>, din care:</a:t>
          </a:r>
          <a:endParaRPr lang="en-US" sz="1400" b="1" kern="1200" dirty="0">
            <a:latin typeface="Arial" panose="020B0604020202020204" pitchFamily="34" charset="0"/>
            <a:cs typeface="Arial" panose="020B0604020202020204" pitchFamily="34" charset="0"/>
          </a:endParaRPr>
        </a:p>
      </dsp:txBody>
      <dsp:txXfrm>
        <a:off x="569489" y="741947"/>
        <a:ext cx="1198269" cy="836002"/>
      </dsp:txXfrm>
    </dsp:sp>
    <dsp:sp modelId="{CD71B4D6-022A-4104-A543-01A6C56E36C5}">
      <dsp:nvSpPr>
        <dsp:cNvPr id="0" name=""/>
        <dsp:cNvSpPr/>
      </dsp:nvSpPr>
      <dsp:spPr>
        <a:xfrm>
          <a:off x="4512508" y="694841"/>
          <a:ext cx="1288721" cy="92645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u="sng" kern="1200" dirty="0" err="1" smtClean="0">
              <a:latin typeface="Arial" panose="020B0604020202020204" pitchFamily="34" charset="0"/>
              <a:cs typeface="Arial" panose="020B0604020202020204" pitchFamily="34" charset="0"/>
            </a:rPr>
            <a:t>Alte</a:t>
          </a:r>
          <a:r>
            <a:rPr lang="en-US" sz="1400" b="1" u="sng" kern="1200" dirty="0" smtClean="0">
              <a:latin typeface="Arial" panose="020B0604020202020204" pitchFamily="34" charset="0"/>
              <a:cs typeface="Arial" panose="020B0604020202020204" pitchFamily="34" charset="0"/>
            </a:rPr>
            <a:t> </a:t>
          </a:r>
          <a:r>
            <a:rPr lang="en-US" sz="1400" b="1" u="sng" kern="1200" dirty="0" err="1" smtClean="0">
              <a:latin typeface="Arial" panose="020B0604020202020204" pitchFamily="34" charset="0"/>
              <a:cs typeface="Arial" panose="020B0604020202020204" pitchFamily="34" charset="0"/>
            </a:rPr>
            <a:t>surse</a:t>
          </a:r>
          <a:r>
            <a:rPr lang="en-US" sz="1400" b="1" u="sng" kern="1200" dirty="0" smtClean="0">
              <a:latin typeface="Arial" panose="020B0604020202020204" pitchFamily="34" charset="0"/>
              <a:cs typeface="Arial" panose="020B0604020202020204" pitchFamily="34" charset="0"/>
            </a:rPr>
            <a:t>, din care:</a:t>
          </a:r>
          <a:endParaRPr lang="en-US" sz="1400" b="1" u="sng" kern="1200" dirty="0">
            <a:latin typeface="Arial" panose="020B0604020202020204" pitchFamily="34" charset="0"/>
            <a:cs typeface="Arial" panose="020B0604020202020204" pitchFamily="34" charset="0"/>
          </a:endParaRPr>
        </a:p>
      </dsp:txBody>
      <dsp:txXfrm>
        <a:off x="4557734" y="740067"/>
        <a:ext cx="1198269" cy="83600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1BBCD-9FBB-4432-AA0D-0E5D86B9612F}">
      <dsp:nvSpPr>
        <dsp:cNvPr id="0" name=""/>
        <dsp:cNvSpPr/>
      </dsp:nvSpPr>
      <dsp:spPr>
        <a:xfrm>
          <a:off x="308964" y="77588"/>
          <a:ext cx="1371867" cy="4287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0379" tIns="53340" rIns="53340" bIns="53340" numCol="1" spcCol="1270" anchor="ctr" anchorCtr="0">
          <a:noAutofit/>
        </a:bodyPr>
        <a:lstStyle/>
        <a:p>
          <a:pPr lvl="0" algn="l" defTabSz="622300">
            <a:lnSpc>
              <a:spcPct val="90000"/>
            </a:lnSpc>
            <a:spcBef>
              <a:spcPct val="0"/>
            </a:spcBef>
            <a:spcAft>
              <a:spcPct val="35000"/>
            </a:spcAft>
          </a:pPr>
          <a:r>
            <a:rPr lang="ro-RO" sz="1400" kern="1200" dirty="0" smtClean="0">
              <a:latin typeface="Arial" panose="020B0604020202020204" pitchFamily="34" charset="0"/>
              <a:cs typeface="Arial" panose="020B0604020202020204" pitchFamily="34" charset="0"/>
            </a:rPr>
            <a:t>a</a:t>
          </a:r>
          <a:r>
            <a:rPr lang="ro-RO" sz="1400" kern="1200" noProof="0" dirty="0" smtClean="0">
              <a:latin typeface="Arial" panose="020B0604020202020204" pitchFamily="34" charset="0"/>
              <a:cs typeface="Arial" panose="020B0604020202020204" pitchFamily="34" charset="0"/>
            </a:rPr>
            <a:t>mortizare</a:t>
          </a:r>
          <a:endParaRPr lang="ro-RO" sz="1400" kern="1200" noProof="0" dirty="0">
            <a:latin typeface="Arial" panose="020B0604020202020204" pitchFamily="34" charset="0"/>
            <a:cs typeface="Arial" panose="020B0604020202020204" pitchFamily="34" charset="0"/>
          </a:endParaRPr>
        </a:p>
      </dsp:txBody>
      <dsp:txXfrm>
        <a:off x="308964" y="77588"/>
        <a:ext cx="1371867" cy="428708"/>
      </dsp:txXfrm>
    </dsp:sp>
    <dsp:sp modelId="{EB6B9B53-7F94-4276-92EA-B3FA7FB63867}">
      <dsp:nvSpPr>
        <dsp:cNvPr id="0" name=""/>
        <dsp:cNvSpPr/>
      </dsp:nvSpPr>
      <dsp:spPr>
        <a:xfrm>
          <a:off x="212214" y="15663"/>
          <a:ext cx="379273" cy="45014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3000" r="-8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6E5DDA-4CEA-4398-8B90-C67757014A5F}">
      <dsp:nvSpPr>
        <dsp:cNvPr id="0" name=""/>
        <dsp:cNvSpPr/>
      </dsp:nvSpPr>
      <dsp:spPr>
        <a:xfrm>
          <a:off x="437645" y="632948"/>
          <a:ext cx="1245875" cy="4287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0379"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fond </a:t>
          </a:r>
          <a:r>
            <a:rPr lang="ro-RO" sz="1400" kern="1200" noProof="0" dirty="0" smtClean="0">
              <a:latin typeface="Arial" panose="020B0604020202020204" pitchFamily="34" charset="0"/>
              <a:cs typeface="Arial" panose="020B0604020202020204" pitchFamily="34" charset="0"/>
            </a:rPr>
            <a:t>dezvoltare</a:t>
          </a:r>
          <a:endParaRPr lang="ro-RO" sz="1400" kern="1200" noProof="0" dirty="0">
            <a:latin typeface="Arial" panose="020B0604020202020204" pitchFamily="34" charset="0"/>
            <a:cs typeface="Arial" panose="020B0604020202020204" pitchFamily="34" charset="0"/>
          </a:endParaRPr>
        </a:p>
      </dsp:txBody>
      <dsp:txXfrm>
        <a:off x="437645" y="632948"/>
        <a:ext cx="1245875" cy="428708"/>
      </dsp:txXfrm>
    </dsp:sp>
    <dsp:sp modelId="{1AAE20EE-9ED8-4853-9ACD-E905CBF70A61}">
      <dsp:nvSpPr>
        <dsp:cNvPr id="0" name=""/>
        <dsp:cNvSpPr/>
      </dsp:nvSpPr>
      <dsp:spPr>
        <a:xfrm>
          <a:off x="243712" y="555360"/>
          <a:ext cx="379273" cy="45014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2000" r="-6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167D5-D25E-43CB-AB8E-2CCC5C6B7E05}">
      <dsp:nvSpPr>
        <dsp:cNvPr id="0" name=""/>
        <dsp:cNvSpPr/>
      </dsp:nvSpPr>
      <dsp:spPr>
        <a:xfrm>
          <a:off x="75430" y="0"/>
          <a:ext cx="1506376" cy="5382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7319" tIns="53340" rIns="53340" bIns="53340" numCol="1" spcCol="1270" anchor="ctr" anchorCtr="0">
          <a:noAutofit/>
        </a:bodyPr>
        <a:lstStyle/>
        <a:p>
          <a:pPr lvl="0" algn="ctr" defTabSz="622300">
            <a:lnSpc>
              <a:spcPct val="90000"/>
            </a:lnSpc>
            <a:spcBef>
              <a:spcPct val="0"/>
            </a:spcBef>
            <a:spcAft>
              <a:spcPct val="35000"/>
            </a:spcAft>
          </a:pPr>
          <a:r>
            <a:rPr lang="ro-RO" sz="1400" kern="1200" dirty="0" smtClean="0">
              <a:latin typeface="Arial" panose="020B0604020202020204" pitchFamily="34" charset="0"/>
              <a:cs typeface="Arial" panose="020B0604020202020204" pitchFamily="34" charset="0"/>
            </a:rPr>
            <a:t>     impozit pe         profit</a:t>
          </a:r>
          <a:endParaRPr lang="en-US" sz="1400" kern="1200" dirty="0">
            <a:latin typeface="Arial" panose="020B0604020202020204" pitchFamily="34" charset="0"/>
            <a:cs typeface="Arial" panose="020B0604020202020204" pitchFamily="34" charset="0"/>
          </a:endParaRPr>
        </a:p>
      </dsp:txBody>
      <dsp:txXfrm>
        <a:off x="75430" y="0"/>
        <a:ext cx="1506376" cy="538273"/>
      </dsp:txXfrm>
    </dsp:sp>
    <dsp:sp modelId="{2CA646F7-09FF-42F3-99C4-DED70279CC82}">
      <dsp:nvSpPr>
        <dsp:cNvPr id="0" name=""/>
        <dsp:cNvSpPr/>
      </dsp:nvSpPr>
      <dsp:spPr>
        <a:xfrm>
          <a:off x="3074" y="0"/>
          <a:ext cx="551675" cy="41439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38D7E9-D19A-48A9-9D14-689A2FA41171}">
      <dsp:nvSpPr>
        <dsp:cNvPr id="0" name=""/>
        <dsp:cNvSpPr/>
      </dsp:nvSpPr>
      <dsp:spPr>
        <a:xfrm>
          <a:off x="30462" y="555141"/>
          <a:ext cx="1560935" cy="41543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7319" tIns="64770" rIns="64770" bIns="64770" numCol="1" spcCol="1270" anchor="ctr" anchorCtr="0">
          <a:noAutofit/>
        </a:bodyPr>
        <a:lstStyle/>
        <a:p>
          <a:pPr lvl="0" algn="l" defTabSz="755650">
            <a:lnSpc>
              <a:spcPct val="90000"/>
            </a:lnSpc>
            <a:spcBef>
              <a:spcPct val="0"/>
            </a:spcBef>
            <a:spcAft>
              <a:spcPct val="35000"/>
            </a:spcAft>
          </a:pPr>
          <a:r>
            <a:rPr lang="ro-RO" sz="1700" kern="1200" dirty="0" smtClean="0">
              <a:latin typeface="Arial" panose="020B0604020202020204" pitchFamily="34" charset="0"/>
              <a:cs typeface="Arial" panose="020B0604020202020204" pitchFamily="34" charset="0"/>
            </a:rPr>
            <a:t>     </a:t>
          </a:r>
          <a:r>
            <a:rPr lang="ro-RO" sz="1400" kern="1200" dirty="0" smtClean="0">
              <a:latin typeface="Arial" panose="020B0604020202020204" pitchFamily="34" charset="0"/>
              <a:cs typeface="Arial" panose="020B0604020202020204" pitchFamily="34" charset="0"/>
            </a:rPr>
            <a:t>redevența</a:t>
          </a:r>
          <a:endParaRPr lang="en-US" sz="1400" kern="1200" dirty="0">
            <a:latin typeface="Arial" panose="020B0604020202020204" pitchFamily="34" charset="0"/>
            <a:cs typeface="Arial" panose="020B0604020202020204" pitchFamily="34" charset="0"/>
          </a:endParaRPr>
        </a:p>
      </dsp:txBody>
      <dsp:txXfrm>
        <a:off x="30462" y="555141"/>
        <a:ext cx="1560935" cy="415438"/>
      </dsp:txXfrm>
    </dsp:sp>
    <dsp:sp modelId="{1AABC2F5-0121-4CBE-AE3F-EFC821E27344}">
      <dsp:nvSpPr>
        <dsp:cNvPr id="0" name=""/>
        <dsp:cNvSpPr/>
      </dsp:nvSpPr>
      <dsp:spPr>
        <a:xfrm>
          <a:off x="0" y="469296"/>
          <a:ext cx="534720" cy="41439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5000" r="-7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1BBCD-9FBB-4432-AA0D-0E5D86B9612F}">
      <dsp:nvSpPr>
        <dsp:cNvPr id="0" name=""/>
        <dsp:cNvSpPr/>
      </dsp:nvSpPr>
      <dsp:spPr>
        <a:xfrm>
          <a:off x="69327" y="110070"/>
          <a:ext cx="1663849" cy="51995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2182" tIns="53340" rIns="53340" bIns="53340" numCol="1" spcCol="1270" anchor="ctr" anchorCtr="0">
          <a:noAutofit/>
        </a:bodyPr>
        <a:lstStyle/>
        <a:p>
          <a:pPr lvl="0" algn="l" defTabSz="622300">
            <a:lnSpc>
              <a:spcPct val="90000"/>
            </a:lnSpc>
            <a:spcBef>
              <a:spcPct val="0"/>
            </a:spcBef>
            <a:spcAft>
              <a:spcPct val="35000"/>
            </a:spcAft>
          </a:pPr>
          <a:r>
            <a:rPr lang="ro-RO" sz="1400" kern="1200" dirty="0" smtClean="0">
              <a:latin typeface="Arial" panose="020B0604020202020204" pitchFamily="34" charset="0"/>
              <a:cs typeface="Arial" panose="020B0604020202020204" pitchFamily="34" charset="0"/>
            </a:rPr>
            <a:t>a</a:t>
          </a:r>
          <a:r>
            <a:rPr lang="ro-RO" sz="1400" kern="1200" noProof="0" dirty="0" smtClean="0">
              <a:latin typeface="Arial" panose="020B0604020202020204" pitchFamily="34" charset="0"/>
              <a:cs typeface="Arial" panose="020B0604020202020204" pitchFamily="34" charset="0"/>
            </a:rPr>
            <a:t>mortizare</a:t>
          </a:r>
          <a:endParaRPr lang="ro-RO" sz="1400" kern="1200" noProof="0" dirty="0">
            <a:latin typeface="Arial" panose="020B0604020202020204" pitchFamily="34" charset="0"/>
            <a:cs typeface="Arial" panose="020B0604020202020204" pitchFamily="34" charset="0"/>
          </a:endParaRPr>
        </a:p>
      </dsp:txBody>
      <dsp:txXfrm>
        <a:off x="69327" y="110070"/>
        <a:ext cx="1663849" cy="519953"/>
      </dsp:txXfrm>
    </dsp:sp>
    <dsp:sp modelId="{EB6B9B53-7F94-4276-92EA-B3FA7FB63867}">
      <dsp:nvSpPr>
        <dsp:cNvPr id="0" name=""/>
        <dsp:cNvSpPr/>
      </dsp:nvSpPr>
      <dsp:spPr>
        <a:xfrm>
          <a:off x="0" y="34966"/>
          <a:ext cx="363967" cy="54595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3000" r="-8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6E5DDA-4CEA-4398-8B90-C67757014A5F}">
      <dsp:nvSpPr>
        <dsp:cNvPr id="0" name=""/>
        <dsp:cNvSpPr/>
      </dsp:nvSpPr>
      <dsp:spPr>
        <a:xfrm>
          <a:off x="69327" y="845133"/>
          <a:ext cx="1663849" cy="51995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2182"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fond </a:t>
          </a:r>
          <a:r>
            <a:rPr lang="ro-RO" sz="1400" kern="1200" noProof="0" dirty="0" smtClean="0">
              <a:latin typeface="Arial" panose="020B0604020202020204" pitchFamily="34" charset="0"/>
              <a:cs typeface="Arial" panose="020B0604020202020204" pitchFamily="34" charset="0"/>
            </a:rPr>
            <a:t>dezvoltare</a:t>
          </a:r>
          <a:endParaRPr lang="ro-RO" sz="1400" kern="1200" noProof="0" dirty="0">
            <a:latin typeface="Arial" panose="020B0604020202020204" pitchFamily="34" charset="0"/>
            <a:cs typeface="Arial" panose="020B0604020202020204" pitchFamily="34" charset="0"/>
          </a:endParaRPr>
        </a:p>
      </dsp:txBody>
      <dsp:txXfrm>
        <a:off x="69327" y="845133"/>
        <a:ext cx="1663849" cy="519953"/>
      </dsp:txXfrm>
    </dsp:sp>
    <dsp:sp modelId="{1AAE20EE-9ED8-4853-9ACD-E905CBF70A61}">
      <dsp:nvSpPr>
        <dsp:cNvPr id="0" name=""/>
        <dsp:cNvSpPr/>
      </dsp:nvSpPr>
      <dsp:spPr>
        <a:xfrm>
          <a:off x="0" y="770029"/>
          <a:ext cx="363967" cy="54595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2000" r="-6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1BBCD-9FBB-4432-AA0D-0E5D86B9612F}">
      <dsp:nvSpPr>
        <dsp:cNvPr id="0" name=""/>
        <dsp:cNvSpPr/>
      </dsp:nvSpPr>
      <dsp:spPr>
        <a:xfrm>
          <a:off x="62776" y="208267"/>
          <a:ext cx="1488456" cy="4651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5057" tIns="53340" rIns="53340" bIns="53340" numCol="1" spcCol="1270" anchor="ctr" anchorCtr="0">
          <a:noAutofit/>
        </a:bodyPr>
        <a:lstStyle/>
        <a:p>
          <a:pPr lvl="0" algn="l" defTabSz="622300">
            <a:lnSpc>
              <a:spcPct val="90000"/>
            </a:lnSpc>
            <a:spcBef>
              <a:spcPct val="0"/>
            </a:spcBef>
            <a:spcAft>
              <a:spcPct val="35000"/>
            </a:spcAft>
          </a:pPr>
          <a:r>
            <a:rPr lang="ro-RO" sz="1400" kern="1200" dirty="0" smtClean="0">
              <a:latin typeface="Arial" panose="020B0604020202020204" pitchFamily="34" charset="0"/>
              <a:cs typeface="Arial" panose="020B0604020202020204" pitchFamily="34" charset="0"/>
            </a:rPr>
            <a:t>credite interne</a:t>
          </a:r>
          <a:endParaRPr lang="en-US" sz="1400" kern="1200" dirty="0">
            <a:latin typeface="Arial" panose="020B0604020202020204" pitchFamily="34" charset="0"/>
            <a:cs typeface="Arial" panose="020B0604020202020204" pitchFamily="34" charset="0"/>
          </a:endParaRPr>
        </a:p>
      </dsp:txBody>
      <dsp:txXfrm>
        <a:off x="62776" y="208267"/>
        <a:ext cx="1488456" cy="465142"/>
      </dsp:txXfrm>
    </dsp:sp>
    <dsp:sp modelId="{EB6B9B53-7F94-4276-92EA-B3FA7FB63867}">
      <dsp:nvSpPr>
        <dsp:cNvPr id="0" name=""/>
        <dsp:cNvSpPr/>
      </dsp:nvSpPr>
      <dsp:spPr>
        <a:xfrm>
          <a:off x="757" y="141080"/>
          <a:ext cx="325599" cy="48839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6E5DDA-4CEA-4398-8B90-C67757014A5F}">
      <dsp:nvSpPr>
        <dsp:cNvPr id="0" name=""/>
        <dsp:cNvSpPr/>
      </dsp:nvSpPr>
      <dsp:spPr>
        <a:xfrm>
          <a:off x="62776" y="793830"/>
          <a:ext cx="1488456" cy="46514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5057" tIns="53340" rIns="53340" bIns="53340" numCol="1" spcCol="1270" anchor="ctr" anchorCtr="0">
          <a:noAutofit/>
        </a:bodyPr>
        <a:lstStyle/>
        <a:p>
          <a:pPr lvl="0" algn="l" defTabSz="622300">
            <a:lnSpc>
              <a:spcPct val="90000"/>
            </a:lnSpc>
            <a:spcBef>
              <a:spcPct val="0"/>
            </a:spcBef>
            <a:spcAft>
              <a:spcPct val="35000"/>
            </a:spcAft>
          </a:pPr>
          <a:r>
            <a:rPr lang="ro-RO" sz="1400" kern="1200" dirty="0" smtClean="0">
              <a:latin typeface="Arial" panose="020B0604020202020204" pitchFamily="34" charset="0"/>
              <a:cs typeface="Arial" panose="020B0604020202020204" pitchFamily="34" charset="0"/>
            </a:rPr>
            <a:t>credite externe</a:t>
          </a:r>
          <a:endParaRPr lang="en-US" sz="1400" kern="1200" dirty="0">
            <a:latin typeface="Arial" panose="020B0604020202020204" pitchFamily="34" charset="0"/>
            <a:cs typeface="Arial" panose="020B0604020202020204" pitchFamily="34" charset="0"/>
          </a:endParaRPr>
        </a:p>
      </dsp:txBody>
      <dsp:txXfrm>
        <a:off x="62776" y="793830"/>
        <a:ext cx="1488456" cy="465142"/>
      </dsp:txXfrm>
    </dsp:sp>
    <dsp:sp modelId="{1AAE20EE-9ED8-4853-9ACD-E905CBF70A61}">
      <dsp:nvSpPr>
        <dsp:cNvPr id="0" name=""/>
        <dsp:cNvSpPr/>
      </dsp:nvSpPr>
      <dsp:spPr>
        <a:xfrm>
          <a:off x="757" y="726642"/>
          <a:ext cx="325599" cy="48839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6000" r="-8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1BBCD-9FBB-4432-AA0D-0E5D86B9612F}">
      <dsp:nvSpPr>
        <dsp:cNvPr id="0" name=""/>
        <dsp:cNvSpPr/>
      </dsp:nvSpPr>
      <dsp:spPr>
        <a:xfrm>
          <a:off x="248601" y="185578"/>
          <a:ext cx="1389942" cy="28729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4594" tIns="45720" rIns="45720" bIns="45720" numCol="1" spcCol="1270" anchor="ctr" anchorCtr="0">
          <a:noAutofit/>
        </a:bodyPr>
        <a:lstStyle/>
        <a:p>
          <a:pPr lvl="0" algn="l" defTabSz="533400">
            <a:lnSpc>
              <a:spcPct val="90000"/>
            </a:lnSpc>
            <a:spcBef>
              <a:spcPct val="0"/>
            </a:spcBef>
            <a:spcAft>
              <a:spcPct val="35000"/>
            </a:spcAft>
          </a:pPr>
          <a:r>
            <a:rPr lang="ro-RO" sz="1200" kern="1200" noProof="0" dirty="0" smtClean="0">
              <a:latin typeface="Arial" panose="020B0604020202020204" pitchFamily="34" charset="0"/>
              <a:cs typeface="Arial" panose="020B0604020202020204" pitchFamily="34" charset="0"/>
            </a:rPr>
            <a:t>disponibil in conturi</a:t>
          </a:r>
          <a:endParaRPr lang="ro-RO" sz="1200" kern="1200" noProof="0" dirty="0">
            <a:latin typeface="Arial" panose="020B0604020202020204" pitchFamily="34" charset="0"/>
            <a:cs typeface="Arial" panose="020B0604020202020204" pitchFamily="34" charset="0"/>
          </a:endParaRPr>
        </a:p>
      </dsp:txBody>
      <dsp:txXfrm>
        <a:off x="248601" y="185578"/>
        <a:ext cx="1389942" cy="287293"/>
      </dsp:txXfrm>
    </dsp:sp>
    <dsp:sp modelId="{EB6B9B53-7F94-4276-92EA-B3FA7FB63867}">
      <dsp:nvSpPr>
        <dsp:cNvPr id="0" name=""/>
        <dsp:cNvSpPr/>
      </dsp:nvSpPr>
      <dsp:spPr>
        <a:xfrm>
          <a:off x="61329" y="192559"/>
          <a:ext cx="331301" cy="30165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6E5DDA-4CEA-4398-8B90-C67757014A5F}">
      <dsp:nvSpPr>
        <dsp:cNvPr id="0" name=""/>
        <dsp:cNvSpPr/>
      </dsp:nvSpPr>
      <dsp:spPr>
        <a:xfrm>
          <a:off x="223484" y="554459"/>
          <a:ext cx="1440174" cy="28729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4594" tIns="45720" rIns="45720" bIns="45720" numCol="1" spcCol="1270" anchor="ctr" anchorCtr="0">
          <a:noAutofit/>
        </a:bodyPr>
        <a:lstStyle/>
        <a:p>
          <a:pPr lvl="0" algn="l" defTabSz="533400">
            <a:lnSpc>
              <a:spcPct val="90000"/>
            </a:lnSpc>
            <a:spcBef>
              <a:spcPct val="0"/>
            </a:spcBef>
            <a:spcAft>
              <a:spcPct val="35000"/>
            </a:spcAft>
          </a:pPr>
          <a:r>
            <a:rPr lang="ro-RO" sz="1200" kern="1200" dirty="0" smtClean="0">
              <a:latin typeface="Arial" panose="020B0604020202020204" pitchFamily="34" charset="0"/>
              <a:cs typeface="Arial" panose="020B0604020202020204" pitchFamily="34" charset="0"/>
            </a:rPr>
            <a:t>    dobânda             capitalizată</a:t>
          </a:r>
          <a:endParaRPr lang="en-US" sz="1200" kern="1200" dirty="0">
            <a:latin typeface="Arial" panose="020B0604020202020204" pitchFamily="34" charset="0"/>
            <a:cs typeface="Arial" panose="020B0604020202020204" pitchFamily="34" charset="0"/>
          </a:endParaRPr>
        </a:p>
      </dsp:txBody>
      <dsp:txXfrm>
        <a:off x="223484" y="554459"/>
        <a:ext cx="1440174" cy="287293"/>
      </dsp:txXfrm>
    </dsp:sp>
    <dsp:sp modelId="{1AAE20EE-9ED8-4853-9ACD-E905CBF70A61}">
      <dsp:nvSpPr>
        <dsp:cNvPr id="0" name=""/>
        <dsp:cNvSpPr/>
      </dsp:nvSpPr>
      <dsp:spPr>
        <a:xfrm>
          <a:off x="102733" y="559941"/>
          <a:ext cx="318573" cy="31607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2000" r="-6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8167D5-D25E-43CB-AB8E-2CCC5C6B7E05}">
      <dsp:nvSpPr>
        <dsp:cNvPr id="0" name=""/>
        <dsp:cNvSpPr/>
      </dsp:nvSpPr>
      <dsp:spPr>
        <a:xfrm>
          <a:off x="219954" y="947948"/>
          <a:ext cx="1451905" cy="28729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4594" tIns="45720" rIns="45720" bIns="45720" numCol="1" spcCol="1270" anchor="ctr" anchorCtr="0">
          <a:noAutofit/>
        </a:bodyPr>
        <a:lstStyle/>
        <a:p>
          <a:pPr lvl="0" algn="l" defTabSz="533400">
            <a:lnSpc>
              <a:spcPct val="90000"/>
            </a:lnSpc>
            <a:spcBef>
              <a:spcPct val="0"/>
            </a:spcBef>
            <a:spcAft>
              <a:spcPct val="35000"/>
            </a:spcAft>
          </a:pPr>
          <a:r>
            <a:rPr lang="ro-RO" sz="1200" kern="1200" dirty="0" smtClean="0">
              <a:latin typeface="Arial" panose="020B0604020202020204" pitchFamily="34" charset="0"/>
              <a:cs typeface="Arial" panose="020B0604020202020204" pitchFamily="34" charset="0"/>
            </a:rPr>
            <a:t>  impozit pe  profit</a:t>
          </a:r>
          <a:endParaRPr lang="en-US" sz="1200" kern="1200" dirty="0">
            <a:latin typeface="Arial" panose="020B0604020202020204" pitchFamily="34" charset="0"/>
            <a:cs typeface="Arial" panose="020B0604020202020204" pitchFamily="34" charset="0"/>
          </a:endParaRPr>
        </a:p>
      </dsp:txBody>
      <dsp:txXfrm>
        <a:off x="219954" y="947948"/>
        <a:ext cx="1451905" cy="287293"/>
      </dsp:txXfrm>
    </dsp:sp>
    <dsp:sp modelId="{2CA646F7-09FF-42F3-99C4-DED70279CC82}">
      <dsp:nvSpPr>
        <dsp:cNvPr id="0" name=""/>
        <dsp:cNvSpPr/>
      </dsp:nvSpPr>
      <dsp:spPr>
        <a:xfrm>
          <a:off x="102733" y="876089"/>
          <a:ext cx="401590" cy="30165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38D7E9-D19A-48A9-9D14-689A2FA41171}">
      <dsp:nvSpPr>
        <dsp:cNvPr id="0" name=""/>
        <dsp:cNvSpPr/>
      </dsp:nvSpPr>
      <dsp:spPr>
        <a:xfrm>
          <a:off x="224312" y="1277801"/>
          <a:ext cx="1451905" cy="28729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4594" tIns="38100" rIns="38100" bIns="38100" numCol="1" spcCol="1270" anchor="ctr" anchorCtr="0">
          <a:noAutofit/>
        </a:bodyPr>
        <a:lstStyle/>
        <a:p>
          <a:pPr lvl="0" algn="l" defTabSz="444500">
            <a:lnSpc>
              <a:spcPct val="90000"/>
            </a:lnSpc>
            <a:spcBef>
              <a:spcPct val="0"/>
            </a:spcBef>
            <a:spcAft>
              <a:spcPct val="35000"/>
            </a:spcAft>
          </a:pPr>
          <a:r>
            <a:rPr lang="ro-RO" sz="1000" kern="1200" dirty="0" smtClean="0">
              <a:latin typeface="Arial" panose="020B0604020202020204" pitchFamily="34" charset="0"/>
              <a:cs typeface="Arial" panose="020B0604020202020204" pitchFamily="34" charset="0"/>
            </a:rPr>
            <a:t>     redevența</a:t>
          </a:r>
          <a:endParaRPr lang="en-US" sz="1000" kern="1200" dirty="0">
            <a:latin typeface="Arial" panose="020B0604020202020204" pitchFamily="34" charset="0"/>
            <a:cs typeface="Arial" panose="020B0604020202020204" pitchFamily="34" charset="0"/>
          </a:endParaRPr>
        </a:p>
      </dsp:txBody>
      <dsp:txXfrm>
        <a:off x="224312" y="1277801"/>
        <a:ext cx="1451905" cy="287293"/>
      </dsp:txXfrm>
    </dsp:sp>
    <dsp:sp modelId="{1AABC2F5-0121-4CBE-AE3F-EFC821E27344}">
      <dsp:nvSpPr>
        <dsp:cNvPr id="0" name=""/>
        <dsp:cNvSpPr/>
      </dsp:nvSpPr>
      <dsp:spPr>
        <a:xfrm>
          <a:off x="74089" y="1229703"/>
          <a:ext cx="389248" cy="301658"/>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75000" r="-7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2D00DE-FDA5-457D-96EC-DBB297D54439}">
      <dsp:nvSpPr>
        <dsp:cNvPr id="0" name=""/>
        <dsp:cNvSpPr/>
      </dsp:nvSpPr>
      <dsp:spPr>
        <a:xfrm>
          <a:off x="227244" y="1639472"/>
          <a:ext cx="1451905" cy="28729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4594" tIns="38100" rIns="38100" bIns="38100" numCol="1" spcCol="1270" anchor="ctr" anchorCtr="0">
          <a:noAutofit/>
        </a:bodyPr>
        <a:lstStyle/>
        <a:p>
          <a:pPr lvl="0" algn="l" defTabSz="444500">
            <a:lnSpc>
              <a:spcPct val="90000"/>
            </a:lnSpc>
            <a:spcBef>
              <a:spcPct val="0"/>
            </a:spcBef>
            <a:spcAft>
              <a:spcPct val="35000"/>
            </a:spcAft>
          </a:pPr>
          <a:r>
            <a:rPr lang="ro-RO" sz="1000" kern="1200" dirty="0" smtClean="0">
              <a:latin typeface="Arial" panose="020B0604020202020204" pitchFamily="34" charset="0"/>
              <a:cs typeface="Arial" panose="020B0604020202020204" pitchFamily="34" charset="0"/>
            </a:rPr>
            <a:t> fonduri de coeziune</a:t>
          </a:r>
          <a:endParaRPr lang="en-US" sz="1000" kern="1200" dirty="0">
            <a:latin typeface="Arial" panose="020B0604020202020204" pitchFamily="34" charset="0"/>
            <a:cs typeface="Arial" panose="020B0604020202020204" pitchFamily="34" charset="0"/>
          </a:endParaRPr>
        </a:p>
      </dsp:txBody>
      <dsp:txXfrm>
        <a:off x="227244" y="1639472"/>
        <a:ext cx="1451905" cy="287293"/>
      </dsp:txXfrm>
    </dsp:sp>
    <dsp:sp modelId="{F306AD27-B2AD-4161-9531-114B052E8E66}">
      <dsp:nvSpPr>
        <dsp:cNvPr id="0" name=""/>
        <dsp:cNvSpPr/>
      </dsp:nvSpPr>
      <dsp:spPr>
        <a:xfrm>
          <a:off x="90005" y="1597974"/>
          <a:ext cx="360349" cy="30165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65000" r="-6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795D2-93F8-4477-9C5F-F8D037C1B405}">
      <dsp:nvSpPr>
        <dsp:cNvPr id="0" name=""/>
        <dsp:cNvSpPr/>
      </dsp:nvSpPr>
      <dsp:spPr>
        <a:xfrm>
          <a:off x="0" y="0"/>
          <a:ext cx="4448732" cy="444873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1623E7-AFEB-4378-B884-9AA0DD3220AA}">
      <dsp:nvSpPr>
        <dsp:cNvPr id="0" name=""/>
        <dsp:cNvSpPr/>
      </dsp:nvSpPr>
      <dsp:spPr>
        <a:xfrm>
          <a:off x="2224366" y="0"/>
          <a:ext cx="6811350" cy="44487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b="1" kern="1200" dirty="0" smtClean="0"/>
            <a:t>Cheltuielile entității reprezintă valorile plătite sau de plătit pentru:</a:t>
          </a:r>
          <a:endParaRPr lang="en-US" sz="1600" b="1" kern="1200" dirty="0"/>
        </a:p>
      </dsp:txBody>
      <dsp:txXfrm>
        <a:off x="2224366" y="0"/>
        <a:ext cx="3405675" cy="1334622"/>
      </dsp:txXfrm>
    </dsp:sp>
    <dsp:sp modelId="{6BA26814-25B8-4326-B315-2E614954EBB8}">
      <dsp:nvSpPr>
        <dsp:cNvPr id="0" name=""/>
        <dsp:cNvSpPr/>
      </dsp:nvSpPr>
      <dsp:spPr>
        <a:xfrm>
          <a:off x="778529" y="1334622"/>
          <a:ext cx="2891672" cy="289167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671D7E-C30B-4632-BBAE-0E6CF00AF9E8}">
      <dsp:nvSpPr>
        <dsp:cNvPr id="0" name=""/>
        <dsp:cNvSpPr/>
      </dsp:nvSpPr>
      <dsp:spPr>
        <a:xfrm>
          <a:off x="2224366" y="1334622"/>
          <a:ext cx="6811350" cy="289167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kern="1200" dirty="0" smtClean="0"/>
            <a:t>In cadrul cheltuielilor exercițiului financiar se cuprind și</a:t>
          </a:r>
          <a:endParaRPr lang="en-US" sz="1600" b="1" kern="1200" dirty="0"/>
        </a:p>
      </dsp:txBody>
      <dsp:txXfrm>
        <a:off x="2224366" y="1334622"/>
        <a:ext cx="3405675" cy="1334618"/>
      </dsp:txXfrm>
    </dsp:sp>
    <dsp:sp modelId="{4A14E6FD-7D63-4433-B2BC-181C3D8153D8}">
      <dsp:nvSpPr>
        <dsp:cNvPr id="0" name=""/>
        <dsp:cNvSpPr/>
      </dsp:nvSpPr>
      <dsp:spPr>
        <a:xfrm>
          <a:off x="1557056" y="2669240"/>
          <a:ext cx="1334618" cy="133461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1A618D-BC93-4610-A3DC-C5ADD83599C6}">
      <dsp:nvSpPr>
        <dsp:cNvPr id="0" name=""/>
        <dsp:cNvSpPr/>
      </dsp:nvSpPr>
      <dsp:spPr>
        <a:xfrm>
          <a:off x="2224366" y="2669240"/>
          <a:ext cx="6811350" cy="133461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kern="1200" dirty="0" smtClean="0"/>
            <a:t>Contabilitatea cheltuielilor se ține pe feluri de cheltuieli, după natura lor, astfel:</a:t>
          </a:r>
          <a:endParaRPr lang="en-US" sz="1600" b="1" kern="1200" dirty="0"/>
        </a:p>
      </dsp:txBody>
      <dsp:txXfrm>
        <a:off x="2224366" y="2669240"/>
        <a:ext cx="3405675" cy="1334618"/>
      </dsp:txXfrm>
    </dsp:sp>
    <dsp:sp modelId="{AAF46F71-08F7-4C11-8F42-E0262E28B5BF}">
      <dsp:nvSpPr>
        <dsp:cNvPr id="0" name=""/>
        <dsp:cNvSpPr/>
      </dsp:nvSpPr>
      <dsp:spPr>
        <a:xfrm>
          <a:off x="5630041" y="0"/>
          <a:ext cx="3405675" cy="133462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ro-RO" sz="1400" kern="1200" noProof="0" dirty="0" smtClean="0">
              <a:solidFill>
                <a:srgbClr val="444444"/>
              </a:solidFill>
              <a:latin typeface="+mj-lt"/>
              <a:ea typeface="Times New Roman" panose="02020603050405020304" pitchFamily="18" charset="0"/>
            </a:rPr>
            <a:t>consumuri de stocuri și servicii prestate, de care beneficiază entitatea;</a:t>
          </a:r>
          <a:endParaRPr lang="ro-RO" sz="1400" kern="1200" noProof="0" dirty="0">
            <a:latin typeface="+mj-lt"/>
          </a:endParaRPr>
        </a:p>
        <a:p>
          <a:pPr marL="114300" lvl="1" indent="-114300" algn="just" defTabSz="622300">
            <a:lnSpc>
              <a:spcPct val="90000"/>
            </a:lnSpc>
            <a:spcBef>
              <a:spcPct val="0"/>
            </a:spcBef>
            <a:spcAft>
              <a:spcPct val="15000"/>
            </a:spcAft>
            <a:buChar char="••"/>
          </a:pPr>
          <a:r>
            <a:rPr lang="ro-RO" sz="1400" kern="1200" noProof="0" dirty="0" smtClean="0">
              <a:solidFill>
                <a:srgbClr val="444444"/>
              </a:solidFill>
              <a:latin typeface="+mj-lt"/>
              <a:ea typeface="Times New Roman" panose="02020603050405020304" pitchFamily="18" charset="0"/>
            </a:rPr>
            <a:t>cheltuieli cu personalul;</a:t>
          </a:r>
          <a:endParaRPr lang="ro-RO" sz="1400" kern="1200" noProof="0" dirty="0">
            <a:latin typeface="+mj-lt"/>
          </a:endParaRPr>
        </a:p>
        <a:p>
          <a:pPr marL="114300" lvl="1" indent="-114300" algn="just" defTabSz="622300">
            <a:lnSpc>
              <a:spcPct val="90000"/>
            </a:lnSpc>
            <a:spcBef>
              <a:spcPct val="0"/>
            </a:spcBef>
            <a:spcAft>
              <a:spcPct val="15000"/>
            </a:spcAft>
            <a:buChar char="••"/>
          </a:pPr>
          <a:r>
            <a:rPr lang="ro-RO" sz="1400" kern="1200" noProof="0" dirty="0" smtClean="0">
              <a:solidFill>
                <a:srgbClr val="444444"/>
              </a:solidFill>
              <a:latin typeface="+mj-lt"/>
              <a:ea typeface="Times New Roman" panose="02020603050405020304" pitchFamily="18" charset="0"/>
            </a:rPr>
            <a:t>executarea unor obligații legale sau contractuale etc.</a:t>
          </a:r>
          <a:endParaRPr lang="ro-RO" sz="1400" kern="1200" noProof="0" dirty="0">
            <a:latin typeface="+mj-lt"/>
          </a:endParaRPr>
        </a:p>
      </dsp:txBody>
      <dsp:txXfrm>
        <a:off x="5630041" y="0"/>
        <a:ext cx="3405675" cy="1334622"/>
      </dsp:txXfrm>
    </dsp:sp>
    <dsp:sp modelId="{01B4149A-F2B4-4FD8-87CE-56526C9F666D}">
      <dsp:nvSpPr>
        <dsp:cNvPr id="0" name=""/>
        <dsp:cNvSpPr/>
      </dsp:nvSpPr>
      <dsp:spPr>
        <a:xfrm>
          <a:off x="5630041" y="1334622"/>
          <a:ext cx="3405675" cy="133461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ro-RO" sz="1400" kern="1200" dirty="0" smtClean="0"/>
            <a:t>provizioanele</a:t>
          </a:r>
          <a:endParaRPr lang="en-US" sz="1400" kern="1200" dirty="0"/>
        </a:p>
        <a:p>
          <a:pPr marL="114300" lvl="1" indent="-114300" algn="l" defTabSz="622300">
            <a:lnSpc>
              <a:spcPct val="90000"/>
            </a:lnSpc>
            <a:spcBef>
              <a:spcPct val="0"/>
            </a:spcBef>
            <a:spcAft>
              <a:spcPct val="15000"/>
            </a:spcAft>
            <a:buChar char="••"/>
          </a:pPr>
          <a:r>
            <a:rPr lang="ro-RO" sz="1400" kern="1200" dirty="0" smtClean="0"/>
            <a:t>Amortizările</a:t>
          </a:r>
          <a:endParaRPr lang="en-US" sz="1400" kern="1200" dirty="0"/>
        </a:p>
        <a:p>
          <a:pPr marL="114300" lvl="1" indent="-114300" algn="l" defTabSz="622300">
            <a:lnSpc>
              <a:spcPct val="90000"/>
            </a:lnSpc>
            <a:spcBef>
              <a:spcPct val="0"/>
            </a:spcBef>
            <a:spcAft>
              <a:spcPct val="15000"/>
            </a:spcAft>
            <a:buChar char="••"/>
          </a:pPr>
          <a:r>
            <a:rPr lang="ro-RO" sz="1400" kern="1200" dirty="0" smtClean="0"/>
            <a:t>Ajustările pentru depreciere sau pierdere de valoare reflectate</a:t>
          </a:r>
          <a:endParaRPr lang="en-US" sz="1400" kern="1200" dirty="0"/>
        </a:p>
      </dsp:txBody>
      <dsp:txXfrm>
        <a:off x="5630041" y="1334622"/>
        <a:ext cx="3405675" cy="1334618"/>
      </dsp:txXfrm>
    </dsp:sp>
    <dsp:sp modelId="{5895D986-DE38-4D19-808B-779089C4662E}">
      <dsp:nvSpPr>
        <dsp:cNvPr id="0" name=""/>
        <dsp:cNvSpPr/>
      </dsp:nvSpPr>
      <dsp:spPr>
        <a:xfrm>
          <a:off x="5630041" y="2741670"/>
          <a:ext cx="3405675" cy="133461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just" defTabSz="488950">
            <a:lnSpc>
              <a:spcPct val="90000"/>
            </a:lnSpc>
            <a:spcBef>
              <a:spcPct val="0"/>
            </a:spcBef>
            <a:spcAft>
              <a:spcPct val="15000"/>
            </a:spcAft>
            <a:buChar char="••"/>
          </a:pPr>
          <a:r>
            <a:rPr lang="ro-RO" sz="1100" b="1" kern="1200" dirty="0" smtClean="0"/>
            <a:t>Cheltuieli de eploatare, care cuprind</a:t>
          </a:r>
          <a:r>
            <a:rPr lang="ro-RO" sz="1000" kern="1200" dirty="0" smtClean="0"/>
            <a:t>:</a:t>
          </a:r>
          <a:endParaRPr lang="en-US" sz="1000" kern="1200" dirty="0"/>
        </a:p>
        <a:p>
          <a:pPr marL="57150" lvl="1" indent="-57150" algn="just" defTabSz="444500">
            <a:lnSpc>
              <a:spcPct val="90000"/>
            </a:lnSpc>
            <a:spcBef>
              <a:spcPct val="0"/>
            </a:spcBef>
            <a:spcAft>
              <a:spcPct val="15000"/>
            </a:spcAft>
            <a:buChar char="••"/>
          </a:pPr>
          <a:r>
            <a:rPr lang="en-US" sz="1000" b="1" kern="1200" dirty="0" smtClean="0">
              <a:solidFill>
                <a:srgbClr val="222222"/>
              </a:solidFill>
              <a:latin typeface="Calibri" panose="020F0502020204030204" pitchFamily="34" charset="0"/>
              <a:ea typeface="Times New Roman" panose="02020603050405020304" pitchFamily="18" charset="0"/>
            </a:rPr>
            <a:t>-</a:t>
          </a:r>
          <a:r>
            <a:rPr lang="en-US" sz="1000" kern="1200" dirty="0" smtClean="0">
              <a:solidFill>
                <a:srgbClr val="444444"/>
              </a:solidFill>
              <a:latin typeface="Calibri" panose="020F0502020204030204" pitchFamily="34" charset="0"/>
              <a:ea typeface="Times New Roman" panose="02020603050405020304" pitchFamily="18" charset="0"/>
            </a:rPr>
            <a:t> </a:t>
          </a:r>
          <a:r>
            <a:rPr lang="ro-RO" sz="1100" kern="1200" noProof="0" dirty="0" smtClean="0">
              <a:solidFill>
                <a:srgbClr val="444444"/>
              </a:solidFill>
              <a:latin typeface="+mj-lt"/>
              <a:ea typeface="Times New Roman" panose="02020603050405020304" pitchFamily="18" charset="0"/>
            </a:rPr>
            <a:t>cheltuieli cu materiile prime și materialele consumabile; costul de achiziție al obiectelor de inventar consumate; costul de achiziție al materialelor nestocate, trecute direct asupra cheltuielilor; contravaloarea energiei și a apei consumate; valoarea activelor biologice de natura stocurilor; costul mărfurilor vândute și al ambalajelor;</a:t>
          </a:r>
          <a:r>
            <a:rPr lang="ro-RO" sz="1100" kern="1200" dirty="0" smtClean="0">
              <a:latin typeface="+mj-lt"/>
            </a:rPr>
            <a:t>:</a:t>
          </a:r>
          <a:endParaRPr lang="en-US" sz="1100" kern="1200" dirty="0">
            <a:latin typeface="+mj-lt"/>
          </a:endParaRPr>
        </a:p>
      </dsp:txBody>
      <dsp:txXfrm>
        <a:off x="5630041" y="2741670"/>
        <a:ext cx="3405675" cy="13346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795D2-93F8-4477-9C5F-F8D037C1B405}">
      <dsp:nvSpPr>
        <dsp:cNvPr id="0" name=""/>
        <dsp:cNvSpPr/>
      </dsp:nvSpPr>
      <dsp:spPr>
        <a:xfrm>
          <a:off x="-8541" y="33927"/>
          <a:ext cx="4448732" cy="444873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1623E7-AFEB-4378-B884-9AA0DD3220AA}">
      <dsp:nvSpPr>
        <dsp:cNvPr id="0" name=""/>
        <dsp:cNvSpPr/>
      </dsp:nvSpPr>
      <dsp:spPr>
        <a:xfrm>
          <a:off x="2160611" y="0"/>
          <a:ext cx="6811350" cy="44487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n-US" sz="1600" b="1" kern="1200" dirty="0"/>
        </a:p>
      </dsp:txBody>
      <dsp:txXfrm>
        <a:off x="2160611" y="0"/>
        <a:ext cx="3405675" cy="1334622"/>
      </dsp:txXfrm>
    </dsp:sp>
    <dsp:sp modelId="{6BA26814-25B8-4326-B315-2E614954EBB8}">
      <dsp:nvSpPr>
        <dsp:cNvPr id="0" name=""/>
        <dsp:cNvSpPr/>
      </dsp:nvSpPr>
      <dsp:spPr>
        <a:xfrm>
          <a:off x="778529" y="895605"/>
          <a:ext cx="2891672" cy="289167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671D7E-C30B-4632-BBAE-0E6CF00AF9E8}">
      <dsp:nvSpPr>
        <dsp:cNvPr id="0" name=""/>
        <dsp:cNvSpPr/>
      </dsp:nvSpPr>
      <dsp:spPr>
        <a:xfrm>
          <a:off x="2160611" y="896126"/>
          <a:ext cx="6811350" cy="289167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1" kern="1200" dirty="0"/>
        </a:p>
      </dsp:txBody>
      <dsp:txXfrm>
        <a:off x="2160611" y="896126"/>
        <a:ext cx="3405675" cy="1334618"/>
      </dsp:txXfrm>
    </dsp:sp>
    <dsp:sp modelId="{4A14E6FD-7D63-4433-B2BC-181C3D8153D8}">
      <dsp:nvSpPr>
        <dsp:cNvPr id="0" name=""/>
        <dsp:cNvSpPr/>
      </dsp:nvSpPr>
      <dsp:spPr>
        <a:xfrm>
          <a:off x="1557056" y="2230223"/>
          <a:ext cx="1334618" cy="133461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1A618D-BC93-4610-A3DC-C5ADD83599C6}">
      <dsp:nvSpPr>
        <dsp:cNvPr id="0" name=""/>
        <dsp:cNvSpPr/>
      </dsp:nvSpPr>
      <dsp:spPr>
        <a:xfrm>
          <a:off x="2160611" y="941049"/>
          <a:ext cx="6811350" cy="133461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kern="1200" dirty="0" smtClean="0"/>
            <a:t>Contabilitatea cheltuielilor se ține pe feluri de cheltuieli, după natura lor, astfel:</a:t>
          </a:r>
          <a:endParaRPr lang="en-US" sz="1600" b="1" kern="1200" dirty="0"/>
        </a:p>
      </dsp:txBody>
      <dsp:txXfrm>
        <a:off x="2160611" y="941049"/>
        <a:ext cx="3405675" cy="1334618"/>
      </dsp:txXfrm>
    </dsp:sp>
    <dsp:sp modelId="{5895D986-DE38-4D19-808B-779089C4662E}">
      <dsp:nvSpPr>
        <dsp:cNvPr id="0" name=""/>
        <dsp:cNvSpPr/>
      </dsp:nvSpPr>
      <dsp:spPr>
        <a:xfrm>
          <a:off x="5593940" y="244505"/>
          <a:ext cx="3405675" cy="39804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just" defTabSz="488950">
            <a:lnSpc>
              <a:spcPct val="90000"/>
            </a:lnSpc>
            <a:spcBef>
              <a:spcPct val="0"/>
            </a:spcBef>
            <a:spcAft>
              <a:spcPct val="15000"/>
            </a:spcAft>
            <a:buChar char="••"/>
          </a:pPr>
          <a:r>
            <a:rPr lang="ro-RO" sz="1100" kern="1200" baseline="0" smtClean="0">
              <a:solidFill>
                <a:srgbClr val="444444"/>
              </a:solidFill>
              <a:latin typeface="Calibri" panose="020F0502020204030204" pitchFamily="34" charset="0"/>
              <a:ea typeface="Times New Roman" panose="02020603050405020304" pitchFamily="18" charset="0"/>
            </a:rPr>
            <a:t>- </a:t>
          </a:r>
          <a:r>
            <a:rPr lang="ro-RO" sz="1100" b="1" kern="1200" baseline="0" noProof="0" dirty="0" smtClean="0">
              <a:solidFill>
                <a:srgbClr val="444444"/>
              </a:solidFill>
              <a:latin typeface="Calibri" panose="020F0502020204030204" pitchFamily="34" charset="0"/>
              <a:ea typeface="Times New Roman" panose="02020603050405020304" pitchFamily="18" charset="0"/>
            </a:rPr>
            <a:t>cheltuieli cu serviciile executate de terți, </a:t>
          </a:r>
          <a:r>
            <a:rPr lang="ro-RO" sz="1100" kern="1200" baseline="0" noProof="0" dirty="0" smtClean="0">
              <a:solidFill>
                <a:srgbClr val="444444"/>
              </a:solidFill>
              <a:latin typeface="Calibri" panose="020F0502020204030204" pitchFamily="34" charset="0"/>
              <a:ea typeface="Times New Roman" panose="02020603050405020304" pitchFamily="18" charset="0"/>
            </a:rPr>
            <a:t>redevențe, locații de gestiune și chirii; prime de asigurare; studii și cercetări; cheltuieli cu alte servicii executate de terți (colaboratori); comisioane și onorarii; cheltuieli de protocol, reclamă și publicitate; transportul de bunuri și personal; deplasări, detașări și transferări; cheltuieli poștale și taxe de telecomunicații, servicii bancare și altele;</a:t>
          </a:r>
          <a:endParaRPr lang="ro-RO" sz="1100" kern="1200" baseline="0" noProof="0" dirty="0"/>
        </a:p>
        <a:p>
          <a:pPr marL="57150" lvl="1" indent="-57150" algn="just" defTabSz="488950">
            <a:lnSpc>
              <a:spcPct val="90000"/>
            </a:lnSpc>
            <a:spcBef>
              <a:spcPct val="0"/>
            </a:spcBef>
            <a:spcAft>
              <a:spcPct val="15000"/>
            </a:spcAft>
            <a:buChar char="••"/>
          </a:pPr>
          <a:r>
            <a:rPr lang="ro-RO" sz="1100" b="1" kern="1200" baseline="0" noProof="0" dirty="0" smtClean="0">
              <a:solidFill>
                <a:srgbClr val="222222"/>
              </a:solidFill>
              <a:latin typeface="Calibri" panose="020F0502020204030204" pitchFamily="34" charset="0"/>
              <a:ea typeface="Times New Roman" panose="02020603050405020304" pitchFamily="18" charset="0"/>
            </a:rPr>
            <a:t>-</a:t>
          </a:r>
          <a:r>
            <a:rPr lang="ro-RO" sz="1100" b="1" kern="1200" baseline="0" noProof="0" dirty="0" smtClean="0">
              <a:solidFill>
                <a:srgbClr val="444444"/>
              </a:solidFill>
              <a:latin typeface="Calibri" panose="020F0502020204030204" pitchFamily="34" charset="0"/>
              <a:ea typeface="Times New Roman" panose="02020603050405020304" pitchFamily="18" charset="0"/>
            </a:rPr>
            <a:t> cheltuieli cu personalul </a:t>
          </a:r>
          <a:r>
            <a:rPr lang="ro-RO" sz="1100" kern="1200" baseline="0" noProof="0" dirty="0" smtClean="0">
              <a:solidFill>
                <a:srgbClr val="444444"/>
              </a:solidFill>
              <a:latin typeface="Calibri" panose="020F0502020204030204" pitchFamily="34" charset="0"/>
              <a:ea typeface="Times New Roman" panose="02020603050405020304" pitchFamily="18" charset="0"/>
            </a:rPr>
            <a:t>(salariile, asigurările și protecția socială și alte cheltuieli cu personalul, suportate de entitate);</a:t>
          </a:r>
          <a:endParaRPr lang="ro-RO" sz="1100" kern="1200" baseline="0" noProof="0" dirty="0">
            <a:latin typeface="Times New Roman" panose="02020603050405020304" pitchFamily="18" charset="0"/>
            <a:ea typeface="Times New Roman" panose="02020603050405020304" pitchFamily="18" charset="0"/>
          </a:endParaRPr>
        </a:p>
        <a:p>
          <a:pPr marL="57150" lvl="1" indent="-57150" algn="just" defTabSz="488950">
            <a:lnSpc>
              <a:spcPct val="90000"/>
            </a:lnSpc>
            <a:spcBef>
              <a:spcPct val="0"/>
            </a:spcBef>
            <a:spcAft>
              <a:spcPct val="15000"/>
            </a:spcAft>
            <a:buChar char="••"/>
          </a:pPr>
          <a:r>
            <a:rPr lang="ro-RO" sz="1100" b="1" kern="1200" baseline="0" noProof="0" dirty="0" smtClean="0">
              <a:solidFill>
                <a:srgbClr val="222222"/>
              </a:solidFill>
              <a:latin typeface="Calibri" panose="020F0502020204030204" pitchFamily="34" charset="0"/>
              <a:ea typeface="Times New Roman" panose="02020603050405020304" pitchFamily="18" charset="0"/>
            </a:rPr>
            <a:t>-</a:t>
          </a:r>
          <a:r>
            <a:rPr lang="ro-RO" sz="1100" b="1" kern="1200" baseline="0" noProof="0" dirty="0" smtClean="0">
              <a:solidFill>
                <a:srgbClr val="444444"/>
              </a:solidFill>
              <a:latin typeface="Calibri" panose="020F0502020204030204" pitchFamily="34" charset="0"/>
              <a:ea typeface="Times New Roman" panose="02020603050405020304" pitchFamily="18" charset="0"/>
            </a:rPr>
            <a:t> alte cheltuieli de exploatare </a:t>
          </a:r>
          <a:r>
            <a:rPr lang="ro-RO" sz="1100" kern="1200" baseline="0" noProof="0" dirty="0" smtClean="0">
              <a:solidFill>
                <a:srgbClr val="444444"/>
              </a:solidFill>
              <a:latin typeface="Calibri" panose="020F0502020204030204" pitchFamily="34" charset="0"/>
              <a:ea typeface="Times New Roman" panose="02020603050405020304" pitchFamily="18" charset="0"/>
            </a:rPr>
            <a:t>(cheltuielile legate de protejarea mediului înconjurător, aferente perioadei; pierderi din creanțe și debitori diverși; despăgubiri, amenzi și penalități; donații, sponsorizări și alte cheltuieli similare; cheltuieli privind activele cedate și alte operații de capital; creanțe prescrise potrivit legii; certificatele de emisii de gaze cu efect de seră achiziționate potrivit legislației în vigoare și ale căror costuri pot fi determinate, aferente perioadei curente etc.); și</a:t>
          </a:r>
          <a:endParaRPr lang="ro-RO" sz="1100" kern="1200" baseline="0" noProof="0" dirty="0">
            <a:latin typeface="Times New Roman" panose="02020603050405020304" pitchFamily="18" charset="0"/>
            <a:ea typeface="Times New Roman" panose="02020603050405020304" pitchFamily="18" charset="0"/>
          </a:endParaRPr>
        </a:p>
        <a:p>
          <a:pPr marL="57150" lvl="1" indent="-57150" algn="just" defTabSz="488950">
            <a:lnSpc>
              <a:spcPct val="90000"/>
            </a:lnSpc>
            <a:spcBef>
              <a:spcPct val="0"/>
            </a:spcBef>
            <a:spcAft>
              <a:spcPct val="15000"/>
            </a:spcAft>
            <a:buChar char="••"/>
          </a:pPr>
          <a:r>
            <a:rPr lang="ro-RO" sz="1100" kern="1200" baseline="0" noProof="0" dirty="0" smtClean="0">
              <a:solidFill>
                <a:srgbClr val="444444"/>
              </a:solidFill>
              <a:latin typeface="Calibri" panose="020F0502020204030204" pitchFamily="34" charset="0"/>
              <a:ea typeface="Times New Roman" panose="02020603050405020304" pitchFamily="18" charset="0"/>
            </a:rPr>
            <a:t>- </a:t>
          </a:r>
          <a:r>
            <a:rPr lang="ro-RO" sz="1100" b="1" kern="1200" baseline="0" noProof="0" dirty="0" smtClean="0">
              <a:solidFill>
                <a:srgbClr val="444444"/>
              </a:solidFill>
              <a:latin typeface="Calibri" panose="020F0502020204030204" pitchFamily="34" charset="0"/>
              <a:ea typeface="Times New Roman" panose="02020603050405020304" pitchFamily="18" charset="0"/>
            </a:rPr>
            <a:t>cheltuieli financiare</a:t>
          </a:r>
          <a:r>
            <a:rPr lang="ro-RO" sz="1100" kern="1200" baseline="0" noProof="0" dirty="0" smtClean="0">
              <a:solidFill>
                <a:srgbClr val="444444"/>
              </a:solidFill>
              <a:latin typeface="Calibri" panose="020F0502020204030204" pitchFamily="34" charset="0"/>
              <a:ea typeface="Times New Roman" panose="02020603050405020304" pitchFamily="18" charset="0"/>
            </a:rPr>
            <a:t>, care cuprind: pierderi din creanțe legate de participații; cheltuieli privind investițiile financiare cedate; diferențele nefavorabile de curs valutar; dobânzile privind exercițiul financiar în curs; pierderi din creanțe de natură financiară și altele</a:t>
          </a:r>
          <a:r>
            <a:rPr lang="en-US" sz="1100" kern="1200" baseline="0" dirty="0" smtClean="0">
              <a:solidFill>
                <a:srgbClr val="444444"/>
              </a:solidFill>
              <a:latin typeface="Calibri" panose="020F0502020204030204" pitchFamily="34" charset="0"/>
              <a:ea typeface="Times New Roman" panose="02020603050405020304" pitchFamily="18" charset="0"/>
            </a:rPr>
            <a:t>.</a:t>
          </a:r>
          <a:endParaRPr lang="en-US" sz="1100" kern="1200" baseline="0" dirty="0">
            <a:effectLst/>
            <a:latin typeface="Times New Roman" panose="02020603050405020304" pitchFamily="18" charset="0"/>
            <a:ea typeface="Times New Roman" panose="02020603050405020304" pitchFamily="18" charset="0"/>
          </a:endParaRPr>
        </a:p>
      </dsp:txBody>
      <dsp:txXfrm>
        <a:off x="5593940" y="244505"/>
        <a:ext cx="3405675" cy="39804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BE4B3-A2EE-4E58-BD32-9CE746121EF6}">
      <dsp:nvSpPr>
        <dsp:cNvPr id="0" name=""/>
        <dsp:cNvSpPr/>
      </dsp:nvSpPr>
      <dsp:spPr>
        <a:xfrm>
          <a:off x="0" y="533065"/>
          <a:ext cx="2306052" cy="13836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o-RO" sz="1200" kern="1200" noProof="0" dirty="0" smtClean="0"/>
            <a:t>Cheltuielile cu provizioanele, amortizările și ajustările pentru depreciere sau pierdere de valoare, precum și cheltuielile cu impozitul pe profit și alte impozite, calculate potrivit legii, se evidențiază distinct, în funcție de natura lor.</a:t>
          </a:r>
          <a:endParaRPr lang="ro-RO" sz="1200" kern="1200" noProof="0" dirty="0"/>
        </a:p>
      </dsp:txBody>
      <dsp:txXfrm>
        <a:off x="0" y="533065"/>
        <a:ext cx="2306052" cy="1383631"/>
      </dsp:txXfrm>
    </dsp:sp>
    <dsp:sp modelId="{C6E35A74-3CA7-4B85-8900-FD6E797F781D}">
      <dsp:nvSpPr>
        <dsp:cNvPr id="0" name=""/>
        <dsp:cNvSpPr/>
      </dsp:nvSpPr>
      <dsp:spPr>
        <a:xfrm>
          <a:off x="2536657" y="533065"/>
          <a:ext cx="2306052" cy="13836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o-RO" sz="1200" kern="1200" noProof="0" dirty="0" smtClean="0">
              <a:latin typeface="Calibri" panose="020F0502020204030204" pitchFamily="34" charset="0"/>
              <a:ea typeface="Calibri" panose="020F0502020204030204" pitchFamily="34" charset="0"/>
              <a:cs typeface="Times New Roman" panose="02020603050405020304" pitchFamily="18" charset="0"/>
            </a:rPr>
            <a:t>Cheltuielile materiale  sunt înregistrate   în contabilitate prin bifă electronica a bonului de consum</a:t>
          </a:r>
          <a:endParaRPr lang="ro-RO" sz="1200" kern="1200" noProof="0" dirty="0"/>
        </a:p>
      </dsp:txBody>
      <dsp:txXfrm>
        <a:off x="2536657" y="533065"/>
        <a:ext cx="2306052" cy="1383631"/>
      </dsp:txXfrm>
    </dsp:sp>
    <dsp:sp modelId="{6C5214A7-450E-4EC4-BB79-9214C6F2AF2F}">
      <dsp:nvSpPr>
        <dsp:cNvPr id="0" name=""/>
        <dsp:cNvSpPr/>
      </dsp:nvSpPr>
      <dsp:spPr>
        <a:xfrm>
          <a:off x="5073315" y="533065"/>
          <a:ext cx="2306052" cy="13836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smtClean="0"/>
            <a:t>Contabilitatea analitică a cheltuielilor este după natura lor (materiale,personal etc) și pe centre de cost.</a:t>
          </a:r>
          <a:endParaRPr lang="en-US" sz="1200" kern="1200"/>
        </a:p>
      </dsp:txBody>
      <dsp:txXfrm>
        <a:off x="5073315" y="533065"/>
        <a:ext cx="2306052" cy="1383631"/>
      </dsp:txXfrm>
    </dsp:sp>
    <dsp:sp modelId="{7C239962-E11D-4AEA-AD1E-A5B092B45122}">
      <dsp:nvSpPr>
        <dsp:cNvPr id="0" name=""/>
        <dsp:cNvSpPr/>
      </dsp:nvSpPr>
      <dsp:spPr>
        <a:xfrm>
          <a:off x="0" y="2147302"/>
          <a:ext cx="2306052" cy="13836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smtClean="0">
              <a:latin typeface="Calibri" panose="020F0502020204030204" pitchFamily="34" charset="0"/>
              <a:ea typeface="Calibri" panose="020F0502020204030204" pitchFamily="34" charset="0"/>
              <a:cs typeface="Times New Roman" panose="02020603050405020304" pitchFamily="18" charset="0"/>
            </a:rPr>
            <a:t>În aplicația Crisoft sunt definite tipurile de documente de consum (documente reglementate prin ordin  al ministerul Finanțelor ) cu reguli de contare pe centre de cost.</a:t>
          </a:r>
          <a:endParaRPr lang="en-US" sz="12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0" y="2147302"/>
        <a:ext cx="2306052" cy="1383631"/>
      </dsp:txXfrm>
    </dsp:sp>
    <dsp:sp modelId="{7FCDA5AD-2FB5-4799-BC8F-5EC4118FE8AE}">
      <dsp:nvSpPr>
        <dsp:cNvPr id="0" name=""/>
        <dsp:cNvSpPr/>
      </dsp:nvSpPr>
      <dsp:spPr>
        <a:xfrm>
          <a:off x="2536657" y="2147302"/>
          <a:ext cx="2306052" cy="13836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o-RO" sz="1200" kern="1200" noProof="0" dirty="0" smtClean="0">
              <a:latin typeface="Calibri" panose="020F0502020204030204" pitchFamily="34" charset="0"/>
              <a:ea typeface="Calibri" panose="020F0502020204030204" pitchFamily="34" charset="0"/>
              <a:cs typeface="Times New Roman" panose="02020603050405020304" pitchFamily="18" charset="0"/>
            </a:rPr>
            <a:t>Cheltuielile cu prestări de servicii se înregistrează  în contabilitate din documentele de datorii</a:t>
          </a:r>
          <a:r>
            <a:rPr lang="ro-RO" sz="1200" kern="1200" dirty="0" smtClean="0">
              <a:latin typeface="Calibri" panose="020F0502020204030204" pitchFamily="34" charset="0"/>
              <a:ea typeface="Calibri" panose="020F0502020204030204" pitchFamily="34" charset="0"/>
              <a:cs typeface="Times New Roman" panose="02020603050405020304" pitchFamily="18" charset="0"/>
            </a:rPr>
            <a:t> </a:t>
          </a:r>
          <a:r>
            <a:rPr lang="en-US" sz="1200" kern="1200" dirty="0" smtClean="0">
              <a:latin typeface="Calibri" panose="020F0502020204030204" pitchFamily="34" charset="0"/>
              <a:ea typeface="Calibri" panose="020F0502020204030204" pitchFamily="34" charset="0"/>
              <a:cs typeface="Times New Roman" panose="02020603050405020304" pitchFamily="18" charset="0"/>
            </a:rPr>
            <a:t>(</a:t>
          </a:r>
          <a:r>
            <a:rPr lang="en-US" sz="1200" kern="1200" dirty="0" err="1" smtClean="0">
              <a:latin typeface="Calibri" panose="020F0502020204030204" pitchFamily="34" charset="0"/>
              <a:ea typeface="Calibri" panose="020F0502020204030204" pitchFamily="34" charset="0"/>
              <a:cs typeface="Times New Roman" panose="02020603050405020304" pitchFamily="18" charset="0"/>
            </a:rPr>
            <a:t>factura</a:t>
          </a:r>
          <a:r>
            <a:rPr lang="en-US" sz="1200" kern="1200" dirty="0" smtClean="0">
              <a:latin typeface="Calibri" panose="020F0502020204030204" pitchFamily="34" charset="0"/>
              <a:ea typeface="Calibri" panose="020F0502020204030204" pitchFamily="34" charset="0"/>
              <a:cs typeface="Times New Roman" panose="02020603050405020304" pitchFamily="18" charset="0"/>
            </a:rPr>
            <a:t>, bon </a:t>
          </a:r>
          <a:r>
            <a:rPr lang="ro-RO" sz="1200" kern="1200" noProof="0" dirty="0" smtClean="0">
              <a:latin typeface="Calibri" panose="020F0502020204030204" pitchFamily="34" charset="0"/>
              <a:ea typeface="Calibri" panose="020F0502020204030204" pitchFamily="34" charset="0"/>
              <a:cs typeface="Times New Roman" panose="02020603050405020304" pitchFamily="18" charset="0"/>
            </a:rPr>
            <a:t>fiscal,decont</a:t>
          </a:r>
          <a:r>
            <a:rPr lang="en-US" sz="1200" kern="1200" dirty="0" smtClean="0">
              <a:latin typeface="Calibri" panose="020F0502020204030204" pitchFamily="34" charset="0"/>
              <a:ea typeface="Calibri" panose="020F0502020204030204" pitchFamily="34" charset="0"/>
              <a:cs typeface="Times New Roman" panose="02020603050405020304" pitchFamily="18" charset="0"/>
            </a:rPr>
            <a:t>) .</a:t>
          </a:r>
          <a:endParaRPr lang="en-US" sz="12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2536657" y="2147302"/>
        <a:ext cx="2306052" cy="1383631"/>
      </dsp:txXfrm>
    </dsp:sp>
    <dsp:sp modelId="{AD1FAB8B-53D8-4185-901F-ABA6794D723C}">
      <dsp:nvSpPr>
        <dsp:cNvPr id="0" name=""/>
        <dsp:cNvSpPr/>
      </dsp:nvSpPr>
      <dsp:spPr>
        <a:xfrm>
          <a:off x="5073315" y="2147302"/>
          <a:ext cx="2306052" cy="13836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o-RO" sz="1200" kern="1200" noProof="0" dirty="0" smtClean="0">
              <a:latin typeface="Calibri" panose="020F0502020204030204" pitchFamily="34" charset="0"/>
              <a:ea typeface="Calibri" panose="020F0502020204030204" pitchFamily="34" charset="0"/>
              <a:cs typeface="Times New Roman" panose="02020603050405020304" pitchFamily="18" charset="0"/>
            </a:rPr>
            <a:t>Cheltuielile financiare sunt înregitrate pe baza extraselor  și a comunicărilor bancare (împrumut).</a:t>
          </a:r>
          <a:endParaRPr lang="ro-RO" sz="1200" kern="1200" noProof="0" dirty="0"/>
        </a:p>
      </dsp:txBody>
      <dsp:txXfrm>
        <a:off x="5073315" y="2147302"/>
        <a:ext cx="2306052" cy="13836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1FF29-2C88-476D-A800-CB9644CC44DB}">
      <dsp:nvSpPr>
        <dsp:cNvPr id="0" name=""/>
        <dsp:cNvSpPr/>
      </dsp:nvSpPr>
      <dsp:spPr>
        <a:xfrm>
          <a:off x="711199"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C96D00-4570-45E5-BD38-96746E0DF698}">
      <dsp:nvSpPr>
        <dsp:cNvPr id="0" name=""/>
        <dsp:cNvSpPr/>
      </dsp:nvSpPr>
      <dsp:spPr>
        <a:xfrm>
          <a:off x="2743199" y="407756"/>
          <a:ext cx="2641600" cy="69611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err="1" smtClean="0">
              <a:latin typeface="+mj-lt"/>
              <a:ea typeface="Calibri" panose="020F0502020204030204" pitchFamily="34" charset="0"/>
              <a:cs typeface="Times New Roman" panose="02020603050405020304" pitchFamily="18" charset="0"/>
            </a:rPr>
            <a:t>Amortizarea</a:t>
          </a:r>
          <a:r>
            <a:rPr lang="en-US" sz="1100" kern="1200" dirty="0" smtClean="0">
              <a:latin typeface="+mj-lt"/>
              <a:ea typeface="Calibri" panose="020F0502020204030204" pitchFamily="34" charset="0"/>
              <a:cs typeface="Times New Roman" panose="02020603050405020304" pitchFamily="18" charset="0"/>
            </a:rPr>
            <a:t>  </a:t>
          </a:r>
          <a:r>
            <a:rPr lang="en-US" sz="1100" kern="1200" dirty="0" err="1" smtClean="0">
              <a:latin typeface="+mj-lt"/>
              <a:ea typeface="Calibri" panose="020F0502020204030204" pitchFamily="34" charset="0"/>
              <a:cs typeface="Times New Roman" panose="02020603050405020304" pitchFamily="18" charset="0"/>
            </a:rPr>
            <a:t>contabilă</a:t>
          </a:r>
          <a:r>
            <a:rPr lang="ro-RO" sz="1100" kern="1200" dirty="0" smtClean="0">
              <a:latin typeface="+mj-lt"/>
              <a:ea typeface="Calibri" panose="020F0502020204030204" pitchFamily="34" charset="0"/>
              <a:cs typeface="Times New Roman" panose="02020603050405020304" pitchFamily="18" charset="0"/>
            </a:rPr>
            <a:t> a</a:t>
          </a:r>
          <a:r>
            <a:rPr lang="en-US" sz="1100" kern="1200" dirty="0" smtClean="0">
              <a:latin typeface="+mj-lt"/>
              <a:ea typeface="Calibri" panose="020F0502020204030204" pitchFamily="34" charset="0"/>
              <a:cs typeface="Times New Roman" panose="02020603050405020304" pitchFamily="18" charset="0"/>
            </a:rPr>
            <a:t> </a:t>
          </a:r>
          <a:r>
            <a:rPr lang="en-US" sz="1100" kern="1200" dirty="0" err="1" smtClean="0">
              <a:latin typeface="+mj-lt"/>
              <a:ea typeface="Calibri" panose="020F0502020204030204" pitchFamily="34" charset="0"/>
              <a:cs typeface="Times New Roman" panose="02020603050405020304" pitchFamily="18" charset="0"/>
            </a:rPr>
            <a:t>mijloaxelor</a:t>
          </a:r>
          <a:r>
            <a:rPr lang="en-US" sz="1100" kern="1200" dirty="0" smtClean="0">
              <a:latin typeface="+mj-lt"/>
              <a:ea typeface="Calibri" panose="020F0502020204030204" pitchFamily="34" charset="0"/>
              <a:cs typeface="Times New Roman" panose="02020603050405020304" pitchFamily="18" charset="0"/>
            </a:rPr>
            <a:t> fixe </a:t>
          </a:r>
          <a:r>
            <a:rPr lang="en-US" sz="1100" kern="1200" dirty="0" err="1" smtClean="0">
              <a:latin typeface="+mj-lt"/>
              <a:ea typeface="Calibri" panose="020F0502020204030204" pitchFamily="34" charset="0"/>
              <a:cs typeface="Times New Roman" panose="02020603050405020304" pitchFamily="18" charset="0"/>
            </a:rPr>
            <a:t>este</a:t>
          </a:r>
          <a:r>
            <a:rPr lang="en-US" sz="1100" kern="1200" dirty="0" smtClean="0">
              <a:latin typeface="+mj-lt"/>
              <a:ea typeface="Calibri" panose="020F0502020204030204" pitchFamily="34" charset="0"/>
              <a:cs typeface="Times New Roman" panose="02020603050405020304" pitchFamily="18" charset="0"/>
            </a:rPr>
            <a:t> </a:t>
          </a:r>
          <a:r>
            <a:rPr lang="en-US" sz="1100" kern="1200" dirty="0" err="1" smtClean="0">
              <a:latin typeface="+mj-lt"/>
              <a:ea typeface="Calibri" panose="020F0502020204030204" pitchFamily="34" charset="0"/>
              <a:cs typeface="Times New Roman" panose="02020603050405020304" pitchFamily="18" charset="0"/>
            </a:rPr>
            <a:t>reglementată</a:t>
          </a:r>
          <a:r>
            <a:rPr lang="en-US" sz="1100" kern="1200" dirty="0" smtClean="0">
              <a:latin typeface="+mj-lt"/>
              <a:ea typeface="Calibri" panose="020F0502020204030204" pitchFamily="34" charset="0"/>
              <a:cs typeface="Times New Roman" panose="02020603050405020304" pitchFamily="18" charset="0"/>
            </a:rPr>
            <a:t> </a:t>
          </a:r>
          <a:r>
            <a:rPr lang="en-US" sz="1100" kern="1200" dirty="0" err="1" smtClean="0">
              <a:latin typeface="+mj-lt"/>
              <a:ea typeface="Calibri" panose="020F0502020204030204" pitchFamily="34" charset="0"/>
              <a:cs typeface="Times New Roman" panose="02020603050405020304" pitchFamily="18" charset="0"/>
            </a:rPr>
            <a:t>prin</a:t>
          </a:r>
          <a:r>
            <a:rPr lang="en-US" sz="1100" kern="1200" dirty="0" smtClean="0">
              <a:latin typeface="+mj-lt"/>
              <a:ea typeface="Calibri" panose="020F0502020204030204" pitchFamily="34" charset="0"/>
              <a:cs typeface="Times New Roman" panose="02020603050405020304" pitchFamily="18" charset="0"/>
            </a:rPr>
            <a:t> </a:t>
          </a:r>
          <a:r>
            <a:rPr lang="en-US" sz="1100" kern="1200" dirty="0" err="1" smtClean="0">
              <a:latin typeface="+mj-lt"/>
              <a:ea typeface="Calibri" panose="020F0502020204030204" pitchFamily="34" charset="0"/>
              <a:cs typeface="Times New Roman" panose="02020603050405020304" pitchFamily="18" charset="0"/>
            </a:rPr>
            <a:t>Legea</a:t>
          </a:r>
          <a:r>
            <a:rPr lang="en-US" sz="1100" kern="1200" dirty="0" smtClean="0">
              <a:latin typeface="+mj-lt"/>
              <a:ea typeface="Calibri" panose="020F0502020204030204" pitchFamily="34" charset="0"/>
              <a:cs typeface="Times New Roman" panose="02020603050405020304" pitchFamily="18" charset="0"/>
            </a:rPr>
            <a:t> 15</a:t>
          </a:r>
          <a:r>
            <a:rPr lang="ro-RO" sz="1100" kern="1200" dirty="0" smtClean="0">
              <a:latin typeface="+mj-lt"/>
              <a:ea typeface="Calibri" panose="020F0502020204030204" pitchFamily="34" charset="0"/>
              <a:cs typeface="Times New Roman" panose="02020603050405020304" pitchFamily="18" charset="0"/>
            </a:rPr>
            <a:t>/</a:t>
          </a:r>
          <a:r>
            <a:rPr lang="en-US" sz="1100" kern="1200" dirty="0" smtClean="0">
              <a:latin typeface="+mj-lt"/>
              <a:ea typeface="Calibri" panose="020F0502020204030204" pitchFamily="34" charset="0"/>
              <a:cs typeface="Times New Roman" panose="02020603050405020304" pitchFamily="18" charset="0"/>
            </a:rPr>
            <a:t>1994 </a:t>
          </a:r>
          <a:r>
            <a:rPr lang="en-US" sz="1100" kern="1200" dirty="0" err="1" smtClean="0">
              <a:latin typeface="+mj-lt"/>
              <a:ea typeface="Calibri" panose="020F0502020204030204" pitchFamily="34" charset="0"/>
              <a:cs typeface="Times New Roman" panose="02020603050405020304" pitchFamily="18" charset="0"/>
            </a:rPr>
            <a:t>privind</a:t>
          </a:r>
          <a:r>
            <a:rPr lang="en-US" sz="1100" kern="1200" dirty="0" smtClean="0">
              <a:latin typeface="+mj-lt"/>
              <a:ea typeface="Calibri" panose="020F0502020204030204" pitchFamily="34" charset="0"/>
              <a:cs typeface="Times New Roman" panose="02020603050405020304" pitchFamily="18" charset="0"/>
            </a:rPr>
            <a:t> </a:t>
          </a:r>
          <a:r>
            <a:rPr lang="en-US" sz="1100" kern="1200" dirty="0" err="1" smtClean="0">
              <a:latin typeface="+mj-lt"/>
              <a:ea typeface="Calibri" panose="020F0502020204030204" pitchFamily="34" charset="0"/>
              <a:cs typeface="Times New Roman" panose="02020603050405020304" pitchFamily="18" charset="0"/>
            </a:rPr>
            <a:t>amortizarea</a:t>
          </a:r>
          <a:r>
            <a:rPr lang="en-US" sz="1100" kern="1200" dirty="0" smtClean="0">
              <a:latin typeface="+mj-lt"/>
              <a:ea typeface="Calibri" panose="020F0502020204030204" pitchFamily="34" charset="0"/>
              <a:cs typeface="Times New Roman" panose="02020603050405020304" pitchFamily="18" charset="0"/>
            </a:rPr>
            <a:t> </a:t>
          </a:r>
          <a:r>
            <a:rPr lang="en-US" sz="1100" kern="1200" dirty="0" err="1" smtClean="0">
              <a:latin typeface="+mj-lt"/>
              <a:ea typeface="Calibri" panose="020F0502020204030204" pitchFamily="34" charset="0"/>
              <a:cs typeface="Times New Roman" panose="02020603050405020304" pitchFamily="18" charset="0"/>
            </a:rPr>
            <a:t>capitalului</a:t>
          </a:r>
          <a:r>
            <a:rPr lang="en-US" sz="1100" kern="1200" dirty="0" smtClean="0">
              <a:latin typeface="+mj-lt"/>
              <a:ea typeface="Calibri" panose="020F0502020204030204" pitchFamily="34" charset="0"/>
              <a:cs typeface="Times New Roman" panose="02020603050405020304" pitchFamily="18" charset="0"/>
            </a:rPr>
            <a:t> </a:t>
          </a:r>
          <a:r>
            <a:rPr lang="en-US" sz="1100" kern="1200" dirty="0" err="1" smtClean="0">
              <a:latin typeface="+mj-lt"/>
              <a:ea typeface="Calibri" panose="020F0502020204030204" pitchFamily="34" charset="0"/>
              <a:cs typeface="Times New Roman" panose="02020603050405020304" pitchFamily="18" charset="0"/>
            </a:rPr>
            <a:t>imobilizat</a:t>
          </a:r>
          <a:r>
            <a:rPr lang="en-US" sz="1100" kern="1200" dirty="0" smtClean="0">
              <a:latin typeface="+mj-lt"/>
              <a:ea typeface="Calibri" panose="020F0502020204030204" pitchFamily="34" charset="0"/>
              <a:cs typeface="Times New Roman" panose="02020603050405020304" pitchFamily="18" charset="0"/>
            </a:rPr>
            <a:t>  </a:t>
          </a:r>
          <a:r>
            <a:rPr lang="ro-RO" sz="1100" kern="1200" dirty="0" smtClean="0">
              <a:latin typeface="+mj-lt"/>
              <a:ea typeface="Calibri" panose="020F0502020204030204" pitchFamily="34" charset="0"/>
              <a:cs typeface="Times New Roman" panose="02020603050405020304" pitchFamily="18" charset="0"/>
            </a:rPr>
            <a:t>ți prin </a:t>
          </a:r>
          <a:r>
            <a:rPr lang="en-US" sz="1100" kern="1200" dirty="0" smtClean="0">
              <a:latin typeface="+mj-lt"/>
              <a:ea typeface="Calibri" panose="020F0502020204030204" pitchFamily="34" charset="0"/>
              <a:cs typeface="Times New Roman" panose="02020603050405020304" pitchFamily="18" charset="0"/>
            </a:rPr>
            <a:t>catalog</a:t>
          </a:r>
          <a:r>
            <a:rPr lang="ro-RO" sz="1100" kern="1200" dirty="0" smtClean="0">
              <a:latin typeface="+mj-lt"/>
              <a:ea typeface="Calibri" panose="020F0502020204030204" pitchFamily="34" charset="0"/>
              <a:cs typeface="Times New Roman" panose="02020603050405020304" pitchFamily="18" charset="0"/>
            </a:rPr>
            <a:t>ul cu</a:t>
          </a:r>
          <a:r>
            <a:rPr lang="en-US" sz="1100" kern="1200" dirty="0" smtClean="0">
              <a:latin typeface="+mj-lt"/>
              <a:ea typeface="Calibri" panose="020F0502020204030204" pitchFamily="34" charset="0"/>
              <a:cs typeface="Times New Roman" panose="02020603050405020304" pitchFamily="18" charset="0"/>
            </a:rPr>
            <a:t> </a:t>
          </a:r>
          <a:r>
            <a:rPr lang="en-US" sz="1100" kern="1200" dirty="0" err="1" smtClean="0">
              <a:latin typeface="+mj-lt"/>
              <a:ea typeface="Calibri" panose="020F0502020204030204" pitchFamily="34" charset="0"/>
              <a:cs typeface="Times New Roman" panose="02020603050405020304" pitchFamily="18" charset="0"/>
            </a:rPr>
            <a:t>duratele</a:t>
          </a:r>
          <a:r>
            <a:rPr lang="en-US" sz="1100" kern="1200" dirty="0" smtClean="0">
              <a:latin typeface="+mj-lt"/>
              <a:ea typeface="Calibri" panose="020F0502020204030204" pitchFamily="34" charset="0"/>
              <a:cs typeface="Times New Roman" panose="02020603050405020304" pitchFamily="18" charset="0"/>
            </a:rPr>
            <a:t> </a:t>
          </a:r>
          <a:r>
            <a:rPr lang="en-US" sz="1100" kern="1200" dirty="0" err="1" smtClean="0">
              <a:latin typeface="+mj-lt"/>
              <a:ea typeface="Calibri" panose="020F0502020204030204" pitchFamily="34" charset="0"/>
              <a:cs typeface="Times New Roman" panose="02020603050405020304" pitchFamily="18" charset="0"/>
            </a:rPr>
            <a:t>mijloacelor</a:t>
          </a:r>
          <a:r>
            <a:rPr lang="en-US" sz="1100" kern="1200" dirty="0" smtClean="0">
              <a:latin typeface="+mj-lt"/>
              <a:ea typeface="Calibri" panose="020F0502020204030204" pitchFamily="34" charset="0"/>
              <a:cs typeface="Times New Roman" panose="02020603050405020304" pitchFamily="18" charset="0"/>
            </a:rPr>
            <a:t> fixe.</a:t>
          </a:r>
          <a:endParaRPr lang="en-US" sz="1100" kern="1200" dirty="0">
            <a:latin typeface="+mj-lt"/>
            <a:ea typeface="Calibri" panose="020F0502020204030204" pitchFamily="34" charset="0"/>
            <a:cs typeface="Times New Roman" panose="02020603050405020304" pitchFamily="18" charset="0"/>
          </a:endParaRPr>
        </a:p>
      </dsp:txBody>
      <dsp:txXfrm>
        <a:off x="2777181" y="441738"/>
        <a:ext cx="2573636" cy="628154"/>
      </dsp:txXfrm>
    </dsp:sp>
    <dsp:sp modelId="{975D5BDF-2178-4077-B17C-575DE84BA77B}">
      <dsp:nvSpPr>
        <dsp:cNvPr id="0" name=""/>
        <dsp:cNvSpPr/>
      </dsp:nvSpPr>
      <dsp:spPr>
        <a:xfrm>
          <a:off x="2743199" y="1190890"/>
          <a:ext cx="2641600" cy="69611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o-RO" sz="1200" kern="1200" noProof="0" dirty="0" smtClean="0">
              <a:latin typeface="+mj-lt"/>
              <a:ea typeface="Calibri" panose="020F0502020204030204" pitchFamily="34" charset="0"/>
              <a:cs typeface="Times New Roman" panose="02020603050405020304" pitchFamily="18" charset="0"/>
            </a:rPr>
            <a:t>Amortizarea fiscală este reglementată de Codul Fiscal.</a:t>
          </a:r>
          <a:endParaRPr lang="ro-RO" sz="1200" kern="1200" noProof="0" dirty="0">
            <a:latin typeface="+mj-lt"/>
          </a:endParaRPr>
        </a:p>
      </dsp:txBody>
      <dsp:txXfrm>
        <a:off x="2777181" y="1224872"/>
        <a:ext cx="2573636" cy="628154"/>
      </dsp:txXfrm>
    </dsp:sp>
    <dsp:sp modelId="{FDB6532E-C46E-449E-BD35-6531102B4289}">
      <dsp:nvSpPr>
        <dsp:cNvPr id="0" name=""/>
        <dsp:cNvSpPr/>
      </dsp:nvSpPr>
      <dsp:spPr>
        <a:xfrm>
          <a:off x="2743199" y="1974023"/>
          <a:ext cx="2641600" cy="81207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o-RO" sz="1000" kern="1200" noProof="0" dirty="0" smtClean="0">
              <a:latin typeface="+mj-lt"/>
              <a:ea typeface="Calibri" panose="020F0502020204030204" pitchFamily="34" charset="0"/>
              <a:cs typeface="Times New Roman" panose="02020603050405020304" pitchFamily="18" charset="0"/>
            </a:rPr>
            <a:t>Mijloacele fixe reprezentând bunuri de retur  finanțate din granturi nu se amortizează, celelalte mijloace fixe finanțate din granturi (calculatoare, aparatura de laborator) se amortizeaza financiar și se reia la venituri grantul </a:t>
          </a:r>
          <a:r>
            <a:rPr lang="en-US" sz="1000" kern="1200" dirty="0" smtClean="0">
              <a:latin typeface="+mj-lt"/>
              <a:ea typeface="Calibri" panose="020F0502020204030204" pitchFamily="34" charset="0"/>
              <a:cs typeface="Times New Roman" panose="02020603050405020304" pitchFamily="18" charset="0"/>
            </a:rPr>
            <a:t>.</a:t>
          </a:r>
          <a:endParaRPr lang="en-US" sz="1000" kern="1200" dirty="0">
            <a:latin typeface="+mj-lt"/>
          </a:endParaRPr>
        </a:p>
      </dsp:txBody>
      <dsp:txXfrm>
        <a:off x="2782841" y="2013665"/>
        <a:ext cx="2562316" cy="732787"/>
      </dsp:txXfrm>
    </dsp:sp>
    <dsp:sp modelId="{9058807D-3CB1-405E-A0FE-BA9FCE66DA92}">
      <dsp:nvSpPr>
        <dsp:cNvPr id="0" name=""/>
        <dsp:cNvSpPr/>
      </dsp:nvSpPr>
      <dsp:spPr>
        <a:xfrm>
          <a:off x="2743199" y="2873109"/>
          <a:ext cx="2641600" cy="69611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o-RO" sz="1200" kern="1200" noProof="0" dirty="0" smtClean="0">
              <a:latin typeface="+mj-lt"/>
              <a:ea typeface="Calibri" panose="020F0502020204030204" pitchFamily="34" charset="0"/>
              <a:cs typeface="Times New Roman" panose="02020603050405020304" pitchFamily="18" charset="0"/>
            </a:rPr>
            <a:t>Amorizarea financiară este egală cu cea fiscală .</a:t>
          </a:r>
          <a:endParaRPr lang="ro-RO" sz="1200" kern="1200" noProof="0" dirty="0">
            <a:latin typeface="+mj-lt"/>
          </a:endParaRPr>
        </a:p>
      </dsp:txBody>
      <dsp:txXfrm>
        <a:off x="2777181" y="2907091"/>
        <a:ext cx="2573636" cy="6281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2554B-7D83-44D9-9C7B-A3E991B98E2C}">
      <dsp:nvSpPr>
        <dsp:cNvPr id="0" name=""/>
        <dsp:cNvSpPr/>
      </dsp:nvSpPr>
      <dsp:spPr>
        <a:xfrm>
          <a:off x="1706" y="0"/>
          <a:ext cx="2655093" cy="439047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o-RO" sz="900" kern="1200" dirty="0" smtClean="0">
              <a:solidFill>
                <a:sysClr val="window" lastClr="FFFFFF"/>
              </a:solidFill>
              <a:latin typeface="Arial" panose="020B0604020202020204" pitchFamily="34" charset="0"/>
              <a:ea typeface="+mn-ea"/>
              <a:cs typeface="Arial" panose="020B0604020202020204" pitchFamily="34" charset="0"/>
            </a:rPr>
            <a:t>Activitatea este verificată sub aspectul:</a:t>
          </a:r>
        </a:p>
        <a:p>
          <a:pPr lvl="0" algn="ctr" defTabSz="400050">
            <a:lnSpc>
              <a:spcPct val="90000"/>
            </a:lnSpc>
            <a:spcBef>
              <a:spcPct val="0"/>
            </a:spcBef>
            <a:spcAft>
              <a:spcPct val="35000"/>
            </a:spcAft>
          </a:pPr>
          <a:r>
            <a:rPr lang="ro-RO" sz="900" kern="1200" dirty="0" smtClean="0">
              <a:solidFill>
                <a:sysClr val="window" lastClr="FFFFFF"/>
              </a:solidFill>
              <a:latin typeface="Arial" panose="020B0604020202020204" pitchFamily="34" charset="0"/>
              <a:ea typeface="+mn-ea"/>
              <a:cs typeface="Arial" panose="020B0604020202020204" pitchFamily="34" charset="0"/>
            </a:rPr>
            <a:t>* Respectării prevederilor legale şi a reglementărilor interne cu privire la existența,  integritatea, păstrarea și utilizarea mijloacelor și resurselor, deținute cu orice titlu, și modului de reflectare a acestora în evidența contabilă</a:t>
          </a:r>
        </a:p>
        <a:p>
          <a:pPr lvl="0" algn="ctr" defTabSz="400050">
            <a:lnSpc>
              <a:spcPct val="90000"/>
            </a:lnSpc>
            <a:spcBef>
              <a:spcPct val="0"/>
            </a:spcBef>
            <a:spcAft>
              <a:spcPct val="35000"/>
            </a:spcAft>
          </a:pPr>
          <a:r>
            <a:rPr lang="ro-RO" sz="900" kern="1200" dirty="0" smtClean="0">
              <a:solidFill>
                <a:sysClr val="window" lastClr="FFFFFF"/>
              </a:solidFill>
              <a:latin typeface="Arial" panose="020B0604020202020204" pitchFamily="34" charset="0"/>
              <a:ea typeface="+mn-ea"/>
              <a:cs typeface="Arial" panose="020B0604020202020204" pitchFamily="34" charset="0"/>
            </a:rPr>
            <a:t>* Respectării prevederilor legale în fundamentarea proiectului bugetului de venituri și cheltuieli</a:t>
          </a:r>
        </a:p>
        <a:p>
          <a:pPr lvl="0" algn="ctr" defTabSz="400050">
            <a:lnSpc>
              <a:spcPct val="90000"/>
            </a:lnSpc>
            <a:spcBef>
              <a:spcPct val="0"/>
            </a:spcBef>
            <a:spcAft>
              <a:spcPct val="35000"/>
            </a:spcAft>
          </a:pPr>
          <a:r>
            <a:rPr lang="ro-RO" sz="900" kern="1200" dirty="0" smtClean="0">
              <a:solidFill>
                <a:sysClr val="window" lastClr="FFFFFF"/>
              </a:solidFill>
              <a:latin typeface="Arial" panose="020B0604020202020204" pitchFamily="34" charset="0"/>
              <a:ea typeface="+mn-ea"/>
              <a:cs typeface="Arial" panose="020B0604020202020204" pitchFamily="34" charset="0"/>
            </a:rPr>
            <a:t>* Respectării prevederilor legale în execuția bugetului de venituri și cheltuieli</a:t>
          </a:r>
        </a:p>
        <a:p>
          <a:pPr lvl="0" algn="ctr" defTabSz="400050">
            <a:lnSpc>
              <a:spcPct val="90000"/>
            </a:lnSpc>
            <a:spcBef>
              <a:spcPct val="0"/>
            </a:spcBef>
            <a:spcAft>
              <a:spcPct val="35000"/>
            </a:spcAft>
          </a:pPr>
          <a:r>
            <a:rPr lang="ro-RO" sz="900" kern="1200" dirty="0" smtClean="0">
              <a:solidFill>
                <a:sysClr val="window" lastClr="FFFFFF"/>
              </a:solidFill>
              <a:latin typeface="Arial" panose="020B0604020202020204" pitchFamily="34" charset="0"/>
              <a:ea typeface="+mn-ea"/>
              <a:cs typeface="Arial" panose="020B0604020202020204" pitchFamily="34" charset="0"/>
            </a:rPr>
            <a:t>* Respectării prevederilor legale și a reglementărilor interne cu privire la modul de efectuare a inventarierii anuale a elementelor de natura activelor, datoriilor și capitalurilor proprii</a:t>
          </a:r>
        </a:p>
        <a:p>
          <a:pPr lvl="0" algn="ctr" defTabSz="400050">
            <a:lnSpc>
              <a:spcPct val="90000"/>
            </a:lnSpc>
            <a:spcBef>
              <a:spcPct val="0"/>
            </a:spcBef>
            <a:spcAft>
              <a:spcPct val="35000"/>
            </a:spcAft>
          </a:pPr>
          <a:r>
            <a:rPr lang="ro-RO" sz="900" kern="1200" dirty="0" smtClean="0">
              <a:solidFill>
                <a:sysClr val="window" lastClr="FFFFFF"/>
              </a:solidFill>
              <a:latin typeface="Arial" panose="020B0604020202020204" pitchFamily="34" charset="0"/>
              <a:ea typeface="+mn-ea"/>
              <a:cs typeface="Arial" panose="020B0604020202020204" pitchFamily="34" charset="0"/>
            </a:rPr>
            <a:t>* Respectării prevederilor legale și a reglementărilor interne cu privire la încasările și plățile în lei și valută, de orice natură, în numerar sau prin virament</a:t>
          </a:r>
        </a:p>
        <a:p>
          <a:pPr lvl="0" algn="ctr" defTabSz="400050">
            <a:lnSpc>
              <a:spcPct val="90000"/>
            </a:lnSpc>
            <a:spcBef>
              <a:spcPct val="0"/>
            </a:spcBef>
            <a:spcAft>
              <a:spcPct val="35000"/>
            </a:spcAft>
          </a:pPr>
          <a:r>
            <a:rPr lang="ro-RO" sz="900" kern="1200" dirty="0" smtClean="0">
              <a:solidFill>
                <a:sysClr val="window" lastClr="FFFFFF"/>
              </a:solidFill>
              <a:latin typeface="Arial" panose="020B0604020202020204" pitchFamily="34" charset="0"/>
              <a:ea typeface="+mn-ea"/>
              <a:cs typeface="Arial" panose="020B0604020202020204" pitchFamily="34" charset="0"/>
            </a:rPr>
            <a:t>* Respectării prevederilor legale cu privire la înregistrarea în evidența contabilă a operațiunilor  economico-financiare</a:t>
          </a:r>
        </a:p>
        <a:p>
          <a:pPr lvl="0" algn="ctr" defTabSz="400050">
            <a:lnSpc>
              <a:spcPct val="90000"/>
            </a:lnSpc>
            <a:spcBef>
              <a:spcPct val="0"/>
            </a:spcBef>
            <a:spcAft>
              <a:spcPct val="35000"/>
            </a:spcAft>
          </a:pPr>
          <a:r>
            <a:rPr lang="ro-RO" sz="1100" kern="1200" dirty="0" smtClean="0">
              <a:solidFill>
                <a:sysClr val="window" lastClr="FFFFFF"/>
              </a:solidFill>
              <a:latin typeface="Arial" panose="020B0604020202020204" pitchFamily="34" charset="0"/>
              <a:ea typeface="+mn-ea"/>
              <a:cs typeface="Arial" panose="020B0604020202020204" pitchFamily="34" charset="0"/>
            </a:rPr>
            <a:t>Întocmirii situațiilor financiare, așa cum sunt prevăzute de Legea contabilității nr. 82/1991</a:t>
          </a:r>
          <a:endParaRPr lang="en-US" sz="1100" kern="1200" dirty="0">
            <a:solidFill>
              <a:sysClr val="window" lastClr="FFFFFF"/>
            </a:solidFill>
            <a:latin typeface="Arial" panose="020B0604020202020204" pitchFamily="34" charset="0"/>
            <a:ea typeface="+mn-ea"/>
            <a:cs typeface="Arial" panose="020B0604020202020204" pitchFamily="34" charset="0"/>
          </a:endParaRPr>
        </a:p>
      </dsp:txBody>
      <dsp:txXfrm>
        <a:off x="53143" y="1807627"/>
        <a:ext cx="2552219" cy="1653316"/>
      </dsp:txXfrm>
    </dsp:sp>
    <dsp:sp modelId="{22A84A6D-C8B9-428B-8C43-E11F21EA45E6}">
      <dsp:nvSpPr>
        <dsp:cNvPr id="0" name=""/>
        <dsp:cNvSpPr/>
      </dsp:nvSpPr>
      <dsp:spPr>
        <a:xfrm>
          <a:off x="589335" y="354797"/>
          <a:ext cx="1462028" cy="406399"/>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E0F2ECBC-488B-48D1-B6C8-C0257F6FB68B}">
      <dsp:nvSpPr>
        <dsp:cNvPr id="0" name=""/>
        <dsp:cNvSpPr/>
      </dsp:nvSpPr>
      <dsp:spPr>
        <a:xfrm>
          <a:off x="2736453" y="0"/>
          <a:ext cx="2655093" cy="439047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ro-RO" sz="1100" kern="1200" dirty="0" smtClean="0">
              <a:solidFill>
                <a:sysClr val="window" lastClr="FFFFFF"/>
              </a:solidFill>
              <a:latin typeface="Arial" panose="020B0604020202020204" pitchFamily="34" charset="0"/>
              <a:ea typeface="+mn-ea"/>
              <a:cs typeface="Arial" panose="020B0604020202020204" pitchFamily="34" charset="0"/>
            </a:rPr>
            <a:t>Auditarea:</a:t>
          </a:r>
        </a:p>
        <a:p>
          <a:pPr lvl="0" algn="ctr" defTabSz="488950">
            <a:lnSpc>
              <a:spcPct val="90000"/>
            </a:lnSpc>
            <a:spcBef>
              <a:spcPct val="0"/>
            </a:spcBef>
            <a:spcAft>
              <a:spcPct val="35000"/>
            </a:spcAft>
          </a:pPr>
          <a:r>
            <a:rPr lang="ro-RO" sz="1100" kern="1200" dirty="0" smtClean="0">
              <a:solidFill>
                <a:sysClr val="window" lastClr="FFFFFF"/>
              </a:solidFill>
              <a:latin typeface="Arial" panose="020B0604020202020204" pitchFamily="34" charset="0"/>
              <a:ea typeface="+mn-ea"/>
              <a:cs typeface="Arial" panose="020B0604020202020204" pitchFamily="34" charset="0"/>
            </a:rPr>
            <a:t>* activităților financiare sau cu implicații financiare desfășurate de SC ApaVital SA din momentul constituirii angajamentelor până la utilizarea fondurilor de către beneficiarii finali, inclusiv a fondurilor provenite din finanțare externă</a:t>
          </a:r>
        </a:p>
        <a:p>
          <a:pPr lvl="0" algn="ctr" defTabSz="488950">
            <a:lnSpc>
              <a:spcPct val="90000"/>
            </a:lnSpc>
            <a:spcBef>
              <a:spcPct val="0"/>
            </a:spcBef>
            <a:spcAft>
              <a:spcPct val="35000"/>
            </a:spcAft>
          </a:pPr>
          <a:r>
            <a:rPr lang="ro-RO" sz="1100" kern="1200" dirty="0" smtClean="0">
              <a:solidFill>
                <a:sysClr val="window" lastClr="FFFFFF"/>
              </a:solidFill>
              <a:latin typeface="Arial" panose="020B0604020202020204" pitchFamily="34" charset="0"/>
              <a:ea typeface="+mn-ea"/>
              <a:cs typeface="Arial" panose="020B0604020202020204" pitchFamily="34" charset="0"/>
            </a:rPr>
            <a:t>* plăților asumate prin angajamente bugetare și legale, inclusiv din fondurile comunitare</a:t>
          </a:r>
        </a:p>
        <a:p>
          <a:pPr lvl="0" algn="ctr" defTabSz="488950">
            <a:lnSpc>
              <a:spcPct val="90000"/>
            </a:lnSpc>
            <a:spcBef>
              <a:spcPct val="0"/>
            </a:spcBef>
            <a:spcAft>
              <a:spcPct val="35000"/>
            </a:spcAft>
          </a:pPr>
          <a:r>
            <a:rPr lang="ro-RO" sz="1100" kern="1200" dirty="0" smtClean="0">
              <a:solidFill>
                <a:sysClr val="window" lastClr="FFFFFF"/>
              </a:solidFill>
              <a:latin typeface="Arial" panose="020B0604020202020204" pitchFamily="34" charset="0"/>
              <a:ea typeface="+mn-ea"/>
              <a:cs typeface="Arial" panose="020B0604020202020204" pitchFamily="34" charset="0"/>
            </a:rPr>
            <a:t>* administrării patrimoniului</a:t>
          </a:r>
          <a:endParaRPr lang="en-US" sz="1100" kern="1200" dirty="0">
            <a:solidFill>
              <a:sysClr val="window" lastClr="FFFFFF"/>
            </a:solidFill>
            <a:latin typeface="Arial" panose="020B0604020202020204" pitchFamily="34" charset="0"/>
            <a:ea typeface="+mn-ea"/>
            <a:cs typeface="Arial" panose="020B0604020202020204" pitchFamily="34" charset="0"/>
          </a:endParaRPr>
        </a:p>
      </dsp:txBody>
      <dsp:txXfrm>
        <a:off x="2787890" y="1807627"/>
        <a:ext cx="2552219" cy="1653316"/>
      </dsp:txXfrm>
    </dsp:sp>
    <dsp:sp modelId="{69FAE612-3360-4D4C-9579-1DC50E3C4E67}">
      <dsp:nvSpPr>
        <dsp:cNvPr id="0" name=""/>
        <dsp:cNvSpPr/>
      </dsp:nvSpPr>
      <dsp:spPr>
        <a:xfrm>
          <a:off x="3331377" y="475532"/>
          <a:ext cx="1462028" cy="404908"/>
        </a:xfrm>
        <a:prstGeom prst="ellipse">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EDE40BDB-2906-4584-A425-DA1ABA392EE0}">
      <dsp:nvSpPr>
        <dsp:cNvPr id="0" name=""/>
        <dsp:cNvSpPr/>
      </dsp:nvSpPr>
      <dsp:spPr>
        <a:xfrm>
          <a:off x="5471199" y="0"/>
          <a:ext cx="2655093" cy="439047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ro-RO" sz="1100" kern="1200" dirty="0" smtClean="0">
              <a:solidFill>
                <a:sysClr val="window" lastClr="FFFFFF"/>
              </a:solidFill>
              <a:latin typeface="Arial" panose="020B0604020202020204" pitchFamily="34" charset="0"/>
              <a:ea typeface="+mn-ea"/>
              <a:cs typeface="Arial" panose="020B0604020202020204" pitchFamily="34" charset="0"/>
            </a:rPr>
            <a:t>* </a:t>
          </a:r>
          <a:r>
            <a:rPr lang="ro-RO" sz="1000" kern="1200" baseline="0" noProof="0" dirty="0" smtClean="0">
              <a:solidFill>
                <a:sysClr val="window" lastClr="FFFFFF"/>
              </a:solidFill>
              <a:latin typeface="Times New Roman" panose="02020603050405020304" pitchFamily="18" charset="0"/>
              <a:ea typeface="+mn-ea"/>
              <a:cs typeface="Arial" panose="020B0604020202020204" pitchFamily="34" charset="0"/>
            </a:rPr>
            <a:t>preîntâmpin</a:t>
          </a:r>
          <a:r>
            <a:rPr lang="ro-RO" sz="1000" kern="1200" baseline="0" dirty="0" smtClean="0">
              <a:solidFill>
                <a:sysClr val="window" lastClr="FFFFFF"/>
              </a:solidFill>
              <a:latin typeface="Times New Roman" panose="02020603050405020304" pitchFamily="18" charset="0"/>
              <a:ea typeface="+mn-ea"/>
              <a:cs typeface="Arial" panose="020B0604020202020204" pitchFamily="34" charset="0"/>
            </a:rPr>
            <a:t>ă</a:t>
          </a:r>
          <a:r>
            <a:rPr lang="en-US" sz="1000" kern="1200" baseline="0" dirty="0" smtClean="0">
              <a:solidFill>
                <a:sysClr val="window" lastClr="FFFFFF"/>
              </a:solidFill>
              <a:latin typeface="Times New Roman" panose="02020603050405020304" pitchFamily="18" charset="0"/>
              <a:ea typeface="+mn-ea"/>
              <a:cs typeface="Arial" panose="020B0604020202020204" pitchFamily="34" charset="0"/>
            </a:rPr>
            <a:t> </a:t>
          </a:r>
          <a:r>
            <a:rPr lang="ro-RO" sz="1000" kern="1200" baseline="0" noProof="0" dirty="0" smtClean="0">
              <a:solidFill>
                <a:sysClr val="window" lastClr="FFFFFF"/>
              </a:solidFill>
              <a:latin typeface="Times New Roman" panose="02020603050405020304" pitchFamily="18" charset="0"/>
              <a:ea typeface="+mn-ea"/>
              <a:cs typeface="Arial" panose="020B0604020202020204" pitchFamily="34" charset="0"/>
            </a:rPr>
            <a:t>încălcarea dispozițiilor legale în vigoare și producerea de pagube exercitând controlul tuturor documentelor care conțin operaţiuni cu impact financiar asupra fondurilor publice şi proprii, a patrimoniului public şi pro</a:t>
          </a:r>
          <a:r>
            <a:rPr lang="en-US" sz="1000" kern="1200" baseline="0" dirty="0" smtClean="0">
              <a:solidFill>
                <a:sysClr val="window" lastClr="FFFFFF"/>
              </a:solidFill>
              <a:latin typeface="Times New Roman" panose="02020603050405020304" pitchFamily="18" charset="0"/>
              <a:ea typeface="+mn-ea"/>
              <a:cs typeface="Arial" panose="020B0604020202020204" pitchFamily="34" charset="0"/>
            </a:rPr>
            <a:t>p</a:t>
          </a:r>
          <a:r>
            <a:rPr lang="ro-RO" sz="1000" kern="1200" baseline="0" noProof="0" dirty="0" smtClean="0">
              <a:solidFill>
                <a:sysClr val="window" lastClr="FFFFFF"/>
              </a:solidFill>
              <a:latin typeface="Times New Roman" panose="02020603050405020304" pitchFamily="18" charset="0"/>
              <a:ea typeface="+mn-ea"/>
              <a:cs typeface="Arial" panose="020B0604020202020204" pitchFamily="34" charset="0"/>
            </a:rPr>
            <a:t>ri</a:t>
          </a:r>
          <a:r>
            <a:rPr lang="en-US" sz="1000" kern="1200" baseline="0" dirty="0" smtClean="0">
              <a:solidFill>
                <a:sysClr val="window" lastClr="FFFFFF"/>
              </a:solidFill>
              <a:latin typeface="Times New Roman" panose="02020603050405020304" pitchFamily="18" charset="0"/>
              <a:ea typeface="+mn-ea"/>
              <a:cs typeface="Arial" panose="020B0604020202020204" pitchFamily="34" charset="0"/>
            </a:rPr>
            <a:t>u</a:t>
          </a:r>
          <a:endParaRPr lang="ro-RO" sz="1000" kern="1200" baseline="0" dirty="0" smtClean="0">
            <a:solidFill>
              <a:sysClr val="window" lastClr="FFFFFF"/>
            </a:solidFill>
            <a:latin typeface="Times New Roman" panose="02020603050405020304" pitchFamily="18" charset="0"/>
            <a:ea typeface="+mn-ea"/>
            <a:cs typeface="Arial" panose="020B0604020202020204" pitchFamily="34" charset="0"/>
          </a:endParaRPr>
        </a:p>
        <a:p>
          <a:pPr lvl="0" algn="ctr" defTabSz="488950">
            <a:lnSpc>
              <a:spcPct val="90000"/>
            </a:lnSpc>
            <a:spcBef>
              <a:spcPct val="0"/>
            </a:spcBef>
            <a:spcAft>
              <a:spcPct val="35000"/>
            </a:spcAft>
          </a:pPr>
          <a:r>
            <a:rPr lang="ro-RO" sz="1000" kern="1200" baseline="0" dirty="0" smtClean="0">
              <a:solidFill>
                <a:sysClr val="window" lastClr="FFFFFF"/>
              </a:solidFill>
              <a:latin typeface="Times New Roman" panose="02020603050405020304" pitchFamily="18" charset="0"/>
              <a:ea typeface="+mn-ea"/>
              <a:cs typeface="Arial" panose="020B0604020202020204" pitchFamily="34" charset="0"/>
            </a:rPr>
            <a:t>* </a:t>
          </a:r>
          <a:r>
            <a:rPr lang="ro-RO" sz="1000" kern="1200" baseline="0" noProof="0" dirty="0" smtClean="0">
              <a:solidFill>
                <a:sysClr val="window" lastClr="FFFFFF"/>
              </a:solidFill>
              <a:latin typeface="Times New Roman" panose="02020603050405020304" pitchFamily="18" charset="0"/>
              <a:ea typeface="+mn-ea"/>
              <a:cs typeface="Arial" panose="020B0604020202020204" pitchFamily="34" charset="0"/>
            </a:rPr>
            <a:t>urmăreşte şi verifică angajamentele legale din care rezultă direct sau indirect obligații de plată</a:t>
          </a:r>
        </a:p>
        <a:p>
          <a:pPr lvl="0" algn="ctr" defTabSz="488950">
            <a:lnSpc>
              <a:spcPct val="90000"/>
            </a:lnSpc>
            <a:spcBef>
              <a:spcPct val="0"/>
            </a:spcBef>
            <a:spcAft>
              <a:spcPct val="35000"/>
            </a:spcAft>
          </a:pPr>
          <a:r>
            <a:rPr lang="ro-RO" sz="1000" kern="1200" baseline="0" dirty="0" smtClean="0">
              <a:solidFill>
                <a:sysClr val="window" lastClr="FFFFFF"/>
              </a:solidFill>
              <a:latin typeface="Times New Roman" panose="02020603050405020304" pitchFamily="18" charset="0"/>
              <a:ea typeface="+mn-ea"/>
              <a:cs typeface="Arial" panose="020B0604020202020204" pitchFamily="34" charset="0"/>
            </a:rPr>
            <a:t>* </a:t>
          </a:r>
          <a:r>
            <a:rPr lang="ro-RO" sz="1000" kern="1200" baseline="0" noProof="0" dirty="0" smtClean="0">
              <a:solidFill>
                <a:sysClr val="window" lastClr="FFFFFF"/>
              </a:solidFill>
              <a:latin typeface="Times New Roman" panose="02020603050405020304" pitchFamily="18" charset="0"/>
              <a:ea typeface="+mn-ea"/>
              <a:cs typeface="Arial" panose="020B0604020202020204" pitchFamily="34" charset="0"/>
            </a:rPr>
            <a:t>urmăreşte  şi verifică legalitatea ordonanţării cheltuielilo</a:t>
          </a:r>
          <a:r>
            <a:rPr lang="en-US" sz="1000" kern="1200" baseline="0" dirty="0" smtClean="0">
              <a:solidFill>
                <a:sysClr val="window" lastClr="FFFFFF"/>
              </a:solidFill>
              <a:latin typeface="Times New Roman" panose="02020603050405020304" pitchFamily="18" charset="0"/>
              <a:ea typeface="+mn-ea"/>
              <a:cs typeface="Arial" panose="020B0604020202020204" pitchFamily="34" charset="0"/>
            </a:rPr>
            <a:t>r</a:t>
          </a:r>
          <a:endParaRPr lang="ro-RO" sz="1000" kern="1200" baseline="0" dirty="0" smtClean="0">
            <a:solidFill>
              <a:sysClr val="window" lastClr="FFFFFF"/>
            </a:solidFill>
            <a:latin typeface="Times New Roman" panose="02020603050405020304" pitchFamily="18" charset="0"/>
            <a:ea typeface="+mn-ea"/>
            <a:cs typeface="Arial" panose="020B0604020202020204" pitchFamily="34" charset="0"/>
          </a:endParaRPr>
        </a:p>
        <a:p>
          <a:pPr lvl="0" algn="ctr" defTabSz="488950">
            <a:lnSpc>
              <a:spcPct val="90000"/>
            </a:lnSpc>
            <a:spcBef>
              <a:spcPct val="0"/>
            </a:spcBef>
            <a:spcAft>
              <a:spcPct val="35000"/>
            </a:spcAft>
          </a:pPr>
          <a:r>
            <a:rPr lang="ro-RO" sz="1000" kern="1200" baseline="0" dirty="0" smtClean="0">
              <a:solidFill>
                <a:sysClr val="window" lastClr="FFFFFF"/>
              </a:solidFill>
              <a:latin typeface="Times New Roman" panose="02020603050405020304" pitchFamily="18" charset="0"/>
              <a:ea typeface="+mn-ea"/>
              <a:cs typeface="Arial" panose="020B0604020202020204" pitchFamily="34" charset="0"/>
            </a:rPr>
            <a:t>* </a:t>
          </a:r>
          <a:r>
            <a:rPr lang="ro-RO" sz="1000" kern="1200" baseline="0" noProof="0" dirty="0" smtClean="0">
              <a:solidFill>
                <a:sysClr val="window" lastClr="FFFFFF"/>
              </a:solidFill>
              <a:latin typeface="Times New Roman" panose="02020603050405020304" pitchFamily="18" charset="0"/>
              <a:ea typeface="+mn-ea"/>
              <a:cs typeface="Arial" panose="020B0604020202020204" pitchFamily="34" charset="0"/>
            </a:rPr>
            <a:t>verifică documentele ce cuprind operaţiile ce se referă la drepturile şi obligaţiile patrimoniale ale unităţii, în faza de angajare şi de plată, în raporturile cu alte persoane juridice sau fizic</a:t>
          </a:r>
          <a:r>
            <a:rPr lang="en-US" sz="1000" kern="1200" baseline="0" dirty="0" smtClean="0">
              <a:solidFill>
                <a:sysClr val="window" lastClr="FFFFFF"/>
              </a:solidFill>
              <a:latin typeface="Times New Roman" panose="02020603050405020304" pitchFamily="18" charset="0"/>
              <a:ea typeface="+mn-ea"/>
              <a:cs typeface="Arial" panose="020B0604020202020204" pitchFamily="34" charset="0"/>
            </a:rPr>
            <a:t>e</a:t>
          </a:r>
          <a:endParaRPr lang="ro-RO" sz="1000" kern="1200" baseline="0" dirty="0" smtClean="0">
            <a:solidFill>
              <a:sysClr val="window" lastClr="FFFFFF"/>
            </a:solidFill>
            <a:latin typeface="Times New Roman" panose="02020603050405020304" pitchFamily="18" charset="0"/>
            <a:ea typeface="+mn-ea"/>
            <a:cs typeface="Arial" panose="020B0604020202020204" pitchFamily="34" charset="0"/>
          </a:endParaRPr>
        </a:p>
        <a:p>
          <a:pPr lvl="0" algn="ctr" defTabSz="488950">
            <a:lnSpc>
              <a:spcPct val="90000"/>
            </a:lnSpc>
            <a:spcBef>
              <a:spcPct val="0"/>
            </a:spcBef>
            <a:spcAft>
              <a:spcPct val="35000"/>
            </a:spcAft>
          </a:pPr>
          <a:r>
            <a:rPr lang="ro-RO" sz="1000" kern="1200" baseline="0" dirty="0" smtClean="0">
              <a:solidFill>
                <a:sysClr val="window" lastClr="FFFFFF"/>
              </a:solidFill>
              <a:latin typeface="Times New Roman" panose="02020603050405020304" pitchFamily="18" charset="0"/>
              <a:ea typeface="+mn-ea"/>
              <a:cs typeface="Arial" panose="020B0604020202020204" pitchFamily="34" charset="0"/>
            </a:rPr>
            <a:t>* </a:t>
          </a:r>
          <a:r>
            <a:rPr lang="ro-RO" sz="1000" kern="1200" baseline="0" noProof="0" dirty="0" smtClean="0">
              <a:solidFill>
                <a:sysClr val="window" lastClr="FFFFFF"/>
              </a:solidFill>
              <a:latin typeface="Times New Roman" panose="02020603050405020304" pitchFamily="18" charset="0"/>
              <a:ea typeface="+mn-ea"/>
              <a:cs typeface="Arial" panose="020B0604020202020204" pitchFamily="34" charset="0"/>
            </a:rPr>
            <a:t>verifică îndeplinirea sub toate aspectele </a:t>
          </a:r>
          <a:r>
            <a:rPr lang="en-US" sz="1000" kern="1200" baseline="0" dirty="0" smtClean="0">
              <a:solidFill>
                <a:sysClr val="window" lastClr="FFFFFF"/>
              </a:solidFill>
              <a:latin typeface="Times New Roman" panose="02020603050405020304" pitchFamily="18" charset="0"/>
              <a:ea typeface="+mn-ea"/>
              <a:cs typeface="Arial" panose="020B0604020202020204" pitchFamily="34" charset="0"/>
            </a:rPr>
            <a:t>a </a:t>
          </a:r>
          <a:r>
            <a:rPr lang="ro-RO" sz="1000" kern="1200" baseline="0" noProof="0" dirty="0" smtClean="0">
              <a:solidFill>
                <a:sysClr val="window" lastClr="FFFFFF"/>
              </a:solidFill>
              <a:latin typeface="Times New Roman" panose="02020603050405020304" pitchFamily="18" charset="0"/>
              <a:ea typeface="+mn-ea"/>
              <a:cs typeface="Arial" panose="020B0604020202020204" pitchFamily="34" charset="0"/>
            </a:rPr>
            <a:t>principiilor şi regulilor procedurale şi metodologice care sunt aplicabile categoriilor de operaţiuni supuse controlului de regularitate</a:t>
          </a:r>
        </a:p>
        <a:p>
          <a:pPr lvl="0" algn="ctr" defTabSz="488950">
            <a:lnSpc>
              <a:spcPct val="90000"/>
            </a:lnSpc>
            <a:spcBef>
              <a:spcPct val="0"/>
            </a:spcBef>
            <a:spcAft>
              <a:spcPct val="35000"/>
            </a:spcAft>
          </a:pPr>
          <a:r>
            <a:rPr lang="ro-RO" sz="1000" kern="1200" baseline="0" dirty="0" smtClean="0">
              <a:solidFill>
                <a:sysClr val="window" lastClr="FFFFFF"/>
              </a:solidFill>
              <a:latin typeface="Times New Roman" panose="02020603050405020304" pitchFamily="18" charset="0"/>
              <a:ea typeface="+mn-ea"/>
              <a:cs typeface="Arial" panose="020B0604020202020204" pitchFamily="34" charset="0"/>
            </a:rPr>
            <a:t>* </a:t>
          </a:r>
          <a:r>
            <a:rPr lang="ro-RO" sz="1000" kern="1200" baseline="0" noProof="0" dirty="0" smtClean="0">
              <a:solidFill>
                <a:sysClr val="window" lastClr="FFFFFF"/>
              </a:solidFill>
              <a:latin typeface="Times New Roman" panose="02020603050405020304" pitchFamily="18" charset="0"/>
              <a:ea typeface="+mn-ea"/>
              <a:cs typeface="Arial" panose="020B0604020202020204" pitchFamily="34" charset="0"/>
            </a:rPr>
            <a:t>urmăreşte ca toate documentele de plată să fie atestate de compartimentul de resort, în vederea executării controlului financiar propriu</a:t>
          </a:r>
          <a:endParaRPr lang="ro-RO" sz="1000" kern="1200" baseline="0" noProof="0" dirty="0">
            <a:solidFill>
              <a:sysClr val="window" lastClr="FFFFFF"/>
            </a:solidFill>
            <a:latin typeface="Times New Roman" panose="02020603050405020304" pitchFamily="18" charset="0"/>
            <a:ea typeface="+mn-ea"/>
            <a:cs typeface="Arial" panose="020B0604020202020204" pitchFamily="34" charset="0"/>
          </a:endParaRPr>
        </a:p>
      </dsp:txBody>
      <dsp:txXfrm>
        <a:off x="5522636" y="1807627"/>
        <a:ext cx="2552219" cy="1653316"/>
      </dsp:txXfrm>
    </dsp:sp>
    <dsp:sp modelId="{C1E36B17-F0FA-4E4C-8F89-9A0C18CF27FB}">
      <dsp:nvSpPr>
        <dsp:cNvPr id="0" name=""/>
        <dsp:cNvSpPr/>
      </dsp:nvSpPr>
      <dsp:spPr>
        <a:xfrm>
          <a:off x="5939497" y="326434"/>
          <a:ext cx="1462028" cy="42008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8000" b="-108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DBF2A56-4C24-462B-9ABF-27CEFAC9FF32}">
      <dsp:nvSpPr>
        <dsp:cNvPr id="0" name=""/>
        <dsp:cNvSpPr/>
      </dsp:nvSpPr>
      <dsp:spPr>
        <a:xfrm>
          <a:off x="2960394" y="0"/>
          <a:ext cx="2314591" cy="386831"/>
        </a:xfrm>
        <a:prstGeom prst="leftRightArrow">
          <a:avLst/>
        </a:prstGeom>
        <a:blipFill rotWithShape="0">
          <a:blip xmlns:r="http://schemas.openxmlformats.org/officeDocument/2006/relationships" r:embed="rId4"/>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E39A7-839A-4BF9-83FB-120358BF5A31}">
      <dsp:nvSpPr>
        <dsp:cNvPr id="0" name=""/>
        <dsp:cNvSpPr/>
      </dsp:nvSpPr>
      <dsp:spPr>
        <a:xfrm>
          <a:off x="3251199" y="80217"/>
          <a:ext cx="4876800" cy="1660944"/>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ro-RO" sz="1600" kern="1200" dirty="0" smtClean="0">
              <a:latin typeface="Arial" panose="020B0604020202020204" pitchFamily="34" charset="0"/>
              <a:cs typeface="Arial" panose="020B0604020202020204" pitchFamily="34" charset="0"/>
            </a:rPr>
            <a:t>AGENȚIA NAȚIONALĂ DE ADMINISTRARE FISCALĂ</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A</a:t>
          </a:r>
          <a:r>
            <a:rPr lang="ro-RO" sz="1600" kern="1200" dirty="0" smtClean="0">
              <a:latin typeface="Arial" panose="020B0604020202020204" pitchFamily="34" charset="0"/>
              <a:cs typeface="Arial" panose="020B0604020202020204" pitchFamily="34" charset="0"/>
            </a:rPr>
            <a:t>UTORITĂȚILE PUBLICE LOCALE</a:t>
          </a:r>
          <a:endParaRPr lang="en-US" sz="16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dsp:txBody>
      <dsp:txXfrm>
        <a:off x="3251199" y="287835"/>
        <a:ext cx="4253946" cy="1245708"/>
      </dsp:txXfrm>
    </dsp:sp>
    <dsp:sp modelId="{BD4C6413-1F53-4437-B9E6-2CA4B0BBD482}">
      <dsp:nvSpPr>
        <dsp:cNvPr id="0" name=""/>
        <dsp:cNvSpPr/>
      </dsp:nvSpPr>
      <dsp:spPr>
        <a:xfrm>
          <a:off x="0" y="425"/>
          <a:ext cx="3251200" cy="166094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o-RO" sz="2000" kern="1200" dirty="0" smtClean="0">
              <a:latin typeface="Arial" panose="020B0604020202020204" pitchFamily="34" charset="0"/>
              <a:cs typeface="Arial" panose="020B0604020202020204" pitchFamily="34" charset="0"/>
            </a:rPr>
            <a:t>CONTROL FISCAL</a:t>
          </a:r>
          <a:endParaRPr lang="en-US" sz="2000" kern="1200" dirty="0">
            <a:latin typeface="Arial" panose="020B0604020202020204" pitchFamily="34" charset="0"/>
            <a:cs typeface="Arial" panose="020B0604020202020204" pitchFamily="34" charset="0"/>
          </a:endParaRPr>
        </a:p>
      </dsp:txBody>
      <dsp:txXfrm>
        <a:off x="81081" y="81506"/>
        <a:ext cx="3089038" cy="1498782"/>
      </dsp:txXfrm>
    </dsp:sp>
    <dsp:sp modelId="{DBFBAAED-055F-4E06-BD42-4ECF1ED2F018}">
      <dsp:nvSpPr>
        <dsp:cNvPr id="0" name=""/>
        <dsp:cNvSpPr/>
      </dsp:nvSpPr>
      <dsp:spPr>
        <a:xfrm>
          <a:off x="3251199" y="1827465"/>
          <a:ext cx="4876800" cy="1660944"/>
        </a:xfrm>
        <a:prstGeom prst="rightArrow">
          <a:avLst>
            <a:gd name="adj1" fmla="val 75000"/>
            <a:gd name="adj2" fmla="val 50000"/>
          </a:avLst>
        </a:prstGeom>
        <a:solidFill>
          <a:schemeClr val="accent2">
            <a:tint val="40000"/>
            <a:alpha val="90000"/>
            <a:hueOff val="5090724"/>
            <a:satOff val="-3481"/>
            <a:lumOff val="4172"/>
            <a:alphaOff val="0"/>
          </a:schemeClr>
        </a:solidFill>
        <a:ln w="25400" cap="flat" cmpd="sng" algn="ctr">
          <a:solidFill>
            <a:schemeClr val="accent2">
              <a:tint val="40000"/>
              <a:alpha val="90000"/>
              <a:hueOff val="5090724"/>
              <a:satOff val="-3481"/>
              <a:lumOff val="41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ctr" defTabSz="1066800">
            <a:lnSpc>
              <a:spcPct val="90000"/>
            </a:lnSpc>
            <a:spcBef>
              <a:spcPct val="0"/>
            </a:spcBef>
            <a:spcAft>
              <a:spcPct val="15000"/>
            </a:spcAft>
            <a:buChar char="••"/>
          </a:pPr>
          <a:endParaRPr lang="en-US" sz="2400" kern="1200" dirty="0">
            <a:latin typeface="Arial" panose="020B0604020202020204" pitchFamily="34" charset="0"/>
            <a:cs typeface="Arial" panose="020B0604020202020204" pitchFamily="34" charset="0"/>
          </a:endParaRPr>
        </a:p>
        <a:p>
          <a:pPr marL="171450" lvl="1" indent="-171450" algn="ctr" defTabSz="800100">
            <a:lnSpc>
              <a:spcPct val="90000"/>
            </a:lnSpc>
            <a:spcBef>
              <a:spcPct val="0"/>
            </a:spcBef>
            <a:spcAft>
              <a:spcPct val="15000"/>
            </a:spcAft>
            <a:buChar char="••"/>
          </a:pPr>
          <a:r>
            <a:rPr lang="ro-RO" sz="1800" kern="1200" dirty="0" smtClean="0">
              <a:latin typeface="Arial" panose="020B0604020202020204" pitchFamily="34" charset="0"/>
              <a:cs typeface="Arial" panose="020B0604020202020204" pitchFamily="34" charset="0"/>
            </a:rPr>
            <a:t>Direcția Generală a Finanțelor Publice</a:t>
          </a:r>
          <a:endParaRPr lang="en-US" sz="1800" kern="1200" dirty="0">
            <a:latin typeface="Arial" panose="020B0604020202020204" pitchFamily="34" charset="0"/>
            <a:cs typeface="Arial" panose="020B0604020202020204" pitchFamily="34" charset="0"/>
          </a:endParaRPr>
        </a:p>
        <a:p>
          <a:pPr marL="171450" lvl="1" indent="-171450" algn="ctr" defTabSz="800100">
            <a:lnSpc>
              <a:spcPct val="90000"/>
            </a:lnSpc>
            <a:spcBef>
              <a:spcPct val="0"/>
            </a:spcBef>
            <a:spcAft>
              <a:spcPct val="15000"/>
            </a:spcAft>
            <a:buChar char="••"/>
          </a:pPr>
          <a:r>
            <a:rPr lang="ro-RO" sz="1800" kern="1200" dirty="0" smtClean="0">
              <a:latin typeface="Arial" panose="020B0604020202020204" pitchFamily="34" charset="0"/>
              <a:cs typeface="Arial" panose="020B0604020202020204" pitchFamily="34" charset="0"/>
            </a:rPr>
            <a:t>Curtea de Conturi</a:t>
          </a:r>
          <a:endParaRPr lang="en-US" sz="1800" kern="1200" dirty="0">
            <a:latin typeface="Arial" panose="020B0604020202020204" pitchFamily="34" charset="0"/>
            <a:cs typeface="Arial" panose="020B0604020202020204" pitchFamily="34" charset="0"/>
          </a:endParaRPr>
        </a:p>
        <a:p>
          <a:pPr marL="171450" lvl="1" indent="-171450" algn="ctr" defTabSz="800100">
            <a:lnSpc>
              <a:spcPct val="90000"/>
            </a:lnSpc>
            <a:spcBef>
              <a:spcPct val="0"/>
            </a:spcBef>
            <a:spcAft>
              <a:spcPct val="15000"/>
            </a:spcAft>
            <a:buChar char="••"/>
          </a:pPr>
          <a:r>
            <a:rPr lang="ro-RO" sz="1800" kern="1200" dirty="0" smtClean="0">
              <a:latin typeface="Arial" panose="020B0604020202020204" pitchFamily="34" charset="0"/>
              <a:cs typeface="Arial" panose="020B0604020202020204" pitchFamily="34" charset="0"/>
            </a:rPr>
            <a:t>Antifraudă</a:t>
          </a:r>
          <a:endParaRPr lang="en-US" sz="1800" kern="1200" dirty="0">
            <a:latin typeface="Arial" panose="020B0604020202020204" pitchFamily="34" charset="0"/>
            <a:cs typeface="Arial" panose="020B0604020202020204" pitchFamily="34" charset="0"/>
          </a:endParaRPr>
        </a:p>
      </dsp:txBody>
      <dsp:txXfrm>
        <a:off x="3251199" y="2035083"/>
        <a:ext cx="4253946" cy="1245708"/>
      </dsp:txXfrm>
    </dsp:sp>
    <dsp:sp modelId="{B225D9E1-6B60-4641-BDB1-58893F1217B3}">
      <dsp:nvSpPr>
        <dsp:cNvPr id="0" name=""/>
        <dsp:cNvSpPr/>
      </dsp:nvSpPr>
      <dsp:spPr>
        <a:xfrm>
          <a:off x="0" y="1827465"/>
          <a:ext cx="3251200" cy="1660944"/>
        </a:xfrm>
        <a:prstGeom prst="roundRect">
          <a:avLst/>
        </a:prstGeom>
        <a:solidFill>
          <a:schemeClr val="accent2">
            <a:hueOff val="5450428"/>
            <a:satOff val="-16130"/>
            <a:lumOff val="203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o-RO" sz="2000" kern="1200" dirty="0" smtClean="0">
              <a:latin typeface="Arial" panose="020B0604020202020204" pitchFamily="34" charset="0"/>
              <a:cs typeface="Arial" panose="020B0604020202020204" pitchFamily="34" charset="0"/>
            </a:rPr>
            <a:t>CONTROL FINANCIAR</a:t>
          </a:r>
          <a:endParaRPr lang="en-US" sz="2000" kern="1200" dirty="0">
            <a:latin typeface="Arial" panose="020B0604020202020204" pitchFamily="34" charset="0"/>
            <a:cs typeface="Arial" panose="020B0604020202020204" pitchFamily="34" charset="0"/>
          </a:endParaRPr>
        </a:p>
      </dsp:txBody>
      <dsp:txXfrm>
        <a:off x="81081" y="1908546"/>
        <a:ext cx="3089038" cy="149878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3059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3059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3059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895350" y="746125"/>
            <a:ext cx="4970463" cy="372903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1595" y="4722417"/>
            <a:ext cx="4957975" cy="4474368"/>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a:t>Klicken Sie, um die Formate des Vorlagentextes zu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198" name="Rectangle 6"/>
          <p:cNvSpPr>
            <a:spLocks noGrp="1" noChangeArrowheads="1"/>
          </p:cNvSpPr>
          <p:nvPr>
            <p:ph type="ftr" sz="quarter" idx="4"/>
          </p:nvPr>
        </p:nvSpPr>
        <p:spPr bwMode="auto">
          <a:xfrm>
            <a:off x="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3059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noProof="0" dirty="0"/>
          </a:p>
        </p:txBody>
      </p:sp>
      <p:sp>
        <p:nvSpPr>
          <p:cNvPr id="4" name="Slide Number Placeholder 3"/>
          <p:cNvSpPr>
            <a:spLocks noGrp="1"/>
          </p:cNvSpPr>
          <p:nvPr>
            <p:ph type="sldNum" sz="quarter" idx="10"/>
          </p:nvPr>
        </p:nvSpPr>
        <p:spPr/>
        <p:txBody>
          <a:bodyPr/>
          <a:lstStyle/>
          <a:p>
            <a:pPr>
              <a:defRPr/>
            </a:pPr>
            <a:fld id="{FCC8D018-2849-4367-944E-648FA90DDE54}" type="slidenum">
              <a:rPr lang="de-DE" smtClean="0"/>
              <a:pPr>
                <a:defRPr/>
              </a:pPr>
              <a:t>17</a:t>
            </a:fld>
            <a:endParaRPr lang="de-DE" dirty="0"/>
          </a:p>
        </p:txBody>
      </p:sp>
    </p:spTree>
    <p:extLst>
      <p:ext uri="{BB962C8B-B14F-4D97-AF65-F5344CB8AC3E}">
        <p14:creationId xmlns:p14="http://schemas.microsoft.com/office/powerpoint/2010/main" val="3669834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2651A308-48BF-4C60-A788-CEA3497A0B38}" type="datetime1">
              <a:rPr lang="en-GB" smtClean="0"/>
              <a:t>20/09/2018</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6F957E87-9AEA-4D4F-967B-5FD7D46FDE70}" type="datetime1">
              <a:rPr lang="en-GB" smtClean="0"/>
              <a:t>20/09/2018</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1ED16B6A-8F52-4E58-8343-AE1442216D09}" type="datetime1">
              <a:rPr lang="en-GB" smtClean="0"/>
              <a:t>20/09/2018</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C79F5C9-0008-4011-8A18-008BE20D296E}" type="datetime1">
              <a:rPr lang="en-GB" smtClean="0"/>
              <a:t>20/09/2018</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75BCF4C7-9B30-4015-A9A4-B292C6F74447}" type="datetime1">
              <a:rPr lang="en-GB" smtClean="0"/>
              <a:t>20/09/2018</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F1FB1DD7-5FC8-472E-A4B7-96119CF63BEE}" type="datetime1">
              <a:rPr lang="en-GB" smtClean="0"/>
              <a:t>20/09/2018</a:t>
            </a:fld>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8"/>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9"/>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First layer</a:t>
            </a:r>
          </a:p>
          <a:p>
            <a:pPr lvl="1"/>
            <a:r>
              <a:rPr lang="en-GB"/>
              <a:t>Second layer</a:t>
            </a:r>
          </a:p>
          <a:p>
            <a:pPr lvl="2"/>
            <a:r>
              <a:rPr lang="en-GB"/>
              <a:t>Third layer</a:t>
            </a:r>
          </a:p>
          <a:p>
            <a:pPr lvl="3"/>
            <a:r>
              <a:rPr lang="en-GB"/>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C905A3F7-01A9-47D0-8E89-F108CF3A9C72}" type="datetime1">
              <a:rPr lang="en-GB" smtClean="0"/>
              <a:t>20/09/2018</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here to add title</a:t>
            </a:r>
            <a:endParaRPr lang="de-DE"/>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Lst>
  <p:transition/>
  <p:hf sldNum="0" hdr="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7.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7.xml"/><Relationship Id="rId5" Type="http://schemas.openxmlformats.org/officeDocument/2006/relationships/image" Target="../media/image6.png"/><Relationship Id="rId15" Type="http://schemas.microsoft.com/office/2007/relationships/diagramDrawing" Target="../diagrams/drawing7.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7.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8.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8.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8.xml"/><Relationship Id="rId5" Type="http://schemas.openxmlformats.org/officeDocument/2006/relationships/image" Target="../media/image6.png"/><Relationship Id="rId15" Type="http://schemas.microsoft.com/office/2007/relationships/diagramDrawing" Target="../diagrams/drawing8.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8.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9.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9.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9.xml"/><Relationship Id="rId5" Type="http://schemas.openxmlformats.org/officeDocument/2006/relationships/image" Target="../media/image6.png"/><Relationship Id="rId15" Type="http://schemas.microsoft.com/office/2007/relationships/diagramDrawing" Target="../diagrams/drawing9.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9.xml"/></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10.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10.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10.xml"/><Relationship Id="rId5" Type="http://schemas.openxmlformats.org/officeDocument/2006/relationships/image" Target="../media/image6.png"/><Relationship Id="rId15" Type="http://schemas.microsoft.com/office/2007/relationships/diagramDrawing" Target="../diagrams/drawing10.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10.xml"/></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11.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1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11.xml"/><Relationship Id="rId5" Type="http://schemas.openxmlformats.org/officeDocument/2006/relationships/image" Target="../media/image6.png"/><Relationship Id="rId15" Type="http://schemas.microsoft.com/office/2007/relationships/diagramDrawing" Target="../diagrams/drawing11.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11.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Layout" Target="../diagrams/layout12.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diagramData" Target="../diagrams/data12.xml"/><Relationship Id="rId2" Type="http://schemas.openxmlformats.org/officeDocument/2006/relationships/notesSlide" Target="../notesSlides/notesSlide1.xml"/><Relationship Id="rId16" Type="http://schemas.microsoft.com/office/2007/relationships/diagramDrawing" Target="../diagrams/drawing1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diagramColors" Target="../diagrams/colors12.xml"/><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13.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1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13.xml"/><Relationship Id="rId5" Type="http://schemas.openxmlformats.org/officeDocument/2006/relationships/image" Target="../media/image6.png"/><Relationship Id="rId15" Type="http://schemas.microsoft.com/office/2007/relationships/diagramDrawing" Target="../diagrams/drawing13.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13.xml"/></Relationships>
</file>

<file path=ppt/slides/_rels/slide1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14.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1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14.xml"/><Relationship Id="rId5" Type="http://schemas.openxmlformats.org/officeDocument/2006/relationships/image" Target="../media/image6.png"/><Relationship Id="rId15" Type="http://schemas.microsoft.com/office/2007/relationships/diagramDrawing" Target="../diagrams/drawing14.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15.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1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15.xml"/><Relationship Id="rId5" Type="http://schemas.openxmlformats.org/officeDocument/2006/relationships/image" Target="../media/image6.png"/><Relationship Id="rId15" Type="http://schemas.microsoft.com/office/2007/relationships/diagramDrawing" Target="../diagrams/drawing15.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15.xml"/></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16.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1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16.xml"/><Relationship Id="rId5" Type="http://schemas.openxmlformats.org/officeDocument/2006/relationships/image" Target="../media/image6.png"/><Relationship Id="rId15" Type="http://schemas.microsoft.com/office/2007/relationships/diagramDrawing" Target="../diagrams/drawing16.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16.xml"/></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17.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1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17.xml"/><Relationship Id="rId5" Type="http://schemas.openxmlformats.org/officeDocument/2006/relationships/image" Target="../media/image6.png"/><Relationship Id="rId15" Type="http://schemas.microsoft.com/office/2007/relationships/diagramDrawing" Target="../diagrams/drawing17.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17.xml"/></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18.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18.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18.xml"/><Relationship Id="rId5" Type="http://schemas.openxmlformats.org/officeDocument/2006/relationships/image" Target="../media/image6.png"/><Relationship Id="rId15" Type="http://schemas.microsoft.com/office/2007/relationships/diagramDrawing" Target="../diagrams/drawing18.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18.xml"/></Relationships>
</file>

<file path=ppt/slides/_rels/slide2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19.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19.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19.xml"/><Relationship Id="rId5" Type="http://schemas.openxmlformats.org/officeDocument/2006/relationships/image" Target="../media/image6.png"/><Relationship Id="rId15" Type="http://schemas.microsoft.com/office/2007/relationships/diagramDrawing" Target="../diagrams/drawing19.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19.xml"/></Relationships>
</file>

<file path=ppt/slides/_rels/slide2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20.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20.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20.xml"/><Relationship Id="rId5" Type="http://schemas.openxmlformats.org/officeDocument/2006/relationships/image" Target="../media/image6.png"/><Relationship Id="rId15" Type="http://schemas.microsoft.com/office/2007/relationships/diagramDrawing" Target="../diagrams/drawing20.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20.xml"/></Relationships>
</file>

<file path=ppt/slides/_rels/slide2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21.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2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21.xml"/><Relationship Id="rId5" Type="http://schemas.openxmlformats.org/officeDocument/2006/relationships/image" Target="../media/image6.png"/><Relationship Id="rId15" Type="http://schemas.microsoft.com/office/2007/relationships/diagramDrawing" Target="../diagrams/drawing21.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21.xml"/></Relationships>
</file>

<file path=ppt/slides/_rels/slide2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22.xml"/><Relationship Id="rId18" Type="http://schemas.openxmlformats.org/officeDocument/2006/relationships/diagramQuickStyle" Target="../diagrams/quickStyle23.xml"/><Relationship Id="rId3" Type="http://schemas.openxmlformats.org/officeDocument/2006/relationships/image" Target="../media/image4.png"/><Relationship Id="rId21" Type="http://schemas.openxmlformats.org/officeDocument/2006/relationships/image" Target="../media/image33.png"/><Relationship Id="rId7" Type="http://schemas.openxmlformats.org/officeDocument/2006/relationships/image" Target="../media/image8.png"/><Relationship Id="rId12" Type="http://schemas.openxmlformats.org/officeDocument/2006/relationships/diagramLayout" Target="../diagrams/layout22.xml"/><Relationship Id="rId17" Type="http://schemas.openxmlformats.org/officeDocument/2006/relationships/diagramLayout" Target="../diagrams/layout23.xml"/><Relationship Id="rId2" Type="http://schemas.openxmlformats.org/officeDocument/2006/relationships/image" Target="../media/image3.png"/><Relationship Id="rId16" Type="http://schemas.openxmlformats.org/officeDocument/2006/relationships/diagramData" Target="../diagrams/data23.xml"/><Relationship Id="rId20" Type="http://schemas.microsoft.com/office/2007/relationships/diagramDrawing" Target="../diagrams/drawing23.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22.xml"/><Relationship Id="rId5" Type="http://schemas.openxmlformats.org/officeDocument/2006/relationships/image" Target="../media/image6.png"/><Relationship Id="rId15" Type="http://schemas.microsoft.com/office/2007/relationships/diagramDrawing" Target="../diagrams/drawing22.xml"/><Relationship Id="rId10" Type="http://schemas.openxmlformats.org/officeDocument/2006/relationships/image" Target="../media/image11.jpeg"/><Relationship Id="rId19" Type="http://schemas.openxmlformats.org/officeDocument/2006/relationships/diagramColors" Target="../diagrams/colors23.xml"/><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22.xml"/></Relationships>
</file>

<file path=ppt/slides/_rels/slide2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4.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5.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1.xml"/><Relationship Id="rId5" Type="http://schemas.openxmlformats.org/officeDocument/2006/relationships/image" Target="../media/image6.png"/><Relationship Id="rId15" Type="http://schemas.microsoft.com/office/2007/relationships/diagramDrawing" Target="../diagrams/drawing1.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24.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24.xml"/><Relationship Id="rId2" Type="http://schemas.openxmlformats.org/officeDocument/2006/relationships/image" Target="../media/image3.png"/><Relationship Id="rId16"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24.xml"/><Relationship Id="rId5" Type="http://schemas.openxmlformats.org/officeDocument/2006/relationships/image" Target="../media/image6.png"/><Relationship Id="rId15" Type="http://schemas.microsoft.com/office/2007/relationships/diagramDrawing" Target="../diagrams/drawing24.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24.xml"/></Relationships>
</file>

<file path=ppt/slides/_rels/slide3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25.xml"/><Relationship Id="rId18" Type="http://schemas.openxmlformats.org/officeDocument/2006/relationships/diagramQuickStyle" Target="../diagrams/quickStyle26.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25.xml"/><Relationship Id="rId17" Type="http://schemas.openxmlformats.org/officeDocument/2006/relationships/diagramLayout" Target="../diagrams/layout26.xml"/><Relationship Id="rId2" Type="http://schemas.openxmlformats.org/officeDocument/2006/relationships/image" Target="../media/image3.png"/><Relationship Id="rId16" Type="http://schemas.openxmlformats.org/officeDocument/2006/relationships/diagramData" Target="../diagrams/data26.xml"/><Relationship Id="rId20" Type="http://schemas.microsoft.com/office/2007/relationships/diagramDrawing" Target="../diagrams/drawing26.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25.xml"/><Relationship Id="rId5" Type="http://schemas.openxmlformats.org/officeDocument/2006/relationships/image" Target="../media/image6.png"/><Relationship Id="rId15" Type="http://schemas.microsoft.com/office/2007/relationships/diagramDrawing" Target="../diagrams/drawing25.xml"/><Relationship Id="rId10" Type="http://schemas.openxmlformats.org/officeDocument/2006/relationships/image" Target="../media/image11.jpeg"/><Relationship Id="rId19" Type="http://schemas.openxmlformats.org/officeDocument/2006/relationships/diagramColors" Target="../diagrams/colors26.xml"/><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25.xml"/></Relationships>
</file>

<file path=ppt/slides/_rels/slide3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27.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2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27.xml"/><Relationship Id="rId5" Type="http://schemas.openxmlformats.org/officeDocument/2006/relationships/image" Target="../media/image6.png"/><Relationship Id="rId15" Type="http://schemas.microsoft.com/office/2007/relationships/diagramDrawing" Target="../diagrams/drawing27.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27.xml"/></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7.emf"/><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3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8.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40.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9.emf"/><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28.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28.xml"/><Relationship Id="rId2" Type="http://schemas.openxmlformats.org/officeDocument/2006/relationships/image" Target="../media/image3.png"/><Relationship Id="rId16" Type="http://schemas.openxmlformats.org/officeDocument/2006/relationships/image" Target="../media/image41.jp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28.xml"/><Relationship Id="rId5" Type="http://schemas.openxmlformats.org/officeDocument/2006/relationships/image" Target="../media/image6.png"/><Relationship Id="rId15" Type="http://schemas.microsoft.com/office/2007/relationships/diagramDrawing" Target="../diagrams/drawing28.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28.xml"/></Relationships>
</file>

<file path=ppt/slides/_rels/slide3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29.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29.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29.xml"/><Relationship Id="rId5" Type="http://schemas.openxmlformats.org/officeDocument/2006/relationships/image" Target="../media/image6.png"/><Relationship Id="rId15" Type="http://schemas.microsoft.com/office/2007/relationships/diagramDrawing" Target="../diagrams/drawing29.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29.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2.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2.xml"/><Relationship Id="rId5" Type="http://schemas.openxmlformats.org/officeDocument/2006/relationships/image" Target="../media/image6.png"/><Relationship Id="rId15" Type="http://schemas.microsoft.com/office/2007/relationships/diagramDrawing" Target="../diagrams/drawing2.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2.xml"/></Relationships>
</file>

<file path=ppt/slides/_rels/slide4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4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30.xml"/><Relationship Id="rId18" Type="http://schemas.openxmlformats.org/officeDocument/2006/relationships/diagramQuickStyle" Target="../diagrams/quickStyle31.xml"/><Relationship Id="rId26" Type="http://schemas.openxmlformats.org/officeDocument/2006/relationships/diagramData" Target="../diagrams/data33.xml"/><Relationship Id="rId39" Type="http://schemas.openxmlformats.org/officeDocument/2006/relationships/diagramColors" Target="../diagrams/colors35.xml"/><Relationship Id="rId3" Type="http://schemas.openxmlformats.org/officeDocument/2006/relationships/image" Target="../media/image4.png"/><Relationship Id="rId21" Type="http://schemas.openxmlformats.org/officeDocument/2006/relationships/diagramData" Target="../diagrams/data32.xml"/><Relationship Id="rId34" Type="http://schemas.openxmlformats.org/officeDocument/2006/relationships/diagramColors" Target="../diagrams/colors34.xml"/><Relationship Id="rId7" Type="http://schemas.openxmlformats.org/officeDocument/2006/relationships/image" Target="../media/image8.png"/><Relationship Id="rId12" Type="http://schemas.openxmlformats.org/officeDocument/2006/relationships/diagramLayout" Target="../diagrams/layout30.xml"/><Relationship Id="rId17" Type="http://schemas.openxmlformats.org/officeDocument/2006/relationships/diagramLayout" Target="../diagrams/layout31.xml"/><Relationship Id="rId25" Type="http://schemas.microsoft.com/office/2007/relationships/diagramDrawing" Target="../diagrams/drawing32.xml"/><Relationship Id="rId33" Type="http://schemas.openxmlformats.org/officeDocument/2006/relationships/diagramQuickStyle" Target="../diagrams/quickStyle34.xml"/><Relationship Id="rId38" Type="http://schemas.openxmlformats.org/officeDocument/2006/relationships/diagramQuickStyle" Target="../diagrams/quickStyle35.xml"/><Relationship Id="rId2" Type="http://schemas.openxmlformats.org/officeDocument/2006/relationships/image" Target="../media/image3.png"/><Relationship Id="rId16" Type="http://schemas.openxmlformats.org/officeDocument/2006/relationships/diagramData" Target="../diagrams/data31.xml"/><Relationship Id="rId20" Type="http://schemas.microsoft.com/office/2007/relationships/diagramDrawing" Target="../diagrams/drawing31.xml"/><Relationship Id="rId29" Type="http://schemas.openxmlformats.org/officeDocument/2006/relationships/diagramColors" Target="../diagrams/colors33.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30.xml"/><Relationship Id="rId24" Type="http://schemas.openxmlformats.org/officeDocument/2006/relationships/diagramColors" Target="../diagrams/colors32.xml"/><Relationship Id="rId32" Type="http://schemas.openxmlformats.org/officeDocument/2006/relationships/diagramLayout" Target="../diagrams/layout34.xml"/><Relationship Id="rId37" Type="http://schemas.openxmlformats.org/officeDocument/2006/relationships/diagramLayout" Target="../diagrams/layout35.xml"/><Relationship Id="rId40" Type="http://schemas.microsoft.com/office/2007/relationships/diagramDrawing" Target="../diagrams/drawing35.xml"/><Relationship Id="rId5" Type="http://schemas.openxmlformats.org/officeDocument/2006/relationships/image" Target="../media/image6.png"/><Relationship Id="rId15" Type="http://schemas.microsoft.com/office/2007/relationships/diagramDrawing" Target="../diagrams/drawing30.xml"/><Relationship Id="rId23" Type="http://schemas.openxmlformats.org/officeDocument/2006/relationships/diagramQuickStyle" Target="../diagrams/quickStyle32.xml"/><Relationship Id="rId28" Type="http://schemas.openxmlformats.org/officeDocument/2006/relationships/diagramQuickStyle" Target="../diagrams/quickStyle33.xml"/><Relationship Id="rId36" Type="http://schemas.openxmlformats.org/officeDocument/2006/relationships/diagramData" Target="../diagrams/data35.xml"/><Relationship Id="rId10" Type="http://schemas.openxmlformats.org/officeDocument/2006/relationships/image" Target="../media/image11.jpeg"/><Relationship Id="rId19" Type="http://schemas.openxmlformats.org/officeDocument/2006/relationships/diagramColors" Target="../diagrams/colors31.xml"/><Relationship Id="rId31" Type="http://schemas.openxmlformats.org/officeDocument/2006/relationships/diagramData" Target="../diagrams/data34.xml"/><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30.xml"/><Relationship Id="rId22" Type="http://schemas.openxmlformats.org/officeDocument/2006/relationships/diagramLayout" Target="../diagrams/layout32.xml"/><Relationship Id="rId27" Type="http://schemas.openxmlformats.org/officeDocument/2006/relationships/diagramLayout" Target="../diagrams/layout33.xml"/><Relationship Id="rId30" Type="http://schemas.microsoft.com/office/2007/relationships/diagramDrawing" Target="../diagrams/drawing33.xml"/><Relationship Id="rId35" Type="http://schemas.microsoft.com/office/2007/relationships/diagramDrawing" Target="../diagrams/drawing34.xml"/></Relationships>
</file>

<file path=ppt/slides/_rels/slide4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3.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3.xml"/><Relationship Id="rId5" Type="http://schemas.openxmlformats.org/officeDocument/2006/relationships/image" Target="../media/image6.png"/><Relationship Id="rId15" Type="http://schemas.microsoft.com/office/2007/relationships/diagramDrawing" Target="../diagrams/drawing3.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3.xml"/></Relationships>
</file>

<file path=ppt/slides/_rels/slide5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6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6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6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6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4.emf"/><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6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6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6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6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6.emf"/><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6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7.emf"/><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6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8.emf"/><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4.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4.xml"/><Relationship Id="rId5" Type="http://schemas.openxmlformats.org/officeDocument/2006/relationships/image" Target="../media/image6.png"/><Relationship Id="rId15" Type="http://schemas.microsoft.com/office/2007/relationships/diagramDrawing" Target="../diagrams/drawing4.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4.xml"/></Relationships>
</file>

<file path=ppt/slides/_rels/slide7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9.emf"/><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60.emf"/><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61.emf"/><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62.emf"/><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63.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64.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5.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5.xml"/><Relationship Id="rId5" Type="http://schemas.openxmlformats.org/officeDocument/2006/relationships/image" Target="../media/image6.png"/><Relationship Id="rId15" Type="http://schemas.microsoft.com/office/2007/relationships/diagramDrawing" Target="../diagrams/drawing5.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5.xml"/></Relationships>
</file>

<file path=ppt/slides/_rels/slide8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8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8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65.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8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8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8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8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66.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8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6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8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8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70.emf"/><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69.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68.emf"/><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QuickStyle" Target="../diagrams/quickStyle6.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Data" Target="../diagrams/data6.xml"/><Relationship Id="rId5" Type="http://schemas.openxmlformats.org/officeDocument/2006/relationships/image" Target="../media/image6.png"/><Relationship Id="rId15" Type="http://schemas.microsoft.com/office/2007/relationships/diagramDrawing" Target="../diagrams/drawing6.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diagramColors" Target="../diagrams/colors6.xml"/></Relationships>
</file>

<file path=ppt/slides/_rels/slide9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7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71.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9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7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73.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9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75.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algn="ctr" fontAlgn="auto">
              <a:spcBef>
                <a:spcPts val="0"/>
              </a:spcBef>
              <a:spcAft>
                <a:spcPts val="0"/>
              </a:spcAft>
            </a:pPr>
            <a:r>
              <a:rPr lang="ro-RO" sz="3400" b="1" i="1" kern="1200" dirty="0" smtClean="0">
                <a:solidFill>
                  <a:srgbClr val="2C87C8"/>
                </a:solidFill>
                <a:latin typeface="Calibri" panose="020F0502020204030204"/>
              </a:rPr>
              <a:t/>
            </a:r>
            <a:br>
              <a:rPr lang="ro-RO" sz="3400" b="1" i="1" kern="1200" dirty="0" smtClean="0">
                <a:solidFill>
                  <a:srgbClr val="2C87C8"/>
                </a:solidFill>
                <a:latin typeface="Calibri" panose="020F0502020204030204"/>
              </a:rPr>
            </a:br>
            <a:r>
              <a:rPr lang="ro-RO" sz="3400" b="1" i="1" kern="1200" dirty="0" smtClean="0">
                <a:solidFill>
                  <a:srgbClr val="2C87C8"/>
                </a:solidFill>
                <a:latin typeface="Calibri" panose="020F0502020204030204"/>
              </a:rPr>
              <a:t/>
            </a:r>
            <a:br>
              <a:rPr lang="ro-RO" sz="3400" b="1" i="1" kern="1200" dirty="0" smtClean="0">
                <a:solidFill>
                  <a:srgbClr val="2C87C8"/>
                </a:solidFill>
                <a:latin typeface="Calibri" panose="020F0502020204030204"/>
              </a:rPr>
            </a:br>
            <a:r>
              <a:rPr lang="en-US" sz="2800" b="1" i="1" kern="1200" dirty="0" smtClean="0">
                <a:solidFill>
                  <a:srgbClr val="2C87C8"/>
                </a:solidFill>
                <a:latin typeface="Calibri" panose="020F0502020204030204"/>
              </a:rPr>
              <a:t>Program de </a:t>
            </a:r>
            <a:r>
              <a:rPr lang="ro-RO" sz="2800" b="1" i="1" kern="1200" dirty="0" smtClean="0">
                <a:solidFill>
                  <a:srgbClr val="2C87C8"/>
                </a:solidFill>
                <a:latin typeface="Calibri" panose="020F0502020204030204"/>
              </a:rPr>
              <a:t>Instruiri și Schimburi de Experiență </a:t>
            </a:r>
            <a:br>
              <a:rPr lang="ro-RO" sz="2800" b="1" i="1" kern="1200" dirty="0" smtClean="0">
                <a:solidFill>
                  <a:srgbClr val="2C87C8"/>
                </a:solidFill>
                <a:latin typeface="Calibri" panose="020F0502020204030204"/>
              </a:rPr>
            </a:br>
            <a:r>
              <a:rPr lang="ro-RO" sz="2800" b="1" i="1" kern="1200" dirty="0" smtClean="0">
                <a:solidFill>
                  <a:srgbClr val="2C87C8"/>
                </a:solidFill>
                <a:latin typeface="Calibri" panose="020F0502020204030204"/>
              </a:rPr>
              <a:t>a</a:t>
            </a:r>
            <a:r>
              <a:rPr lang="en-US" sz="2800" b="1" i="1" kern="1200" dirty="0" smtClean="0">
                <a:solidFill>
                  <a:srgbClr val="2C87C8"/>
                </a:solidFill>
                <a:latin typeface="Calibri" panose="020F0502020204030204"/>
              </a:rPr>
              <a:t> </a:t>
            </a:r>
            <a:r>
              <a:rPr lang="ro-RO" sz="2800" b="1" i="1" kern="1200" dirty="0" smtClean="0">
                <a:solidFill>
                  <a:srgbClr val="2C87C8"/>
                </a:solidFill>
                <a:latin typeface="Calibri" panose="020F0502020204030204"/>
              </a:rPr>
              <a:t>Specialiștilor din cadrul Întreprinderilor de Alimentare cu Apă și de Canalizare Membre AMAC</a:t>
            </a:r>
            <a:br>
              <a:rPr lang="ro-RO" sz="2800" b="1" i="1" kern="1200" dirty="0" smtClean="0">
                <a:solidFill>
                  <a:srgbClr val="2C87C8"/>
                </a:solidFill>
                <a:latin typeface="Calibri" panose="020F0502020204030204"/>
              </a:rPr>
            </a:br>
            <a:r>
              <a:rPr lang="ro-RO" sz="2800" b="1" i="1" kern="1200" dirty="0" smtClean="0">
                <a:solidFill>
                  <a:srgbClr val="2C87C8"/>
                </a:solidFill>
                <a:latin typeface="Calibri" panose="020F0502020204030204"/>
              </a:rPr>
              <a:t/>
            </a:r>
            <a:br>
              <a:rPr lang="ro-RO" sz="2800" b="1" i="1" kern="1200" dirty="0" smtClean="0">
                <a:solidFill>
                  <a:srgbClr val="2C87C8"/>
                </a:solidFill>
                <a:latin typeface="Calibri" panose="020F0502020204030204"/>
              </a:rPr>
            </a:br>
            <a:r>
              <a:rPr lang="ro-RO" sz="2800" b="1" i="1" kern="1200" dirty="0">
                <a:solidFill>
                  <a:srgbClr val="2C87C8"/>
                </a:solidFill>
                <a:latin typeface="Calibri" panose="020F0502020204030204"/>
              </a:rPr>
              <a:t/>
            </a:r>
            <a:br>
              <a:rPr lang="ro-RO" sz="2800" b="1" i="1" kern="1200" dirty="0">
                <a:solidFill>
                  <a:srgbClr val="2C87C8"/>
                </a:solidFill>
                <a:latin typeface="Calibri" panose="020F0502020204030204"/>
              </a:rPr>
            </a:br>
            <a:r>
              <a:rPr lang="ro-RO" sz="2000" b="1" i="1" kern="1200" dirty="0" smtClean="0">
                <a:solidFill>
                  <a:srgbClr val="2C87C8"/>
                </a:solidFill>
                <a:latin typeface="Calibri" panose="020F0502020204030204"/>
              </a:rPr>
              <a:t>Iași-Septembrie 2018</a:t>
            </a:r>
            <a:endParaRPr lang="ro-RO" sz="2000" b="1" i="1" kern="1200" dirty="0">
              <a:solidFill>
                <a:srgbClr val="2C87C8"/>
              </a:solidFill>
              <a:latin typeface="Calibri" panose="020F0502020204030204"/>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276618004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4" name="Picture 13"/>
          <p:cNvPicPr/>
          <p:nvPr/>
        </p:nvPicPr>
        <p:blipFill>
          <a:blip r:embed="rId11"/>
          <a:stretch>
            <a:fillRect/>
          </a:stretch>
        </p:blipFill>
        <p:spPr>
          <a:xfrm>
            <a:off x="450892" y="1148820"/>
            <a:ext cx="8222411" cy="4359335"/>
          </a:xfrm>
          <a:prstGeom prst="rect">
            <a:avLst/>
          </a:prstGeom>
        </p:spPr>
      </p:pic>
    </p:spTree>
    <p:extLst>
      <p:ext uri="{BB962C8B-B14F-4D97-AF65-F5344CB8AC3E}">
        <p14:creationId xmlns:p14="http://schemas.microsoft.com/office/powerpoint/2010/main" val="332719291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aphicFrame>
        <p:nvGraphicFramePr>
          <p:cNvPr id="4" name="Diagram 3"/>
          <p:cNvGraphicFramePr/>
          <p:nvPr>
            <p:extLst>
              <p:ext uri="{D42A27DB-BD31-4B8C-83A1-F6EECF244321}">
                <p14:modId xmlns:p14="http://schemas.microsoft.com/office/powerpoint/2010/main" val="299624887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7" name="TextBox 6"/>
          <p:cNvSpPr txBox="1"/>
          <p:nvPr/>
        </p:nvSpPr>
        <p:spPr>
          <a:xfrm>
            <a:off x="1189538" y="1057963"/>
            <a:ext cx="7194885" cy="397738"/>
          </a:xfrm>
          <a:prstGeom prst="rect">
            <a:avLst/>
          </a:prstGeom>
          <a:noFill/>
        </p:spPr>
        <p:txBody>
          <a:bodyPr wrap="square" rtlCol="0">
            <a:spAutoFit/>
          </a:bodyPr>
          <a:lstStyle/>
          <a:p>
            <a:pPr>
              <a:lnSpc>
                <a:spcPct val="107000"/>
              </a:lnSpc>
              <a:spcAft>
                <a:spcPts val="800"/>
              </a:spcAft>
            </a:pPr>
            <a:r>
              <a:rPr lang="ro-RO" sz="2000" i="1" dirty="0" smtClean="0">
                <a:solidFill>
                  <a:srgbClr val="C00000"/>
                </a:solidFill>
                <a:latin typeface="+mj-lt"/>
                <a:ea typeface="Calibri" panose="020F0502020204030204" pitchFamily="34" charset="0"/>
                <a:cs typeface="Times New Roman" panose="02020603050405020304" pitchFamily="18" charset="0"/>
              </a:rPr>
              <a:t>Evidența contabilă a mijlocelor </a:t>
            </a:r>
            <a:r>
              <a:rPr lang="en-US" sz="2000" i="1" dirty="0" smtClean="0">
                <a:solidFill>
                  <a:srgbClr val="C00000"/>
                </a:solidFill>
                <a:latin typeface="+mj-lt"/>
                <a:ea typeface="Calibri" panose="020F0502020204030204" pitchFamily="34" charset="0"/>
                <a:cs typeface="Times New Roman" panose="02020603050405020304" pitchFamily="18" charset="0"/>
              </a:rPr>
              <a:t>fixe </a:t>
            </a:r>
            <a:r>
              <a:rPr lang="en-US" sz="2000" i="1" dirty="0">
                <a:solidFill>
                  <a:srgbClr val="C00000"/>
                </a:solidFill>
                <a:latin typeface="+mj-lt"/>
                <a:ea typeface="Calibri" panose="020F0502020204030204" pitchFamily="34" charset="0"/>
                <a:cs typeface="Times New Roman" panose="02020603050405020304" pitchFamily="18" charset="0"/>
              </a:rPr>
              <a:t>cu </a:t>
            </a:r>
            <a:r>
              <a:rPr lang="ro-RO" sz="2000" i="1" dirty="0" smtClean="0">
                <a:solidFill>
                  <a:srgbClr val="C00000"/>
                </a:solidFill>
                <a:latin typeface="+mj-lt"/>
                <a:ea typeface="Calibri" panose="020F0502020204030204" pitchFamily="34" charset="0"/>
                <a:cs typeface="Times New Roman" panose="02020603050405020304" pitchFamily="18" charset="0"/>
              </a:rPr>
              <a:t>titlu gratuit</a:t>
            </a:r>
            <a:endParaRPr lang="ro-RO" sz="2000" i="1" dirty="0">
              <a:solidFill>
                <a:srgbClr val="C00000"/>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828137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7" name="TextBox 16"/>
          <p:cNvSpPr txBox="1"/>
          <p:nvPr/>
        </p:nvSpPr>
        <p:spPr>
          <a:xfrm>
            <a:off x="450892" y="1113501"/>
            <a:ext cx="8476540" cy="1077218"/>
          </a:xfrm>
          <a:prstGeom prst="rect">
            <a:avLst/>
          </a:prstGeom>
          <a:noFill/>
          <a:effectLst>
            <a:reflection blurRad="6350" endPos="0" dist="101600" dir="5400000" sy="-100000" algn="bl" rotWithShape="0"/>
          </a:effectLst>
        </p:spPr>
        <p:txBody>
          <a:bodyPr wrap="square" rtlCol="0">
            <a:spAutoFit/>
          </a:bodyPr>
          <a:lstStyle/>
          <a:p>
            <a:pPr algn="ctr" fontAlgn="auto">
              <a:spcBef>
                <a:spcPts val="0"/>
              </a:spcBef>
              <a:spcAft>
                <a:spcPts val="0"/>
              </a:spcAft>
            </a:pPr>
            <a:r>
              <a:rPr lang="ro-RO" sz="3200" b="0" dirty="0">
                <a:solidFill>
                  <a:prstClr val="black"/>
                </a:solidFill>
                <a:latin typeface="Calibri" panose="020F0502020204030204"/>
                <a:cs typeface="+mn-cs"/>
              </a:rPr>
              <a:t>Competențe interne </a:t>
            </a:r>
            <a:r>
              <a:rPr lang="ro-RO" sz="3200" b="0" dirty="0" smtClean="0">
                <a:solidFill>
                  <a:prstClr val="black"/>
                </a:solidFill>
                <a:latin typeface="Calibri" panose="020F0502020204030204"/>
                <a:cs typeface="+mn-cs"/>
              </a:rPr>
              <a:t>și externe privind </a:t>
            </a:r>
            <a:r>
              <a:rPr lang="ro-RO" sz="3200" b="0" dirty="0">
                <a:solidFill>
                  <a:prstClr val="black"/>
                </a:solidFill>
                <a:latin typeface="Calibri" panose="020F0502020204030204"/>
                <a:cs typeface="+mn-cs"/>
              </a:rPr>
              <a:t>controlul activității financiar-contabile</a:t>
            </a:r>
            <a:endParaRPr lang="ro-RO" sz="3200" i="1" dirty="0" smtClean="0">
              <a:solidFill>
                <a:srgbClr val="2C87C8"/>
              </a:solidFill>
              <a:latin typeface="Calibri" panose="020F0502020204030204"/>
              <a:cs typeface="+mn-cs"/>
            </a:endParaRPr>
          </a:p>
        </p:txBody>
      </p:sp>
      <p:pic>
        <p:nvPicPr>
          <p:cNvPr id="5" name="Picture 4"/>
          <p:cNvPicPr>
            <a:picLocks noChangeAspect="1"/>
          </p:cNvPicPr>
          <p:nvPr/>
        </p:nvPicPr>
        <p:blipFill>
          <a:blip r:embed="rId11"/>
          <a:stretch>
            <a:fillRect/>
          </a:stretch>
        </p:blipFill>
        <p:spPr>
          <a:xfrm>
            <a:off x="1761741" y="2274796"/>
            <a:ext cx="6088238" cy="2828152"/>
          </a:xfrm>
          <a:prstGeom prst="rect">
            <a:avLst/>
          </a:prstGeom>
        </p:spPr>
      </p:pic>
      <p:sp>
        <p:nvSpPr>
          <p:cNvPr id="19" name="Rounded Rectangle 18"/>
          <p:cNvSpPr/>
          <p:nvPr/>
        </p:nvSpPr>
        <p:spPr>
          <a:xfrm>
            <a:off x="6100310" y="2394788"/>
            <a:ext cx="1371301" cy="690762"/>
          </a:xfrm>
          <a:prstGeom prst="roundRect">
            <a:avLst/>
          </a:prstGeom>
          <a:solidFill>
            <a:srgbClr val="2C8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smtClean="0"/>
              <a:t>Sistem</a:t>
            </a:r>
            <a:r>
              <a:rPr lang="en-US" sz="1200" dirty="0" smtClean="0"/>
              <a:t> de control intern managerial</a:t>
            </a:r>
            <a:endParaRPr lang="en-US" sz="1200" dirty="0"/>
          </a:p>
        </p:txBody>
      </p:sp>
      <p:pic>
        <p:nvPicPr>
          <p:cNvPr id="6" name="Picture 5"/>
          <p:cNvPicPr>
            <a:picLocks noChangeAspect="1"/>
          </p:cNvPicPr>
          <p:nvPr/>
        </p:nvPicPr>
        <p:blipFill>
          <a:blip r:embed="rId12"/>
          <a:stretch>
            <a:fillRect/>
          </a:stretch>
        </p:blipFill>
        <p:spPr>
          <a:xfrm>
            <a:off x="7724908" y="3162572"/>
            <a:ext cx="1269815" cy="1052600"/>
          </a:xfrm>
          <a:prstGeom prst="rect">
            <a:avLst/>
          </a:prstGeom>
        </p:spPr>
      </p:pic>
      <p:sp>
        <p:nvSpPr>
          <p:cNvPr id="20" name="TextBox 19"/>
          <p:cNvSpPr txBox="1"/>
          <p:nvPr/>
        </p:nvSpPr>
        <p:spPr>
          <a:xfrm>
            <a:off x="473367" y="3504206"/>
            <a:ext cx="1283886" cy="369332"/>
          </a:xfrm>
          <a:prstGeom prst="rect">
            <a:avLst/>
          </a:prstGeom>
          <a:solidFill>
            <a:srgbClr val="2C87C8"/>
          </a:solidFill>
        </p:spPr>
        <p:txBody>
          <a:bodyPr wrap="square" rtlCol="0">
            <a:spAutoFit/>
          </a:bodyPr>
          <a:lstStyle/>
          <a:p>
            <a:pPr algn="ctr"/>
            <a:r>
              <a:rPr lang="en-US" sz="1800" dirty="0" smtClean="0">
                <a:solidFill>
                  <a:schemeClr val="tx1"/>
                </a:solidFill>
                <a:latin typeface="Arial" panose="020B0604020202020204" pitchFamily="34" charset="0"/>
                <a:cs typeface="Arial" panose="020B0604020202020204" pitchFamily="34" charset="0"/>
              </a:rPr>
              <a:t>2 </a:t>
            </a:r>
            <a:r>
              <a:rPr lang="ro-RO" sz="1800" dirty="0" smtClean="0">
                <a:solidFill>
                  <a:schemeClr val="tx1"/>
                </a:solidFill>
                <a:latin typeface="Arial" panose="020B0604020202020204" pitchFamily="34" charset="0"/>
                <a:cs typeface="Arial" panose="020B0604020202020204" pitchFamily="34" charset="0"/>
              </a:rPr>
              <a:t>niveluri</a:t>
            </a:r>
            <a:endParaRPr lang="ro-RO"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568899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aphicFrame>
        <p:nvGraphicFramePr>
          <p:cNvPr id="14" name="Diagram 13"/>
          <p:cNvGraphicFramePr/>
          <p:nvPr>
            <p:extLst>
              <p:ext uri="{D42A27DB-BD31-4B8C-83A1-F6EECF244321}">
                <p14:modId xmlns:p14="http://schemas.microsoft.com/office/powerpoint/2010/main" val="20046560"/>
              </p:ext>
            </p:extLst>
          </p:nvPr>
        </p:nvGraphicFramePr>
        <p:xfrm>
          <a:off x="740791" y="1193153"/>
          <a:ext cx="8128000" cy="439047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28322033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aphicFrame>
        <p:nvGraphicFramePr>
          <p:cNvPr id="16" name="Diagram 15"/>
          <p:cNvGraphicFramePr/>
          <p:nvPr>
            <p:extLst>
              <p:ext uri="{D42A27DB-BD31-4B8C-83A1-F6EECF244321}">
                <p14:modId xmlns:p14="http://schemas.microsoft.com/office/powerpoint/2010/main" val="1870022832"/>
              </p:ext>
            </p:extLst>
          </p:nvPr>
        </p:nvGraphicFramePr>
        <p:xfrm>
          <a:off x="989581" y="1923234"/>
          <a:ext cx="8128000" cy="348883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7" name="TextBox 16"/>
          <p:cNvSpPr txBox="1"/>
          <p:nvPr/>
        </p:nvSpPr>
        <p:spPr>
          <a:xfrm>
            <a:off x="0" y="3375264"/>
            <a:ext cx="1008057" cy="584775"/>
          </a:xfrm>
          <a:prstGeom prst="rect">
            <a:avLst/>
          </a:prstGeom>
          <a:solidFill>
            <a:srgbClr val="2C87C8"/>
          </a:solidFill>
        </p:spPr>
        <p:txBody>
          <a:bodyPr wrap="square" rtlCol="0">
            <a:spAutoFit/>
          </a:bodyPr>
          <a:lstStyle/>
          <a:p>
            <a:pPr algn="ctr"/>
            <a:r>
              <a:rPr lang="en-US" sz="1600" dirty="0" smtClean="0">
                <a:solidFill>
                  <a:schemeClr val="tx1"/>
                </a:solidFill>
                <a:latin typeface="Arial" panose="020B0604020202020204" pitchFamily="34" charset="0"/>
                <a:cs typeface="Arial" panose="020B0604020202020204" pitchFamily="34" charset="0"/>
              </a:rPr>
              <a:t>2 </a:t>
            </a:r>
            <a:r>
              <a:rPr lang="ro-RO" sz="1600" dirty="0" smtClean="0">
                <a:solidFill>
                  <a:schemeClr val="tx1"/>
                </a:solidFill>
                <a:latin typeface="Arial" panose="020B0604020202020204" pitchFamily="34" charset="0"/>
                <a:cs typeface="Arial" panose="020B0604020202020204" pitchFamily="34" charset="0"/>
              </a:rPr>
              <a:t>niveluri</a:t>
            </a:r>
            <a:endParaRPr lang="ro-RO" sz="1600" dirty="0">
              <a:solidFill>
                <a:schemeClr val="tx1"/>
              </a:solidFill>
              <a:latin typeface="Arial" panose="020B0604020202020204" pitchFamily="34" charset="0"/>
              <a:cs typeface="Arial" panose="020B0604020202020204" pitchFamily="34" charset="0"/>
            </a:endParaRPr>
          </a:p>
        </p:txBody>
      </p:sp>
      <p:sp>
        <p:nvSpPr>
          <p:cNvPr id="19" name="TextBox 18"/>
          <p:cNvSpPr txBox="1"/>
          <p:nvPr/>
        </p:nvSpPr>
        <p:spPr>
          <a:xfrm>
            <a:off x="422933" y="1185888"/>
            <a:ext cx="8477048" cy="400110"/>
          </a:xfrm>
          <a:prstGeom prst="rect">
            <a:avLst/>
          </a:prstGeom>
          <a:noFill/>
          <a:effectLst>
            <a:reflection blurRad="6350" endPos="0" dist="101600" dir="5400000" sy="-100000" algn="bl" rotWithShape="0"/>
          </a:effectLst>
        </p:spPr>
        <p:txBody>
          <a:bodyPr wrap="square" rtlCol="0">
            <a:spAutoFit/>
          </a:bodyPr>
          <a:lstStyle/>
          <a:p>
            <a:pPr algn="ctr"/>
            <a:r>
              <a:rPr lang="ro-RO" sz="2000" dirty="0">
                <a:solidFill>
                  <a:schemeClr val="tx1"/>
                </a:solidFill>
              </a:rPr>
              <a:t>Competențe </a:t>
            </a:r>
            <a:r>
              <a:rPr lang="ro-RO" sz="2000" dirty="0" smtClean="0">
                <a:solidFill>
                  <a:schemeClr val="tx1"/>
                </a:solidFill>
              </a:rPr>
              <a:t>externe </a:t>
            </a:r>
            <a:r>
              <a:rPr lang="ro-RO" sz="2000" dirty="0">
                <a:solidFill>
                  <a:schemeClr val="tx1"/>
                </a:solidFill>
              </a:rPr>
              <a:t>privind controlul activității financiar-contabile</a:t>
            </a:r>
            <a:endParaRPr lang="ro-RO" sz="2000" b="1" i="1" dirty="0" smtClean="0">
              <a:solidFill>
                <a:schemeClr val="tx1"/>
              </a:solidFill>
            </a:endParaRPr>
          </a:p>
        </p:txBody>
      </p:sp>
    </p:spTree>
    <p:extLst>
      <p:ext uri="{BB962C8B-B14F-4D97-AF65-F5344CB8AC3E}">
        <p14:creationId xmlns:p14="http://schemas.microsoft.com/office/powerpoint/2010/main" val="202139334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aphicFrame>
        <p:nvGraphicFramePr>
          <p:cNvPr id="16" name="Diagram 15"/>
          <p:cNvGraphicFramePr/>
          <p:nvPr>
            <p:extLst>
              <p:ext uri="{D42A27DB-BD31-4B8C-83A1-F6EECF244321}">
                <p14:modId xmlns:p14="http://schemas.microsoft.com/office/powerpoint/2010/main" val="3014749563"/>
              </p:ext>
            </p:extLst>
          </p:nvPr>
        </p:nvGraphicFramePr>
        <p:xfrm>
          <a:off x="450892" y="1186791"/>
          <a:ext cx="8128000" cy="434664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7" name="Rectangle 16"/>
          <p:cNvSpPr/>
          <p:nvPr/>
        </p:nvSpPr>
        <p:spPr>
          <a:xfrm>
            <a:off x="596732" y="1866708"/>
            <a:ext cx="1875248" cy="361411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o-RO" sz="1000" b="0"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rPr>
              <a:t>În funcție de sfera de cuprindere a impozitelor si taxelor, controlul fiscal poate fi:</a:t>
            </a:r>
            <a:endParaRPr kumimoji="0" lang="en-US" sz="1000" b="0"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ro-RO" sz="1000" b="0"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rPr>
              <a:t>- general, în cazul în care sunt cuprinse în verificare totalitatea impozitelor și taxelor datorate. Acest control are drept scop verificarea tuturor aspectelor privind aplicarea  legilor și reglementărilor fiscale pe o perioada cât mai lungă de timp, de regulă de la ultimul control fiscal până la zi. Sunt verificate toate operațiunile, documentele care stau la baza stabilirii cuantumului taxelor și impozitelor datorate;</a:t>
            </a:r>
            <a:endParaRPr kumimoji="0" lang="en-US" sz="1000" b="0"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ro-RO" sz="1000" b="0"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rPr>
              <a:t>- parțial, când verificarea vizează numai o parte din impozitele si taxele datorate bugetelor.</a:t>
            </a:r>
            <a:endParaRPr kumimoji="0" lang="en-US" sz="1000" b="0"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endParaRPr>
          </a:p>
        </p:txBody>
      </p:sp>
      <p:sp>
        <p:nvSpPr>
          <p:cNvPr id="5" name="TextBox 4"/>
          <p:cNvSpPr txBox="1"/>
          <p:nvPr/>
        </p:nvSpPr>
        <p:spPr>
          <a:xfrm>
            <a:off x="2616039" y="1866708"/>
            <a:ext cx="1612298" cy="3454792"/>
          </a:xfrm>
          <a:prstGeom prst="rect">
            <a:avLst/>
          </a:prstGeom>
          <a:noFill/>
        </p:spPr>
        <p:txBody>
          <a:bodyPr wrap="square" rtlCol="0">
            <a:spAutoFit/>
          </a:bodyPr>
          <a:lstStyle/>
          <a:p>
            <a:pPr lvl="0" algn="just" fontAlgn="auto">
              <a:spcBef>
                <a:spcPts val="0"/>
              </a:spcBef>
              <a:spcAft>
                <a:spcPts val="0"/>
              </a:spcAft>
            </a:pPr>
            <a:r>
              <a:rPr lang="ro-RO" sz="950" b="0" dirty="0">
                <a:solidFill>
                  <a:prstClr val="white"/>
                </a:solidFill>
                <a:latin typeface="Arial" panose="020B0604020202020204" pitchFamily="34" charset="0"/>
                <a:cs typeface="Arial" panose="020B0604020202020204" pitchFamily="34" charset="0"/>
              </a:rPr>
              <a:t>Controlul fiscal poate fi:</a:t>
            </a:r>
            <a:endParaRPr lang="en-US" sz="950" b="0" dirty="0">
              <a:solidFill>
                <a:prstClr val="white"/>
              </a:solidFill>
              <a:latin typeface="Arial" panose="020B0604020202020204" pitchFamily="34" charset="0"/>
              <a:cs typeface="Arial" panose="020B0604020202020204" pitchFamily="34" charset="0"/>
            </a:endParaRPr>
          </a:p>
          <a:p>
            <a:pPr lvl="0" algn="just" fontAlgn="auto">
              <a:spcBef>
                <a:spcPts val="0"/>
              </a:spcBef>
              <a:spcAft>
                <a:spcPts val="0"/>
              </a:spcAft>
            </a:pPr>
            <a:r>
              <a:rPr lang="ro-RO" sz="950" b="0" dirty="0">
                <a:solidFill>
                  <a:prstClr val="white"/>
                </a:solidFill>
                <a:latin typeface="Arial" panose="020B0604020202020204" pitchFamily="34" charset="0"/>
                <a:cs typeface="Arial" panose="020B0604020202020204" pitchFamily="34" charset="0"/>
              </a:rPr>
              <a:t>- de rutină, când se urmărește verificarea modului în care se respectă obligațiile fiscale. Scopul principal al acestei forme de control este de a compara evidențele primare și contabile cu datele din declarațiile și deconturile depuse în vederea verificării corectitudinii sumelor plătite, precum și verificarea modului de respectare a termenelor legale de plată;</a:t>
            </a:r>
            <a:endParaRPr lang="en-US" sz="950" b="0" dirty="0">
              <a:solidFill>
                <a:prstClr val="white"/>
              </a:solidFill>
              <a:latin typeface="Arial" panose="020B0604020202020204" pitchFamily="34" charset="0"/>
              <a:cs typeface="Arial" panose="020B0604020202020204" pitchFamily="34" charset="0"/>
            </a:endParaRPr>
          </a:p>
          <a:p>
            <a:pPr lvl="0" algn="just" fontAlgn="auto">
              <a:spcBef>
                <a:spcPts val="0"/>
              </a:spcBef>
              <a:spcAft>
                <a:spcPts val="0"/>
              </a:spcAft>
            </a:pPr>
            <a:r>
              <a:rPr lang="ro-RO" sz="950" b="0" dirty="0">
                <a:solidFill>
                  <a:prstClr val="white"/>
                </a:solidFill>
                <a:latin typeface="Arial" panose="020B0604020202020204" pitchFamily="34" charset="0"/>
                <a:cs typeface="Arial" panose="020B0604020202020204" pitchFamily="34" charset="0"/>
              </a:rPr>
              <a:t>- propriu-zis (de fond), care are drept scop urmărirea prevenirii și combaterii cazurilor de sustragere de la stabilirea și plata impozitelor.</a:t>
            </a:r>
            <a:endParaRPr lang="en-US" sz="950" b="0" dirty="0">
              <a:solidFill>
                <a:prstClr val="white"/>
              </a:solidFill>
              <a:latin typeface="Arial" panose="020B0604020202020204" pitchFamily="34" charset="0"/>
              <a:cs typeface="Arial" panose="020B0604020202020204" pitchFamily="34" charset="0"/>
            </a:endParaRPr>
          </a:p>
        </p:txBody>
      </p:sp>
      <p:sp>
        <p:nvSpPr>
          <p:cNvPr id="6" name="TextBox 5"/>
          <p:cNvSpPr txBox="1"/>
          <p:nvPr/>
        </p:nvSpPr>
        <p:spPr>
          <a:xfrm>
            <a:off x="4944979" y="2310063"/>
            <a:ext cx="3344779" cy="1384995"/>
          </a:xfrm>
          <a:prstGeom prst="rect">
            <a:avLst/>
          </a:prstGeom>
          <a:noFill/>
        </p:spPr>
        <p:txBody>
          <a:bodyPr wrap="square" rtlCol="0">
            <a:spAutoFit/>
          </a:bodyPr>
          <a:lstStyle/>
          <a:p>
            <a:pPr algn="just"/>
            <a:r>
              <a:rPr lang="ro-RO" sz="1200" dirty="0" smtClean="0">
                <a:solidFill>
                  <a:schemeClr val="bg1"/>
                </a:solidFill>
                <a:latin typeface="Arial" panose="020B0604020202020204" pitchFamily="34" charset="0"/>
                <a:cs typeface="Arial" panose="020B0604020202020204" pitchFamily="34" charset="0"/>
              </a:rPr>
              <a:t>Prin exercitarea acestui control se urmărește</a:t>
            </a:r>
            <a:r>
              <a:rPr lang="en-US" sz="1200" dirty="0" smtClean="0">
                <a:solidFill>
                  <a:schemeClr val="bg1"/>
                </a:solidFill>
                <a:latin typeface="Arial" panose="020B0604020202020204" pitchFamily="34" charset="0"/>
                <a:cs typeface="Arial" panose="020B0604020202020204" pitchFamily="34" charset="0"/>
              </a:rPr>
              <a:t>:</a:t>
            </a:r>
            <a:endParaRPr lang="en-US" sz="1200" dirty="0">
              <a:solidFill>
                <a:schemeClr val="bg1"/>
              </a:solidFill>
              <a:latin typeface="Arial" panose="020B0604020202020204" pitchFamily="34" charset="0"/>
              <a:cs typeface="Arial" panose="020B0604020202020204" pitchFamily="34" charset="0"/>
            </a:endParaRPr>
          </a:p>
          <a:p>
            <a:pPr algn="just"/>
            <a:r>
              <a:rPr lang="en-US" sz="1200" dirty="0">
                <a:solidFill>
                  <a:schemeClr val="bg1"/>
                </a:solidFill>
                <a:latin typeface="Arial" panose="020B0604020202020204" pitchFamily="34" charset="0"/>
                <a:cs typeface="Arial" panose="020B0604020202020204" pitchFamily="34" charset="0"/>
              </a:rPr>
              <a:t>- </a:t>
            </a:r>
            <a:r>
              <a:rPr lang="ro-RO" sz="1200" dirty="0">
                <a:solidFill>
                  <a:schemeClr val="bg1"/>
                </a:solidFill>
                <a:latin typeface="Arial" panose="020B0604020202020204" pitchFamily="34" charset="0"/>
                <a:cs typeface="Arial" panose="020B0604020202020204" pitchFamily="34" charset="0"/>
              </a:rPr>
              <a:t>verificarea </a:t>
            </a:r>
            <a:r>
              <a:rPr lang="ro-RO" sz="1200" dirty="0" smtClean="0">
                <a:solidFill>
                  <a:schemeClr val="bg1"/>
                </a:solidFill>
                <a:latin typeface="Arial" panose="020B0604020202020204" pitchFamily="34" charset="0"/>
                <a:cs typeface="Arial" panose="020B0604020202020204" pitchFamily="34" charset="0"/>
              </a:rPr>
              <a:t>depunererii</a:t>
            </a:r>
            <a:r>
              <a:rPr lang="en-US" sz="1200" dirty="0" smtClean="0">
                <a:solidFill>
                  <a:schemeClr val="bg1"/>
                </a:solidFill>
                <a:latin typeface="Arial" panose="020B0604020202020204" pitchFamily="34" charset="0"/>
                <a:cs typeface="Arial" panose="020B0604020202020204" pitchFamily="34" charset="0"/>
              </a:rPr>
              <a:t> </a:t>
            </a:r>
            <a:r>
              <a:rPr lang="ro-RO" sz="1200" dirty="0" smtClean="0">
                <a:solidFill>
                  <a:schemeClr val="bg1"/>
                </a:solidFill>
                <a:latin typeface="Arial" panose="020B0604020202020204" pitchFamily="34" charset="0"/>
                <a:cs typeface="Arial" panose="020B0604020202020204" pitchFamily="34" charset="0"/>
              </a:rPr>
              <a:t>declarațiilor</a:t>
            </a:r>
            <a:r>
              <a:rPr lang="en-US" sz="1200" dirty="0" smtClean="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de </a:t>
            </a:r>
            <a:r>
              <a:rPr lang="ro-RO" sz="1200" dirty="0" smtClean="0">
                <a:solidFill>
                  <a:schemeClr val="bg1"/>
                </a:solidFill>
                <a:latin typeface="Arial" panose="020B0604020202020204" pitchFamily="34" charset="0"/>
                <a:cs typeface="Arial" panose="020B0604020202020204" pitchFamily="34" charset="0"/>
              </a:rPr>
              <a:t>impunere</a:t>
            </a:r>
            <a:r>
              <a:rPr lang="en-US" sz="1200" dirty="0" smtClean="0">
                <a:solidFill>
                  <a:schemeClr val="bg1"/>
                </a:solidFill>
                <a:latin typeface="Arial" panose="020B0604020202020204" pitchFamily="34" charset="0"/>
                <a:cs typeface="Arial" panose="020B0604020202020204" pitchFamily="34" charset="0"/>
              </a:rPr>
              <a:t>;</a:t>
            </a:r>
            <a:endParaRPr lang="en-US" sz="1200" dirty="0">
              <a:solidFill>
                <a:schemeClr val="bg1"/>
              </a:solidFill>
              <a:latin typeface="Arial" panose="020B0604020202020204" pitchFamily="34" charset="0"/>
              <a:cs typeface="Arial" panose="020B0604020202020204" pitchFamily="34" charset="0"/>
            </a:endParaRPr>
          </a:p>
          <a:p>
            <a:pPr algn="just"/>
            <a:r>
              <a:rPr lang="en-US" sz="1200" dirty="0">
                <a:solidFill>
                  <a:schemeClr val="bg1"/>
                </a:solidFill>
                <a:latin typeface="Arial" panose="020B0604020202020204" pitchFamily="34" charset="0"/>
                <a:cs typeface="Arial" panose="020B0604020202020204" pitchFamily="34" charset="0"/>
              </a:rPr>
              <a:t>- </a:t>
            </a:r>
            <a:r>
              <a:rPr lang="ro-RO" sz="1200" dirty="0" smtClean="0">
                <a:solidFill>
                  <a:schemeClr val="bg1"/>
                </a:solidFill>
                <a:latin typeface="Arial" panose="020B0604020202020204" pitchFamily="34" charset="0"/>
                <a:cs typeface="Arial" panose="020B0604020202020204" pitchFamily="34" charset="0"/>
              </a:rPr>
              <a:t>plata impozitelor</a:t>
            </a:r>
            <a:r>
              <a:rPr lang="en-US" sz="1200" dirty="0" smtClean="0">
                <a:solidFill>
                  <a:schemeClr val="bg1"/>
                </a:solidFill>
                <a:latin typeface="Arial" panose="020B0604020202020204" pitchFamily="34" charset="0"/>
                <a:cs typeface="Arial" panose="020B0604020202020204" pitchFamily="34" charset="0"/>
              </a:rPr>
              <a:t> </a:t>
            </a:r>
            <a:r>
              <a:rPr lang="ro-RO" sz="1200" dirty="0" smtClean="0">
                <a:solidFill>
                  <a:schemeClr val="bg1"/>
                </a:solidFill>
                <a:latin typeface="Arial" panose="020B0604020202020204" pitchFamily="34" charset="0"/>
                <a:cs typeface="Arial" panose="020B0604020202020204" pitchFamily="34" charset="0"/>
              </a:rPr>
              <a:t>și taxelor </a:t>
            </a:r>
            <a:r>
              <a:rPr lang="en-US" sz="1200" dirty="0" smtClean="0">
                <a:solidFill>
                  <a:schemeClr val="bg1"/>
                </a:solidFill>
                <a:latin typeface="Arial" panose="020B0604020202020204" pitchFamily="34" charset="0"/>
                <a:cs typeface="Arial" panose="020B0604020202020204" pitchFamily="34" charset="0"/>
              </a:rPr>
              <a:t>locale </a:t>
            </a:r>
            <a:r>
              <a:rPr lang="en-US" sz="1200" dirty="0">
                <a:solidFill>
                  <a:schemeClr val="bg1"/>
                </a:solidFill>
                <a:latin typeface="Arial" panose="020B0604020202020204" pitchFamily="34" charset="0"/>
                <a:cs typeface="Arial" panose="020B0604020202020204" pitchFamily="34" charset="0"/>
              </a:rPr>
              <a:t>cum </a:t>
            </a:r>
            <a:r>
              <a:rPr lang="ro-RO" sz="1200" dirty="0" smtClean="0">
                <a:solidFill>
                  <a:schemeClr val="bg1"/>
                </a:solidFill>
                <a:latin typeface="Arial" panose="020B0604020202020204" pitchFamily="34" charset="0"/>
                <a:cs typeface="Arial" panose="020B0604020202020204" pitchFamily="34" charset="0"/>
              </a:rPr>
              <a:t>sunt: impozitul pe clădiri, impozitul pe teren, taxa pe teren, TMT, taxă firmă etc</a:t>
            </a:r>
            <a:r>
              <a:rPr lang="en-US" sz="1200" dirty="0" smtClean="0">
                <a:solidFill>
                  <a:schemeClr val="bg1"/>
                </a:solidFill>
                <a:latin typeface="Arial" panose="020B0604020202020204" pitchFamily="34" charset="0"/>
                <a:cs typeface="Arial" panose="020B0604020202020204" pitchFamily="34" charset="0"/>
              </a:rPr>
              <a:t>.</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496056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aphicFrame>
        <p:nvGraphicFramePr>
          <p:cNvPr id="14" name="Diagram 13"/>
          <p:cNvGraphicFramePr/>
          <p:nvPr>
            <p:extLst>
              <p:ext uri="{D42A27DB-BD31-4B8C-83A1-F6EECF244321}">
                <p14:modId xmlns:p14="http://schemas.microsoft.com/office/powerpoint/2010/main" val="738809837"/>
              </p:ext>
            </p:extLst>
          </p:nvPr>
        </p:nvGraphicFramePr>
        <p:xfrm>
          <a:off x="652910" y="1202979"/>
          <a:ext cx="8128000" cy="439581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4" name="TextBox 3"/>
          <p:cNvSpPr txBox="1"/>
          <p:nvPr/>
        </p:nvSpPr>
        <p:spPr>
          <a:xfrm>
            <a:off x="882901" y="2554478"/>
            <a:ext cx="2201779" cy="2862322"/>
          </a:xfrm>
          <a:prstGeom prst="rect">
            <a:avLst/>
          </a:prstGeom>
          <a:noFill/>
        </p:spPr>
        <p:txBody>
          <a:bodyPr wrap="square" rtlCol="0">
            <a:spAutoFit/>
          </a:bodyPr>
          <a:lstStyle/>
          <a:p>
            <a:pPr lvl="0" algn="ctr" fontAlgn="auto">
              <a:spcBef>
                <a:spcPts val="0"/>
              </a:spcBef>
              <a:spcAft>
                <a:spcPts val="0"/>
              </a:spcAft>
            </a:pPr>
            <a:r>
              <a:rPr lang="ro-RO" sz="1200" b="0" dirty="0">
                <a:solidFill>
                  <a:prstClr val="white"/>
                </a:solidFill>
                <a:latin typeface="Arial" panose="020B0604020202020204" pitchFamily="34" charset="0"/>
                <a:cs typeface="Arial" panose="020B0604020202020204" pitchFamily="34" charset="0"/>
              </a:rPr>
              <a:t>Controlul financiar urmărește, printre altele, următoarele obiective principale:</a:t>
            </a:r>
            <a:endParaRPr lang="en-US" sz="1200" b="0" dirty="0">
              <a:solidFill>
                <a:prstClr val="white"/>
              </a:solidFill>
              <a:latin typeface="Arial" panose="020B0604020202020204" pitchFamily="34" charset="0"/>
              <a:cs typeface="Arial" panose="020B0604020202020204" pitchFamily="34" charset="0"/>
            </a:endParaRPr>
          </a:p>
          <a:p>
            <a:pPr lvl="0" algn="ctr" fontAlgn="auto">
              <a:spcBef>
                <a:spcPts val="0"/>
              </a:spcBef>
              <a:spcAft>
                <a:spcPts val="0"/>
              </a:spcAft>
            </a:pPr>
            <a:r>
              <a:rPr lang="ro-RO" sz="1200" b="0" dirty="0">
                <a:solidFill>
                  <a:prstClr val="white"/>
                </a:solidFill>
                <a:latin typeface="Arial" panose="020B0604020202020204" pitchFamily="34" charset="0"/>
                <a:cs typeface="Arial" panose="020B0604020202020204" pitchFamily="34" charset="0"/>
              </a:rPr>
              <a:t>    - elaborarea bugetului de venituri și cheltuieli si execuția acestuia;</a:t>
            </a:r>
            <a:endParaRPr lang="en-US" sz="1200" b="0" dirty="0">
              <a:solidFill>
                <a:prstClr val="white"/>
              </a:solidFill>
              <a:latin typeface="Arial" panose="020B0604020202020204" pitchFamily="34" charset="0"/>
              <a:cs typeface="Arial" panose="020B0604020202020204" pitchFamily="34" charset="0"/>
            </a:endParaRPr>
          </a:p>
          <a:p>
            <a:pPr lvl="0" algn="ctr" fontAlgn="auto">
              <a:spcBef>
                <a:spcPts val="0"/>
              </a:spcBef>
              <a:spcAft>
                <a:spcPts val="0"/>
              </a:spcAft>
            </a:pPr>
            <a:r>
              <a:rPr lang="ro-RO" sz="1200" b="0" dirty="0">
                <a:solidFill>
                  <a:prstClr val="white"/>
                </a:solidFill>
                <a:latin typeface="Arial" panose="020B0604020202020204" pitchFamily="34" charset="0"/>
                <a:cs typeface="Arial" panose="020B0604020202020204" pitchFamily="34" charset="0"/>
              </a:rPr>
              <a:t>    - creșterea acumulărilor bănești și asigurarea capacității de plată;</a:t>
            </a:r>
            <a:endParaRPr lang="en-US" sz="1200" b="0" dirty="0">
              <a:solidFill>
                <a:prstClr val="white"/>
              </a:solidFill>
              <a:latin typeface="Arial" panose="020B0604020202020204" pitchFamily="34" charset="0"/>
              <a:cs typeface="Arial" panose="020B0604020202020204" pitchFamily="34" charset="0"/>
            </a:endParaRPr>
          </a:p>
          <a:p>
            <a:pPr lvl="0" algn="ctr" fontAlgn="auto">
              <a:spcBef>
                <a:spcPts val="0"/>
              </a:spcBef>
              <a:spcAft>
                <a:spcPts val="0"/>
              </a:spcAft>
            </a:pPr>
            <a:r>
              <a:rPr lang="ro-RO" sz="1200" b="0" dirty="0">
                <a:solidFill>
                  <a:prstClr val="white"/>
                </a:solidFill>
                <a:latin typeface="Arial" panose="020B0604020202020204" pitchFamily="34" charset="0"/>
                <a:cs typeface="Arial" panose="020B0604020202020204" pitchFamily="34" charset="0"/>
              </a:rPr>
              <a:t>    - creșterea resurselor proprii de finanțare;</a:t>
            </a:r>
            <a:endParaRPr lang="en-US" sz="1200" b="0" dirty="0">
              <a:solidFill>
                <a:prstClr val="white"/>
              </a:solidFill>
              <a:latin typeface="Arial" panose="020B0604020202020204" pitchFamily="34" charset="0"/>
              <a:cs typeface="Arial" panose="020B0604020202020204" pitchFamily="34" charset="0"/>
            </a:endParaRPr>
          </a:p>
          <a:p>
            <a:pPr lvl="0" algn="ctr" fontAlgn="auto">
              <a:spcBef>
                <a:spcPts val="0"/>
              </a:spcBef>
              <a:spcAft>
                <a:spcPts val="0"/>
              </a:spcAft>
            </a:pPr>
            <a:r>
              <a:rPr lang="ro-RO" sz="1200" b="0" dirty="0">
                <a:solidFill>
                  <a:prstClr val="white"/>
                </a:solidFill>
                <a:latin typeface="Arial" panose="020B0604020202020204" pitchFamily="34" charset="0"/>
                <a:cs typeface="Arial" panose="020B0604020202020204" pitchFamily="34" charset="0"/>
              </a:rPr>
              <a:t>    - păstrarea permanentă a integrității patrimoniale;</a:t>
            </a:r>
            <a:endParaRPr lang="en-US" sz="1200" b="0" dirty="0">
              <a:solidFill>
                <a:prstClr val="white"/>
              </a:solidFill>
              <a:latin typeface="Arial" panose="020B0604020202020204" pitchFamily="34" charset="0"/>
              <a:cs typeface="Arial" panose="020B0604020202020204" pitchFamily="34" charset="0"/>
            </a:endParaRPr>
          </a:p>
          <a:p>
            <a:pPr lvl="0" algn="ctr" fontAlgn="auto">
              <a:spcBef>
                <a:spcPts val="0"/>
              </a:spcBef>
              <a:spcAft>
                <a:spcPts val="0"/>
              </a:spcAft>
            </a:pPr>
            <a:r>
              <a:rPr lang="ro-RO" sz="1200" b="0" dirty="0">
                <a:solidFill>
                  <a:prstClr val="white"/>
                </a:solidFill>
                <a:latin typeface="Arial" panose="020B0604020202020204" pitchFamily="34" charset="0"/>
                <a:cs typeface="Arial" panose="020B0604020202020204" pitchFamily="34" charset="0"/>
              </a:rPr>
              <a:t>- respectarea disciplinei financiare și fiscale.</a:t>
            </a:r>
            <a:endParaRPr lang="en-US" sz="1200" b="0" dirty="0">
              <a:solidFill>
                <a:prstClr val="white"/>
              </a:solidFill>
              <a:latin typeface="Arial" panose="020B0604020202020204" pitchFamily="34" charset="0"/>
              <a:cs typeface="Arial" panose="020B0604020202020204" pitchFamily="34" charset="0"/>
            </a:endParaRPr>
          </a:p>
        </p:txBody>
      </p:sp>
      <p:sp>
        <p:nvSpPr>
          <p:cNvPr id="16" name="TextBox 15"/>
          <p:cNvSpPr txBox="1"/>
          <p:nvPr/>
        </p:nvSpPr>
        <p:spPr>
          <a:xfrm>
            <a:off x="926081" y="2141651"/>
            <a:ext cx="2194559" cy="461665"/>
          </a:xfrm>
          <a:prstGeom prst="rect">
            <a:avLst/>
          </a:prstGeom>
          <a:noFill/>
        </p:spPr>
        <p:txBody>
          <a:bodyPr wrap="square" rtlCol="0">
            <a:spAutoFit/>
          </a:bodyPr>
          <a:lstStyle/>
          <a:p>
            <a:pPr lvl="0" algn="ctr"/>
            <a:r>
              <a:rPr lang="ro-RO" sz="1200" dirty="0">
                <a:solidFill>
                  <a:schemeClr val="bg1"/>
                </a:solidFill>
                <a:latin typeface="Arial" panose="020B0604020202020204" pitchFamily="34" charset="0"/>
                <a:cs typeface="Arial" panose="020B0604020202020204" pitchFamily="34" charset="0"/>
              </a:rPr>
              <a:t>Direcția Generală a Finanțelor Publice</a:t>
            </a:r>
            <a:endParaRPr lang="en-US" sz="12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3575858" y="2176096"/>
            <a:ext cx="2282104" cy="3377848"/>
          </a:xfrm>
          <a:prstGeom prst="rect">
            <a:avLst/>
          </a:prstGeom>
          <a:noFill/>
        </p:spPr>
        <p:txBody>
          <a:bodyPr wrap="square" rtlCol="0">
            <a:spAutoFit/>
          </a:bodyPr>
          <a:lstStyle/>
          <a:p>
            <a:pPr lvl="0" algn="ctr"/>
            <a:r>
              <a:rPr lang="ro-RO" sz="1400" dirty="0">
                <a:solidFill>
                  <a:schemeClr val="bg1"/>
                </a:solidFill>
                <a:latin typeface="Arial" panose="020B0604020202020204" pitchFamily="34" charset="0"/>
                <a:cs typeface="Arial" panose="020B0604020202020204" pitchFamily="34" charset="0"/>
              </a:rPr>
              <a:t>Curtea de </a:t>
            </a:r>
            <a:r>
              <a:rPr lang="ro-RO" sz="1400" dirty="0" smtClean="0">
                <a:solidFill>
                  <a:schemeClr val="bg1"/>
                </a:solidFill>
                <a:latin typeface="Arial" panose="020B0604020202020204" pitchFamily="34" charset="0"/>
                <a:cs typeface="Arial" panose="020B0604020202020204" pitchFamily="34" charset="0"/>
              </a:rPr>
              <a:t>Conturi</a:t>
            </a:r>
          </a:p>
          <a:p>
            <a:pPr algn="ctr"/>
            <a:r>
              <a:rPr lang="ro-RO" sz="1050" dirty="0">
                <a:solidFill>
                  <a:schemeClr val="bg1"/>
                </a:solidFill>
                <a:latin typeface="Arial" panose="020B0604020202020204" pitchFamily="34" charset="0"/>
                <a:cs typeface="Arial" panose="020B0604020202020204" pitchFamily="34" charset="0"/>
              </a:rPr>
              <a:t>Obiectivul principal al acțiunilor de control/audit al Curții de Conturi este acela de a obține asigurarea că modul de administrare a patrimoniului public și privat, execuția bugetului sunt în concordanță cu scopul, obiectivele și atribuțiile entităților verificate și respectă principiile legalității, regularității, economicității, eficienței și eficacității, iar situațiile financiare sunt întocmite în conformitate cu cadrul de raportare financiară din România și oferă o imagine fidelă a poziției și performanței financiare a entităților.</a:t>
            </a:r>
            <a:endParaRPr lang="en-US" sz="1050" dirty="0">
              <a:solidFill>
                <a:schemeClr val="bg1"/>
              </a:solidFill>
              <a:latin typeface="Arial" panose="020B0604020202020204" pitchFamily="34" charset="0"/>
              <a:cs typeface="Arial" panose="020B0604020202020204" pitchFamily="34" charset="0"/>
            </a:endParaRPr>
          </a:p>
          <a:p>
            <a:pPr lvl="0" algn="ctr"/>
            <a:endParaRPr lang="en-US" sz="105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6305817" y="2294652"/>
            <a:ext cx="2229001" cy="2000548"/>
          </a:xfrm>
          <a:prstGeom prst="rect">
            <a:avLst/>
          </a:prstGeom>
          <a:noFill/>
        </p:spPr>
        <p:txBody>
          <a:bodyPr wrap="square" rtlCol="0">
            <a:spAutoFit/>
          </a:bodyPr>
          <a:lstStyle/>
          <a:p>
            <a:pPr lvl="0" algn="ctr"/>
            <a:r>
              <a:rPr lang="ro-RO" sz="1200" dirty="0" smtClean="0">
                <a:solidFill>
                  <a:schemeClr val="bg1"/>
                </a:solidFill>
                <a:latin typeface="Arial" panose="020B0604020202020204" pitchFamily="34" charset="0"/>
                <a:cs typeface="Arial" panose="020B0604020202020204" pitchFamily="34" charset="0"/>
              </a:rPr>
              <a:t>Antifraudă</a:t>
            </a:r>
          </a:p>
          <a:p>
            <a:pPr lvl="0" algn="ctr"/>
            <a:endParaRPr lang="ro-RO" sz="1200" dirty="0" smtClean="0">
              <a:solidFill>
                <a:schemeClr val="bg1"/>
              </a:solidFill>
              <a:latin typeface="Arial" panose="020B0604020202020204" pitchFamily="34" charset="0"/>
              <a:cs typeface="Arial" panose="020B0604020202020204" pitchFamily="34" charset="0"/>
            </a:endParaRPr>
          </a:p>
          <a:p>
            <a:pPr algn="ctr"/>
            <a:r>
              <a:rPr lang="ro-RO" sz="1100" dirty="0" smtClean="0">
                <a:solidFill>
                  <a:schemeClr val="bg1"/>
                </a:solidFill>
                <a:latin typeface="Arial" panose="020B0604020202020204" pitchFamily="34" charset="0"/>
                <a:cs typeface="Arial" panose="020B0604020202020204" pitchFamily="34" charset="0"/>
              </a:rPr>
              <a:t>Controlul  efectuat de către inspectorii antifraudă are drept scop urmărirea, constatarea, analizarea și evaluarea unui risc fiscal specific uneia sau mai multor activitati economice determinate</a:t>
            </a:r>
          </a:p>
          <a:p>
            <a:pPr lvl="0" algn="ct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51028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5"/>
          <a:stretch>
            <a:fillRect/>
          </a:stretch>
        </p:blipFill>
        <p:spPr>
          <a:xfrm>
            <a:off x="6914999" y="5652843"/>
            <a:ext cx="1619819" cy="490855"/>
          </a:xfrm>
          <a:prstGeom prst="rect">
            <a:avLst/>
          </a:prstGeom>
        </p:spPr>
      </p:pic>
      <p:pic>
        <p:nvPicPr>
          <p:cNvPr id="13" name="Рисунок 12"/>
          <p:cNvPicPr/>
          <p:nvPr/>
        </p:nvPicPr>
        <p:blipFill>
          <a:blip r:embed="rId6">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7"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8">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aphicFrame>
        <p:nvGraphicFramePr>
          <p:cNvPr id="14" name="Diagram 13"/>
          <p:cNvGraphicFramePr/>
          <p:nvPr>
            <p:extLst>
              <p:ext uri="{D42A27DB-BD31-4B8C-83A1-F6EECF244321}">
                <p14:modId xmlns:p14="http://schemas.microsoft.com/office/powerpoint/2010/main" val="3995830593"/>
              </p:ext>
            </p:extLst>
          </p:nvPr>
        </p:nvGraphicFramePr>
        <p:xfrm>
          <a:off x="652910" y="1116165"/>
          <a:ext cx="8128000" cy="447037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74551639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4" name="Rectangle 3"/>
          <p:cNvSpPr/>
          <p:nvPr/>
        </p:nvSpPr>
        <p:spPr>
          <a:xfrm>
            <a:off x="450892" y="1204508"/>
            <a:ext cx="8440445" cy="685059"/>
          </a:xfrm>
          <a:prstGeom prst="rect">
            <a:avLst/>
          </a:prstGeom>
        </p:spPr>
        <p:txBody>
          <a:bodyPr wrap="square">
            <a:spAutoFit/>
          </a:bodyPr>
          <a:lstStyle/>
          <a:p>
            <a:pPr algn="ctr">
              <a:lnSpc>
                <a:spcPct val="107000"/>
              </a:lnSpc>
              <a:spcAft>
                <a:spcPts val="800"/>
              </a:spcAft>
            </a:pPr>
            <a:r>
              <a:rPr lang="en-US" sz="1800" i="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Implementarea</a:t>
            </a:r>
            <a:r>
              <a:rPr lang="en-US" sz="18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și</a:t>
            </a:r>
            <a:r>
              <a:rPr lang="en-US" sz="18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dezvoltarea</a:t>
            </a:r>
            <a:r>
              <a:rPr lang="en-US" sz="18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fluxului</a:t>
            </a:r>
            <a:r>
              <a:rPr lang="en-US" sz="18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informațional</a:t>
            </a:r>
            <a:r>
              <a:rPr lang="en-US" sz="18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privind</a:t>
            </a:r>
            <a:r>
              <a:rPr lang="en-US" sz="18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prelucrarea</a:t>
            </a:r>
            <a:r>
              <a:rPr lang="en-US" sz="18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datelor</a:t>
            </a:r>
            <a:r>
              <a:rPr lang="en-US" sz="18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și</a:t>
            </a:r>
            <a:r>
              <a:rPr lang="en-US" sz="18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realizarea</a:t>
            </a:r>
            <a:r>
              <a:rPr lang="en-US" sz="18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nevoilor</a:t>
            </a:r>
            <a:r>
              <a:rPr lang="en-US" sz="18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de </a:t>
            </a:r>
            <a:r>
              <a:rPr lang="en-US" sz="1800" i="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raportare</a:t>
            </a:r>
            <a:r>
              <a:rPr lang="en-US" sz="18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a </a:t>
            </a:r>
            <a:r>
              <a:rPr lang="en-US" sz="1800" i="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stakeholderilor</a:t>
            </a:r>
            <a:endParaRPr lang="en-US" sz="1800"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3575002080"/>
              </p:ext>
            </p:extLst>
          </p:nvPr>
        </p:nvGraphicFramePr>
        <p:xfrm>
          <a:off x="740791" y="1889566"/>
          <a:ext cx="7933977" cy="357143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8167995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TextBox 13"/>
          <p:cNvSpPr txBox="1"/>
          <p:nvPr/>
        </p:nvSpPr>
        <p:spPr>
          <a:xfrm>
            <a:off x="882901" y="1148821"/>
            <a:ext cx="7660986" cy="584775"/>
          </a:xfrm>
          <a:prstGeom prst="rect">
            <a:avLst/>
          </a:prstGeom>
          <a:noFill/>
          <a:effectLst>
            <a:reflection blurRad="6350" endPos="0" dist="101600" dir="5400000" sy="-100000" algn="bl" rotWithShape="0"/>
          </a:effectLst>
        </p:spPr>
        <p:txBody>
          <a:bodyPr wrap="square" rtlCol="0">
            <a:spAutoFit/>
          </a:bodyPr>
          <a:lstStyle/>
          <a:p>
            <a:pPr algn="ctr"/>
            <a:r>
              <a:rPr lang="ro-RO" sz="1600" dirty="0" smtClean="0">
                <a:solidFill>
                  <a:schemeClr val="tx1"/>
                </a:solidFill>
              </a:rPr>
              <a:t>Fundamentarea </a:t>
            </a:r>
            <a:r>
              <a:rPr lang="ro-RO" sz="1600" dirty="0">
                <a:solidFill>
                  <a:schemeClr val="tx1"/>
                </a:solidFill>
              </a:rPr>
              <a:t>și monitorizarea indicatorilor economici și financiari. Stabilirea țintelor de performanță.</a:t>
            </a:r>
            <a:endParaRPr lang="ro-RO" sz="1600" b="1" i="1" dirty="0" smtClean="0">
              <a:solidFill>
                <a:schemeClr val="tx1"/>
              </a:solidFill>
            </a:endParaRPr>
          </a:p>
        </p:txBody>
      </p:sp>
      <p:graphicFrame>
        <p:nvGraphicFramePr>
          <p:cNvPr id="16" name="Diagram 15"/>
          <p:cNvGraphicFramePr/>
          <p:nvPr>
            <p:extLst>
              <p:ext uri="{D42A27DB-BD31-4B8C-83A1-F6EECF244321}">
                <p14:modId xmlns:p14="http://schemas.microsoft.com/office/powerpoint/2010/main" val="2027006865"/>
              </p:ext>
            </p:extLst>
          </p:nvPr>
        </p:nvGraphicFramePr>
        <p:xfrm>
          <a:off x="112718" y="1729945"/>
          <a:ext cx="8680954" cy="380345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7" name="TextBox 16"/>
          <p:cNvSpPr txBox="1"/>
          <p:nvPr/>
        </p:nvSpPr>
        <p:spPr>
          <a:xfrm>
            <a:off x="2497071" y="4090261"/>
            <a:ext cx="1537989" cy="600164"/>
          </a:xfrm>
          <a:prstGeom prst="rect">
            <a:avLst/>
          </a:prstGeom>
          <a:noFill/>
        </p:spPr>
        <p:txBody>
          <a:bodyPr wrap="square" rtlCol="0">
            <a:spAutoFit/>
          </a:bodyPr>
          <a:lstStyle/>
          <a:p>
            <a:r>
              <a:rPr lang="ro-RO" sz="1100" b="1" dirty="0" smtClean="0">
                <a:solidFill>
                  <a:schemeClr val="tx1"/>
                </a:solidFill>
              </a:rPr>
              <a:t>Obligații asumate</a:t>
            </a:r>
          </a:p>
          <a:p>
            <a:endParaRPr lang="ro-RO" sz="1100" dirty="0">
              <a:solidFill>
                <a:schemeClr val="tx1"/>
              </a:solidFill>
            </a:endParaRPr>
          </a:p>
          <a:p>
            <a:pPr algn="ctr"/>
            <a:r>
              <a:rPr lang="ro-RO" sz="1100" b="1" dirty="0" smtClean="0">
                <a:solidFill>
                  <a:schemeClr val="tx1"/>
                </a:solidFill>
              </a:rPr>
              <a:t>prin</a:t>
            </a:r>
            <a:endParaRPr lang="en-US" sz="1100" b="1" dirty="0">
              <a:solidFill>
                <a:schemeClr val="tx1"/>
              </a:solidFill>
            </a:endParaRPr>
          </a:p>
        </p:txBody>
      </p:sp>
      <p:cxnSp>
        <p:nvCxnSpPr>
          <p:cNvPr id="5" name="Straight Arrow Connector 4"/>
          <p:cNvCxnSpPr/>
          <p:nvPr/>
        </p:nvCxnSpPr>
        <p:spPr bwMode="auto">
          <a:xfrm>
            <a:off x="2586789" y="4355431"/>
            <a:ext cx="1155032" cy="0"/>
          </a:xfrm>
          <a:prstGeom prst="straightConnector1">
            <a:avLst/>
          </a:prstGeom>
          <a:solidFill>
            <a:schemeClr val="accent1"/>
          </a:solidFill>
          <a:ln w="603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14587151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120167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r>
              <a:rPr lang="ro-RO" b="1" i="1" dirty="0"/>
              <a:t>Modul </a:t>
            </a:r>
            <a:r>
              <a:rPr lang="ro-RO" b="1" i="1" dirty="0" smtClean="0"/>
              <a:t>1: </a:t>
            </a:r>
            <a:r>
              <a:rPr lang="ro-RO" b="1" i="1" dirty="0"/>
              <a:t>Financiar-Contabilitate</a:t>
            </a:r>
            <a:r>
              <a:rPr lang="ro-RO" sz="1600" b="1" i="1" dirty="0"/>
              <a:t> </a:t>
            </a:r>
            <a:br>
              <a:rPr lang="ro-RO" sz="1600" b="1" i="1" dirty="0"/>
            </a:br>
            <a:r>
              <a:rPr lang="ro-RO" sz="1600" b="1" i="1" dirty="0" smtClean="0"/>
              <a:t/>
            </a:r>
            <a:br>
              <a:rPr lang="ro-RO" sz="1600" b="1" i="1" dirty="0" smtClean="0"/>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6" name="TextBox 15"/>
          <p:cNvSpPr txBox="1"/>
          <p:nvPr/>
        </p:nvSpPr>
        <p:spPr>
          <a:xfrm>
            <a:off x="1201671" y="2322290"/>
            <a:ext cx="6889382" cy="2154436"/>
          </a:xfrm>
          <a:prstGeom prst="rect">
            <a:avLst/>
          </a:prstGeom>
          <a:noFill/>
          <a:effectLst>
            <a:reflection blurRad="6350" endPos="0" dist="101600" dir="5400000" sy="-100000" algn="bl" rotWithShape="0"/>
          </a:effectLst>
        </p:spPr>
        <p:txBody>
          <a:bodyPr wrap="square" rtlCol="0">
            <a:spAutoFit/>
          </a:bodyPr>
          <a:lstStyle/>
          <a:p>
            <a:pPr algn="ctr"/>
            <a:r>
              <a:rPr lang="ro-RO" sz="1800" b="1" i="1" dirty="0" smtClean="0">
                <a:solidFill>
                  <a:srgbClr val="2C87C8"/>
                </a:solidFill>
                <a:latin typeface="Arial" panose="020B0604020202020204" pitchFamily="34" charset="0"/>
                <a:cs typeface="Arial" panose="020B0604020202020204" pitchFamily="34" charset="0"/>
              </a:rPr>
              <a:t>1.1 Organizarea Procesului de Contabilitate</a:t>
            </a:r>
            <a:endParaRPr lang="en-US" sz="1800" b="1" i="1" dirty="0" smtClean="0">
              <a:solidFill>
                <a:srgbClr val="2C87C8"/>
              </a:solidFill>
              <a:latin typeface="Arial" panose="020B0604020202020204" pitchFamily="34" charset="0"/>
              <a:cs typeface="Arial" panose="020B0604020202020204" pitchFamily="34" charset="0"/>
            </a:endParaRPr>
          </a:p>
          <a:p>
            <a:pPr algn="ctr"/>
            <a:r>
              <a:rPr lang="ro-RO" sz="1800" b="1" dirty="0">
                <a:solidFill>
                  <a:srgbClr val="2C87C8"/>
                </a:solidFill>
                <a:latin typeface="Arial" panose="020B0604020202020204" pitchFamily="34" charset="0"/>
                <a:cs typeface="Arial" panose="020B0604020202020204" pitchFamily="34" charset="0"/>
              </a:rPr>
              <a:t>1</a:t>
            </a:r>
            <a:r>
              <a:rPr lang="en-US" sz="1800" b="1" dirty="0" smtClean="0">
                <a:solidFill>
                  <a:srgbClr val="2C87C8"/>
                </a:solidFill>
                <a:latin typeface="Arial" panose="020B0604020202020204" pitchFamily="34" charset="0"/>
                <a:cs typeface="Arial" panose="020B0604020202020204" pitchFamily="34" charset="0"/>
              </a:rPr>
              <a:t>.</a:t>
            </a:r>
            <a:r>
              <a:rPr lang="ro-RO" sz="1800" b="1" dirty="0" smtClean="0">
                <a:solidFill>
                  <a:srgbClr val="2C87C8"/>
                </a:solidFill>
                <a:latin typeface="Arial" panose="020B0604020202020204" pitchFamily="34" charset="0"/>
                <a:cs typeface="Arial" panose="020B0604020202020204" pitchFamily="34" charset="0"/>
              </a:rPr>
              <a:t>2</a:t>
            </a:r>
            <a:r>
              <a:rPr lang="en-US" sz="1800" b="1" dirty="0" smtClean="0">
                <a:solidFill>
                  <a:srgbClr val="2C87C8"/>
                </a:solidFill>
                <a:latin typeface="Arial" panose="020B0604020202020204" pitchFamily="34" charset="0"/>
                <a:cs typeface="Arial" panose="020B0604020202020204" pitchFamily="34" charset="0"/>
              </a:rPr>
              <a:t> </a:t>
            </a:r>
            <a:r>
              <a:rPr lang="ro-RO" sz="1800" b="1" dirty="0" smtClean="0">
                <a:solidFill>
                  <a:srgbClr val="2C87C8"/>
                </a:solidFill>
                <a:latin typeface="Arial" panose="020B0604020202020204" pitchFamily="34" charset="0"/>
                <a:cs typeface="Arial" panose="020B0604020202020204" pitchFamily="34" charset="0"/>
              </a:rPr>
              <a:t>Strategia </a:t>
            </a:r>
            <a:r>
              <a:rPr lang="ro-RO" sz="1800" b="1" dirty="0">
                <a:solidFill>
                  <a:srgbClr val="2C87C8"/>
                </a:solidFill>
                <a:latin typeface="Arial" panose="020B0604020202020204" pitchFamily="34" charset="0"/>
                <a:cs typeface="Arial" panose="020B0604020202020204" pitchFamily="34" charset="0"/>
              </a:rPr>
              <a:t>de tarifare -  cadrul legal și metodologii de fundamentare a tarifelor și repartizare a costurilor</a:t>
            </a:r>
            <a:endParaRPr lang="ro-RO" sz="1800" b="1" i="1" dirty="0" smtClean="0">
              <a:solidFill>
                <a:srgbClr val="2C87C8"/>
              </a:solidFill>
              <a:latin typeface="Arial" panose="020B0604020202020204" pitchFamily="34" charset="0"/>
              <a:cs typeface="Arial" panose="020B0604020202020204" pitchFamily="34" charset="0"/>
            </a:endParaRPr>
          </a:p>
          <a:p>
            <a:pPr algn="ctr"/>
            <a:endParaRPr lang="ro-RO" sz="1600" i="1" dirty="0">
              <a:solidFill>
                <a:srgbClr val="2C87C8"/>
              </a:solidFill>
            </a:endParaRPr>
          </a:p>
          <a:p>
            <a:pPr algn="just"/>
            <a:r>
              <a:rPr lang="ro-RO" sz="1600" b="1" i="1" dirty="0">
                <a:solidFill>
                  <a:srgbClr val="2C87C8"/>
                </a:solidFill>
              </a:rPr>
              <a:t> </a:t>
            </a:r>
            <a:r>
              <a:rPr lang="ro-RO" sz="1600" b="1" i="1" dirty="0" smtClean="0">
                <a:solidFill>
                  <a:srgbClr val="2C87C8"/>
                </a:solidFill>
              </a:rPr>
              <a:t>    </a:t>
            </a:r>
            <a:r>
              <a:rPr lang="ro-RO" sz="1600" b="1" i="1" dirty="0" smtClean="0"/>
              <a:t>Lectori: </a:t>
            </a:r>
            <a:r>
              <a:rPr lang="ro-RO" sz="1600" b="1" i="1" dirty="0" smtClean="0">
                <a:solidFill>
                  <a:srgbClr val="2C87C8"/>
                </a:solidFill>
              </a:rPr>
              <a:t>Ec. Gabriela Masalagiu - Șef Serviciu Contabilitate</a:t>
            </a:r>
          </a:p>
          <a:p>
            <a:pPr algn="just"/>
            <a:r>
              <a:rPr lang="ro-RO" sz="1600" i="1" dirty="0">
                <a:solidFill>
                  <a:srgbClr val="2C87C8"/>
                </a:solidFill>
              </a:rPr>
              <a:t> </a:t>
            </a:r>
            <a:r>
              <a:rPr lang="ro-RO" sz="1600" i="1" dirty="0" smtClean="0">
                <a:solidFill>
                  <a:srgbClr val="2C87C8"/>
                </a:solidFill>
              </a:rPr>
              <a:t>                 </a:t>
            </a:r>
            <a:r>
              <a:rPr lang="ro-RO" sz="1600" b="1" i="1" dirty="0" smtClean="0">
                <a:solidFill>
                  <a:srgbClr val="2C87C8"/>
                </a:solidFill>
              </a:rPr>
              <a:t>Ec</a:t>
            </a:r>
            <a:r>
              <a:rPr lang="ro-RO" sz="1600" b="1" i="1" dirty="0">
                <a:solidFill>
                  <a:srgbClr val="2C87C8"/>
                </a:solidFill>
              </a:rPr>
              <a:t>. </a:t>
            </a:r>
            <a:r>
              <a:rPr lang="ro-RO" sz="1600" b="1" i="1" dirty="0" smtClean="0">
                <a:solidFill>
                  <a:srgbClr val="2C87C8"/>
                </a:solidFill>
              </a:rPr>
              <a:t>Dorina Slătineanu - </a:t>
            </a:r>
            <a:r>
              <a:rPr lang="ro-RO" sz="1600" b="1" i="1" dirty="0">
                <a:solidFill>
                  <a:srgbClr val="2C87C8"/>
                </a:solidFill>
              </a:rPr>
              <a:t>Șef Serviciu </a:t>
            </a:r>
            <a:r>
              <a:rPr lang="ro-RO" sz="1600" b="1" i="1" dirty="0" smtClean="0">
                <a:solidFill>
                  <a:srgbClr val="2C87C8"/>
                </a:solidFill>
              </a:rPr>
              <a:t>Financiar</a:t>
            </a:r>
            <a:endParaRPr lang="en-US" sz="1600" b="1" i="1" dirty="0" smtClean="0">
              <a:solidFill>
                <a:srgbClr val="2C87C8"/>
              </a:solidFill>
            </a:endParaRPr>
          </a:p>
          <a:p>
            <a:pPr algn="ctr"/>
            <a:r>
              <a:rPr lang="en-US" sz="1600" b="1" i="1" dirty="0" smtClean="0">
                <a:solidFill>
                  <a:srgbClr val="2C87C8"/>
                </a:solidFill>
              </a:rPr>
              <a:t>              Ec. Octavian </a:t>
            </a:r>
            <a:r>
              <a:rPr lang="ro-RO" sz="1600" b="1" i="1" dirty="0" smtClean="0">
                <a:solidFill>
                  <a:srgbClr val="2C87C8"/>
                </a:solidFill>
              </a:rPr>
              <a:t>Stoian</a:t>
            </a:r>
            <a:r>
              <a:rPr lang="en-US" sz="1600" b="1" i="1" dirty="0" smtClean="0">
                <a:solidFill>
                  <a:srgbClr val="2C87C8"/>
                </a:solidFill>
              </a:rPr>
              <a:t> - </a:t>
            </a:r>
            <a:r>
              <a:rPr lang="ro-RO" sz="1600" b="1" i="1" dirty="0">
                <a:solidFill>
                  <a:srgbClr val="2C87C8"/>
                </a:solidFill>
              </a:rPr>
              <a:t>Șef Birou Analiză Economică-Tarife</a:t>
            </a:r>
            <a:endParaRPr lang="en-US" sz="1600" b="1" i="1" dirty="0">
              <a:solidFill>
                <a:srgbClr val="2C87C8"/>
              </a:solidFill>
            </a:endParaRPr>
          </a:p>
          <a:p>
            <a:pPr algn="ctr"/>
            <a:endParaRPr lang="ro-RO" sz="1600" b="1" i="1" dirty="0">
              <a:solidFill>
                <a:srgbClr val="2C87C8"/>
              </a:solidFill>
            </a:endParaRPr>
          </a:p>
        </p:txBody>
      </p:sp>
    </p:spTree>
    <p:extLst>
      <p:ext uri="{BB962C8B-B14F-4D97-AF65-F5344CB8AC3E}">
        <p14:creationId xmlns:p14="http://schemas.microsoft.com/office/powerpoint/2010/main" val="236161678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aphicFrame>
        <p:nvGraphicFramePr>
          <p:cNvPr id="14" name="Diagram 13"/>
          <p:cNvGraphicFramePr/>
          <p:nvPr>
            <p:extLst>
              <p:ext uri="{D42A27DB-BD31-4B8C-83A1-F6EECF244321}">
                <p14:modId xmlns:p14="http://schemas.microsoft.com/office/powerpoint/2010/main" val="3875510047"/>
              </p:ext>
            </p:extLst>
          </p:nvPr>
        </p:nvGraphicFramePr>
        <p:xfrm>
          <a:off x="450892" y="2911641"/>
          <a:ext cx="8508701" cy="278115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6" name="Rectangle 15"/>
          <p:cNvSpPr/>
          <p:nvPr/>
        </p:nvSpPr>
        <p:spPr>
          <a:xfrm>
            <a:off x="1549651" y="2188977"/>
            <a:ext cx="6417129" cy="656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2000" b="1" dirty="0" smtClean="0">
              <a:latin typeface="Arial" panose="020B0604020202020204" pitchFamily="34" charset="0"/>
              <a:cs typeface="Arial" panose="020B0604020202020204" pitchFamily="34" charset="0"/>
            </a:endParaRPr>
          </a:p>
          <a:p>
            <a:pPr algn="ctr"/>
            <a:r>
              <a:rPr lang="ro-RO" sz="2000" b="1" dirty="0" smtClean="0">
                <a:latin typeface="Arial" panose="020B0604020202020204" pitchFamily="34" charset="0"/>
                <a:cs typeface="Arial" panose="020B0604020202020204" pitchFamily="34" charset="0"/>
              </a:rPr>
              <a:t>Indicatorii de performanță financiari</a:t>
            </a:r>
            <a:endParaRPr lang="ro-RO" sz="2000" b="1" i="1" dirty="0" smtClean="0">
              <a:solidFill>
                <a:srgbClr val="2C87C8"/>
              </a:solidFill>
              <a:latin typeface="Arial" panose="020B0604020202020204" pitchFamily="34" charset="0"/>
              <a:cs typeface="Arial" panose="020B0604020202020204" pitchFamily="34" charset="0"/>
            </a:endParaRPr>
          </a:p>
          <a:p>
            <a:pPr algn="ctr"/>
            <a:endParaRPr lang="en-US" dirty="0"/>
          </a:p>
        </p:txBody>
      </p:sp>
      <p:sp>
        <p:nvSpPr>
          <p:cNvPr id="17" name="Oval 16"/>
          <p:cNvSpPr/>
          <p:nvPr/>
        </p:nvSpPr>
        <p:spPr>
          <a:xfrm>
            <a:off x="1549651" y="1267832"/>
            <a:ext cx="2148425" cy="854846"/>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latin typeface="Arial" panose="020B0604020202020204" pitchFamily="34" charset="0"/>
                <a:cs typeface="Arial" panose="020B0604020202020204" pitchFamily="34" charset="0"/>
              </a:rPr>
              <a:t>Situații financiare</a:t>
            </a:r>
            <a:endParaRPr lang="en-US" b="1" dirty="0">
              <a:latin typeface="Arial" panose="020B0604020202020204" pitchFamily="34" charset="0"/>
              <a:cs typeface="Arial" panose="020B0604020202020204" pitchFamily="34" charset="0"/>
            </a:endParaRPr>
          </a:p>
        </p:txBody>
      </p:sp>
      <p:sp>
        <p:nvSpPr>
          <p:cNvPr id="19" name="Oval 18"/>
          <p:cNvSpPr/>
          <p:nvPr/>
        </p:nvSpPr>
        <p:spPr>
          <a:xfrm>
            <a:off x="5859378" y="1267832"/>
            <a:ext cx="1963225" cy="887996"/>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latin typeface="Arial" panose="020B0604020202020204" pitchFamily="34" charset="0"/>
                <a:cs typeface="Arial" panose="020B0604020202020204" pitchFamily="34" charset="0"/>
              </a:rPr>
              <a:t>Analiza standard</a:t>
            </a:r>
            <a:endParaRPr lang="en-US" b="1" dirty="0">
              <a:latin typeface="Arial" panose="020B0604020202020204" pitchFamily="34" charset="0"/>
              <a:cs typeface="Arial" panose="020B0604020202020204" pitchFamily="34" charset="0"/>
            </a:endParaRPr>
          </a:p>
        </p:txBody>
      </p:sp>
      <p:sp>
        <p:nvSpPr>
          <p:cNvPr id="20" name="Right Arrow 19"/>
          <p:cNvSpPr/>
          <p:nvPr/>
        </p:nvSpPr>
        <p:spPr>
          <a:xfrm>
            <a:off x="3918145" y="1437860"/>
            <a:ext cx="1721163" cy="212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18180654">
            <a:off x="3894551" y="1635987"/>
            <a:ext cx="309086" cy="669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3472400">
            <a:off x="5303205" y="1597002"/>
            <a:ext cx="321315" cy="669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57967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Title 3"/>
          <p:cNvSpPr txBox="1">
            <a:spLocks noGrp="1"/>
          </p:cNvSpPr>
          <p:nvPr>
            <p:ph type="title"/>
          </p:nvPr>
        </p:nvSpPr>
        <p:spPr>
          <a:xfrm>
            <a:off x="589547" y="1015530"/>
            <a:ext cx="8191363" cy="646331"/>
          </a:xfrm>
          <a:prstGeom prst="rect">
            <a:avLst/>
          </a:prstGeom>
          <a:noFill/>
        </p:spPr>
        <p:txBody>
          <a:bodyPr wrap="square" rtlCol="0">
            <a:spAutoFit/>
          </a:bodyPr>
          <a:lstStyle/>
          <a:p>
            <a:pPr algn="ctr"/>
            <a:r>
              <a:rPr lang="ro-RO" sz="1800" b="1" dirty="0" smtClean="0">
                <a:solidFill>
                  <a:schemeClr val="tx1"/>
                </a:solidFill>
                <a:latin typeface="Arial" panose="020B0604020202020204" pitchFamily="34" charset="0"/>
                <a:cs typeface="Arial" panose="020B0604020202020204" pitchFamily="34" charset="0"/>
              </a:rPr>
              <a:t>INDICATORII DE PERFORMANȚĂ</a:t>
            </a:r>
            <a:br>
              <a:rPr lang="ro-RO" sz="1800" b="1" dirty="0" smtClean="0">
                <a:solidFill>
                  <a:schemeClr val="tx1"/>
                </a:solidFill>
                <a:latin typeface="Arial" panose="020B0604020202020204" pitchFamily="34" charset="0"/>
                <a:cs typeface="Arial" panose="020B0604020202020204" pitchFamily="34" charset="0"/>
              </a:rPr>
            </a:br>
            <a:r>
              <a:rPr lang="ro-RO" sz="1800" dirty="0" smtClean="0">
                <a:solidFill>
                  <a:schemeClr val="tx1"/>
                </a:solidFill>
                <a:latin typeface="Arial" panose="020B0604020202020204" pitchFamily="34" charset="0"/>
                <a:cs typeface="Arial" panose="020B0604020202020204" pitchFamily="34" charset="0"/>
              </a:rPr>
              <a:t>economici și financiari</a:t>
            </a:r>
            <a:endParaRPr lang="en-US" sz="1800" b="1" dirty="0">
              <a:solidFill>
                <a:schemeClr val="tx1"/>
              </a:solidFill>
              <a:latin typeface="Arial" panose="020B0604020202020204" pitchFamily="34" charset="0"/>
              <a:cs typeface="Arial" panose="020B0604020202020204" pitchFamily="34" charset="0"/>
            </a:endParaRPr>
          </a:p>
        </p:txBody>
      </p:sp>
      <p:graphicFrame>
        <p:nvGraphicFramePr>
          <p:cNvPr id="16" name="Content Placeholder 4"/>
          <p:cNvGraphicFramePr>
            <a:graphicFrameLocks noGrp="1"/>
          </p:cNvGraphicFramePr>
          <p:nvPr>
            <p:ph idx="1"/>
            <p:extLst>
              <p:ext uri="{D42A27DB-BD31-4B8C-83A1-F6EECF244321}">
                <p14:modId xmlns:p14="http://schemas.microsoft.com/office/powerpoint/2010/main" val="1326411296"/>
              </p:ext>
            </p:extLst>
          </p:nvPr>
        </p:nvGraphicFramePr>
        <p:xfrm>
          <a:off x="300789" y="2029403"/>
          <a:ext cx="8442074" cy="341605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90292735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aphicFrame>
        <p:nvGraphicFramePr>
          <p:cNvPr id="14" name="Content Placeholder 4"/>
          <p:cNvGraphicFramePr>
            <a:graphicFrameLocks noGrp="1"/>
          </p:cNvGraphicFramePr>
          <p:nvPr>
            <p:ph idx="1"/>
            <p:extLst>
              <p:ext uri="{D42A27DB-BD31-4B8C-83A1-F6EECF244321}">
                <p14:modId xmlns:p14="http://schemas.microsoft.com/office/powerpoint/2010/main" val="2978561411"/>
              </p:ext>
            </p:extLst>
          </p:nvPr>
        </p:nvGraphicFramePr>
        <p:xfrm>
          <a:off x="450892" y="1955091"/>
          <a:ext cx="8568072" cy="409707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6" name="Title 3"/>
          <p:cNvSpPr txBox="1">
            <a:spLocks noGrp="1"/>
          </p:cNvSpPr>
          <p:nvPr>
            <p:ph type="title"/>
          </p:nvPr>
        </p:nvSpPr>
        <p:spPr>
          <a:xfrm>
            <a:off x="450892" y="1326767"/>
            <a:ext cx="8191363" cy="646331"/>
          </a:xfrm>
          <a:prstGeom prst="rect">
            <a:avLst/>
          </a:prstGeom>
          <a:noFill/>
        </p:spPr>
        <p:txBody>
          <a:bodyPr wrap="square" rtlCol="0">
            <a:spAutoFit/>
          </a:bodyPr>
          <a:lstStyle/>
          <a:p>
            <a:pPr algn="ctr"/>
            <a:r>
              <a:rPr lang="ro-RO" sz="1800" b="1" dirty="0" smtClean="0">
                <a:solidFill>
                  <a:schemeClr val="tx1"/>
                </a:solidFill>
                <a:latin typeface="Arial" panose="020B0604020202020204" pitchFamily="34" charset="0"/>
                <a:cs typeface="Arial" panose="020B0604020202020204" pitchFamily="34" charset="0"/>
              </a:rPr>
              <a:t>INDICATORII DE PERFORMANȚĂ</a:t>
            </a:r>
            <a:br>
              <a:rPr lang="ro-RO" sz="1800" b="1" dirty="0" smtClean="0">
                <a:solidFill>
                  <a:schemeClr val="tx1"/>
                </a:solidFill>
                <a:latin typeface="Arial" panose="020B0604020202020204" pitchFamily="34" charset="0"/>
                <a:cs typeface="Arial" panose="020B0604020202020204" pitchFamily="34" charset="0"/>
              </a:rPr>
            </a:br>
            <a:r>
              <a:rPr lang="ro-RO" sz="1800" dirty="0" smtClean="0">
                <a:solidFill>
                  <a:schemeClr val="tx1"/>
                </a:solidFill>
                <a:latin typeface="Arial" panose="020B0604020202020204" pitchFamily="34" charset="0"/>
                <a:cs typeface="Arial" panose="020B0604020202020204" pitchFamily="34" charset="0"/>
              </a:rPr>
              <a:t>economici și financiari</a:t>
            </a:r>
            <a:endParaRPr lang="en-US" sz="1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460968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Title 3"/>
          <p:cNvSpPr txBox="1">
            <a:spLocks noGrp="1"/>
          </p:cNvSpPr>
          <p:nvPr>
            <p:ph type="title"/>
          </p:nvPr>
        </p:nvSpPr>
        <p:spPr>
          <a:xfrm>
            <a:off x="589547" y="1306197"/>
            <a:ext cx="8191363" cy="646331"/>
          </a:xfrm>
          <a:prstGeom prst="rect">
            <a:avLst/>
          </a:prstGeom>
          <a:noFill/>
        </p:spPr>
        <p:txBody>
          <a:bodyPr wrap="square" rtlCol="0">
            <a:spAutoFit/>
          </a:bodyPr>
          <a:lstStyle/>
          <a:p>
            <a:pPr algn="ctr"/>
            <a:r>
              <a:rPr lang="ro-RO" sz="1800" b="1" dirty="0" smtClean="0">
                <a:solidFill>
                  <a:schemeClr val="tx1"/>
                </a:solidFill>
                <a:latin typeface="Arial" panose="020B0604020202020204" pitchFamily="34" charset="0"/>
                <a:cs typeface="Arial" panose="020B0604020202020204" pitchFamily="34" charset="0"/>
              </a:rPr>
              <a:t>INDICATORII DE PERFORMANȚĂ</a:t>
            </a:r>
            <a:br>
              <a:rPr lang="ro-RO" sz="1800" b="1" dirty="0" smtClean="0">
                <a:solidFill>
                  <a:schemeClr val="tx1"/>
                </a:solidFill>
                <a:latin typeface="Arial" panose="020B0604020202020204" pitchFamily="34" charset="0"/>
                <a:cs typeface="Arial" panose="020B0604020202020204" pitchFamily="34" charset="0"/>
              </a:rPr>
            </a:br>
            <a:r>
              <a:rPr lang="ro-RO" sz="1800" dirty="0" smtClean="0">
                <a:solidFill>
                  <a:schemeClr val="tx1"/>
                </a:solidFill>
                <a:latin typeface="Arial" panose="020B0604020202020204" pitchFamily="34" charset="0"/>
                <a:cs typeface="Arial" panose="020B0604020202020204" pitchFamily="34" charset="0"/>
              </a:rPr>
              <a:t>economici și financiari</a:t>
            </a:r>
            <a:endParaRPr lang="en-US" sz="1800" b="1" dirty="0">
              <a:solidFill>
                <a:schemeClr val="tx1"/>
              </a:solidFill>
              <a:latin typeface="Arial" panose="020B0604020202020204" pitchFamily="34" charset="0"/>
              <a:cs typeface="Arial" panose="020B0604020202020204" pitchFamily="34" charset="0"/>
            </a:endParaRPr>
          </a:p>
        </p:txBody>
      </p:sp>
      <p:graphicFrame>
        <p:nvGraphicFramePr>
          <p:cNvPr id="16" name="Content Placeholder 4"/>
          <p:cNvGraphicFramePr>
            <a:graphicFrameLocks noGrp="1"/>
          </p:cNvGraphicFramePr>
          <p:nvPr>
            <p:ph idx="1"/>
            <p:extLst>
              <p:ext uri="{D42A27DB-BD31-4B8C-83A1-F6EECF244321}">
                <p14:modId xmlns:p14="http://schemas.microsoft.com/office/powerpoint/2010/main" val="3823259792"/>
              </p:ext>
            </p:extLst>
          </p:nvPr>
        </p:nvGraphicFramePr>
        <p:xfrm>
          <a:off x="216151" y="1506016"/>
          <a:ext cx="8767011" cy="452655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65074639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Title 3"/>
          <p:cNvSpPr txBox="1">
            <a:spLocks noGrp="1"/>
          </p:cNvSpPr>
          <p:nvPr>
            <p:ph type="title"/>
          </p:nvPr>
        </p:nvSpPr>
        <p:spPr>
          <a:xfrm>
            <a:off x="450892" y="1254397"/>
            <a:ext cx="8191363" cy="646331"/>
          </a:xfrm>
          <a:prstGeom prst="rect">
            <a:avLst/>
          </a:prstGeom>
          <a:noFill/>
        </p:spPr>
        <p:txBody>
          <a:bodyPr wrap="square" rtlCol="0">
            <a:spAutoFit/>
          </a:bodyPr>
          <a:lstStyle/>
          <a:p>
            <a:pPr algn="ctr"/>
            <a:r>
              <a:rPr lang="ro-RO" sz="1800" b="1" dirty="0" smtClean="0">
                <a:solidFill>
                  <a:schemeClr val="tx1"/>
                </a:solidFill>
                <a:latin typeface="Arial" panose="020B0604020202020204" pitchFamily="34" charset="0"/>
                <a:cs typeface="Arial" panose="020B0604020202020204" pitchFamily="34" charset="0"/>
              </a:rPr>
              <a:t>INDICATORII DE PERFORMANȚĂ</a:t>
            </a:r>
            <a:br>
              <a:rPr lang="ro-RO" sz="1800" b="1" dirty="0" smtClean="0">
                <a:solidFill>
                  <a:schemeClr val="tx1"/>
                </a:solidFill>
                <a:latin typeface="Arial" panose="020B0604020202020204" pitchFamily="34" charset="0"/>
                <a:cs typeface="Arial" panose="020B0604020202020204" pitchFamily="34" charset="0"/>
              </a:rPr>
            </a:br>
            <a:r>
              <a:rPr lang="ro-RO" sz="1800" dirty="0" smtClean="0">
                <a:solidFill>
                  <a:schemeClr val="tx1"/>
                </a:solidFill>
                <a:latin typeface="Arial" panose="020B0604020202020204" pitchFamily="34" charset="0"/>
                <a:cs typeface="Arial" panose="020B0604020202020204" pitchFamily="34" charset="0"/>
              </a:rPr>
              <a:t>economici și financiari</a:t>
            </a:r>
            <a:endParaRPr lang="en-US" sz="1800" b="1" dirty="0">
              <a:solidFill>
                <a:schemeClr val="tx1"/>
              </a:solidFill>
              <a:latin typeface="Arial" panose="020B0604020202020204" pitchFamily="34" charset="0"/>
              <a:cs typeface="Arial" panose="020B0604020202020204" pitchFamily="34" charset="0"/>
            </a:endParaRPr>
          </a:p>
        </p:txBody>
      </p:sp>
      <p:graphicFrame>
        <p:nvGraphicFramePr>
          <p:cNvPr id="16" name="Content Placeholder 4"/>
          <p:cNvGraphicFramePr>
            <a:graphicFrameLocks noGrp="1"/>
          </p:cNvGraphicFramePr>
          <p:nvPr>
            <p:ph idx="1"/>
            <p:extLst>
              <p:ext uri="{D42A27DB-BD31-4B8C-83A1-F6EECF244321}">
                <p14:modId xmlns:p14="http://schemas.microsoft.com/office/powerpoint/2010/main" val="1011720753"/>
              </p:ext>
            </p:extLst>
          </p:nvPr>
        </p:nvGraphicFramePr>
        <p:xfrm>
          <a:off x="216151" y="1696454"/>
          <a:ext cx="8673181" cy="444724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80749558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Title 3"/>
          <p:cNvSpPr txBox="1">
            <a:spLocks noGrp="1"/>
          </p:cNvSpPr>
          <p:nvPr>
            <p:ph type="title"/>
          </p:nvPr>
        </p:nvSpPr>
        <p:spPr>
          <a:xfrm>
            <a:off x="450892" y="1254397"/>
            <a:ext cx="8191363" cy="646331"/>
          </a:xfrm>
          <a:prstGeom prst="rect">
            <a:avLst/>
          </a:prstGeom>
          <a:noFill/>
        </p:spPr>
        <p:txBody>
          <a:bodyPr wrap="square" rtlCol="0">
            <a:spAutoFit/>
          </a:bodyPr>
          <a:lstStyle/>
          <a:p>
            <a:pPr algn="ctr"/>
            <a:r>
              <a:rPr lang="ro-RO" sz="1800" b="1" dirty="0" smtClean="0">
                <a:solidFill>
                  <a:schemeClr val="tx1"/>
                </a:solidFill>
                <a:latin typeface="Arial" panose="020B0604020202020204" pitchFamily="34" charset="0"/>
                <a:cs typeface="Arial" panose="020B0604020202020204" pitchFamily="34" charset="0"/>
              </a:rPr>
              <a:t>INDICATORII DE PERFORMANȚĂ</a:t>
            </a:r>
            <a:br>
              <a:rPr lang="ro-RO" sz="1800" b="1" dirty="0" smtClean="0">
                <a:solidFill>
                  <a:schemeClr val="tx1"/>
                </a:solidFill>
                <a:latin typeface="Arial" panose="020B0604020202020204" pitchFamily="34" charset="0"/>
                <a:cs typeface="Arial" panose="020B0604020202020204" pitchFamily="34" charset="0"/>
              </a:rPr>
            </a:br>
            <a:r>
              <a:rPr lang="ro-RO" sz="1800" dirty="0" smtClean="0">
                <a:solidFill>
                  <a:schemeClr val="tx1"/>
                </a:solidFill>
                <a:latin typeface="Arial" panose="020B0604020202020204" pitchFamily="34" charset="0"/>
                <a:cs typeface="Arial" panose="020B0604020202020204" pitchFamily="34" charset="0"/>
              </a:rPr>
              <a:t>economici și financiari</a:t>
            </a:r>
            <a:endParaRPr lang="en-US" sz="1800" b="1" dirty="0">
              <a:solidFill>
                <a:schemeClr val="tx1"/>
              </a:solidFill>
              <a:latin typeface="Arial" panose="020B0604020202020204" pitchFamily="34" charset="0"/>
              <a:cs typeface="Arial" panose="020B0604020202020204" pitchFamily="34" charset="0"/>
            </a:endParaRPr>
          </a:p>
        </p:txBody>
      </p:sp>
      <p:graphicFrame>
        <p:nvGraphicFramePr>
          <p:cNvPr id="16" name="Content Placeholder 4"/>
          <p:cNvGraphicFramePr>
            <a:graphicFrameLocks noGrp="1"/>
          </p:cNvGraphicFramePr>
          <p:nvPr>
            <p:ph idx="1"/>
            <p:extLst>
              <p:ext uri="{D42A27DB-BD31-4B8C-83A1-F6EECF244321}">
                <p14:modId xmlns:p14="http://schemas.microsoft.com/office/powerpoint/2010/main" val="1461961025"/>
              </p:ext>
            </p:extLst>
          </p:nvPr>
        </p:nvGraphicFramePr>
        <p:xfrm>
          <a:off x="84221" y="1700819"/>
          <a:ext cx="8939463" cy="395202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24972196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aphicFrame>
        <p:nvGraphicFramePr>
          <p:cNvPr id="14" name="Diagram 13"/>
          <p:cNvGraphicFramePr/>
          <p:nvPr>
            <p:extLst>
              <p:ext uri="{D42A27DB-BD31-4B8C-83A1-F6EECF244321}">
                <p14:modId xmlns:p14="http://schemas.microsoft.com/office/powerpoint/2010/main" val="4293293878"/>
              </p:ext>
            </p:extLst>
          </p:nvPr>
        </p:nvGraphicFramePr>
        <p:xfrm>
          <a:off x="564148" y="1215312"/>
          <a:ext cx="8216762" cy="431808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4" name="TextBox 3"/>
          <p:cNvSpPr txBox="1"/>
          <p:nvPr/>
        </p:nvSpPr>
        <p:spPr>
          <a:xfrm>
            <a:off x="1287379" y="4876527"/>
            <a:ext cx="6677526" cy="430887"/>
          </a:xfrm>
          <a:prstGeom prst="rect">
            <a:avLst/>
          </a:prstGeom>
          <a:noFill/>
        </p:spPr>
        <p:txBody>
          <a:bodyPr wrap="square" rtlCol="0">
            <a:spAutoFit/>
          </a:bodyPr>
          <a:lstStyle/>
          <a:p>
            <a:pPr algn="ctr"/>
            <a:r>
              <a:rPr lang="ro-RO" dirty="0" smtClean="0">
                <a:solidFill>
                  <a:schemeClr val="tx1"/>
                </a:solidFill>
              </a:rPr>
              <a:t>ȚINTE DE PERFORMANȚĂ - MONITORIZARE</a:t>
            </a:r>
            <a:endParaRPr lang="en-US" dirty="0">
              <a:solidFill>
                <a:schemeClr val="tx1"/>
              </a:solidFill>
            </a:endParaRPr>
          </a:p>
        </p:txBody>
      </p:sp>
    </p:spTree>
    <p:extLst>
      <p:ext uri="{BB962C8B-B14F-4D97-AF65-F5344CB8AC3E}">
        <p14:creationId xmlns:p14="http://schemas.microsoft.com/office/powerpoint/2010/main" val="132876134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aphicFrame>
        <p:nvGraphicFramePr>
          <p:cNvPr id="14" name="Diagram 13"/>
          <p:cNvGraphicFramePr/>
          <p:nvPr>
            <p:extLst>
              <p:ext uri="{D42A27DB-BD31-4B8C-83A1-F6EECF244321}">
                <p14:modId xmlns:p14="http://schemas.microsoft.com/office/powerpoint/2010/main" val="460520080"/>
              </p:ext>
            </p:extLst>
          </p:nvPr>
        </p:nvGraphicFramePr>
        <p:xfrm>
          <a:off x="-301411" y="1544520"/>
          <a:ext cx="4921538" cy="401739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6" name="TextBox 15"/>
          <p:cNvSpPr txBox="1"/>
          <p:nvPr/>
        </p:nvSpPr>
        <p:spPr>
          <a:xfrm>
            <a:off x="2857767" y="1075364"/>
            <a:ext cx="5143500" cy="461665"/>
          </a:xfrm>
          <a:prstGeom prst="rect">
            <a:avLst/>
          </a:prstGeom>
          <a:noFill/>
        </p:spPr>
        <p:txBody>
          <a:bodyPr wrap="square" rtlCol="0">
            <a:spAutoFit/>
          </a:bodyPr>
          <a:lstStyle/>
          <a:p>
            <a:r>
              <a:rPr lang="ro-RO" sz="2400" b="1" dirty="0" smtClean="0">
                <a:latin typeface="Arial" panose="020B0604020202020204" pitchFamily="34" charset="0"/>
                <a:cs typeface="Arial" panose="020B0604020202020204" pitchFamily="34" charset="0"/>
              </a:rPr>
              <a:t>ȚINTE DE PERFORMANȚĂ</a:t>
            </a:r>
            <a:endParaRPr lang="en-US" sz="2400" b="1" dirty="0">
              <a:latin typeface="Arial" panose="020B0604020202020204" pitchFamily="34" charset="0"/>
              <a:cs typeface="Arial" panose="020B0604020202020204" pitchFamily="34" charset="0"/>
            </a:endParaRPr>
          </a:p>
        </p:txBody>
      </p:sp>
      <p:graphicFrame>
        <p:nvGraphicFramePr>
          <p:cNvPr id="17" name="Diagram 16"/>
          <p:cNvGraphicFramePr/>
          <p:nvPr>
            <p:extLst>
              <p:ext uri="{D42A27DB-BD31-4B8C-83A1-F6EECF244321}">
                <p14:modId xmlns:p14="http://schemas.microsoft.com/office/powerpoint/2010/main" val="3917890534"/>
              </p:ext>
            </p:extLst>
          </p:nvPr>
        </p:nvGraphicFramePr>
        <p:xfrm>
          <a:off x="4287582" y="1195670"/>
          <a:ext cx="4427622" cy="3162101"/>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pic>
        <p:nvPicPr>
          <p:cNvPr id="19" name="Picture 1" descr="logo-apavital"/>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496349" y="1479165"/>
            <a:ext cx="1539367" cy="512445"/>
          </a:xfrm>
          <a:prstGeom prst="rect">
            <a:avLst/>
          </a:prstGeom>
          <a:noFill/>
          <a:ln>
            <a:noFill/>
          </a:ln>
        </p:spPr>
      </p:pic>
    </p:spTree>
    <p:extLst>
      <p:ext uri="{BB962C8B-B14F-4D97-AF65-F5344CB8AC3E}">
        <p14:creationId xmlns:p14="http://schemas.microsoft.com/office/powerpoint/2010/main" val="324701476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Content Placeholder 2"/>
          <p:cNvSpPr>
            <a:spLocks noGrp="1"/>
          </p:cNvSpPr>
          <p:nvPr>
            <p:ph idx="1"/>
          </p:nvPr>
        </p:nvSpPr>
        <p:spPr>
          <a:xfrm>
            <a:off x="397268" y="2397481"/>
            <a:ext cx="8542195" cy="3135919"/>
          </a:xfrm>
        </p:spPr>
        <p:txBody>
          <a:bodyPr>
            <a:normAutofit fontScale="92500" lnSpcReduction="20000"/>
          </a:bodyPr>
          <a:lstStyle/>
          <a:p>
            <a:pPr algn="just">
              <a:buBlip>
                <a:blip r:embed="rId11"/>
              </a:buBlip>
            </a:pPr>
            <a:r>
              <a:rPr lang="ro-RO" dirty="0" smtClean="0"/>
              <a:t>Cadrul </a:t>
            </a:r>
            <a:r>
              <a:rPr lang="ro-RO" dirty="0"/>
              <a:t>legal privind metodologia de stabilire, ajustare sau modificare a preţurilor/tarifelor pentru serviciile publice de alimentare cu apă şi de </a:t>
            </a:r>
            <a:r>
              <a:rPr lang="ro-RO" dirty="0" smtClean="0"/>
              <a:t>canalizare</a:t>
            </a:r>
            <a:endParaRPr lang="ro-RO" i="1" dirty="0" smtClean="0"/>
          </a:p>
          <a:p>
            <a:pPr algn="just">
              <a:buBlip>
                <a:blip r:embed="rId11"/>
              </a:buBlip>
            </a:pPr>
            <a:r>
              <a:rPr lang="ro-RO" dirty="0" smtClean="0"/>
              <a:t>Strategiile </a:t>
            </a:r>
            <a:r>
              <a:rPr lang="ro-RO" dirty="0"/>
              <a:t>tarifare incluse în contractele de finanțare  prin care se reglementează termenii şi condiţiile de acordare a finanţării nerambursabile pentru implementarea proiectelor de investiții din fonduri de coeziune</a:t>
            </a:r>
            <a:r>
              <a:rPr lang="ro-RO" i="1" dirty="0" smtClean="0"/>
              <a:t> </a:t>
            </a:r>
            <a:endParaRPr lang="ro-RO" dirty="0" smtClean="0"/>
          </a:p>
          <a:p>
            <a:pPr algn="just">
              <a:buBlip>
                <a:blip r:embed="rId11"/>
              </a:buBlip>
            </a:pPr>
            <a:r>
              <a:rPr lang="ro-RO" dirty="0" smtClean="0"/>
              <a:t>Elementele </a:t>
            </a:r>
            <a:r>
              <a:rPr lang="ro-RO" dirty="0"/>
              <a:t>de venituri și cheltuieli încluse în fișele de fundamentare a prețurilor/tarifelor,  metodologia de repartizare a acestora pe fiecare tip de </a:t>
            </a:r>
            <a:r>
              <a:rPr lang="ro-RO" dirty="0" smtClean="0"/>
              <a:t>produs</a:t>
            </a:r>
          </a:p>
          <a:p>
            <a:pPr algn="just">
              <a:buBlip>
                <a:blip r:embed="rId11"/>
              </a:buBlip>
            </a:pPr>
            <a:r>
              <a:rPr lang="ro-RO" dirty="0"/>
              <a:t>Repartizarea costurilor întreprinderii, determinarea prețului de cost unitar  la nivel de arii de operare și pe tipuri de produs. </a:t>
            </a:r>
            <a:endParaRPr lang="en-US" dirty="0"/>
          </a:p>
          <a:p>
            <a:pPr algn="just">
              <a:buBlip>
                <a:blip r:embed="rId11"/>
              </a:buBlip>
            </a:pPr>
            <a:r>
              <a:rPr lang="ro-RO" dirty="0"/>
              <a:t>Surse de finanțare a investițiilor incluse în fișele de fundamentare a prețurilor/tarifelor, nivelul acestora și alimentarea fondului IID din aceste surse</a:t>
            </a:r>
            <a:r>
              <a:rPr lang="ro-RO" dirty="0" smtClean="0"/>
              <a:t>.</a:t>
            </a:r>
          </a:p>
          <a:p>
            <a:pPr marL="0" indent="0">
              <a:buNone/>
            </a:pPr>
            <a:endParaRPr lang="en-US" dirty="0" smtClean="0"/>
          </a:p>
          <a:p>
            <a:endParaRPr lang="en-US" dirty="0"/>
          </a:p>
        </p:txBody>
      </p:sp>
      <p:sp>
        <p:nvSpPr>
          <p:cNvPr id="16" name="TextBox 15"/>
          <p:cNvSpPr txBox="1"/>
          <p:nvPr/>
        </p:nvSpPr>
        <p:spPr>
          <a:xfrm>
            <a:off x="457883" y="1245826"/>
            <a:ext cx="6824967" cy="369332"/>
          </a:xfrm>
          <a:prstGeom prst="rect">
            <a:avLst/>
          </a:prstGeom>
          <a:noFill/>
          <a:effectLst>
            <a:reflection blurRad="6350" endPos="0" dist="101600" dir="5400000" sy="-100000" algn="bl" rotWithShape="0"/>
          </a:effectLst>
        </p:spPr>
        <p:txBody>
          <a:bodyPr wrap="square" rtlCol="0">
            <a:spAutoFit/>
          </a:bodyPr>
          <a:lstStyle/>
          <a:p>
            <a:r>
              <a:rPr lang="ro-RO" sz="1800" i="1" dirty="0">
                <a:solidFill>
                  <a:schemeClr val="tx1">
                    <a:lumMod val="50000"/>
                    <a:lumOff val="50000"/>
                  </a:schemeClr>
                </a:solidFill>
              </a:rPr>
              <a:t>1</a:t>
            </a:r>
            <a:r>
              <a:rPr lang="ro-RO" sz="1800" b="1" i="1" dirty="0" smtClean="0">
                <a:solidFill>
                  <a:schemeClr val="tx1">
                    <a:lumMod val="50000"/>
                    <a:lumOff val="50000"/>
                  </a:schemeClr>
                </a:solidFill>
              </a:rPr>
              <a:t>.2. Strategia de Tarifare</a:t>
            </a:r>
            <a:endParaRPr lang="ro-RO" sz="1800" b="1" i="1" dirty="0" smtClean="0">
              <a:solidFill>
                <a:srgbClr val="2C87C8"/>
              </a:solidFill>
            </a:endParaRPr>
          </a:p>
        </p:txBody>
      </p:sp>
      <p:grpSp>
        <p:nvGrpSpPr>
          <p:cNvPr id="17" name="Group 16"/>
          <p:cNvGrpSpPr/>
          <p:nvPr/>
        </p:nvGrpSpPr>
        <p:grpSpPr>
          <a:xfrm>
            <a:off x="642431" y="1646835"/>
            <a:ext cx="4200602" cy="87766"/>
            <a:chOff x="954194" y="783014"/>
            <a:chExt cx="4200602" cy="87766"/>
          </a:xfrm>
        </p:grpSpPr>
        <p:sp>
          <p:nvSpPr>
            <p:cNvPr id="19" name="Chevron 18"/>
            <p:cNvSpPr/>
            <p:nvPr/>
          </p:nvSpPr>
          <p:spPr>
            <a:xfrm>
              <a:off x="954194"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a:off x="1070188"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hevron 25"/>
            <p:cNvSpPr/>
            <p:nvPr/>
          </p:nvSpPr>
          <p:spPr>
            <a:xfrm>
              <a:off x="1186182"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p:cNvSpPr/>
            <p:nvPr/>
          </p:nvSpPr>
          <p:spPr>
            <a:xfrm>
              <a:off x="1296432"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p:cNvSpPr/>
            <p:nvPr/>
          </p:nvSpPr>
          <p:spPr>
            <a:xfrm>
              <a:off x="1412426"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hevron 28"/>
            <p:cNvSpPr/>
            <p:nvPr/>
          </p:nvSpPr>
          <p:spPr>
            <a:xfrm>
              <a:off x="1528420"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p:cNvSpPr/>
            <p:nvPr/>
          </p:nvSpPr>
          <p:spPr>
            <a:xfrm>
              <a:off x="1644865"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hevron 30"/>
            <p:cNvSpPr/>
            <p:nvPr/>
          </p:nvSpPr>
          <p:spPr>
            <a:xfrm>
              <a:off x="1760859"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1876853"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1987103"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2103097"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hevron 34"/>
            <p:cNvSpPr/>
            <p:nvPr/>
          </p:nvSpPr>
          <p:spPr>
            <a:xfrm>
              <a:off x="2219091"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hevron 35"/>
            <p:cNvSpPr/>
            <p:nvPr/>
          </p:nvSpPr>
          <p:spPr>
            <a:xfrm>
              <a:off x="2322686"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hevron 36"/>
            <p:cNvSpPr/>
            <p:nvPr/>
          </p:nvSpPr>
          <p:spPr>
            <a:xfrm>
              <a:off x="2438680"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hevron 37"/>
            <p:cNvSpPr/>
            <p:nvPr/>
          </p:nvSpPr>
          <p:spPr>
            <a:xfrm>
              <a:off x="2554674"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hevron 38"/>
            <p:cNvSpPr/>
            <p:nvPr/>
          </p:nvSpPr>
          <p:spPr>
            <a:xfrm>
              <a:off x="2664924"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hevron 39"/>
            <p:cNvSpPr/>
            <p:nvPr/>
          </p:nvSpPr>
          <p:spPr>
            <a:xfrm>
              <a:off x="2780918"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hevron 40"/>
            <p:cNvSpPr/>
            <p:nvPr/>
          </p:nvSpPr>
          <p:spPr>
            <a:xfrm>
              <a:off x="2896912"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hevron 41"/>
            <p:cNvSpPr/>
            <p:nvPr/>
          </p:nvSpPr>
          <p:spPr>
            <a:xfrm>
              <a:off x="3013357"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hevron 42"/>
            <p:cNvSpPr/>
            <p:nvPr/>
          </p:nvSpPr>
          <p:spPr>
            <a:xfrm>
              <a:off x="3129351"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hevron 43"/>
            <p:cNvSpPr/>
            <p:nvPr/>
          </p:nvSpPr>
          <p:spPr>
            <a:xfrm>
              <a:off x="3245345"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hevron 44"/>
            <p:cNvSpPr/>
            <p:nvPr/>
          </p:nvSpPr>
          <p:spPr>
            <a:xfrm>
              <a:off x="3355595"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Chevron 45"/>
            <p:cNvSpPr/>
            <p:nvPr/>
          </p:nvSpPr>
          <p:spPr>
            <a:xfrm>
              <a:off x="3471589"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Chevron 46"/>
            <p:cNvSpPr/>
            <p:nvPr/>
          </p:nvSpPr>
          <p:spPr>
            <a:xfrm>
              <a:off x="3587583"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hevron 47"/>
            <p:cNvSpPr/>
            <p:nvPr/>
          </p:nvSpPr>
          <p:spPr>
            <a:xfrm>
              <a:off x="3697833"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Chevron 48"/>
            <p:cNvSpPr/>
            <p:nvPr/>
          </p:nvSpPr>
          <p:spPr>
            <a:xfrm>
              <a:off x="3813827"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Chevron 49"/>
            <p:cNvSpPr/>
            <p:nvPr/>
          </p:nvSpPr>
          <p:spPr>
            <a:xfrm>
              <a:off x="3929821"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Chevron 50"/>
            <p:cNvSpPr/>
            <p:nvPr/>
          </p:nvSpPr>
          <p:spPr>
            <a:xfrm>
              <a:off x="4040071"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Chevron 51"/>
            <p:cNvSpPr/>
            <p:nvPr/>
          </p:nvSpPr>
          <p:spPr>
            <a:xfrm>
              <a:off x="4156065"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Chevron 52"/>
            <p:cNvSpPr/>
            <p:nvPr/>
          </p:nvSpPr>
          <p:spPr>
            <a:xfrm>
              <a:off x="4272059"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Chevron 53"/>
            <p:cNvSpPr/>
            <p:nvPr/>
          </p:nvSpPr>
          <p:spPr>
            <a:xfrm>
              <a:off x="4376052"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Chevron 54"/>
            <p:cNvSpPr/>
            <p:nvPr/>
          </p:nvSpPr>
          <p:spPr>
            <a:xfrm>
              <a:off x="4486302"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Chevron 55"/>
            <p:cNvSpPr/>
            <p:nvPr/>
          </p:nvSpPr>
          <p:spPr>
            <a:xfrm>
              <a:off x="4602296"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hevron 56"/>
            <p:cNvSpPr/>
            <p:nvPr/>
          </p:nvSpPr>
          <p:spPr>
            <a:xfrm>
              <a:off x="4718290"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Chevron 57"/>
            <p:cNvSpPr/>
            <p:nvPr/>
          </p:nvSpPr>
          <p:spPr>
            <a:xfrm>
              <a:off x="4828540"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hevron 58"/>
            <p:cNvSpPr/>
            <p:nvPr/>
          </p:nvSpPr>
          <p:spPr>
            <a:xfrm>
              <a:off x="4944534"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hevron 59"/>
            <p:cNvSpPr/>
            <p:nvPr/>
          </p:nvSpPr>
          <p:spPr>
            <a:xfrm>
              <a:off x="5060528" y="783014"/>
              <a:ext cx="94268" cy="877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1" name="Title 1"/>
          <p:cNvSpPr>
            <a:spLocks noGrp="1"/>
          </p:cNvSpPr>
          <p:nvPr>
            <p:ph type="title"/>
          </p:nvPr>
        </p:nvSpPr>
        <p:spPr>
          <a:xfrm>
            <a:off x="335297" y="1916495"/>
            <a:ext cx="7249998" cy="497009"/>
          </a:xfrm>
        </p:spPr>
        <p:txBody>
          <a:bodyPr>
            <a:noAutofit/>
          </a:bodyPr>
          <a:lstStyle/>
          <a:p>
            <a:r>
              <a:rPr lang="ro-RO" sz="1800" b="1" i="1" dirty="0" smtClean="0">
                <a:solidFill>
                  <a:srgbClr val="2C87C8"/>
                </a:solidFill>
                <a:latin typeface="+mn-lt"/>
              </a:rPr>
              <a:t>Cuprins</a:t>
            </a:r>
            <a:endParaRPr lang="en-US" sz="1800" i="1" dirty="0">
              <a:latin typeface="+mn-lt"/>
            </a:endParaRPr>
          </a:p>
        </p:txBody>
      </p:sp>
    </p:spTree>
    <p:extLst>
      <p:ext uri="{BB962C8B-B14F-4D97-AF65-F5344CB8AC3E}">
        <p14:creationId xmlns:p14="http://schemas.microsoft.com/office/powerpoint/2010/main" val="270514543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Content Placeholder 1"/>
          <p:cNvSpPr txBox="1">
            <a:spLocks/>
          </p:cNvSpPr>
          <p:nvPr/>
        </p:nvSpPr>
        <p:spPr>
          <a:xfrm>
            <a:off x="175083" y="1288190"/>
            <a:ext cx="3530644" cy="440461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28016" lvl="1" indent="0" algn="ctr">
              <a:buFont typeface="Wingdings 3" pitchFamily="18" charset="2"/>
              <a:buNone/>
            </a:pPr>
            <a:r>
              <a:rPr lang="ro-RO" sz="1600" b="1" dirty="0" smtClean="0">
                <a:latin typeface="Arial" panose="020B0604020202020204" pitchFamily="34" charset="0"/>
                <a:cs typeface="Arial" panose="020B0604020202020204" pitchFamily="34" charset="0"/>
              </a:rPr>
              <a:t>Cadrul legislativ:</a:t>
            </a:r>
          </a:p>
          <a:p>
            <a:pPr algn="just"/>
            <a:r>
              <a:rPr lang="ro-RO" sz="1600" dirty="0" smtClean="0">
                <a:latin typeface="Arial" panose="020B0604020202020204" pitchFamily="34" charset="0"/>
                <a:cs typeface="Arial" panose="020B0604020202020204" pitchFamily="34" charset="0"/>
              </a:rPr>
              <a:t>* </a:t>
            </a:r>
            <a:r>
              <a:rPr lang="ro-RO" sz="1600" b="1" dirty="0" smtClean="0">
                <a:latin typeface="Arial" panose="020B0604020202020204" pitchFamily="34" charset="0"/>
                <a:cs typeface="Arial" panose="020B0604020202020204" pitchFamily="34" charset="0"/>
              </a:rPr>
              <a:t>Ordin nr. 65/2007 </a:t>
            </a:r>
            <a:r>
              <a:rPr lang="ro-RO" sz="1600" dirty="0" smtClean="0">
                <a:latin typeface="Arial" panose="020B0604020202020204" pitchFamily="34" charset="0"/>
                <a:cs typeface="Arial" panose="020B0604020202020204" pitchFamily="34" charset="0"/>
              </a:rPr>
              <a:t>privind aprobarea Metodologiei de stabilire, ajustare sau modificare a prețurilor și tarifelor pentru serviciile publice de alimentare cu apă și canalizare</a:t>
            </a:r>
          </a:p>
          <a:p>
            <a:pPr algn="just"/>
            <a:r>
              <a:rPr lang="ro-RO" sz="1600" dirty="0" smtClean="0">
                <a:latin typeface="Arial" panose="020B0604020202020204" pitchFamily="34" charset="0"/>
                <a:cs typeface="Arial" panose="020B0604020202020204" pitchFamily="34" charset="0"/>
              </a:rPr>
              <a:t>* </a:t>
            </a:r>
            <a:r>
              <a:rPr lang="ro-RO" sz="1600" b="1" dirty="0" smtClean="0">
                <a:latin typeface="Arial" panose="020B0604020202020204" pitchFamily="34" charset="0"/>
                <a:cs typeface="Arial" panose="020B0604020202020204" pitchFamily="34" charset="0"/>
              </a:rPr>
              <a:t>Legea nr. 51/2006 </a:t>
            </a:r>
            <a:r>
              <a:rPr lang="ro-RO" sz="1600" dirty="0" smtClean="0">
                <a:latin typeface="Arial" panose="020B0604020202020204" pitchFamily="34" charset="0"/>
                <a:cs typeface="Arial" panose="020B0604020202020204" pitchFamily="34" charset="0"/>
              </a:rPr>
              <a:t>a serviciilor comunitare de utilitați publice</a:t>
            </a:r>
          </a:p>
          <a:p>
            <a:pPr algn="just"/>
            <a:r>
              <a:rPr lang="ro-RO" sz="1600" dirty="0" smtClean="0">
                <a:latin typeface="Arial" panose="020B0604020202020204" pitchFamily="34" charset="0"/>
                <a:cs typeface="Arial" panose="020B0604020202020204" pitchFamily="34" charset="0"/>
              </a:rPr>
              <a:t>*</a:t>
            </a:r>
            <a:r>
              <a:rPr lang="ro-RO" sz="1600" b="1" dirty="0" smtClean="0">
                <a:latin typeface="Arial" panose="020B0604020202020204" pitchFamily="34" charset="0"/>
                <a:cs typeface="Arial" panose="020B0604020202020204" pitchFamily="34" charset="0"/>
              </a:rPr>
              <a:t>Legea nr. 241/2006 </a:t>
            </a:r>
            <a:r>
              <a:rPr lang="ro-RO" sz="1600" dirty="0" smtClean="0">
                <a:latin typeface="Arial" panose="020B0604020202020204" pitchFamily="34" charset="0"/>
                <a:cs typeface="Arial" panose="020B0604020202020204" pitchFamily="34" charset="0"/>
              </a:rPr>
              <a:t>a serviciului de alimentare cu apă și de canalizare</a:t>
            </a:r>
          </a:p>
          <a:p>
            <a:pPr algn="just"/>
            <a:r>
              <a:rPr lang="ro-RO" sz="1600" dirty="0" smtClean="0">
                <a:latin typeface="Arial" panose="020B0604020202020204" pitchFamily="34" charset="0"/>
                <a:cs typeface="Arial" panose="020B0604020202020204" pitchFamily="34" charset="0"/>
              </a:rPr>
              <a:t>* </a:t>
            </a:r>
            <a:r>
              <a:rPr lang="ro-RO" sz="1600" b="1" dirty="0" smtClean="0">
                <a:latin typeface="Arial" panose="020B0604020202020204" pitchFamily="34" charset="0"/>
                <a:cs typeface="Arial" panose="020B0604020202020204" pitchFamily="34" charset="0"/>
              </a:rPr>
              <a:t>Contract de delegare a gestiunii </a:t>
            </a:r>
            <a:r>
              <a:rPr lang="ro-RO" sz="1600" dirty="0" smtClean="0">
                <a:latin typeface="Arial" panose="020B0604020202020204" pitchFamily="34" charset="0"/>
                <a:cs typeface="Arial" panose="020B0604020202020204" pitchFamily="34" charset="0"/>
              </a:rPr>
              <a:t>încheiat între Autoritatea Delegantă (ARSACIS și UAT-uri) și SC APAVITAL SA Iași</a:t>
            </a:r>
            <a:endParaRPr lang="en-US" sz="1600" dirty="0">
              <a:latin typeface="Arial" panose="020B0604020202020204" pitchFamily="34" charset="0"/>
              <a:cs typeface="Arial" panose="020B0604020202020204" pitchFamily="34" charset="0"/>
            </a:endParaRPr>
          </a:p>
        </p:txBody>
      </p:sp>
      <p:sp>
        <p:nvSpPr>
          <p:cNvPr id="16" name="Content Placeholder 1"/>
          <p:cNvSpPr txBox="1">
            <a:spLocks/>
          </p:cNvSpPr>
          <p:nvPr/>
        </p:nvSpPr>
        <p:spPr>
          <a:xfrm>
            <a:off x="5258530" y="1547457"/>
            <a:ext cx="3826043" cy="43697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r>
              <a:rPr lang="ro-RO" sz="1600" b="1" dirty="0" smtClean="0">
                <a:latin typeface="Arial" panose="020B0604020202020204" pitchFamily="34" charset="0"/>
                <a:cs typeface="Arial" panose="020B0604020202020204" pitchFamily="34" charset="0"/>
              </a:rPr>
              <a:t>Strategia tarifară </a:t>
            </a:r>
            <a:r>
              <a:rPr lang="ro-RO" sz="1600" dirty="0" smtClean="0">
                <a:latin typeface="Arial" panose="020B0604020202020204" pitchFamily="34" charset="0"/>
                <a:cs typeface="Arial" panose="020B0604020202020204" pitchFamily="34" charset="0"/>
              </a:rPr>
              <a:t>(strategia aplicată pentru finanţarea serviciului de alimentare cu apă şi de canalizare care are la bază </a:t>
            </a:r>
            <a:r>
              <a:rPr lang="ro-RO" sz="1600" b="1" dirty="0" smtClean="0">
                <a:latin typeface="Arial" panose="020B0604020202020204" pitchFamily="34" charset="0"/>
                <a:cs typeface="Arial" panose="020B0604020202020204" pitchFamily="34" charset="0"/>
              </a:rPr>
              <a:t>preţul/tariful unic </a:t>
            </a:r>
            <a:r>
              <a:rPr lang="ro-RO" sz="1600" dirty="0" smtClean="0">
                <a:latin typeface="Arial" panose="020B0604020202020204" pitchFamily="34" charset="0"/>
                <a:cs typeface="Arial" panose="020B0604020202020204" pitchFamily="34" charset="0"/>
              </a:rPr>
              <a:t>şi care asigură acoperirea costurilor de operare şi a costurilor de investiţii</a:t>
            </a:r>
            <a:r>
              <a:rPr lang="en-US" sz="1600" dirty="0" smtClean="0">
                <a:latin typeface="Arial" panose="020B0604020202020204" pitchFamily="34" charset="0"/>
                <a:cs typeface="Arial" panose="020B0604020202020204" pitchFamily="34" charset="0"/>
              </a:rPr>
              <a:t>;</a:t>
            </a:r>
            <a:endParaRPr lang="ro-RO" sz="1600" dirty="0" smtClean="0">
              <a:latin typeface="Arial" panose="020B0604020202020204" pitchFamily="34" charset="0"/>
              <a:cs typeface="Arial" panose="020B0604020202020204" pitchFamily="34" charset="0"/>
            </a:endParaRPr>
          </a:p>
          <a:p>
            <a:pPr lvl="1" algn="just"/>
            <a:r>
              <a:rPr lang="ro-RO" sz="1600" b="1" dirty="0" smtClean="0">
                <a:latin typeface="Arial" panose="020B0604020202020204" pitchFamily="34" charset="0"/>
                <a:cs typeface="Arial" panose="020B0604020202020204" pitchFamily="34" charset="0"/>
              </a:rPr>
              <a:t>Stabilire, ajustare, modificare a prețurilor și tarifelor</a:t>
            </a:r>
          </a:p>
          <a:p>
            <a:pPr lvl="1" algn="just"/>
            <a:r>
              <a:rPr lang="ro-RO" sz="1600" b="1" dirty="0" smtClean="0">
                <a:latin typeface="Arial" panose="020B0604020202020204" pitchFamily="34" charset="0"/>
                <a:cs typeface="Arial" panose="020B0604020202020204" pitchFamily="34" charset="0"/>
              </a:rPr>
              <a:t>Piramida avizării și aprobării prețurilor și tarifelor</a:t>
            </a:r>
            <a:endParaRPr lang="en-US" sz="1600" b="1" dirty="0" smtClean="0">
              <a:latin typeface="Arial" panose="020B0604020202020204" pitchFamily="34" charset="0"/>
              <a:cs typeface="Arial" panose="020B0604020202020204" pitchFamily="34" charset="0"/>
            </a:endParaRPr>
          </a:p>
          <a:p>
            <a:pPr lvl="1" algn="just"/>
            <a:r>
              <a:rPr lang="ro-RO" sz="1600" b="1" dirty="0" smtClean="0">
                <a:latin typeface="Arial" panose="020B0604020202020204" pitchFamily="34" charset="0"/>
                <a:cs typeface="Arial" panose="020B0604020202020204" pitchFamily="34" charset="0"/>
              </a:rPr>
              <a:t>Nivelul tarifelor comparativ cu alți operatori regionali</a:t>
            </a:r>
          </a:p>
        </p:txBody>
      </p:sp>
      <p:pic>
        <p:nvPicPr>
          <p:cNvPr id="17" name="Picture 16"/>
          <p:cNvPicPr>
            <a:picLocks noChangeAspect="1"/>
          </p:cNvPicPr>
          <p:nvPr/>
        </p:nvPicPr>
        <p:blipFill>
          <a:blip r:embed="rId11"/>
          <a:stretch>
            <a:fillRect/>
          </a:stretch>
        </p:blipFill>
        <p:spPr>
          <a:xfrm>
            <a:off x="3705727" y="1757584"/>
            <a:ext cx="2093494" cy="2990281"/>
          </a:xfrm>
          <a:prstGeom prst="rect">
            <a:avLst/>
          </a:prstGeom>
        </p:spPr>
      </p:pic>
    </p:spTree>
    <p:extLst>
      <p:ext uri="{BB962C8B-B14F-4D97-AF65-F5344CB8AC3E}">
        <p14:creationId xmlns:p14="http://schemas.microsoft.com/office/powerpoint/2010/main" val="37217630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1114041" y="6622016"/>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aphicFrame>
        <p:nvGraphicFramePr>
          <p:cNvPr id="4" name="Diagram 3"/>
          <p:cNvGraphicFramePr/>
          <p:nvPr>
            <p:extLst>
              <p:ext uri="{D42A27DB-BD31-4B8C-83A1-F6EECF244321}">
                <p14:modId xmlns:p14="http://schemas.microsoft.com/office/powerpoint/2010/main" val="1974485140"/>
              </p:ext>
            </p:extLst>
          </p:nvPr>
        </p:nvGraphicFramePr>
        <p:xfrm>
          <a:off x="1335798" y="1778107"/>
          <a:ext cx="6096000" cy="358899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6" name="Rectangle 15"/>
          <p:cNvSpPr/>
          <p:nvPr/>
        </p:nvSpPr>
        <p:spPr>
          <a:xfrm>
            <a:off x="882901" y="1331970"/>
            <a:ext cx="7001794" cy="877163"/>
          </a:xfrm>
          <a:prstGeom prst="rect">
            <a:avLst/>
          </a:prstGeom>
        </p:spPr>
        <p:txBody>
          <a:bodyPr wrap="square">
            <a:spAutoFit/>
          </a:bodyPr>
          <a:lstStyle/>
          <a:p>
            <a:pPr algn="ctr">
              <a:lnSpc>
                <a:spcPct val="150000"/>
              </a:lnSpc>
            </a:pPr>
            <a:r>
              <a:rPr lang="ro-RO" sz="1800" b="1" i="1" dirty="0" smtClean="0">
                <a:solidFill>
                  <a:srgbClr val="2C87C8"/>
                </a:solidFill>
                <a:latin typeface="Arial" panose="020B0604020202020204" pitchFamily="34" charset="0"/>
                <a:cs typeface="Arial" panose="020B0604020202020204" pitchFamily="34" charset="0"/>
              </a:rPr>
              <a:t>1.1 </a:t>
            </a:r>
            <a:r>
              <a:rPr lang="ro-RO" sz="1800" b="1" i="1" dirty="0">
                <a:solidFill>
                  <a:srgbClr val="2C87C8"/>
                </a:solidFill>
                <a:latin typeface="Arial" panose="020B0604020202020204" pitchFamily="34" charset="0"/>
                <a:cs typeface="Arial" panose="020B0604020202020204" pitchFamily="34" charset="0"/>
              </a:rPr>
              <a:t>Organizarea Procesului de Contabilitate</a:t>
            </a:r>
            <a:endParaRPr lang="en-US" sz="1800" b="1" i="1" dirty="0">
              <a:solidFill>
                <a:srgbClr val="2C87C8"/>
              </a:solidFill>
              <a:latin typeface="Arial" panose="020B0604020202020204" pitchFamily="34" charset="0"/>
              <a:cs typeface="Arial" panose="020B0604020202020204" pitchFamily="34" charset="0"/>
            </a:endParaRPr>
          </a:p>
          <a:p>
            <a:pPr algn="ctr">
              <a:lnSpc>
                <a:spcPct val="150000"/>
              </a:lnSpc>
            </a:pPr>
            <a:r>
              <a:rPr lang="ro-RO" sz="1600" b="1" i="1" dirty="0" smtClean="0">
                <a:solidFill>
                  <a:srgbClr val="00B0F0"/>
                </a:solidFill>
                <a:latin typeface="Arial" panose="020B0604020202020204" pitchFamily="34" charset="0"/>
                <a:ea typeface="Calibri" panose="020F0502020204030204" pitchFamily="34" charset="0"/>
                <a:cs typeface="Arial" panose="020B0604020202020204" pitchFamily="34" charset="0"/>
              </a:rPr>
              <a:t>Organizarea evidenței veniturilor și cheltuielilor</a:t>
            </a:r>
            <a:endParaRPr lang="ro-RO" sz="1600" i="1"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530969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aphicFrame>
        <p:nvGraphicFramePr>
          <p:cNvPr id="14" name="Diagram 13"/>
          <p:cNvGraphicFramePr/>
          <p:nvPr>
            <p:extLst>
              <p:ext uri="{D42A27DB-BD31-4B8C-83A1-F6EECF244321}">
                <p14:modId xmlns:p14="http://schemas.microsoft.com/office/powerpoint/2010/main" val="2765180563"/>
              </p:ext>
            </p:extLst>
          </p:nvPr>
        </p:nvGraphicFramePr>
        <p:xfrm>
          <a:off x="216151" y="1331970"/>
          <a:ext cx="8687217" cy="369723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4" name="Picture 3"/>
          <p:cNvPicPr>
            <a:picLocks noChangeAspect="1"/>
          </p:cNvPicPr>
          <p:nvPr/>
        </p:nvPicPr>
        <p:blipFill>
          <a:blip r:embed="rId16"/>
          <a:stretch>
            <a:fillRect/>
          </a:stretch>
        </p:blipFill>
        <p:spPr>
          <a:xfrm>
            <a:off x="6359791" y="2466938"/>
            <a:ext cx="1365117" cy="957619"/>
          </a:xfrm>
          <a:prstGeom prst="rect">
            <a:avLst/>
          </a:prstGeom>
        </p:spPr>
      </p:pic>
    </p:spTree>
    <p:extLst>
      <p:ext uri="{BB962C8B-B14F-4D97-AF65-F5344CB8AC3E}">
        <p14:creationId xmlns:p14="http://schemas.microsoft.com/office/powerpoint/2010/main" val="6377840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Content Placeholder 2"/>
          <p:cNvSpPr txBox="1">
            <a:spLocks/>
          </p:cNvSpPr>
          <p:nvPr/>
        </p:nvSpPr>
        <p:spPr>
          <a:xfrm>
            <a:off x="-1" y="1239898"/>
            <a:ext cx="9102425" cy="10014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nSpc>
                <a:spcPct val="100000"/>
              </a:lnSpc>
              <a:spcBef>
                <a:spcPts val="0"/>
              </a:spcBef>
            </a:pPr>
            <a:r>
              <a:rPr lang="ro-RO" sz="1800" b="1" spc="50" dirty="0" smtClean="0">
                <a:ln w="9525" cap="flat" cmpd="sng" algn="ctr">
                  <a:solidFill>
                    <a:srgbClr val="5B9BD5"/>
                  </a:solidFill>
                  <a:prstDash val="solid"/>
                  <a:round/>
                </a:ln>
                <a:effectLst>
                  <a:glow rad="38100">
                    <a:schemeClr val="accent1">
                      <a:alpha val="40000"/>
                    </a:schemeClr>
                  </a:glow>
                </a:effectLst>
                <a:latin typeface="Arial Black" panose="020B0A04020102020204" pitchFamily="34" charset="0"/>
                <a:ea typeface="Times New Roman" panose="02020603050405020304" pitchFamily="18" charset="0"/>
                <a:cs typeface="Times New Roman" panose="02020603050405020304" pitchFamily="18" charset="0"/>
              </a:rPr>
              <a:t>Stabilirea, ajustarea sau modificarea prețurilor/tarifelor pentru serviciile publice de alimentare cu apă și canalizare</a:t>
            </a:r>
          </a:p>
          <a:p>
            <a:pPr lvl="1">
              <a:lnSpc>
                <a:spcPct val="100000"/>
              </a:lnSpc>
              <a:spcBef>
                <a:spcPts val="0"/>
              </a:spcBef>
            </a:pPr>
            <a:r>
              <a:rPr lang="ro-RO" sz="1800" b="1" spc="50" dirty="0" smtClean="0">
                <a:ln w="9525" cap="flat" cmpd="sng" algn="ctr">
                  <a:solidFill>
                    <a:srgbClr val="5B9BD5"/>
                  </a:solidFill>
                  <a:prstDash val="solid"/>
                  <a:round/>
                </a:ln>
                <a:effectLst>
                  <a:glow rad="38100">
                    <a:schemeClr val="accent1">
                      <a:alpha val="40000"/>
                    </a:schemeClr>
                  </a:glow>
                </a:effectLst>
                <a:latin typeface="Arial Black" panose="020B0A04020102020204" pitchFamily="34" charset="0"/>
                <a:ea typeface="Times New Roman" panose="02020603050405020304" pitchFamily="18" charset="0"/>
                <a:cs typeface="Times New Roman" panose="02020603050405020304" pitchFamily="18" charset="0"/>
              </a:rPr>
              <a:t>Avizare de A.N.R.S.C</a:t>
            </a:r>
            <a:endParaRPr lang="en-US" sz="1800" b="1" dirty="0" smtClean="0">
              <a:latin typeface="Arial Black" panose="020B0A04020102020204" pitchFamily="34" charset="0"/>
              <a:ea typeface="Times New Roman" panose="02020603050405020304" pitchFamily="18" charset="0"/>
              <a:cs typeface="Times New Roman" panose="02020603050405020304" pitchFamily="18" charset="0"/>
            </a:endParaRPr>
          </a:p>
          <a:p>
            <a:pPr>
              <a:lnSpc>
                <a:spcPct val="100000"/>
              </a:lnSpc>
              <a:spcBef>
                <a:spcPts val="0"/>
              </a:spcBef>
            </a:pPr>
            <a:endParaRPr lang="en-US" dirty="0"/>
          </a:p>
        </p:txBody>
      </p:sp>
      <p:sp>
        <p:nvSpPr>
          <p:cNvPr id="16" name="Rectangle 15"/>
          <p:cNvSpPr/>
          <p:nvPr/>
        </p:nvSpPr>
        <p:spPr>
          <a:xfrm>
            <a:off x="214121" y="2073889"/>
            <a:ext cx="2832286" cy="3293209"/>
          </a:xfrm>
          <a:prstGeom prst="rect">
            <a:avLst/>
          </a:prstGeom>
        </p:spPr>
        <p:txBody>
          <a:bodyPr wrap="square">
            <a:spAutoFit/>
          </a:bodyPr>
          <a:lstStyle/>
          <a:p>
            <a:pPr algn="ctr"/>
            <a:r>
              <a:rPr lang="ro-RO" sz="1600" b="1" dirty="0" smtClean="0">
                <a:solidFill>
                  <a:schemeClr val="tx1"/>
                </a:solidFill>
                <a:latin typeface="Arial" panose="020B0604020202020204" pitchFamily="34" charset="0"/>
                <a:cs typeface="Arial" panose="020B0604020202020204" pitchFamily="34" charset="0"/>
              </a:rPr>
              <a:t>Stabilirea preţurilor şi tarifelor </a:t>
            </a:r>
            <a:r>
              <a:rPr lang="ro-RO" sz="1600" dirty="0" smtClean="0">
                <a:solidFill>
                  <a:schemeClr val="tx1"/>
                </a:solidFill>
                <a:latin typeface="Arial" panose="020B0604020202020204" pitchFamily="34" charset="0"/>
                <a:cs typeface="Arial" panose="020B0604020202020204" pitchFamily="34" charset="0"/>
              </a:rPr>
              <a:t>- operaţiunea de stabilire a structurii şi nivelurilor preţurilor şi tarifelor iniţiale, după caz, pentru serviciile de utilităţi publice, </a:t>
            </a:r>
            <a:r>
              <a:rPr lang="ro-RO" sz="1600" b="1" dirty="0" smtClean="0">
                <a:solidFill>
                  <a:schemeClr val="tx1"/>
                </a:solidFill>
                <a:latin typeface="Arial" panose="020B0604020202020204" pitchFamily="34" charset="0"/>
                <a:cs typeface="Arial" panose="020B0604020202020204" pitchFamily="34" charset="0"/>
              </a:rPr>
              <a:t>pe baza metodologiei de calcul al preţurilor şi tarifelor, </a:t>
            </a:r>
            <a:r>
              <a:rPr lang="ro-RO" sz="1600" dirty="0" smtClean="0">
                <a:solidFill>
                  <a:schemeClr val="tx1"/>
                </a:solidFill>
                <a:latin typeface="Arial" panose="020B0604020202020204" pitchFamily="34" charset="0"/>
                <a:cs typeface="Arial" panose="020B0604020202020204" pitchFamily="34" charset="0"/>
              </a:rPr>
              <a:t>elaborată şi aprobată de autoritatea de reglementare competentă</a:t>
            </a:r>
            <a:r>
              <a:rPr lang="ro-RO" sz="1600" b="1" dirty="0" smtClean="0">
                <a:solidFill>
                  <a:schemeClr val="tx1"/>
                </a:solidFill>
                <a:latin typeface="Arial" panose="020B0604020202020204" pitchFamily="34" charset="0"/>
                <a:cs typeface="Arial" panose="020B0604020202020204" pitchFamily="34" charset="0"/>
              </a:rPr>
              <a:t> (Ordin nr. 65/2007)</a:t>
            </a:r>
            <a:endParaRPr lang="en-US" sz="1600" b="1"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3260528" y="2112479"/>
            <a:ext cx="2947768" cy="3908762"/>
          </a:xfrm>
          <a:prstGeom prst="rect">
            <a:avLst/>
          </a:prstGeom>
        </p:spPr>
        <p:txBody>
          <a:bodyPr wrap="square">
            <a:spAutoFit/>
          </a:bodyPr>
          <a:lstStyle/>
          <a:p>
            <a:pPr algn="ctr"/>
            <a:r>
              <a:rPr lang="ro-RO" sz="1600" b="1" dirty="0" smtClean="0">
                <a:solidFill>
                  <a:schemeClr val="tx1"/>
                </a:solidFill>
                <a:latin typeface="Arial" panose="020B0604020202020204" pitchFamily="34" charset="0"/>
                <a:cs typeface="Arial" panose="020B0604020202020204" pitchFamily="34" charset="0"/>
              </a:rPr>
              <a:t>Ajustarea</a:t>
            </a:r>
            <a:r>
              <a:rPr lang="en-US" sz="1600" b="1" dirty="0" smtClean="0">
                <a:solidFill>
                  <a:schemeClr val="tx1"/>
                </a:solidFill>
                <a:latin typeface="Arial" panose="020B0604020202020204" pitchFamily="34" charset="0"/>
                <a:cs typeface="Arial" panose="020B0604020202020204" pitchFamily="34" charset="0"/>
              </a:rPr>
              <a:t> </a:t>
            </a:r>
            <a:r>
              <a:rPr lang="ro-RO" sz="1600" b="1" dirty="0" smtClean="0">
                <a:solidFill>
                  <a:schemeClr val="tx1"/>
                </a:solidFill>
                <a:latin typeface="Arial" panose="020B0604020202020204" pitchFamily="34" charset="0"/>
                <a:cs typeface="Arial" panose="020B0604020202020204" pitchFamily="34" charset="0"/>
              </a:rPr>
              <a:t>preţurilor şi tarifelor</a:t>
            </a:r>
            <a:r>
              <a:rPr lang="en-US" sz="1600" b="1" dirty="0" smtClean="0">
                <a:solidFill>
                  <a:schemeClr val="tx1"/>
                </a:solidFill>
                <a:latin typeface="Arial" panose="020B0604020202020204" pitchFamily="34" charset="0"/>
                <a:cs typeface="Arial" panose="020B0604020202020204" pitchFamily="34" charset="0"/>
              </a:rPr>
              <a:t> </a:t>
            </a:r>
            <a:r>
              <a:rPr lang="en-US" sz="1600" dirty="0" smtClean="0">
                <a:solidFill>
                  <a:schemeClr val="tx1"/>
                </a:solidFill>
                <a:latin typeface="Arial" panose="020B0604020202020204" pitchFamily="34" charset="0"/>
                <a:cs typeface="Arial" panose="020B0604020202020204" pitchFamily="34" charset="0"/>
              </a:rPr>
              <a:t>-</a:t>
            </a:r>
            <a:r>
              <a:rPr lang="ro-RO" sz="1600" dirty="0" smtClean="0">
                <a:solidFill>
                  <a:schemeClr val="tx1"/>
                </a:solidFill>
                <a:latin typeface="Arial" panose="020B0604020202020204" pitchFamily="34" charset="0"/>
                <a:cs typeface="Arial" panose="020B0604020202020204" pitchFamily="34" charset="0"/>
              </a:rPr>
              <a:t> operaţiunea</a:t>
            </a:r>
            <a:r>
              <a:rPr lang="en-US" sz="1600" dirty="0" smtClean="0">
                <a:solidFill>
                  <a:schemeClr val="tx1"/>
                </a:solidFill>
                <a:latin typeface="Arial" panose="020B0604020202020204" pitchFamily="34" charset="0"/>
                <a:cs typeface="Arial" panose="020B0604020202020204" pitchFamily="34" charset="0"/>
              </a:rPr>
              <a:t> de </a:t>
            </a:r>
            <a:r>
              <a:rPr lang="ro-RO" sz="1600" dirty="0" smtClean="0">
                <a:solidFill>
                  <a:schemeClr val="tx1"/>
                </a:solidFill>
                <a:latin typeface="Arial" panose="020B0604020202020204" pitchFamily="34" charset="0"/>
                <a:cs typeface="Arial" panose="020B0604020202020204" pitchFamily="34" charset="0"/>
              </a:rPr>
              <a:t>corelare a nivelurilor preţurilor şi tarifelor stabilite anterior, cu evoluţia generală a preţurilor şi tarifelor din economie, </a:t>
            </a:r>
            <a:r>
              <a:rPr lang="ro-RO" sz="1600" b="1" dirty="0" smtClean="0">
                <a:solidFill>
                  <a:schemeClr val="tx1"/>
                </a:solidFill>
                <a:latin typeface="Arial" panose="020B0604020202020204" pitchFamily="34" charset="0"/>
                <a:cs typeface="Arial" panose="020B0604020202020204" pitchFamily="34" charset="0"/>
              </a:rPr>
              <a:t>pe baza metodologiei de calcul al nivelului preţurilor şi tarifelor existente, </a:t>
            </a:r>
            <a:r>
              <a:rPr lang="ro-RO" sz="1600" dirty="0" smtClean="0">
                <a:solidFill>
                  <a:schemeClr val="tx1"/>
                </a:solidFill>
                <a:latin typeface="Arial" panose="020B0604020202020204" pitchFamily="34" charset="0"/>
                <a:cs typeface="Arial" panose="020B0604020202020204" pitchFamily="34" charset="0"/>
              </a:rPr>
              <a:t>elaborată şi aprobată de autoritatea de reglementare competentă </a:t>
            </a:r>
            <a:r>
              <a:rPr lang="ro-RO" sz="1600" b="1" dirty="0" smtClean="0">
                <a:solidFill>
                  <a:schemeClr val="tx1"/>
                </a:solidFill>
                <a:latin typeface="Arial" panose="020B0604020202020204" pitchFamily="34" charset="0"/>
                <a:cs typeface="Arial" panose="020B0604020202020204" pitchFamily="34" charset="0"/>
              </a:rPr>
              <a:t>(</a:t>
            </a:r>
            <a:r>
              <a:rPr lang="ro-RO" sz="1600" b="1" dirty="0">
                <a:solidFill>
                  <a:schemeClr val="tx1"/>
                </a:solidFill>
                <a:latin typeface="Arial" panose="020B0604020202020204" pitchFamily="34" charset="0"/>
                <a:cs typeface="Arial" panose="020B0604020202020204" pitchFamily="34" charset="0"/>
              </a:rPr>
              <a:t>Ordin nr. 65/2007)</a:t>
            </a:r>
            <a:endParaRPr lang="en-US" sz="1600" b="1" dirty="0">
              <a:solidFill>
                <a:schemeClr val="tx1"/>
              </a:solidFill>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p:txBody>
      </p:sp>
      <p:sp>
        <p:nvSpPr>
          <p:cNvPr id="19" name="Rectangle 18"/>
          <p:cNvSpPr/>
          <p:nvPr/>
        </p:nvSpPr>
        <p:spPr>
          <a:xfrm>
            <a:off x="6117135" y="1836763"/>
            <a:ext cx="2798266" cy="4355038"/>
          </a:xfrm>
          <a:prstGeom prst="rect">
            <a:avLst/>
          </a:prstGeom>
        </p:spPr>
        <p:txBody>
          <a:bodyPr wrap="square">
            <a:spAutoFit/>
          </a:bodyPr>
          <a:lstStyle/>
          <a:p>
            <a:pPr algn="ctr"/>
            <a:r>
              <a:rPr lang="ro-RO" sz="1500" b="1" dirty="0" smtClean="0">
                <a:solidFill>
                  <a:schemeClr val="tx1"/>
                </a:solidFill>
                <a:latin typeface="Arial" panose="020B0604020202020204" pitchFamily="34" charset="0"/>
                <a:cs typeface="Arial" panose="020B0604020202020204" pitchFamily="34" charset="0"/>
              </a:rPr>
              <a:t>Modificarea</a:t>
            </a:r>
            <a:r>
              <a:rPr lang="en-US" sz="1500" b="1" dirty="0" smtClean="0">
                <a:solidFill>
                  <a:schemeClr val="tx1"/>
                </a:solidFill>
                <a:latin typeface="Arial" panose="020B0604020202020204" pitchFamily="34" charset="0"/>
                <a:cs typeface="Arial" panose="020B0604020202020204" pitchFamily="34" charset="0"/>
              </a:rPr>
              <a:t> </a:t>
            </a:r>
            <a:r>
              <a:rPr lang="ro-RO" sz="1500" b="1" dirty="0" smtClean="0">
                <a:solidFill>
                  <a:schemeClr val="tx1"/>
                </a:solidFill>
                <a:latin typeface="Arial" panose="020B0604020202020204" pitchFamily="34" charset="0"/>
                <a:cs typeface="Arial" panose="020B0604020202020204" pitchFamily="34" charset="0"/>
              </a:rPr>
              <a:t>preţurilor</a:t>
            </a:r>
            <a:r>
              <a:rPr lang="en-US" sz="1500" b="1" dirty="0" smtClean="0">
                <a:solidFill>
                  <a:schemeClr val="tx1"/>
                </a:solidFill>
                <a:latin typeface="Arial" panose="020B0604020202020204" pitchFamily="34" charset="0"/>
                <a:cs typeface="Arial" panose="020B0604020202020204" pitchFamily="34" charset="0"/>
              </a:rPr>
              <a:t> </a:t>
            </a:r>
            <a:r>
              <a:rPr lang="ro-RO" sz="1500" b="1" dirty="0" smtClean="0">
                <a:solidFill>
                  <a:schemeClr val="tx1"/>
                </a:solidFill>
                <a:latin typeface="Arial" panose="020B0604020202020204" pitchFamily="34" charset="0"/>
                <a:cs typeface="Arial" panose="020B0604020202020204" pitchFamily="34" charset="0"/>
              </a:rPr>
              <a:t>şi</a:t>
            </a:r>
            <a:r>
              <a:rPr lang="en-US" sz="1500" b="1" dirty="0" smtClean="0">
                <a:solidFill>
                  <a:schemeClr val="tx1"/>
                </a:solidFill>
                <a:latin typeface="Arial" panose="020B0604020202020204" pitchFamily="34" charset="0"/>
                <a:cs typeface="Arial" panose="020B0604020202020204" pitchFamily="34" charset="0"/>
              </a:rPr>
              <a:t> </a:t>
            </a:r>
            <a:r>
              <a:rPr lang="ro-RO" sz="1500" b="1" dirty="0" smtClean="0">
                <a:solidFill>
                  <a:schemeClr val="tx1"/>
                </a:solidFill>
                <a:latin typeface="Arial" panose="020B0604020202020204" pitchFamily="34" charset="0"/>
                <a:cs typeface="Arial" panose="020B0604020202020204" pitchFamily="34" charset="0"/>
              </a:rPr>
              <a:t>tarifelor</a:t>
            </a:r>
            <a:r>
              <a:rPr lang="en-US" sz="1500" b="1" dirty="0" smtClean="0">
                <a:solidFill>
                  <a:schemeClr val="tx1"/>
                </a:solidFill>
                <a:latin typeface="Arial" panose="020B0604020202020204" pitchFamily="34" charset="0"/>
                <a:cs typeface="Arial" panose="020B0604020202020204" pitchFamily="34" charset="0"/>
              </a:rPr>
              <a:t> </a:t>
            </a:r>
            <a:r>
              <a:rPr lang="en-US" sz="1500" dirty="0" smtClean="0">
                <a:solidFill>
                  <a:schemeClr val="tx1"/>
                </a:solidFill>
                <a:latin typeface="Arial" panose="020B0604020202020204" pitchFamily="34" charset="0"/>
                <a:cs typeface="Arial" panose="020B0604020202020204" pitchFamily="34" charset="0"/>
              </a:rPr>
              <a:t>-</a:t>
            </a:r>
            <a:r>
              <a:rPr lang="ro-RO" sz="1500" dirty="0" smtClean="0">
                <a:solidFill>
                  <a:schemeClr val="tx1"/>
                </a:solidFill>
                <a:latin typeface="Arial" panose="020B0604020202020204" pitchFamily="34" charset="0"/>
                <a:cs typeface="Arial" panose="020B0604020202020204" pitchFamily="34" charset="0"/>
              </a:rPr>
              <a:t> operaţiunea</a:t>
            </a:r>
            <a:r>
              <a:rPr lang="en-US" sz="1500" dirty="0" smtClean="0">
                <a:solidFill>
                  <a:schemeClr val="tx1"/>
                </a:solidFill>
                <a:latin typeface="Arial" panose="020B0604020202020204" pitchFamily="34" charset="0"/>
                <a:cs typeface="Arial" panose="020B0604020202020204" pitchFamily="34" charset="0"/>
              </a:rPr>
              <a:t> </a:t>
            </a:r>
            <a:r>
              <a:rPr lang="en-US" sz="1500" dirty="0">
                <a:solidFill>
                  <a:schemeClr val="tx1"/>
                </a:solidFill>
                <a:latin typeface="Arial" panose="020B0604020202020204" pitchFamily="34" charset="0"/>
                <a:cs typeface="Arial" panose="020B0604020202020204" pitchFamily="34" charset="0"/>
              </a:rPr>
              <a:t>de </a:t>
            </a:r>
            <a:r>
              <a:rPr lang="ro-RO" sz="1500" dirty="0" smtClean="0">
                <a:solidFill>
                  <a:schemeClr val="tx1"/>
                </a:solidFill>
                <a:latin typeface="Arial" panose="020B0604020202020204" pitchFamily="34" charset="0"/>
                <a:cs typeface="Arial" panose="020B0604020202020204" pitchFamily="34" charset="0"/>
              </a:rPr>
              <a:t>corelare a nivelurilor preţurilor şi tarifelor stabilite anterior, aplicabilă în situaţiile în care intervin schimbări în structura costurilor care conduc la recalcularea preţurilor şi tarifelor, </a:t>
            </a:r>
            <a:r>
              <a:rPr lang="ro-RO" sz="1500" b="1" dirty="0" smtClean="0">
                <a:solidFill>
                  <a:schemeClr val="tx1"/>
                </a:solidFill>
                <a:latin typeface="Arial" panose="020B0604020202020204" pitchFamily="34" charset="0"/>
                <a:cs typeface="Arial" panose="020B0604020202020204" pitchFamily="34" charset="0"/>
              </a:rPr>
              <a:t>pe baza metodologiei de calcul al structurii şi nivelului preţurilor şi tarifelor existente,</a:t>
            </a:r>
            <a:r>
              <a:rPr lang="ro-RO" sz="1500" dirty="0" smtClean="0">
                <a:solidFill>
                  <a:schemeClr val="tx1"/>
                </a:solidFill>
                <a:latin typeface="Arial" panose="020B0604020202020204" pitchFamily="34" charset="0"/>
                <a:cs typeface="Arial" panose="020B0604020202020204" pitchFamily="34" charset="0"/>
              </a:rPr>
              <a:t> elaborată şi aprobată de autoritatea de reglementare competentă </a:t>
            </a:r>
            <a:r>
              <a:rPr lang="ro-RO" sz="1500" b="1" dirty="0">
                <a:solidFill>
                  <a:schemeClr val="tx1"/>
                </a:solidFill>
                <a:latin typeface="Arial" panose="020B0604020202020204" pitchFamily="34" charset="0"/>
                <a:cs typeface="Arial" panose="020B0604020202020204" pitchFamily="34" charset="0"/>
              </a:rPr>
              <a:t>(Ordin nr. 65/2007)</a:t>
            </a:r>
            <a:endParaRPr lang="en-US" sz="1500" b="1" dirty="0">
              <a:solidFill>
                <a:schemeClr val="tx1"/>
              </a:solidFill>
              <a:latin typeface="Arial" panose="020B0604020202020204" pitchFamily="34" charset="0"/>
              <a:cs typeface="Arial" panose="020B0604020202020204" pitchFamily="34" charset="0"/>
            </a:endParaRPr>
          </a:p>
          <a:p>
            <a:pPr algn="ct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726646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aphicFrame>
        <p:nvGraphicFramePr>
          <p:cNvPr id="14" name="Diagram 13"/>
          <p:cNvGraphicFramePr/>
          <p:nvPr>
            <p:extLst>
              <p:ext uri="{D42A27DB-BD31-4B8C-83A1-F6EECF244321}">
                <p14:modId xmlns:p14="http://schemas.microsoft.com/office/powerpoint/2010/main" val="2762665784"/>
              </p:ext>
            </p:extLst>
          </p:nvPr>
        </p:nvGraphicFramePr>
        <p:xfrm>
          <a:off x="216151" y="1200243"/>
          <a:ext cx="8927849" cy="436465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6" name="Diagram 15"/>
          <p:cNvGraphicFramePr/>
          <p:nvPr>
            <p:extLst>
              <p:ext uri="{D42A27DB-BD31-4B8C-83A1-F6EECF244321}">
                <p14:modId xmlns:p14="http://schemas.microsoft.com/office/powerpoint/2010/main" val="1072256545"/>
              </p:ext>
            </p:extLst>
          </p:nvPr>
        </p:nvGraphicFramePr>
        <p:xfrm>
          <a:off x="6189905" y="2117558"/>
          <a:ext cx="3070005" cy="1795571"/>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4" name="TextBox 3"/>
          <p:cNvSpPr txBox="1"/>
          <p:nvPr/>
        </p:nvSpPr>
        <p:spPr>
          <a:xfrm>
            <a:off x="1634532" y="1700332"/>
            <a:ext cx="1834089" cy="369332"/>
          </a:xfrm>
          <a:prstGeom prst="rect">
            <a:avLst/>
          </a:prstGeom>
          <a:noFill/>
        </p:spPr>
        <p:txBody>
          <a:bodyPr wrap="square" rtlCol="0">
            <a:spAutoFit/>
          </a:bodyPr>
          <a:lstStyle/>
          <a:p>
            <a:r>
              <a:rPr lang="ro-RO" sz="1800" dirty="0" smtClean="0">
                <a:solidFill>
                  <a:schemeClr val="tx1"/>
                </a:solidFill>
              </a:rPr>
              <a:t>PREȚURI ȘI</a:t>
            </a:r>
            <a:endParaRPr lang="en-US" sz="1800" dirty="0">
              <a:solidFill>
                <a:schemeClr val="tx1"/>
              </a:solidFill>
            </a:endParaRPr>
          </a:p>
        </p:txBody>
      </p:sp>
      <p:sp>
        <p:nvSpPr>
          <p:cNvPr id="5" name="TextBox 4"/>
          <p:cNvSpPr txBox="1"/>
          <p:nvPr/>
        </p:nvSpPr>
        <p:spPr>
          <a:xfrm>
            <a:off x="5797638" y="1672389"/>
            <a:ext cx="1397246" cy="369332"/>
          </a:xfrm>
          <a:prstGeom prst="rect">
            <a:avLst/>
          </a:prstGeom>
          <a:noFill/>
        </p:spPr>
        <p:txBody>
          <a:bodyPr wrap="square" rtlCol="0">
            <a:spAutoFit/>
          </a:bodyPr>
          <a:lstStyle/>
          <a:p>
            <a:pPr algn="ctr"/>
            <a:r>
              <a:rPr lang="ro-RO" sz="1800" dirty="0" smtClean="0">
                <a:solidFill>
                  <a:schemeClr val="tx1"/>
                </a:solidFill>
              </a:rPr>
              <a:t>TARIFE</a:t>
            </a:r>
            <a:endParaRPr lang="en-US" sz="1800" dirty="0">
              <a:solidFill>
                <a:schemeClr val="tx1"/>
              </a:solidFill>
            </a:endParaRPr>
          </a:p>
        </p:txBody>
      </p:sp>
    </p:spTree>
    <p:extLst>
      <p:ext uri="{BB962C8B-B14F-4D97-AF65-F5344CB8AC3E}">
        <p14:creationId xmlns:p14="http://schemas.microsoft.com/office/powerpoint/2010/main" val="151552324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Rectangle 13"/>
          <p:cNvSpPr/>
          <p:nvPr/>
        </p:nvSpPr>
        <p:spPr>
          <a:xfrm>
            <a:off x="275138" y="1216053"/>
            <a:ext cx="1828800" cy="42499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ro-RO" sz="1600" dirty="0">
                <a:latin typeface="Arial" panose="020B0604020202020204" pitchFamily="34" charset="0"/>
                <a:cs typeface="Arial" panose="020B0604020202020204" pitchFamily="34" charset="0"/>
              </a:rPr>
              <a:t>Strategiile tarifare incluse în contractele de finanțare  prin care se reglementează termenii şi condiţiile de acordare a finanţării nerambursabile pentru implementarea proiectelor de investiții din fonduri de </a:t>
            </a:r>
            <a:r>
              <a:rPr lang="ro-RO" sz="1600" dirty="0" smtClean="0">
                <a:latin typeface="Arial" panose="020B0604020202020204" pitchFamily="34" charset="0"/>
                <a:cs typeface="Arial" panose="020B0604020202020204" pitchFamily="34" charset="0"/>
              </a:rPr>
              <a:t>coeziune</a:t>
            </a:r>
            <a:endParaRPr lang="en-US" sz="1600" dirty="0">
              <a:latin typeface="Arial" panose="020B0604020202020204" pitchFamily="34" charset="0"/>
              <a:cs typeface="Arial" panose="020B0604020202020204" pitchFamily="34" charset="0"/>
            </a:endParaRPr>
          </a:p>
        </p:txBody>
      </p:sp>
      <p:graphicFrame>
        <p:nvGraphicFramePr>
          <p:cNvPr id="16" name="Diagram 15"/>
          <p:cNvGraphicFramePr/>
          <p:nvPr>
            <p:extLst>
              <p:ext uri="{D42A27DB-BD31-4B8C-83A1-F6EECF244321}">
                <p14:modId xmlns:p14="http://schemas.microsoft.com/office/powerpoint/2010/main" val="4172817924"/>
              </p:ext>
            </p:extLst>
          </p:nvPr>
        </p:nvGraphicFramePr>
        <p:xfrm>
          <a:off x="2376201" y="1024632"/>
          <a:ext cx="6563261" cy="441294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403518293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5"/>
          <a:stretch>
            <a:fillRect/>
          </a:stretch>
        </p:blipFill>
        <p:spPr>
          <a:xfrm>
            <a:off x="6914999" y="5652843"/>
            <a:ext cx="1619819" cy="490855"/>
          </a:xfrm>
          <a:prstGeom prst="rect">
            <a:avLst/>
          </a:prstGeom>
        </p:spPr>
      </p:pic>
      <p:pic>
        <p:nvPicPr>
          <p:cNvPr id="13" name="Рисунок 12"/>
          <p:cNvPicPr/>
          <p:nvPr/>
        </p:nvPicPr>
        <p:blipFill>
          <a:blip r:embed="rId6">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7"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8">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7" name="Rectangle 16"/>
          <p:cNvSpPr/>
          <p:nvPr/>
        </p:nvSpPr>
        <p:spPr>
          <a:xfrm>
            <a:off x="-125505" y="610497"/>
            <a:ext cx="9395010" cy="56370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150000"/>
              </a:lnSpc>
              <a:spcBef>
                <a:spcPct val="0"/>
              </a:spcBef>
              <a:spcAft>
                <a:spcPts val="0"/>
              </a:spcAft>
            </a:pPr>
            <a:endParaRPr lang="ro-RO" sz="1200" kern="1200" dirty="0" smtClean="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endParaRPr lang="en-US" sz="1200" kern="1200" dirty="0">
              <a:latin typeface="Arial" panose="020B0604020202020204" pitchFamily="34" charset="0"/>
              <a:cs typeface="Arial" panose="020B0604020202020204" pitchFamily="34" charset="0"/>
            </a:endParaRPr>
          </a:p>
        </p:txBody>
      </p:sp>
      <p:sp>
        <p:nvSpPr>
          <p:cNvPr id="19" name="TextBox 18"/>
          <p:cNvSpPr txBox="1"/>
          <p:nvPr/>
        </p:nvSpPr>
        <p:spPr>
          <a:xfrm>
            <a:off x="216152" y="1242622"/>
            <a:ext cx="8687216" cy="590931"/>
          </a:xfrm>
          <a:prstGeom prst="rect">
            <a:avLst/>
          </a:prstGeom>
          <a:noFill/>
        </p:spPr>
        <p:txBody>
          <a:bodyPr wrap="square" rtlCol="0">
            <a:spAutoFit/>
          </a:bodyPr>
          <a:lstStyle/>
          <a:p>
            <a:pPr lvl="0" algn="just">
              <a:lnSpc>
                <a:spcPct val="90000"/>
              </a:lnSpc>
              <a:spcAft>
                <a:spcPct val="35000"/>
              </a:spcAft>
              <a:defRPr/>
            </a:pPr>
            <a:r>
              <a:rPr lang="en-US" sz="1200" dirty="0" err="1">
                <a:solidFill>
                  <a:schemeClr val="accent6">
                    <a:lumMod val="50000"/>
                  </a:schemeClr>
                </a:solidFill>
                <a:latin typeface="Arial" panose="020B0604020202020204" pitchFamily="34" charset="0"/>
                <a:cs typeface="Arial" panose="020B0604020202020204" pitchFamily="34" charset="0"/>
              </a:rPr>
              <a:t>Strategia</a:t>
            </a:r>
            <a:r>
              <a:rPr lang="en-US" sz="1200" dirty="0">
                <a:solidFill>
                  <a:schemeClr val="accent6">
                    <a:lumMod val="50000"/>
                  </a:schemeClr>
                </a:solidFill>
                <a:latin typeface="Arial" panose="020B0604020202020204" pitchFamily="34" charset="0"/>
                <a:cs typeface="Arial" panose="020B0604020202020204" pitchFamily="34" charset="0"/>
              </a:rPr>
              <a:t> de </a:t>
            </a:r>
            <a:r>
              <a:rPr lang="en-US" sz="1200" dirty="0" err="1">
                <a:solidFill>
                  <a:schemeClr val="accent6">
                    <a:lumMod val="50000"/>
                  </a:schemeClr>
                </a:solidFill>
                <a:latin typeface="Arial" panose="020B0604020202020204" pitchFamily="34" charset="0"/>
                <a:cs typeface="Arial" panose="020B0604020202020204" pitchFamily="34" charset="0"/>
              </a:rPr>
              <a:t>tarifare</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presupune</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ajustari</a:t>
            </a:r>
            <a:r>
              <a:rPr lang="en-US" sz="1200" dirty="0">
                <a:solidFill>
                  <a:schemeClr val="accent6">
                    <a:lumMod val="50000"/>
                  </a:schemeClr>
                </a:solidFill>
                <a:latin typeface="Arial" panose="020B0604020202020204" pitchFamily="34" charset="0"/>
                <a:cs typeface="Arial" panose="020B0604020202020204" pitchFamily="34" charset="0"/>
              </a:rPr>
              <a:t> ale </a:t>
            </a:r>
            <a:r>
              <a:rPr lang="en-US" sz="1200" dirty="0" err="1">
                <a:solidFill>
                  <a:schemeClr val="accent6">
                    <a:lumMod val="50000"/>
                  </a:schemeClr>
                </a:solidFill>
                <a:latin typeface="Arial" panose="020B0604020202020204" pitchFamily="34" charset="0"/>
                <a:cs typeface="Arial" panose="020B0604020202020204" pitchFamily="34" charset="0"/>
              </a:rPr>
              <a:t>tarifelor</a:t>
            </a:r>
            <a:r>
              <a:rPr lang="en-US" sz="1200" dirty="0">
                <a:solidFill>
                  <a:schemeClr val="accent6">
                    <a:lumMod val="50000"/>
                  </a:schemeClr>
                </a:solidFill>
                <a:latin typeface="Arial" panose="020B0604020202020204" pitchFamily="34" charset="0"/>
                <a:cs typeface="Arial" panose="020B0604020202020204" pitchFamily="34" charset="0"/>
              </a:rPr>
              <a:t> in </a:t>
            </a:r>
            <a:r>
              <a:rPr lang="en-US" sz="1200" dirty="0" err="1">
                <a:solidFill>
                  <a:schemeClr val="accent6">
                    <a:lumMod val="50000"/>
                  </a:schemeClr>
                </a:solidFill>
                <a:latin typeface="Arial" panose="020B0604020202020204" pitchFamily="34" charset="0"/>
                <a:cs typeface="Arial" panose="020B0604020202020204" pitchFamily="34" charset="0"/>
              </a:rPr>
              <a:t>fiecare</a:t>
            </a:r>
            <a:r>
              <a:rPr lang="en-US" sz="1200" dirty="0">
                <a:solidFill>
                  <a:schemeClr val="accent6">
                    <a:lumMod val="50000"/>
                  </a:schemeClr>
                </a:solidFill>
                <a:latin typeface="Arial" panose="020B0604020202020204" pitchFamily="34" charset="0"/>
                <a:cs typeface="Arial" panose="020B0604020202020204" pitchFamily="34" charset="0"/>
              </a:rPr>
              <a:t> an la data de 1 </a:t>
            </a:r>
            <a:r>
              <a:rPr lang="en-US" sz="1200" dirty="0" err="1">
                <a:solidFill>
                  <a:schemeClr val="accent6">
                    <a:lumMod val="50000"/>
                  </a:schemeClr>
                </a:solidFill>
                <a:latin typeface="Arial" panose="020B0604020202020204" pitchFamily="34" charset="0"/>
                <a:cs typeface="Arial" panose="020B0604020202020204" pitchFamily="34" charset="0"/>
              </a:rPr>
              <a:t>iulie</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atat</a:t>
            </a:r>
            <a:r>
              <a:rPr lang="en-US" sz="1200" dirty="0">
                <a:solidFill>
                  <a:schemeClr val="accent6">
                    <a:lumMod val="50000"/>
                  </a:schemeClr>
                </a:solidFill>
                <a:latin typeface="Arial" panose="020B0604020202020204" pitchFamily="34" charset="0"/>
                <a:cs typeface="Arial" panose="020B0604020202020204" pitchFamily="34" charset="0"/>
              </a:rPr>
              <a:t> cu </a:t>
            </a:r>
            <a:r>
              <a:rPr lang="en-US" sz="1200" dirty="0" err="1">
                <a:solidFill>
                  <a:schemeClr val="accent6">
                    <a:lumMod val="50000"/>
                  </a:schemeClr>
                </a:solidFill>
                <a:latin typeface="Arial" panose="020B0604020202020204" pitchFamily="34" charset="0"/>
                <a:cs typeface="Arial" panose="020B0604020202020204" pitchFamily="34" charset="0"/>
              </a:rPr>
              <a:t>inflatia</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cumulata</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pe</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ultimul</a:t>
            </a:r>
            <a:r>
              <a:rPr lang="en-US" sz="1200" dirty="0">
                <a:solidFill>
                  <a:schemeClr val="accent6">
                    <a:lumMod val="50000"/>
                  </a:schemeClr>
                </a:solidFill>
                <a:latin typeface="Arial" panose="020B0604020202020204" pitchFamily="34" charset="0"/>
                <a:cs typeface="Arial" panose="020B0604020202020204" pitchFamily="34" charset="0"/>
              </a:rPr>
              <a:t> an, cat </a:t>
            </a:r>
            <a:r>
              <a:rPr lang="en-US" sz="1200" dirty="0" err="1">
                <a:solidFill>
                  <a:schemeClr val="accent6">
                    <a:lumMod val="50000"/>
                  </a:schemeClr>
                </a:solidFill>
                <a:latin typeface="Arial" panose="020B0604020202020204" pitchFamily="34" charset="0"/>
                <a:cs typeface="Arial" panose="020B0604020202020204" pitchFamily="34" charset="0"/>
              </a:rPr>
              <a:t>si</a:t>
            </a:r>
            <a:r>
              <a:rPr lang="en-US" sz="1200" dirty="0">
                <a:solidFill>
                  <a:schemeClr val="accent6">
                    <a:lumMod val="50000"/>
                  </a:schemeClr>
                </a:solidFill>
                <a:latin typeface="Arial" panose="020B0604020202020204" pitchFamily="34" charset="0"/>
                <a:cs typeface="Arial" panose="020B0604020202020204" pitchFamily="34" charset="0"/>
              </a:rPr>
              <a:t> in </a:t>
            </a:r>
            <a:r>
              <a:rPr lang="en-US" sz="1200" dirty="0" err="1">
                <a:solidFill>
                  <a:schemeClr val="accent6">
                    <a:lumMod val="50000"/>
                  </a:schemeClr>
                </a:solidFill>
                <a:latin typeface="Arial" panose="020B0604020202020204" pitchFamily="34" charset="0"/>
                <a:cs typeface="Arial" panose="020B0604020202020204" pitchFamily="34" charset="0"/>
              </a:rPr>
              <a:t>termeni</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reali</a:t>
            </a:r>
            <a:r>
              <a:rPr lang="en-US" sz="1200" dirty="0">
                <a:solidFill>
                  <a:schemeClr val="accent6">
                    <a:lumMod val="50000"/>
                  </a:schemeClr>
                </a:solidFill>
                <a:latin typeface="Arial" panose="020B0604020202020204" pitchFamily="34" charset="0"/>
                <a:cs typeface="Arial" panose="020B0604020202020204" pitchFamily="34" charset="0"/>
              </a:rPr>
              <a:t>. In </a:t>
            </a:r>
            <a:r>
              <a:rPr lang="en-US" sz="1200" dirty="0" err="1">
                <a:solidFill>
                  <a:schemeClr val="accent6">
                    <a:lumMod val="50000"/>
                  </a:schemeClr>
                </a:solidFill>
                <a:latin typeface="Arial" panose="020B0604020202020204" pitchFamily="34" charset="0"/>
                <a:cs typeface="Arial" panose="020B0604020202020204" pitchFamily="34" charset="0"/>
              </a:rPr>
              <a:t>Contractul</a:t>
            </a:r>
            <a:r>
              <a:rPr lang="en-US" sz="1200" dirty="0">
                <a:solidFill>
                  <a:schemeClr val="accent6">
                    <a:lumMod val="50000"/>
                  </a:schemeClr>
                </a:solidFill>
                <a:latin typeface="Arial" panose="020B0604020202020204" pitchFamily="34" charset="0"/>
                <a:cs typeface="Arial" panose="020B0604020202020204" pitchFamily="34" charset="0"/>
              </a:rPr>
              <a:t> de </a:t>
            </a:r>
            <a:r>
              <a:rPr lang="en-US" sz="1200" dirty="0" err="1">
                <a:solidFill>
                  <a:schemeClr val="accent6">
                    <a:lumMod val="50000"/>
                  </a:schemeClr>
                </a:solidFill>
                <a:latin typeface="Arial" panose="020B0604020202020204" pitchFamily="34" charset="0"/>
                <a:cs typeface="Arial" panose="020B0604020202020204" pitchFamily="34" charset="0"/>
              </a:rPr>
              <a:t>Delegare</a:t>
            </a:r>
            <a:r>
              <a:rPr lang="en-US" sz="1200" dirty="0">
                <a:solidFill>
                  <a:schemeClr val="accent6">
                    <a:lumMod val="50000"/>
                  </a:schemeClr>
                </a:solidFill>
                <a:latin typeface="Arial" panose="020B0604020202020204" pitchFamily="34" charset="0"/>
                <a:cs typeface="Arial" panose="020B0604020202020204" pitchFamily="34" charset="0"/>
              </a:rPr>
              <a:t> a </a:t>
            </a:r>
            <a:r>
              <a:rPr lang="en-US" sz="1200" dirty="0" err="1">
                <a:solidFill>
                  <a:schemeClr val="accent6">
                    <a:lumMod val="50000"/>
                  </a:schemeClr>
                </a:solidFill>
                <a:latin typeface="Arial" panose="020B0604020202020204" pitchFamily="34" charset="0"/>
                <a:cs typeface="Arial" panose="020B0604020202020204" pitchFamily="34" charset="0"/>
              </a:rPr>
              <a:t>gestiunii</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este</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inclus</a:t>
            </a:r>
            <a:r>
              <a:rPr lang="en-US" sz="1200" dirty="0">
                <a:solidFill>
                  <a:schemeClr val="accent6">
                    <a:lumMod val="50000"/>
                  </a:schemeClr>
                </a:solidFill>
                <a:latin typeface="Arial" panose="020B0604020202020204" pitchFamily="34" charset="0"/>
                <a:cs typeface="Arial" panose="020B0604020202020204" pitchFamily="34" charset="0"/>
              </a:rPr>
              <a:t> un </a:t>
            </a:r>
            <a:r>
              <a:rPr lang="en-US" sz="1200" dirty="0" err="1">
                <a:solidFill>
                  <a:schemeClr val="accent6">
                    <a:lumMod val="50000"/>
                  </a:schemeClr>
                </a:solidFill>
                <a:latin typeface="Arial" panose="020B0604020202020204" pitchFamily="34" charset="0"/>
                <a:cs typeface="Arial" panose="020B0604020202020204" pitchFamily="34" charset="0"/>
              </a:rPr>
              <a:t>tabel</a:t>
            </a:r>
            <a:r>
              <a:rPr lang="en-US" sz="1200" dirty="0">
                <a:solidFill>
                  <a:schemeClr val="accent6">
                    <a:lumMod val="50000"/>
                  </a:schemeClr>
                </a:solidFill>
                <a:latin typeface="Arial" panose="020B0604020202020204" pitchFamily="34" charset="0"/>
                <a:cs typeface="Arial" panose="020B0604020202020204" pitchFamily="34" charset="0"/>
              </a:rPr>
              <a:t> cu </a:t>
            </a:r>
            <a:r>
              <a:rPr lang="en-US" sz="1200" dirty="0" err="1">
                <a:solidFill>
                  <a:schemeClr val="accent6">
                    <a:lumMod val="50000"/>
                  </a:schemeClr>
                </a:solidFill>
                <a:latin typeface="Arial" panose="020B0604020202020204" pitchFamily="34" charset="0"/>
                <a:cs typeface="Arial" panose="020B0604020202020204" pitchFamily="34" charset="0"/>
              </a:rPr>
              <a:t>ajustari</a:t>
            </a:r>
            <a:r>
              <a:rPr lang="en-US" sz="1200" dirty="0">
                <a:solidFill>
                  <a:schemeClr val="accent6">
                    <a:lumMod val="50000"/>
                  </a:schemeClr>
                </a:solidFill>
                <a:latin typeface="Arial" panose="020B0604020202020204" pitchFamily="34" charset="0"/>
                <a:cs typeface="Arial" panose="020B0604020202020204" pitchFamily="34" charset="0"/>
              </a:rPr>
              <a:t> ale </a:t>
            </a:r>
            <a:r>
              <a:rPr lang="en-US" sz="1200" dirty="0" err="1">
                <a:solidFill>
                  <a:schemeClr val="accent6">
                    <a:lumMod val="50000"/>
                  </a:schemeClr>
                </a:solidFill>
                <a:latin typeface="Arial" panose="020B0604020202020204" pitchFamily="34" charset="0"/>
                <a:cs typeface="Arial" panose="020B0604020202020204" pitchFamily="34" charset="0"/>
              </a:rPr>
              <a:t>tarifelor</a:t>
            </a:r>
            <a:r>
              <a:rPr lang="en-US" sz="1200" dirty="0">
                <a:solidFill>
                  <a:schemeClr val="accent6">
                    <a:lumMod val="50000"/>
                  </a:schemeClr>
                </a:solidFill>
                <a:latin typeface="Arial" panose="020B0604020202020204" pitchFamily="34" charset="0"/>
                <a:cs typeface="Arial" panose="020B0604020202020204" pitchFamily="34" charset="0"/>
              </a:rPr>
              <a:t> in </a:t>
            </a:r>
            <a:r>
              <a:rPr lang="en-US" sz="1200" dirty="0" err="1">
                <a:solidFill>
                  <a:schemeClr val="accent6">
                    <a:lumMod val="50000"/>
                  </a:schemeClr>
                </a:solidFill>
                <a:latin typeface="Arial" panose="020B0604020202020204" pitchFamily="34" charset="0"/>
                <a:cs typeface="Arial" panose="020B0604020202020204" pitchFamily="34" charset="0"/>
              </a:rPr>
              <a:t>termeni</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reali</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necesare</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pentru</a:t>
            </a:r>
            <a:r>
              <a:rPr lang="en-US" sz="1200" dirty="0">
                <a:solidFill>
                  <a:schemeClr val="accent6">
                    <a:lumMod val="50000"/>
                  </a:schemeClr>
                </a:solidFill>
                <a:latin typeface="Arial" panose="020B0604020202020204" pitchFamily="34" charset="0"/>
                <a:cs typeface="Arial" panose="020B0604020202020204" pitchFamily="34" charset="0"/>
              </a:rPr>
              <a:t> a </a:t>
            </a:r>
            <a:r>
              <a:rPr lang="en-US" sz="1200" dirty="0" err="1">
                <a:solidFill>
                  <a:schemeClr val="accent6">
                    <a:lumMod val="50000"/>
                  </a:schemeClr>
                </a:solidFill>
                <a:latin typeface="Arial" panose="020B0604020202020204" pitchFamily="34" charset="0"/>
                <a:cs typeface="Arial" panose="020B0604020202020204" pitchFamily="34" charset="0"/>
              </a:rPr>
              <a:t>asigura</a:t>
            </a:r>
            <a:r>
              <a:rPr lang="en-US" sz="1200" dirty="0">
                <a:solidFill>
                  <a:schemeClr val="accent6">
                    <a:lumMod val="50000"/>
                  </a:schemeClr>
                </a:solidFill>
                <a:latin typeface="Arial" panose="020B0604020202020204" pitchFamily="34" charset="0"/>
                <a:cs typeface="Arial" panose="020B0604020202020204" pitchFamily="34" charset="0"/>
              </a:rPr>
              <a:t> o </a:t>
            </a:r>
            <a:r>
              <a:rPr lang="en-US" sz="1200" dirty="0" err="1">
                <a:solidFill>
                  <a:schemeClr val="accent6">
                    <a:lumMod val="50000"/>
                  </a:schemeClr>
                </a:solidFill>
                <a:latin typeface="Arial" panose="020B0604020202020204" pitchFamily="34" charset="0"/>
                <a:cs typeface="Arial" panose="020B0604020202020204" pitchFamily="34" charset="0"/>
              </a:rPr>
              <a:t>dezvoltare</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durabila</a:t>
            </a:r>
            <a:r>
              <a:rPr lang="en-US" sz="1200" dirty="0">
                <a:solidFill>
                  <a:schemeClr val="accent6">
                    <a:lumMod val="50000"/>
                  </a:schemeClr>
                </a:solidFill>
                <a:latin typeface="Arial" panose="020B0604020202020204" pitchFamily="34" charset="0"/>
                <a:cs typeface="Arial" panose="020B0604020202020204" pitchFamily="34" charset="0"/>
              </a:rPr>
              <a:t> a </a:t>
            </a:r>
            <a:r>
              <a:rPr lang="en-US" sz="1200" dirty="0" err="1">
                <a:solidFill>
                  <a:schemeClr val="accent6">
                    <a:lumMod val="50000"/>
                  </a:schemeClr>
                </a:solidFill>
                <a:latin typeface="Arial" panose="020B0604020202020204" pitchFamily="34" charset="0"/>
                <a:cs typeface="Arial" panose="020B0604020202020204" pitchFamily="34" charset="0"/>
              </a:rPr>
              <a:t>operatorului</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pentru</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primii</a:t>
            </a:r>
            <a:r>
              <a:rPr lang="en-US" sz="1200" dirty="0">
                <a:solidFill>
                  <a:schemeClr val="accent6">
                    <a:lumMod val="50000"/>
                  </a:schemeClr>
                </a:solidFill>
                <a:latin typeface="Arial" panose="020B0604020202020204" pitchFamily="34" charset="0"/>
                <a:cs typeface="Arial" panose="020B0604020202020204" pitchFamily="34" charset="0"/>
              </a:rPr>
              <a:t> 4 </a:t>
            </a:r>
            <a:r>
              <a:rPr lang="en-US" sz="1200" dirty="0" err="1">
                <a:solidFill>
                  <a:schemeClr val="accent6">
                    <a:lumMod val="50000"/>
                  </a:schemeClr>
                </a:solidFill>
                <a:latin typeface="Arial" panose="020B0604020202020204" pitchFamily="34" charset="0"/>
                <a:cs typeface="Arial" panose="020B0604020202020204" pitchFamily="34" charset="0"/>
              </a:rPr>
              <a:t>ani</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avand</a:t>
            </a:r>
            <a:r>
              <a:rPr lang="en-US" sz="1200" dirty="0">
                <a:solidFill>
                  <a:schemeClr val="accent6">
                    <a:lumMod val="50000"/>
                  </a:schemeClr>
                </a:solidFill>
                <a:latin typeface="Arial" panose="020B0604020202020204" pitchFamily="34" charset="0"/>
                <a:cs typeface="Arial" panose="020B0604020202020204" pitchFamily="34" charset="0"/>
              </a:rPr>
              <a:t> </a:t>
            </a:r>
            <a:r>
              <a:rPr lang="en-US" sz="1200" dirty="0" err="1">
                <a:solidFill>
                  <a:schemeClr val="accent6">
                    <a:lumMod val="50000"/>
                  </a:schemeClr>
                </a:solidFill>
                <a:latin typeface="Arial" panose="020B0604020202020204" pitchFamily="34" charset="0"/>
                <a:cs typeface="Arial" panose="020B0604020202020204" pitchFamily="34" charset="0"/>
              </a:rPr>
              <a:t>urmatoarea</a:t>
            </a:r>
            <a:r>
              <a:rPr lang="en-US" sz="1200" dirty="0">
                <a:solidFill>
                  <a:schemeClr val="accent6">
                    <a:lumMod val="50000"/>
                  </a:schemeClr>
                </a:solidFill>
                <a:latin typeface="Arial" panose="020B0604020202020204" pitchFamily="34" charset="0"/>
                <a:cs typeface="Arial" panose="020B0604020202020204" pitchFamily="34" charset="0"/>
              </a:rPr>
              <a:t> forma:</a:t>
            </a:r>
            <a:endParaRPr lang="ro-RO" sz="1200"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632128290"/>
              </p:ext>
            </p:extLst>
          </p:nvPr>
        </p:nvGraphicFramePr>
        <p:xfrm>
          <a:off x="1761741" y="2113136"/>
          <a:ext cx="6454775" cy="1425487"/>
        </p:xfrm>
        <a:graphic>
          <a:graphicData uri="http://schemas.openxmlformats.org/presentationml/2006/ole">
            <mc:AlternateContent xmlns:mc="http://schemas.openxmlformats.org/markup-compatibility/2006">
              <mc:Choice xmlns:v="urn:schemas-microsoft-com:vml" Requires="v">
                <p:oleObj spid="_x0000_s1080" name="Document" r:id="rId12" imgW="6483208" imgH="1612535" progId="Word.Document.12">
                  <p:embed/>
                </p:oleObj>
              </mc:Choice>
              <mc:Fallback>
                <p:oleObj name="Document" r:id="rId12" imgW="6483208" imgH="1612535" progId="Word.Document.12">
                  <p:embed/>
                  <p:pic>
                    <p:nvPicPr>
                      <p:cNvPr id="0" name=""/>
                      <p:cNvPicPr/>
                      <p:nvPr/>
                    </p:nvPicPr>
                    <p:blipFill>
                      <a:blip r:embed="rId13"/>
                      <a:stretch>
                        <a:fillRect/>
                      </a:stretch>
                    </p:blipFill>
                    <p:spPr>
                      <a:xfrm>
                        <a:off x="1761741" y="2113136"/>
                        <a:ext cx="6454775" cy="1425487"/>
                      </a:xfrm>
                      <a:prstGeom prst="rect">
                        <a:avLst/>
                      </a:prstGeom>
                    </p:spPr>
                  </p:pic>
                </p:oleObj>
              </mc:Fallback>
            </mc:AlternateContent>
          </a:graphicData>
        </a:graphic>
      </p:graphicFrame>
      <p:sp>
        <p:nvSpPr>
          <p:cNvPr id="26" name="TextBox 25"/>
          <p:cNvSpPr txBox="1"/>
          <p:nvPr/>
        </p:nvSpPr>
        <p:spPr>
          <a:xfrm>
            <a:off x="450892" y="3362312"/>
            <a:ext cx="8452476" cy="2308324"/>
          </a:xfrm>
          <a:prstGeom prst="rect">
            <a:avLst/>
          </a:prstGeom>
          <a:noFill/>
        </p:spPr>
        <p:txBody>
          <a:bodyPr wrap="square" rtlCol="0">
            <a:spAutoFit/>
          </a:bodyPr>
          <a:lstStyle/>
          <a:p>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Ajustarile</a:t>
            </a:r>
            <a:r>
              <a:rPr lang="en-US" sz="900" dirty="0" smtClean="0">
                <a:solidFill>
                  <a:schemeClr val="accent6">
                    <a:lumMod val="50000"/>
                  </a:schemeClr>
                </a:solidFill>
                <a:latin typeface="Arial" panose="020B0604020202020204" pitchFamily="34" charset="0"/>
                <a:cs typeface="Arial" panose="020B0604020202020204" pitchFamily="34" charset="0"/>
              </a:rPr>
              <a:t> in </a:t>
            </a:r>
            <a:r>
              <a:rPr lang="en-US" sz="900" dirty="0" err="1" smtClean="0">
                <a:solidFill>
                  <a:schemeClr val="accent6">
                    <a:lumMod val="50000"/>
                  </a:schemeClr>
                </a:solidFill>
                <a:latin typeface="Arial" panose="020B0604020202020204" pitchFamily="34" charset="0"/>
                <a:cs typeface="Arial" panose="020B0604020202020204" pitchFamily="34" charset="0"/>
              </a:rPr>
              <a:t>termeni</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reali</a:t>
            </a:r>
            <a:r>
              <a:rPr lang="en-US" sz="900" dirty="0" smtClean="0">
                <a:solidFill>
                  <a:schemeClr val="accent6">
                    <a:lumMod val="50000"/>
                  </a:schemeClr>
                </a:solidFill>
                <a:latin typeface="Arial" panose="020B0604020202020204" pitchFamily="34" charset="0"/>
                <a:cs typeface="Arial" panose="020B0604020202020204" pitchFamily="34" charset="0"/>
              </a:rPr>
              <a:t> nu </a:t>
            </a:r>
            <a:r>
              <a:rPr lang="en-US" sz="900" dirty="0" err="1" smtClean="0">
                <a:solidFill>
                  <a:schemeClr val="accent6">
                    <a:lumMod val="50000"/>
                  </a:schemeClr>
                </a:solidFill>
                <a:latin typeface="Arial" panose="020B0604020202020204" pitchFamily="34" charset="0"/>
                <a:cs typeface="Arial" panose="020B0604020202020204" pitchFamily="34" charset="0"/>
              </a:rPr>
              <a:t>includ</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inflatia</a:t>
            </a:r>
            <a:r>
              <a:rPr lang="en-US" sz="900" dirty="0" smtClean="0">
                <a:solidFill>
                  <a:schemeClr val="accent6">
                    <a:lumMod val="50000"/>
                  </a:schemeClr>
                </a:solidFill>
                <a:latin typeface="Arial" panose="020B0604020202020204" pitchFamily="34" charset="0"/>
                <a:cs typeface="Arial" panose="020B0604020202020204" pitchFamily="34" charset="0"/>
              </a:rPr>
              <a:t> in </a:t>
            </a:r>
            <a:r>
              <a:rPr lang="en-US" sz="900" dirty="0" err="1" smtClean="0">
                <a:solidFill>
                  <a:schemeClr val="accent6">
                    <a:lumMod val="50000"/>
                  </a:schemeClr>
                </a:solidFill>
                <a:latin typeface="Arial" panose="020B0604020202020204" pitchFamily="34" charset="0"/>
                <a:cs typeface="Arial" panose="020B0604020202020204" pitchFamily="34" charset="0"/>
              </a:rPr>
              <a:t>perioada</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dintre</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ajustarile</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tarifare</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si</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nici</a:t>
            </a:r>
            <a:r>
              <a:rPr lang="en-US" sz="900" dirty="0" smtClean="0">
                <a:solidFill>
                  <a:schemeClr val="accent6">
                    <a:lumMod val="50000"/>
                  </a:schemeClr>
                </a:solidFill>
                <a:latin typeface="Arial" panose="020B0604020202020204" pitchFamily="34" charset="0"/>
                <a:cs typeface="Arial" panose="020B0604020202020204" pitchFamily="34" charset="0"/>
              </a:rPr>
              <a:t> taxa </a:t>
            </a:r>
            <a:r>
              <a:rPr lang="en-US" sz="900" dirty="0" err="1" smtClean="0">
                <a:solidFill>
                  <a:schemeClr val="accent6">
                    <a:lumMod val="50000"/>
                  </a:schemeClr>
                </a:solidFill>
                <a:latin typeface="Arial" panose="020B0604020202020204" pitchFamily="34" charset="0"/>
                <a:cs typeface="Arial" panose="020B0604020202020204" pitchFamily="34" charset="0"/>
              </a:rPr>
              <a:t>pe</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valoare</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adaugata</a:t>
            </a:r>
            <a:r>
              <a:rPr lang="en-US" sz="900" dirty="0" smtClean="0">
                <a:solidFill>
                  <a:schemeClr val="accent6">
                    <a:lumMod val="50000"/>
                  </a:schemeClr>
                </a:solidFill>
                <a:latin typeface="Arial" panose="020B0604020202020204" pitchFamily="34" charset="0"/>
                <a:cs typeface="Arial" panose="020B0604020202020204" pitchFamily="34" charset="0"/>
              </a:rPr>
              <a:t>.</a:t>
            </a:r>
          </a:p>
          <a:p>
            <a:r>
              <a:rPr lang="en-US" sz="900" dirty="0" err="1" smtClean="0">
                <a:solidFill>
                  <a:schemeClr val="accent6">
                    <a:lumMod val="50000"/>
                  </a:schemeClr>
                </a:solidFill>
                <a:latin typeface="Arial" panose="020B0604020202020204" pitchFamily="34" charset="0"/>
                <a:cs typeface="Arial" panose="020B0604020202020204" pitchFamily="34" charset="0"/>
              </a:rPr>
              <a:t>Tariful</a:t>
            </a:r>
            <a:r>
              <a:rPr lang="en-US" sz="900" dirty="0" smtClean="0">
                <a:solidFill>
                  <a:schemeClr val="accent6">
                    <a:lumMod val="50000"/>
                  </a:schemeClr>
                </a:solidFill>
                <a:latin typeface="Arial" panose="020B0604020202020204" pitchFamily="34" charset="0"/>
                <a:cs typeface="Arial" panose="020B0604020202020204" pitchFamily="34" charset="0"/>
              </a:rPr>
              <a:t> la </a:t>
            </a:r>
            <a:r>
              <a:rPr lang="en-US" sz="900" dirty="0" err="1" smtClean="0">
                <a:solidFill>
                  <a:schemeClr val="accent6">
                    <a:lumMod val="50000"/>
                  </a:schemeClr>
                </a:solidFill>
                <a:latin typeface="Arial" panose="020B0604020202020204" pitchFamily="34" charset="0"/>
                <a:cs typeface="Arial" panose="020B0604020202020204" pitchFamily="34" charset="0"/>
              </a:rPr>
              <a:t>datele</a:t>
            </a:r>
            <a:r>
              <a:rPr lang="en-US" sz="900" dirty="0" smtClean="0">
                <a:solidFill>
                  <a:schemeClr val="accent6">
                    <a:lumMod val="50000"/>
                  </a:schemeClr>
                </a:solidFill>
                <a:latin typeface="Arial" panose="020B0604020202020204" pitchFamily="34" charset="0"/>
                <a:cs typeface="Arial" panose="020B0604020202020204" pitchFamily="34" charset="0"/>
              </a:rPr>
              <a:t> respective </a:t>
            </a:r>
            <a:r>
              <a:rPr lang="en-US" sz="900" dirty="0" err="1" smtClean="0">
                <a:solidFill>
                  <a:schemeClr val="accent6">
                    <a:lumMod val="50000"/>
                  </a:schemeClr>
                </a:solidFill>
                <a:latin typeface="Arial" panose="020B0604020202020204" pitchFamily="34" charset="0"/>
                <a:cs typeface="Arial" panose="020B0604020202020204" pitchFamily="34" charset="0"/>
              </a:rPr>
              <a:t>va</a:t>
            </a:r>
            <a:r>
              <a:rPr lang="en-US" sz="900" dirty="0" smtClean="0">
                <a:solidFill>
                  <a:schemeClr val="accent6">
                    <a:lumMod val="50000"/>
                  </a:schemeClr>
                </a:solidFill>
                <a:latin typeface="Arial" panose="020B0604020202020204" pitchFamily="34" charset="0"/>
                <a:cs typeface="Arial" panose="020B0604020202020204" pitchFamily="34" charset="0"/>
              </a:rPr>
              <a:t> fi </a:t>
            </a:r>
            <a:r>
              <a:rPr lang="en-US" sz="900" dirty="0" err="1" smtClean="0">
                <a:solidFill>
                  <a:schemeClr val="accent6">
                    <a:lumMod val="50000"/>
                  </a:schemeClr>
                </a:solidFill>
                <a:latin typeface="Arial" panose="020B0604020202020204" pitchFamily="34" charset="0"/>
                <a:cs typeface="Arial" panose="020B0604020202020204" pitchFamily="34" charset="0"/>
              </a:rPr>
              <a:t>calculat</a:t>
            </a:r>
            <a:r>
              <a:rPr lang="en-US" sz="900" dirty="0" smtClean="0">
                <a:solidFill>
                  <a:schemeClr val="accent6">
                    <a:lumMod val="50000"/>
                  </a:schemeClr>
                </a:solidFill>
                <a:latin typeface="Arial" panose="020B0604020202020204" pitchFamily="34" charset="0"/>
                <a:cs typeface="Arial" panose="020B0604020202020204" pitchFamily="34" charset="0"/>
              </a:rPr>
              <a:t> conform </a:t>
            </a:r>
            <a:r>
              <a:rPr lang="en-US" sz="900" dirty="0" err="1" smtClean="0">
                <a:solidFill>
                  <a:schemeClr val="accent6">
                    <a:lumMod val="50000"/>
                  </a:schemeClr>
                </a:solidFill>
                <a:latin typeface="Arial" panose="020B0604020202020204" pitchFamily="34" charset="0"/>
                <a:cs typeface="Arial" panose="020B0604020202020204" pitchFamily="34" charset="0"/>
              </a:rPr>
              <a:t>urmatoarei</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formule</a:t>
            </a:r>
            <a:r>
              <a:rPr lang="en-US" sz="900" dirty="0" smtClean="0">
                <a:solidFill>
                  <a:schemeClr val="accent6">
                    <a:lumMod val="50000"/>
                  </a:schemeClr>
                </a:solidFill>
                <a:latin typeface="Arial" panose="020B0604020202020204" pitchFamily="34" charset="0"/>
                <a:cs typeface="Arial" panose="020B0604020202020204" pitchFamily="34" charset="0"/>
              </a:rPr>
              <a:t>:</a:t>
            </a:r>
          </a:p>
          <a:p>
            <a:r>
              <a:rPr lang="en-US" sz="900" dirty="0" err="1" smtClean="0">
                <a:solidFill>
                  <a:schemeClr val="accent6">
                    <a:lumMod val="50000"/>
                  </a:schemeClr>
                </a:solidFill>
                <a:latin typeface="Arial" panose="020B0604020202020204" pitchFamily="34" charset="0"/>
                <a:cs typeface="Arial" panose="020B0604020202020204" pitchFamily="34" charset="0"/>
              </a:rPr>
              <a:t>Tarif</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n+i</a:t>
            </a:r>
            <a:r>
              <a:rPr lang="en-US" sz="900" dirty="0" smtClean="0">
                <a:solidFill>
                  <a:schemeClr val="accent6">
                    <a:lumMod val="50000"/>
                  </a:schemeClr>
                </a:solidFill>
                <a:latin typeface="Arial" panose="020B0604020202020204" pitchFamily="34" charset="0"/>
                <a:cs typeface="Arial" panose="020B0604020202020204" pitchFamily="34" charset="0"/>
              </a:rPr>
              <a:t> =  </a:t>
            </a:r>
            <a:r>
              <a:rPr lang="en-US" sz="900" dirty="0" err="1" smtClean="0">
                <a:solidFill>
                  <a:schemeClr val="accent6">
                    <a:lumMod val="50000"/>
                  </a:schemeClr>
                </a:solidFill>
                <a:latin typeface="Arial" panose="020B0604020202020204" pitchFamily="34" charset="0"/>
                <a:cs typeface="Arial" panose="020B0604020202020204" pitchFamily="34" charset="0"/>
              </a:rPr>
              <a:t>Tarif</a:t>
            </a:r>
            <a:r>
              <a:rPr lang="en-US" sz="900" dirty="0" smtClean="0">
                <a:solidFill>
                  <a:schemeClr val="accent6">
                    <a:lumMod val="50000"/>
                  </a:schemeClr>
                </a:solidFill>
                <a:latin typeface="Arial" panose="020B0604020202020204" pitchFamily="34" charset="0"/>
                <a:cs typeface="Arial" panose="020B0604020202020204" pitchFamily="34" charset="0"/>
              </a:rPr>
              <a:t> n x (1+a n+1) x (1+a n+2) x ….. x (1+a </a:t>
            </a:r>
            <a:r>
              <a:rPr lang="en-US" sz="900" dirty="0" err="1" smtClean="0">
                <a:solidFill>
                  <a:schemeClr val="accent6">
                    <a:lumMod val="50000"/>
                  </a:schemeClr>
                </a:solidFill>
                <a:latin typeface="Arial" panose="020B0604020202020204" pitchFamily="34" charset="0"/>
                <a:cs typeface="Arial" panose="020B0604020202020204" pitchFamily="34" charset="0"/>
              </a:rPr>
              <a:t>n+i</a:t>
            </a:r>
            <a:r>
              <a:rPr lang="en-US" sz="900" dirty="0" smtClean="0">
                <a:solidFill>
                  <a:schemeClr val="accent6">
                    <a:lumMod val="50000"/>
                  </a:schemeClr>
                </a:solidFill>
                <a:latin typeface="Arial" panose="020B0604020202020204" pitchFamily="34" charset="0"/>
                <a:cs typeface="Arial" panose="020B0604020202020204" pitchFamily="34" charset="0"/>
              </a:rPr>
              <a:t>) x I </a:t>
            </a:r>
            <a:r>
              <a:rPr lang="en-US" sz="900" dirty="0" err="1" smtClean="0">
                <a:solidFill>
                  <a:schemeClr val="accent6">
                    <a:lumMod val="50000"/>
                  </a:schemeClr>
                </a:solidFill>
                <a:latin typeface="Arial" panose="020B0604020202020204" pitchFamily="34" charset="0"/>
                <a:cs typeface="Arial" panose="020B0604020202020204" pitchFamily="34" charset="0"/>
              </a:rPr>
              <a:t>n+i</a:t>
            </a:r>
            <a:endParaRPr lang="en-US" sz="900" dirty="0" smtClean="0">
              <a:solidFill>
                <a:schemeClr val="accent6">
                  <a:lumMod val="50000"/>
                </a:schemeClr>
              </a:solidFill>
              <a:latin typeface="Arial" panose="020B0604020202020204" pitchFamily="34" charset="0"/>
              <a:cs typeface="Arial" panose="020B0604020202020204" pitchFamily="34" charset="0"/>
            </a:endParaRPr>
          </a:p>
          <a:p>
            <a:r>
              <a:rPr lang="en-US" sz="900" dirty="0" err="1" smtClean="0">
                <a:solidFill>
                  <a:schemeClr val="accent6">
                    <a:lumMod val="50000"/>
                  </a:schemeClr>
                </a:solidFill>
                <a:latin typeface="Arial" panose="020B0604020202020204" pitchFamily="34" charset="0"/>
                <a:cs typeface="Arial" panose="020B0604020202020204" pitchFamily="34" charset="0"/>
              </a:rPr>
              <a:t>Unde</a:t>
            </a:r>
            <a:r>
              <a:rPr lang="en-US" sz="900" dirty="0" smtClean="0">
                <a:solidFill>
                  <a:schemeClr val="accent6">
                    <a:lumMod val="50000"/>
                  </a:schemeClr>
                </a:solidFill>
                <a:latin typeface="Arial" panose="020B0604020202020204" pitchFamily="34" charset="0"/>
                <a:cs typeface="Arial" panose="020B0604020202020204" pitchFamily="34" charset="0"/>
              </a:rPr>
              <a:t>:</a:t>
            </a:r>
          </a:p>
          <a:p>
            <a:r>
              <a:rPr lang="en-US" sz="900" dirty="0" err="1" smtClean="0">
                <a:solidFill>
                  <a:schemeClr val="accent6">
                    <a:lumMod val="50000"/>
                  </a:schemeClr>
                </a:solidFill>
                <a:latin typeface="Arial" panose="020B0604020202020204" pitchFamily="34" charset="0"/>
                <a:cs typeface="Arial" panose="020B0604020202020204" pitchFamily="34" charset="0"/>
              </a:rPr>
              <a:t>Tarif</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n+i</a:t>
            </a:r>
            <a:r>
              <a:rPr lang="en-US" sz="900" dirty="0" smtClean="0">
                <a:solidFill>
                  <a:schemeClr val="accent6">
                    <a:lumMod val="50000"/>
                  </a:schemeClr>
                </a:solidFill>
                <a:latin typeface="Arial" panose="020B0604020202020204" pitchFamily="34" charset="0"/>
                <a:cs typeface="Arial" panose="020B0604020202020204" pitchFamily="34" charset="0"/>
              </a:rPr>
              <a:t> – </a:t>
            </a:r>
            <a:r>
              <a:rPr lang="en-US" sz="900" dirty="0" err="1" smtClean="0">
                <a:solidFill>
                  <a:schemeClr val="accent6">
                    <a:lumMod val="50000"/>
                  </a:schemeClr>
                </a:solidFill>
                <a:latin typeface="Arial" panose="020B0604020202020204" pitchFamily="34" charset="0"/>
                <a:cs typeface="Arial" panose="020B0604020202020204" pitchFamily="34" charset="0"/>
              </a:rPr>
              <a:t>tariful</a:t>
            </a:r>
            <a:r>
              <a:rPr lang="en-US" sz="900" dirty="0" smtClean="0">
                <a:solidFill>
                  <a:schemeClr val="accent6">
                    <a:lumMod val="50000"/>
                  </a:schemeClr>
                </a:solidFill>
                <a:latin typeface="Arial" panose="020B0604020202020204" pitchFamily="34" charset="0"/>
                <a:cs typeface="Arial" panose="020B0604020202020204" pitchFamily="34" charset="0"/>
              </a:rPr>
              <a:t> la data </a:t>
            </a:r>
            <a:r>
              <a:rPr lang="en-US" sz="900" dirty="0" err="1" smtClean="0">
                <a:solidFill>
                  <a:schemeClr val="accent6">
                    <a:lumMod val="50000"/>
                  </a:schemeClr>
                </a:solidFill>
                <a:latin typeface="Arial" panose="020B0604020202020204" pitchFamily="34" charset="0"/>
                <a:cs typeface="Arial" panose="020B0604020202020204" pitchFamily="34" charset="0"/>
              </a:rPr>
              <a:t>n+i</a:t>
            </a:r>
            <a:endParaRPr lang="en-US" sz="900" dirty="0" smtClean="0">
              <a:solidFill>
                <a:schemeClr val="accent6">
                  <a:lumMod val="50000"/>
                </a:schemeClr>
              </a:solidFill>
              <a:latin typeface="Arial" panose="020B0604020202020204" pitchFamily="34" charset="0"/>
              <a:cs typeface="Arial" panose="020B0604020202020204" pitchFamily="34" charset="0"/>
            </a:endParaRPr>
          </a:p>
          <a:p>
            <a:r>
              <a:rPr lang="en-US" sz="900" dirty="0" err="1" smtClean="0">
                <a:solidFill>
                  <a:schemeClr val="accent6">
                    <a:lumMod val="50000"/>
                  </a:schemeClr>
                </a:solidFill>
                <a:latin typeface="Arial" panose="020B0604020202020204" pitchFamily="34" charset="0"/>
                <a:cs typeface="Arial" panose="020B0604020202020204" pitchFamily="34" charset="0"/>
              </a:rPr>
              <a:t>Tarif</a:t>
            </a:r>
            <a:r>
              <a:rPr lang="en-US" sz="900" dirty="0" smtClean="0">
                <a:solidFill>
                  <a:schemeClr val="accent6">
                    <a:lumMod val="50000"/>
                  </a:schemeClr>
                </a:solidFill>
                <a:latin typeface="Arial" panose="020B0604020202020204" pitchFamily="34" charset="0"/>
                <a:cs typeface="Arial" panose="020B0604020202020204" pitchFamily="34" charset="0"/>
              </a:rPr>
              <a:t> n – </a:t>
            </a:r>
            <a:r>
              <a:rPr lang="en-US" sz="900" dirty="0" err="1" smtClean="0">
                <a:solidFill>
                  <a:schemeClr val="accent6">
                    <a:lumMod val="50000"/>
                  </a:schemeClr>
                </a:solidFill>
                <a:latin typeface="Arial" panose="020B0604020202020204" pitchFamily="34" charset="0"/>
                <a:cs typeface="Arial" panose="020B0604020202020204" pitchFamily="34" charset="0"/>
              </a:rPr>
              <a:t>tariful</a:t>
            </a:r>
            <a:r>
              <a:rPr lang="en-US" sz="900" dirty="0" smtClean="0">
                <a:solidFill>
                  <a:schemeClr val="accent6">
                    <a:lumMod val="50000"/>
                  </a:schemeClr>
                </a:solidFill>
                <a:latin typeface="Arial" panose="020B0604020202020204" pitchFamily="34" charset="0"/>
                <a:cs typeface="Arial" panose="020B0604020202020204" pitchFamily="34" charset="0"/>
              </a:rPr>
              <a:t> initial, la 1 </a:t>
            </a:r>
            <a:r>
              <a:rPr lang="en-US" sz="900" dirty="0" err="1" smtClean="0">
                <a:solidFill>
                  <a:schemeClr val="accent6">
                    <a:lumMod val="50000"/>
                  </a:schemeClr>
                </a:solidFill>
                <a:latin typeface="Arial" panose="020B0604020202020204" pitchFamily="34" charset="0"/>
                <a:cs typeface="Arial" panose="020B0604020202020204" pitchFamily="34" charset="0"/>
              </a:rPr>
              <a:t>Iulie</a:t>
            </a:r>
            <a:r>
              <a:rPr lang="en-US" sz="900" dirty="0" smtClean="0">
                <a:solidFill>
                  <a:schemeClr val="accent6">
                    <a:lumMod val="50000"/>
                  </a:schemeClr>
                </a:solidFill>
                <a:latin typeface="Arial" panose="020B0604020202020204" pitchFamily="34" charset="0"/>
                <a:cs typeface="Arial" panose="020B0604020202020204" pitchFamily="34" charset="0"/>
              </a:rPr>
              <a:t> 2009</a:t>
            </a:r>
          </a:p>
          <a:p>
            <a:r>
              <a:rPr lang="en-US" sz="900" dirty="0" smtClean="0">
                <a:solidFill>
                  <a:schemeClr val="accent6">
                    <a:lumMod val="50000"/>
                  </a:schemeClr>
                </a:solidFill>
                <a:latin typeface="Arial" panose="020B0604020202020204" pitchFamily="34" charset="0"/>
                <a:cs typeface="Arial" panose="020B0604020202020204" pitchFamily="34" charset="0"/>
              </a:rPr>
              <a:t>a n+1, a n+2 - </a:t>
            </a:r>
            <a:r>
              <a:rPr lang="en-US" sz="900" dirty="0" err="1" smtClean="0">
                <a:solidFill>
                  <a:schemeClr val="accent6">
                    <a:lumMod val="50000"/>
                  </a:schemeClr>
                </a:solidFill>
                <a:latin typeface="Arial" panose="020B0604020202020204" pitchFamily="34" charset="0"/>
                <a:cs typeface="Arial" panose="020B0604020202020204" pitchFamily="34" charset="0"/>
              </a:rPr>
              <a:t>ajustari</a:t>
            </a:r>
            <a:r>
              <a:rPr lang="en-US" sz="900" dirty="0" smtClean="0">
                <a:solidFill>
                  <a:schemeClr val="accent6">
                    <a:lumMod val="50000"/>
                  </a:schemeClr>
                </a:solidFill>
                <a:latin typeface="Arial" panose="020B0604020202020204" pitchFamily="34" charset="0"/>
                <a:cs typeface="Arial" panose="020B0604020202020204" pitchFamily="34" charset="0"/>
              </a:rPr>
              <a:t> in </a:t>
            </a:r>
            <a:r>
              <a:rPr lang="en-US" sz="900" dirty="0" err="1" smtClean="0">
                <a:solidFill>
                  <a:schemeClr val="accent6">
                    <a:lumMod val="50000"/>
                  </a:schemeClr>
                </a:solidFill>
                <a:latin typeface="Arial" panose="020B0604020202020204" pitchFamily="34" charset="0"/>
                <a:cs typeface="Arial" panose="020B0604020202020204" pitchFamily="34" charset="0"/>
              </a:rPr>
              <a:t>termeni</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reali</a:t>
            </a:r>
            <a:r>
              <a:rPr lang="en-US" sz="900" dirty="0" smtClean="0">
                <a:solidFill>
                  <a:schemeClr val="accent6">
                    <a:lumMod val="50000"/>
                  </a:schemeClr>
                </a:solidFill>
                <a:latin typeface="Arial" panose="020B0604020202020204" pitchFamily="34" charset="0"/>
                <a:cs typeface="Arial" panose="020B0604020202020204" pitchFamily="34" charset="0"/>
              </a:rPr>
              <a:t> a </a:t>
            </a:r>
            <a:r>
              <a:rPr lang="en-US" sz="900" dirty="0" err="1" smtClean="0">
                <a:solidFill>
                  <a:schemeClr val="accent6">
                    <a:lumMod val="50000"/>
                  </a:schemeClr>
                </a:solidFill>
                <a:latin typeface="Arial" panose="020B0604020202020204" pitchFamily="34" charset="0"/>
                <a:cs typeface="Arial" panose="020B0604020202020204" pitchFamily="34" charset="0"/>
              </a:rPr>
              <a:t>tarifului</a:t>
            </a:r>
            <a:r>
              <a:rPr lang="en-US" sz="900" dirty="0" smtClean="0">
                <a:solidFill>
                  <a:schemeClr val="accent6">
                    <a:lumMod val="50000"/>
                  </a:schemeClr>
                </a:solidFill>
                <a:latin typeface="Arial" panose="020B0604020202020204" pitchFamily="34" charset="0"/>
                <a:cs typeface="Arial" panose="020B0604020202020204" pitchFamily="34" charset="0"/>
              </a:rPr>
              <a:t> la </a:t>
            </a:r>
            <a:r>
              <a:rPr lang="en-US" sz="900" dirty="0" err="1" smtClean="0">
                <a:solidFill>
                  <a:schemeClr val="accent6">
                    <a:lumMod val="50000"/>
                  </a:schemeClr>
                </a:solidFill>
                <a:latin typeface="Arial" panose="020B0604020202020204" pitchFamily="34" charset="0"/>
                <a:cs typeface="Arial" panose="020B0604020202020204" pitchFamily="34" charset="0"/>
              </a:rPr>
              <a:t>datele</a:t>
            </a:r>
            <a:r>
              <a:rPr lang="en-US" sz="900" dirty="0" smtClean="0">
                <a:solidFill>
                  <a:schemeClr val="accent6">
                    <a:lumMod val="50000"/>
                  </a:schemeClr>
                </a:solidFill>
                <a:latin typeface="Arial" panose="020B0604020202020204" pitchFamily="34" charset="0"/>
                <a:cs typeface="Arial" panose="020B0604020202020204" pitchFamily="34" charset="0"/>
              </a:rPr>
              <a:t> n+1, n+2 a </a:t>
            </a:r>
            <a:r>
              <a:rPr lang="en-US" sz="900" dirty="0" err="1" smtClean="0">
                <a:solidFill>
                  <a:schemeClr val="accent6">
                    <a:lumMod val="50000"/>
                  </a:schemeClr>
                </a:solidFill>
                <a:latin typeface="Arial" panose="020B0604020202020204" pitchFamily="34" charset="0"/>
                <a:cs typeface="Arial" panose="020B0604020202020204" pitchFamily="34" charset="0"/>
              </a:rPr>
              <a:t>n+i</a:t>
            </a:r>
            <a:r>
              <a:rPr lang="en-US" sz="900" dirty="0" smtClean="0">
                <a:solidFill>
                  <a:schemeClr val="accent6">
                    <a:lumMod val="50000"/>
                  </a:schemeClr>
                </a:solidFill>
                <a:latin typeface="Arial" panose="020B0604020202020204" pitchFamily="34" charset="0"/>
                <a:cs typeface="Arial" panose="020B0604020202020204" pitchFamily="34" charset="0"/>
              </a:rPr>
              <a:t> - </a:t>
            </a:r>
            <a:r>
              <a:rPr lang="en-US" sz="900" dirty="0" err="1" smtClean="0">
                <a:solidFill>
                  <a:schemeClr val="accent6">
                    <a:lumMod val="50000"/>
                  </a:schemeClr>
                </a:solidFill>
                <a:latin typeface="Arial" panose="020B0604020202020204" pitchFamily="34" charset="0"/>
                <a:cs typeface="Arial" panose="020B0604020202020204" pitchFamily="34" charset="0"/>
              </a:rPr>
              <a:t>ajustari</a:t>
            </a:r>
            <a:r>
              <a:rPr lang="en-US" sz="900" dirty="0" smtClean="0">
                <a:solidFill>
                  <a:schemeClr val="accent6">
                    <a:lumMod val="50000"/>
                  </a:schemeClr>
                </a:solidFill>
                <a:latin typeface="Arial" panose="020B0604020202020204" pitchFamily="34" charset="0"/>
                <a:cs typeface="Arial" panose="020B0604020202020204" pitchFamily="34" charset="0"/>
              </a:rPr>
              <a:t> in </a:t>
            </a:r>
            <a:r>
              <a:rPr lang="en-US" sz="900" dirty="0" err="1" smtClean="0">
                <a:solidFill>
                  <a:schemeClr val="accent6">
                    <a:lumMod val="50000"/>
                  </a:schemeClr>
                </a:solidFill>
                <a:latin typeface="Arial" panose="020B0604020202020204" pitchFamily="34" charset="0"/>
                <a:cs typeface="Arial" panose="020B0604020202020204" pitchFamily="34" charset="0"/>
              </a:rPr>
              <a:t>termeni</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reali</a:t>
            </a:r>
            <a:r>
              <a:rPr lang="en-US" sz="900" dirty="0" smtClean="0">
                <a:solidFill>
                  <a:schemeClr val="accent6">
                    <a:lumMod val="50000"/>
                  </a:schemeClr>
                </a:solidFill>
                <a:latin typeface="Arial" panose="020B0604020202020204" pitchFamily="34" charset="0"/>
                <a:cs typeface="Arial" panose="020B0604020202020204" pitchFamily="34" charset="0"/>
              </a:rPr>
              <a:t> a </a:t>
            </a:r>
            <a:r>
              <a:rPr lang="en-US" sz="900" dirty="0" err="1" smtClean="0">
                <a:solidFill>
                  <a:schemeClr val="accent6">
                    <a:lumMod val="50000"/>
                  </a:schemeClr>
                </a:solidFill>
                <a:latin typeface="Arial" panose="020B0604020202020204" pitchFamily="34" charset="0"/>
                <a:cs typeface="Arial" panose="020B0604020202020204" pitchFamily="34" charset="0"/>
              </a:rPr>
              <a:t>tarifului</a:t>
            </a:r>
            <a:r>
              <a:rPr lang="en-US" sz="900" dirty="0" smtClean="0">
                <a:solidFill>
                  <a:schemeClr val="accent6">
                    <a:lumMod val="50000"/>
                  </a:schemeClr>
                </a:solidFill>
                <a:latin typeface="Arial" panose="020B0604020202020204" pitchFamily="34" charset="0"/>
                <a:cs typeface="Arial" panose="020B0604020202020204" pitchFamily="34" charset="0"/>
              </a:rPr>
              <a:t> la data </a:t>
            </a:r>
            <a:r>
              <a:rPr lang="en-US" sz="900" dirty="0" err="1" smtClean="0">
                <a:solidFill>
                  <a:schemeClr val="accent6">
                    <a:lumMod val="50000"/>
                  </a:schemeClr>
                </a:solidFill>
                <a:latin typeface="Arial" panose="020B0604020202020204" pitchFamily="34" charset="0"/>
                <a:cs typeface="Arial" panose="020B0604020202020204" pitchFamily="34" charset="0"/>
              </a:rPr>
              <a:t>n+i</a:t>
            </a:r>
            <a:endParaRPr lang="en-US" sz="900" dirty="0" smtClean="0">
              <a:solidFill>
                <a:schemeClr val="accent6">
                  <a:lumMod val="50000"/>
                </a:schemeClr>
              </a:solidFill>
              <a:latin typeface="Arial" panose="020B0604020202020204" pitchFamily="34" charset="0"/>
              <a:cs typeface="Arial" panose="020B0604020202020204" pitchFamily="34" charset="0"/>
            </a:endParaRPr>
          </a:p>
          <a:p>
            <a:r>
              <a:rPr lang="en-US" sz="900" dirty="0" smtClean="0">
                <a:solidFill>
                  <a:schemeClr val="accent6">
                    <a:lumMod val="50000"/>
                  </a:schemeClr>
                </a:solidFill>
                <a:latin typeface="Arial" panose="020B0604020202020204" pitchFamily="34" charset="0"/>
                <a:cs typeface="Arial" panose="020B0604020202020204" pitchFamily="34" charset="0"/>
              </a:rPr>
              <a:t>I </a:t>
            </a:r>
            <a:r>
              <a:rPr lang="en-US" sz="900" dirty="0" err="1" smtClean="0">
                <a:solidFill>
                  <a:schemeClr val="accent6">
                    <a:lumMod val="50000"/>
                  </a:schemeClr>
                </a:solidFill>
                <a:latin typeface="Arial" panose="020B0604020202020204" pitchFamily="34" charset="0"/>
                <a:cs typeface="Arial" panose="020B0604020202020204" pitchFamily="34" charset="0"/>
              </a:rPr>
              <a:t>n+i</a:t>
            </a:r>
            <a:r>
              <a:rPr lang="en-US" sz="900" dirty="0" smtClean="0">
                <a:solidFill>
                  <a:schemeClr val="accent6">
                    <a:lumMod val="50000"/>
                  </a:schemeClr>
                </a:solidFill>
                <a:latin typeface="Arial" panose="020B0604020202020204" pitchFamily="34" charset="0"/>
                <a:cs typeface="Arial" panose="020B0604020202020204" pitchFamily="34" charset="0"/>
              </a:rPr>
              <a:t> – </a:t>
            </a:r>
            <a:r>
              <a:rPr lang="en-US" sz="900" dirty="0" err="1" smtClean="0">
                <a:solidFill>
                  <a:schemeClr val="accent6">
                    <a:lumMod val="50000"/>
                  </a:schemeClr>
                </a:solidFill>
                <a:latin typeface="Arial" panose="020B0604020202020204" pitchFamily="34" charset="0"/>
                <a:cs typeface="Arial" panose="020B0604020202020204" pitchFamily="34" charset="0"/>
              </a:rPr>
              <a:t>inflatia</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aferenta</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ajustarii</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n+i</a:t>
            </a:r>
            <a:r>
              <a:rPr lang="en-US" sz="900" dirty="0" smtClean="0">
                <a:solidFill>
                  <a:schemeClr val="accent6">
                    <a:lumMod val="50000"/>
                  </a:schemeClr>
                </a:solidFill>
                <a:latin typeface="Arial" panose="020B0604020202020204" pitchFamily="34" charset="0"/>
                <a:cs typeface="Arial" panose="020B0604020202020204" pitchFamily="34" charset="0"/>
              </a:rPr>
              <a:t> care se </a:t>
            </a:r>
            <a:r>
              <a:rPr lang="en-US" sz="900" dirty="0" err="1" smtClean="0">
                <a:solidFill>
                  <a:schemeClr val="accent6">
                    <a:lumMod val="50000"/>
                  </a:schemeClr>
                </a:solidFill>
                <a:latin typeface="Arial" panose="020B0604020202020204" pitchFamily="34" charset="0"/>
                <a:cs typeface="Arial" panose="020B0604020202020204" pitchFamily="34" charset="0"/>
              </a:rPr>
              <a:t>calculeaza</a:t>
            </a:r>
            <a:r>
              <a:rPr lang="en-US" sz="900" dirty="0" smtClean="0">
                <a:solidFill>
                  <a:schemeClr val="accent6">
                    <a:lumMod val="50000"/>
                  </a:schemeClr>
                </a:solidFill>
                <a:latin typeface="Arial" panose="020B0604020202020204" pitchFamily="34" charset="0"/>
                <a:cs typeface="Arial" panose="020B0604020202020204" pitchFamily="34" charset="0"/>
              </a:rPr>
              <a:t> conform </a:t>
            </a:r>
            <a:r>
              <a:rPr lang="en-US" sz="900" dirty="0" err="1" smtClean="0">
                <a:solidFill>
                  <a:schemeClr val="accent6">
                    <a:lumMod val="50000"/>
                  </a:schemeClr>
                </a:solidFill>
                <a:latin typeface="Arial" panose="020B0604020202020204" pitchFamily="34" charset="0"/>
                <a:cs typeface="Arial" panose="020B0604020202020204" pitchFamily="34" charset="0"/>
              </a:rPr>
              <a:t>urmatoarei</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formule</a:t>
            </a:r>
            <a:r>
              <a:rPr lang="en-US" sz="900" dirty="0" smtClean="0">
                <a:solidFill>
                  <a:schemeClr val="accent6">
                    <a:lumMod val="50000"/>
                  </a:schemeClr>
                </a:solidFill>
                <a:latin typeface="Arial" panose="020B0604020202020204" pitchFamily="34" charset="0"/>
                <a:cs typeface="Arial" panose="020B0604020202020204" pitchFamily="34" charset="0"/>
              </a:rPr>
              <a:t>:</a:t>
            </a:r>
          </a:p>
          <a:p>
            <a:r>
              <a:rPr lang="en-US" sz="900" dirty="0" smtClean="0">
                <a:solidFill>
                  <a:schemeClr val="accent6">
                    <a:lumMod val="50000"/>
                  </a:schemeClr>
                </a:solidFill>
                <a:latin typeface="Arial" panose="020B0604020202020204" pitchFamily="34" charset="0"/>
                <a:cs typeface="Arial" panose="020B0604020202020204" pitchFamily="34" charset="0"/>
              </a:rPr>
              <a:t>m /12</a:t>
            </a:r>
          </a:p>
          <a:p>
            <a:r>
              <a:rPr lang="en-US" sz="900" dirty="0" smtClean="0">
                <a:solidFill>
                  <a:schemeClr val="accent6">
                    <a:lumMod val="50000"/>
                  </a:schemeClr>
                </a:solidFill>
                <a:latin typeface="Arial" panose="020B0604020202020204" pitchFamily="34" charset="0"/>
                <a:cs typeface="Arial" panose="020B0604020202020204" pitchFamily="34" charset="0"/>
              </a:rPr>
              <a:t>CPI x (1+INF)</a:t>
            </a:r>
          </a:p>
          <a:p>
            <a:r>
              <a:rPr lang="en-US" sz="900" dirty="0" smtClean="0">
                <a:solidFill>
                  <a:schemeClr val="accent6">
                    <a:lumMod val="50000"/>
                  </a:schemeClr>
                </a:solidFill>
                <a:latin typeface="Arial" panose="020B0604020202020204" pitchFamily="34" charset="0"/>
                <a:cs typeface="Arial" panose="020B0604020202020204" pitchFamily="34" charset="0"/>
              </a:rPr>
              <a:t> I </a:t>
            </a:r>
            <a:r>
              <a:rPr lang="en-US" sz="900" dirty="0" err="1" smtClean="0">
                <a:solidFill>
                  <a:schemeClr val="accent6">
                    <a:lumMod val="50000"/>
                  </a:schemeClr>
                </a:solidFill>
                <a:latin typeface="Arial" panose="020B0604020202020204" pitchFamily="34" charset="0"/>
                <a:cs typeface="Arial" panose="020B0604020202020204" pitchFamily="34" charset="0"/>
              </a:rPr>
              <a:t>n+i</a:t>
            </a:r>
            <a:r>
              <a:rPr lang="en-US" sz="900" dirty="0" smtClean="0">
                <a:solidFill>
                  <a:schemeClr val="accent6">
                    <a:lumMod val="50000"/>
                  </a:schemeClr>
                </a:solidFill>
                <a:latin typeface="Arial" panose="020B0604020202020204" pitchFamily="34" charset="0"/>
                <a:cs typeface="Arial" panose="020B0604020202020204" pitchFamily="34" charset="0"/>
              </a:rPr>
              <a:t> = </a:t>
            </a:r>
            <a:r>
              <a:rPr lang="en-US" sz="900" dirty="0" err="1" smtClean="0">
                <a:solidFill>
                  <a:schemeClr val="accent6">
                    <a:lumMod val="50000"/>
                  </a:schemeClr>
                </a:solidFill>
                <a:latin typeface="Arial" panose="020B0604020202020204" pitchFamily="34" charset="0"/>
                <a:cs typeface="Arial" panose="020B0604020202020204" pitchFamily="34" charset="0"/>
              </a:rPr>
              <a:t>unde</a:t>
            </a:r>
            <a:r>
              <a:rPr lang="en-US" sz="900" dirty="0" smtClean="0">
                <a:solidFill>
                  <a:schemeClr val="accent6">
                    <a:lumMod val="50000"/>
                  </a:schemeClr>
                </a:solidFill>
                <a:latin typeface="Arial" panose="020B0604020202020204" pitchFamily="34" charset="0"/>
                <a:cs typeface="Arial" panose="020B0604020202020204" pitchFamily="34" charset="0"/>
              </a:rPr>
              <a:t>:</a:t>
            </a:r>
          </a:p>
          <a:p>
            <a:r>
              <a:rPr lang="en-US" sz="900" dirty="0" smtClean="0">
                <a:solidFill>
                  <a:schemeClr val="accent6">
                    <a:lumMod val="50000"/>
                  </a:schemeClr>
                </a:solidFill>
                <a:latin typeface="Arial" panose="020B0604020202020204" pitchFamily="34" charset="0"/>
                <a:cs typeface="Arial" panose="020B0604020202020204" pitchFamily="34" charset="0"/>
              </a:rPr>
              <a:t> IPI</a:t>
            </a:r>
          </a:p>
          <a:p>
            <a:r>
              <a:rPr lang="en-US" sz="900" dirty="0" smtClean="0">
                <a:solidFill>
                  <a:schemeClr val="accent6">
                    <a:lumMod val="50000"/>
                  </a:schemeClr>
                </a:solidFill>
                <a:latin typeface="Arial" panose="020B0604020202020204" pitchFamily="34" charset="0"/>
                <a:cs typeface="Arial" panose="020B0604020202020204" pitchFamily="34" charset="0"/>
              </a:rPr>
              <a:t> CPI - </a:t>
            </a:r>
            <a:r>
              <a:rPr lang="en-US" sz="900" dirty="0" err="1" smtClean="0">
                <a:solidFill>
                  <a:schemeClr val="accent6">
                    <a:lumMod val="50000"/>
                  </a:schemeClr>
                </a:solidFill>
                <a:latin typeface="Arial" panose="020B0604020202020204" pitchFamily="34" charset="0"/>
                <a:cs typeface="Arial" panose="020B0604020202020204" pitchFamily="34" charset="0"/>
              </a:rPr>
              <a:t>cel</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mai</a:t>
            </a:r>
            <a:r>
              <a:rPr lang="en-US" sz="900" dirty="0" smtClean="0">
                <a:solidFill>
                  <a:schemeClr val="accent6">
                    <a:lumMod val="50000"/>
                  </a:schemeClr>
                </a:solidFill>
                <a:latin typeface="Arial" panose="020B0604020202020204" pitchFamily="34" charset="0"/>
                <a:cs typeface="Arial" panose="020B0604020202020204" pitchFamily="34" charset="0"/>
              </a:rPr>
              <a:t> recent </a:t>
            </a:r>
            <a:r>
              <a:rPr lang="en-US" sz="900" dirty="0" err="1" smtClean="0">
                <a:solidFill>
                  <a:schemeClr val="accent6">
                    <a:lumMod val="50000"/>
                  </a:schemeClr>
                </a:solidFill>
                <a:latin typeface="Arial" panose="020B0604020202020204" pitchFamily="34" charset="0"/>
                <a:cs typeface="Arial" panose="020B0604020202020204" pitchFamily="34" charset="0"/>
              </a:rPr>
              <a:t>Indice</a:t>
            </a:r>
            <a:r>
              <a:rPr lang="en-US" sz="900" dirty="0" smtClean="0">
                <a:solidFill>
                  <a:schemeClr val="accent6">
                    <a:lumMod val="50000"/>
                  </a:schemeClr>
                </a:solidFill>
                <a:latin typeface="Arial" panose="020B0604020202020204" pitchFamily="34" charset="0"/>
                <a:cs typeface="Arial" panose="020B0604020202020204" pitchFamily="34" charset="0"/>
              </a:rPr>
              <a:t> al </a:t>
            </a:r>
            <a:r>
              <a:rPr lang="en-US" sz="900" dirty="0" err="1" smtClean="0">
                <a:solidFill>
                  <a:schemeClr val="accent6">
                    <a:lumMod val="50000"/>
                  </a:schemeClr>
                </a:solidFill>
                <a:latin typeface="Arial" panose="020B0604020202020204" pitchFamily="34" charset="0"/>
                <a:cs typeface="Arial" panose="020B0604020202020204" pitchFamily="34" charset="0"/>
              </a:rPr>
              <a:t>preturilor</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disponibil</a:t>
            </a:r>
            <a:r>
              <a:rPr lang="en-US" sz="900" dirty="0" smtClean="0">
                <a:solidFill>
                  <a:schemeClr val="accent6">
                    <a:lumMod val="50000"/>
                  </a:schemeClr>
                </a:solidFill>
                <a:latin typeface="Arial" panose="020B0604020202020204" pitchFamily="34" charset="0"/>
                <a:cs typeface="Arial" panose="020B0604020202020204" pitchFamily="34" charset="0"/>
              </a:rPr>
              <a:t>; IPI - </a:t>
            </a:r>
            <a:r>
              <a:rPr lang="en-US" sz="900" dirty="0" err="1" smtClean="0">
                <a:solidFill>
                  <a:schemeClr val="accent6">
                    <a:lumMod val="50000"/>
                  </a:schemeClr>
                </a:solidFill>
                <a:latin typeface="Arial" panose="020B0604020202020204" pitchFamily="34" charset="0"/>
                <a:cs typeface="Arial" panose="020B0604020202020204" pitchFamily="34" charset="0"/>
              </a:rPr>
              <a:t>Indicele</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preturilor</a:t>
            </a:r>
            <a:r>
              <a:rPr lang="en-US" sz="900" dirty="0" smtClean="0">
                <a:solidFill>
                  <a:schemeClr val="accent6">
                    <a:lumMod val="50000"/>
                  </a:schemeClr>
                </a:solidFill>
                <a:latin typeface="Arial" panose="020B0604020202020204" pitchFamily="34" charset="0"/>
                <a:cs typeface="Arial" panose="020B0604020202020204" pitchFamily="34" charset="0"/>
              </a:rPr>
              <a:t> initial, de la data </a:t>
            </a:r>
            <a:r>
              <a:rPr lang="en-US" sz="900" dirty="0" err="1" smtClean="0">
                <a:solidFill>
                  <a:schemeClr val="accent6">
                    <a:lumMod val="50000"/>
                  </a:schemeClr>
                </a:solidFill>
                <a:latin typeface="Arial" panose="020B0604020202020204" pitchFamily="34" charset="0"/>
                <a:cs typeface="Arial" panose="020B0604020202020204" pitchFamily="34" charset="0"/>
              </a:rPr>
              <a:t>Tarifului</a:t>
            </a:r>
            <a:r>
              <a:rPr lang="en-US" sz="900" dirty="0" smtClean="0">
                <a:solidFill>
                  <a:schemeClr val="accent6">
                    <a:lumMod val="50000"/>
                  </a:schemeClr>
                </a:solidFill>
                <a:latin typeface="Arial" panose="020B0604020202020204" pitchFamily="34" charset="0"/>
                <a:cs typeface="Arial" panose="020B0604020202020204" pitchFamily="34" charset="0"/>
              </a:rPr>
              <a:t> n;</a:t>
            </a:r>
          </a:p>
          <a:p>
            <a:r>
              <a:rPr lang="en-US" sz="900" dirty="0" smtClean="0">
                <a:solidFill>
                  <a:schemeClr val="accent6">
                    <a:lumMod val="50000"/>
                  </a:schemeClr>
                </a:solidFill>
                <a:latin typeface="Arial" panose="020B0604020202020204" pitchFamily="34" charset="0"/>
                <a:cs typeface="Arial" panose="020B0604020202020204" pitchFamily="34" charset="0"/>
              </a:rPr>
              <a:t>INF – </a:t>
            </a:r>
            <a:r>
              <a:rPr lang="en-US" sz="900" dirty="0" err="1" smtClean="0">
                <a:solidFill>
                  <a:schemeClr val="accent6">
                    <a:lumMod val="50000"/>
                  </a:schemeClr>
                </a:solidFill>
                <a:latin typeface="Arial" panose="020B0604020202020204" pitchFamily="34" charset="0"/>
                <a:cs typeface="Arial" panose="020B0604020202020204" pitchFamily="34" charset="0"/>
              </a:rPr>
              <a:t>inflatia</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pentru</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perioada</a:t>
            </a:r>
            <a:r>
              <a:rPr lang="en-US" sz="900" dirty="0" smtClean="0">
                <a:solidFill>
                  <a:schemeClr val="accent6">
                    <a:lumMod val="50000"/>
                  </a:schemeClr>
                </a:solidFill>
                <a:latin typeface="Arial" panose="020B0604020202020204" pitchFamily="34" charset="0"/>
                <a:cs typeface="Arial" panose="020B0604020202020204" pitchFamily="34" charset="0"/>
              </a:rPr>
              <a:t> de 12 </a:t>
            </a:r>
            <a:r>
              <a:rPr lang="en-US" sz="900" dirty="0" err="1" smtClean="0">
                <a:solidFill>
                  <a:schemeClr val="accent6">
                    <a:lumMod val="50000"/>
                  </a:schemeClr>
                </a:solidFill>
                <a:latin typeface="Arial" panose="020B0604020202020204" pitchFamily="34" charset="0"/>
                <a:cs typeface="Arial" panose="020B0604020202020204" pitchFamily="34" charset="0"/>
              </a:rPr>
              <a:t>luni</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inainte</a:t>
            </a:r>
            <a:r>
              <a:rPr lang="en-US" sz="900" dirty="0" smtClean="0">
                <a:solidFill>
                  <a:schemeClr val="accent6">
                    <a:lumMod val="50000"/>
                  </a:schemeClr>
                </a:solidFill>
                <a:latin typeface="Arial" panose="020B0604020202020204" pitchFamily="34" charset="0"/>
                <a:cs typeface="Arial" panose="020B0604020202020204" pitchFamily="34" charset="0"/>
              </a:rPr>
              <a:t> de </a:t>
            </a:r>
            <a:r>
              <a:rPr lang="en-US" sz="900" dirty="0" err="1" smtClean="0">
                <a:solidFill>
                  <a:schemeClr val="accent6">
                    <a:lumMod val="50000"/>
                  </a:schemeClr>
                </a:solidFill>
                <a:latin typeface="Arial" panose="020B0604020202020204" pitchFamily="34" charset="0"/>
                <a:cs typeface="Arial" panose="020B0604020202020204" pitchFamily="34" charset="0"/>
              </a:rPr>
              <a:t>cel</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mai</a:t>
            </a:r>
            <a:r>
              <a:rPr lang="en-US" sz="900" dirty="0" smtClean="0">
                <a:solidFill>
                  <a:schemeClr val="accent6">
                    <a:lumMod val="50000"/>
                  </a:schemeClr>
                </a:solidFill>
                <a:latin typeface="Arial" panose="020B0604020202020204" pitchFamily="34" charset="0"/>
                <a:cs typeface="Arial" panose="020B0604020202020204" pitchFamily="34" charset="0"/>
              </a:rPr>
              <a:t> recent </a:t>
            </a:r>
            <a:r>
              <a:rPr lang="en-US" sz="900" dirty="0" err="1" smtClean="0">
                <a:solidFill>
                  <a:schemeClr val="accent6">
                    <a:lumMod val="50000"/>
                  </a:schemeClr>
                </a:solidFill>
                <a:latin typeface="Arial" panose="020B0604020202020204" pitchFamily="34" charset="0"/>
                <a:cs typeface="Arial" panose="020B0604020202020204" pitchFamily="34" charset="0"/>
              </a:rPr>
              <a:t>Indice</a:t>
            </a:r>
            <a:r>
              <a:rPr lang="en-US" sz="900" dirty="0" smtClean="0">
                <a:solidFill>
                  <a:schemeClr val="accent6">
                    <a:lumMod val="50000"/>
                  </a:schemeClr>
                </a:solidFill>
                <a:latin typeface="Arial" panose="020B0604020202020204" pitchFamily="34" charset="0"/>
                <a:cs typeface="Arial" panose="020B0604020202020204" pitchFamily="34" charset="0"/>
              </a:rPr>
              <a:t> al </a:t>
            </a:r>
            <a:r>
              <a:rPr lang="en-US" sz="900" dirty="0" err="1" smtClean="0">
                <a:solidFill>
                  <a:schemeClr val="accent6">
                    <a:lumMod val="50000"/>
                  </a:schemeClr>
                </a:solidFill>
                <a:latin typeface="Arial" panose="020B0604020202020204" pitchFamily="34" charset="0"/>
                <a:cs typeface="Arial" panose="020B0604020202020204" pitchFamily="34" charset="0"/>
              </a:rPr>
              <a:t>preturilor</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disponibil</a:t>
            </a:r>
            <a:r>
              <a:rPr lang="en-US" sz="900" dirty="0" smtClean="0">
                <a:solidFill>
                  <a:schemeClr val="accent6">
                    <a:lumMod val="50000"/>
                  </a:schemeClr>
                </a:solidFill>
                <a:latin typeface="Arial" panose="020B0604020202020204" pitchFamily="34" charset="0"/>
                <a:cs typeface="Arial" panose="020B0604020202020204" pitchFamily="34" charset="0"/>
              </a:rPr>
              <a:t>;</a:t>
            </a:r>
          </a:p>
          <a:p>
            <a:r>
              <a:rPr lang="en-US" sz="900" dirty="0" smtClean="0">
                <a:solidFill>
                  <a:schemeClr val="accent6">
                    <a:lumMod val="50000"/>
                  </a:schemeClr>
                </a:solidFill>
                <a:latin typeface="Arial" panose="020B0604020202020204" pitchFamily="34" charset="0"/>
                <a:cs typeface="Arial" panose="020B0604020202020204" pitchFamily="34" charset="0"/>
              </a:rPr>
              <a:t>m - </a:t>
            </a:r>
            <a:r>
              <a:rPr lang="en-US" sz="900" dirty="0" err="1" smtClean="0">
                <a:solidFill>
                  <a:schemeClr val="accent6">
                    <a:lumMod val="50000"/>
                  </a:schemeClr>
                </a:solidFill>
                <a:latin typeface="Arial" panose="020B0604020202020204" pitchFamily="34" charset="0"/>
                <a:cs typeface="Arial" panose="020B0604020202020204" pitchFamily="34" charset="0"/>
              </a:rPr>
              <a:t>numarul</a:t>
            </a:r>
            <a:r>
              <a:rPr lang="en-US" sz="900" dirty="0" smtClean="0">
                <a:solidFill>
                  <a:schemeClr val="accent6">
                    <a:lumMod val="50000"/>
                  </a:schemeClr>
                </a:solidFill>
                <a:latin typeface="Arial" panose="020B0604020202020204" pitchFamily="34" charset="0"/>
                <a:cs typeface="Arial" panose="020B0604020202020204" pitchFamily="34" charset="0"/>
              </a:rPr>
              <a:t> de </a:t>
            </a:r>
            <a:r>
              <a:rPr lang="en-US" sz="900" dirty="0" err="1" smtClean="0">
                <a:solidFill>
                  <a:schemeClr val="accent6">
                    <a:lumMod val="50000"/>
                  </a:schemeClr>
                </a:solidFill>
                <a:latin typeface="Arial" panose="020B0604020202020204" pitchFamily="34" charset="0"/>
                <a:cs typeface="Arial" panose="020B0604020202020204" pitchFamily="34" charset="0"/>
              </a:rPr>
              <a:t>luni</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intre</a:t>
            </a:r>
            <a:r>
              <a:rPr lang="en-US" sz="900" dirty="0" smtClean="0">
                <a:solidFill>
                  <a:schemeClr val="accent6">
                    <a:lumMod val="50000"/>
                  </a:schemeClr>
                </a:solidFill>
                <a:latin typeface="Arial" panose="020B0604020202020204" pitchFamily="34" charset="0"/>
                <a:cs typeface="Arial" panose="020B0604020202020204" pitchFamily="34" charset="0"/>
              </a:rPr>
              <a:t> data </a:t>
            </a:r>
            <a:r>
              <a:rPr lang="en-US" sz="900" dirty="0" err="1" smtClean="0">
                <a:solidFill>
                  <a:schemeClr val="accent6">
                    <a:lumMod val="50000"/>
                  </a:schemeClr>
                </a:solidFill>
                <a:latin typeface="Arial" panose="020B0604020202020204" pitchFamily="34" charset="0"/>
                <a:cs typeface="Arial" panose="020B0604020202020204" pitchFamily="34" charset="0"/>
              </a:rPr>
              <a:t>celui</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mai</a:t>
            </a:r>
            <a:r>
              <a:rPr lang="en-US" sz="900" dirty="0" smtClean="0">
                <a:solidFill>
                  <a:schemeClr val="accent6">
                    <a:lumMod val="50000"/>
                  </a:schemeClr>
                </a:solidFill>
                <a:latin typeface="Arial" panose="020B0604020202020204" pitchFamily="34" charset="0"/>
                <a:cs typeface="Arial" panose="020B0604020202020204" pitchFamily="34" charset="0"/>
              </a:rPr>
              <a:t> recent </a:t>
            </a:r>
            <a:r>
              <a:rPr lang="en-US" sz="900" dirty="0" err="1" smtClean="0">
                <a:solidFill>
                  <a:schemeClr val="accent6">
                    <a:lumMod val="50000"/>
                  </a:schemeClr>
                </a:solidFill>
                <a:latin typeface="Arial" panose="020B0604020202020204" pitchFamily="34" charset="0"/>
                <a:cs typeface="Arial" panose="020B0604020202020204" pitchFamily="34" charset="0"/>
              </a:rPr>
              <a:t>indice</a:t>
            </a:r>
            <a:r>
              <a:rPr lang="en-US" sz="900" dirty="0" smtClean="0">
                <a:solidFill>
                  <a:schemeClr val="accent6">
                    <a:lumMod val="50000"/>
                  </a:schemeClr>
                </a:solidFill>
                <a:latin typeface="Arial" panose="020B0604020202020204" pitchFamily="34" charset="0"/>
                <a:cs typeface="Arial" panose="020B0604020202020204" pitchFamily="34" charset="0"/>
              </a:rPr>
              <a:t> de </a:t>
            </a:r>
            <a:r>
              <a:rPr lang="en-US" sz="900" dirty="0" err="1" smtClean="0">
                <a:solidFill>
                  <a:schemeClr val="accent6">
                    <a:lumMod val="50000"/>
                  </a:schemeClr>
                </a:solidFill>
                <a:latin typeface="Arial" panose="020B0604020202020204" pitchFamily="34" charset="0"/>
                <a:cs typeface="Arial" panose="020B0604020202020204" pitchFamily="34" charset="0"/>
              </a:rPr>
              <a:t>pret</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disponibil</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si</a:t>
            </a:r>
            <a:r>
              <a:rPr lang="en-US" sz="900" dirty="0" smtClean="0">
                <a:solidFill>
                  <a:schemeClr val="accent6">
                    <a:lumMod val="50000"/>
                  </a:schemeClr>
                </a:solidFill>
                <a:latin typeface="Arial" panose="020B0604020202020204" pitchFamily="34" charset="0"/>
                <a:cs typeface="Arial" panose="020B0604020202020204" pitchFamily="34" charset="0"/>
              </a:rPr>
              <a:t> data </a:t>
            </a:r>
            <a:r>
              <a:rPr lang="en-US" sz="900" dirty="0" err="1" smtClean="0">
                <a:solidFill>
                  <a:schemeClr val="accent6">
                    <a:lumMod val="50000"/>
                  </a:schemeClr>
                </a:solidFill>
                <a:latin typeface="Arial" panose="020B0604020202020204" pitchFamily="34" charset="0"/>
                <a:cs typeface="Arial" panose="020B0604020202020204" pitchFamily="34" charset="0"/>
              </a:rPr>
              <a:t>efectiva</a:t>
            </a:r>
            <a:r>
              <a:rPr lang="en-US" sz="900" dirty="0" smtClean="0">
                <a:solidFill>
                  <a:schemeClr val="accent6">
                    <a:lumMod val="50000"/>
                  </a:schemeClr>
                </a:solidFill>
                <a:latin typeface="Arial" panose="020B0604020202020204" pitchFamily="34" charset="0"/>
                <a:cs typeface="Arial" panose="020B0604020202020204" pitchFamily="34" charset="0"/>
              </a:rPr>
              <a:t> a </a:t>
            </a:r>
            <a:r>
              <a:rPr lang="en-US" sz="900" dirty="0" err="1" smtClean="0">
                <a:solidFill>
                  <a:schemeClr val="accent6">
                    <a:lumMod val="50000"/>
                  </a:schemeClr>
                </a:solidFill>
                <a:latin typeface="Arial" panose="020B0604020202020204" pitchFamily="34" charset="0"/>
                <a:cs typeface="Arial" panose="020B0604020202020204" pitchFamily="34" charset="0"/>
              </a:rPr>
              <a:t>noului</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tarif</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Indicele</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Preturilor</a:t>
            </a:r>
            <a:r>
              <a:rPr lang="en-US" sz="900" dirty="0" smtClean="0">
                <a:solidFill>
                  <a:schemeClr val="accent6">
                    <a:lumMod val="50000"/>
                  </a:schemeClr>
                </a:solidFill>
                <a:latin typeface="Arial" panose="020B0604020202020204" pitchFamily="34" charset="0"/>
                <a:cs typeface="Arial" panose="020B0604020202020204" pitchFamily="34" charset="0"/>
              </a:rPr>
              <a:t> – </a:t>
            </a:r>
            <a:r>
              <a:rPr lang="en-US" sz="900" dirty="0" err="1" smtClean="0">
                <a:solidFill>
                  <a:schemeClr val="accent6">
                    <a:lumMod val="50000"/>
                  </a:schemeClr>
                </a:solidFill>
                <a:latin typeface="Arial" panose="020B0604020202020204" pitchFamily="34" charset="0"/>
                <a:cs typeface="Arial" panose="020B0604020202020204" pitchFamily="34" charset="0"/>
              </a:rPr>
              <a:t>Indicele</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Preturilor</a:t>
            </a:r>
            <a:r>
              <a:rPr lang="en-US" sz="900" dirty="0" smtClean="0">
                <a:solidFill>
                  <a:schemeClr val="accent6">
                    <a:lumMod val="50000"/>
                  </a:schemeClr>
                </a:solidFill>
                <a:latin typeface="Arial" panose="020B0604020202020204" pitchFamily="34" charset="0"/>
                <a:cs typeface="Arial" panose="020B0604020202020204" pitchFamily="34" charset="0"/>
              </a:rPr>
              <a:t> de </a:t>
            </a:r>
            <a:r>
              <a:rPr lang="en-US" sz="900" dirty="0" err="1" smtClean="0">
                <a:solidFill>
                  <a:schemeClr val="accent6">
                    <a:lumMod val="50000"/>
                  </a:schemeClr>
                </a:solidFill>
                <a:latin typeface="Arial" panose="020B0604020202020204" pitchFamily="34" charset="0"/>
                <a:cs typeface="Arial" panose="020B0604020202020204" pitchFamily="34" charset="0"/>
              </a:rPr>
              <a:t>Consum</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publicat</a:t>
            </a:r>
            <a:r>
              <a:rPr lang="en-US" sz="900" dirty="0" smtClean="0">
                <a:solidFill>
                  <a:schemeClr val="accent6">
                    <a:lumMod val="50000"/>
                  </a:schemeClr>
                </a:solidFill>
                <a:latin typeface="Arial" panose="020B0604020202020204" pitchFamily="34" charset="0"/>
                <a:cs typeface="Arial" panose="020B0604020202020204" pitchFamily="34" charset="0"/>
              </a:rPr>
              <a:t> lunar de </a:t>
            </a:r>
            <a:r>
              <a:rPr lang="en-US" sz="900" dirty="0" err="1" smtClean="0">
                <a:solidFill>
                  <a:schemeClr val="accent6">
                    <a:lumMod val="50000"/>
                  </a:schemeClr>
                </a:solidFill>
                <a:latin typeface="Arial" panose="020B0604020202020204" pitchFamily="34" charset="0"/>
                <a:cs typeface="Arial" panose="020B0604020202020204" pitchFamily="34" charset="0"/>
              </a:rPr>
              <a:t>Comisia</a:t>
            </a:r>
            <a:r>
              <a:rPr lang="en-US" sz="900" dirty="0" smtClean="0">
                <a:solidFill>
                  <a:schemeClr val="accent6">
                    <a:lumMod val="50000"/>
                  </a:schemeClr>
                </a:solidFill>
                <a:latin typeface="Arial" panose="020B0604020202020204" pitchFamily="34" charset="0"/>
                <a:cs typeface="Arial" panose="020B0604020202020204" pitchFamily="34" charset="0"/>
              </a:rPr>
              <a:t> </a:t>
            </a:r>
            <a:r>
              <a:rPr lang="en-US" sz="900" dirty="0" err="1" smtClean="0">
                <a:solidFill>
                  <a:schemeClr val="accent6">
                    <a:lumMod val="50000"/>
                  </a:schemeClr>
                </a:solidFill>
                <a:latin typeface="Arial" panose="020B0604020202020204" pitchFamily="34" charset="0"/>
                <a:cs typeface="Arial" panose="020B0604020202020204" pitchFamily="34" charset="0"/>
              </a:rPr>
              <a:t>Nationala</a:t>
            </a:r>
            <a:r>
              <a:rPr lang="en-US" sz="900" dirty="0" smtClean="0">
                <a:solidFill>
                  <a:schemeClr val="accent6">
                    <a:lumMod val="50000"/>
                  </a:schemeClr>
                </a:solidFill>
                <a:latin typeface="Arial" panose="020B0604020202020204" pitchFamily="34" charset="0"/>
                <a:cs typeface="Arial" panose="020B0604020202020204" pitchFamily="34" charset="0"/>
              </a:rPr>
              <a:t> de </a:t>
            </a:r>
            <a:r>
              <a:rPr lang="en-US" sz="900" dirty="0" err="1" smtClean="0">
                <a:solidFill>
                  <a:schemeClr val="accent6">
                    <a:lumMod val="50000"/>
                  </a:schemeClr>
                </a:solidFill>
                <a:latin typeface="Arial" panose="020B0604020202020204" pitchFamily="34" charset="0"/>
                <a:cs typeface="Arial" panose="020B0604020202020204" pitchFamily="34" charset="0"/>
              </a:rPr>
              <a:t>Statistica</a:t>
            </a:r>
            <a:r>
              <a:rPr lang="en-US" sz="900" dirty="0" smtClean="0">
                <a:solidFill>
                  <a:schemeClr val="accent6">
                    <a:lumMod val="50000"/>
                  </a:schemeClr>
                </a:solidFill>
                <a:latin typeface="Arial" panose="020B0604020202020204" pitchFamily="34" charset="0"/>
                <a:cs typeface="Arial" panose="020B0604020202020204" pitchFamily="34" charset="0"/>
              </a:rPr>
              <a:t> a </a:t>
            </a:r>
            <a:r>
              <a:rPr lang="en-US" sz="900" dirty="0" err="1" smtClean="0">
                <a:solidFill>
                  <a:schemeClr val="accent6">
                    <a:lumMod val="50000"/>
                  </a:schemeClr>
                </a:solidFill>
                <a:latin typeface="Arial" panose="020B0604020202020204" pitchFamily="34" charset="0"/>
                <a:cs typeface="Arial" panose="020B0604020202020204" pitchFamily="34" charset="0"/>
              </a:rPr>
              <a:t>Romaniei</a:t>
            </a:r>
            <a:r>
              <a:rPr lang="en-US" sz="900" dirty="0" smtClean="0">
                <a:solidFill>
                  <a:schemeClr val="accent6">
                    <a:lumMod val="50000"/>
                  </a:schemeClr>
                </a:solidFill>
                <a:latin typeface="Arial" panose="020B0604020202020204" pitchFamily="34" charset="0"/>
                <a:cs typeface="Arial" panose="020B0604020202020204" pitchFamily="34" charset="0"/>
              </a:rPr>
              <a:t>.</a:t>
            </a:r>
            <a:endParaRPr lang="en-US" sz="9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956851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Rectangle 13"/>
          <p:cNvSpPr/>
          <p:nvPr/>
        </p:nvSpPr>
        <p:spPr>
          <a:xfrm>
            <a:off x="216151" y="1020539"/>
            <a:ext cx="5501827" cy="461665"/>
          </a:xfrm>
          <a:prstGeom prst="rect">
            <a:avLst/>
          </a:prstGeom>
          <a:noFill/>
        </p:spPr>
        <p:txBody>
          <a:bodyPr wrap="none" lIns="91440" tIns="45720" rIns="91440" bIns="45720">
            <a:spAutoFit/>
          </a:bodyPr>
          <a:lstStyle/>
          <a:p>
            <a:pPr algn="ctr"/>
            <a:r>
              <a:rPr lang="ro-RO" sz="2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F</a:t>
            </a:r>
            <a:r>
              <a:rPr lang="en-US"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undamentarea</a:t>
            </a:r>
            <a:r>
              <a:rPr lang="en-US"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prețurilor</a:t>
            </a:r>
            <a:r>
              <a:rPr lang="ro-RO"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 și </a:t>
            </a:r>
            <a:r>
              <a:rPr lang="en-US"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tarifelor</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endParaRPr>
          </a:p>
        </p:txBody>
      </p:sp>
      <p:sp>
        <p:nvSpPr>
          <p:cNvPr id="16" name="Rectangle 15"/>
          <p:cNvSpPr/>
          <p:nvPr/>
        </p:nvSpPr>
        <p:spPr>
          <a:xfrm>
            <a:off x="260288" y="1650137"/>
            <a:ext cx="8715269" cy="738664"/>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just"/>
            <a:r>
              <a:rPr lang="ro-RO" sz="1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Fundamentarea preţurilor şi tarifelor serviciului de alimentare cu apă şi de canalizare se face de către operator, astfel încât structura şi nivelul acestora să acopere costul justificat economic al furnizării/prestării serviciului</a:t>
            </a:r>
            <a:endParaRPr lang="ro-RO"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7" name="Rectangle 16"/>
          <p:cNvSpPr/>
          <p:nvPr/>
        </p:nvSpPr>
        <p:spPr>
          <a:xfrm>
            <a:off x="260288" y="2600094"/>
            <a:ext cx="8715268" cy="8885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ro-RO" sz="1400" dirty="0" smtClean="0">
                <a:solidFill>
                  <a:schemeClr val="accent6">
                    <a:lumMod val="50000"/>
                  </a:schemeClr>
                </a:solidFill>
                <a:latin typeface="Arial" panose="020B0604020202020204" pitchFamily="34" charset="0"/>
                <a:cs typeface="Arial" panose="020B0604020202020204" pitchFamily="34" charset="0"/>
              </a:rPr>
              <a:t>Ajustarea prețurilor / tarifelor trebuie</a:t>
            </a:r>
            <a:r>
              <a:rPr lang="en-US" sz="1400" dirty="0" smtClean="0">
                <a:solidFill>
                  <a:schemeClr val="accent6">
                    <a:lumMod val="50000"/>
                  </a:schemeClr>
                </a:solidFill>
                <a:latin typeface="Arial" panose="020B0604020202020204" pitchFamily="34" charset="0"/>
                <a:cs typeface="Arial" panose="020B0604020202020204" pitchFamily="34" charset="0"/>
              </a:rPr>
              <a:t> </a:t>
            </a:r>
            <a:r>
              <a:rPr lang="ro-RO" sz="1400" dirty="0" smtClean="0">
                <a:solidFill>
                  <a:schemeClr val="accent6">
                    <a:lumMod val="50000"/>
                  </a:schemeClr>
                </a:solidFill>
                <a:latin typeface="Arial" panose="020B0604020202020204" pitchFamily="34" charset="0"/>
                <a:cs typeface="Arial" panose="020B0604020202020204" pitchFamily="34" charset="0"/>
              </a:rPr>
              <a:t>să plece </a:t>
            </a:r>
            <a:r>
              <a:rPr lang="en-US" sz="1400" dirty="0" smtClean="0">
                <a:solidFill>
                  <a:schemeClr val="accent6">
                    <a:lumMod val="50000"/>
                  </a:schemeClr>
                </a:solidFill>
                <a:latin typeface="Arial" panose="020B0604020202020204" pitchFamily="34" charset="0"/>
                <a:cs typeface="Arial" panose="020B0604020202020204" pitchFamily="34" charset="0"/>
              </a:rPr>
              <a:t>de </a:t>
            </a:r>
            <a:r>
              <a:rPr lang="en-US" sz="1400" dirty="0">
                <a:solidFill>
                  <a:schemeClr val="accent6">
                    <a:lumMod val="50000"/>
                  </a:schemeClr>
                </a:solidFill>
                <a:latin typeface="Arial" panose="020B0604020202020204" pitchFamily="34" charset="0"/>
                <a:cs typeface="Arial" panose="020B0604020202020204" pitchFamily="34" charset="0"/>
              </a:rPr>
              <a:t>la  </a:t>
            </a:r>
            <a:r>
              <a:rPr lang="ro-RO" sz="1400" dirty="0" smtClean="0">
                <a:solidFill>
                  <a:schemeClr val="accent6">
                    <a:lumMod val="50000"/>
                  </a:schemeClr>
                </a:solidFill>
                <a:latin typeface="Arial" panose="020B0604020202020204" pitchFamily="34" charset="0"/>
                <a:cs typeface="Arial" panose="020B0604020202020204" pitchFamily="34" charset="0"/>
              </a:rPr>
              <a:t>analiza</a:t>
            </a:r>
            <a:r>
              <a:rPr lang="en-US" sz="1400" dirty="0" smtClean="0">
                <a:solidFill>
                  <a:schemeClr val="accent6">
                    <a:lumMod val="50000"/>
                  </a:schemeClr>
                </a:solidFill>
                <a:latin typeface="Arial" panose="020B0604020202020204" pitchFamily="34" charset="0"/>
                <a:cs typeface="Arial" panose="020B0604020202020204" pitchFamily="34" charset="0"/>
              </a:rPr>
              <a:t> </a:t>
            </a:r>
            <a:r>
              <a:rPr lang="ro-RO" sz="1400" dirty="0" smtClean="0">
                <a:solidFill>
                  <a:schemeClr val="accent6">
                    <a:lumMod val="50000"/>
                  </a:schemeClr>
                </a:solidFill>
                <a:latin typeface="Arial" panose="020B0604020202020204" pitchFamily="34" charset="0"/>
                <a:cs typeface="Arial" panose="020B0604020202020204" pitchFamily="34" charset="0"/>
              </a:rPr>
              <a:t>costurilor</a:t>
            </a:r>
            <a:r>
              <a:rPr lang="en-US" sz="1400" dirty="0" smtClean="0">
                <a:solidFill>
                  <a:schemeClr val="accent6">
                    <a:lumMod val="50000"/>
                  </a:schemeClr>
                </a:solidFill>
                <a:latin typeface="Arial" panose="020B0604020202020204" pitchFamily="34" charset="0"/>
                <a:cs typeface="Arial" panose="020B0604020202020204" pitchFamily="34" charset="0"/>
              </a:rPr>
              <a:t> </a:t>
            </a:r>
            <a:r>
              <a:rPr lang="ro-RO" sz="1400" dirty="0" smtClean="0">
                <a:solidFill>
                  <a:schemeClr val="accent6">
                    <a:lumMod val="50000"/>
                  </a:schemeClr>
                </a:solidFill>
                <a:latin typeface="Arial" panose="020B0604020202020204" pitchFamily="34" charset="0"/>
                <a:cs typeface="Arial" panose="020B0604020202020204" pitchFamily="34" charset="0"/>
              </a:rPr>
              <a:t>pe</a:t>
            </a:r>
            <a:r>
              <a:rPr lang="en-US" sz="1400" dirty="0" smtClean="0">
                <a:solidFill>
                  <a:schemeClr val="accent6">
                    <a:lumMod val="50000"/>
                  </a:schemeClr>
                </a:solidFill>
                <a:latin typeface="Arial" panose="020B0604020202020204" pitchFamily="34" charset="0"/>
                <a:cs typeface="Arial" panose="020B0604020202020204" pitchFamily="34" charset="0"/>
              </a:rPr>
              <a:t> </a:t>
            </a:r>
            <a:r>
              <a:rPr lang="ro-RO" sz="1400" dirty="0" smtClean="0">
                <a:solidFill>
                  <a:schemeClr val="accent6">
                    <a:lumMod val="50000"/>
                  </a:schemeClr>
                </a:solidFill>
                <a:latin typeface="Arial" panose="020B0604020202020204" pitchFamily="34" charset="0"/>
                <a:cs typeface="Arial" panose="020B0604020202020204" pitchFamily="34" charset="0"/>
              </a:rPr>
              <a:t>ultimele 12 luni și în același timp să se țină cont pentru perioada următoare de cele mai recente și de viitoarele</a:t>
            </a:r>
            <a:r>
              <a:rPr lang="en-US" sz="1400" dirty="0" smtClean="0">
                <a:solidFill>
                  <a:schemeClr val="accent6">
                    <a:lumMod val="50000"/>
                  </a:schemeClr>
                </a:solidFill>
                <a:latin typeface="Arial" panose="020B0604020202020204" pitchFamily="34" charset="0"/>
                <a:cs typeface="Arial" panose="020B0604020202020204" pitchFamily="34" charset="0"/>
              </a:rPr>
              <a:t> </a:t>
            </a:r>
            <a:r>
              <a:rPr lang="ro-RO" sz="1400" dirty="0" smtClean="0">
                <a:solidFill>
                  <a:schemeClr val="accent6">
                    <a:lumMod val="50000"/>
                  </a:schemeClr>
                </a:solidFill>
                <a:latin typeface="Arial" panose="020B0604020202020204" pitchFamily="34" charset="0"/>
                <a:cs typeface="Arial" panose="020B0604020202020204" pitchFamily="34" charset="0"/>
              </a:rPr>
              <a:t>evoluții economico</a:t>
            </a:r>
            <a:r>
              <a:rPr lang="en-US" sz="1400" dirty="0" smtClean="0">
                <a:solidFill>
                  <a:schemeClr val="accent6">
                    <a:lumMod val="50000"/>
                  </a:schemeClr>
                </a:solidFill>
                <a:latin typeface="Arial" panose="020B0604020202020204" pitchFamily="34" charset="0"/>
                <a:cs typeface="Arial" panose="020B0604020202020204" pitchFamily="34" charset="0"/>
              </a:rPr>
              <a:t> </a:t>
            </a:r>
            <a:r>
              <a:rPr lang="en-US" sz="1400" dirty="0">
                <a:solidFill>
                  <a:schemeClr val="accent6">
                    <a:lumMod val="50000"/>
                  </a:schemeClr>
                </a:solidFill>
                <a:latin typeface="Arial" panose="020B0604020202020204" pitchFamily="34" charset="0"/>
                <a:cs typeface="Arial" panose="020B0604020202020204" pitchFamily="34" charset="0"/>
              </a:rPr>
              <a:t>– </a:t>
            </a:r>
            <a:r>
              <a:rPr lang="en-US" sz="1400" dirty="0" smtClean="0">
                <a:solidFill>
                  <a:schemeClr val="accent6">
                    <a:lumMod val="50000"/>
                  </a:schemeClr>
                </a:solidFill>
                <a:latin typeface="Arial" panose="020B0604020202020204" pitchFamily="34" charset="0"/>
                <a:cs typeface="Arial" panose="020B0604020202020204" pitchFamily="34" charset="0"/>
              </a:rPr>
              <a:t>financiare</a:t>
            </a:r>
            <a:endParaRPr lang="en-US" sz="1400" dirty="0">
              <a:solidFill>
                <a:schemeClr val="accent6">
                  <a:lumMod val="50000"/>
                </a:schemeClr>
              </a:solidFill>
              <a:latin typeface="Arial" panose="020B0604020202020204" pitchFamily="34" charset="0"/>
              <a:cs typeface="Arial" panose="020B0604020202020204" pitchFamily="34" charset="0"/>
            </a:endParaRPr>
          </a:p>
        </p:txBody>
      </p:sp>
      <p:sp>
        <p:nvSpPr>
          <p:cNvPr id="19" name="Rectangle 18"/>
          <p:cNvSpPr/>
          <p:nvPr/>
        </p:nvSpPr>
        <p:spPr>
          <a:xfrm>
            <a:off x="260287" y="3660640"/>
            <a:ext cx="8715269" cy="107482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ro-RO" sz="1400" dirty="0" smtClean="0"/>
              <a:t>Abordarea obisnuita pentru ajustarea tarifelor la apa este adoptarea procedurii de “cost al serviciului”, in care companiile de utilitati publice pregatesc estimari ale costurilor necesare pentru furnizarea serviciului, pe aceasta baza calculand mai apoi veniturile necesare pentru a acoperi aceste costuri</a:t>
            </a:r>
            <a:endParaRPr lang="ro-RO" sz="1400" dirty="0"/>
          </a:p>
        </p:txBody>
      </p:sp>
      <p:sp>
        <p:nvSpPr>
          <p:cNvPr id="20" name="Rectangle 19"/>
          <p:cNvSpPr/>
          <p:nvPr/>
        </p:nvSpPr>
        <p:spPr>
          <a:xfrm>
            <a:off x="260287" y="4858611"/>
            <a:ext cx="8715269" cy="714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400" dirty="0" smtClean="0"/>
              <a:t>Operatorul trebuie </a:t>
            </a:r>
            <a:r>
              <a:rPr lang="ro-RO" sz="1400" dirty="0"/>
              <a:t>s</a:t>
            </a:r>
            <a:r>
              <a:rPr lang="en-US" sz="1400" dirty="0" smtClean="0"/>
              <a:t>a </a:t>
            </a:r>
            <a:r>
              <a:rPr lang="ro-RO" sz="1400" dirty="0" smtClean="0"/>
              <a:t>se asigure c</a:t>
            </a:r>
            <a:r>
              <a:rPr lang="en-US" sz="1400" dirty="0" smtClean="0"/>
              <a:t>a</a:t>
            </a:r>
            <a:r>
              <a:rPr lang="ro-RO" sz="1400" dirty="0" smtClean="0"/>
              <a:t> respecta</a:t>
            </a:r>
            <a:r>
              <a:rPr lang="en-US" sz="1400" dirty="0" smtClean="0"/>
              <a:t> </a:t>
            </a:r>
            <a:r>
              <a:rPr lang="ro-RO" sz="1400" dirty="0" smtClean="0"/>
              <a:t>restrictiile</a:t>
            </a:r>
            <a:r>
              <a:rPr lang="en-US" sz="1400" dirty="0" smtClean="0"/>
              <a:t> </a:t>
            </a:r>
            <a:r>
              <a:rPr lang="en-US" sz="1400" dirty="0"/>
              <a:t>de </a:t>
            </a:r>
            <a:r>
              <a:rPr lang="ro-RO" sz="1400" dirty="0" smtClean="0"/>
              <a:t>suportabilitate</a:t>
            </a:r>
            <a:endParaRPr lang="ro-RO" sz="1400" dirty="0"/>
          </a:p>
        </p:txBody>
      </p:sp>
    </p:spTree>
    <p:extLst>
      <p:ext uri="{BB962C8B-B14F-4D97-AF65-F5344CB8AC3E}">
        <p14:creationId xmlns:p14="http://schemas.microsoft.com/office/powerpoint/2010/main" val="4171999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4" name="Picture 13"/>
          <p:cNvPicPr/>
          <p:nvPr/>
        </p:nvPicPr>
        <p:blipFill>
          <a:blip r:embed="rId11">
            <a:extLst>
              <a:ext uri="{28A0092B-C50C-407E-A947-70E740481C1C}">
                <a14:useLocalDpi xmlns:a14="http://schemas.microsoft.com/office/drawing/2010/main" val="0"/>
              </a:ext>
            </a:extLst>
          </a:blip>
          <a:srcRect/>
          <a:stretch>
            <a:fillRect/>
          </a:stretch>
        </p:blipFill>
        <p:spPr bwMode="auto">
          <a:xfrm>
            <a:off x="1637280" y="929808"/>
            <a:ext cx="5726045" cy="4635088"/>
          </a:xfrm>
          <a:prstGeom prst="rect">
            <a:avLst/>
          </a:prstGeom>
          <a:noFill/>
          <a:ln>
            <a:noFill/>
          </a:ln>
        </p:spPr>
      </p:pic>
    </p:spTree>
    <p:extLst>
      <p:ext uri="{BB962C8B-B14F-4D97-AF65-F5344CB8AC3E}">
        <p14:creationId xmlns:p14="http://schemas.microsoft.com/office/powerpoint/2010/main" val="173367496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4" name="Picture 13"/>
          <p:cNvPicPr>
            <a:picLocks noChangeAspect="1"/>
          </p:cNvPicPr>
          <p:nvPr/>
        </p:nvPicPr>
        <p:blipFill>
          <a:blip r:embed="rId11"/>
          <a:stretch>
            <a:fillRect/>
          </a:stretch>
        </p:blipFill>
        <p:spPr>
          <a:xfrm>
            <a:off x="1048720" y="1179383"/>
            <a:ext cx="3391451" cy="4385514"/>
          </a:xfrm>
          <a:prstGeom prst="rect">
            <a:avLst/>
          </a:prstGeom>
        </p:spPr>
      </p:pic>
      <p:pic>
        <p:nvPicPr>
          <p:cNvPr id="16" name="Picture 15"/>
          <p:cNvPicPr>
            <a:picLocks noChangeAspect="1"/>
          </p:cNvPicPr>
          <p:nvPr/>
        </p:nvPicPr>
        <p:blipFill>
          <a:blip r:embed="rId12"/>
          <a:stretch>
            <a:fillRect/>
          </a:stretch>
        </p:blipFill>
        <p:spPr>
          <a:xfrm>
            <a:off x="5301916" y="1179383"/>
            <a:ext cx="3336758" cy="4385514"/>
          </a:xfrm>
          <a:prstGeom prst="rect">
            <a:avLst/>
          </a:prstGeom>
        </p:spPr>
      </p:pic>
    </p:spTree>
    <p:extLst>
      <p:ext uri="{BB962C8B-B14F-4D97-AF65-F5344CB8AC3E}">
        <p14:creationId xmlns:p14="http://schemas.microsoft.com/office/powerpoint/2010/main" val="176015109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Title 1"/>
          <p:cNvSpPr txBox="1">
            <a:spLocks/>
          </p:cNvSpPr>
          <p:nvPr/>
        </p:nvSpPr>
        <p:spPr>
          <a:xfrm>
            <a:off x="1571849" y="971502"/>
            <a:ext cx="6457789" cy="532305"/>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ro-RO" sz="1800" b="1" dirty="0" smtClean="0">
                <a:solidFill>
                  <a:schemeClr val="tx1"/>
                </a:solidFill>
                <a:latin typeface="Arial Black" panose="020B0A04020102020204" pitchFamily="34" charset="0"/>
                <a:cs typeface="Arial" panose="020B0604020202020204" pitchFamily="34" charset="0"/>
              </a:rPr>
              <a:t>STRUCTURA CENTRELOR DE COST</a:t>
            </a:r>
            <a:endParaRPr lang="en-US" sz="1800" b="1" dirty="0">
              <a:solidFill>
                <a:schemeClr val="tx1"/>
              </a:solidFill>
              <a:latin typeface="Arial Black" panose="020B0A04020102020204" pitchFamily="34" charset="0"/>
              <a:cs typeface="Arial" panose="020B0604020202020204" pitchFamily="34" charset="0"/>
            </a:endParaRPr>
          </a:p>
        </p:txBody>
      </p:sp>
      <p:graphicFrame>
        <p:nvGraphicFramePr>
          <p:cNvPr id="16" name="Content Placeholder 3"/>
          <p:cNvGraphicFramePr>
            <a:graphicFrameLocks noGrp="1"/>
          </p:cNvGraphicFramePr>
          <p:nvPr>
            <p:ph idx="1"/>
            <p:extLst>
              <p:ext uri="{D42A27DB-BD31-4B8C-83A1-F6EECF244321}">
                <p14:modId xmlns:p14="http://schemas.microsoft.com/office/powerpoint/2010/main" val="1796258573"/>
              </p:ext>
            </p:extLst>
          </p:nvPr>
        </p:nvGraphicFramePr>
        <p:xfrm>
          <a:off x="155913" y="1636775"/>
          <a:ext cx="6610524" cy="394178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7" name="TextBox 16"/>
          <p:cNvSpPr txBox="1"/>
          <p:nvPr/>
        </p:nvSpPr>
        <p:spPr>
          <a:xfrm>
            <a:off x="6979585" y="2161941"/>
            <a:ext cx="1893863" cy="2862322"/>
          </a:xfrm>
          <a:prstGeom prst="rect">
            <a:avLst/>
          </a:prstGeom>
          <a:noFill/>
        </p:spPr>
        <p:txBody>
          <a:bodyPr wrap="square" rtlCol="0">
            <a:spAutoFit/>
          </a:bodyPr>
          <a:lstStyle/>
          <a:p>
            <a:pPr algn="ctr">
              <a:lnSpc>
                <a:spcPct val="300000"/>
              </a:lnSpc>
            </a:pPr>
            <a:r>
              <a:rPr lang="en-US" sz="1200" dirty="0" smtClean="0">
                <a:solidFill>
                  <a:srgbClr val="11144F"/>
                </a:solidFill>
                <a:latin typeface="Arial Black" panose="020B0A04020102020204" pitchFamily="34" charset="0"/>
              </a:rPr>
              <a:t>OBIECTIVE</a:t>
            </a:r>
          </a:p>
          <a:p>
            <a:pPr algn="ctr">
              <a:lnSpc>
                <a:spcPct val="300000"/>
              </a:lnSpc>
            </a:pPr>
            <a:endParaRPr lang="en-US" sz="1200" dirty="0">
              <a:solidFill>
                <a:srgbClr val="11144F"/>
              </a:solidFill>
              <a:latin typeface="Arial Black" panose="020B0A04020102020204" pitchFamily="34" charset="0"/>
            </a:endParaRPr>
          </a:p>
          <a:p>
            <a:pPr algn="ctr">
              <a:lnSpc>
                <a:spcPct val="300000"/>
              </a:lnSpc>
            </a:pPr>
            <a:r>
              <a:rPr lang="en-US" sz="1200" dirty="0" smtClean="0">
                <a:solidFill>
                  <a:srgbClr val="11144F"/>
                </a:solidFill>
                <a:latin typeface="Arial Black" panose="020B0A04020102020204" pitchFamily="34" charset="0"/>
              </a:rPr>
              <a:t>RESPONSABILIT</a:t>
            </a:r>
            <a:r>
              <a:rPr lang="ro-RO" sz="1200" dirty="0" smtClean="0">
                <a:solidFill>
                  <a:srgbClr val="11144F"/>
                </a:solidFill>
                <a:latin typeface="Arial Black" panose="020B0A04020102020204" pitchFamily="34" charset="0"/>
              </a:rPr>
              <a:t>ĂȚI</a:t>
            </a:r>
          </a:p>
          <a:p>
            <a:pPr algn="ctr">
              <a:lnSpc>
                <a:spcPct val="300000"/>
              </a:lnSpc>
            </a:pPr>
            <a:endParaRPr lang="ro-RO" sz="1200" dirty="0" smtClean="0">
              <a:solidFill>
                <a:srgbClr val="11144F"/>
              </a:solidFill>
              <a:latin typeface="Arial Black" panose="020B0A04020102020204" pitchFamily="34" charset="0"/>
            </a:endParaRPr>
          </a:p>
          <a:p>
            <a:pPr algn="ctr">
              <a:lnSpc>
                <a:spcPct val="300000"/>
              </a:lnSpc>
            </a:pPr>
            <a:r>
              <a:rPr lang="ro-RO" sz="1200" dirty="0" smtClean="0">
                <a:solidFill>
                  <a:srgbClr val="11144F"/>
                </a:solidFill>
                <a:latin typeface="Arial Black" panose="020B0A04020102020204" pitchFamily="34" charset="0"/>
              </a:rPr>
              <a:t>RESURSE</a:t>
            </a:r>
            <a:endParaRPr lang="en-US" sz="1200" dirty="0">
              <a:solidFill>
                <a:srgbClr val="11144F"/>
              </a:solidFill>
              <a:latin typeface="Arial Black" panose="020B0A04020102020204" pitchFamily="34" charset="0"/>
            </a:endParaRPr>
          </a:p>
        </p:txBody>
      </p:sp>
      <p:sp>
        <p:nvSpPr>
          <p:cNvPr id="19" name="TextBox 18"/>
          <p:cNvSpPr txBox="1"/>
          <p:nvPr/>
        </p:nvSpPr>
        <p:spPr>
          <a:xfrm>
            <a:off x="68956" y="1396919"/>
            <a:ext cx="3953190" cy="276999"/>
          </a:xfrm>
          <a:prstGeom prst="rect">
            <a:avLst/>
          </a:prstGeom>
          <a:noFill/>
        </p:spPr>
        <p:txBody>
          <a:bodyPr wrap="square" rtlCol="0">
            <a:spAutoFit/>
          </a:bodyPr>
          <a:lstStyle/>
          <a:p>
            <a:r>
              <a:rPr lang="ro-RO" sz="1200" dirty="0" smtClean="0">
                <a:solidFill>
                  <a:schemeClr val="tx1"/>
                </a:solidFill>
                <a:latin typeface="+mj-lt"/>
              </a:rPr>
              <a:t>1. CAPTARE – TRATARE (4 UI)</a:t>
            </a:r>
            <a:endParaRPr lang="en-US" sz="1200" dirty="0">
              <a:solidFill>
                <a:schemeClr val="tx1"/>
              </a:solidFill>
              <a:latin typeface="+mj-lt"/>
            </a:endParaRPr>
          </a:p>
        </p:txBody>
      </p:sp>
      <p:sp>
        <p:nvSpPr>
          <p:cNvPr id="20" name="Rectangle 19"/>
          <p:cNvSpPr/>
          <p:nvPr/>
        </p:nvSpPr>
        <p:spPr>
          <a:xfrm>
            <a:off x="175001" y="1749979"/>
            <a:ext cx="5358638" cy="371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l" defTabSz="666750">
              <a:lnSpc>
                <a:spcPct val="90000"/>
              </a:lnSpc>
              <a:spcBef>
                <a:spcPct val="0"/>
              </a:spcBef>
              <a:spcAft>
                <a:spcPct val="35000"/>
              </a:spcAft>
            </a:pPr>
            <a:r>
              <a:rPr lang="ro-RO" sz="1200" b="1" kern="1200" dirty="0" smtClean="0">
                <a:solidFill>
                  <a:schemeClr val="tx1"/>
                </a:solidFill>
                <a:latin typeface="+mj-lt"/>
              </a:rPr>
              <a:t>3. DISTRIBUȚIE – CANALIZARE ZJI (14 UI)</a:t>
            </a:r>
            <a:endParaRPr lang="en-US" sz="1200" b="1" kern="1200" dirty="0">
              <a:solidFill>
                <a:schemeClr val="tx1"/>
              </a:solidFill>
              <a:latin typeface="+mj-lt"/>
            </a:endParaRPr>
          </a:p>
        </p:txBody>
      </p:sp>
      <p:sp>
        <p:nvSpPr>
          <p:cNvPr id="26" name="TextBox 25"/>
          <p:cNvSpPr txBox="1"/>
          <p:nvPr/>
        </p:nvSpPr>
        <p:spPr>
          <a:xfrm>
            <a:off x="84514" y="2901276"/>
            <a:ext cx="5108266" cy="276999"/>
          </a:xfrm>
          <a:prstGeom prst="rect">
            <a:avLst/>
          </a:prstGeom>
          <a:noFill/>
        </p:spPr>
        <p:txBody>
          <a:bodyPr wrap="square" rtlCol="0">
            <a:spAutoFit/>
          </a:bodyPr>
          <a:lstStyle/>
          <a:p>
            <a:r>
              <a:rPr lang="ro-RO" sz="1200" dirty="0" smtClean="0">
                <a:solidFill>
                  <a:schemeClr val="tx1"/>
                </a:solidFill>
                <a:latin typeface="+mj-lt"/>
              </a:rPr>
              <a:t>6. LUCRĂRI TEHNICO-EDILITARE (5 UI)</a:t>
            </a:r>
            <a:endParaRPr lang="en-US" sz="1200" dirty="0">
              <a:solidFill>
                <a:schemeClr val="tx1"/>
              </a:solidFill>
              <a:latin typeface="+mj-lt"/>
            </a:endParaRPr>
          </a:p>
        </p:txBody>
      </p:sp>
      <p:sp>
        <p:nvSpPr>
          <p:cNvPr id="27" name="TextBox 26"/>
          <p:cNvSpPr txBox="1"/>
          <p:nvPr/>
        </p:nvSpPr>
        <p:spPr>
          <a:xfrm>
            <a:off x="74185" y="3213688"/>
            <a:ext cx="3827980" cy="276999"/>
          </a:xfrm>
          <a:prstGeom prst="rect">
            <a:avLst/>
          </a:prstGeom>
          <a:noFill/>
        </p:spPr>
        <p:txBody>
          <a:bodyPr wrap="square" rtlCol="0">
            <a:spAutoFit/>
          </a:bodyPr>
          <a:lstStyle/>
          <a:p>
            <a:r>
              <a:rPr lang="ro-RO" sz="1200" dirty="0" smtClean="0">
                <a:solidFill>
                  <a:schemeClr val="tx1"/>
                </a:solidFill>
                <a:latin typeface="+mj-lt"/>
              </a:rPr>
              <a:t>7. PROIECTARE (1 UI)</a:t>
            </a:r>
            <a:endParaRPr lang="en-US" sz="1200" dirty="0">
              <a:solidFill>
                <a:schemeClr val="tx1"/>
              </a:solidFill>
              <a:latin typeface="+mj-lt"/>
            </a:endParaRPr>
          </a:p>
        </p:txBody>
      </p:sp>
      <p:sp>
        <p:nvSpPr>
          <p:cNvPr id="28" name="TextBox 27"/>
          <p:cNvSpPr txBox="1"/>
          <p:nvPr/>
        </p:nvSpPr>
        <p:spPr>
          <a:xfrm>
            <a:off x="19966" y="3671354"/>
            <a:ext cx="5238564" cy="276999"/>
          </a:xfrm>
          <a:prstGeom prst="rect">
            <a:avLst/>
          </a:prstGeom>
          <a:noFill/>
        </p:spPr>
        <p:txBody>
          <a:bodyPr wrap="square" rtlCol="0">
            <a:spAutoFit/>
          </a:bodyPr>
          <a:lstStyle/>
          <a:p>
            <a:r>
              <a:rPr lang="ro-RO" sz="1200" dirty="0" smtClean="0">
                <a:solidFill>
                  <a:schemeClr val="tx1"/>
                </a:solidFill>
                <a:latin typeface="+mj-lt"/>
              </a:rPr>
              <a:t>8. SERVICII ELECTRO-MECANICE (8 UI)</a:t>
            </a:r>
            <a:endParaRPr lang="en-US" sz="1200" dirty="0">
              <a:solidFill>
                <a:schemeClr val="tx1"/>
              </a:solidFill>
              <a:latin typeface="+mj-lt"/>
            </a:endParaRPr>
          </a:p>
        </p:txBody>
      </p:sp>
      <p:sp>
        <p:nvSpPr>
          <p:cNvPr id="29" name="TextBox 28"/>
          <p:cNvSpPr txBox="1"/>
          <p:nvPr/>
        </p:nvSpPr>
        <p:spPr>
          <a:xfrm>
            <a:off x="19966" y="4051347"/>
            <a:ext cx="5238564" cy="276999"/>
          </a:xfrm>
          <a:prstGeom prst="rect">
            <a:avLst/>
          </a:prstGeom>
          <a:noFill/>
        </p:spPr>
        <p:txBody>
          <a:bodyPr wrap="square" rtlCol="0">
            <a:spAutoFit/>
          </a:bodyPr>
          <a:lstStyle/>
          <a:p>
            <a:r>
              <a:rPr lang="ro-RO" sz="1200" dirty="0" smtClean="0">
                <a:solidFill>
                  <a:schemeClr val="tx1"/>
                </a:solidFill>
                <a:latin typeface="+mj-lt"/>
              </a:rPr>
              <a:t>9. SERVICIUL ANALIZA-CALITATE (3 UI)</a:t>
            </a:r>
            <a:endParaRPr lang="en-US" sz="1200" dirty="0">
              <a:solidFill>
                <a:schemeClr val="tx1"/>
              </a:solidFill>
              <a:latin typeface="+mj-lt"/>
            </a:endParaRPr>
          </a:p>
        </p:txBody>
      </p:sp>
      <p:sp>
        <p:nvSpPr>
          <p:cNvPr id="30" name="TextBox 29"/>
          <p:cNvSpPr txBox="1"/>
          <p:nvPr/>
        </p:nvSpPr>
        <p:spPr>
          <a:xfrm>
            <a:off x="19966" y="4458645"/>
            <a:ext cx="3827980" cy="276999"/>
          </a:xfrm>
          <a:prstGeom prst="rect">
            <a:avLst/>
          </a:prstGeom>
          <a:noFill/>
        </p:spPr>
        <p:txBody>
          <a:bodyPr wrap="square" rtlCol="0">
            <a:spAutoFit/>
          </a:bodyPr>
          <a:lstStyle/>
          <a:p>
            <a:r>
              <a:rPr lang="ro-RO" sz="1200" dirty="0" smtClean="0">
                <a:solidFill>
                  <a:schemeClr val="tx1"/>
                </a:solidFill>
                <a:latin typeface="+mj-lt"/>
              </a:rPr>
              <a:t>10. COMERCIAL (14 UI)</a:t>
            </a:r>
            <a:endParaRPr lang="en-US" sz="1200" dirty="0">
              <a:solidFill>
                <a:schemeClr val="tx1"/>
              </a:solidFill>
              <a:latin typeface="+mj-lt"/>
            </a:endParaRPr>
          </a:p>
        </p:txBody>
      </p:sp>
      <p:sp>
        <p:nvSpPr>
          <p:cNvPr id="31" name="TextBox 30"/>
          <p:cNvSpPr txBox="1"/>
          <p:nvPr/>
        </p:nvSpPr>
        <p:spPr>
          <a:xfrm>
            <a:off x="19966" y="4865943"/>
            <a:ext cx="4742380" cy="276999"/>
          </a:xfrm>
          <a:prstGeom prst="rect">
            <a:avLst/>
          </a:prstGeom>
          <a:noFill/>
        </p:spPr>
        <p:txBody>
          <a:bodyPr wrap="square" rtlCol="0">
            <a:spAutoFit/>
          </a:bodyPr>
          <a:lstStyle/>
          <a:p>
            <a:r>
              <a:rPr lang="ro-RO" sz="1200" dirty="0" smtClean="0">
                <a:solidFill>
                  <a:schemeClr val="tx1"/>
                </a:solidFill>
                <a:latin typeface="+mj-lt"/>
              </a:rPr>
              <a:t>11. DESERVIRE GENERALĂ (26 UI)</a:t>
            </a:r>
            <a:endParaRPr lang="en-US" sz="1200" dirty="0">
              <a:solidFill>
                <a:schemeClr val="tx1"/>
              </a:solidFill>
              <a:latin typeface="+mj-lt"/>
            </a:endParaRPr>
          </a:p>
        </p:txBody>
      </p:sp>
      <p:sp>
        <p:nvSpPr>
          <p:cNvPr id="32" name="Oval 31"/>
          <p:cNvSpPr/>
          <p:nvPr/>
        </p:nvSpPr>
        <p:spPr>
          <a:xfrm>
            <a:off x="3603259" y="1935661"/>
            <a:ext cx="152111" cy="152108"/>
          </a:xfrm>
          <a:prstGeom prst="ellipse">
            <a:avLst/>
          </a:prstGeom>
          <a:blipFill rotWithShape="0">
            <a:blip r:embed="rId16"/>
            <a:stretch>
              <a:fillRect l="-17000" r="-17000"/>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Oval 32"/>
          <p:cNvSpPr/>
          <p:nvPr/>
        </p:nvSpPr>
        <p:spPr>
          <a:xfrm>
            <a:off x="3852000" y="2098499"/>
            <a:ext cx="152111" cy="152108"/>
          </a:xfrm>
          <a:prstGeom prst="ellipse">
            <a:avLst/>
          </a:prstGeom>
          <a:blipFill rotWithShape="0">
            <a:blip r:embed="rId16"/>
            <a:stretch>
              <a:fillRect l="-17000" r="-17000"/>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Oval 33"/>
          <p:cNvSpPr/>
          <p:nvPr/>
        </p:nvSpPr>
        <p:spPr>
          <a:xfrm>
            <a:off x="4800744" y="3657746"/>
            <a:ext cx="152111" cy="152108"/>
          </a:xfrm>
          <a:prstGeom prst="ellipse">
            <a:avLst/>
          </a:prstGeom>
          <a:blipFill rotWithShape="0">
            <a:blip r:embed="rId16"/>
            <a:stretch>
              <a:fillRect l="-17000" r="-17000"/>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Oval 34"/>
          <p:cNvSpPr/>
          <p:nvPr/>
        </p:nvSpPr>
        <p:spPr>
          <a:xfrm>
            <a:off x="3124427" y="1440793"/>
            <a:ext cx="152111" cy="152108"/>
          </a:xfrm>
          <a:prstGeom prst="ellipse">
            <a:avLst/>
          </a:prstGeom>
          <a:blipFill rotWithShape="0">
            <a:blip r:embed="rId16"/>
            <a:stretch>
              <a:fillRect l="-17000" r="-17000"/>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21942001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Rounded Rectangle 13"/>
          <p:cNvSpPr/>
          <p:nvPr/>
        </p:nvSpPr>
        <p:spPr>
          <a:xfrm>
            <a:off x="450891" y="1273221"/>
            <a:ext cx="7897561" cy="87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Metodologia de repartizare a</a:t>
            </a:r>
            <a:r>
              <a:rPr lang="en-US" dirty="0" smtClean="0"/>
              <a:t> </a:t>
            </a:r>
            <a:r>
              <a:rPr lang="ro-RO" dirty="0" smtClean="0"/>
              <a:t>costurilor</a:t>
            </a:r>
            <a:r>
              <a:rPr lang="en-US" dirty="0" smtClean="0"/>
              <a:t> </a:t>
            </a:r>
            <a:r>
              <a:rPr lang="en-US" dirty="0" err="1"/>
              <a:t>pe</a:t>
            </a:r>
            <a:r>
              <a:rPr lang="en-US" dirty="0"/>
              <a:t> </a:t>
            </a:r>
            <a:r>
              <a:rPr lang="ro-RO" dirty="0" smtClean="0"/>
              <a:t>fiecare</a:t>
            </a:r>
            <a:r>
              <a:rPr lang="en-US" dirty="0" smtClean="0"/>
              <a:t> </a:t>
            </a:r>
            <a:r>
              <a:rPr lang="en-US" dirty="0"/>
              <a:t>tip de </a:t>
            </a:r>
            <a:r>
              <a:rPr lang="ro-RO" dirty="0" smtClean="0"/>
              <a:t>produs / serviciu</a:t>
            </a:r>
            <a:endParaRPr lang="en-US" dirty="0"/>
          </a:p>
        </p:txBody>
      </p:sp>
      <p:graphicFrame>
        <p:nvGraphicFramePr>
          <p:cNvPr id="16" name="Diagram 15"/>
          <p:cNvGraphicFramePr/>
          <p:nvPr>
            <p:extLst>
              <p:ext uri="{D42A27DB-BD31-4B8C-83A1-F6EECF244321}">
                <p14:modId xmlns:p14="http://schemas.microsoft.com/office/powerpoint/2010/main" val="224523929"/>
              </p:ext>
            </p:extLst>
          </p:nvPr>
        </p:nvGraphicFramePr>
        <p:xfrm>
          <a:off x="376171" y="2333916"/>
          <a:ext cx="8128000" cy="318170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9145427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1179177"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aphicFrame>
        <p:nvGraphicFramePr>
          <p:cNvPr id="4" name="Diagram 3"/>
          <p:cNvGraphicFramePr/>
          <p:nvPr>
            <p:extLst>
              <p:ext uri="{D42A27DB-BD31-4B8C-83A1-F6EECF244321}">
                <p14:modId xmlns:p14="http://schemas.microsoft.com/office/powerpoint/2010/main" val="3293402256"/>
              </p:ext>
            </p:extLst>
          </p:nvPr>
        </p:nvGraphicFramePr>
        <p:xfrm>
          <a:off x="348917" y="1463800"/>
          <a:ext cx="8639022" cy="407939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7" name="TextBox 6"/>
          <p:cNvSpPr txBox="1"/>
          <p:nvPr/>
        </p:nvSpPr>
        <p:spPr>
          <a:xfrm>
            <a:off x="526106" y="2847195"/>
            <a:ext cx="7645220" cy="461665"/>
          </a:xfrm>
          <a:prstGeom prst="rect">
            <a:avLst/>
          </a:prstGeom>
          <a:noFill/>
        </p:spPr>
        <p:txBody>
          <a:bodyPr wrap="square" rtlCol="0">
            <a:spAutoFit/>
          </a:bodyPr>
          <a:lstStyle/>
          <a:p>
            <a:pPr lvl="0"/>
            <a:r>
              <a:rPr lang="ro-RO" sz="1200" dirty="0" smtClean="0">
                <a:solidFill>
                  <a:schemeClr val="tx1"/>
                </a:solidFill>
                <a:latin typeface="+mj-lt"/>
                <a:ea typeface="Times New Roman" panose="02020603050405020304" pitchFamily="18" charset="0"/>
              </a:rPr>
              <a:t>În categoria veniturilor </a:t>
            </a:r>
            <a:r>
              <a:rPr lang="en-US" sz="1200" dirty="0" smtClean="0">
                <a:solidFill>
                  <a:schemeClr val="tx1"/>
                </a:solidFill>
                <a:latin typeface="+mj-lt"/>
                <a:ea typeface="Times New Roman" panose="02020603050405020304" pitchFamily="18" charset="0"/>
              </a:rPr>
              <a:t>se </a:t>
            </a:r>
            <a:r>
              <a:rPr lang="ro-RO" sz="1200" dirty="0" smtClean="0">
                <a:solidFill>
                  <a:schemeClr val="tx1"/>
                </a:solidFill>
                <a:latin typeface="+mj-lt"/>
                <a:ea typeface="Times New Roman" panose="02020603050405020304" pitchFamily="18" charset="0"/>
              </a:rPr>
              <a:t>includ atât sumele sau valorile încasate sau </a:t>
            </a:r>
            <a:r>
              <a:rPr lang="en-US" sz="1200" dirty="0" smtClean="0">
                <a:solidFill>
                  <a:schemeClr val="tx1"/>
                </a:solidFill>
                <a:latin typeface="+mj-lt"/>
                <a:ea typeface="Times New Roman" panose="02020603050405020304" pitchFamily="18" charset="0"/>
              </a:rPr>
              <a:t>de </a:t>
            </a:r>
            <a:r>
              <a:rPr lang="ro-RO" sz="1200" dirty="0" smtClean="0">
                <a:solidFill>
                  <a:schemeClr val="tx1"/>
                </a:solidFill>
                <a:latin typeface="+mj-lt"/>
                <a:ea typeface="Times New Roman" panose="02020603050405020304" pitchFamily="18" charset="0"/>
              </a:rPr>
              <a:t>încasat în nume propriu</a:t>
            </a:r>
            <a:r>
              <a:rPr lang="en-US" sz="1200" dirty="0" smtClean="0">
                <a:solidFill>
                  <a:schemeClr val="tx1"/>
                </a:solidFill>
                <a:latin typeface="+mj-lt"/>
                <a:ea typeface="Times New Roman" panose="02020603050405020304" pitchFamily="18" charset="0"/>
              </a:rPr>
              <a:t> </a:t>
            </a:r>
            <a:r>
              <a:rPr lang="en-US" sz="1200" dirty="0">
                <a:solidFill>
                  <a:schemeClr val="tx1"/>
                </a:solidFill>
                <a:latin typeface="+mj-lt"/>
                <a:ea typeface="Times New Roman" panose="02020603050405020304" pitchFamily="18" charset="0"/>
              </a:rPr>
              <a:t>din </a:t>
            </a:r>
            <a:r>
              <a:rPr lang="ro-RO" sz="1200" dirty="0" smtClean="0">
                <a:solidFill>
                  <a:schemeClr val="tx1"/>
                </a:solidFill>
                <a:latin typeface="+mj-lt"/>
                <a:ea typeface="Times New Roman" panose="02020603050405020304" pitchFamily="18" charset="0"/>
              </a:rPr>
              <a:t>activități curente, cât și câștigurile din orice alte surse</a:t>
            </a:r>
            <a:r>
              <a:rPr lang="en-US" sz="1200" b="0" dirty="0" smtClean="0">
                <a:solidFill>
                  <a:schemeClr val="tx1"/>
                </a:solidFill>
                <a:latin typeface="+mj-lt"/>
                <a:ea typeface="Times New Roman" panose="02020603050405020304" pitchFamily="18" charset="0"/>
              </a:rPr>
              <a:t>.</a:t>
            </a:r>
            <a:endParaRPr lang="en-US" sz="1200" b="0" dirty="0">
              <a:solidFill>
                <a:schemeClr val="tx1"/>
              </a:solidFill>
              <a:latin typeface="+mj-lt"/>
            </a:endParaRPr>
          </a:p>
        </p:txBody>
      </p:sp>
    </p:spTree>
    <p:extLst>
      <p:ext uri="{BB962C8B-B14F-4D97-AF65-F5344CB8AC3E}">
        <p14:creationId xmlns:p14="http://schemas.microsoft.com/office/powerpoint/2010/main" val="12334617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Rectangle 13"/>
          <p:cNvSpPr/>
          <p:nvPr/>
        </p:nvSpPr>
        <p:spPr>
          <a:xfrm>
            <a:off x="1743111" y="1065216"/>
            <a:ext cx="5698996" cy="369332"/>
          </a:xfrm>
          <a:prstGeom prst="rect">
            <a:avLst/>
          </a:prstGeom>
          <a:noFill/>
        </p:spPr>
        <p:txBody>
          <a:bodyPr wrap="none" lIns="91440" tIns="45720" rIns="91440" bIns="45720">
            <a:spAutoFit/>
          </a:bodyPr>
          <a:lstStyle/>
          <a:p>
            <a:pPr algn="ctr"/>
            <a:r>
              <a:rPr lang="en-US"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Repartizarea</a:t>
            </a:r>
            <a:r>
              <a:rPr lang="en-US"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 </a:t>
            </a:r>
            <a:r>
              <a:rPr lang="en-US"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costurilor</a:t>
            </a:r>
            <a:r>
              <a:rPr lang="en-US"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 la </a:t>
            </a:r>
            <a:r>
              <a:rPr lang="en-US"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nivelul</a:t>
            </a:r>
            <a:r>
              <a:rPr lang="en-US"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 </a:t>
            </a:r>
            <a:r>
              <a:rPr lang="en-US"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ariilor</a:t>
            </a:r>
            <a:r>
              <a:rPr lang="en-US"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 de </a:t>
            </a:r>
            <a:r>
              <a:rPr lang="en-US"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operare</a:t>
            </a:r>
            <a:endParaRPr lang="en-U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16" name="Rectangle 15"/>
          <p:cNvSpPr/>
          <p:nvPr/>
        </p:nvSpPr>
        <p:spPr>
          <a:xfrm>
            <a:off x="204707" y="1494096"/>
            <a:ext cx="8775796" cy="475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err="1" smtClean="0">
                <a:latin typeface="+mj-lt"/>
              </a:rPr>
              <a:t>Identificarea</a:t>
            </a:r>
            <a:r>
              <a:rPr lang="en-US" sz="1200" dirty="0" smtClean="0">
                <a:latin typeface="+mj-lt"/>
              </a:rPr>
              <a:t> </a:t>
            </a:r>
            <a:r>
              <a:rPr lang="ro-RO" sz="1200" dirty="0" smtClean="0">
                <a:latin typeface="+mj-lt"/>
              </a:rPr>
              <a:t>corecta a </a:t>
            </a:r>
            <a:r>
              <a:rPr lang="en-US" sz="1200" dirty="0" err="1" smtClean="0">
                <a:latin typeface="+mj-lt"/>
              </a:rPr>
              <a:t>destina</a:t>
            </a:r>
            <a:r>
              <a:rPr lang="ro-RO" sz="1200" dirty="0" err="1" smtClean="0">
                <a:latin typeface="+mj-lt"/>
              </a:rPr>
              <a:t>ției</a:t>
            </a:r>
            <a:r>
              <a:rPr lang="ro-RO" sz="1200" dirty="0" smtClean="0">
                <a:latin typeface="+mj-lt"/>
              </a:rPr>
              <a:t> cheltuielilor (activitate si arie de operare), codificarea si  </a:t>
            </a:r>
            <a:r>
              <a:rPr lang="ro-RO" sz="1200" dirty="0" err="1" smtClean="0">
                <a:latin typeface="+mj-lt"/>
              </a:rPr>
              <a:t>inregistrarea</a:t>
            </a:r>
            <a:r>
              <a:rPr lang="ro-RO" sz="1200" dirty="0" smtClean="0">
                <a:latin typeface="+mj-lt"/>
              </a:rPr>
              <a:t> ei in contabilitate </a:t>
            </a:r>
            <a:endParaRPr lang="en-US" sz="1200" dirty="0">
              <a:latin typeface="+mj-lt"/>
            </a:endParaRPr>
          </a:p>
        </p:txBody>
      </p:sp>
      <p:sp>
        <p:nvSpPr>
          <p:cNvPr id="17" name="Rectangle 16"/>
          <p:cNvSpPr/>
          <p:nvPr/>
        </p:nvSpPr>
        <p:spPr>
          <a:xfrm>
            <a:off x="204707" y="2004631"/>
            <a:ext cx="8775801" cy="271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smtClean="0">
                <a:latin typeface="+mj-lt"/>
              </a:rPr>
              <a:t>Urmărirea si repartizarea cheltuielilor conform procesului tehnologic de </a:t>
            </a:r>
            <a:r>
              <a:rPr lang="ro-RO" sz="1200" dirty="0" err="1" smtClean="0">
                <a:latin typeface="+mj-lt"/>
              </a:rPr>
              <a:t>productie</a:t>
            </a:r>
            <a:endParaRPr lang="en-US" sz="1200" dirty="0">
              <a:latin typeface="+mj-lt"/>
            </a:endParaRPr>
          </a:p>
        </p:txBody>
      </p:sp>
      <p:sp>
        <p:nvSpPr>
          <p:cNvPr id="19" name="Rectangle 18"/>
          <p:cNvSpPr/>
          <p:nvPr/>
        </p:nvSpPr>
        <p:spPr>
          <a:xfrm>
            <a:off x="216151" y="2310621"/>
            <a:ext cx="8775801" cy="261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smtClean="0">
                <a:latin typeface="+mj-lt"/>
              </a:rPr>
              <a:t>Cumularea costurilor pe fiecare </a:t>
            </a:r>
            <a:r>
              <a:rPr lang="ro-RO" sz="1200" dirty="0" err="1" smtClean="0">
                <a:latin typeface="+mj-lt"/>
              </a:rPr>
              <a:t>statie</a:t>
            </a:r>
            <a:r>
              <a:rPr lang="ro-RO" sz="1200" dirty="0" smtClean="0">
                <a:latin typeface="+mj-lt"/>
              </a:rPr>
              <a:t> de tratare </a:t>
            </a:r>
            <a:endParaRPr lang="en-US" sz="1200" dirty="0">
              <a:latin typeface="+mj-lt"/>
            </a:endParaRPr>
          </a:p>
        </p:txBody>
      </p:sp>
      <p:sp>
        <p:nvSpPr>
          <p:cNvPr id="20" name="Rectangle 19"/>
          <p:cNvSpPr/>
          <p:nvPr/>
        </p:nvSpPr>
        <p:spPr>
          <a:xfrm>
            <a:off x="216442" y="2603547"/>
            <a:ext cx="8786646" cy="475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smtClean="0"/>
              <a:t>Repartizarea cheltuielilor de captare si tratare a apei din </a:t>
            </a:r>
            <a:r>
              <a:rPr lang="ro-RO" sz="1200" dirty="0" err="1" smtClean="0"/>
              <a:t>statiile</a:t>
            </a:r>
            <a:r>
              <a:rPr lang="ro-RO" sz="1200" dirty="0" smtClean="0"/>
              <a:t> de tratare către ariile deservite pe baza </a:t>
            </a:r>
            <a:r>
              <a:rPr lang="ro-RO" sz="1200" dirty="0" err="1" smtClean="0"/>
              <a:t>cantitatilor</a:t>
            </a:r>
            <a:r>
              <a:rPr lang="ro-RO" sz="1200" dirty="0" smtClean="0"/>
              <a:t> livrate in fiecare localitate </a:t>
            </a:r>
            <a:endParaRPr lang="en-US" sz="1200" dirty="0"/>
          </a:p>
        </p:txBody>
      </p:sp>
      <p:sp>
        <p:nvSpPr>
          <p:cNvPr id="26" name="Rectangle 25"/>
          <p:cNvSpPr/>
          <p:nvPr/>
        </p:nvSpPr>
        <p:spPr>
          <a:xfrm>
            <a:off x="216151" y="3114780"/>
            <a:ext cx="8798677" cy="29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smtClean="0">
                <a:latin typeface="+mj-lt"/>
              </a:rPr>
              <a:t>Identificarea si cumularea  cheltuielilor de </a:t>
            </a:r>
            <a:r>
              <a:rPr lang="ro-RO" sz="1200" dirty="0" err="1" smtClean="0">
                <a:latin typeface="+mj-lt"/>
              </a:rPr>
              <a:t>inmagazinare</a:t>
            </a:r>
            <a:r>
              <a:rPr lang="ro-RO" sz="1200" dirty="0">
                <a:latin typeface="+mj-lt"/>
              </a:rPr>
              <a:t> </a:t>
            </a:r>
            <a:r>
              <a:rPr lang="ro-RO" sz="1200" dirty="0" smtClean="0">
                <a:latin typeface="+mj-lt"/>
              </a:rPr>
              <a:t>si </a:t>
            </a:r>
            <a:r>
              <a:rPr lang="ro-RO" sz="1200" dirty="0" err="1" smtClean="0">
                <a:latin typeface="+mj-lt"/>
              </a:rPr>
              <a:t>distributie</a:t>
            </a:r>
            <a:r>
              <a:rPr lang="ro-RO" sz="1200" dirty="0" smtClean="0">
                <a:latin typeface="+mj-lt"/>
              </a:rPr>
              <a:t> aferente fiecărui sistem de alimentare cu apă </a:t>
            </a:r>
            <a:endParaRPr lang="en-US" sz="1200" dirty="0">
              <a:latin typeface="+mj-lt"/>
            </a:endParaRPr>
          </a:p>
        </p:txBody>
      </p:sp>
      <p:sp>
        <p:nvSpPr>
          <p:cNvPr id="27" name="Rectangle 26"/>
          <p:cNvSpPr/>
          <p:nvPr/>
        </p:nvSpPr>
        <p:spPr>
          <a:xfrm>
            <a:off x="216151" y="3450492"/>
            <a:ext cx="8798677" cy="307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smtClean="0"/>
              <a:t>Identificarea si cumularea  cheltuielilor aferente fiecărui sistem de canalizare </a:t>
            </a:r>
            <a:endParaRPr lang="en-US" sz="1200" dirty="0"/>
          </a:p>
        </p:txBody>
      </p:sp>
      <p:sp>
        <p:nvSpPr>
          <p:cNvPr id="28" name="Rectangle 27"/>
          <p:cNvSpPr/>
          <p:nvPr/>
        </p:nvSpPr>
        <p:spPr>
          <a:xfrm>
            <a:off x="216151" y="3808139"/>
            <a:ext cx="8798677" cy="277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200" dirty="0"/>
              <a:t>Cumularea costurilor pe fiecare statie de </a:t>
            </a:r>
            <a:r>
              <a:rPr lang="ro-RO" sz="1200" dirty="0" smtClean="0"/>
              <a:t>epurare ape uzate</a:t>
            </a:r>
            <a:r>
              <a:rPr lang="it-IT" sz="1200" dirty="0" smtClean="0"/>
              <a:t> </a:t>
            </a:r>
            <a:endParaRPr lang="it-IT" sz="1200" dirty="0"/>
          </a:p>
        </p:txBody>
      </p:sp>
      <p:sp>
        <p:nvSpPr>
          <p:cNvPr id="29" name="Rectangle 28"/>
          <p:cNvSpPr/>
          <p:nvPr/>
        </p:nvSpPr>
        <p:spPr>
          <a:xfrm>
            <a:off x="216151" y="4155516"/>
            <a:ext cx="8798677" cy="350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smtClean="0">
                <a:latin typeface="+mj-lt"/>
              </a:rPr>
              <a:t>Repartizarea cheltuielilor </a:t>
            </a:r>
            <a:r>
              <a:rPr lang="ro-RO" sz="1200" dirty="0" err="1" smtClean="0">
                <a:latin typeface="+mj-lt"/>
              </a:rPr>
              <a:t>statiilor</a:t>
            </a:r>
            <a:r>
              <a:rPr lang="ro-RO" sz="1200" dirty="0" smtClean="0">
                <a:latin typeface="+mj-lt"/>
              </a:rPr>
              <a:t> de epurare către ariile deservite pe baza </a:t>
            </a:r>
            <a:r>
              <a:rPr lang="ro-RO" sz="1200" dirty="0" err="1" smtClean="0">
                <a:latin typeface="+mj-lt"/>
              </a:rPr>
              <a:t>cantitatilor</a:t>
            </a:r>
            <a:r>
              <a:rPr lang="ro-RO" sz="1200" dirty="0" smtClean="0">
                <a:latin typeface="+mj-lt"/>
              </a:rPr>
              <a:t> preluate din fiecare localitate </a:t>
            </a:r>
            <a:endParaRPr lang="en-US" sz="1200" dirty="0">
              <a:latin typeface="+mj-lt"/>
            </a:endParaRPr>
          </a:p>
        </p:txBody>
      </p:sp>
      <p:sp>
        <p:nvSpPr>
          <p:cNvPr id="30" name="Rectangle 29"/>
          <p:cNvSpPr/>
          <p:nvPr/>
        </p:nvSpPr>
        <p:spPr>
          <a:xfrm>
            <a:off x="204706" y="4556281"/>
            <a:ext cx="8810121" cy="315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smtClean="0"/>
              <a:t>Însumarea costurilor de tratare si </a:t>
            </a:r>
            <a:r>
              <a:rPr lang="ro-RO" sz="1200" dirty="0" err="1" smtClean="0"/>
              <a:t>si</a:t>
            </a:r>
            <a:r>
              <a:rPr lang="ro-RO" sz="1200" dirty="0" smtClean="0"/>
              <a:t> </a:t>
            </a:r>
            <a:r>
              <a:rPr lang="ro-RO" sz="1200" dirty="0" err="1" smtClean="0"/>
              <a:t>distributie</a:t>
            </a:r>
            <a:r>
              <a:rPr lang="ro-RO" sz="1200" dirty="0" smtClean="0"/>
              <a:t>  cu cele repartizate din </a:t>
            </a:r>
            <a:r>
              <a:rPr lang="ro-RO" sz="1200" dirty="0" err="1" smtClean="0"/>
              <a:t>decontari</a:t>
            </a:r>
            <a:r>
              <a:rPr lang="ro-RO" sz="1200" dirty="0" smtClean="0"/>
              <a:t> interne, comerciale si generale    </a:t>
            </a:r>
            <a:endParaRPr lang="en-US" sz="1200" dirty="0"/>
          </a:p>
        </p:txBody>
      </p:sp>
      <p:sp>
        <p:nvSpPr>
          <p:cNvPr id="31" name="Rectangle 30"/>
          <p:cNvSpPr/>
          <p:nvPr/>
        </p:nvSpPr>
        <p:spPr>
          <a:xfrm>
            <a:off x="204705" y="4931300"/>
            <a:ext cx="8810121" cy="637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smtClean="0"/>
              <a:t>Din </a:t>
            </a:r>
            <a:r>
              <a:rPr lang="ro-RO" sz="1200" dirty="0" err="1" smtClean="0"/>
              <a:t>impartirea</a:t>
            </a:r>
            <a:r>
              <a:rPr lang="ro-RO" sz="1200" dirty="0" smtClean="0"/>
              <a:t> sumei </a:t>
            </a:r>
            <a:r>
              <a:rPr lang="ro-RO" sz="1200" dirty="0" err="1" smtClean="0"/>
              <a:t>obtinute</a:t>
            </a:r>
            <a:r>
              <a:rPr lang="ro-RO" sz="1200" dirty="0" smtClean="0"/>
              <a:t> anterior la cantitatea facturata rezulta </a:t>
            </a:r>
            <a:r>
              <a:rPr lang="ro-RO" sz="1200" dirty="0" err="1" smtClean="0"/>
              <a:t>pretul</a:t>
            </a:r>
            <a:r>
              <a:rPr lang="ro-RO" sz="1200" dirty="0" smtClean="0"/>
              <a:t> de cost unitar al apei pe fiecare arie de operare. Comparat cu veniturile </a:t>
            </a:r>
            <a:r>
              <a:rPr lang="ro-RO" sz="1200" dirty="0" err="1" smtClean="0"/>
              <a:t>obtinute</a:t>
            </a:r>
            <a:r>
              <a:rPr lang="ro-RO" sz="1200" dirty="0" smtClean="0"/>
              <a:t> rezulta profitul sau pierderea  sistemului. Similar se </a:t>
            </a:r>
            <a:r>
              <a:rPr lang="ro-RO" sz="1200" dirty="0" err="1" smtClean="0"/>
              <a:t>procedeaza</a:t>
            </a:r>
            <a:r>
              <a:rPr lang="ro-RO" sz="1200" dirty="0" smtClean="0"/>
              <a:t> si in cazul sistemelor de canalizare si epurare</a:t>
            </a:r>
            <a:endParaRPr lang="en-US" sz="1200" dirty="0"/>
          </a:p>
        </p:txBody>
      </p:sp>
    </p:spTree>
    <p:extLst>
      <p:ext uri="{BB962C8B-B14F-4D97-AF65-F5344CB8AC3E}">
        <p14:creationId xmlns:p14="http://schemas.microsoft.com/office/powerpoint/2010/main" val="100964685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4" name="Picture 13"/>
          <p:cNvPicPr>
            <a:picLocks noChangeAspect="1"/>
          </p:cNvPicPr>
          <p:nvPr/>
        </p:nvPicPr>
        <p:blipFill>
          <a:blip r:embed="rId11"/>
          <a:stretch>
            <a:fillRect/>
          </a:stretch>
        </p:blipFill>
        <p:spPr>
          <a:xfrm>
            <a:off x="216151" y="1115919"/>
            <a:ext cx="8706225" cy="4382678"/>
          </a:xfrm>
          <a:prstGeom prst="rect">
            <a:avLst/>
          </a:prstGeom>
        </p:spPr>
      </p:pic>
    </p:spTree>
    <p:extLst>
      <p:ext uri="{BB962C8B-B14F-4D97-AF65-F5344CB8AC3E}">
        <p14:creationId xmlns:p14="http://schemas.microsoft.com/office/powerpoint/2010/main" val="160222328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98958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TextBox 13"/>
          <p:cNvSpPr txBox="1"/>
          <p:nvPr/>
        </p:nvSpPr>
        <p:spPr>
          <a:xfrm>
            <a:off x="582899" y="1102477"/>
            <a:ext cx="7951919" cy="523220"/>
          </a:xfrm>
          <a:prstGeom prst="rect">
            <a:avLst/>
          </a:prstGeom>
          <a:noFill/>
        </p:spPr>
        <p:txBody>
          <a:bodyPr wrap="square" rtlCol="0">
            <a:spAutoFit/>
          </a:bodyPr>
          <a:lstStyle/>
          <a:p>
            <a:pPr lvl="0" algn="ctr"/>
            <a:r>
              <a:rPr lang="ro-RO" sz="1400" b="1" dirty="0">
                <a:solidFill>
                  <a:schemeClr val="tx1"/>
                </a:solidFill>
                <a:latin typeface="Arial" panose="020B0604020202020204" pitchFamily="34" charset="0"/>
                <a:cs typeface="Arial" panose="020B0604020202020204" pitchFamily="34" charset="0"/>
              </a:rPr>
              <a:t>Surse de finanțare a investițiilor incluse în fișele de fundamentare a prețurilor/tarifelor, nivelul acestora și alimentarea fondului IID din aceste </a:t>
            </a:r>
            <a:r>
              <a:rPr lang="ro-RO" sz="1400" b="1" dirty="0" smtClean="0">
                <a:solidFill>
                  <a:schemeClr val="tx1"/>
                </a:solidFill>
                <a:latin typeface="Arial" panose="020B0604020202020204" pitchFamily="34" charset="0"/>
                <a:cs typeface="Arial" panose="020B0604020202020204" pitchFamily="34" charset="0"/>
              </a:rPr>
              <a:t>surse</a:t>
            </a:r>
            <a:endParaRPr lang="en-US" sz="1400" b="1" dirty="0">
              <a:solidFill>
                <a:schemeClr val="tx1"/>
              </a:solidFill>
              <a:latin typeface="Arial" panose="020B0604020202020204" pitchFamily="34" charset="0"/>
              <a:cs typeface="Arial" panose="020B0604020202020204" pitchFamily="34" charset="0"/>
            </a:endParaRPr>
          </a:p>
        </p:txBody>
      </p:sp>
      <p:graphicFrame>
        <p:nvGraphicFramePr>
          <p:cNvPr id="16" name="Diagram 15"/>
          <p:cNvGraphicFramePr/>
          <p:nvPr>
            <p:extLst>
              <p:ext uri="{D42A27DB-BD31-4B8C-83A1-F6EECF244321}">
                <p14:modId xmlns:p14="http://schemas.microsoft.com/office/powerpoint/2010/main" val="213419249"/>
              </p:ext>
            </p:extLst>
          </p:nvPr>
        </p:nvGraphicFramePr>
        <p:xfrm>
          <a:off x="298876" y="1870852"/>
          <a:ext cx="5803214" cy="231613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7" name="Rectangle 16"/>
          <p:cNvSpPr/>
          <p:nvPr/>
        </p:nvSpPr>
        <p:spPr>
          <a:xfrm>
            <a:off x="6492235" y="2622884"/>
            <a:ext cx="1819835" cy="8422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2000" dirty="0" smtClean="0">
                <a:latin typeface="Algerian" panose="04020705040A02060702" pitchFamily="82" charset="0"/>
              </a:rPr>
              <a:t>FOND IID</a:t>
            </a:r>
            <a:endParaRPr lang="en-US" sz="2000" dirty="0">
              <a:latin typeface="Algerian" panose="04020705040A02060702" pitchFamily="82" charset="0"/>
            </a:endParaRPr>
          </a:p>
        </p:txBody>
      </p:sp>
      <p:graphicFrame>
        <p:nvGraphicFramePr>
          <p:cNvPr id="19" name="Diagram 18"/>
          <p:cNvGraphicFramePr/>
          <p:nvPr>
            <p:extLst>
              <p:ext uri="{D42A27DB-BD31-4B8C-83A1-F6EECF244321}">
                <p14:modId xmlns:p14="http://schemas.microsoft.com/office/powerpoint/2010/main" val="2333876867"/>
              </p:ext>
            </p:extLst>
          </p:nvPr>
        </p:nvGraphicFramePr>
        <p:xfrm>
          <a:off x="6455628" y="3465095"/>
          <a:ext cx="1893047" cy="1061657"/>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20" name="Diagram 19"/>
          <p:cNvGraphicFramePr/>
          <p:nvPr>
            <p:extLst>
              <p:ext uri="{D42A27DB-BD31-4B8C-83A1-F6EECF244321}">
                <p14:modId xmlns:p14="http://schemas.microsoft.com/office/powerpoint/2010/main" val="1668973142"/>
              </p:ext>
            </p:extLst>
          </p:nvPr>
        </p:nvGraphicFramePr>
        <p:xfrm>
          <a:off x="6569356" y="4676858"/>
          <a:ext cx="1742714" cy="1082258"/>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aphicFrame>
        <p:nvGraphicFramePr>
          <p:cNvPr id="26" name="Diagram 25"/>
          <p:cNvGraphicFramePr/>
          <p:nvPr>
            <p:extLst>
              <p:ext uri="{D42A27DB-BD31-4B8C-83A1-F6EECF244321}">
                <p14:modId xmlns:p14="http://schemas.microsoft.com/office/powerpoint/2010/main" val="535568508"/>
              </p:ext>
            </p:extLst>
          </p:nvPr>
        </p:nvGraphicFramePr>
        <p:xfrm>
          <a:off x="322949" y="3519290"/>
          <a:ext cx="1733177" cy="1400053"/>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graphicFrame>
        <p:nvGraphicFramePr>
          <p:cNvPr id="27" name="Diagram 26"/>
          <p:cNvGraphicFramePr/>
          <p:nvPr>
            <p:extLst>
              <p:ext uri="{D42A27DB-BD31-4B8C-83A1-F6EECF244321}">
                <p14:modId xmlns:p14="http://schemas.microsoft.com/office/powerpoint/2010/main" val="2081756275"/>
              </p:ext>
            </p:extLst>
          </p:nvPr>
        </p:nvGraphicFramePr>
        <p:xfrm>
          <a:off x="3303112" y="3539841"/>
          <a:ext cx="1551991" cy="1400053"/>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graphicFrame>
        <p:nvGraphicFramePr>
          <p:cNvPr id="28" name="Diagram 27"/>
          <p:cNvGraphicFramePr/>
          <p:nvPr>
            <p:extLst>
              <p:ext uri="{D42A27DB-BD31-4B8C-83A1-F6EECF244321}">
                <p14:modId xmlns:p14="http://schemas.microsoft.com/office/powerpoint/2010/main" val="4033975551"/>
              </p:ext>
            </p:extLst>
          </p:nvPr>
        </p:nvGraphicFramePr>
        <p:xfrm>
          <a:off x="4558859" y="3471848"/>
          <a:ext cx="1896770" cy="2070847"/>
        </p:xfrm>
        <a:graphic>
          <a:graphicData uri="http://schemas.openxmlformats.org/drawingml/2006/diagram">
            <dgm:relIds xmlns:dgm="http://schemas.openxmlformats.org/drawingml/2006/diagram" xmlns:r="http://schemas.openxmlformats.org/officeDocument/2006/relationships" r:dm="rId36" r:lo="rId37" r:qs="rId38" r:cs="rId39"/>
          </a:graphicData>
        </a:graphic>
      </p:graphicFrame>
    </p:spTree>
    <p:extLst>
      <p:ext uri="{BB962C8B-B14F-4D97-AF65-F5344CB8AC3E}">
        <p14:creationId xmlns:p14="http://schemas.microsoft.com/office/powerpoint/2010/main" val="170780673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algn="ctr" fontAlgn="auto">
              <a:spcBef>
                <a:spcPts val="0"/>
              </a:spcBef>
              <a:spcAft>
                <a:spcPts val="0"/>
              </a:spcAft>
            </a:pPr>
            <a:r>
              <a:rPr lang="ro-RO" sz="2800" b="1" i="1" kern="1200" dirty="0" smtClean="0">
                <a:solidFill>
                  <a:prstClr val="black">
                    <a:lumMod val="50000"/>
                    <a:lumOff val="50000"/>
                  </a:prstClr>
                </a:solidFill>
                <a:latin typeface="Calibri" panose="020F0502020204030204"/>
              </a:rPr>
              <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Modul </a:t>
            </a:r>
            <a:r>
              <a:rPr lang="ro-RO" sz="2800" b="1" i="1" kern="1200" dirty="0">
                <a:solidFill>
                  <a:prstClr val="black">
                    <a:lumMod val="50000"/>
                    <a:lumOff val="50000"/>
                  </a:prstClr>
                </a:solidFill>
                <a:latin typeface="Calibri" panose="020F0502020204030204"/>
              </a:rPr>
              <a:t>1</a:t>
            </a:r>
            <a:r>
              <a:rPr lang="ro-RO" sz="2800" b="1" i="1" kern="1200" dirty="0" smtClean="0">
                <a:solidFill>
                  <a:prstClr val="black">
                    <a:lumMod val="50000"/>
                    <a:lumOff val="50000"/>
                  </a:prstClr>
                </a:solidFill>
                <a:latin typeface="Calibri" panose="020F0502020204030204"/>
              </a:rPr>
              <a:t>:</a:t>
            </a:r>
            <a:r>
              <a:rPr lang="ro-RO" sz="2800" b="1" i="1" kern="1200" dirty="0" smtClean="0">
                <a:solidFill>
                  <a:srgbClr val="2C87C8"/>
                </a:solidFill>
                <a:latin typeface="Calibri" panose="020F0502020204030204"/>
              </a:rPr>
              <a:t> </a:t>
            </a:r>
            <a:r>
              <a:rPr lang="ro-RO" sz="2800" b="1" i="1" kern="1200" dirty="0" smtClean="0">
                <a:solidFill>
                  <a:srgbClr val="2C87C8"/>
                </a:solidFill>
                <a:latin typeface="Calibri" panose="020F0502020204030204"/>
              </a:rPr>
              <a:t>Financiar-Contabilitate</a:t>
            </a:r>
            <a:br>
              <a:rPr lang="ro-RO" sz="2800" b="1" i="1" kern="1200" dirty="0" smtClean="0">
                <a:solidFill>
                  <a:srgbClr val="2C87C8"/>
                </a:solidFill>
                <a:latin typeface="Calibri" panose="020F0502020204030204"/>
              </a:rPr>
            </a:br>
            <a:r>
              <a:rPr lang="ro-RO" sz="2800" b="1" i="1" kern="1200" dirty="0" smtClean="0">
                <a:solidFill>
                  <a:srgbClr val="2C87C8"/>
                </a:solidFill>
                <a:latin typeface="Calibri" panose="020F0502020204030204"/>
              </a:rPr>
              <a:t> </a:t>
            </a:r>
            <a:br>
              <a:rPr lang="ro-RO" sz="2800" b="1" i="1" kern="1200" dirty="0" smtClean="0">
                <a:solidFill>
                  <a:srgbClr val="2C87C8"/>
                </a:solidFill>
                <a:latin typeface="Calibri" panose="020F0502020204030204"/>
              </a:rPr>
            </a:br>
            <a:r>
              <a:rPr lang="ro-RO" sz="2800" b="1" i="1" kern="1200" dirty="0">
                <a:solidFill>
                  <a:srgbClr val="2C87C8"/>
                </a:solidFill>
                <a:latin typeface="Calibri" panose="020F0502020204030204"/>
              </a:rPr>
              <a:t>1</a:t>
            </a:r>
            <a:r>
              <a:rPr lang="ro-RO" sz="2800" b="1" i="1" kern="1200" dirty="0" smtClean="0">
                <a:solidFill>
                  <a:srgbClr val="2C87C8"/>
                </a:solidFill>
                <a:latin typeface="Calibri" panose="020F0502020204030204"/>
              </a:rPr>
              <a:t>.</a:t>
            </a:r>
            <a:r>
              <a:rPr lang="en-US" sz="2800" b="1" i="1" kern="1200" dirty="0">
                <a:solidFill>
                  <a:srgbClr val="2C87C8"/>
                </a:solidFill>
                <a:latin typeface="Calibri" panose="020F0502020204030204"/>
              </a:rPr>
              <a:t>4</a:t>
            </a:r>
            <a:r>
              <a:rPr lang="ro-RO" sz="2800" b="1" i="1" kern="1200" dirty="0">
                <a:solidFill>
                  <a:srgbClr val="2C87C8"/>
                </a:solidFill>
                <a:latin typeface="Calibri" panose="020F0502020204030204"/>
              </a:rPr>
              <a:t>. Cuantificarea Consumurilor, Facturarea Serviciilor</a:t>
            </a:r>
            <a:br>
              <a:rPr lang="ro-RO" sz="2800" b="1" i="1" kern="1200" dirty="0">
                <a:solidFill>
                  <a:srgbClr val="2C87C8"/>
                </a:solidFill>
                <a:latin typeface="Calibri" panose="020F0502020204030204"/>
              </a:rPr>
            </a:br>
            <a:r>
              <a:rPr lang="en-US" b="1" i="1" kern="1200" dirty="0">
                <a:solidFill>
                  <a:srgbClr val="2C87C8"/>
                </a:solidFill>
                <a:latin typeface="Calibri" panose="020F0502020204030204"/>
              </a:rPr>
              <a:t/>
            </a:r>
            <a:br>
              <a:rPr lang="en-US" b="1" i="1" kern="1200" dirty="0">
                <a:solidFill>
                  <a:srgbClr val="2C87C8"/>
                </a:solidFill>
                <a:latin typeface="Calibri" panose="020F0502020204030204"/>
              </a:rPr>
            </a:br>
            <a:r>
              <a:rPr lang="ro-RO" b="1" i="1" kern="1200" dirty="0" smtClean="0">
                <a:solidFill>
                  <a:srgbClr val="2C87C8"/>
                </a:solidFill>
                <a:latin typeface="Calibri" panose="020F0502020204030204"/>
              </a:rPr>
              <a:t/>
            </a:r>
            <a:br>
              <a:rPr lang="ro-RO" b="1" i="1" kern="1200" dirty="0" smtClean="0">
                <a:solidFill>
                  <a:srgbClr val="2C87C8"/>
                </a:solidFill>
                <a:latin typeface="Calibri" panose="020F0502020204030204"/>
              </a:rPr>
            </a:br>
            <a:r>
              <a:rPr lang="ro-RO" sz="2000" b="1" i="1" kern="1200" dirty="0" smtClean="0">
                <a:solidFill>
                  <a:prstClr val="black">
                    <a:lumMod val="50000"/>
                    <a:lumOff val="50000"/>
                  </a:prstClr>
                </a:solidFill>
                <a:latin typeface="Calibri" panose="020F0502020204030204"/>
              </a:rPr>
              <a:t>Lector</a:t>
            </a:r>
            <a:r>
              <a:rPr lang="ro-RO" sz="2000" b="1" i="1" kern="1200" dirty="0">
                <a:solidFill>
                  <a:prstClr val="black">
                    <a:lumMod val="50000"/>
                    <a:lumOff val="50000"/>
                  </a:prstClr>
                </a:solidFill>
                <a:latin typeface="Calibri" panose="020F0502020204030204"/>
              </a:rPr>
              <a:t>: </a:t>
            </a:r>
            <a:r>
              <a:rPr lang="ro-RO" sz="2000" b="1" i="1" kern="1200" dirty="0">
                <a:solidFill>
                  <a:srgbClr val="2C87C8"/>
                </a:solidFill>
                <a:latin typeface="Calibri" panose="020F0502020204030204"/>
              </a:rPr>
              <a:t>Jr. Cristian Mariniuc</a:t>
            </a:r>
            <a:br>
              <a:rPr lang="ro-RO" sz="2000" b="1" i="1" kern="1200" dirty="0">
                <a:solidFill>
                  <a:srgbClr val="2C87C8"/>
                </a:solidFill>
                <a:latin typeface="Calibri" panose="020F0502020204030204"/>
              </a:rPr>
            </a:br>
            <a:r>
              <a:rPr lang="ro-RO" sz="2000" b="1" i="1" kern="1200" dirty="0">
                <a:solidFill>
                  <a:srgbClr val="2C87C8"/>
                </a:solidFill>
                <a:latin typeface="Calibri" panose="020F0502020204030204"/>
              </a:rPr>
              <a:t>Șef Serviciu Comercial ZMI (Zona Metropolitană Iași)</a:t>
            </a:r>
            <a:r>
              <a:rPr lang="en-US" sz="2000" b="1" i="1" kern="1200" dirty="0">
                <a:solidFill>
                  <a:srgbClr val="2C87C8"/>
                </a:solidFill>
                <a:latin typeface="Calibri" panose="020F0502020204030204"/>
              </a:rPr>
              <a:t/>
            </a:r>
            <a:br>
              <a:rPr lang="en-US" sz="2000" b="1" i="1" kern="1200" dirty="0">
                <a:solidFill>
                  <a:srgbClr val="2C87C8"/>
                </a:solidFill>
                <a:latin typeface="Calibri" panose="020F0502020204030204"/>
              </a:rPr>
            </a:br>
            <a:r>
              <a:rPr lang="ro-RO" sz="2000" b="1" i="1" kern="1200" dirty="0" smtClean="0">
                <a:solidFill>
                  <a:srgbClr val="2C87C8"/>
                </a:solidFill>
                <a:latin typeface="Calibri" panose="020F0502020204030204"/>
              </a:rPr>
              <a:t/>
            </a:r>
            <a:br>
              <a:rPr lang="ro-RO" sz="2000" b="1" i="1" kern="1200" dirty="0" smtClean="0">
                <a:solidFill>
                  <a:srgbClr val="2C87C8"/>
                </a:solidFill>
                <a:latin typeface="Calibri" panose="020F0502020204030204"/>
              </a:rPr>
            </a:br>
            <a:r>
              <a:rPr lang="ro-RO" sz="2000" b="1" i="1" kern="1200" dirty="0" smtClean="0">
                <a:solidFill>
                  <a:srgbClr val="2C87C8"/>
                </a:solidFill>
                <a:latin typeface="Calibri" panose="020F0502020204030204"/>
              </a:rPr>
              <a:t>Iași-Septembrie </a:t>
            </a:r>
            <a:r>
              <a:rPr lang="ro-RO" sz="2000" b="1" i="1" kern="1200" dirty="0">
                <a:solidFill>
                  <a:srgbClr val="2C87C8"/>
                </a:solidFill>
                <a:latin typeface="Calibri" panose="020F0502020204030204"/>
              </a:rPr>
              <a:t>2018</a:t>
            </a:r>
            <a:r>
              <a:rPr lang="ro-RO" sz="3200" b="1" i="1" kern="1200" dirty="0">
                <a:solidFill>
                  <a:srgbClr val="2C87C8"/>
                </a:solidFill>
                <a:latin typeface="Calibri" panose="020F0502020204030204"/>
              </a:rPr>
              <a:t/>
            </a:r>
            <a:br>
              <a:rPr lang="ro-RO" sz="3200" b="1" i="1" kern="1200" dirty="0">
                <a:solidFill>
                  <a:srgbClr val="2C87C8"/>
                </a:solidFill>
                <a:latin typeface="Calibri" panose="020F0502020204030204"/>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220653375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fontAlgn="auto">
              <a:spcBef>
                <a:spcPts val="1000"/>
              </a:spcBef>
              <a:spcAft>
                <a:spcPts val="0"/>
              </a:spcAft>
            </a:pPr>
            <a:r>
              <a:rPr lang="ro-RO" sz="2800" b="1" i="1" kern="1200" dirty="0">
                <a:solidFill>
                  <a:prstClr val="black">
                    <a:lumMod val="50000"/>
                    <a:lumOff val="50000"/>
                  </a:prstClr>
                </a:solidFill>
                <a:latin typeface="Calibri" panose="020F0502020204030204"/>
              </a:rPr>
              <a:t>1</a:t>
            </a:r>
            <a:r>
              <a:rPr lang="ro-RO" sz="2800" b="1" i="1" kern="1200" dirty="0" smtClean="0">
                <a:solidFill>
                  <a:prstClr val="black">
                    <a:lumMod val="50000"/>
                    <a:lumOff val="50000"/>
                  </a:prstClr>
                </a:solidFill>
                <a:latin typeface="Calibri" panose="020F0502020204030204"/>
              </a:rPr>
              <a:t>.4</a:t>
            </a:r>
            <a:r>
              <a:rPr lang="ro-RO" sz="2800" b="1" i="1" kern="1200" dirty="0">
                <a:solidFill>
                  <a:prstClr val="black">
                    <a:lumMod val="50000"/>
                    <a:lumOff val="50000"/>
                  </a:prstClr>
                </a:solidFill>
                <a:latin typeface="Calibri" panose="020F0502020204030204"/>
              </a:rPr>
              <a:t>. Cuantificarea </a:t>
            </a:r>
            <a:r>
              <a:rPr lang="ro-RO" sz="2800" b="1" i="1" kern="1200" dirty="0" smtClean="0">
                <a:solidFill>
                  <a:prstClr val="black">
                    <a:lumMod val="50000"/>
                    <a:lumOff val="50000"/>
                  </a:prstClr>
                </a:solidFill>
                <a:latin typeface="Calibri" panose="020F0502020204030204"/>
              </a:rPr>
              <a:t>Consumurilor, Facturarea Serviciilor</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t>
            </a:r>
            <a:r>
              <a:rPr lang="ro-RO" sz="2200" b="1" i="1" kern="1200" dirty="0" smtClean="0">
                <a:solidFill>
                  <a:srgbClr val="2C87C8"/>
                </a:solidFill>
                <a:latin typeface="Calibri" panose="020F0502020204030204"/>
              </a:rPr>
              <a:t>Cuprins</a:t>
            </a:r>
            <a:r>
              <a:rPr lang="ro-RO" b="1" i="1" kern="1200" dirty="0" smtClean="0">
                <a:solidFill>
                  <a:srgbClr val="2C87C8"/>
                </a:solidFill>
                <a:latin typeface="Calibri" panose="020F0502020204030204"/>
              </a:rPr>
              <a:t/>
            </a:r>
            <a:br>
              <a:rPr lang="ro-RO" b="1" i="1" kern="1200" dirty="0" smtClean="0">
                <a:solidFill>
                  <a:srgbClr val="2C87C8"/>
                </a:solidFill>
                <a:latin typeface="Calibri" panose="020F0502020204030204"/>
              </a:rPr>
            </a:br>
            <a:r>
              <a:rPr lang="ro-RO" i="1" kern="1200" dirty="0" smtClean="0">
                <a:solidFill>
                  <a:prstClr val="black"/>
                </a:solidFill>
                <a:latin typeface="Calibri" panose="020F0502020204030204"/>
              </a:rPr>
              <a:t> 	</a:t>
            </a:r>
            <a:r>
              <a:rPr lang="ro-RO" sz="2000" i="1" kern="1200" dirty="0" smtClean="0">
                <a:solidFill>
                  <a:prstClr val="black"/>
                </a:solidFill>
                <a:latin typeface="Calibri" panose="020F0502020204030204"/>
              </a:rPr>
              <a:t>1</a:t>
            </a:r>
            <a:r>
              <a:rPr lang="ro-RO" sz="2000" i="1" kern="1200" dirty="0">
                <a:solidFill>
                  <a:prstClr val="black"/>
                </a:solidFill>
                <a:latin typeface="Calibri" panose="020F0502020204030204"/>
              </a:rPr>
              <a:t>. Structura Serviciilor </a:t>
            </a:r>
            <a:r>
              <a:rPr lang="ro-RO" sz="2000" i="1" kern="1200" dirty="0" smtClean="0">
                <a:solidFill>
                  <a:prstClr val="black"/>
                </a:solidFill>
                <a:latin typeface="Calibri" panose="020F0502020204030204"/>
              </a:rPr>
              <a:t>Comerciale</a:t>
            </a:r>
            <a:r>
              <a:rPr lang="ro-RO" sz="2000" i="1" kern="1200" dirty="0">
                <a:solidFill>
                  <a:prstClr val="black"/>
                </a:solidFill>
                <a:latin typeface="Calibri" panose="020F0502020204030204"/>
              </a:rPr>
              <a:t/>
            </a:r>
            <a:br>
              <a:rPr lang="ro-RO" sz="2000" i="1" kern="1200" dirty="0">
                <a:solidFill>
                  <a:prstClr val="black"/>
                </a:solidFill>
                <a:latin typeface="Calibri" panose="020F0502020204030204"/>
              </a:rPr>
            </a:br>
            <a:r>
              <a:rPr lang="ro-RO" sz="2000" i="1" kern="1200" dirty="0" smtClean="0">
                <a:solidFill>
                  <a:prstClr val="black"/>
                </a:solidFill>
                <a:latin typeface="Calibri" panose="020F0502020204030204"/>
              </a:rPr>
              <a:t>	2</a:t>
            </a:r>
            <a:r>
              <a:rPr lang="ro-RO" sz="2000" i="1" kern="1200" dirty="0">
                <a:solidFill>
                  <a:prstClr val="black"/>
                </a:solidFill>
                <a:latin typeface="Calibri" panose="020F0502020204030204"/>
              </a:rPr>
              <a:t>. Lista activităților desfășurate în cadrul Serviciilor Comerciale</a:t>
            </a:r>
            <a:br>
              <a:rPr lang="ro-RO" sz="2000" i="1" kern="1200" dirty="0">
                <a:solidFill>
                  <a:prstClr val="black"/>
                </a:solidFill>
                <a:latin typeface="Calibri" panose="020F0502020204030204"/>
              </a:rPr>
            </a:br>
            <a:r>
              <a:rPr lang="ro-RO" sz="2000" i="1" kern="1200" dirty="0">
                <a:solidFill>
                  <a:prstClr val="black"/>
                </a:solidFill>
                <a:latin typeface="Calibri" panose="020F0502020204030204"/>
              </a:rPr>
              <a:t> </a:t>
            </a:r>
            <a:r>
              <a:rPr lang="ro-RO" sz="2000" i="1" kern="1200" dirty="0" smtClean="0">
                <a:solidFill>
                  <a:prstClr val="black"/>
                </a:solidFill>
                <a:latin typeface="Calibri" panose="020F0502020204030204"/>
              </a:rPr>
              <a:t>	3</a:t>
            </a:r>
            <a:r>
              <a:rPr lang="ro-RO" sz="2000" i="1" kern="1200" dirty="0">
                <a:solidFill>
                  <a:prstClr val="black"/>
                </a:solidFill>
                <a:latin typeface="Calibri" panose="020F0502020204030204"/>
              </a:rPr>
              <a:t>. Tipuri de utilizatori</a:t>
            </a:r>
            <a:br>
              <a:rPr lang="ro-RO" sz="2000" i="1" kern="1200" dirty="0">
                <a:solidFill>
                  <a:prstClr val="black"/>
                </a:solidFill>
                <a:latin typeface="Calibri" panose="020F0502020204030204"/>
              </a:rPr>
            </a:br>
            <a:r>
              <a:rPr lang="ro-RO" sz="2000" i="1" kern="1200" dirty="0">
                <a:solidFill>
                  <a:prstClr val="black"/>
                </a:solidFill>
                <a:latin typeface="Calibri" panose="020F0502020204030204"/>
              </a:rPr>
              <a:t> </a:t>
            </a:r>
            <a:r>
              <a:rPr lang="ro-RO" sz="2000" i="1" kern="1200" dirty="0" smtClean="0">
                <a:solidFill>
                  <a:prstClr val="black"/>
                </a:solidFill>
                <a:latin typeface="Calibri" panose="020F0502020204030204"/>
              </a:rPr>
              <a:t>	4</a:t>
            </a:r>
            <a:r>
              <a:rPr lang="ro-RO" sz="2000" i="1" kern="1200" dirty="0">
                <a:solidFill>
                  <a:prstClr val="black"/>
                </a:solidFill>
                <a:latin typeface="Calibri" panose="020F0502020204030204"/>
              </a:rPr>
              <a:t>. Contractul de furnizare/prestare a serviciului de alimentare </a:t>
            </a:r>
            <a:r>
              <a:rPr lang="ro-RO" sz="2000" i="1" kern="1200" dirty="0" smtClean="0">
                <a:solidFill>
                  <a:prstClr val="black"/>
                </a:solidFill>
                <a:latin typeface="Calibri" panose="020F0502020204030204"/>
              </a:rPr>
              <a:t>	cu </a:t>
            </a:r>
            <a:r>
              <a:rPr lang="ro-RO" sz="2000" i="1" kern="1200" dirty="0">
                <a:solidFill>
                  <a:prstClr val="black"/>
                </a:solidFill>
                <a:latin typeface="Calibri" panose="020F0502020204030204"/>
              </a:rPr>
              <a:t>apă și de </a:t>
            </a:r>
            <a:r>
              <a:rPr lang="ro-RO" sz="2000" i="1" kern="1200" dirty="0" smtClean="0">
                <a:solidFill>
                  <a:prstClr val="black"/>
                </a:solidFill>
                <a:latin typeface="Calibri" panose="020F0502020204030204"/>
              </a:rPr>
              <a:t>	canalizare</a:t>
            </a:r>
            <a:r>
              <a:rPr lang="ro-RO" sz="2000" i="1" kern="1200" dirty="0">
                <a:solidFill>
                  <a:prstClr val="black"/>
                </a:solidFill>
                <a:latin typeface="Calibri" panose="020F0502020204030204"/>
              </a:rPr>
              <a:t/>
            </a:r>
            <a:br>
              <a:rPr lang="ro-RO" sz="2000" i="1" kern="1200" dirty="0">
                <a:solidFill>
                  <a:prstClr val="black"/>
                </a:solidFill>
                <a:latin typeface="Calibri" panose="020F0502020204030204"/>
              </a:rPr>
            </a:br>
            <a:r>
              <a:rPr lang="ro-RO" sz="2000" kern="1200" dirty="0">
                <a:solidFill>
                  <a:prstClr val="black"/>
                </a:solidFill>
                <a:latin typeface="Calibri" panose="020F0502020204030204"/>
              </a:rPr>
              <a:t> </a:t>
            </a:r>
            <a:r>
              <a:rPr lang="ro-RO" sz="2000" kern="1200" dirty="0" smtClean="0">
                <a:solidFill>
                  <a:prstClr val="black"/>
                </a:solidFill>
                <a:latin typeface="Calibri" panose="020F0502020204030204"/>
              </a:rPr>
              <a:t>	</a:t>
            </a:r>
            <a:r>
              <a:rPr lang="ro-RO" sz="2000" i="1" kern="1200" dirty="0" smtClean="0">
                <a:solidFill>
                  <a:prstClr val="black"/>
                </a:solidFill>
                <a:latin typeface="Calibri" panose="020F0502020204030204"/>
              </a:rPr>
              <a:t>5</a:t>
            </a:r>
            <a:r>
              <a:rPr lang="ro-RO" sz="2000" i="1" kern="1200" dirty="0">
                <a:solidFill>
                  <a:prstClr val="black"/>
                </a:solidFill>
                <a:latin typeface="Calibri" panose="020F0502020204030204"/>
              </a:rPr>
              <a:t>. Citirea contoarelor de branșament și facturarea consumurilor</a:t>
            </a:r>
            <a:r>
              <a:rPr lang="ro-RO" i="1" kern="1200" dirty="0">
                <a:solidFill>
                  <a:prstClr val="black"/>
                </a:solidFill>
                <a:latin typeface="Calibri" panose="020F0502020204030204"/>
              </a:rPr>
              <a:t/>
            </a:r>
            <a:br>
              <a:rPr lang="ro-RO" i="1" kern="1200" dirty="0">
                <a:solidFill>
                  <a:prstClr val="black"/>
                </a:solidFill>
                <a:latin typeface="Calibri" panose="020F0502020204030204"/>
              </a:rPr>
            </a:br>
            <a:r>
              <a:rPr lang="ro-RO" sz="3200" b="1" i="1" kern="1200" dirty="0">
                <a:solidFill>
                  <a:srgbClr val="2C87C8"/>
                </a:solidFill>
                <a:latin typeface="Calibri" panose="020F0502020204030204"/>
              </a:rPr>
              <a:t/>
            </a:r>
            <a:br>
              <a:rPr lang="ro-RO" sz="3200" b="1" i="1" kern="1200" dirty="0">
                <a:solidFill>
                  <a:srgbClr val="2C87C8"/>
                </a:solidFill>
                <a:latin typeface="Calibri" panose="020F0502020204030204"/>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pSp>
        <p:nvGrpSpPr>
          <p:cNvPr id="14" name="Group 13"/>
          <p:cNvGrpSpPr/>
          <p:nvPr/>
        </p:nvGrpSpPr>
        <p:grpSpPr>
          <a:xfrm>
            <a:off x="487469" y="1874685"/>
            <a:ext cx="5350432" cy="91089"/>
            <a:chOff x="954194" y="1246035"/>
            <a:chExt cx="5350432" cy="91089"/>
          </a:xfrm>
        </p:grpSpPr>
        <p:sp>
          <p:nvSpPr>
            <p:cNvPr id="16" name="Chevron 15"/>
            <p:cNvSpPr/>
            <p:nvPr/>
          </p:nvSpPr>
          <p:spPr>
            <a:xfrm>
              <a:off x="95419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7" name="Chevron 16"/>
            <p:cNvSpPr/>
            <p:nvPr/>
          </p:nvSpPr>
          <p:spPr>
            <a:xfrm>
              <a:off x="107018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9" name="Chevron 18"/>
            <p:cNvSpPr/>
            <p:nvPr/>
          </p:nvSpPr>
          <p:spPr>
            <a:xfrm>
              <a:off x="118618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0" name="Chevron 19"/>
            <p:cNvSpPr/>
            <p:nvPr/>
          </p:nvSpPr>
          <p:spPr>
            <a:xfrm>
              <a:off x="129643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6" name="Chevron 25"/>
            <p:cNvSpPr/>
            <p:nvPr/>
          </p:nvSpPr>
          <p:spPr>
            <a:xfrm>
              <a:off x="141242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7" name="Chevron 26"/>
            <p:cNvSpPr/>
            <p:nvPr/>
          </p:nvSpPr>
          <p:spPr>
            <a:xfrm>
              <a:off x="152842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8" name="Chevron 27"/>
            <p:cNvSpPr/>
            <p:nvPr/>
          </p:nvSpPr>
          <p:spPr>
            <a:xfrm>
              <a:off x="16448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9" name="Chevron 28"/>
            <p:cNvSpPr/>
            <p:nvPr/>
          </p:nvSpPr>
          <p:spPr>
            <a:xfrm>
              <a:off x="17608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0" name="Chevron 29"/>
            <p:cNvSpPr/>
            <p:nvPr/>
          </p:nvSpPr>
          <p:spPr>
            <a:xfrm>
              <a:off x="187685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1" name="Chevron 30"/>
            <p:cNvSpPr/>
            <p:nvPr/>
          </p:nvSpPr>
          <p:spPr>
            <a:xfrm>
              <a:off x="198710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2" name="Chevron 31"/>
            <p:cNvSpPr/>
            <p:nvPr/>
          </p:nvSpPr>
          <p:spPr>
            <a:xfrm>
              <a:off x="210309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3" name="Chevron 32"/>
            <p:cNvSpPr/>
            <p:nvPr/>
          </p:nvSpPr>
          <p:spPr>
            <a:xfrm>
              <a:off x="221909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4" name="Chevron 33"/>
            <p:cNvSpPr/>
            <p:nvPr/>
          </p:nvSpPr>
          <p:spPr>
            <a:xfrm>
              <a:off x="232268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5" name="Chevron 34"/>
            <p:cNvSpPr/>
            <p:nvPr/>
          </p:nvSpPr>
          <p:spPr>
            <a:xfrm>
              <a:off x="243868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6" name="Chevron 35"/>
            <p:cNvSpPr/>
            <p:nvPr/>
          </p:nvSpPr>
          <p:spPr>
            <a:xfrm>
              <a:off x="255467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7" name="Chevron 36"/>
            <p:cNvSpPr/>
            <p:nvPr/>
          </p:nvSpPr>
          <p:spPr>
            <a:xfrm>
              <a:off x="266492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8" name="Chevron 37"/>
            <p:cNvSpPr/>
            <p:nvPr/>
          </p:nvSpPr>
          <p:spPr>
            <a:xfrm>
              <a:off x="278091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9" name="Chevron 38"/>
            <p:cNvSpPr/>
            <p:nvPr/>
          </p:nvSpPr>
          <p:spPr>
            <a:xfrm>
              <a:off x="289691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0" name="Chevron 39"/>
            <p:cNvSpPr/>
            <p:nvPr/>
          </p:nvSpPr>
          <p:spPr>
            <a:xfrm>
              <a:off x="301335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1" name="Chevron 40"/>
            <p:cNvSpPr/>
            <p:nvPr/>
          </p:nvSpPr>
          <p:spPr>
            <a:xfrm>
              <a:off x="312935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2" name="Chevron 41"/>
            <p:cNvSpPr/>
            <p:nvPr/>
          </p:nvSpPr>
          <p:spPr>
            <a:xfrm>
              <a:off x="324534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3" name="Chevron 42"/>
            <p:cNvSpPr/>
            <p:nvPr/>
          </p:nvSpPr>
          <p:spPr>
            <a:xfrm>
              <a:off x="335559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4" name="Chevron 43"/>
            <p:cNvSpPr/>
            <p:nvPr/>
          </p:nvSpPr>
          <p:spPr>
            <a:xfrm>
              <a:off x="347158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5" name="Chevron 44"/>
            <p:cNvSpPr/>
            <p:nvPr/>
          </p:nvSpPr>
          <p:spPr>
            <a:xfrm>
              <a:off x="358758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6" name="Chevron 45"/>
            <p:cNvSpPr/>
            <p:nvPr/>
          </p:nvSpPr>
          <p:spPr>
            <a:xfrm>
              <a:off x="369783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7" name="Chevron 46"/>
            <p:cNvSpPr/>
            <p:nvPr/>
          </p:nvSpPr>
          <p:spPr>
            <a:xfrm>
              <a:off x="381382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8" name="Chevron 47"/>
            <p:cNvSpPr/>
            <p:nvPr/>
          </p:nvSpPr>
          <p:spPr>
            <a:xfrm>
              <a:off x="392982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9" name="Chevron 48"/>
            <p:cNvSpPr/>
            <p:nvPr/>
          </p:nvSpPr>
          <p:spPr>
            <a:xfrm>
              <a:off x="404007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0" name="Chevron 49"/>
            <p:cNvSpPr/>
            <p:nvPr/>
          </p:nvSpPr>
          <p:spPr>
            <a:xfrm>
              <a:off x="41560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1" name="Chevron 50"/>
            <p:cNvSpPr/>
            <p:nvPr/>
          </p:nvSpPr>
          <p:spPr>
            <a:xfrm>
              <a:off x="42720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2" name="Chevron 51"/>
            <p:cNvSpPr/>
            <p:nvPr/>
          </p:nvSpPr>
          <p:spPr>
            <a:xfrm>
              <a:off x="437605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3" name="Chevron 52"/>
            <p:cNvSpPr/>
            <p:nvPr/>
          </p:nvSpPr>
          <p:spPr>
            <a:xfrm>
              <a:off x="448630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4" name="Chevron 53"/>
            <p:cNvSpPr/>
            <p:nvPr/>
          </p:nvSpPr>
          <p:spPr>
            <a:xfrm>
              <a:off x="460229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5" name="Chevron 54"/>
            <p:cNvSpPr/>
            <p:nvPr/>
          </p:nvSpPr>
          <p:spPr>
            <a:xfrm>
              <a:off x="471829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6" name="Chevron 55"/>
            <p:cNvSpPr/>
            <p:nvPr/>
          </p:nvSpPr>
          <p:spPr>
            <a:xfrm>
              <a:off x="482854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7" name="Chevron 56"/>
            <p:cNvSpPr/>
            <p:nvPr/>
          </p:nvSpPr>
          <p:spPr>
            <a:xfrm>
              <a:off x="494453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8" name="Chevron 57"/>
            <p:cNvSpPr/>
            <p:nvPr/>
          </p:nvSpPr>
          <p:spPr>
            <a:xfrm>
              <a:off x="506052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9" name="Chevron 58"/>
            <p:cNvSpPr/>
            <p:nvPr/>
          </p:nvSpPr>
          <p:spPr>
            <a:xfrm>
              <a:off x="5177449"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0" name="Chevron 59"/>
            <p:cNvSpPr/>
            <p:nvPr/>
          </p:nvSpPr>
          <p:spPr>
            <a:xfrm>
              <a:off x="5293443"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1" name="Chevron 60"/>
            <p:cNvSpPr/>
            <p:nvPr/>
          </p:nvSpPr>
          <p:spPr>
            <a:xfrm>
              <a:off x="540943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2" name="Chevron 61"/>
            <p:cNvSpPr/>
            <p:nvPr/>
          </p:nvSpPr>
          <p:spPr>
            <a:xfrm>
              <a:off x="551968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3" name="Chevron 62"/>
            <p:cNvSpPr/>
            <p:nvPr/>
          </p:nvSpPr>
          <p:spPr>
            <a:xfrm>
              <a:off x="5635681"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4" name="Chevron 63"/>
            <p:cNvSpPr/>
            <p:nvPr/>
          </p:nvSpPr>
          <p:spPr>
            <a:xfrm>
              <a:off x="5751675"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5" name="Chevron 64"/>
            <p:cNvSpPr/>
            <p:nvPr/>
          </p:nvSpPr>
          <p:spPr>
            <a:xfrm>
              <a:off x="5868120"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6" name="Chevron 65"/>
            <p:cNvSpPr/>
            <p:nvPr/>
          </p:nvSpPr>
          <p:spPr>
            <a:xfrm>
              <a:off x="5984114"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7" name="Chevron 66"/>
            <p:cNvSpPr/>
            <p:nvPr/>
          </p:nvSpPr>
          <p:spPr>
            <a:xfrm>
              <a:off x="610010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8" name="Chevron 67"/>
            <p:cNvSpPr/>
            <p:nvPr/>
          </p:nvSpPr>
          <p:spPr>
            <a:xfrm>
              <a:off x="621035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grpSp>
    </p:spTree>
    <p:extLst>
      <p:ext uri="{BB962C8B-B14F-4D97-AF65-F5344CB8AC3E}">
        <p14:creationId xmlns:p14="http://schemas.microsoft.com/office/powerpoint/2010/main" val="314358012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fontAlgn="auto">
              <a:spcBef>
                <a:spcPts val="1000"/>
              </a:spcBef>
              <a:spcAft>
                <a:spcPts val="0"/>
              </a:spcAft>
            </a:pPr>
            <a:r>
              <a:rPr lang="ro-RO" sz="2800" b="1" i="1" kern="1200" dirty="0">
                <a:solidFill>
                  <a:prstClr val="black">
                    <a:lumMod val="50000"/>
                    <a:lumOff val="50000"/>
                  </a:prstClr>
                </a:solidFill>
                <a:latin typeface="Calibri" panose="020F0502020204030204"/>
              </a:rPr>
              <a:t>1</a:t>
            </a:r>
            <a:r>
              <a:rPr lang="ro-RO" sz="2800" b="1" i="1" kern="1200" dirty="0" smtClean="0">
                <a:solidFill>
                  <a:prstClr val="black">
                    <a:lumMod val="50000"/>
                    <a:lumOff val="50000"/>
                  </a:prstClr>
                </a:solidFill>
                <a:latin typeface="Calibri" panose="020F0502020204030204"/>
              </a:rPr>
              <a:t>.4</a:t>
            </a:r>
            <a:r>
              <a:rPr lang="ro-RO" sz="2800" b="1" i="1" kern="1200" dirty="0">
                <a:solidFill>
                  <a:prstClr val="black">
                    <a:lumMod val="50000"/>
                    <a:lumOff val="50000"/>
                  </a:prstClr>
                </a:solidFill>
                <a:latin typeface="Calibri" panose="020F0502020204030204"/>
              </a:rPr>
              <a:t>. Cuantificarea </a:t>
            </a:r>
            <a:r>
              <a:rPr lang="ro-RO" sz="2800" b="1" i="1" kern="1200" dirty="0" smtClean="0">
                <a:solidFill>
                  <a:prstClr val="black">
                    <a:lumMod val="50000"/>
                    <a:lumOff val="50000"/>
                  </a:prstClr>
                </a:solidFill>
                <a:latin typeface="Calibri" panose="020F0502020204030204"/>
              </a:rPr>
              <a:t>Consumurilor, Facturarea Serviciilor</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t>
            </a:r>
            <a:r>
              <a:rPr lang="ro-RO" sz="2200" b="1" i="1" kern="1200" dirty="0" smtClean="0">
                <a:solidFill>
                  <a:srgbClr val="2C87C8"/>
                </a:solidFill>
                <a:latin typeface="Calibri" panose="020F0502020204030204"/>
              </a:rPr>
              <a:t>Cuprins</a:t>
            </a:r>
            <a:r>
              <a:rPr lang="ro-RO" b="1" i="1" kern="1200" dirty="0" smtClean="0">
                <a:solidFill>
                  <a:srgbClr val="2C87C8"/>
                </a:solidFill>
                <a:latin typeface="Calibri" panose="020F0502020204030204"/>
              </a:rPr>
              <a:t/>
            </a:r>
            <a:br>
              <a:rPr lang="ro-RO" b="1" i="1" kern="1200" dirty="0" smtClean="0">
                <a:solidFill>
                  <a:srgbClr val="2C87C8"/>
                </a:solidFill>
                <a:latin typeface="Calibri" panose="020F0502020204030204"/>
              </a:rPr>
            </a:br>
            <a:r>
              <a:rPr lang="ro-RO" sz="2800" i="1" kern="1200" dirty="0" smtClean="0">
                <a:solidFill>
                  <a:prstClr val="black"/>
                </a:solidFill>
                <a:latin typeface="Calibri" panose="020F0502020204030204"/>
              </a:rPr>
              <a:t> 	</a:t>
            </a:r>
            <a:r>
              <a:rPr lang="ro-RO" sz="2000" i="1" kern="1200" dirty="0" smtClean="0">
                <a:solidFill>
                  <a:prstClr val="black"/>
                </a:solidFill>
                <a:latin typeface="Calibri" panose="020F0502020204030204"/>
              </a:rPr>
              <a:t>6</a:t>
            </a:r>
            <a:r>
              <a:rPr lang="ro-RO" sz="2000" i="1" kern="1200" dirty="0">
                <a:solidFill>
                  <a:prstClr val="black"/>
                </a:solidFill>
                <a:latin typeface="Calibri" panose="020F0502020204030204"/>
              </a:rPr>
              <a:t>. Contractare în condominii</a:t>
            </a:r>
            <a:br>
              <a:rPr lang="ro-RO" sz="2000" i="1" kern="1200" dirty="0">
                <a:solidFill>
                  <a:prstClr val="black"/>
                </a:solidFill>
                <a:latin typeface="Calibri" panose="020F0502020204030204"/>
              </a:rPr>
            </a:br>
            <a:r>
              <a:rPr lang="ro-RO" sz="2000" i="1" kern="1200" dirty="0">
                <a:solidFill>
                  <a:prstClr val="black"/>
                </a:solidFill>
                <a:latin typeface="Calibri" panose="020F0502020204030204"/>
              </a:rPr>
              <a:t> </a:t>
            </a:r>
            <a:r>
              <a:rPr lang="ro-RO" sz="2000" i="1" kern="1200" dirty="0" smtClean="0">
                <a:solidFill>
                  <a:prstClr val="black"/>
                </a:solidFill>
                <a:latin typeface="Calibri" panose="020F0502020204030204"/>
              </a:rPr>
              <a:t>	7</a:t>
            </a:r>
            <a:r>
              <a:rPr lang="ro-RO" sz="2000" i="1" kern="1200" dirty="0">
                <a:solidFill>
                  <a:prstClr val="black"/>
                </a:solidFill>
                <a:latin typeface="Calibri" panose="020F0502020204030204"/>
              </a:rPr>
              <a:t>. Sancțiuni aplicate în cazul întârzierii la plată</a:t>
            </a:r>
            <a:br>
              <a:rPr lang="ro-RO" sz="2000" i="1" kern="1200" dirty="0">
                <a:solidFill>
                  <a:prstClr val="black"/>
                </a:solidFill>
                <a:latin typeface="Calibri" panose="020F0502020204030204"/>
              </a:rPr>
            </a:br>
            <a:r>
              <a:rPr lang="ro-RO" sz="2000" i="1" kern="1200" dirty="0">
                <a:solidFill>
                  <a:prstClr val="black"/>
                </a:solidFill>
                <a:latin typeface="Calibri" panose="020F0502020204030204"/>
              </a:rPr>
              <a:t> </a:t>
            </a:r>
            <a:r>
              <a:rPr lang="ro-RO" sz="2000" i="1" kern="1200" dirty="0" smtClean="0">
                <a:solidFill>
                  <a:prstClr val="black"/>
                </a:solidFill>
                <a:latin typeface="Calibri" panose="020F0502020204030204"/>
              </a:rPr>
              <a:t>	8</a:t>
            </a:r>
            <a:r>
              <a:rPr lang="ro-RO" sz="2000" i="1" kern="1200" dirty="0">
                <a:solidFill>
                  <a:prstClr val="black"/>
                </a:solidFill>
                <a:latin typeface="Calibri" panose="020F0502020204030204"/>
              </a:rPr>
              <a:t>. Sancțiuni aplicate în cazul neplății</a:t>
            </a:r>
            <a:br>
              <a:rPr lang="ro-RO" sz="2000" i="1" kern="1200" dirty="0">
                <a:solidFill>
                  <a:prstClr val="black"/>
                </a:solidFill>
                <a:latin typeface="Calibri" panose="020F0502020204030204"/>
              </a:rPr>
            </a:br>
            <a:r>
              <a:rPr lang="ro-RO" sz="2000" i="1" kern="1200" dirty="0" smtClean="0">
                <a:solidFill>
                  <a:prstClr val="black"/>
                </a:solidFill>
                <a:latin typeface="Calibri" panose="020F0502020204030204"/>
              </a:rPr>
              <a:t>	9</a:t>
            </a:r>
            <a:r>
              <a:rPr lang="ro-RO" sz="2000" i="1" kern="1200" dirty="0">
                <a:solidFill>
                  <a:prstClr val="black"/>
                </a:solidFill>
                <a:latin typeface="Calibri" panose="020F0502020204030204"/>
              </a:rPr>
              <a:t>. Preluare ape pluviale</a:t>
            </a:r>
            <a:br>
              <a:rPr lang="ro-RO" sz="2000" i="1" kern="1200" dirty="0">
                <a:solidFill>
                  <a:prstClr val="black"/>
                </a:solidFill>
                <a:latin typeface="Calibri" panose="020F0502020204030204"/>
              </a:rPr>
            </a:br>
            <a:r>
              <a:rPr lang="ro-RO" sz="2000" kern="1200" dirty="0">
                <a:solidFill>
                  <a:prstClr val="black"/>
                </a:solidFill>
                <a:latin typeface="Calibri" panose="020F0502020204030204"/>
              </a:rPr>
              <a:t> </a:t>
            </a:r>
            <a:r>
              <a:rPr lang="ro-RO" sz="2000" kern="1200" dirty="0" smtClean="0">
                <a:solidFill>
                  <a:prstClr val="black"/>
                </a:solidFill>
                <a:latin typeface="Calibri" panose="020F0502020204030204"/>
              </a:rPr>
              <a:t>	</a:t>
            </a:r>
            <a:r>
              <a:rPr lang="ro-RO" sz="2000" i="1" kern="1200" dirty="0" smtClean="0">
                <a:solidFill>
                  <a:prstClr val="black"/>
                </a:solidFill>
                <a:latin typeface="Calibri" panose="020F0502020204030204"/>
              </a:rPr>
              <a:t>10</a:t>
            </a:r>
            <a:r>
              <a:rPr lang="ro-RO" sz="2000" i="1" kern="1200" dirty="0">
                <a:solidFill>
                  <a:prstClr val="black"/>
                </a:solidFill>
                <a:latin typeface="Calibri" panose="020F0502020204030204"/>
              </a:rPr>
              <a:t>. Raport de activitate</a:t>
            </a:r>
            <a:br>
              <a:rPr lang="ro-RO" sz="2000" i="1" kern="1200" dirty="0">
                <a:solidFill>
                  <a:prstClr val="black"/>
                </a:solidFill>
                <a:latin typeface="Calibri" panose="020F0502020204030204"/>
              </a:rPr>
            </a:br>
            <a:r>
              <a:rPr lang="ro-RO" sz="3200" b="1" i="1" kern="1200" dirty="0">
                <a:solidFill>
                  <a:srgbClr val="2C87C8"/>
                </a:solidFill>
                <a:latin typeface="Calibri" panose="020F0502020204030204"/>
              </a:rPr>
              <a:t/>
            </a:r>
            <a:br>
              <a:rPr lang="ro-RO" sz="3200" b="1" i="1" kern="1200" dirty="0">
                <a:solidFill>
                  <a:srgbClr val="2C87C8"/>
                </a:solidFill>
                <a:latin typeface="Calibri" panose="020F0502020204030204"/>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pSp>
        <p:nvGrpSpPr>
          <p:cNvPr id="14" name="Group 13"/>
          <p:cNvGrpSpPr/>
          <p:nvPr/>
        </p:nvGrpSpPr>
        <p:grpSpPr>
          <a:xfrm>
            <a:off x="487469" y="1874685"/>
            <a:ext cx="5350432" cy="91089"/>
            <a:chOff x="954194" y="1246035"/>
            <a:chExt cx="5350432" cy="91089"/>
          </a:xfrm>
        </p:grpSpPr>
        <p:sp>
          <p:nvSpPr>
            <p:cNvPr id="16" name="Chevron 15"/>
            <p:cNvSpPr/>
            <p:nvPr/>
          </p:nvSpPr>
          <p:spPr>
            <a:xfrm>
              <a:off x="95419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7" name="Chevron 16"/>
            <p:cNvSpPr/>
            <p:nvPr/>
          </p:nvSpPr>
          <p:spPr>
            <a:xfrm>
              <a:off x="107018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9" name="Chevron 18"/>
            <p:cNvSpPr/>
            <p:nvPr/>
          </p:nvSpPr>
          <p:spPr>
            <a:xfrm>
              <a:off x="118618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0" name="Chevron 19"/>
            <p:cNvSpPr/>
            <p:nvPr/>
          </p:nvSpPr>
          <p:spPr>
            <a:xfrm>
              <a:off x="129643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6" name="Chevron 25"/>
            <p:cNvSpPr/>
            <p:nvPr/>
          </p:nvSpPr>
          <p:spPr>
            <a:xfrm>
              <a:off x="141242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7" name="Chevron 26"/>
            <p:cNvSpPr/>
            <p:nvPr/>
          </p:nvSpPr>
          <p:spPr>
            <a:xfrm>
              <a:off x="152842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8" name="Chevron 27"/>
            <p:cNvSpPr/>
            <p:nvPr/>
          </p:nvSpPr>
          <p:spPr>
            <a:xfrm>
              <a:off x="16448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9" name="Chevron 28"/>
            <p:cNvSpPr/>
            <p:nvPr/>
          </p:nvSpPr>
          <p:spPr>
            <a:xfrm>
              <a:off x="17608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0" name="Chevron 29"/>
            <p:cNvSpPr/>
            <p:nvPr/>
          </p:nvSpPr>
          <p:spPr>
            <a:xfrm>
              <a:off x="187685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1" name="Chevron 30"/>
            <p:cNvSpPr/>
            <p:nvPr/>
          </p:nvSpPr>
          <p:spPr>
            <a:xfrm>
              <a:off x="198710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2" name="Chevron 31"/>
            <p:cNvSpPr/>
            <p:nvPr/>
          </p:nvSpPr>
          <p:spPr>
            <a:xfrm>
              <a:off x="210309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3" name="Chevron 32"/>
            <p:cNvSpPr/>
            <p:nvPr/>
          </p:nvSpPr>
          <p:spPr>
            <a:xfrm>
              <a:off x="221909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4" name="Chevron 33"/>
            <p:cNvSpPr/>
            <p:nvPr/>
          </p:nvSpPr>
          <p:spPr>
            <a:xfrm>
              <a:off x="232268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5" name="Chevron 34"/>
            <p:cNvSpPr/>
            <p:nvPr/>
          </p:nvSpPr>
          <p:spPr>
            <a:xfrm>
              <a:off x="243868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6" name="Chevron 35"/>
            <p:cNvSpPr/>
            <p:nvPr/>
          </p:nvSpPr>
          <p:spPr>
            <a:xfrm>
              <a:off x="255467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7" name="Chevron 36"/>
            <p:cNvSpPr/>
            <p:nvPr/>
          </p:nvSpPr>
          <p:spPr>
            <a:xfrm>
              <a:off x="266492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8" name="Chevron 37"/>
            <p:cNvSpPr/>
            <p:nvPr/>
          </p:nvSpPr>
          <p:spPr>
            <a:xfrm>
              <a:off x="278091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9" name="Chevron 38"/>
            <p:cNvSpPr/>
            <p:nvPr/>
          </p:nvSpPr>
          <p:spPr>
            <a:xfrm>
              <a:off x="289691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0" name="Chevron 39"/>
            <p:cNvSpPr/>
            <p:nvPr/>
          </p:nvSpPr>
          <p:spPr>
            <a:xfrm>
              <a:off x="301335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1" name="Chevron 40"/>
            <p:cNvSpPr/>
            <p:nvPr/>
          </p:nvSpPr>
          <p:spPr>
            <a:xfrm>
              <a:off x="312935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2" name="Chevron 41"/>
            <p:cNvSpPr/>
            <p:nvPr/>
          </p:nvSpPr>
          <p:spPr>
            <a:xfrm>
              <a:off x="324534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3" name="Chevron 42"/>
            <p:cNvSpPr/>
            <p:nvPr/>
          </p:nvSpPr>
          <p:spPr>
            <a:xfrm>
              <a:off x="335559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4" name="Chevron 43"/>
            <p:cNvSpPr/>
            <p:nvPr/>
          </p:nvSpPr>
          <p:spPr>
            <a:xfrm>
              <a:off x="347158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5" name="Chevron 44"/>
            <p:cNvSpPr/>
            <p:nvPr/>
          </p:nvSpPr>
          <p:spPr>
            <a:xfrm>
              <a:off x="358758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6" name="Chevron 45"/>
            <p:cNvSpPr/>
            <p:nvPr/>
          </p:nvSpPr>
          <p:spPr>
            <a:xfrm>
              <a:off x="369783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7" name="Chevron 46"/>
            <p:cNvSpPr/>
            <p:nvPr/>
          </p:nvSpPr>
          <p:spPr>
            <a:xfrm>
              <a:off x="381382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8" name="Chevron 47"/>
            <p:cNvSpPr/>
            <p:nvPr/>
          </p:nvSpPr>
          <p:spPr>
            <a:xfrm>
              <a:off x="392982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9" name="Chevron 48"/>
            <p:cNvSpPr/>
            <p:nvPr/>
          </p:nvSpPr>
          <p:spPr>
            <a:xfrm>
              <a:off x="404007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0" name="Chevron 49"/>
            <p:cNvSpPr/>
            <p:nvPr/>
          </p:nvSpPr>
          <p:spPr>
            <a:xfrm>
              <a:off x="41560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1" name="Chevron 50"/>
            <p:cNvSpPr/>
            <p:nvPr/>
          </p:nvSpPr>
          <p:spPr>
            <a:xfrm>
              <a:off x="42720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2" name="Chevron 51"/>
            <p:cNvSpPr/>
            <p:nvPr/>
          </p:nvSpPr>
          <p:spPr>
            <a:xfrm>
              <a:off x="437605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3" name="Chevron 52"/>
            <p:cNvSpPr/>
            <p:nvPr/>
          </p:nvSpPr>
          <p:spPr>
            <a:xfrm>
              <a:off x="448630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4" name="Chevron 53"/>
            <p:cNvSpPr/>
            <p:nvPr/>
          </p:nvSpPr>
          <p:spPr>
            <a:xfrm>
              <a:off x="460229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5" name="Chevron 54"/>
            <p:cNvSpPr/>
            <p:nvPr/>
          </p:nvSpPr>
          <p:spPr>
            <a:xfrm>
              <a:off x="471829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6" name="Chevron 55"/>
            <p:cNvSpPr/>
            <p:nvPr/>
          </p:nvSpPr>
          <p:spPr>
            <a:xfrm>
              <a:off x="482854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7" name="Chevron 56"/>
            <p:cNvSpPr/>
            <p:nvPr/>
          </p:nvSpPr>
          <p:spPr>
            <a:xfrm>
              <a:off x="494453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8" name="Chevron 57"/>
            <p:cNvSpPr/>
            <p:nvPr/>
          </p:nvSpPr>
          <p:spPr>
            <a:xfrm>
              <a:off x="506052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9" name="Chevron 58"/>
            <p:cNvSpPr/>
            <p:nvPr/>
          </p:nvSpPr>
          <p:spPr>
            <a:xfrm>
              <a:off x="5177449"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0" name="Chevron 59"/>
            <p:cNvSpPr/>
            <p:nvPr/>
          </p:nvSpPr>
          <p:spPr>
            <a:xfrm>
              <a:off x="5293443"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1" name="Chevron 60"/>
            <p:cNvSpPr/>
            <p:nvPr/>
          </p:nvSpPr>
          <p:spPr>
            <a:xfrm>
              <a:off x="540943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2" name="Chevron 61"/>
            <p:cNvSpPr/>
            <p:nvPr/>
          </p:nvSpPr>
          <p:spPr>
            <a:xfrm>
              <a:off x="551968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3" name="Chevron 62"/>
            <p:cNvSpPr/>
            <p:nvPr/>
          </p:nvSpPr>
          <p:spPr>
            <a:xfrm>
              <a:off x="5635681"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4" name="Chevron 63"/>
            <p:cNvSpPr/>
            <p:nvPr/>
          </p:nvSpPr>
          <p:spPr>
            <a:xfrm>
              <a:off x="5751675"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5" name="Chevron 64"/>
            <p:cNvSpPr/>
            <p:nvPr/>
          </p:nvSpPr>
          <p:spPr>
            <a:xfrm>
              <a:off x="5868120"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6" name="Chevron 65"/>
            <p:cNvSpPr/>
            <p:nvPr/>
          </p:nvSpPr>
          <p:spPr>
            <a:xfrm>
              <a:off x="5984114"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7" name="Chevron 66"/>
            <p:cNvSpPr/>
            <p:nvPr/>
          </p:nvSpPr>
          <p:spPr>
            <a:xfrm>
              <a:off x="610010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8" name="Chevron 67"/>
            <p:cNvSpPr/>
            <p:nvPr/>
          </p:nvSpPr>
          <p:spPr>
            <a:xfrm>
              <a:off x="621035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grpSp>
    </p:spTree>
    <p:extLst>
      <p:ext uri="{BB962C8B-B14F-4D97-AF65-F5344CB8AC3E}">
        <p14:creationId xmlns:p14="http://schemas.microsoft.com/office/powerpoint/2010/main" val="262894413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fontAlgn="auto">
              <a:lnSpc>
                <a:spcPct val="90000"/>
              </a:lnSpc>
              <a:spcBef>
                <a:spcPts val="1000"/>
              </a:spcBef>
              <a:spcAft>
                <a:spcPts val="0"/>
              </a:spcAft>
            </a:pPr>
            <a:r>
              <a:rPr lang="ro-RO" sz="2800" b="1" i="1" kern="1200" dirty="0">
                <a:solidFill>
                  <a:prstClr val="black">
                    <a:lumMod val="50000"/>
                    <a:lumOff val="50000"/>
                  </a:prstClr>
                </a:solidFill>
                <a:latin typeface="Calibri" panose="020F0502020204030204"/>
              </a:rPr>
              <a:t>1</a:t>
            </a:r>
            <a:r>
              <a:rPr lang="ro-RO" sz="2800" b="1" i="1" kern="1200" dirty="0" smtClean="0">
                <a:solidFill>
                  <a:prstClr val="black">
                    <a:lumMod val="50000"/>
                    <a:lumOff val="50000"/>
                  </a:prstClr>
                </a:solidFill>
                <a:latin typeface="Calibri" panose="020F0502020204030204"/>
              </a:rPr>
              <a:t>.4</a:t>
            </a:r>
            <a:r>
              <a:rPr lang="ro-RO" sz="2800" b="1" i="1" kern="1200" dirty="0">
                <a:solidFill>
                  <a:prstClr val="black">
                    <a:lumMod val="50000"/>
                    <a:lumOff val="50000"/>
                  </a:prstClr>
                </a:solidFill>
                <a:latin typeface="Calibri" panose="020F0502020204030204"/>
              </a:rPr>
              <a:t>. Cuantificarea </a:t>
            </a:r>
            <a:r>
              <a:rPr lang="ro-RO" sz="2800" b="1" i="1" kern="1200" dirty="0" smtClean="0">
                <a:solidFill>
                  <a:prstClr val="black">
                    <a:lumMod val="50000"/>
                    <a:lumOff val="50000"/>
                  </a:prstClr>
                </a:solidFill>
                <a:latin typeface="Calibri" panose="020F0502020204030204"/>
              </a:rPr>
              <a:t>Consumurilor, Facturarea Serviciilor</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r>
            <a:br>
              <a:rPr lang="ro-RO" sz="2800" b="1" i="1" kern="1200" dirty="0" smtClean="0">
                <a:solidFill>
                  <a:prstClr val="black">
                    <a:lumMod val="50000"/>
                    <a:lumOff val="50000"/>
                  </a:prstClr>
                </a:solidFill>
                <a:latin typeface="Calibri" panose="020F0502020204030204"/>
              </a:rPr>
            </a:br>
            <a:r>
              <a:rPr lang="ro-RO" sz="2200" b="1" i="1" kern="1200" dirty="0">
                <a:solidFill>
                  <a:srgbClr val="2C87C8"/>
                </a:solidFill>
                <a:latin typeface="Calibri" panose="020F0502020204030204"/>
              </a:rPr>
              <a:t>Subtitlul 1 - </a:t>
            </a:r>
            <a:r>
              <a:rPr lang="ro-RO" sz="2200" i="1" kern="1200" dirty="0">
                <a:solidFill>
                  <a:prstClr val="black"/>
                </a:solidFill>
                <a:latin typeface="Calibri" panose="020F0502020204030204"/>
              </a:rPr>
              <a:t>Structura Serviciilor Comerciale</a:t>
            </a:r>
            <a:r>
              <a:rPr lang="ro-RO" b="1" i="1" kern="1200" dirty="0" smtClean="0">
                <a:solidFill>
                  <a:srgbClr val="2C87C8"/>
                </a:solidFill>
                <a:latin typeface="Calibri" panose="020F0502020204030204"/>
              </a:rPr>
              <a:t/>
            </a:r>
            <a:br>
              <a:rPr lang="ro-RO" b="1" i="1" kern="1200" dirty="0" smtClean="0">
                <a:solidFill>
                  <a:srgbClr val="2C87C8"/>
                </a:solidFill>
                <a:latin typeface="Calibri" panose="020F0502020204030204"/>
              </a:rPr>
            </a:br>
            <a:r>
              <a:rPr lang="ro-RO" b="1" i="1" kern="1200" dirty="0" smtClean="0">
                <a:solidFill>
                  <a:srgbClr val="2C87C8"/>
                </a:solidFill>
                <a:latin typeface="Calibri" panose="020F0502020204030204"/>
              </a:rPr>
              <a:t/>
            </a:r>
            <a:br>
              <a:rPr lang="ro-RO" b="1" i="1" kern="1200" dirty="0" smtClean="0">
                <a:solidFill>
                  <a:srgbClr val="2C87C8"/>
                </a:solidFill>
                <a:latin typeface="Calibri" panose="020F0502020204030204"/>
              </a:rPr>
            </a:br>
            <a:r>
              <a:rPr lang="ro-RO" sz="1800" i="1" kern="1200" dirty="0" smtClean="0">
                <a:solidFill>
                  <a:prstClr val="black"/>
                </a:solidFill>
                <a:latin typeface="Calibri" panose="020F0502020204030204"/>
              </a:rPr>
              <a:t>Serviciul </a:t>
            </a:r>
            <a:r>
              <a:rPr lang="ro-RO" sz="1800" i="1" kern="1200" dirty="0">
                <a:solidFill>
                  <a:prstClr val="black"/>
                </a:solidFill>
                <a:latin typeface="Calibri" panose="020F0502020204030204"/>
              </a:rPr>
              <a:t>Comercial Zona Metropolitană Iași – municipiul Iași și comunele limitrofe: Lețcani, Ciurea, Bârnova, Tomești, Holboca, Aroneanu, Valea Lupului, Rediu, Miroslava și </a:t>
            </a:r>
            <a:r>
              <a:rPr lang="ro-RO" sz="1800" i="1" kern="1200" dirty="0" smtClean="0">
                <a:solidFill>
                  <a:prstClr val="black"/>
                </a:solidFill>
                <a:latin typeface="Calibri" panose="020F0502020204030204"/>
              </a:rPr>
              <a:t>Popricani.	Sector </a:t>
            </a:r>
            <a:r>
              <a:rPr lang="ro-RO" sz="1800" i="1" kern="1200" dirty="0">
                <a:solidFill>
                  <a:prstClr val="black"/>
                </a:solidFill>
                <a:latin typeface="Calibri" panose="020F0502020204030204"/>
              </a:rPr>
              <a:t>Comercial Iași Nord</a:t>
            </a:r>
            <a:br>
              <a:rPr lang="ro-RO" sz="1800" i="1" kern="1200" dirty="0">
                <a:solidFill>
                  <a:prstClr val="black"/>
                </a:solidFill>
                <a:latin typeface="Calibri" panose="020F0502020204030204"/>
              </a:rPr>
            </a:br>
            <a:r>
              <a:rPr lang="ro-RO" sz="1800" i="1" kern="1200" dirty="0" smtClean="0">
                <a:solidFill>
                  <a:prstClr val="black"/>
                </a:solidFill>
                <a:latin typeface="Calibri" panose="020F0502020204030204"/>
              </a:rPr>
              <a:t>	Sector </a:t>
            </a:r>
            <a:r>
              <a:rPr lang="ro-RO" sz="1800" i="1" kern="1200" dirty="0">
                <a:solidFill>
                  <a:prstClr val="black"/>
                </a:solidFill>
                <a:latin typeface="Calibri" panose="020F0502020204030204"/>
              </a:rPr>
              <a:t>Comercial Iași Sud</a:t>
            </a:r>
            <a:br>
              <a:rPr lang="ro-RO" sz="1800" i="1" kern="1200" dirty="0">
                <a:solidFill>
                  <a:prstClr val="black"/>
                </a:solidFill>
                <a:latin typeface="Calibri" panose="020F0502020204030204"/>
              </a:rPr>
            </a:br>
            <a:r>
              <a:rPr lang="ro-RO" sz="1800" i="1" kern="1200" dirty="0" smtClean="0">
                <a:solidFill>
                  <a:prstClr val="black"/>
                </a:solidFill>
                <a:latin typeface="Calibri" panose="020F0502020204030204"/>
              </a:rPr>
              <a:t>Serviciul </a:t>
            </a:r>
            <a:r>
              <a:rPr lang="ro-RO" sz="1800" i="1" kern="1200" dirty="0">
                <a:solidFill>
                  <a:prstClr val="black"/>
                </a:solidFill>
                <a:latin typeface="Calibri" panose="020F0502020204030204"/>
              </a:rPr>
              <a:t>Comercial Zona Județeană Iași – restul localităților și comunelor din aria </a:t>
            </a:r>
            <a:r>
              <a:rPr lang="ro-RO" sz="1800" i="1" kern="1200" dirty="0" smtClean="0">
                <a:solidFill>
                  <a:prstClr val="black"/>
                </a:solidFill>
                <a:latin typeface="Calibri" panose="020F0502020204030204"/>
              </a:rPr>
              <a:t>de operare </a:t>
            </a:r>
            <a:r>
              <a:rPr lang="ro-RO" sz="1800" i="1" kern="1200" dirty="0">
                <a:solidFill>
                  <a:prstClr val="black"/>
                </a:solidFill>
                <a:latin typeface="Calibri" panose="020F0502020204030204"/>
              </a:rPr>
              <a:t>din județul Iași și localitățile din județul Neamț prin care trece conducta </a:t>
            </a:r>
            <a:r>
              <a:rPr lang="ro-RO" sz="1800" i="1" kern="1200" dirty="0" smtClean="0">
                <a:solidFill>
                  <a:prstClr val="black"/>
                </a:solidFill>
                <a:latin typeface="Calibri" panose="020F0502020204030204"/>
              </a:rPr>
              <a:t>de aducțiune </a:t>
            </a:r>
            <a:r>
              <a:rPr lang="ro-RO" sz="1800" i="1" kern="1200" dirty="0" err="1">
                <a:solidFill>
                  <a:prstClr val="black"/>
                </a:solidFill>
                <a:latin typeface="Calibri" panose="020F0502020204030204"/>
              </a:rPr>
              <a:t>Timișești</a:t>
            </a:r>
            <a:r>
              <a:rPr lang="ro-RO" sz="1800" i="1" kern="1200" dirty="0">
                <a:solidFill>
                  <a:prstClr val="black"/>
                </a:solidFill>
                <a:latin typeface="Calibri" panose="020F0502020204030204"/>
              </a:rPr>
              <a:t>.</a:t>
            </a:r>
            <a:br>
              <a:rPr lang="ro-RO" sz="1800" i="1" kern="1200" dirty="0">
                <a:solidFill>
                  <a:prstClr val="black"/>
                </a:solidFill>
                <a:latin typeface="Calibri" panose="020F0502020204030204"/>
              </a:rPr>
            </a:br>
            <a:r>
              <a:rPr lang="ro-RO" sz="1800" i="1" kern="1200" dirty="0" smtClean="0">
                <a:solidFill>
                  <a:prstClr val="black"/>
                </a:solidFill>
                <a:latin typeface="Calibri" panose="020F0502020204030204"/>
              </a:rPr>
              <a:t>	Sector </a:t>
            </a:r>
            <a:r>
              <a:rPr lang="ro-RO" sz="1800" i="1" kern="1200" dirty="0">
                <a:solidFill>
                  <a:prstClr val="black"/>
                </a:solidFill>
                <a:latin typeface="Calibri" panose="020F0502020204030204"/>
              </a:rPr>
              <a:t>Comercial Bahlui</a:t>
            </a:r>
            <a:br>
              <a:rPr lang="ro-RO" sz="1800" i="1" kern="1200" dirty="0">
                <a:solidFill>
                  <a:prstClr val="black"/>
                </a:solidFill>
                <a:latin typeface="Calibri" panose="020F0502020204030204"/>
              </a:rPr>
            </a:br>
            <a:r>
              <a:rPr lang="ro-RO" sz="1800" i="1" kern="1200" dirty="0" smtClean="0">
                <a:solidFill>
                  <a:prstClr val="black"/>
                </a:solidFill>
                <a:latin typeface="Calibri" panose="020F0502020204030204"/>
              </a:rPr>
              <a:t>	Sector </a:t>
            </a:r>
            <a:r>
              <a:rPr lang="ro-RO" sz="1800" i="1" kern="1200" dirty="0">
                <a:solidFill>
                  <a:prstClr val="black"/>
                </a:solidFill>
                <a:latin typeface="Calibri" panose="020F0502020204030204"/>
              </a:rPr>
              <a:t>Comercial Prut-Bârlad</a:t>
            </a:r>
            <a:br>
              <a:rPr lang="ro-RO" sz="1800" i="1" kern="1200" dirty="0">
                <a:solidFill>
                  <a:prstClr val="black"/>
                </a:solidFill>
                <a:latin typeface="Calibri" panose="020F0502020204030204"/>
              </a:rPr>
            </a:br>
            <a:r>
              <a:rPr lang="ro-RO" sz="1800" i="1" kern="1200" dirty="0" smtClean="0">
                <a:solidFill>
                  <a:prstClr val="black"/>
                </a:solidFill>
                <a:latin typeface="Calibri" panose="020F0502020204030204"/>
              </a:rPr>
              <a:t>	Sector </a:t>
            </a:r>
            <a:r>
              <a:rPr lang="ro-RO" sz="1800" i="1" kern="1200" dirty="0">
                <a:solidFill>
                  <a:prstClr val="black"/>
                </a:solidFill>
                <a:latin typeface="Calibri" panose="020F0502020204030204"/>
              </a:rPr>
              <a:t>Comercial Siret</a:t>
            </a:r>
            <a:r>
              <a:rPr lang="ro-RO" sz="1800" b="1" i="1" kern="1200" dirty="0">
                <a:solidFill>
                  <a:srgbClr val="2C87C8"/>
                </a:solidFill>
                <a:latin typeface="Calibri" panose="020F0502020204030204"/>
              </a:rPr>
              <a:t/>
            </a:r>
            <a:br>
              <a:rPr lang="ro-RO" sz="1800" b="1" i="1" kern="1200" dirty="0">
                <a:solidFill>
                  <a:srgbClr val="2C87C8"/>
                </a:solidFill>
                <a:latin typeface="Calibri" panose="020F0502020204030204"/>
              </a:rPr>
            </a:br>
            <a:endParaRPr lang="ro-RO" sz="18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pSp>
        <p:nvGrpSpPr>
          <p:cNvPr id="14" name="Group 13"/>
          <p:cNvGrpSpPr/>
          <p:nvPr/>
        </p:nvGrpSpPr>
        <p:grpSpPr>
          <a:xfrm>
            <a:off x="487469" y="1874685"/>
            <a:ext cx="5350432" cy="91089"/>
            <a:chOff x="954194" y="1246035"/>
            <a:chExt cx="5350432" cy="91089"/>
          </a:xfrm>
        </p:grpSpPr>
        <p:sp>
          <p:nvSpPr>
            <p:cNvPr id="16" name="Chevron 15"/>
            <p:cNvSpPr/>
            <p:nvPr/>
          </p:nvSpPr>
          <p:spPr>
            <a:xfrm>
              <a:off x="95419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7" name="Chevron 16"/>
            <p:cNvSpPr/>
            <p:nvPr/>
          </p:nvSpPr>
          <p:spPr>
            <a:xfrm>
              <a:off x="107018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9" name="Chevron 18"/>
            <p:cNvSpPr/>
            <p:nvPr/>
          </p:nvSpPr>
          <p:spPr>
            <a:xfrm>
              <a:off x="118618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0" name="Chevron 19"/>
            <p:cNvSpPr/>
            <p:nvPr/>
          </p:nvSpPr>
          <p:spPr>
            <a:xfrm>
              <a:off x="129643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6" name="Chevron 25"/>
            <p:cNvSpPr/>
            <p:nvPr/>
          </p:nvSpPr>
          <p:spPr>
            <a:xfrm>
              <a:off x="141242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7" name="Chevron 26"/>
            <p:cNvSpPr/>
            <p:nvPr/>
          </p:nvSpPr>
          <p:spPr>
            <a:xfrm>
              <a:off x="152842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8" name="Chevron 27"/>
            <p:cNvSpPr/>
            <p:nvPr/>
          </p:nvSpPr>
          <p:spPr>
            <a:xfrm>
              <a:off x="16448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9" name="Chevron 28"/>
            <p:cNvSpPr/>
            <p:nvPr/>
          </p:nvSpPr>
          <p:spPr>
            <a:xfrm>
              <a:off x="17608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0" name="Chevron 29"/>
            <p:cNvSpPr/>
            <p:nvPr/>
          </p:nvSpPr>
          <p:spPr>
            <a:xfrm>
              <a:off x="187685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1" name="Chevron 30"/>
            <p:cNvSpPr/>
            <p:nvPr/>
          </p:nvSpPr>
          <p:spPr>
            <a:xfrm>
              <a:off x="198710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2" name="Chevron 31"/>
            <p:cNvSpPr/>
            <p:nvPr/>
          </p:nvSpPr>
          <p:spPr>
            <a:xfrm>
              <a:off x="210309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3" name="Chevron 32"/>
            <p:cNvSpPr/>
            <p:nvPr/>
          </p:nvSpPr>
          <p:spPr>
            <a:xfrm>
              <a:off x="221909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4" name="Chevron 33"/>
            <p:cNvSpPr/>
            <p:nvPr/>
          </p:nvSpPr>
          <p:spPr>
            <a:xfrm>
              <a:off x="232268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5" name="Chevron 34"/>
            <p:cNvSpPr/>
            <p:nvPr/>
          </p:nvSpPr>
          <p:spPr>
            <a:xfrm>
              <a:off x="243868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6" name="Chevron 35"/>
            <p:cNvSpPr/>
            <p:nvPr/>
          </p:nvSpPr>
          <p:spPr>
            <a:xfrm>
              <a:off x="255467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7" name="Chevron 36"/>
            <p:cNvSpPr/>
            <p:nvPr/>
          </p:nvSpPr>
          <p:spPr>
            <a:xfrm>
              <a:off x="266492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8" name="Chevron 37"/>
            <p:cNvSpPr/>
            <p:nvPr/>
          </p:nvSpPr>
          <p:spPr>
            <a:xfrm>
              <a:off x="278091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9" name="Chevron 38"/>
            <p:cNvSpPr/>
            <p:nvPr/>
          </p:nvSpPr>
          <p:spPr>
            <a:xfrm>
              <a:off x="289691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0" name="Chevron 39"/>
            <p:cNvSpPr/>
            <p:nvPr/>
          </p:nvSpPr>
          <p:spPr>
            <a:xfrm>
              <a:off x="301335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1" name="Chevron 40"/>
            <p:cNvSpPr/>
            <p:nvPr/>
          </p:nvSpPr>
          <p:spPr>
            <a:xfrm>
              <a:off x="312935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2" name="Chevron 41"/>
            <p:cNvSpPr/>
            <p:nvPr/>
          </p:nvSpPr>
          <p:spPr>
            <a:xfrm>
              <a:off x="324534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3" name="Chevron 42"/>
            <p:cNvSpPr/>
            <p:nvPr/>
          </p:nvSpPr>
          <p:spPr>
            <a:xfrm>
              <a:off x="335559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4" name="Chevron 43"/>
            <p:cNvSpPr/>
            <p:nvPr/>
          </p:nvSpPr>
          <p:spPr>
            <a:xfrm>
              <a:off x="347158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5" name="Chevron 44"/>
            <p:cNvSpPr/>
            <p:nvPr/>
          </p:nvSpPr>
          <p:spPr>
            <a:xfrm>
              <a:off x="358758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6" name="Chevron 45"/>
            <p:cNvSpPr/>
            <p:nvPr/>
          </p:nvSpPr>
          <p:spPr>
            <a:xfrm>
              <a:off x="369783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7" name="Chevron 46"/>
            <p:cNvSpPr/>
            <p:nvPr/>
          </p:nvSpPr>
          <p:spPr>
            <a:xfrm>
              <a:off x="381382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8" name="Chevron 47"/>
            <p:cNvSpPr/>
            <p:nvPr/>
          </p:nvSpPr>
          <p:spPr>
            <a:xfrm>
              <a:off x="392982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9" name="Chevron 48"/>
            <p:cNvSpPr/>
            <p:nvPr/>
          </p:nvSpPr>
          <p:spPr>
            <a:xfrm>
              <a:off x="404007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0" name="Chevron 49"/>
            <p:cNvSpPr/>
            <p:nvPr/>
          </p:nvSpPr>
          <p:spPr>
            <a:xfrm>
              <a:off x="41560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1" name="Chevron 50"/>
            <p:cNvSpPr/>
            <p:nvPr/>
          </p:nvSpPr>
          <p:spPr>
            <a:xfrm>
              <a:off x="42720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2" name="Chevron 51"/>
            <p:cNvSpPr/>
            <p:nvPr/>
          </p:nvSpPr>
          <p:spPr>
            <a:xfrm>
              <a:off x="437605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3" name="Chevron 52"/>
            <p:cNvSpPr/>
            <p:nvPr/>
          </p:nvSpPr>
          <p:spPr>
            <a:xfrm>
              <a:off x="448630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4" name="Chevron 53"/>
            <p:cNvSpPr/>
            <p:nvPr/>
          </p:nvSpPr>
          <p:spPr>
            <a:xfrm>
              <a:off x="460229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5" name="Chevron 54"/>
            <p:cNvSpPr/>
            <p:nvPr/>
          </p:nvSpPr>
          <p:spPr>
            <a:xfrm>
              <a:off x="471829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6" name="Chevron 55"/>
            <p:cNvSpPr/>
            <p:nvPr/>
          </p:nvSpPr>
          <p:spPr>
            <a:xfrm>
              <a:off x="482854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7" name="Chevron 56"/>
            <p:cNvSpPr/>
            <p:nvPr/>
          </p:nvSpPr>
          <p:spPr>
            <a:xfrm>
              <a:off x="494453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8" name="Chevron 57"/>
            <p:cNvSpPr/>
            <p:nvPr/>
          </p:nvSpPr>
          <p:spPr>
            <a:xfrm>
              <a:off x="506052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9" name="Chevron 58"/>
            <p:cNvSpPr/>
            <p:nvPr/>
          </p:nvSpPr>
          <p:spPr>
            <a:xfrm>
              <a:off x="5177449"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0" name="Chevron 59"/>
            <p:cNvSpPr/>
            <p:nvPr/>
          </p:nvSpPr>
          <p:spPr>
            <a:xfrm>
              <a:off x="5293443"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1" name="Chevron 60"/>
            <p:cNvSpPr/>
            <p:nvPr/>
          </p:nvSpPr>
          <p:spPr>
            <a:xfrm>
              <a:off x="540943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2" name="Chevron 61"/>
            <p:cNvSpPr/>
            <p:nvPr/>
          </p:nvSpPr>
          <p:spPr>
            <a:xfrm>
              <a:off x="551968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3" name="Chevron 62"/>
            <p:cNvSpPr/>
            <p:nvPr/>
          </p:nvSpPr>
          <p:spPr>
            <a:xfrm>
              <a:off x="5635681"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4" name="Chevron 63"/>
            <p:cNvSpPr/>
            <p:nvPr/>
          </p:nvSpPr>
          <p:spPr>
            <a:xfrm>
              <a:off x="5751675"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5" name="Chevron 64"/>
            <p:cNvSpPr/>
            <p:nvPr/>
          </p:nvSpPr>
          <p:spPr>
            <a:xfrm>
              <a:off x="5868120"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6" name="Chevron 65"/>
            <p:cNvSpPr/>
            <p:nvPr/>
          </p:nvSpPr>
          <p:spPr>
            <a:xfrm>
              <a:off x="5984114"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7" name="Chevron 66"/>
            <p:cNvSpPr/>
            <p:nvPr/>
          </p:nvSpPr>
          <p:spPr>
            <a:xfrm>
              <a:off x="610010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8" name="Chevron 67"/>
            <p:cNvSpPr/>
            <p:nvPr/>
          </p:nvSpPr>
          <p:spPr>
            <a:xfrm>
              <a:off x="621035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grpSp>
    </p:spTree>
    <p:extLst>
      <p:ext uri="{BB962C8B-B14F-4D97-AF65-F5344CB8AC3E}">
        <p14:creationId xmlns:p14="http://schemas.microsoft.com/office/powerpoint/2010/main" val="125051879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fontAlgn="auto">
              <a:lnSpc>
                <a:spcPct val="90000"/>
              </a:lnSpc>
              <a:spcBef>
                <a:spcPts val="1000"/>
              </a:spcBef>
              <a:spcAft>
                <a:spcPts val="0"/>
              </a:spcAft>
            </a:pPr>
            <a:r>
              <a:rPr lang="ro-RO" sz="2800" b="1" i="1" kern="1200" dirty="0">
                <a:solidFill>
                  <a:prstClr val="black">
                    <a:lumMod val="50000"/>
                    <a:lumOff val="50000"/>
                  </a:prstClr>
                </a:solidFill>
                <a:latin typeface="Calibri" panose="020F0502020204030204"/>
              </a:rPr>
              <a:t>1</a:t>
            </a:r>
            <a:r>
              <a:rPr lang="ro-RO" sz="2800" b="1" i="1" kern="1200" dirty="0" smtClean="0">
                <a:solidFill>
                  <a:prstClr val="black">
                    <a:lumMod val="50000"/>
                    <a:lumOff val="50000"/>
                  </a:prstClr>
                </a:solidFill>
                <a:latin typeface="Calibri" panose="020F0502020204030204"/>
              </a:rPr>
              <a:t>.4</a:t>
            </a:r>
            <a:r>
              <a:rPr lang="ro-RO" sz="2800" b="1" i="1" kern="1200" dirty="0">
                <a:solidFill>
                  <a:prstClr val="black">
                    <a:lumMod val="50000"/>
                    <a:lumOff val="50000"/>
                  </a:prstClr>
                </a:solidFill>
                <a:latin typeface="Calibri" panose="020F0502020204030204"/>
              </a:rPr>
              <a:t>. Cuantificarea </a:t>
            </a:r>
            <a:r>
              <a:rPr lang="ro-RO" sz="2800" b="1" i="1" kern="1200" dirty="0" smtClean="0">
                <a:solidFill>
                  <a:prstClr val="black">
                    <a:lumMod val="50000"/>
                    <a:lumOff val="50000"/>
                  </a:prstClr>
                </a:solidFill>
                <a:latin typeface="Calibri" panose="020F0502020204030204"/>
              </a:rPr>
              <a:t>Consumurilor, Facturarea Serviciilor</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r>
            <a:br>
              <a:rPr lang="ro-RO" sz="2800" b="1" i="1" kern="1200" dirty="0" smtClean="0">
                <a:solidFill>
                  <a:prstClr val="black">
                    <a:lumMod val="50000"/>
                    <a:lumOff val="50000"/>
                  </a:prstClr>
                </a:solidFill>
                <a:latin typeface="Calibri" panose="020F0502020204030204"/>
              </a:rPr>
            </a:br>
            <a:r>
              <a:rPr lang="ro-RO" sz="2200" b="1" i="1" kern="1200" dirty="0">
                <a:solidFill>
                  <a:srgbClr val="2C87C8"/>
                </a:solidFill>
                <a:latin typeface="Calibri" panose="020F0502020204030204"/>
              </a:rPr>
              <a:t>Subtitlul 1 - </a:t>
            </a:r>
            <a:r>
              <a:rPr lang="ro-RO" sz="2200" i="1" kern="1200" dirty="0">
                <a:solidFill>
                  <a:prstClr val="black"/>
                </a:solidFill>
                <a:latin typeface="Calibri" panose="020F0502020204030204"/>
              </a:rPr>
              <a:t>Structura Serviciilor Comerciale</a:t>
            </a:r>
            <a:r>
              <a:rPr lang="ro-RO" b="1" i="1" kern="1200" dirty="0" smtClean="0">
                <a:solidFill>
                  <a:srgbClr val="2C87C8"/>
                </a:solidFill>
                <a:latin typeface="Calibri" panose="020F0502020204030204"/>
              </a:rPr>
              <a:t/>
            </a:r>
            <a:br>
              <a:rPr lang="ro-RO" b="1" i="1" kern="1200" dirty="0" smtClean="0">
                <a:solidFill>
                  <a:srgbClr val="2C87C8"/>
                </a:solidFill>
                <a:latin typeface="Calibri" panose="020F0502020204030204"/>
              </a:rPr>
            </a:br>
            <a:r>
              <a:rPr lang="ro-RO" b="1" i="1" kern="1200" dirty="0" smtClean="0">
                <a:solidFill>
                  <a:srgbClr val="2C87C8"/>
                </a:solidFill>
                <a:latin typeface="Calibri" panose="020F0502020204030204"/>
              </a:rPr>
              <a:t/>
            </a:r>
            <a:br>
              <a:rPr lang="ro-RO" b="1" i="1" kern="1200" dirty="0" smtClean="0">
                <a:solidFill>
                  <a:srgbClr val="2C87C8"/>
                </a:solidFill>
                <a:latin typeface="Calibri" panose="020F0502020204030204"/>
              </a:rPr>
            </a:br>
            <a:endParaRPr lang="ro-RO" sz="18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pSp>
        <p:nvGrpSpPr>
          <p:cNvPr id="14" name="Group 13"/>
          <p:cNvGrpSpPr/>
          <p:nvPr/>
        </p:nvGrpSpPr>
        <p:grpSpPr>
          <a:xfrm>
            <a:off x="487469" y="1874685"/>
            <a:ext cx="5350432" cy="91089"/>
            <a:chOff x="954194" y="1246035"/>
            <a:chExt cx="5350432" cy="91089"/>
          </a:xfrm>
        </p:grpSpPr>
        <p:sp>
          <p:nvSpPr>
            <p:cNvPr id="16" name="Chevron 15"/>
            <p:cNvSpPr/>
            <p:nvPr/>
          </p:nvSpPr>
          <p:spPr>
            <a:xfrm>
              <a:off x="95419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7" name="Chevron 16"/>
            <p:cNvSpPr/>
            <p:nvPr/>
          </p:nvSpPr>
          <p:spPr>
            <a:xfrm>
              <a:off x="107018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9" name="Chevron 18"/>
            <p:cNvSpPr/>
            <p:nvPr/>
          </p:nvSpPr>
          <p:spPr>
            <a:xfrm>
              <a:off x="118618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0" name="Chevron 19"/>
            <p:cNvSpPr/>
            <p:nvPr/>
          </p:nvSpPr>
          <p:spPr>
            <a:xfrm>
              <a:off x="129643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6" name="Chevron 25"/>
            <p:cNvSpPr/>
            <p:nvPr/>
          </p:nvSpPr>
          <p:spPr>
            <a:xfrm>
              <a:off x="141242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7" name="Chevron 26"/>
            <p:cNvSpPr/>
            <p:nvPr/>
          </p:nvSpPr>
          <p:spPr>
            <a:xfrm>
              <a:off x="152842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8" name="Chevron 27"/>
            <p:cNvSpPr/>
            <p:nvPr/>
          </p:nvSpPr>
          <p:spPr>
            <a:xfrm>
              <a:off x="16448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9" name="Chevron 28"/>
            <p:cNvSpPr/>
            <p:nvPr/>
          </p:nvSpPr>
          <p:spPr>
            <a:xfrm>
              <a:off x="17608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0" name="Chevron 29"/>
            <p:cNvSpPr/>
            <p:nvPr/>
          </p:nvSpPr>
          <p:spPr>
            <a:xfrm>
              <a:off x="187685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1" name="Chevron 30"/>
            <p:cNvSpPr/>
            <p:nvPr/>
          </p:nvSpPr>
          <p:spPr>
            <a:xfrm>
              <a:off x="198710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2" name="Chevron 31"/>
            <p:cNvSpPr/>
            <p:nvPr/>
          </p:nvSpPr>
          <p:spPr>
            <a:xfrm>
              <a:off x="210309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3" name="Chevron 32"/>
            <p:cNvSpPr/>
            <p:nvPr/>
          </p:nvSpPr>
          <p:spPr>
            <a:xfrm>
              <a:off x="221909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4" name="Chevron 33"/>
            <p:cNvSpPr/>
            <p:nvPr/>
          </p:nvSpPr>
          <p:spPr>
            <a:xfrm>
              <a:off x="232268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5" name="Chevron 34"/>
            <p:cNvSpPr/>
            <p:nvPr/>
          </p:nvSpPr>
          <p:spPr>
            <a:xfrm>
              <a:off x="243868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6" name="Chevron 35"/>
            <p:cNvSpPr/>
            <p:nvPr/>
          </p:nvSpPr>
          <p:spPr>
            <a:xfrm>
              <a:off x="255467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7" name="Chevron 36"/>
            <p:cNvSpPr/>
            <p:nvPr/>
          </p:nvSpPr>
          <p:spPr>
            <a:xfrm>
              <a:off x="266492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8" name="Chevron 37"/>
            <p:cNvSpPr/>
            <p:nvPr/>
          </p:nvSpPr>
          <p:spPr>
            <a:xfrm>
              <a:off x="278091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9" name="Chevron 38"/>
            <p:cNvSpPr/>
            <p:nvPr/>
          </p:nvSpPr>
          <p:spPr>
            <a:xfrm>
              <a:off x="289691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0" name="Chevron 39"/>
            <p:cNvSpPr/>
            <p:nvPr/>
          </p:nvSpPr>
          <p:spPr>
            <a:xfrm>
              <a:off x="301335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1" name="Chevron 40"/>
            <p:cNvSpPr/>
            <p:nvPr/>
          </p:nvSpPr>
          <p:spPr>
            <a:xfrm>
              <a:off x="312935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2" name="Chevron 41"/>
            <p:cNvSpPr/>
            <p:nvPr/>
          </p:nvSpPr>
          <p:spPr>
            <a:xfrm>
              <a:off x="324534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3" name="Chevron 42"/>
            <p:cNvSpPr/>
            <p:nvPr/>
          </p:nvSpPr>
          <p:spPr>
            <a:xfrm>
              <a:off x="335559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4" name="Chevron 43"/>
            <p:cNvSpPr/>
            <p:nvPr/>
          </p:nvSpPr>
          <p:spPr>
            <a:xfrm>
              <a:off x="347158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5" name="Chevron 44"/>
            <p:cNvSpPr/>
            <p:nvPr/>
          </p:nvSpPr>
          <p:spPr>
            <a:xfrm>
              <a:off x="358758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6" name="Chevron 45"/>
            <p:cNvSpPr/>
            <p:nvPr/>
          </p:nvSpPr>
          <p:spPr>
            <a:xfrm>
              <a:off x="369783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7" name="Chevron 46"/>
            <p:cNvSpPr/>
            <p:nvPr/>
          </p:nvSpPr>
          <p:spPr>
            <a:xfrm>
              <a:off x="381382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8" name="Chevron 47"/>
            <p:cNvSpPr/>
            <p:nvPr/>
          </p:nvSpPr>
          <p:spPr>
            <a:xfrm>
              <a:off x="392982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9" name="Chevron 48"/>
            <p:cNvSpPr/>
            <p:nvPr/>
          </p:nvSpPr>
          <p:spPr>
            <a:xfrm>
              <a:off x="404007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0" name="Chevron 49"/>
            <p:cNvSpPr/>
            <p:nvPr/>
          </p:nvSpPr>
          <p:spPr>
            <a:xfrm>
              <a:off x="41560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1" name="Chevron 50"/>
            <p:cNvSpPr/>
            <p:nvPr/>
          </p:nvSpPr>
          <p:spPr>
            <a:xfrm>
              <a:off x="42720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2" name="Chevron 51"/>
            <p:cNvSpPr/>
            <p:nvPr/>
          </p:nvSpPr>
          <p:spPr>
            <a:xfrm>
              <a:off x="437605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3" name="Chevron 52"/>
            <p:cNvSpPr/>
            <p:nvPr/>
          </p:nvSpPr>
          <p:spPr>
            <a:xfrm>
              <a:off x="448630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4" name="Chevron 53"/>
            <p:cNvSpPr/>
            <p:nvPr/>
          </p:nvSpPr>
          <p:spPr>
            <a:xfrm>
              <a:off x="460229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5" name="Chevron 54"/>
            <p:cNvSpPr/>
            <p:nvPr/>
          </p:nvSpPr>
          <p:spPr>
            <a:xfrm>
              <a:off x="471829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6" name="Chevron 55"/>
            <p:cNvSpPr/>
            <p:nvPr/>
          </p:nvSpPr>
          <p:spPr>
            <a:xfrm>
              <a:off x="482854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7" name="Chevron 56"/>
            <p:cNvSpPr/>
            <p:nvPr/>
          </p:nvSpPr>
          <p:spPr>
            <a:xfrm>
              <a:off x="494453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8" name="Chevron 57"/>
            <p:cNvSpPr/>
            <p:nvPr/>
          </p:nvSpPr>
          <p:spPr>
            <a:xfrm>
              <a:off x="506052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9" name="Chevron 58"/>
            <p:cNvSpPr/>
            <p:nvPr/>
          </p:nvSpPr>
          <p:spPr>
            <a:xfrm>
              <a:off x="5177449"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0" name="Chevron 59"/>
            <p:cNvSpPr/>
            <p:nvPr/>
          </p:nvSpPr>
          <p:spPr>
            <a:xfrm>
              <a:off x="5293443"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1" name="Chevron 60"/>
            <p:cNvSpPr/>
            <p:nvPr/>
          </p:nvSpPr>
          <p:spPr>
            <a:xfrm>
              <a:off x="540943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2" name="Chevron 61"/>
            <p:cNvSpPr/>
            <p:nvPr/>
          </p:nvSpPr>
          <p:spPr>
            <a:xfrm>
              <a:off x="551968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3" name="Chevron 62"/>
            <p:cNvSpPr/>
            <p:nvPr/>
          </p:nvSpPr>
          <p:spPr>
            <a:xfrm>
              <a:off x="5635681"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4" name="Chevron 63"/>
            <p:cNvSpPr/>
            <p:nvPr/>
          </p:nvSpPr>
          <p:spPr>
            <a:xfrm>
              <a:off x="5751675"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5" name="Chevron 64"/>
            <p:cNvSpPr/>
            <p:nvPr/>
          </p:nvSpPr>
          <p:spPr>
            <a:xfrm>
              <a:off x="5868120"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6" name="Chevron 65"/>
            <p:cNvSpPr/>
            <p:nvPr/>
          </p:nvSpPr>
          <p:spPr>
            <a:xfrm>
              <a:off x="5984114"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7" name="Chevron 66"/>
            <p:cNvSpPr/>
            <p:nvPr/>
          </p:nvSpPr>
          <p:spPr>
            <a:xfrm>
              <a:off x="610010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8" name="Chevron 67"/>
            <p:cNvSpPr/>
            <p:nvPr/>
          </p:nvSpPr>
          <p:spPr>
            <a:xfrm>
              <a:off x="621035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grpSp>
      <p:sp>
        <p:nvSpPr>
          <p:cNvPr id="69" name="Rectangle 68"/>
          <p:cNvSpPr/>
          <p:nvPr/>
        </p:nvSpPr>
        <p:spPr>
          <a:xfrm>
            <a:off x="3316509" y="2545407"/>
            <a:ext cx="2265141" cy="464494"/>
          </a:xfrm>
          <a:prstGeom prst="rect">
            <a:avLst/>
          </a:prstGeom>
          <a:solidFill>
            <a:srgbClr val="4F81BD"/>
          </a:solidFill>
          <a:ln w="25400" cap="flat" cmpd="sng" algn="ctr">
            <a:solidFill>
              <a:srgbClr val="4F81BD">
                <a:shade val="50000"/>
              </a:srgbClr>
            </a:solidFill>
            <a:prstDash val="solid"/>
          </a:ln>
          <a:effec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0" hangingPunct="0">
              <a:lnSpc>
                <a:spcPct val="107000"/>
              </a:lnSpc>
              <a:defRPr/>
            </a:pPr>
            <a:r>
              <a:rPr lang="en-US" altLang="en-US" sz="1400" b="0" kern="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DIREC</a:t>
            </a:r>
            <a:r>
              <a:rPr lang="ro-RO" altLang="en-US" sz="1400" b="0" kern="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ŢIA COMERCIALĂ</a:t>
            </a:r>
            <a:endParaRPr lang="en-GB" altLang="en-US" sz="1400" b="0" kern="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eaLnBrk="0" hangingPunct="0">
              <a:lnSpc>
                <a:spcPct val="107000"/>
              </a:lnSpc>
              <a:defRPr/>
            </a:pPr>
            <a:r>
              <a:rPr lang="ro-RO" altLang="en-US" sz="1400" b="0" kern="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 director comercial  </a:t>
            </a:r>
            <a:endParaRPr lang="en-GB" altLang="en-US" sz="1400" b="0" kern="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0" name="Rectangle 69"/>
          <p:cNvSpPr/>
          <p:nvPr/>
        </p:nvSpPr>
        <p:spPr>
          <a:xfrm>
            <a:off x="428264" y="3160972"/>
            <a:ext cx="2610211" cy="706177"/>
          </a:xfrm>
          <a:prstGeom prst="rect">
            <a:avLst/>
          </a:prstGeom>
          <a:solidFill>
            <a:srgbClr val="4F81BD"/>
          </a:solidFill>
          <a:ln w="25400" cap="flat" cmpd="sng" algn="ctr">
            <a:solidFill>
              <a:srgbClr val="4F81BD">
                <a:shade val="50000"/>
              </a:srgbClr>
            </a:solidFill>
            <a:prstDash val="solid"/>
          </a:ln>
          <a:effectLst/>
        </p:spPr>
        <p:txBody>
          <a:bodyPr anchor="ctr"/>
          <a:lstStyle/>
          <a:p>
            <a:pPr algn="ctr" eaLnBrk="0" hangingPunct="0">
              <a:lnSpc>
                <a:spcPct val="107000"/>
              </a:lnSpc>
              <a:spcBef>
                <a:spcPts val="0"/>
              </a:spcBef>
              <a:spcAft>
                <a:spcPts val="0"/>
              </a:spcAft>
              <a:defRPr/>
            </a:pPr>
            <a:r>
              <a:rPr lang="ro-RO" sz="1400" b="0" kern="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SERVICIUL COMERCIAL ZMI</a:t>
            </a:r>
            <a:endParaRPr lang="en-GB" sz="1400" b="0" kern="0" dirty="0">
              <a:solidFill>
                <a:prstClr val="white"/>
              </a:solidFill>
              <a:latin typeface="Calibri"/>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0"/>
              </a:spcAft>
              <a:defRPr/>
            </a:pPr>
            <a:r>
              <a:rPr lang="ro-RO" sz="1400" b="0" kern="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total personal 45</a:t>
            </a:r>
          </a:p>
          <a:p>
            <a:pPr algn="ctr" eaLnBrk="0" hangingPunct="0">
              <a:lnSpc>
                <a:spcPct val="107000"/>
              </a:lnSpc>
              <a:spcBef>
                <a:spcPts val="0"/>
              </a:spcBef>
              <a:spcAft>
                <a:spcPts val="0"/>
              </a:spcAft>
              <a:defRPr/>
            </a:pPr>
            <a:r>
              <a:rPr lang="ro-RO" sz="1400" b="0" kern="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1 </a:t>
            </a:r>
            <a:r>
              <a:rPr lang="ro-RO" sz="1400" b="0" kern="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şef</a:t>
            </a:r>
            <a:r>
              <a:rPr lang="ro-RO" sz="1400" b="0" kern="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serviciu</a:t>
            </a:r>
            <a:endParaRPr lang="en-GB" sz="1400" b="0" kern="0" dirty="0">
              <a:solidFill>
                <a:prstClr val="white"/>
              </a:solidFill>
              <a:latin typeface="Calibri"/>
              <a:ea typeface="Calibri" panose="020F0502020204030204" pitchFamily="34" charset="0"/>
              <a:cs typeface="Times New Roman" panose="02020603050405020304" pitchFamily="18" charset="0"/>
            </a:endParaRPr>
          </a:p>
        </p:txBody>
      </p:sp>
      <p:sp>
        <p:nvSpPr>
          <p:cNvPr id="71" name="Rectangle 70"/>
          <p:cNvSpPr/>
          <p:nvPr/>
        </p:nvSpPr>
        <p:spPr>
          <a:xfrm>
            <a:off x="5901350" y="3157528"/>
            <a:ext cx="2613999" cy="681047"/>
          </a:xfrm>
          <a:prstGeom prst="rect">
            <a:avLst/>
          </a:prstGeom>
          <a:solidFill>
            <a:srgbClr val="4F81BD"/>
          </a:solidFill>
          <a:ln w="25400" cap="flat" cmpd="sng" algn="ctr">
            <a:solidFill>
              <a:srgbClr val="4F81BD">
                <a:shade val="50000"/>
              </a:srgbClr>
            </a:solidFill>
            <a:prstDash val="solid"/>
          </a:ln>
          <a:effectLst/>
        </p:spPr>
        <p:txBody>
          <a:bodyPr anchor="ctr"/>
          <a:lstStyle/>
          <a:p>
            <a:pPr algn="ctr" eaLnBrk="0" hangingPunct="0">
              <a:lnSpc>
                <a:spcPct val="107000"/>
              </a:lnSpc>
              <a:spcBef>
                <a:spcPts val="0"/>
              </a:spcBef>
              <a:spcAft>
                <a:spcPts val="0"/>
              </a:spcAft>
              <a:defRPr/>
            </a:pPr>
            <a:r>
              <a:rPr lang="ro-RO" sz="1400" b="0" kern="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SERVICIUL COMERCIAL ZJI </a:t>
            </a:r>
            <a:endParaRPr lang="en-GB" sz="1400" b="0" kern="0" dirty="0">
              <a:solidFill>
                <a:prstClr val="white"/>
              </a:solidFill>
              <a:latin typeface="Calibri"/>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0"/>
              </a:spcAft>
              <a:defRPr/>
            </a:pPr>
            <a:r>
              <a:rPr lang="ro-RO" sz="1400" b="0" kern="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total personal </a:t>
            </a:r>
            <a:r>
              <a:rPr lang="ro-RO" sz="1400" b="0" kern="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50</a:t>
            </a:r>
            <a:endParaRPr lang="ro-RO" sz="1400" b="0" kern="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0"/>
              </a:spcAft>
              <a:defRPr/>
            </a:pPr>
            <a:r>
              <a:rPr lang="ro-RO" sz="1400" b="0" kern="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1 </a:t>
            </a:r>
            <a:r>
              <a:rPr lang="ro-RO" sz="1400" b="0" kern="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şef</a:t>
            </a:r>
            <a:r>
              <a:rPr lang="ro-RO" sz="1400" b="0" kern="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serviciu</a:t>
            </a:r>
            <a:endParaRPr lang="en-GB" sz="1400" b="0" kern="0" dirty="0">
              <a:solidFill>
                <a:prstClr val="white"/>
              </a:solidFill>
              <a:latin typeface="Calibri"/>
              <a:ea typeface="Calibri" panose="020F0502020204030204" pitchFamily="34" charset="0"/>
              <a:cs typeface="Times New Roman" panose="02020603050405020304" pitchFamily="18" charset="0"/>
            </a:endParaRPr>
          </a:p>
        </p:txBody>
      </p:sp>
      <p:sp>
        <p:nvSpPr>
          <p:cNvPr id="72" name="Rectangle 71"/>
          <p:cNvSpPr/>
          <p:nvPr/>
        </p:nvSpPr>
        <p:spPr>
          <a:xfrm>
            <a:off x="88465" y="4053872"/>
            <a:ext cx="952393" cy="527856"/>
          </a:xfrm>
          <a:prstGeom prst="rect">
            <a:avLst/>
          </a:prstGeom>
          <a:solidFill>
            <a:srgbClr val="4F81BD"/>
          </a:solidFill>
          <a:ln w="25400" cap="flat" cmpd="sng" algn="ctr">
            <a:solidFill>
              <a:srgbClr val="4F81BD">
                <a:shade val="50000"/>
              </a:srgbClr>
            </a:solidFill>
            <a:prstDash val="solid"/>
          </a:ln>
          <a:effectLst/>
        </p:spPr>
        <p:txBody>
          <a:bodyPr anchor="ctr"/>
          <a:lstStyle/>
          <a:p>
            <a:pPr algn="ctr" eaLnBrk="0" hangingPunct="0">
              <a:lnSpc>
                <a:spcPct val="107000"/>
              </a:lnSpc>
              <a:spcBef>
                <a:spcPts val="0"/>
              </a:spcBef>
              <a:spcAft>
                <a:spcPts val="0"/>
              </a:spcAft>
              <a:defRPr/>
            </a:pPr>
            <a:r>
              <a:rPr lang="ro-RO" sz="1000" b="0" kern="0" dirty="0" smtClean="0">
                <a:solidFill>
                  <a:prstClr val="white"/>
                </a:solidFill>
                <a:latin typeface="Calibri"/>
                <a:ea typeface="Calibri" panose="020F0502020204030204" pitchFamily="34" charset="0"/>
                <a:cs typeface="Times New Roman" panose="02020603050405020304" pitchFamily="18" charset="0"/>
              </a:rPr>
              <a:t>3 </a:t>
            </a:r>
            <a:r>
              <a:rPr lang="ro-RO" sz="1000" b="0" kern="0" dirty="0">
                <a:solidFill>
                  <a:prstClr val="white"/>
                </a:solidFill>
                <a:latin typeface="Calibri"/>
                <a:ea typeface="Calibri" panose="020F0502020204030204" pitchFamily="34" charset="0"/>
                <a:cs typeface="Times New Roman" panose="02020603050405020304" pitchFamily="18" charset="0"/>
              </a:rPr>
              <a:t>Operatori</a:t>
            </a:r>
            <a:endParaRPr lang="en-GB" sz="1000" b="0" kern="0" dirty="0">
              <a:solidFill>
                <a:prstClr val="white"/>
              </a:solidFill>
              <a:latin typeface="Calibri"/>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1 Analist</a:t>
            </a:r>
            <a:endParaRPr lang="en-GB" sz="1000" b="0" kern="0" dirty="0">
              <a:solidFill>
                <a:prstClr val="white"/>
              </a:solidFill>
              <a:latin typeface="Calibri"/>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0"/>
              </a:spcAft>
              <a:defRPr/>
            </a:pPr>
            <a:r>
              <a:rPr lang="ro-RO" sz="1000" b="0" kern="0" dirty="0" smtClean="0">
                <a:solidFill>
                  <a:prstClr val="white"/>
                </a:solidFill>
                <a:latin typeface="Calibri"/>
                <a:ea typeface="Calibri" panose="020F0502020204030204" pitchFamily="34" charset="0"/>
                <a:cs typeface="Times New Roman" panose="02020603050405020304" pitchFamily="18" charset="0"/>
              </a:rPr>
              <a:t>2 </a:t>
            </a:r>
            <a:r>
              <a:rPr lang="ro-RO" sz="1000" b="0" kern="0" dirty="0">
                <a:solidFill>
                  <a:prstClr val="white"/>
                </a:solidFill>
                <a:latin typeface="Calibri"/>
                <a:ea typeface="Calibri" panose="020F0502020204030204" pitchFamily="34" charset="0"/>
                <a:cs typeface="Times New Roman" panose="02020603050405020304" pitchFamily="18" charset="0"/>
              </a:rPr>
              <a:t>Instalator</a:t>
            </a:r>
            <a:endParaRPr lang="en-GB" sz="1000" b="0" kern="0" dirty="0">
              <a:solidFill>
                <a:prstClr val="white"/>
              </a:solidFill>
              <a:latin typeface="Calibri"/>
              <a:ea typeface="Calibri" panose="020F0502020204030204" pitchFamily="34" charset="0"/>
              <a:cs typeface="Times New Roman" panose="02020603050405020304" pitchFamily="18" charset="0"/>
            </a:endParaRPr>
          </a:p>
        </p:txBody>
      </p:sp>
      <p:sp>
        <p:nvSpPr>
          <p:cNvPr id="73" name="Rectangle 72"/>
          <p:cNvSpPr/>
          <p:nvPr/>
        </p:nvSpPr>
        <p:spPr>
          <a:xfrm>
            <a:off x="1135570" y="4048447"/>
            <a:ext cx="1055990" cy="542603"/>
          </a:xfrm>
          <a:prstGeom prst="rect">
            <a:avLst/>
          </a:prstGeom>
          <a:solidFill>
            <a:srgbClr val="4F81BD"/>
          </a:solidFill>
          <a:ln w="25400" cap="flat" cmpd="sng" algn="ctr">
            <a:solidFill>
              <a:srgbClr val="4F81BD">
                <a:shade val="50000"/>
              </a:srgbClr>
            </a:solidFill>
            <a:prstDash val="solid"/>
          </a:ln>
          <a:effectLst/>
        </p:spPr>
        <p:txBody>
          <a:bodyPr anchor="ctr"/>
          <a:lstStyle/>
          <a:p>
            <a:pPr algn="ctr" eaLnBrk="0" hangingPunct="0">
              <a:lnSpc>
                <a:spcPct val="107000"/>
              </a:lnSpc>
              <a:spcBef>
                <a:spcPts val="0"/>
              </a:spcBef>
              <a:spcAft>
                <a:spcPts val="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Sector comercial </a:t>
            </a:r>
            <a:r>
              <a:rPr lang="ro-RO" sz="1000" b="0" kern="0" dirty="0" err="1">
                <a:solidFill>
                  <a:prstClr val="white"/>
                </a:solidFill>
                <a:latin typeface="Calibri"/>
                <a:ea typeface="Calibri" panose="020F0502020204030204" pitchFamily="34" charset="0"/>
                <a:cs typeface="Times New Roman" panose="02020603050405020304" pitchFamily="18" charset="0"/>
              </a:rPr>
              <a:t>Iaşi</a:t>
            </a:r>
            <a:r>
              <a:rPr lang="ro-RO" sz="1000" b="0" kern="0" dirty="0">
                <a:solidFill>
                  <a:prstClr val="white"/>
                </a:solidFill>
                <a:latin typeface="Calibri"/>
                <a:ea typeface="Calibri" panose="020F0502020204030204" pitchFamily="34" charset="0"/>
                <a:cs typeface="Times New Roman" panose="02020603050405020304" pitchFamily="18" charset="0"/>
              </a:rPr>
              <a:t> – Nord</a:t>
            </a:r>
            <a:endParaRPr lang="en-GB" sz="1000" b="0" kern="0" dirty="0">
              <a:solidFill>
                <a:prstClr val="white"/>
              </a:solidFill>
              <a:latin typeface="Calibri"/>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1 </a:t>
            </a:r>
            <a:r>
              <a:rPr lang="ro-RO" sz="1000" b="0" kern="0" dirty="0" err="1">
                <a:solidFill>
                  <a:prstClr val="white"/>
                </a:solidFill>
                <a:latin typeface="Calibri"/>
                <a:ea typeface="Calibri" panose="020F0502020204030204" pitchFamily="34" charset="0"/>
                <a:cs typeface="Times New Roman" panose="02020603050405020304" pitchFamily="18" charset="0"/>
              </a:rPr>
              <a:t>şef</a:t>
            </a:r>
            <a:r>
              <a:rPr lang="ro-RO" sz="1000" b="0" kern="0" dirty="0">
                <a:solidFill>
                  <a:prstClr val="white"/>
                </a:solidFill>
                <a:latin typeface="Calibri"/>
                <a:ea typeface="Calibri" panose="020F0502020204030204" pitchFamily="34" charset="0"/>
                <a:cs typeface="Times New Roman" panose="02020603050405020304" pitchFamily="18" charset="0"/>
              </a:rPr>
              <a:t> sector</a:t>
            </a:r>
            <a:endParaRPr lang="en-GB" sz="1000" b="0" kern="0" dirty="0">
              <a:solidFill>
                <a:prstClr val="white"/>
              </a:solidFill>
              <a:latin typeface="Calibri"/>
              <a:ea typeface="Calibri" panose="020F0502020204030204" pitchFamily="34" charset="0"/>
              <a:cs typeface="Times New Roman" panose="02020603050405020304" pitchFamily="18" charset="0"/>
            </a:endParaRPr>
          </a:p>
        </p:txBody>
      </p:sp>
      <p:sp>
        <p:nvSpPr>
          <p:cNvPr id="74" name="Rectangle 73"/>
          <p:cNvSpPr/>
          <p:nvPr/>
        </p:nvSpPr>
        <p:spPr>
          <a:xfrm>
            <a:off x="2287668" y="4053670"/>
            <a:ext cx="1065131" cy="537380"/>
          </a:xfrm>
          <a:prstGeom prst="rect">
            <a:avLst/>
          </a:prstGeom>
          <a:solidFill>
            <a:srgbClr val="4F81BD"/>
          </a:solidFill>
          <a:ln w="25400" cap="flat" cmpd="sng" algn="ctr">
            <a:solidFill>
              <a:srgbClr val="4F81BD">
                <a:shade val="50000"/>
              </a:srgbClr>
            </a:solidFill>
            <a:prstDash val="solid"/>
          </a:ln>
          <a:effectLst/>
        </p:spPr>
        <p:txBody>
          <a:bodyPr anchor="ctr"/>
          <a:lstStyle/>
          <a:p>
            <a:pPr algn="ctr" eaLnBrk="0" hangingPunct="0">
              <a:lnSpc>
                <a:spcPct val="107000"/>
              </a:lnSpc>
              <a:spcBef>
                <a:spcPts val="0"/>
              </a:spcBef>
              <a:spcAft>
                <a:spcPts val="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Sector comercial</a:t>
            </a:r>
            <a:endParaRPr lang="en-GB" sz="1000" b="0" kern="0" dirty="0">
              <a:solidFill>
                <a:prstClr val="white"/>
              </a:solidFill>
              <a:latin typeface="Calibri"/>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 </a:t>
            </a:r>
            <a:r>
              <a:rPr lang="ro-RO" sz="1000" b="0" kern="0" dirty="0" err="1">
                <a:solidFill>
                  <a:prstClr val="white"/>
                </a:solidFill>
                <a:latin typeface="Calibri"/>
                <a:ea typeface="Calibri" panose="020F0502020204030204" pitchFamily="34" charset="0"/>
                <a:cs typeface="Times New Roman" panose="02020603050405020304" pitchFamily="18" charset="0"/>
              </a:rPr>
              <a:t>Iaşi</a:t>
            </a:r>
            <a:r>
              <a:rPr lang="ro-RO" sz="1000" b="0" kern="0" dirty="0">
                <a:solidFill>
                  <a:prstClr val="white"/>
                </a:solidFill>
                <a:latin typeface="Calibri"/>
                <a:ea typeface="Calibri" panose="020F0502020204030204" pitchFamily="34" charset="0"/>
                <a:cs typeface="Times New Roman" panose="02020603050405020304" pitchFamily="18" charset="0"/>
              </a:rPr>
              <a:t> – Sud</a:t>
            </a:r>
            <a:endParaRPr lang="en-GB" sz="1000" b="0" kern="0" dirty="0">
              <a:solidFill>
                <a:prstClr val="white"/>
              </a:solidFill>
              <a:latin typeface="Calibri"/>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1 </a:t>
            </a:r>
            <a:r>
              <a:rPr lang="ro-RO" sz="1000" b="0" kern="0" dirty="0" err="1">
                <a:solidFill>
                  <a:prstClr val="white"/>
                </a:solidFill>
                <a:latin typeface="Calibri"/>
                <a:ea typeface="Calibri" panose="020F0502020204030204" pitchFamily="34" charset="0"/>
                <a:cs typeface="Times New Roman" panose="02020603050405020304" pitchFamily="18" charset="0"/>
              </a:rPr>
              <a:t>şef</a:t>
            </a:r>
            <a:r>
              <a:rPr lang="ro-RO" sz="1000" b="0" kern="0" dirty="0">
                <a:solidFill>
                  <a:prstClr val="white"/>
                </a:solidFill>
                <a:latin typeface="Calibri"/>
                <a:ea typeface="Calibri" panose="020F0502020204030204" pitchFamily="34" charset="0"/>
                <a:cs typeface="Times New Roman" panose="02020603050405020304" pitchFamily="18" charset="0"/>
              </a:rPr>
              <a:t> sector</a:t>
            </a:r>
            <a:endParaRPr lang="en-GB" sz="1000" b="0" kern="0" dirty="0">
              <a:solidFill>
                <a:prstClr val="white"/>
              </a:solidFill>
              <a:latin typeface="Calibri"/>
              <a:ea typeface="Calibri" panose="020F0502020204030204" pitchFamily="34" charset="0"/>
              <a:cs typeface="Times New Roman" panose="02020603050405020304" pitchFamily="18" charset="0"/>
            </a:endParaRPr>
          </a:p>
        </p:txBody>
      </p:sp>
      <p:sp>
        <p:nvSpPr>
          <p:cNvPr id="75" name="Rectangle 74"/>
          <p:cNvSpPr/>
          <p:nvPr/>
        </p:nvSpPr>
        <p:spPr>
          <a:xfrm>
            <a:off x="1317586" y="4901057"/>
            <a:ext cx="682664" cy="483204"/>
          </a:xfrm>
          <a:prstGeom prst="rect">
            <a:avLst/>
          </a:prstGeom>
          <a:solidFill>
            <a:srgbClr val="4F81BD"/>
          </a:solidFill>
          <a:ln w="25400" cap="flat" cmpd="sng" algn="ctr">
            <a:solidFill>
              <a:srgbClr val="4F81BD">
                <a:shade val="50000"/>
              </a:srgbClr>
            </a:solidFill>
            <a:prstDash val="solid"/>
          </a:ln>
          <a:effectLst/>
        </p:spPr>
        <p:txBody>
          <a:bodyPr anchor="ctr"/>
          <a:lstStyle/>
          <a:p>
            <a:pPr algn="ctr" eaLnBrk="0" hangingPunct="0">
              <a:lnSpc>
                <a:spcPct val="107000"/>
              </a:lnSpc>
              <a:spcBef>
                <a:spcPts val="0"/>
              </a:spcBef>
              <a:spcAft>
                <a:spcPts val="80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6 </a:t>
            </a:r>
            <a:r>
              <a:rPr lang="ro-RO" sz="1000" b="0" kern="0" dirty="0" err="1">
                <a:solidFill>
                  <a:prstClr val="white"/>
                </a:solidFill>
                <a:latin typeface="Calibri"/>
                <a:ea typeface="Calibri" panose="020F0502020204030204" pitchFamily="34" charset="0"/>
                <a:cs typeface="Times New Roman" panose="02020603050405020304" pitchFamily="18" charset="0"/>
              </a:rPr>
              <a:t>Analişti</a:t>
            </a:r>
            <a:endParaRPr lang="en-GB" sz="1000" b="0" kern="0" dirty="0">
              <a:solidFill>
                <a:prstClr val="white"/>
              </a:solidFill>
              <a:latin typeface="Calibri"/>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80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12 </a:t>
            </a:r>
            <a:r>
              <a:rPr lang="ro-RO" sz="1000" b="0" kern="0" dirty="0" err="1">
                <a:solidFill>
                  <a:prstClr val="white"/>
                </a:solidFill>
                <a:latin typeface="Calibri"/>
                <a:ea typeface="Calibri" panose="020F0502020204030204" pitchFamily="34" charset="0"/>
                <a:cs typeface="Times New Roman" panose="02020603050405020304" pitchFamily="18" charset="0"/>
              </a:rPr>
              <a:t>Agenţi</a:t>
            </a:r>
            <a:endParaRPr lang="en-GB" sz="1000" b="0" kern="0" dirty="0">
              <a:solidFill>
                <a:prstClr val="white"/>
              </a:solidFill>
              <a:latin typeface="Calibri"/>
              <a:ea typeface="Calibri" panose="020F0502020204030204" pitchFamily="34" charset="0"/>
              <a:cs typeface="Times New Roman" panose="02020603050405020304" pitchFamily="18" charset="0"/>
            </a:endParaRPr>
          </a:p>
        </p:txBody>
      </p:sp>
      <p:sp>
        <p:nvSpPr>
          <p:cNvPr id="76" name="Rectangle 75"/>
          <p:cNvSpPr/>
          <p:nvPr/>
        </p:nvSpPr>
        <p:spPr>
          <a:xfrm>
            <a:off x="2479433" y="4900855"/>
            <a:ext cx="692190" cy="483204"/>
          </a:xfrm>
          <a:prstGeom prst="rect">
            <a:avLst/>
          </a:prstGeom>
          <a:solidFill>
            <a:srgbClr val="4F81BD"/>
          </a:solidFill>
          <a:ln w="25400" cap="flat" cmpd="sng" algn="ctr">
            <a:solidFill>
              <a:srgbClr val="4F81BD">
                <a:shade val="50000"/>
              </a:srgbClr>
            </a:solidFill>
            <a:prstDash val="solid"/>
          </a:ln>
          <a:effectLst/>
        </p:spPr>
        <p:txBody>
          <a:bodyPr anchor="ctr"/>
          <a:lstStyle/>
          <a:p>
            <a:pPr algn="ctr" eaLnBrk="0" hangingPunct="0">
              <a:lnSpc>
                <a:spcPct val="107000"/>
              </a:lnSpc>
              <a:spcBef>
                <a:spcPts val="0"/>
              </a:spcBef>
              <a:spcAft>
                <a:spcPts val="80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6 </a:t>
            </a:r>
            <a:r>
              <a:rPr lang="ro-RO" sz="1000" b="0" kern="0" dirty="0" err="1">
                <a:solidFill>
                  <a:prstClr val="white"/>
                </a:solidFill>
                <a:latin typeface="Calibri"/>
                <a:ea typeface="Calibri" panose="020F0502020204030204" pitchFamily="34" charset="0"/>
                <a:cs typeface="Times New Roman" panose="02020603050405020304" pitchFamily="18" charset="0"/>
              </a:rPr>
              <a:t>Analişti</a:t>
            </a:r>
            <a:endParaRPr lang="en-GB" sz="1000" b="0" kern="0" dirty="0">
              <a:solidFill>
                <a:prstClr val="white"/>
              </a:solidFill>
              <a:latin typeface="Calibri"/>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80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12 </a:t>
            </a:r>
            <a:r>
              <a:rPr lang="ro-RO" sz="1000" b="0" kern="0" dirty="0" err="1">
                <a:solidFill>
                  <a:prstClr val="white"/>
                </a:solidFill>
                <a:latin typeface="Calibri"/>
                <a:ea typeface="Calibri" panose="020F0502020204030204" pitchFamily="34" charset="0"/>
                <a:cs typeface="Times New Roman" panose="02020603050405020304" pitchFamily="18" charset="0"/>
              </a:rPr>
              <a:t>Agenţi</a:t>
            </a:r>
            <a:endParaRPr lang="en-GB" sz="1000" b="0" kern="0" dirty="0">
              <a:solidFill>
                <a:prstClr val="white"/>
              </a:solidFill>
              <a:latin typeface="Calibri"/>
              <a:ea typeface="Calibri" panose="020F0502020204030204" pitchFamily="34" charset="0"/>
              <a:cs typeface="Times New Roman" panose="02020603050405020304" pitchFamily="18" charset="0"/>
            </a:endParaRPr>
          </a:p>
        </p:txBody>
      </p:sp>
      <p:sp>
        <p:nvSpPr>
          <p:cNvPr id="78" name="Rectangle 77"/>
          <p:cNvSpPr/>
          <p:nvPr/>
        </p:nvSpPr>
        <p:spPr>
          <a:xfrm>
            <a:off x="5468635" y="4010347"/>
            <a:ext cx="1055990" cy="542603"/>
          </a:xfrm>
          <a:prstGeom prst="rect">
            <a:avLst/>
          </a:prstGeom>
          <a:solidFill>
            <a:srgbClr val="4F81BD"/>
          </a:solidFill>
          <a:ln w="25400" cap="flat" cmpd="sng" algn="ctr">
            <a:solidFill>
              <a:srgbClr val="4F81BD">
                <a:shade val="50000"/>
              </a:srgbClr>
            </a:solidFill>
            <a:prstDash val="solid"/>
          </a:ln>
          <a:effectLst/>
        </p:spPr>
        <p:txBody>
          <a:bodyPr anchor="ctr"/>
          <a:lstStyle/>
          <a:p>
            <a:pPr algn="ctr" eaLnBrk="0" hangingPunct="0">
              <a:lnSpc>
                <a:spcPct val="107000"/>
              </a:lnSpc>
              <a:spcBef>
                <a:spcPts val="0"/>
              </a:spcBef>
              <a:spcAft>
                <a:spcPts val="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Sector comercial </a:t>
            </a:r>
            <a:r>
              <a:rPr lang="ro-RO" sz="1000" b="0" kern="0" dirty="0" smtClean="0">
                <a:solidFill>
                  <a:prstClr val="white"/>
                </a:solidFill>
                <a:latin typeface="Calibri"/>
                <a:ea typeface="Calibri" panose="020F0502020204030204" pitchFamily="34" charset="0"/>
                <a:cs typeface="Times New Roman" panose="02020603050405020304" pitchFamily="18" charset="0"/>
              </a:rPr>
              <a:t>Bahlui</a:t>
            </a:r>
            <a:endParaRPr lang="en-GB" sz="1000" b="0" kern="0" dirty="0">
              <a:solidFill>
                <a:prstClr val="white"/>
              </a:solidFill>
              <a:latin typeface="Calibri"/>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1 </a:t>
            </a:r>
            <a:r>
              <a:rPr lang="ro-RO" sz="1000" b="0" kern="0" dirty="0" err="1">
                <a:solidFill>
                  <a:prstClr val="white"/>
                </a:solidFill>
                <a:latin typeface="Calibri"/>
                <a:ea typeface="Calibri" panose="020F0502020204030204" pitchFamily="34" charset="0"/>
                <a:cs typeface="Times New Roman" panose="02020603050405020304" pitchFamily="18" charset="0"/>
              </a:rPr>
              <a:t>şef</a:t>
            </a:r>
            <a:r>
              <a:rPr lang="ro-RO" sz="1000" b="0" kern="0" dirty="0">
                <a:solidFill>
                  <a:prstClr val="white"/>
                </a:solidFill>
                <a:latin typeface="Calibri"/>
                <a:ea typeface="Calibri" panose="020F0502020204030204" pitchFamily="34" charset="0"/>
                <a:cs typeface="Times New Roman" panose="02020603050405020304" pitchFamily="18" charset="0"/>
              </a:rPr>
              <a:t> sector</a:t>
            </a:r>
            <a:endParaRPr lang="en-GB" sz="1000" b="0" kern="0" dirty="0">
              <a:solidFill>
                <a:prstClr val="white"/>
              </a:solidFill>
              <a:latin typeface="Calibri"/>
              <a:ea typeface="Calibri" panose="020F0502020204030204" pitchFamily="34" charset="0"/>
              <a:cs typeface="Times New Roman" panose="02020603050405020304" pitchFamily="18" charset="0"/>
            </a:endParaRPr>
          </a:p>
        </p:txBody>
      </p:sp>
      <p:sp>
        <p:nvSpPr>
          <p:cNvPr id="79" name="Rectangle 78"/>
          <p:cNvSpPr/>
          <p:nvPr/>
        </p:nvSpPr>
        <p:spPr>
          <a:xfrm>
            <a:off x="6716410" y="4010347"/>
            <a:ext cx="1055990" cy="542603"/>
          </a:xfrm>
          <a:prstGeom prst="rect">
            <a:avLst/>
          </a:prstGeom>
          <a:solidFill>
            <a:srgbClr val="4F81BD"/>
          </a:solidFill>
          <a:ln w="25400" cap="flat" cmpd="sng" algn="ctr">
            <a:solidFill>
              <a:srgbClr val="4F81BD">
                <a:shade val="50000"/>
              </a:srgbClr>
            </a:solidFill>
            <a:prstDash val="solid"/>
          </a:ln>
          <a:effectLst/>
        </p:spPr>
        <p:txBody>
          <a:bodyPr anchor="ctr"/>
          <a:lstStyle/>
          <a:p>
            <a:pPr algn="ctr" eaLnBrk="0" hangingPunct="0">
              <a:lnSpc>
                <a:spcPct val="107000"/>
              </a:lnSpc>
              <a:spcBef>
                <a:spcPts val="0"/>
              </a:spcBef>
              <a:spcAft>
                <a:spcPts val="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Sector comercial </a:t>
            </a:r>
            <a:r>
              <a:rPr lang="ro-RO" sz="1000" b="0" kern="0" dirty="0" smtClean="0">
                <a:solidFill>
                  <a:prstClr val="white"/>
                </a:solidFill>
                <a:latin typeface="Calibri"/>
                <a:ea typeface="Calibri" panose="020F0502020204030204" pitchFamily="34" charset="0"/>
                <a:cs typeface="Times New Roman" panose="02020603050405020304" pitchFamily="18" charset="0"/>
              </a:rPr>
              <a:t>Prut-</a:t>
            </a:r>
            <a:r>
              <a:rPr lang="ro-RO" sz="1000" b="0" kern="0" dirty="0" err="1" smtClean="0">
                <a:solidFill>
                  <a:prstClr val="white"/>
                </a:solidFill>
                <a:latin typeface="Calibri"/>
                <a:ea typeface="Calibri" panose="020F0502020204030204" pitchFamily="34" charset="0"/>
                <a:cs typeface="Times New Roman" panose="02020603050405020304" pitchFamily="18" charset="0"/>
              </a:rPr>
              <a:t>Bîrlad</a:t>
            </a:r>
            <a:endParaRPr lang="en-GB" sz="1000" b="0" kern="0" dirty="0">
              <a:solidFill>
                <a:prstClr val="white"/>
              </a:solidFill>
              <a:latin typeface="Calibri"/>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1 </a:t>
            </a:r>
            <a:r>
              <a:rPr lang="ro-RO" sz="1000" b="0" kern="0" dirty="0" err="1">
                <a:solidFill>
                  <a:prstClr val="white"/>
                </a:solidFill>
                <a:latin typeface="Calibri"/>
                <a:ea typeface="Calibri" panose="020F0502020204030204" pitchFamily="34" charset="0"/>
                <a:cs typeface="Times New Roman" panose="02020603050405020304" pitchFamily="18" charset="0"/>
              </a:rPr>
              <a:t>şef</a:t>
            </a:r>
            <a:r>
              <a:rPr lang="ro-RO" sz="1000" b="0" kern="0" dirty="0">
                <a:solidFill>
                  <a:prstClr val="white"/>
                </a:solidFill>
                <a:latin typeface="Calibri"/>
                <a:ea typeface="Calibri" panose="020F0502020204030204" pitchFamily="34" charset="0"/>
                <a:cs typeface="Times New Roman" panose="02020603050405020304" pitchFamily="18" charset="0"/>
              </a:rPr>
              <a:t> sector</a:t>
            </a:r>
            <a:endParaRPr lang="en-GB" sz="1000" b="0" kern="0" dirty="0">
              <a:solidFill>
                <a:prstClr val="white"/>
              </a:solidFill>
              <a:latin typeface="Calibri"/>
              <a:ea typeface="Calibri" panose="020F0502020204030204" pitchFamily="34" charset="0"/>
              <a:cs typeface="Times New Roman" panose="02020603050405020304" pitchFamily="18" charset="0"/>
            </a:endParaRPr>
          </a:p>
        </p:txBody>
      </p:sp>
      <p:sp>
        <p:nvSpPr>
          <p:cNvPr id="80" name="Rectangle 79"/>
          <p:cNvSpPr/>
          <p:nvPr/>
        </p:nvSpPr>
        <p:spPr>
          <a:xfrm>
            <a:off x="7916560" y="4000822"/>
            <a:ext cx="1055990" cy="542603"/>
          </a:xfrm>
          <a:prstGeom prst="rect">
            <a:avLst/>
          </a:prstGeom>
          <a:solidFill>
            <a:srgbClr val="4F81BD"/>
          </a:solidFill>
          <a:ln w="25400" cap="flat" cmpd="sng" algn="ctr">
            <a:solidFill>
              <a:srgbClr val="4F81BD">
                <a:shade val="50000"/>
              </a:srgbClr>
            </a:solidFill>
            <a:prstDash val="solid"/>
          </a:ln>
          <a:effectLst/>
        </p:spPr>
        <p:txBody>
          <a:bodyPr anchor="ctr"/>
          <a:lstStyle/>
          <a:p>
            <a:pPr algn="ctr" eaLnBrk="0" hangingPunct="0">
              <a:lnSpc>
                <a:spcPct val="107000"/>
              </a:lnSpc>
              <a:spcBef>
                <a:spcPts val="0"/>
              </a:spcBef>
              <a:spcAft>
                <a:spcPts val="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Sector comercial </a:t>
            </a:r>
            <a:r>
              <a:rPr lang="ro-RO" sz="1000" b="0" kern="0" dirty="0" smtClean="0">
                <a:solidFill>
                  <a:prstClr val="white"/>
                </a:solidFill>
                <a:latin typeface="Calibri"/>
                <a:ea typeface="Calibri" panose="020F0502020204030204" pitchFamily="34" charset="0"/>
                <a:cs typeface="Times New Roman" panose="02020603050405020304" pitchFamily="18" charset="0"/>
              </a:rPr>
              <a:t>Siret</a:t>
            </a:r>
            <a:endParaRPr lang="en-GB" sz="1000" b="0" kern="0" dirty="0">
              <a:solidFill>
                <a:prstClr val="white"/>
              </a:solidFill>
              <a:latin typeface="Calibri"/>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1 </a:t>
            </a:r>
            <a:r>
              <a:rPr lang="ro-RO" sz="1000" b="0" kern="0" dirty="0" err="1">
                <a:solidFill>
                  <a:prstClr val="white"/>
                </a:solidFill>
                <a:latin typeface="Calibri"/>
                <a:ea typeface="Calibri" panose="020F0502020204030204" pitchFamily="34" charset="0"/>
                <a:cs typeface="Times New Roman" panose="02020603050405020304" pitchFamily="18" charset="0"/>
              </a:rPr>
              <a:t>şef</a:t>
            </a:r>
            <a:r>
              <a:rPr lang="ro-RO" sz="1000" b="0" kern="0" dirty="0">
                <a:solidFill>
                  <a:prstClr val="white"/>
                </a:solidFill>
                <a:latin typeface="Calibri"/>
                <a:ea typeface="Calibri" panose="020F0502020204030204" pitchFamily="34" charset="0"/>
                <a:cs typeface="Times New Roman" panose="02020603050405020304" pitchFamily="18" charset="0"/>
              </a:rPr>
              <a:t> sector</a:t>
            </a:r>
            <a:endParaRPr lang="en-GB" sz="1000" b="0" kern="0" dirty="0">
              <a:solidFill>
                <a:prstClr val="white"/>
              </a:solidFill>
              <a:latin typeface="Calibri"/>
              <a:ea typeface="Calibri" panose="020F0502020204030204" pitchFamily="34" charset="0"/>
              <a:cs typeface="Times New Roman" panose="02020603050405020304" pitchFamily="18" charset="0"/>
            </a:endParaRPr>
          </a:p>
        </p:txBody>
      </p:sp>
      <p:sp>
        <p:nvSpPr>
          <p:cNvPr id="81" name="Rectangle 80"/>
          <p:cNvSpPr/>
          <p:nvPr/>
        </p:nvSpPr>
        <p:spPr>
          <a:xfrm>
            <a:off x="5598644" y="4836894"/>
            <a:ext cx="860523" cy="620323"/>
          </a:xfrm>
          <a:prstGeom prst="rect">
            <a:avLst/>
          </a:prstGeom>
          <a:solidFill>
            <a:srgbClr val="4F81BD"/>
          </a:solidFill>
          <a:ln w="25400" cap="flat" cmpd="sng" algn="ctr">
            <a:solidFill>
              <a:srgbClr val="4F81BD">
                <a:shade val="50000"/>
              </a:srgbClr>
            </a:solidFill>
            <a:prstDash val="solid"/>
          </a:ln>
          <a:effectLst/>
        </p:spPr>
        <p:txBody>
          <a:bodyPr anchor="ctr"/>
          <a:lstStyle/>
          <a:p>
            <a:pPr algn="ctr" eaLnBrk="0" hangingPunct="0">
              <a:lnSpc>
                <a:spcPct val="107000"/>
              </a:lnSpc>
              <a:spcBef>
                <a:spcPts val="0"/>
              </a:spcBef>
              <a:spcAft>
                <a:spcPts val="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2 Analişti</a:t>
            </a:r>
            <a:endParaRPr lang="en-GB" sz="1000" b="0" kern="0" dirty="0">
              <a:solidFill>
                <a:prstClr val="white"/>
              </a:solidFill>
              <a:latin typeface="Calibri"/>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1</a:t>
            </a:r>
            <a:r>
              <a:rPr lang="en-US" sz="1000" b="0" kern="0" dirty="0">
                <a:solidFill>
                  <a:prstClr val="white"/>
                </a:solidFill>
                <a:latin typeface="Calibri"/>
                <a:ea typeface="Calibri" panose="020F0502020204030204" pitchFamily="34" charset="0"/>
                <a:cs typeface="Times New Roman" panose="02020603050405020304" pitchFamily="18" charset="0"/>
              </a:rPr>
              <a:t>1</a:t>
            </a:r>
            <a:r>
              <a:rPr lang="ro-RO" sz="1000" b="0" kern="0" dirty="0">
                <a:solidFill>
                  <a:prstClr val="white"/>
                </a:solidFill>
                <a:latin typeface="Calibri"/>
                <a:ea typeface="Calibri" panose="020F0502020204030204" pitchFamily="34" charset="0"/>
                <a:cs typeface="Times New Roman" panose="02020603050405020304" pitchFamily="18" charset="0"/>
              </a:rPr>
              <a:t> Agenţi</a:t>
            </a:r>
            <a:endParaRPr lang="en-GB" sz="1000" b="0" kern="0" dirty="0">
              <a:solidFill>
                <a:prstClr val="white"/>
              </a:solidFill>
              <a:latin typeface="Calibri"/>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0"/>
              </a:spcAft>
              <a:defRPr/>
            </a:pPr>
            <a:r>
              <a:rPr lang="en-US" sz="1000" b="0" kern="0" dirty="0">
                <a:solidFill>
                  <a:prstClr val="white"/>
                </a:solidFill>
                <a:latin typeface="Calibri"/>
                <a:ea typeface="Calibri" panose="020F0502020204030204" pitchFamily="34" charset="0"/>
                <a:cs typeface="Times New Roman" panose="02020603050405020304" pitchFamily="18" charset="0"/>
              </a:rPr>
              <a:t>2</a:t>
            </a:r>
            <a:r>
              <a:rPr lang="ro-RO" sz="1000" b="0" kern="0" dirty="0">
                <a:solidFill>
                  <a:prstClr val="white"/>
                </a:solidFill>
                <a:latin typeface="Calibri"/>
                <a:ea typeface="Calibri" panose="020F0502020204030204" pitchFamily="34" charset="0"/>
                <a:cs typeface="Times New Roman" panose="02020603050405020304" pitchFamily="18" charset="0"/>
              </a:rPr>
              <a:t> Instalator</a:t>
            </a:r>
            <a:endParaRPr lang="en-GB" sz="1000" b="0" kern="0" dirty="0">
              <a:solidFill>
                <a:prstClr val="white"/>
              </a:solidFill>
              <a:latin typeface="Calibri"/>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0"/>
              </a:spcAft>
              <a:defRPr/>
            </a:pPr>
            <a:r>
              <a:rPr lang="en-US" sz="1000" b="0" kern="0" dirty="0">
                <a:solidFill>
                  <a:prstClr val="white"/>
                </a:solidFill>
                <a:latin typeface="Calibri"/>
                <a:ea typeface="Calibri" panose="020F0502020204030204" pitchFamily="34" charset="0"/>
                <a:cs typeface="Times New Roman" panose="02020603050405020304" pitchFamily="18" charset="0"/>
              </a:rPr>
              <a:t>1</a:t>
            </a:r>
            <a:r>
              <a:rPr lang="ro-RO" sz="1000" b="0" kern="0" dirty="0">
                <a:solidFill>
                  <a:prstClr val="white"/>
                </a:solidFill>
                <a:latin typeface="Calibri"/>
                <a:ea typeface="Calibri" panose="020F0502020204030204" pitchFamily="34" charset="0"/>
                <a:cs typeface="Times New Roman" panose="02020603050405020304" pitchFamily="18" charset="0"/>
              </a:rPr>
              <a:t> Operator</a:t>
            </a:r>
            <a:endParaRPr lang="en-GB" sz="1000" b="0" kern="0" dirty="0">
              <a:solidFill>
                <a:prstClr val="white"/>
              </a:solidFill>
              <a:latin typeface="Calibri"/>
              <a:ea typeface="Calibri" panose="020F0502020204030204" pitchFamily="34" charset="0"/>
              <a:cs typeface="Times New Roman" panose="02020603050405020304" pitchFamily="18" charset="0"/>
            </a:endParaRPr>
          </a:p>
        </p:txBody>
      </p:sp>
      <p:sp>
        <p:nvSpPr>
          <p:cNvPr id="83" name="Rectangle 82"/>
          <p:cNvSpPr/>
          <p:nvPr/>
        </p:nvSpPr>
        <p:spPr>
          <a:xfrm>
            <a:off x="8033374" y="4829790"/>
            <a:ext cx="877161" cy="617699"/>
          </a:xfrm>
          <a:prstGeom prst="rect">
            <a:avLst/>
          </a:prstGeom>
          <a:solidFill>
            <a:srgbClr val="4F81BD"/>
          </a:solidFill>
          <a:ln w="25400" cap="flat" cmpd="sng" algn="ctr">
            <a:solidFill>
              <a:srgbClr val="4F81BD">
                <a:shade val="50000"/>
              </a:srgbClr>
            </a:solidFill>
            <a:prstDash val="solid"/>
          </a:ln>
          <a:effectLst/>
        </p:spPr>
        <p:txBody>
          <a:bodyPr anchor="ctr"/>
          <a:lstStyle/>
          <a:p>
            <a:pPr algn="ctr" eaLnBrk="0" hangingPunct="0">
              <a:lnSpc>
                <a:spcPct val="107000"/>
              </a:lnSpc>
              <a:spcBef>
                <a:spcPts val="0"/>
              </a:spcBef>
              <a:spcAft>
                <a:spcPts val="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2 Analişti</a:t>
            </a:r>
            <a:endParaRPr lang="en-GB" sz="1000" b="0" kern="0" dirty="0">
              <a:solidFill>
                <a:prstClr val="white"/>
              </a:solidFill>
              <a:latin typeface="Calibri"/>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13 Agenţi</a:t>
            </a:r>
            <a:endParaRPr lang="en-GB" sz="1000" b="0" kern="0" dirty="0">
              <a:solidFill>
                <a:prstClr val="white"/>
              </a:solidFill>
              <a:latin typeface="Calibri"/>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1 Instalator</a:t>
            </a:r>
            <a:endParaRPr lang="en-GB" sz="1000" b="0" kern="0" dirty="0">
              <a:solidFill>
                <a:prstClr val="white"/>
              </a:solidFill>
              <a:latin typeface="Calibri"/>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0"/>
              </a:spcAft>
              <a:defRPr/>
            </a:pPr>
            <a:r>
              <a:rPr lang="en-US" sz="1000" b="0" kern="0" dirty="0">
                <a:solidFill>
                  <a:prstClr val="white"/>
                </a:solidFill>
                <a:latin typeface="Calibri"/>
                <a:ea typeface="Calibri" panose="020F0502020204030204" pitchFamily="34" charset="0"/>
                <a:cs typeface="Times New Roman" panose="02020603050405020304" pitchFamily="18" charset="0"/>
              </a:rPr>
              <a:t>1</a:t>
            </a:r>
            <a:r>
              <a:rPr lang="ro-RO" sz="1000" b="0" kern="0" dirty="0">
                <a:solidFill>
                  <a:prstClr val="white"/>
                </a:solidFill>
                <a:latin typeface="Calibri"/>
                <a:ea typeface="Calibri" panose="020F0502020204030204" pitchFamily="34" charset="0"/>
                <a:cs typeface="Times New Roman" panose="02020603050405020304" pitchFamily="18" charset="0"/>
              </a:rPr>
              <a:t> Operator</a:t>
            </a:r>
            <a:endParaRPr lang="en-GB" sz="1000" b="0" kern="0" dirty="0">
              <a:solidFill>
                <a:prstClr val="white"/>
              </a:solidFill>
              <a:latin typeface="Calibri"/>
              <a:ea typeface="Calibri" panose="020F0502020204030204" pitchFamily="34" charset="0"/>
              <a:cs typeface="Times New Roman" panose="02020603050405020304" pitchFamily="18" charset="0"/>
            </a:endParaRPr>
          </a:p>
        </p:txBody>
      </p:sp>
      <p:cxnSp>
        <p:nvCxnSpPr>
          <p:cNvPr id="85" name="Straight Arrow Connector 84"/>
          <p:cNvCxnSpPr/>
          <p:nvPr/>
        </p:nvCxnSpPr>
        <p:spPr>
          <a:xfrm flipH="1">
            <a:off x="2222935" y="2740338"/>
            <a:ext cx="828675" cy="346075"/>
          </a:xfrm>
          <a:prstGeom prst="straightConnector1">
            <a:avLst/>
          </a:prstGeom>
          <a:noFill/>
          <a:ln w="9525" cap="flat" cmpd="sng" algn="ctr">
            <a:solidFill>
              <a:srgbClr val="4F81BD">
                <a:shade val="95000"/>
                <a:satMod val="105000"/>
              </a:srgbClr>
            </a:solidFill>
            <a:prstDash val="solid"/>
            <a:tailEnd type="triangle"/>
          </a:ln>
          <a:effectLst/>
        </p:spPr>
      </p:cxnSp>
      <p:cxnSp>
        <p:nvCxnSpPr>
          <p:cNvPr id="86" name="Straight Arrow Connector 85"/>
          <p:cNvCxnSpPr/>
          <p:nvPr/>
        </p:nvCxnSpPr>
        <p:spPr>
          <a:xfrm>
            <a:off x="5767491" y="2723512"/>
            <a:ext cx="704850" cy="336550"/>
          </a:xfrm>
          <a:prstGeom prst="straightConnector1">
            <a:avLst/>
          </a:prstGeom>
          <a:noFill/>
          <a:ln w="9525" cap="flat" cmpd="sng" algn="ctr">
            <a:solidFill>
              <a:srgbClr val="4F81BD">
                <a:shade val="95000"/>
                <a:satMod val="105000"/>
              </a:srgbClr>
            </a:solidFill>
            <a:prstDash val="solid"/>
            <a:tailEnd type="triangle"/>
          </a:ln>
          <a:effectLst/>
        </p:spPr>
      </p:cxnSp>
      <p:cxnSp>
        <p:nvCxnSpPr>
          <p:cNvPr id="87" name="Straight Arrow Connector 86"/>
          <p:cNvCxnSpPr/>
          <p:nvPr/>
        </p:nvCxnSpPr>
        <p:spPr>
          <a:xfrm flipH="1">
            <a:off x="484140" y="3910520"/>
            <a:ext cx="148158" cy="130684"/>
          </a:xfrm>
          <a:prstGeom prst="straightConnector1">
            <a:avLst/>
          </a:prstGeom>
          <a:noFill/>
          <a:ln w="9525" cap="flat" cmpd="sng" algn="ctr">
            <a:solidFill>
              <a:srgbClr val="4F81BD">
                <a:shade val="95000"/>
                <a:satMod val="105000"/>
              </a:srgbClr>
            </a:solidFill>
            <a:prstDash val="solid"/>
            <a:tailEnd type="triangle"/>
          </a:ln>
          <a:effectLst/>
        </p:spPr>
      </p:cxnSp>
      <p:cxnSp>
        <p:nvCxnSpPr>
          <p:cNvPr id="88" name="Straight Arrow Connector 87"/>
          <p:cNvCxnSpPr/>
          <p:nvPr/>
        </p:nvCxnSpPr>
        <p:spPr>
          <a:xfrm flipH="1">
            <a:off x="6006208" y="3858639"/>
            <a:ext cx="148158" cy="130684"/>
          </a:xfrm>
          <a:prstGeom prst="straightConnector1">
            <a:avLst/>
          </a:prstGeom>
          <a:noFill/>
          <a:ln w="9525" cap="flat" cmpd="sng" algn="ctr">
            <a:solidFill>
              <a:srgbClr val="4F81BD">
                <a:shade val="95000"/>
                <a:satMod val="105000"/>
              </a:srgbClr>
            </a:solidFill>
            <a:prstDash val="solid"/>
            <a:tailEnd type="triangle"/>
          </a:ln>
          <a:effectLst/>
        </p:spPr>
      </p:cxnSp>
      <p:cxnSp>
        <p:nvCxnSpPr>
          <p:cNvPr id="89" name="Straight Arrow Connector 88"/>
          <p:cNvCxnSpPr/>
          <p:nvPr/>
        </p:nvCxnSpPr>
        <p:spPr>
          <a:xfrm flipH="1">
            <a:off x="1659053" y="4604385"/>
            <a:ext cx="5485" cy="290111"/>
          </a:xfrm>
          <a:prstGeom prst="straightConnector1">
            <a:avLst/>
          </a:prstGeom>
          <a:noFill/>
          <a:ln w="9525" cap="flat" cmpd="sng" algn="ctr">
            <a:solidFill>
              <a:srgbClr val="4F81BD">
                <a:shade val="95000"/>
                <a:satMod val="105000"/>
              </a:srgbClr>
            </a:solidFill>
            <a:prstDash val="solid"/>
            <a:tailEnd type="triangle"/>
          </a:ln>
          <a:effectLst/>
        </p:spPr>
      </p:cxnSp>
      <p:cxnSp>
        <p:nvCxnSpPr>
          <p:cNvPr id="90" name="Straight Arrow Connector 89"/>
          <p:cNvCxnSpPr/>
          <p:nvPr/>
        </p:nvCxnSpPr>
        <p:spPr>
          <a:xfrm flipH="1">
            <a:off x="2806918" y="4604385"/>
            <a:ext cx="5485" cy="290111"/>
          </a:xfrm>
          <a:prstGeom prst="straightConnector1">
            <a:avLst/>
          </a:prstGeom>
          <a:noFill/>
          <a:ln w="9525" cap="flat" cmpd="sng" algn="ctr">
            <a:solidFill>
              <a:srgbClr val="4F81BD">
                <a:shade val="95000"/>
                <a:satMod val="105000"/>
              </a:srgbClr>
            </a:solidFill>
            <a:prstDash val="solid"/>
            <a:tailEnd type="triangle"/>
          </a:ln>
          <a:effectLst/>
        </p:spPr>
      </p:cxnSp>
      <p:cxnSp>
        <p:nvCxnSpPr>
          <p:cNvPr id="91" name="Straight Arrow Connector 90"/>
          <p:cNvCxnSpPr/>
          <p:nvPr/>
        </p:nvCxnSpPr>
        <p:spPr>
          <a:xfrm flipH="1">
            <a:off x="5948951" y="4555746"/>
            <a:ext cx="5485" cy="290111"/>
          </a:xfrm>
          <a:prstGeom prst="straightConnector1">
            <a:avLst/>
          </a:prstGeom>
          <a:noFill/>
          <a:ln w="9525" cap="flat" cmpd="sng" algn="ctr">
            <a:solidFill>
              <a:srgbClr val="4F81BD">
                <a:shade val="95000"/>
                <a:satMod val="105000"/>
              </a:srgbClr>
            </a:solidFill>
            <a:prstDash val="solid"/>
            <a:tailEnd type="triangle"/>
          </a:ln>
          <a:effectLst/>
        </p:spPr>
      </p:cxnSp>
      <p:cxnSp>
        <p:nvCxnSpPr>
          <p:cNvPr id="92" name="Straight Arrow Connector 91"/>
          <p:cNvCxnSpPr/>
          <p:nvPr/>
        </p:nvCxnSpPr>
        <p:spPr>
          <a:xfrm flipH="1">
            <a:off x="7262185" y="4555747"/>
            <a:ext cx="5485" cy="290111"/>
          </a:xfrm>
          <a:prstGeom prst="straightConnector1">
            <a:avLst/>
          </a:prstGeom>
          <a:noFill/>
          <a:ln w="9525" cap="flat" cmpd="sng" algn="ctr">
            <a:solidFill>
              <a:srgbClr val="4F81BD">
                <a:shade val="95000"/>
                <a:satMod val="105000"/>
              </a:srgbClr>
            </a:solidFill>
            <a:prstDash val="solid"/>
            <a:tailEnd type="triangle"/>
          </a:ln>
          <a:effectLst/>
        </p:spPr>
      </p:cxnSp>
      <p:cxnSp>
        <p:nvCxnSpPr>
          <p:cNvPr id="93" name="Straight Arrow Connector 92"/>
          <p:cNvCxnSpPr/>
          <p:nvPr/>
        </p:nvCxnSpPr>
        <p:spPr>
          <a:xfrm flipH="1">
            <a:off x="8448960" y="4546019"/>
            <a:ext cx="5485" cy="290111"/>
          </a:xfrm>
          <a:prstGeom prst="straightConnector1">
            <a:avLst/>
          </a:prstGeom>
          <a:noFill/>
          <a:ln w="9525" cap="flat" cmpd="sng" algn="ctr">
            <a:solidFill>
              <a:srgbClr val="4F81BD">
                <a:shade val="95000"/>
                <a:satMod val="105000"/>
              </a:srgbClr>
            </a:solidFill>
            <a:prstDash val="solid"/>
            <a:tailEnd type="triangle"/>
          </a:ln>
          <a:effectLst/>
        </p:spPr>
      </p:cxnSp>
      <p:cxnSp>
        <p:nvCxnSpPr>
          <p:cNvPr id="94" name="Straight Arrow Connector 93"/>
          <p:cNvCxnSpPr/>
          <p:nvPr/>
        </p:nvCxnSpPr>
        <p:spPr>
          <a:xfrm flipH="1">
            <a:off x="1659054" y="3891063"/>
            <a:ext cx="4376" cy="137670"/>
          </a:xfrm>
          <a:prstGeom prst="straightConnector1">
            <a:avLst/>
          </a:prstGeom>
          <a:noFill/>
          <a:ln w="9525" cap="flat" cmpd="sng" algn="ctr">
            <a:solidFill>
              <a:srgbClr val="4F81BD">
                <a:shade val="95000"/>
                <a:satMod val="105000"/>
              </a:srgbClr>
            </a:solidFill>
            <a:prstDash val="solid"/>
            <a:tailEnd type="triangle"/>
          </a:ln>
          <a:effectLst/>
        </p:spPr>
      </p:cxnSp>
      <p:cxnSp>
        <p:nvCxnSpPr>
          <p:cNvPr id="95" name="Straight Arrow Connector 94"/>
          <p:cNvCxnSpPr/>
          <p:nvPr/>
        </p:nvCxnSpPr>
        <p:spPr>
          <a:xfrm flipH="1">
            <a:off x="7258943" y="3848909"/>
            <a:ext cx="4376" cy="137670"/>
          </a:xfrm>
          <a:prstGeom prst="straightConnector1">
            <a:avLst/>
          </a:prstGeom>
          <a:noFill/>
          <a:ln w="9525" cap="flat" cmpd="sng" algn="ctr">
            <a:solidFill>
              <a:srgbClr val="4F81BD">
                <a:shade val="95000"/>
                <a:satMod val="105000"/>
              </a:srgbClr>
            </a:solidFill>
            <a:prstDash val="solid"/>
            <a:tailEnd type="triangle"/>
          </a:ln>
          <a:effectLst/>
        </p:spPr>
      </p:cxnSp>
      <p:cxnSp>
        <p:nvCxnSpPr>
          <p:cNvPr id="98" name="Straight Arrow Connector 97"/>
          <p:cNvCxnSpPr/>
          <p:nvPr/>
        </p:nvCxnSpPr>
        <p:spPr>
          <a:xfrm>
            <a:off x="2603771" y="3887821"/>
            <a:ext cx="190175" cy="142778"/>
          </a:xfrm>
          <a:prstGeom prst="straightConnector1">
            <a:avLst/>
          </a:prstGeom>
          <a:noFill/>
          <a:ln w="9525" cap="flat" cmpd="sng" algn="ctr">
            <a:solidFill>
              <a:srgbClr val="4F81BD">
                <a:shade val="95000"/>
                <a:satMod val="105000"/>
              </a:srgbClr>
            </a:solidFill>
            <a:prstDash val="solid"/>
            <a:tailEnd type="triangle"/>
          </a:ln>
          <a:effectLst/>
        </p:spPr>
      </p:cxnSp>
      <p:cxnSp>
        <p:nvCxnSpPr>
          <p:cNvPr id="100" name="Straight Arrow Connector 99"/>
          <p:cNvCxnSpPr/>
          <p:nvPr/>
        </p:nvCxnSpPr>
        <p:spPr>
          <a:xfrm>
            <a:off x="8232843" y="3855395"/>
            <a:ext cx="190175" cy="142778"/>
          </a:xfrm>
          <a:prstGeom prst="straightConnector1">
            <a:avLst/>
          </a:prstGeom>
          <a:noFill/>
          <a:ln w="9525" cap="flat" cmpd="sng" algn="ctr">
            <a:solidFill>
              <a:srgbClr val="4F81BD">
                <a:shade val="95000"/>
                <a:satMod val="105000"/>
              </a:srgbClr>
            </a:solidFill>
            <a:prstDash val="solid"/>
            <a:tailEnd type="triangle"/>
          </a:ln>
          <a:effectLst/>
        </p:spPr>
      </p:cxnSp>
      <p:sp>
        <p:nvSpPr>
          <p:cNvPr id="97" name="Rectangle 96"/>
          <p:cNvSpPr/>
          <p:nvPr/>
        </p:nvSpPr>
        <p:spPr>
          <a:xfrm>
            <a:off x="6861799" y="4858365"/>
            <a:ext cx="877161" cy="617699"/>
          </a:xfrm>
          <a:prstGeom prst="rect">
            <a:avLst/>
          </a:prstGeom>
          <a:solidFill>
            <a:srgbClr val="4F81BD"/>
          </a:solidFill>
          <a:ln w="25400" cap="flat" cmpd="sng" algn="ctr">
            <a:solidFill>
              <a:srgbClr val="4F81BD">
                <a:shade val="50000"/>
              </a:srgbClr>
            </a:solidFill>
            <a:prstDash val="solid"/>
          </a:ln>
          <a:effectLst/>
        </p:spPr>
        <p:txBody>
          <a:bodyPr anchor="ctr"/>
          <a:lstStyle/>
          <a:p>
            <a:pPr algn="ctr" eaLnBrk="0" hangingPunct="0">
              <a:lnSpc>
                <a:spcPct val="107000"/>
              </a:lnSpc>
              <a:spcBef>
                <a:spcPts val="0"/>
              </a:spcBef>
              <a:spcAft>
                <a:spcPts val="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2 Analişti</a:t>
            </a:r>
            <a:endParaRPr lang="en-GB" sz="1000" b="0" kern="0" dirty="0">
              <a:solidFill>
                <a:prstClr val="white"/>
              </a:solidFill>
              <a:latin typeface="Calibri"/>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9</a:t>
            </a:r>
            <a:r>
              <a:rPr lang="ro-RO" sz="1000" b="0" kern="0" dirty="0" smtClean="0">
                <a:solidFill>
                  <a:prstClr val="white"/>
                </a:solidFill>
                <a:latin typeface="Calibri"/>
                <a:ea typeface="Calibri" panose="020F0502020204030204" pitchFamily="34" charset="0"/>
                <a:cs typeface="Times New Roman" panose="02020603050405020304" pitchFamily="18" charset="0"/>
              </a:rPr>
              <a:t> </a:t>
            </a:r>
            <a:r>
              <a:rPr lang="ro-RO" sz="1000" b="0" kern="0" dirty="0">
                <a:solidFill>
                  <a:prstClr val="white"/>
                </a:solidFill>
                <a:latin typeface="Calibri"/>
                <a:ea typeface="Calibri" panose="020F0502020204030204" pitchFamily="34" charset="0"/>
                <a:cs typeface="Times New Roman" panose="02020603050405020304" pitchFamily="18" charset="0"/>
              </a:rPr>
              <a:t>Agenţi</a:t>
            </a:r>
            <a:endParaRPr lang="en-GB" sz="1000" b="0" kern="0" dirty="0">
              <a:solidFill>
                <a:prstClr val="white"/>
              </a:solidFill>
              <a:latin typeface="Calibri"/>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0"/>
              </a:spcAft>
              <a:defRPr/>
            </a:pPr>
            <a:r>
              <a:rPr lang="ro-RO" sz="1000" b="0" kern="0" dirty="0">
                <a:solidFill>
                  <a:prstClr val="white"/>
                </a:solidFill>
                <a:latin typeface="Calibri"/>
                <a:ea typeface="Calibri" panose="020F0502020204030204" pitchFamily="34" charset="0"/>
                <a:cs typeface="Times New Roman" panose="02020603050405020304" pitchFamily="18" charset="0"/>
              </a:rPr>
              <a:t>1 Instalator</a:t>
            </a:r>
            <a:endParaRPr lang="en-GB" sz="1000" b="0" kern="0" dirty="0">
              <a:solidFill>
                <a:prstClr val="white"/>
              </a:solidFill>
              <a:latin typeface="Calibri"/>
              <a:ea typeface="Calibri" panose="020F0502020204030204" pitchFamily="34" charset="0"/>
              <a:cs typeface="Times New Roman" panose="02020603050405020304" pitchFamily="18" charset="0"/>
            </a:endParaRPr>
          </a:p>
          <a:p>
            <a:pPr algn="ctr" eaLnBrk="0" hangingPunct="0">
              <a:lnSpc>
                <a:spcPct val="107000"/>
              </a:lnSpc>
              <a:spcBef>
                <a:spcPts val="0"/>
              </a:spcBef>
              <a:spcAft>
                <a:spcPts val="0"/>
              </a:spcAft>
              <a:defRPr/>
            </a:pPr>
            <a:r>
              <a:rPr lang="en-US" sz="1000" b="0" kern="0" dirty="0">
                <a:solidFill>
                  <a:prstClr val="white"/>
                </a:solidFill>
                <a:latin typeface="Calibri"/>
                <a:ea typeface="Calibri" panose="020F0502020204030204" pitchFamily="34" charset="0"/>
                <a:cs typeface="Times New Roman" panose="02020603050405020304" pitchFamily="18" charset="0"/>
              </a:rPr>
              <a:t>1</a:t>
            </a:r>
            <a:r>
              <a:rPr lang="ro-RO" sz="1000" b="0" kern="0" dirty="0">
                <a:solidFill>
                  <a:prstClr val="white"/>
                </a:solidFill>
                <a:latin typeface="Calibri"/>
                <a:ea typeface="Calibri" panose="020F0502020204030204" pitchFamily="34" charset="0"/>
                <a:cs typeface="Times New Roman" panose="02020603050405020304" pitchFamily="18" charset="0"/>
              </a:rPr>
              <a:t> Operator</a:t>
            </a:r>
            <a:endParaRPr lang="en-GB" sz="1000" b="0" kern="0" dirty="0">
              <a:solidFill>
                <a:prstClr val="white"/>
              </a:solidFill>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58563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eaLnBrk="0" hangingPunct="0"/>
            <a:r>
              <a:rPr lang="ro-RO" sz="2800" b="1" i="1" kern="1200" dirty="0">
                <a:solidFill>
                  <a:prstClr val="black">
                    <a:lumMod val="50000"/>
                    <a:lumOff val="50000"/>
                  </a:prstClr>
                </a:solidFill>
                <a:latin typeface="Calibri" panose="020F0502020204030204"/>
              </a:rPr>
              <a:t>1</a:t>
            </a:r>
            <a:r>
              <a:rPr lang="ro-RO" sz="2800" b="1" i="1" kern="1200" dirty="0" smtClean="0">
                <a:solidFill>
                  <a:prstClr val="black">
                    <a:lumMod val="50000"/>
                    <a:lumOff val="50000"/>
                  </a:prstClr>
                </a:solidFill>
                <a:latin typeface="Calibri" panose="020F0502020204030204"/>
              </a:rPr>
              <a:t>.4</a:t>
            </a:r>
            <a:r>
              <a:rPr lang="ro-RO" sz="2800" b="1" i="1" kern="1200" dirty="0">
                <a:solidFill>
                  <a:prstClr val="black">
                    <a:lumMod val="50000"/>
                    <a:lumOff val="50000"/>
                  </a:prstClr>
                </a:solidFill>
                <a:latin typeface="Calibri" panose="020F0502020204030204"/>
              </a:rPr>
              <a:t>. Cuantificarea </a:t>
            </a:r>
            <a:r>
              <a:rPr lang="ro-RO" sz="2800" b="1" i="1" kern="1200" dirty="0" smtClean="0">
                <a:solidFill>
                  <a:prstClr val="black">
                    <a:lumMod val="50000"/>
                    <a:lumOff val="50000"/>
                  </a:prstClr>
                </a:solidFill>
                <a:latin typeface="Calibri" panose="020F0502020204030204"/>
              </a:rPr>
              <a:t>Consumurilor, Facturarea Serviciilor</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r>
            <a:br>
              <a:rPr lang="ro-RO" sz="2800" b="1" i="1" kern="1200" dirty="0" smtClean="0">
                <a:solidFill>
                  <a:prstClr val="black">
                    <a:lumMod val="50000"/>
                    <a:lumOff val="50000"/>
                  </a:prstClr>
                </a:solidFill>
                <a:latin typeface="Calibri" panose="020F0502020204030204"/>
              </a:rPr>
            </a:br>
            <a:r>
              <a:rPr lang="ro-RO" sz="2200" b="1" i="1" kern="1200" dirty="0" smtClean="0">
                <a:solidFill>
                  <a:srgbClr val="2C87C8"/>
                </a:solidFill>
                <a:latin typeface="Calibri" panose="020F0502020204030204"/>
              </a:rPr>
              <a:t>Subtitlul 2 </a:t>
            </a:r>
            <a:r>
              <a:rPr lang="ro-RO" sz="2200" b="1" i="1" kern="1200" dirty="0">
                <a:solidFill>
                  <a:srgbClr val="2C87C8"/>
                </a:solidFill>
                <a:latin typeface="Calibri" panose="020F0502020204030204"/>
              </a:rPr>
              <a:t>- </a:t>
            </a:r>
            <a:r>
              <a:rPr lang="ro-RO" sz="2200" i="1" kern="1200" dirty="0">
                <a:solidFill>
                  <a:prstClr val="black"/>
                </a:solidFill>
                <a:latin typeface="Calibri" panose="020F0502020204030204"/>
              </a:rPr>
              <a:t>Lista activităților desfășurate în cadrul Serviciilor </a:t>
            </a:r>
            <a:r>
              <a:rPr lang="ro-RO" sz="2200" i="1" kern="1200" dirty="0" smtClean="0">
                <a:solidFill>
                  <a:prstClr val="black"/>
                </a:solidFill>
                <a:latin typeface="Calibri" panose="020F0502020204030204"/>
              </a:rPr>
              <a:t>Comerciale</a:t>
            </a:r>
            <a:r>
              <a:rPr lang="ro-RO" i="1" kern="1200" dirty="0" smtClean="0">
                <a:solidFill>
                  <a:prstClr val="black"/>
                </a:solidFill>
                <a:latin typeface="Calibri" panose="020F0502020204030204"/>
              </a:rPr>
              <a:t/>
            </a:r>
            <a:br>
              <a:rPr lang="ro-RO" i="1" kern="1200" dirty="0" smtClean="0">
                <a:solidFill>
                  <a:prstClr val="black"/>
                </a:solidFill>
                <a:latin typeface="Calibri" panose="020F0502020204030204"/>
              </a:rPr>
            </a:br>
            <a:r>
              <a:rPr lang="ro-RO" b="1" i="1" kern="1200" dirty="0" smtClean="0">
                <a:solidFill>
                  <a:srgbClr val="2C87C8"/>
                </a:solidFill>
                <a:latin typeface="Calibri" panose="020F0502020204030204"/>
              </a:rPr>
              <a:t/>
            </a:r>
            <a:br>
              <a:rPr lang="ro-RO" b="1" i="1" kern="1200" dirty="0" smtClean="0">
                <a:solidFill>
                  <a:srgbClr val="2C87C8"/>
                </a:solidFill>
                <a:latin typeface="Calibri" panose="020F0502020204030204"/>
              </a:rPr>
            </a:br>
            <a:r>
              <a:rPr lang="ro-RO" b="1" i="1" kern="1200" dirty="0" smtClean="0">
                <a:solidFill>
                  <a:srgbClr val="2C87C8"/>
                </a:solidFill>
                <a:latin typeface="Calibri" panose="020F0502020204030204"/>
              </a:rPr>
              <a:t>	</a:t>
            </a:r>
            <a:r>
              <a:rPr lang="ro-RO" altLang="en-US" sz="2000" kern="1200" dirty="0" smtClean="0">
                <a:solidFill>
                  <a:prstClr val="black"/>
                </a:solidFill>
                <a:latin typeface="Calibri" panose="020F0502020204030204"/>
                <a:ea typeface="MS PGothic" panose="020B0600070205080204" pitchFamily="34" charset="-128"/>
              </a:rPr>
              <a:t>1</a:t>
            </a:r>
            <a:r>
              <a:rPr lang="ro-RO" altLang="en-US" sz="2000" kern="1200" dirty="0">
                <a:solidFill>
                  <a:prstClr val="black"/>
                </a:solidFill>
                <a:latin typeface="Calibri" panose="020F0502020204030204"/>
                <a:ea typeface="MS PGothic" panose="020B0600070205080204" pitchFamily="34" charset="-128"/>
              </a:rPr>
              <a:t>. Contractarea serviciilor de alimentare cu apă și de canalizare</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2. Citirea contoarelor de branșament și emiterea facturilor</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3. Încasarea creanțelor la utilizatorii rău platnici</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4. Răspunsuri la petiții/sesizări cu privire la activitățile comerciale</a:t>
            </a:r>
            <a:br>
              <a:rPr lang="ro-RO" altLang="en-US" sz="2000" kern="1200" dirty="0">
                <a:solidFill>
                  <a:prstClr val="black"/>
                </a:solidFill>
                <a:latin typeface="Calibri" panose="020F0502020204030204"/>
                <a:ea typeface="MS PGothic" panose="020B0600070205080204" pitchFamily="34" charset="-128"/>
              </a:rPr>
            </a:br>
            <a:r>
              <a:rPr lang="ro-RO" sz="2000" b="1" i="1" kern="1200" dirty="0" smtClean="0">
                <a:solidFill>
                  <a:srgbClr val="2C87C8"/>
                </a:solidFill>
                <a:latin typeface="Calibri" panose="020F0502020204030204"/>
              </a:rPr>
              <a:t/>
            </a:r>
            <a:br>
              <a:rPr lang="ro-RO" sz="2000" b="1" i="1" kern="1200" dirty="0" smtClean="0">
                <a:solidFill>
                  <a:srgbClr val="2C87C8"/>
                </a:solidFill>
                <a:latin typeface="Calibri" panose="020F0502020204030204"/>
              </a:rPr>
            </a:br>
            <a:endParaRPr lang="ro-RO" sz="20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pSp>
        <p:nvGrpSpPr>
          <p:cNvPr id="14" name="Group 13"/>
          <p:cNvGrpSpPr/>
          <p:nvPr/>
        </p:nvGrpSpPr>
        <p:grpSpPr>
          <a:xfrm>
            <a:off x="487469" y="1874685"/>
            <a:ext cx="5350432" cy="91089"/>
            <a:chOff x="954194" y="1246035"/>
            <a:chExt cx="5350432" cy="91089"/>
          </a:xfrm>
        </p:grpSpPr>
        <p:sp>
          <p:nvSpPr>
            <p:cNvPr id="16" name="Chevron 15"/>
            <p:cNvSpPr/>
            <p:nvPr/>
          </p:nvSpPr>
          <p:spPr>
            <a:xfrm>
              <a:off x="95419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7" name="Chevron 16"/>
            <p:cNvSpPr/>
            <p:nvPr/>
          </p:nvSpPr>
          <p:spPr>
            <a:xfrm>
              <a:off x="107018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9" name="Chevron 18"/>
            <p:cNvSpPr/>
            <p:nvPr/>
          </p:nvSpPr>
          <p:spPr>
            <a:xfrm>
              <a:off x="118618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0" name="Chevron 19"/>
            <p:cNvSpPr/>
            <p:nvPr/>
          </p:nvSpPr>
          <p:spPr>
            <a:xfrm>
              <a:off x="129643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6" name="Chevron 25"/>
            <p:cNvSpPr/>
            <p:nvPr/>
          </p:nvSpPr>
          <p:spPr>
            <a:xfrm>
              <a:off x="141242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7" name="Chevron 26"/>
            <p:cNvSpPr/>
            <p:nvPr/>
          </p:nvSpPr>
          <p:spPr>
            <a:xfrm>
              <a:off x="152842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8" name="Chevron 27"/>
            <p:cNvSpPr/>
            <p:nvPr/>
          </p:nvSpPr>
          <p:spPr>
            <a:xfrm>
              <a:off x="16448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9" name="Chevron 28"/>
            <p:cNvSpPr/>
            <p:nvPr/>
          </p:nvSpPr>
          <p:spPr>
            <a:xfrm>
              <a:off x="17608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0" name="Chevron 29"/>
            <p:cNvSpPr/>
            <p:nvPr/>
          </p:nvSpPr>
          <p:spPr>
            <a:xfrm>
              <a:off x="187685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1" name="Chevron 30"/>
            <p:cNvSpPr/>
            <p:nvPr/>
          </p:nvSpPr>
          <p:spPr>
            <a:xfrm>
              <a:off x="198710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2" name="Chevron 31"/>
            <p:cNvSpPr/>
            <p:nvPr/>
          </p:nvSpPr>
          <p:spPr>
            <a:xfrm>
              <a:off x="210309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3" name="Chevron 32"/>
            <p:cNvSpPr/>
            <p:nvPr/>
          </p:nvSpPr>
          <p:spPr>
            <a:xfrm>
              <a:off x="221909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4" name="Chevron 33"/>
            <p:cNvSpPr/>
            <p:nvPr/>
          </p:nvSpPr>
          <p:spPr>
            <a:xfrm>
              <a:off x="232268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5" name="Chevron 34"/>
            <p:cNvSpPr/>
            <p:nvPr/>
          </p:nvSpPr>
          <p:spPr>
            <a:xfrm>
              <a:off x="243868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6" name="Chevron 35"/>
            <p:cNvSpPr/>
            <p:nvPr/>
          </p:nvSpPr>
          <p:spPr>
            <a:xfrm>
              <a:off x="255467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7" name="Chevron 36"/>
            <p:cNvSpPr/>
            <p:nvPr/>
          </p:nvSpPr>
          <p:spPr>
            <a:xfrm>
              <a:off x="266492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8" name="Chevron 37"/>
            <p:cNvSpPr/>
            <p:nvPr/>
          </p:nvSpPr>
          <p:spPr>
            <a:xfrm>
              <a:off x="278091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9" name="Chevron 38"/>
            <p:cNvSpPr/>
            <p:nvPr/>
          </p:nvSpPr>
          <p:spPr>
            <a:xfrm>
              <a:off x="289691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0" name="Chevron 39"/>
            <p:cNvSpPr/>
            <p:nvPr/>
          </p:nvSpPr>
          <p:spPr>
            <a:xfrm>
              <a:off x="301335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1" name="Chevron 40"/>
            <p:cNvSpPr/>
            <p:nvPr/>
          </p:nvSpPr>
          <p:spPr>
            <a:xfrm>
              <a:off x="312935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2" name="Chevron 41"/>
            <p:cNvSpPr/>
            <p:nvPr/>
          </p:nvSpPr>
          <p:spPr>
            <a:xfrm>
              <a:off x="324534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3" name="Chevron 42"/>
            <p:cNvSpPr/>
            <p:nvPr/>
          </p:nvSpPr>
          <p:spPr>
            <a:xfrm>
              <a:off x="335559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4" name="Chevron 43"/>
            <p:cNvSpPr/>
            <p:nvPr/>
          </p:nvSpPr>
          <p:spPr>
            <a:xfrm>
              <a:off x="347158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5" name="Chevron 44"/>
            <p:cNvSpPr/>
            <p:nvPr/>
          </p:nvSpPr>
          <p:spPr>
            <a:xfrm>
              <a:off x="358758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6" name="Chevron 45"/>
            <p:cNvSpPr/>
            <p:nvPr/>
          </p:nvSpPr>
          <p:spPr>
            <a:xfrm>
              <a:off x="369783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7" name="Chevron 46"/>
            <p:cNvSpPr/>
            <p:nvPr/>
          </p:nvSpPr>
          <p:spPr>
            <a:xfrm>
              <a:off x="381382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8" name="Chevron 47"/>
            <p:cNvSpPr/>
            <p:nvPr/>
          </p:nvSpPr>
          <p:spPr>
            <a:xfrm>
              <a:off x="392982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9" name="Chevron 48"/>
            <p:cNvSpPr/>
            <p:nvPr/>
          </p:nvSpPr>
          <p:spPr>
            <a:xfrm>
              <a:off x="404007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0" name="Chevron 49"/>
            <p:cNvSpPr/>
            <p:nvPr/>
          </p:nvSpPr>
          <p:spPr>
            <a:xfrm>
              <a:off x="41560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1" name="Chevron 50"/>
            <p:cNvSpPr/>
            <p:nvPr/>
          </p:nvSpPr>
          <p:spPr>
            <a:xfrm>
              <a:off x="42720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2" name="Chevron 51"/>
            <p:cNvSpPr/>
            <p:nvPr/>
          </p:nvSpPr>
          <p:spPr>
            <a:xfrm>
              <a:off x="437605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3" name="Chevron 52"/>
            <p:cNvSpPr/>
            <p:nvPr/>
          </p:nvSpPr>
          <p:spPr>
            <a:xfrm>
              <a:off x="448630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4" name="Chevron 53"/>
            <p:cNvSpPr/>
            <p:nvPr/>
          </p:nvSpPr>
          <p:spPr>
            <a:xfrm>
              <a:off x="460229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5" name="Chevron 54"/>
            <p:cNvSpPr/>
            <p:nvPr/>
          </p:nvSpPr>
          <p:spPr>
            <a:xfrm>
              <a:off x="471829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6" name="Chevron 55"/>
            <p:cNvSpPr/>
            <p:nvPr/>
          </p:nvSpPr>
          <p:spPr>
            <a:xfrm>
              <a:off x="482854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7" name="Chevron 56"/>
            <p:cNvSpPr/>
            <p:nvPr/>
          </p:nvSpPr>
          <p:spPr>
            <a:xfrm>
              <a:off x="494453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8" name="Chevron 57"/>
            <p:cNvSpPr/>
            <p:nvPr/>
          </p:nvSpPr>
          <p:spPr>
            <a:xfrm>
              <a:off x="506052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9" name="Chevron 58"/>
            <p:cNvSpPr/>
            <p:nvPr/>
          </p:nvSpPr>
          <p:spPr>
            <a:xfrm>
              <a:off x="5177449"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0" name="Chevron 59"/>
            <p:cNvSpPr/>
            <p:nvPr/>
          </p:nvSpPr>
          <p:spPr>
            <a:xfrm>
              <a:off x="5293443"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1" name="Chevron 60"/>
            <p:cNvSpPr/>
            <p:nvPr/>
          </p:nvSpPr>
          <p:spPr>
            <a:xfrm>
              <a:off x="540943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2" name="Chevron 61"/>
            <p:cNvSpPr/>
            <p:nvPr/>
          </p:nvSpPr>
          <p:spPr>
            <a:xfrm>
              <a:off x="551968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3" name="Chevron 62"/>
            <p:cNvSpPr/>
            <p:nvPr/>
          </p:nvSpPr>
          <p:spPr>
            <a:xfrm>
              <a:off x="5635681"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4" name="Chevron 63"/>
            <p:cNvSpPr/>
            <p:nvPr/>
          </p:nvSpPr>
          <p:spPr>
            <a:xfrm>
              <a:off x="5751675"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5" name="Chevron 64"/>
            <p:cNvSpPr/>
            <p:nvPr/>
          </p:nvSpPr>
          <p:spPr>
            <a:xfrm>
              <a:off x="5868120"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6" name="Chevron 65"/>
            <p:cNvSpPr/>
            <p:nvPr/>
          </p:nvSpPr>
          <p:spPr>
            <a:xfrm>
              <a:off x="5984114"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7" name="Chevron 66"/>
            <p:cNvSpPr/>
            <p:nvPr/>
          </p:nvSpPr>
          <p:spPr>
            <a:xfrm>
              <a:off x="610010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8" name="Chevron 67"/>
            <p:cNvSpPr/>
            <p:nvPr/>
          </p:nvSpPr>
          <p:spPr>
            <a:xfrm>
              <a:off x="621035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grpSp>
    </p:spTree>
    <p:extLst>
      <p:ext uri="{BB962C8B-B14F-4D97-AF65-F5344CB8AC3E}">
        <p14:creationId xmlns:p14="http://schemas.microsoft.com/office/powerpoint/2010/main" val="287452272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eaLnBrk="0" hangingPunct="0"/>
            <a:r>
              <a:rPr lang="ro-RO" sz="2800" b="1" i="1" kern="1200" dirty="0">
                <a:solidFill>
                  <a:prstClr val="black">
                    <a:lumMod val="50000"/>
                    <a:lumOff val="50000"/>
                  </a:prstClr>
                </a:solidFill>
                <a:latin typeface="Calibri" panose="020F0502020204030204"/>
              </a:rPr>
              <a:t>1</a:t>
            </a:r>
            <a:r>
              <a:rPr lang="ro-RO" sz="2800" b="1" i="1" kern="1200" dirty="0" smtClean="0">
                <a:solidFill>
                  <a:prstClr val="black">
                    <a:lumMod val="50000"/>
                    <a:lumOff val="50000"/>
                  </a:prstClr>
                </a:solidFill>
                <a:latin typeface="Calibri" panose="020F0502020204030204"/>
              </a:rPr>
              <a:t>.4</a:t>
            </a:r>
            <a:r>
              <a:rPr lang="ro-RO" sz="2800" b="1" i="1" kern="1200" dirty="0">
                <a:solidFill>
                  <a:prstClr val="black">
                    <a:lumMod val="50000"/>
                    <a:lumOff val="50000"/>
                  </a:prstClr>
                </a:solidFill>
                <a:latin typeface="Calibri" panose="020F0502020204030204"/>
              </a:rPr>
              <a:t>. Cuantificarea </a:t>
            </a:r>
            <a:r>
              <a:rPr lang="ro-RO" sz="2800" b="1" i="1" kern="1200" dirty="0" smtClean="0">
                <a:solidFill>
                  <a:prstClr val="black">
                    <a:lumMod val="50000"/>
                    <a:lumOff val="50000"/>
                  </a:prstClr>
                </a:solidFill>
                <a:latin typeface="Calibri" panose="020F0502020204030204"/>
              </a:rPr>
              <a:t>Consumurilor, Facturarea Serviciilor</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r>
            <a:br>
              <a:rPr lang="ro-RO" sz="2800" b="1" i="1" kern="1200" dirty="0" smtClean="0">
                <a:solidFill>
                  <a:prstClr val="black">
                    <a:lumMod val="50000"/>
                    <a:lumOff val="50000"/>
                  </a:prstClr>
                </a:solidFill>
                <a:latin typeface="Calibri" panose="020F0502020204030204"/>
              </a:rPr>
            </a:br>
            <a:r>
              <a:rPr lang="ro-RO" sz="2200" b="1" i="1" kern="1200" dirty="0">
                <a:solidFill>
                  <a:srgbClr val="2C87C8"/>
                </a:solidFill>
                <a:latin typeface="Calibri" panose="020F0502020204030204"/>
              </a:rPr>
              <a:t>Subtitlul 2.1 – </a:t>
            </a:r>
            <a:r>
              <a:rPr lang="ro-RO" sz="2200" i="1" kern="1200" dirty="0">
                <a:solidFill>
                  <a:prstClr val="black"/>
                </a:solidFill>
                <a:latin typeface="Calibri" panose="020F0502020204030204"/>
              </a:rPr>
              <a:t>Contractarea serviciilor de alimentare cu apă și de canalizare</a:t>
            </a:r>
            <a:r>
              <a:rPr lang="ro-RO" sz="2200" i="1" kern="1200" dirty="0" smtClean="0">
                <a:solidFill>
                  <a:prstClr val="black"/>
                </a:solidFill>
                <a:latin typeface="Calibri" panose="020F0502020204030204"/>
              </a:rPr>
              <a:t/>
            </a:r>
            <a:br>
              <a:rPr lang="ro-RO" sz="2200" i="1" kern="1200" dirty="0" smtClean="0">
                <a:solidFill>
                  <a:prstClr val="black"/>
                </a:solidFill>
                <a:latin typeface="Calibri" panose="020F0502020204030204"/>
              </a:rPr>
            </a:br>
            <a:r>
              <a:rPr lang="ro-RO" b="1" i="1" kern="1200" dirty="0" smtClean="0">
                <a:solidFill>
                  <a:srgbClr val="2C87C8"/>
                </a:solidFill>
                <a:latin typeface="Calibri" panose="020F0502020204030204"/>
              </a:rPr>
              <a:t>	</a:t>
            </a:r>
            <a:br>
              <a:rPr lang="ro-RO" b="1" i="1" kern="1200" dirty="0" smtClean="0">
                <a:solidFill>
                  <a:srgbClr val="2C87C8"/>
                </a:solidFill>
                <a:latin typeface="Calibri" panose="020F0502020204030204"/>
              </a:rPr>
            </a:br>
            <a:r>
              <a:rPr lang="ro-RO" b="1" i="1" kern="1200" dirty="0">
                <a:solidFill>
                  <a:srgbClr val="2C87C8"/>
                </a:solidFill>
                <a:latin typeface="Calibri" panose="020F0502020204030204"/>
              </a:rPr>
              <a:t>	</a:t>
            </a:r>
            <a:r>
              <a:rPr lang="ro-RO" b="1" i="1" kern="1200" dirty="0" smtClean="0">
                <a:solidFill>
                  <a:schemeClr val="tx1"/>
                </a:solidFill>
                <a:latin typeface="Calibri" panose="020F0502020204030204"/>
              </a:rPr>
              <a:t>-</a:t>
            </a:r>
            <a:r>
              <a:rPr lang="ro-RO" b="1" i="1" kern="1200" dirty="0" smtClean="0">
                <a:solidFill>
                  <a:srgbClr val="2C87C8"/>
                </a:solidFill>
                <a:latin typeface="Calibri" panose="020F0502020204030204"/>
              </a:rPr>
              <a:t> </a:t>
            </a:r>
            <a:r>
              <a:rPr lang="ro-RO" altLang="en-US" sz="2000" kern="1200" dirty="0" smtClean="0">
                <a:solidFill>
                  <a:prstClr val="black"/>
                </a:solidFill>
                <a:latin typeface="Calibri" panose="020F0502020204030204"/>
                <a:ea typeface="MS PGothic" panose="020B0600070205080204" pitchFamily="34" charset="-128"/>
              </a:rPr>
              <a:t>Primirea </a:t>
            </a:r>
            <a:r>
              <a:rPr lang="ro-RO" altLang="en-US" sz="2000" kern="1200" dirty="0">
                <a:solidFill>
                  <a:prstClr val="black"/>
                </a:solidFill>
                <a:latin typeface="Calibri" panose="020F0502020204030204"/>
                <a:ea typeface="MS PGothic" panose="020B0600070205080204" pitchFamily="34" charset="-128"/>
              </a:rPr>
              <a:t>documentației în vederea întocmirii contractului</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t>
            </a:r>
            <a:r>
              <a:rPr lang="ro-RO" altLang="en-US" sz="2000" b="1" kern="1200" dirty="0" smtClean="0">
                <a:solidFill>
                  <a:prstClr val="black"/>
                </a:solidFill>
                <a:latin typeface="Calibri" panose="020F0502020204030204"/>
                <a:ea typeface="MS PGothic" panose="020B0600070205080204" pitchFamily="34" charset="-128"/>
              </a:rPr>
              <a:t>-</a:t>
            </a:r>
            <a:r>
              <a:rPr lang="ro-RO" altLang="en-US" sz="2000" kern="1200" dirty="0" smtClean="0">
                <a:solidFill>
                  <a:prstClr val="black"/>
                </a:solidFill>
                <a:latin typeface="Calibri" panose="020F0502020204030204"/>
                <a:ea typeface="MS PGothic" panose="020B0600070205080204" pitchFamily="34" charset="-128"/>
              </a:rPr>
              <a:t> Întocmirea </a:t>
            </a:r>
            <a:r>
              <a:rPr lang="ro-RO" altLang="en-US" sz="2000" kern="1200" dirty="0">
                <a:solidFill>
                  <a:prstClr val="black"/>
                </a:solidFill>
                <a:latin typeface="Calibri" panose="020F0502020204030204"/>
                <a:ea typeface="MS PGothic" panose="020B0600070205080204" pitchFamily="34" charset="-128"/>
              </a:rPr>
              <a:t>contractului</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t>
            </a:r>
            <a:r>
              <a:rPr lang="ro-RO" altLang="en-US" sz="2000" b="1" kern="1200" dirty="0" smtClean="0">
                <a:solidFill>
                  <a:prstClr val="black"/>
                </a:solidFill>
                <a:latin typeface="Calibri" panose="020F0502020204030204"/>
                <a:ea typeface="MS PGothic" panose="020B0600070205080204" pitchFamily="34" charset="-128"/>
              </a:rPr>
              <a:t>-</a:t>
            </a:r>
            <a:r>
              <a:rPr lang="ro-RO" altLang="en-US" sz="2000" kern="1200" dirty="0" smtClean="0">
                <a:solidFill>
                  <a:prstClr val="black"/>
                </a:solidFill>
                <a:latin typeface="Calibri" panose="020F0502020204030204"/>
                <a:ea typeface="MS PGothic" panose="020B0600070205080204" pitchFamily="34" charset="-128"/>
              </a:rPr>
              <a:t> Semnarea </a:t>
            </a:r>
            <a:r>
              <a:rPr lang="ro-RO" altLang="en-US" sz="2000" kern="1200" dirty="0">
                <a:solidFill>
                  <a:prstClr val="black"/>
                </a:solidFill>
                <a:latin typeface="Calibri" panose="020F0502020204030204"/>
                <a:ea typeface="MS PGothic" panose="020B0600070205080204" pitchFamily="34" charset="-128"/>
              </a:rPr>
              <a:t>contractului de către utilizator</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t>
            </a:r>
            <a:r>
              <a:rPr lang="ro-RO" altLang="en-US" sz="2000" b="1" kern="1200" dirty="0" smtClean="0">
                <a:solidFill>
                  <a:prstClr val="black"/>
                </a:solidFill>
                <a:latin typeface="Calibri" panose="020F0502020204030204"/>
                <a:ea typeface="MS PGothic" panose="020B0600070205080204" pitchFamily="34" charset="-128"/>
              </a:rPr>
              <a:t>-</a:t>
            </a:r>
            <a:r>
              <a:rPr lang="ro-RO" altLang="en-US" sz="2000" kern="1200" dirty="0" smtClean="0">
                <a:solidFill>
                  <a:prstClr val="black"/>
                </a:solidFill>
                <a:latin typeface="Calibri" panose="020F0502020204030204"/>
                <a:ea typeface="MS PGothic" panose="020B0600070205080204" pitchFamily="34" charset="-128"/>
              </a:rPr>
              <a:t> Înregistrarea </a:t>
            </a:r>
            <a:r>
              <a:rPr lang="ro-RO" altLang="en-US" sz="2000" kern="1200" dirty="0">
                <a:solidFill>
                  <a:prstClr val="black"/>
                </a:solidFill>
                <a:latin typeface="Calibri" panose="020F0502020204030204"/>
                <a:ea typeface="MS PGothic" panose="020B0600070205080204" pitchFamily="34" charset="-128"/>
              </a:rPr>
              <a:t>în sistemul informatic</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t>
            </a:r>
            <a:r>
              <a:rPr lang="ro-RO" altLang="en-US" sz="2000" b="1" kern="1200" dirty="0" smtClean="0">
                <a:solidFill>
                  <a:prstClr val="black"/>
                </a:solidFill>
                <a:latin typeface="Calibri" panose="020F0502020204030204"/>
                <a:ea typeface="MS PGothic" panose="020B0600070205080204" pitchFamily="34" charset="-128"/>
              </a:rPr>
              <a:t>-</a:t>
            </a:r>
            <a:r>
              <a:rPr lang="ro-RO" altLang="en-US" sz="2000" kern="1200" dirty="0" smtClean="0">
                <a:solidFill>
                  <a:prstClr val="black"/>
                </a:solidFill>
                <a:latin typeface="Calibri" panose="020F0502020204030204"/>
                <a:ea typeface="MS PGothic" panose="020B0600070205080204" pitchFamily="34" charset="-128"/>
              </a:rPr>
              <a:t> Arhivarea </a:t>
            </a:r>
            <a:r>
              <a:rPr lang="ro-RO" altLang="en-US" sz="2000" kern="1200" dirty="0">
                <a:solidFill>
                  <a:prstClr val="black"/>
                </a:solidFill>
                <a:latin typeface="Calibri" panose="020F0502020204030204"/>
                <a:ea typeface="MS PGothic" panose="020B0600070205080204" pitchFamily="34" charset="-128"/>
              </a:rPr>
              <a:t>contractelor la nivel de </a:t>
            </a:r>
            <a:r>
              <a:rPr lang="ro-RO" altLang="en-US" sz="2000" kern="1200" dirty="0" smtClean="0">
                <a:solidFill>
                  <a:prstClr val="black"/>
                </a:solidFill>
                <a:latin typeface="Calibri" panose="020F0502020204030204"/>
                <a:ea typeface="MS PGothic" panose="020B0600070205080204" pitchFamily="34" charset="-128"/>
              </a:rPr>
              <a:t>serviciu</a:t>
            </a:r>
            <a:r>
              <a:rPr lang="ro-RO" altLang="en-US" sz="2200" kern="1200" dirty="0">
                <a:solidFill>
                  <a:prstClr val="black"/>
                </a:solidFill>
                <a:latin typeface="Calibri" panose="020F0502020204030204"/>
                <a:ea typeface="MS PGothic" panose="020B0600070205080204" pitchFamily="34" charset="-128"/>
              </a:rPr>
              <a:t/>
            </a:r>
            <a:br>
              <a:rPr lang="ro-RO" altLang="en-US" sz="2200" kern="1200" dirty="0">
                <a:solidFill>
                  <a:prstClr val="black"/>
                </a:solidFill>
                <a:latin typeface="Calibri" panose="020F0502020204030204"/>
                <a:ea typeface="MS PGothic" panose="020B0600070205080204" pitchFamily="34" charset="-128"/>
              </a:rPr>
            </a:br>
            <a:r>
              <a:rPr lang="ro-RO" sz="2000" b="1" i="1" kern="1200" dirty="0" smtClean="0">
                <a:solidFill>
                  <a:srgbClr val="2C87C8"/>
                </a:solidFill>
                <a:latin typeface="Calibri" panose="020F0502020204030204"/>
              </a:rPr>
              <a:t/>
            </a:r>
            <a:br>
              <a:rPr lang="ro-RO" sz="2000" b="1" i="1" kern="1200" dirty="0" smtClean="0">
                <a:solidFill>
                  <a:srgbClr val="2C87C8"/>
                </a:solidFill>
                <a:latin typeface="Calibri" panose="020F0502020204030204"/>
              </a:rPr>
            </a:br>
            <a:endParaRPr lang="ro-RO" sz="20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pSp>
        <p:nvGrpSpPr>
          <p:cNvPr id="14" name="Group 13"/>
          <p:cNvGrpSpPr/>
          <p:nvPr/>
        </p:nvGrpSpPr>
        <p:grpSpPr>
          <a:xfrm>
            <a:off x="487469" y="1874685"/>
            <a:ext cx="5350432" cy="91089"/>
            <a:chOff x="954194" y="1246035"/>
            <a:chExt cx="5350432" cy="91089"/>
          </a:xfrm>
        </p:grpSpPr>
        <p:sp>
          <p:nvSpPr>
            <p:cNvPr id="16" name="Chevron 15"/>
            <p:cNvSpPr/>
            <p:nvPr/>
          </p:nvSpPr>
          <p:spPr>
            <a:xfrm>
              <a:off x="95419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7" name="Chevron 16"/>
            <p:cNvSpPr/>
            <p:nvPr/>
          </p:nvSpPr>
          <p:spPr>
            <a:xfrm>
              <a:off x="107018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9" name="Chevron 18"/>
            <p:cNvSpPr/>
            <p:nvPr/>
          </p:nvSpPr>
          <p:spPr>
            <a:xfrm>
              <a:off x="118618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0" name="Chevron 19"/>
            <p:cNvSpPr/>
            <p:nvPr/>
          </p:nvSpPr>
          <p:spPr>
            <a:xfrm>
              <a:off x="129643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6" name="Chevron 25"/>
            <p:cNvSpPr/>
            <p:nvPr/>
          </p:nvSpPr>
          <p:spPr>
            <a:xfrm>
              <a:off x="141242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7" name="Chevron 26"/>
            <p:cNvSpPr/>
            <p:nvPr/>
          </p:nvSpPr>
          <p:spPr>
            <a:xfrm>
              <a:off x="152842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8" name="Chevron 27"/>
            <p:cNvSpPr/>
            <p:nvPr/>
          </p:nvSpPr>
          <p:spPr>
            <a:xfrm>
              <a:off x="16448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9" name="Chevron 28"/>
            <p:cNvSpPr/>
            <p:nvPr/>
          </p:nvSpPr>
          <p:spPr>
            <a:xfrm>
              <a:off x="17608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0" name="Chevron 29"/>
            <p:cNvSpPr/>
            <p:nvPr/>
          </p:nvSpPr>
          <p:spPr>
            <a:xfrm>
              <a:off x="187685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1" name="Chevron 30"/>
            <p:cNvSpPr/>
            <p:nvPr/>
          </p:nvSpPr>
          <p:spPr>
            <a:xfrm>
              <a:off x="198710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2" name="Chevron 31"/>
            <p:cNvSpPr/>
            <p:nvPr/>
          </p:nvSpPr>
          <p:spPr>
            <a:xfrm>
              <a:off x="210309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3" name="Chevron 32"/>
            <p:cNvSpPr/>
            <p:nvPr/>
          </p:nvSpPr>
          <p:spPr>
            <a:xfrm>
              <a:off x="221909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4" name="Chevron 33"/>
            <p:cNvSpPr/>
            <p:nvPr/>
          </p:nvSpPr>
          <p:spPr>
            <a:xfrm>
              <a:off x="232268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5" name="Chevron 34"/>
            <p:cNvSpPr/>
            <p:nvPr/>
          </p:nvSpPr>
          <p:spPr>
            <a:xfrm>
              <a:off x="243868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6" name="Chevron 35"/>
            <p:cNvSpPr/>
            <p:nvPr/>
          </p:nvSpPr>
          <p:spPr>
            <a:xfrm>
              <a:off x="255467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7" name="Chevron 36"/>
            <p:cNvSpPr/>
            <p:nvPr/>
          </p:nvSpPr>
          <p:spPr>
            <a:xfrm>
              <a:off x="266492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8" name="Chevron 37"/>
            <p:cNvSpPr/>
            <p:nvPr/>
          </p:nvSpPr>
          <p:spPr>
            <a:xfrm>
              <a:off x="278091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9" name="Chevron 38"/>
            <p:cNvSpPr/>
            <p:nvPr/>
          </p:nvSpPr>
          <p:spPr>
            <a:xfrm>
              <a:off x="289691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0" name="Chevron 39"/>
            <p:cNvSpPr/>
            <p:nvPr/>
          </p:nvSpPr>
          <p:spPr>
            <a:xfrm>
              <a:off x="301335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1" name="Chevron 40"/>
            <p:cNvSpPr/>
            <p:nvPr/>
          </p:nvSpPr>
          <p:spPr>
            <a:xfrm>
              <a:off x="312935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2" name="Chevron 41"/>
            <p:cNvSpPr/>
            <p:nvPr/>
          </p:nvSpPr>
          <p:spPr>
            <a:xfrm>
              <a:off x="324534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3" name="Chevron 42"/>
            <p:cNvSpPr/>
            <p:nvPr/>
          </p:nvSpPr>
          <p:spPr>
            <a:xfrm>
              <a:off x="335559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4" name="Chevron 43"/>
            <p:cNvSpPr/>
            <p:nvPr/>
          </p:nvSpPr>
          <p:spPr>
            <a:xfrm>
              <a:off x="347158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5" name="Chevron 44"/>
            <p:cNvSpPr/>
            <p:nvPr/>
          </p:nvSpPr>
          <p:spPr>
            <a:xfrm>
              <a:off x="358758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6" name="Chevron 45"/>
            <p:cNvSpPr/>
            <p:nvPr/>
          </p:nvSpPr>
          <p:spPr>
            <a:xfrm>
              <a:off x="369783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7" name="Chevron 46"/>
            <p:cNvSpPr/>
            <p:nvPr/>
          </p:nvSpPr>
          <p:spPr>
            <a:xfrm>
              <a:off x="381382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8" name="Chevron 47"/>
            <p:cNvSpPr/>
            <p:nvPr/>
          </p:nvSpPr>
          <p:spPr>
            <a:xfrm>
              <a:off x="392982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9" name="Chevron 48"/>
            <p:cNvSpPr/>
            <p:nvPr/>
          </p:nvSpPr>
          <p:spPr>
            <a:xfrm>
              <a:off x="404007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0" name="Chevron 49"/>
            <p:cNvSpPr/>
            <p:nvPr/>
          </p:nvSpPr>
          <p:spPr>
            <a:xfrm>
              <a:off x="41560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1" name="Chevron 50"/>
            <p:cNvSpPr/>
            <p:nvPr/>
          </p:nvSpPr>
          <p:spPr>
            <a:xfrm>
              <a:off x="42720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2" name="Chevron 51"/>
            <p:cNvSpPr/>
            <p:nvPr/>
          </p:nvSpPr>
          <p:spPr>
            <a:xfrm>
              <a:off x="437605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3" name="Chevron 52"/>
            <p:cNvSpPr/>
            <p:nvPr/>
          </p:nvSpPr>
          <p:spPr>
            <a:xfrm>
              <a:off x="448630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4" name="Chevron 53"/>
            <p:cNvSpPr/>
            <p:nvPr/>
          </p:nvSpPr>
          <p:spPr>
            <a:xfrm>
              <a:off x="460229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5" name="Chevron 54"/>
            <p:cNvSpPr/>
            <p:nvPr/>
          </p:nvSpPr>
          <p:spPr>
            <a:xfrm>
              <a:off x="471829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6" name="Chevron 55"/>
            <p:cNvSpPr/>
            <p:nvPr/>
          </p:nvSpPr>
          <p:spPr>
            <a:xfrm>
              <a:off x="482854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7" name="Chevron 56"/>
            <p:cNvSpPr/>
            <p:nvPr/>
          </p:nvSpPr>
          <p:spPr>
            <a:xfrm>
              <a:off x="494453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8" name="Chevron 57"/>
            <p:cNvSpPr/>
            <p:nvPr/>
          </p:nvSpPr>
          <p:spPr>
            <a:xfrm>
              <a:off x="506052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9" name="Chevron 58"/>
            <p:cNvSpPr/>
            <p:nvPr/>
          </p:nvSpPr>
          <p:spPr>
            <a:xfrm>
              <a:off x="5177449"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0" name="Chevron 59"/>
            <p:cNvSpPr/>
            <p:nvPr/>
          </p:nvSpPr>
          <p:spPr>
            <a:xfrm>
              <a:off x="5293443"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1" name="Chevron 60"/>
            <p:cNvSpPr/>
            <p:nvPr/>
          </p:nvSpPr>
          <p:spPr>
            <a:xfrm>
              <a:off x="540943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2" name="Chevron 61"/>
            <p:cNvSpPr/>
            <p:nvPr/>
          </p:nvSpPr>
          <p:spPr>
            <a:xfrm>
              <a:off x="551968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3" name="Chevron 62"/>
            <p:cNvSpPr/>
            <p:nvPr/>
          </p:nvSpPr>
          <p:spPr>
            <a:xfrm>
              <a:off x="5635681"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4" name="Chevron 63"/>
            <p:cNvSpPr/>
            <p:nvPr/>
          </p:nvSpPr>
          <p:spPr>
            <a:xfrm>
              <a:off x="5751675"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5" name="Chevron 64"/>
            <p:cNvSpPr/>
            <p:nvPr/>
          </p:nvSpPr>
          <p:spPr>
            <a:xfrm>
              <a:off x="5868120"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6" name="Chevron 65"/>
            <p:cNvSpPr/>
            <p:nvPr/>
          </p:nvSpPr>
          <p:spPr>
            <a:xfrm>
              <a:off x="5984114"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7" name="Chevron 66"/>
            <p:cNvSpPr/>
            <p:nvPr/>
          </p:nvSpPr>
          <p:spPr>
            <a:xfrm>
              <a:off x="610010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8" name="Chevron 67"/>
            <p:cNvSpPr/>
            <p:nvPr/>
          </p:nvSpPr>
          <p:spPr>
            <a:xfrm>
              <a:off x="621035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grpSp>
    </p:spTree>
    <p:extLst>
      <p:ext uri="{BB962C8B-B14F-4D97-AF65-F5344CB8AC3E}">
        <p14:creationId xmlns:p14="http://schemas.microsoft.com/office/powerpoint/2010/main" val="303985839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1046747" y="662540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aphicFrame>
        <p:nvGraphicFramePr>
          <p:cNvPr id="4" name="Diagram 3"/>
          <p:cNvGraphicFramePr/>
          <p:nvPr>
            <p:extLst>
              <p:ext uri="{D42A27DB-BD31-4B8C-83A1-F6EECF244321}">
                <p14:modId xmlns:p14="http://schemas.microsoft.com/office/powerpoint/2010/main" val="3613961166"/>
              </p:ext>
            </p:extLst>
          </p:nvPr>
        </p:nvGraphicFramePr>
        <p:xfrm>
          <a:off x="1392171" y="1200242"/>
          <a:ext cx="6096000" cy="408308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5" name="TextBox 4"/>
          <p:cNvSpPr txBox="1"/>
          <p:nvPr/>
        </p:nvSpPr>
        <p:spPr>
          <a:xfrm>
            <a:off x="1046747" y="5038958"/>
            <a:ext cx="7734163" cy="523220"/>
          </a:xfrm>
          <a:prstGeom prst="rect">
            <a:avLst/>
          </a:prstGeom>
          <a:noFill/>
        </p:spPr>
        <p:txBody>
          <a:bodyPr wrap="square" rtlCol="0">
            <a:spAutoFit/>
          </a:bodyPr>
          <a:lstStyle/>
          <a:p>
            <a:pPr>
              <a:spcAft>
                <a:spcPts val="750"/>
              </a:spcAft>
            </a:pPr>
            <a:r>
              <a:rPr lang="en-US" sz="1400" dirty="0" err="1">
                <a:solidFill>
                  <a:srgbClr val="444444"/>
                </a:solidFill>
                <a:latin typeface="+mj-lt"/>
                <a:ea typeface="Times New Roman" panose="02020603050405020304" pitchFamily="18" charset="0"/>
              </a:rPr>
              <a:t>În</a:t>
            </a:r>
            <a:r>
              <a:rPr lang="en-US" sz="1400" dirty="0">
                <a:solidFill>
                  <a:srgbClr val="444444"/>
                </a:solidFill>
                <a:latin typeface="+mj-lt"/>
                <a:ea typeface="Times New Roman" panose="02020603050405020304" pitchFamily="18" charset="0"/>
              </a:rPr>
              <a:t> </a:t>
            </a:r>
            <a:r>
              <a:rPr lang="en-US" sz="1400" dirty="0" err="1">
                <a:solidFill>
                  <a:srgbClr val="444444"/>
                </a:solidFill>
                <a:latin typeface="+mj-lt"/>
                <a:ea typeface="Times New Roman" panose="02020603050405020304" pitchFamily="18" charset="0"/>
              </a:rPr>
              <a:t>programul</a:t>
            </a:r>
            <a:r>
              <a:rPr lang="en-US" sz="1400" dirty="0">
                <a:solidFill>
                  <a:srgbClr val="444444"/>
                </a:solidFill>
                <a:latin typeface="+mj-lt"/>
                <a:ea typeface="Times New Roman" panose="02020603050405020304" pitchFamily="18" charset="0"/>
              </a:rPr>
              <a:t> </a:t>
            </a:r>
            <a:r>
              <a:rPr lang="en-US" sz="1400" dirty="0" err="1">
                <a:solidFill>
                  <a:srgbClr val="444444"/>
                </a:solidFill>
                <a:latin typeface="+mj-lt"/>
                <a:ea typeface="Times New Roman" panose="02020603050405020304" pitchFamily="18" charset="0"/>
              </a:rPr>
              <a:t>informatic</a:t>
            </a:r>
            <a:r>
              <a:rPr lang="en-US" sz="1400" dirty="0">
                <a:solidFill>
                  <a:srgbClr val="444444"/>
                </a:solidFill>
                <a:latin typeface="+mj-lt"/>
                <a:ea typeface="Times New Roman" panose="02020603050405020304" pitchFamily="18" charset="0"/>
              </a:rPr>
              <a:t> </a:t>
            </a:r>
            <a:r>
              <a:rPr lang="en-US" sz="1400" dirty="0" err="1">
                <a:solidFill>
                  <a:srgbClr val="444444"/>
                </a:solidFill>
                <a:latin typeface="+mj-lt"/>
                <a:ea typeface="Times New Roman" panose="02020603050405020304" pitchFamily="18" charset="0"/>
              </a:rPr>
              <a:t>sunt</a:t>
            </a:r>
            <a:r>
              <a:rPr lang="en-US" sz="1400" dirty="0">
                <a:solidFill>
                  <a:srgbClr val="444444"/>
                </a:solidFill>
                <a:latin typeface="+mj-lt"/>
                <a:ea typeface="Times New Roman" panose="02020603050405020304" pitchFamily="18" charset="0"/>
              </a:rPr>
              <a:t> </a:t>
            </a:r>
            <a:r>
              <a:rPr lang="en-US" sz="1400" dirty="0" err="1">
                <a:solidFill>
                  <a:srgbClr val="444444"/>
                </a:solidFill>
                <a:latin typeface="+mj-lt"/>
                <a:ea typeface="Times New Roman" panose="02020603050405020304" pitchFamily="18" charset="0"/>
              </a:rPr>
              <a:t>introduse</a:t>
            </a:r>
            <a:r>
              <a:rPr lang="en-US" sz="1400" dirty="0">
                <a:solidFill>
                  <a:srgbClr val="444444"/>
                </a:solidFill>
                <a:latin typeface="+mj-lt"/>
                <a:ea typeface="Times New Roman" panose="02020603050405020304" pitchFamily="18" charset="0"/>
              </a:rPr>
              <a:t> </a:t>
            </a:r>
            <a:r>
              <a:rPr lang="en-US" sz="1400" dirty="0" err="1">
                <a:solidFill>
                  <a:srgbClr val="444444"/>
                </a:solidFill>
                <a:latin typeface="+mj-lt"/>
                <a:ea typeface="Times New Roman" panose="02020603050405020304" pitchFamily="18" charset="0"/>
              </a:rPr>
              <a:t>reguli</a:t>
            </a:r>
            <a:r>
              <a:rPr lang="en-US" sz="1400" dirty="0">
                <a:solidFill>
                  <a:srgbClr val="444444"/>
                </a:solidFill>
                <a:latin typeface="+mj-lt"/>
                <a:ea typeface="Times New Roman" panose="02020603050405020304" pitchFamily="18" charset="0"/>
              </a:rPr>
              <a:t> de </a:t>
            </a:r>
            <a:r>
              <a:rPr lang="en-US" sz="1400" dirty="0" err="1">
                <a:solidFill>
                  <a:srgbClr val="444444"/>
                </a:solidFill>
                <a:latin typeface="+mj-lt"/>
                <a:ea typeface="Times New Roman" panose="02020603050405020304" pitchFamily="18" charset="0"/>
              </a:rPr>
              <a:t>contare</a:t>
            </a:r>
            <a:r>
              <a:rPr lang="en-US" sz="1400" dirty="0">
                <a:solidFill>
                  <a:srgbClr val="444444"/>
                </a:solidFill>
                <a:latin typeface="+mj-lt"/>
                <a:ea typeface="Times New Roman" panose="02020603050405020304" pitchFamily="18" charset="0"/>
              </a:rPr>
              <a:t> a </a:t>
            </a:r>
            <a:r>
              <a:rPr lang="en-US" sz="1400" dirty="0" err="1" smtClean="0">
                <a:solidFill>
                  <a:srgbClr val="444444"/>
                </a:solidFill>
                <a:latin typeface="+mj-lt"/>
                <a:ea typeface="Times New Roman" panose="02020603050405020304" pitchFamily="18" charset="0"/>
              </a:rPr>
              <a:t>documentelor</a:t>
            </a:r>
            <a:r>
              <a:rPr lang="ro-RO" sz="1400" dirty="0" smtClean="0">
                <a:solidFill>
                  <a:srgbClr val="444444"/>
                </a:solidFill>
                <a:latin typeface="+mj-lt"/>
                <a:ea typeface="Times New Roman" panose="02020603050405020304" pitchFamily="18" charset="0"/>
              </a:rPr>
              <a:t> </a:t>
            </a:r>
            <a:r>
              <a:rPr lang="en-US" sz="1400" dirty="0" smtClean="0">
                <a:solidFill>
                  <a:srgbClr val="444444"/>
                </a:solidFill>
                <a:latin typeface="+mj-lt"/>
                <a:ea typeface="Times New Roman" panose="02020603050405020304" pitchFamily="18" charset="0"/>
              </a:rPr>
              <a:t>(</a:t>
            </a:r>
            <a:r>
              <a:rPr lang="en-US" sz="1400" dirty="0" err="1">
                <a:solidFill>
                  <a:srgbClr val="444444"/>
                </a:solidFill>
                <a:latin typeface="+mj-lt"/>
                <a:ea typeface="Times New Roman" panose="02020603050405020304" pitchFamily="18" charset="0"/>
              </a:rPr>
              <a:t>facturi</a:t>
            </a:r>
            <a:r>
              <a:rPr lang="en-US" sz="1400" dirty="0">
                <a:solidFill>
                  <a:srgbClr val="444444"/>
                </a:solidFill>
                <a:latin typeface="+mj-lt"/>
                <a:ea typeface="Times New Roman" panose="02020603050405020304" pitchFamily="18" charset="0"/>
              </a:rPr>
              <a:t>, </a:t>
            </a:r>
            <a:r>
              <a:rPr lang="en-US" sz="1400" dirty="0" err="1">
                <a:solidFill>
                  <a:srgbClr val="444444"/>
                </a:solidFill>
                <a:latin typeface="+mj-lt"/>
                <a:ea typeface="Times New Roman" panose="02020603050405020304" pitchFamily="18" charset="0"/>
              </a:rPr>
              <a:t>bonuri</a:t>
            </a:r>
            <a:r>
              <a:rPr lang="en-US" sz="1400" dirty="0">
                <a:solidFill>
                  <a:srgbClr val="444444"/>
                </a:solidFill>
                <a:latin typeface="+mj-lt"/>
                <a:ea typeface="Times New Roman" panose="02020603050405020304" pitchFamily="18" charset="0"/>
              </a:rPr>
              <a:t>) </a:t>
            </a:r>
            <a:r>
              <a:rPr lang="en-US" sz="1400" dirty="0" err="1">
                <a:solidFill>
                  <a:srgbClr val="444444"/>
                </a:solidFill>
                <a:latin typeface="+mj-lt"/>
                <a:ea typeface="Times New Roman" panose="02020603050405020304" pitchFamily="18" charset="0"/>
              </a:rPr>
              <a:t>generatoare</a:t>
            </a:r>
            <a:r>
              <a:rPr lang="en-US" sz="1400" dirty="0">
                <a:solidFill>
                  <a:srgbClr val="444444"/>
                </a:solidFill>
                <a:latin typeface="+mj-lt"/>
                <a:ea typeface="Times New Roman" panose="02020603050405020304" pitchFamily="18" charset="0"/>
              </a:rPr>
              <a:t> de </a:t>
            </a:r>
            <a:r>
              <a:rPr lang="en-US" sz="1400" dirty="0" err="1">
                <a:solidFill>
                  <a:srgbClr val="444444"/>
                </a:solidFill>
                <a:latin typeface="+mj-lt"/>
                <a:ea typeface="Times New Roman" panose="02020603050405020304" pitchFamily="18" charset="0"/>
              </a:rPr>
              <a:t>venituri</a:t>
            </a:r>
            <a:r>
              <a:rPr lang="en-US" sz="1400" dirty="0">
                <a:solidFill>
                  <a:srgbClr val="444444"/>
                </a:solidFill>
                <a:latin typeface="+mj-lt"/>
                <a:ea typeface="Times New Roman" panose="02020603050405020304" pitchFamily="18" charset="0"/>
              </a:rPr>
              <a:t>.</a:t>
            </a:r>
            <a:endParaRPr lang="en-US" sz="1400" dirty="0">
              <a:latin typeface="+mj-lt"/>
              <a:ea typeface="Times New Roman" panose="02020603050405020304" pitchFamily="18" charset="0"/>
            </a:endParaRPr>
          </a:p>
        </p:txBody>
      </p:sp>
    </p:spTree>
    <p:extLst>
      <p:ext uri="{BB962C8B-B14F-4D97-AF65-F5344CB8AC3E}">
        <p14:creationId xmlns:p14="http://schemas.microsoft.com/office/powerpoint/2010/main" val="384617595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eaLnBrk="0" hangingPunct="0"/>
            <a:r>
              <a:rPr lang="ro-RO" sz="2800" b="1" i="1" kern="1200" dirty="0">
                <a:solidFill>
                  <a:prstClr val="black">
                    <a:lumMod val="50000"/>
                    <a:lumOff val="50000"/>
                  </a:prstClr>
                </a:solidFill>
                <a:latin typeface="Calibri" panose="020F0502020204030204"/>
              </a:rPr>
              <a:t>1</a:t>
            </a:r>
            <a:r>
              <a:rPr lang="ro-RO" sz="2800" b="1" i="1" kern="1200" dirty="0" smtClean="0">
                <a:solidFill>
                  <a:prstClr val="black">
                    <a:lumMod val="50000"/>
                    <a:lumOff val="50000"/>
                  </a:prstClr>
                </a:solidFill>
                <a:latin typeface="Calibri" panose="020F0502020204030204"/>
              </a:rPr>
              <a:t>.4</a:t>
            </a:r>
            <a:r>
              <a:rPr lang="ro-RO" sz="2800" b="1" i="1" kern="1200" dirty="0">
                <a:solidFill>
                  <a:prstClr val="black">
                    <a:lumMod val="50000"/>
                    <a:lumOff val="50000"/>
                  </a:prstClr>
                </a:solidFill>
                <a:latin typeface="Calibri" panose="020F0502020204030204"/>
              </a:rPr>
              <a:t>. Cuantificarea </a:t>
            </a:r>
            <a:r>
              <a:rPr lang="ro-RO" sz="2800" b="1" i="1" kern="1200" dirty="0" smtClean="0">
                <a:solidFill>
                  <a:prstClr val="black">
                    <a:lumMod val="50000"/>
                    <a:lumOff val="50000"/>
                  </a:prstClr>
                </a:solidFill>
                <a:latin typeface="Calibri" panose="020F0502020204030204"/>
              </a:rPr>
              <a:t>Consumurilor, Facturarea Serviciilor</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r>
            <a:br>
              <a:rPr lang="ro-RO" sz="2800" b="1" i="1" kern="1200" dirty="0" smtClean="0">
                <a:solidFill>
                  <a:prstClr val="black">
                    <a:lumMod val="50000"/>
                    <a:lumOff val="50000"/>
                  </a:prstClr>
                </a:solidFill>
                <a:latin typeface="Calibri" panose="020F0502020204030204"/>
              </a:rPr>
            </a:br>
            <a:r>
              <a:rPr lang="ro-RO" sz="2200" b="1" i="1" kern="1200" dirty="0">
                <a:solidFill>
                  <a:srgbClr val="2C87C8"/>
                </a:solidFill>
                <a:latin typeface="Calibri" panose="020F0502020204030204"/>
              </a:rPr>
              <a:t>Subtitlul 2.2 – </a:t>
            </a:r>
            <a:r>
              <a:rPr lang="ro-RO" sz="2200" i="1" kern="1200" dirty="0">
                <a:solidFill>
                  <a:prstClr val="black"/>
                </a:solidFill>
                <a:latin typeface="Calibri" panose="020F0502020204030204"/>
              </a:rPr>
              <a:t>Citirea contoarelor de branșament și facturarea consumurilor</a:t>
            </a:r>
            <a:r>
              <a:rPr lang="ro-RO" b="1" i="1" kern="1200" dirty="0" smtClean="0">
                <a:solidFill>
                  <a:srgbClr val="2C87C8"/>
                </a:solidFill>
                <a:latin typeface="Calibri" panose="020F0502020204030204"/>
              </a:rPr>
              <a:t>	</a:t>
            </a:r>
            <a:br>
              <a:rPr lang="ro-RO" b="1" i="1" kern="1200" dirty="0" smtClean="0">
                <a:solidFill>
                  <a:srgbClr val="2C87C8"/>
                </a:solidFill>
                <a:latin typeface="Calibri" panose="020F0502020204030204"/>
              </a:rPr>
            </a:br>
            <a:r>
              <a:rPr lang="ro-RO" b="1" i="1" kern="1200" dirty="0">
                <a:solidFill>
                  <a:srgbClr val="2C87C8"/>
                </a:solidFill>
                <a:latin typeface="Calibri" panose="020F0502020204030204"/>
              </a:rPr>
              <a:t>	</a:t>
            </a:r>
            <a:r>
              <a:rPr lang="ro-RO" b="1" kern="1200" dirty="0" smtClean="0">
                <a:solidFill>
                  <a:schemeClr val="tx1"/>
                </a:solidFill>
                <a:latin typeface="Calibri" panose="020F0502020204030204"/>
              </a:rPr>
              <a:t>-</a:t>
            </a:r>
            <a:r>
              <a:rPr lang="ro-RO" b="1" i="1" kern="1200" dirty="0" smtClean="0">
                <a:solidFill>
                  <a:srgbClr val="2C87C8"/>
                </a:solidFill>
                <a:latin typeface="Calibri" panose="020F0502020204030204"/>
              </a:rPr>
              <a:t> </a:t>
            </a:r>
            <a:r>
              <a:rPr lang="ro-RO" altLang="en-US" sz="2000" kern="1200" dirty="0" smtClean="0">
                <a:solidFill>
                  <a:prstClr val="black"/>
                </a:solidFill>
                <a:latin typeface="Calibri" panose="020F0502020204030204"/>
                <a:ea typeface="MS PGothic" panose="020B0600070205080204" pitchFamily="34" charset="-128"/>
              </a:rPr>
              <a:t>Citirea </a:t>
            </a:r>
            <a:r>
              <a:rPr lang="ro-RO" altLang="en-US" sz="2000" kern="1200" dirty="0">
                <a:solidFill>
                  <a:prstClr val="black"/>
                </a:solidFill>
                <a:latin typeface="Calibri" panose="020F0502020204030204"/>
                <a:ea typeface="MS PGothic" panose="020B0600070205080204" pitchFamily="34" charset="-128"/>
              </a:rPr>
              <a:t>consumului realizat</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t>
            </a:r>
            <a:r>
              <a:rPr lang="ro-RO" altLang="en-US" sz="2000" b="1" kern="1200" dirty="0" smtClean="0">
                <a:solidFill>
                  <a:prstClr val="black"/>
                </a:solidFill>
                <a:latin typeface="Calibri" panose="020F0502020204030204"/>
                <a:ea typeface="MS PGothic" panose="020B0600070205080204" pitchFamily="34" charset="-128"/>
              </a:rPr>
              <a:t>-</a:t>
            </a:r>
            <a:r>
              <a:rPr lang="ro-RO" altLang="en-US" sz="2000" kern="1200" dirty="0" smtClean="0">
                <a:solidFill>
                  <a:prstClr val="black"/>
                </a:solidFill>
                <a:latin typeface="Calibri" panose="020F0502020204030204"/>
                <a:ea typeface="MS PGothic" panose="020B0600070205080204" pitchFamily="34" charset="-128"/>
              </a:rPr>
              <a:t> Transmiterea </a:t>
            </a:r>
            <a:r>
              <a:rPr lang="ro-RO" altLang="en-US" sz="2000" kern="1200" dirty="0">
                <a:solidFill>
                  <a:prstClr val="black"/>
                </a:solidFill>
                <a:latin typeface="Calibri" panose="020F0502020204030204"/>
                <a:ea typeface="MS PGothic" panose="020B0600070205080204" pitchFamily="34" charset="-128"/>
              </a:rPr>
              <a:t>citirii și înregistrarea în CROS</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t>
            </a:r>
            <a:r>
              <a:rPr lang="ro-RO" altLang="en-US" sz="2000" b="1" kern="1200" dirty="0" smtClean="0">
                <a:solidFill>
                  <a:prstClr val="black"/>
                </a:solidFill>
                <a:latin typeface="Calibri" panose="020F0502020204030204"/>
                <a:ea typeface="MS PGothic" panose="020B0600070205080204" pitchFamily="34" charset="-128"/>
              </a:rPr>
              <a:t>-</a:t>
            </a:r>
            <a:r>
              <a:rPr lang="ro-RO" altLang="en-US" sz="2000" kern="1200" dirty="0" smtClean="0">
                <a:solidFill>
                  <a:prstClr val="black"/>
                </a:solidFill>
                <a:latin typeface="Calibri" panose="020F0502020204030204"/>
                <a:ea typeface="MS PGothic" panose="020B0600070205080204" pitchFamily="34" charset="-128"/>
              </a:rPr>
              <a:t> Verificarea </a:t>
            </a:r>
            <a:r>
              <a:rPr lang="ro-RO" altLang="en-US" sz="2000" kern="1200" dirty="0">
                <a:solidFill>
                  <a:prstClr val="black"/>
                </a:solidFill>
                <a:latin typeface="Calibri" panose="020F0502020204030204"/>
                <a:ea typeface="MS PGothic" panose="020B0600070205080204" pitchFamily="34" charset="-128"/>
              </a:rPr>
              <a:t>și validarea consumurilor</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t>
            </a:r>
            <a:r>
              <a:rPr lang="ro-RO" altLang="en-US" sz="2000" b="1" kern="1200" dirty="0" smtClean="0">
                <a:solidFill>
                  <a:prstClr val="black"/>
                </a:solidFill>
                <a:latin typeface="Calibri" panose="020F0502020204030204"/>
                <a:ea typeface="MS PGothic" panose="020B0600070205080204" pitchFamily="34" charset="-128"/>
              </a:rPr>
              <a:t>-</a:t>
            </a:r>
            <a:r>
              <a:rPr lang="ro-RO" altLang="en-US" sz="2000" kern="1200" dirty="0" smtClean="0">
                <a:solidFill>
                  <a:prstClr val="black"/>
                </a:solidFill>
                <a:latin typeface="Calibri" panose="020F0502020204030204"/>
                <a:ea typeface="MS PGothic" panose="020B0600070205080204" pitchFamily="34" charset="-128"/>
              </a:rPr>
              <a:t> Efectuarea </a:t>
            </a:r>
            <a:r>
              <a:rPr lang="ro-RO" altLang="en-US" sz="2000" kern="1200" dirty="0">
                <a:solidFill>
                  <a:prstClr val="black"/>
                </a:solidFill>
                <a:latin typeface="Calibri" panose="020F0502020204030204"/>
                <a:ea typeface="MS PGothic" panose="020B0600070205080204" pitchFamily="34" charset="-128"/>
              </a:rPr>
              <a:t>calculului pentru consumul înregistrat</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t>
            </a:r>
            <a:r>
              <a:rPr lang="ro-RO" altLang="en-US" sz="2000" b="1" kern="1200" dirty="0" smtClean="0">
                <a:solidFill>
                  <a:prstClr val="black"/>
                </a:solidFill>
                <a:latin typeface="Calibri" panose="020F0502020204030204"/>
                <a:ea typeface="MS PGothic" panose="020B0600070205080204" pitchFamily="34" charset="-128"/>
              </a:rPr>
              <a:t>-</a:t>
            </a:r>
            <a:r>
              <a:rPr lang="ro-RO" altLang="en-US" sz="2000" kern="1200" dirty="0" smtClean="0">
                <a:solidFill>
                  <a:prstClr val="black"/>
                </a:solidFill>
                <a:latin typeface="Calibri" panose="020F0502020204030204"/>
                <a:ea typeface="MS PGothic" panose="020B0600070205080204" pitchFamily="34" charset="-128"/>
              </a:rPr>
              <a:t> Verificarea </a:t>
            </a:r>
            <a:r>
              <a:rPr lang="ro-RO" altLang="en-US" sz="2000" kern="1200" dirty="0">
                <a:solidFill>
                  <a:prstClr val="black"/>
                </a:solidFill>
                <a:latin typeface="Calibri" panose="020F0502020204030204"/>
                <a:ea typeface="MS PGothic" panose="020B0600070205080204" pitchFamily="34" charset="-128"/>
              </a:rPr>
              <a:t>rapoartelor în vederea emiterii facturilor</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t>
            </a:r>
            <a:r>
              <a:rPr lang="ro-RO" altLang="en-US" sz="2000" b="1" kern="1200" dirty="0" smtClean="0">
                <a:solidFill>
                  <a:prstClr val="black"/>
                </a:solidFill>
                <a:latin typeface="Calibri" panose="020F0502020204030204"/>
                <a:ea typeface="MS PGothic" panose="020B0600070205080204" pitchFamily="34" charset="-128"/>
              </a:rPr>
              <a:t>-</a:t>
            </a:r>
            <a:r>
              <a:rPr lang="ro-RO" altLang="en-US" sz="2000" kern="1200" dirty="0" smtClean="0">
                <a:solidFill>
                  <a:prstClr val="black"/>
                </a:solidFill>
                <a:latin typeface="Calibri" panose="020F0502020204030204"/>
                <a:ea typeface="MS PGothic" panose="020B0600070205080204" pitchFamily="34" charset="-128"/>
              </a:rPr>
              <a:t> Emiterea </a:t>
            </a:r>
            <a:r>
              <a:rPr lang="ro-RO" altLang="en-US" sz="2000" kern="1200" dirty="0">
                <a:solidFill>
                  <a:prstClr val="black"/>
                </a:solidFill>
                <a:latin typeface="Calibri" panose="020F0502020204030204"/>
                <a:ea typeface="MS PGothic" panose="020B0600070205080204" pitchFamily="34" charset="-128"/>
              </a:rPr>
              <a:t>și transmiterea facturii</a:t>
            </a:r>
            <a:br>
              <a:rPr lang="ro-RO" altLang="en-US" sz="2000" kern="1200" dirty="0">
                <a:solidFill>
                  <a:prstClr val="black"/>
                </a:solidFill>
                <a:latin typeface="Calibri" panose="020F0502020204030204"/>
                <a:ea typeface="MS PGothic" panose="020B0600070205080204" pitchFamily="34" charset="-128"/>
              </a:rPr>
            </a:br>
            <a:r>
              <a:rPr lang="ro-RO" sz="2000" b="1" i="1" kern="1200" dirty="0" smtClean="0">
                <a:solidFill>
                  <a:srgbClr val="2C87C8"/>
                </a:solidFill>
                <a:latin typeface="Calibri" panose="020F0502020204030204"/>
              </a:rPr>
              <a:t/>
            </a:r>
            <a:br>
              <a:rPr lang="ro-RO" sz="2000" b="1" i="1" kern="1200" dirty="0" smtClean="0">
                <a:solidFill>
                  <a:srgbClr val="2C87C8"/>
                </a:solidFill>
                <a:latin typeface="Calibri" panose="020F0502020204030204"/>
              </a:rPr>
            </a:br>
            <a:endParaRPr lang="ro-RO" sz="20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pSp>
        <p:nvGrpSpPr>
          <p:cNvPr id="14" name="Group 13"/>
          <p:cNvGrpSpPr/>
          <p:nvPr/>
        </p:nvGrpSpPr>
        <p:grpSpPr>
          <a:xfrm>
            <a:off x="487469" y="1874685"/>
            <a:ext cx="5350432" cy="91089"/>
            <a:chOff x="954194" y="1246035"/>
            <a:chExt cx="5350432" cy="91089"/>
          </a:xfrm>
        </p:grpSpPr>
        <p:sp>
          <p:nvSpPr>
            <p:cNvPr id="16" name="Chevron 15"/>
            <p:cNvSpPr/>
            <p:nvPr/>
          </p:nvSpPr>
          <p:spPr>
            <a:xfrm>
              <a:off x="95419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7" name="Chevron 16"/>
            <p:cNvSpPr/>
            <p:nvPr/>
          </p:nvSpPr>
          <p:spPr>
            <a:xfrm>
              <a:off x="107018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9" name="Chevron 18"/>
            <p:cNvSpPr/>
            <p:nvPr/>
          </p:nvSpPr>
          <p:spPr>
            <a:xfrm>
              <a:off x="118618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0" name="Chevron 19"/>
            <p:cNvSpPr/>
            <p:nvPr/>
          </p:nvSpPr>
          <p:spPr>
            <a:xfrm>
              <a:off x="129643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6" name="Chevron 25"/>
            <p:cNvSpPr/>
            <p:nvPr/>
          </p:nvSpPr>
          <p:spPr>
            <a:xfrm>
              <a:off x="141242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7" name="Chevron 26"/>
            <p:cNvSpPr/>
            <p:nvPr/>
          </p:nvSpPr>
          <p:spPr>
            <a:xfrm>
              <a:off x="152842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8" name="Chevron 27"/>
            <p:cNvSpPr/>
            <p:nvPr/>
          </p:nvSpPr>
          <p:spPr>
            <a:xfrm>
              <a:off x="16448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9" name="Chevron 28"/>
            <p:cNvSpPr/>
            <p:nvPr/>
          </p:nvSpPr>
          <p:spPr>
            <a:xfrm>
              <a:off x="17608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0" name="Chevron 29"/>
            <p:cNvSpPr/>
            <p:nvPr/>
          </p:nvSpPr>
          <p:spPr>
            <a:xfrm>
              <a:off x="187685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1" name="Chevron 30"/>
            <p:cNvSpPr/>
            <p:nvPr/>
          </p:nvSpPr>
          <p:spPr>
            <a:xfrm>
              <a:off x="198710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2" name="Chevron 31"/>
            <p:cNvSpPr/>
            <p:nvPr/>
          </p:nvSpPr>
          <p:spPr>
            <a:xfrm>
              <a:off x="210309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3" name="Chevron 32"/>
            <p:cNvSpPr/>
            <p:nvPr/>
          </p:nvSpPr>
          <p:spPr>
            <a:xfrm>
              <a:off x="221909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4" name="Chevron 33"/>
            <p:cNvSpPr/>
            <p:nvPr/>
          </p:nvSpPr>
          <p:spPr>
            <a:xfrm>
              <a:off x="232268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5" name="Chevron 34"/>
            <p:cNvSpPr/>
            <p:nvPr/>
          </p:nvSpPr>
          <p:spPr>
            <a:xfrm>
              <a:off x="243868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6" name="Chevron 35"/>
            <p:cNvSpPr/>
            <p:nvPr/>
          </p:nvSpPr>
          <p:spPr>
            <a:xfrm>
              <a:off x="255467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7" name="Chevron 36"/>
            <p:cNvSpPr/>
            <p:nvPr/>
          </p:nvSpPr>
          <p:spPr>
            <a:xfrm>
              <a:off x="266492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8" name="Chevron 37"/>
            <p:cNvSpPr/>
            <p:nvPr/>
          </p:nvSpPr>
          <p:spPr>
            <a:xfrm>
              <a:off x="278091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9" name="Chevron 38"/>
            <p:cNvSpPr/>
            <p:nvPr/>
          </p:nvSpPr>
          <p:spPr>
            <a:xfrm>
              <a:off x="289691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0" name="Chevron 39"/>
            <p:cNvSpPr/>
            <p:nvPr/>
          </p:nvSpPr>
          <p:spPr>
            <a:xfrm>
              <a:off x="301335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1" name="Chevron 40"/>
            <p:cNvSpPr/>
            <p:nvPr/>
          </p:nvSpPr>
          <p:spPr>
            <a:xfrm>
              <a:off x="312935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2" name="Chevron 41"/>
            <p:cNvSpPr/>
            <p:nvPr/>
          </p:nvSpPr>
          <p:spPr>
            <a:xfrm>
              <a:off x="324534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3" name="Chevron 42"/>
            <p:cNvSpPr/>
            <p:nvPr/>
          </p:nvSpPr>
          <p:spPr>
            <a:xfrm>
              <a:off x="335559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4" name="Chevron 43"/>
            <p:cNvSpPr/>
            <p:nvPr/>
          </p:nvSpPr>
          <p:spPr>
            <a:xfrm>
              <a:off x="347158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5" name="Chevron 44"/>
            <p:cNvSpPr/>
            <p:nvPr/>
          </p:nvSpPr>
          <p:spPr>
            <a:xfrm>
              <a:off x="358758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6" name="Chevron 45"/>
            <p:cNvSpPr/>
            <p:nvPr/>
          </p:nvSpPr>
          <p:spPr>
            <a:xfrm>
              <a:off x="369783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7" name="Chevron 46"/>
            <p:cNvSpPr/>
            <p:nvPr/>
          </p:nvSpPr>
          <p:spPr>
            <a:xfrm>
              <a:off x="381382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8" name="Chevron 47"/>
            <p:cNvSpPr/>
            <p:nvPr/>
          </p:nvSpPr>
          <p:spPr>
            <a:xfrm>
              <a:off x="392982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9" name="Chevron 48"/>
            <p:cNvSpPr/>
            <p:nvPr/>
          </p:nvSpPr>
          <p:spPr>
            <a:xfrm>
              <a:off x="404007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0" name="Chevron 49"/>
            <p:cNvSpPr/>
            <p:nvPr/>
          </p:nvSpPr>
          <p:spPr>
            <a:xfrm>
              <a:off x="41560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1" name="Chevron 50"/>
            <p:cNvSpPr/>
            <p:nvPr/>
          </p:nvSpPr>
          <p:spPr>
            <a:xfrm>
              <a:off x="42720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2" name="Chevron 51"/>
            <p:cNvSpPr/>
            <p:nvPr/>
          </p:nvSpPr>
          <p:spPr>
            <a:xfrm>
              <a:off x="437605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3" name="Chevron 52"/>
            <p:cNvSpPr/>
            <p:nvPr/>
          </p:nvSpPr>
          <p:spPr>
            <a:xfrm>
              <a:off x="448630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4" name="Chevron 53"/>
            <p:cNvSpPr/>
            <p:nvPr/>
          </p:nvSpPr>
          <p:spPr>
            <a:xfrm>
              <a:off x="460229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5" name="Chevron 54"/>
            <p:cNvSpPr/>
            <p:nvPr/>
          </p:nvSpPr>
          <p:spPr>
            <a:xfrm>
              <a:off x="471829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6" name="Chevron 55"/>
            <p:cNvSpPr/>
            <p:nvPr/>
          </p:nvSpPr>
          <p:spPr>
            <a:xfrm>
              <a:off x="482854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7" name="Chevron 56"/>
            <p:cNvSpPr/>
            <p:nvPr/>
          </p:nvSpPr>
          <p:spPr>
            <a:xfrm>
              <a:off x="494453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8" name="Chevron 57"/>
            <p:cNvSpPr/>
            <p:nvPr/>
          </p:nvSpPr>
          <p:spPr>
            <a:xfrm>
              <a:off x="506052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9" name="Chevron 58"/>
            <p:cNvSpPr/>
            <p:nvPr/>
          </p:nvSpPr>
          <p:spPr>
            <a:xfrm>
              <a:off x="5177449"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0" name="Chevron 59"/>
            <p:cNvSpPr/>
            <p:nvPr/>
          </p:nvSpPr>
          <p:spPr>
            <a:xfrm>
              <a:off x="5293443"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1" name="Chevron 60"/>
            <p:cNvSpPr/>
            <p:nvPr/>
          </p:nvSpPr>
          <p:spPr>
            <a:xfrm>
              <a:off x="540943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2" name="Chevron 61"/>
            <p:cNvSpPr/>
            <p:nvPr/>
          </p:nvSpPr>
          <p:spPr>
            <a:xfrm>
              <a:off x="551968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3" name="Chevron 62"/>
            <p:cNvSpPr/>
            <p:nvPr/>
          </p:nvSpPr>
          <p:spPr>
            <a:xfrm>
              <a:off x="5635681"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4" name="Chevron 63"/>
            <p:cNvSpPr/>
            <p:nvPr/>
          </p:nvSpPr>
          <p:spPr>
            <a:xfrm>
              <a:off x="5751675"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5" name="Chevron 64"/>
            <p:cNvSpPr/>
            <p:nvPr/>
          </p:nvSpPr>
          <p:spPr>
            <a:xfrm>
              <a:off x="5868120"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6" name="Chevron 65"/>
            <p:cNvSpPr/>
            <p:nvPr/>
          </p:nvSpPr>
          <p:spPr>
            <a:xfrm>
              <a:off x="5984114"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7" name="Chevron 66"/>
            <p:cNvSpPr/>
            <p:nvPr/>
          </p:nvSpPr>
          <p:spPr>
            <a:xfrm>
              <a:off x="610010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8" name="Chevron 67"/>
            <p:cNvSpPr/>
            <p:nvPr/>
          </p:nvSpPr>
          <p:spPr>
            <a:xfrm>
              <a:off x="621035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grpSp>
    </p:spTree>
    <p:extLst>
      <p:ext uri="{BB962C8B-B14F-4D97-AF65-F5344CB8AC3E}">
        <p14:creationId xmlns:p14="http://schemas.microsoft.com/office/powerpoint/2010/main" val="231123415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eaLnBrk="0" hangingPunct="0"/>
            <a:r>
              <a:rPr lang="ro-RO" sz="2800" b="1" i="1" kern="1200" dirty="0">
                <a:solidFill>
                  <a:prstClr val="black">
                    <a:lumMod val="50000"/>
                    <a:lumOff val="50000"/>
                  </a:prstClr>
                </a:solidFill>
                <a:latin typeface="Calibri" panose="020F0502020204030204"/>
              </a:rPr>
              <a:t>1</a:t>
            </a:r>
            <a:r>
              <a:rPr lang="ro-RO" sz="2800" b="1" i="1" kern="1200" dirty="0" smtClean="0">
                <a:solidFill>
                  <a:prstClr val="black">
                    <a:lumMod val="50000"/>
                    <a:lumOff val="50000"/>
                  </a:prstClr>
                </a:solidFill>
                <a:latin typeface="Calibri" panose="020F0502020204030204"/>
              </a:rPr>
              <a:t>.4</a:t>
            </a:r>
            <a:r>
              <a:rPr lang="ro-RO" sz="2800" b="1" i="1" kern="1200" dirty="0">
                <a:solidFill>
                  <a:prstClr val="black">
                    <a:lumMod val="50000"/>
                    <a:lumOff val="50000"/>
                  </a:prstClr>
                </a:solidFill>
                <a:latin typeface="Calibri" panose="020F0502020204030204"/>
              </a:rPr>
              <a:t>. Cuantificarea </a:t>
            </a:r>
            <a:r>
              <a:rPr lang="ro-RO" sz="2800" b="1" i="1" kern="1200" dirty="0" smtClean="0">
                <a:solidFill>
                  <a:prstClr val="black">
                    <a:lumMod val="50000"/>
                    <a:lumOff val="50000"/>
                  </a:prstClr>
                </a:solidFill>
                <a:latin typeface="Calibri" panose="020F0502020204030204"/>
              </a:rPr>
              <a:t>Consumurilor, Facturarea Serviciilor</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r>
            <a:br>
              <a:rPr lang="ro-RO" sz="2800" b="1" i="1" kern="1200" dirty="0" smtClean="0">
                <a:solidFill>
                  <a:prstClr val="black">
                    <a:lumMod val="50000"/>
                    <a:lumOff val="50000"/>
                  </a:prstClr>
                </a:solidFill>
                <a:latin typeface="Calibri" panose="020F0502020204030204"/>
              </a:rPr>
            </a:br>
            <a:r>
              <a:rPr lang="ro-RO" sz="2200" b="1" i="1" kern="1200" dirty="0">
                <a:solidFill>
                  <a:srgbClr val="2C87C8"/>
                </a:solidFill>
                <a:latin typeface="Calibri" panose="020F0502020204030204"/>
              </a:rPr>
              <a:t>Subtitlul 2.3 – </a:t>
            </a:r>
            <a:r>
              <a:rPr lang="ro-RO" sz="2200" i="1" kern="1200" dirty="0">
                <a:solidFill>
                  <a:prstClr val="black"/>
                </a:solidFill>
                <a:latin typeface="Calibri" panose="020F0502020204030204"/>
              </a:rPr>
              <a:t>Încasarea creanțelor de la utilizatorii rău platnici</a:t>
            </a:r>
            <a:r>
              <a:rPr lang="ro-RO" b="1" i="1" kern="1200" dirty="0" smtClean="0">
                <a:solidFill>
                  <a:srgbClr val="2C87C8"/>
                </a:solidFill>
                <a:latin typeface="Calibri" panose="020F0502020204030204"/>
              </a:rPr>
              <a:t>	</a:t>
            </a:r>
            <a:br>
              <a:rPr lang="ro-RO" b="1" i="1" kern="1200" dirty="0" smtClean="0">
                <a:solidFill>
                  <a:srgbClr val="2C87C8"/>
                </a:solidFill>
                <a:latin typeface="Calibri" panose="020F0502020204030204"/>
              </a:rPr>
            </a:br>
            <a:r>
              <a:rPr lang="ro-RO" b="1" i="1" kern="1200" dirty="0">
                <a:solidFill>
                  <a:srgbClr val="2C87C8"/>
                </a:solidFill>
                <a:latin typeface="Calibri" panose="020F0502020204030204"/>
              </a:rPr>
              <a:t>	</a:t>
            </a:r>
            <a:r>
              <a:rPr lang="ro-RO" b="1" i="1" kern="1200" dirty="0" smtClean="0">
                <a:solidFill>
                  <a:srgbClr val="2C87C8"/>
                </a:solidFill>
                <a:latin typeface="Calibri" panose="020F0502020204030204"/>
              </a:rPr>
              <a:t/>
            </a:r>
            <a:br>
              <a:rPr lang="ro-RO" b="1" i="1" kern="1200" dirty="0" smtClean="0">
                <a:solidFill>
                  <a:srgbClr val="2C87C8"/>
                </a:solidFill>
                <a:latin typeface="Calibri" panose="020F0502020204030204"/>
              </a:rPr>
            </a:br>
            <a:r>
              <a:rPr lang="ro-RO" b="1" i="1" kern="1200" dirty="0">
                <a:solidFill>
                  <a:srgbClr val="2C87C8"/>
                </a:solidFill>
                <a:latin typeface="Calibri" panose="020F0502020204030204"/>
              </a:rPr>
              <a:t>	</a:t>
            </a:r>
            <a:r>
              <a:rPr lang="ro-RO" b="1" kern="1200" dirty="0" smtClean="0">
                <a:solidFill>
                  <a:schemeClr val="tx1"/>
                </a:solidFill>
                <a:latin typeface="Calibri" panose="020F0502020204030204"/>
              </a:rPr>
              <a:t>-</a:t>
            </a:r>
            <a:r>
              <a:rPr lang="ro-RO" b="1" i="1" kern="1200" dirty="0" smtClean="0">
                <a:solidFill>
                  <a:srgbClr val="2C87C8"/>
                </a:solidFill>
                <a:latin typeface="Calibri" panose="020F0502020204030204"/>
              </a:rPr>
              <a:t> </a:t>
            </a:r>
            <a:r>
              <a:rPr lang="ro-RO" altLang="en-US" sz="2000" kern="1200" dirty="0" smtClean="0">
                <a:solidFill>
                  <a:prstClr val="black"/>
                </a:solidFill>
                <a:latin typeface="Calibri" panose="020F0502020204030204"/>
                <a:ea typeface="MS PGothic" panose="020B0600070205080204" pitchFamily="34" charset="-128"/>
              </a:rPr>
              <a:t>Notificarea </a:t>
            </a:r>
            <a:r>
              <a:rPr lang="ro-RO" altLang="en-US" sz="2000" kern="1200" dirty="0">
                <a:solidFill>
                  <a:prstClr val="black"/>
                </a:solidFill>
                <a:latin typeface="Calibri" panose="020F0502020204030204"/>
                <a:ea typeface="MS PGothic" panose="020B0600070205080204" pitchFamily="34" charset="-128"/>
              </a:rPr>
              <a:t>utilizatorului</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t>
            </a:r>
            <a:r>
              <a:rPr lang="ro-RO" altLang="en-US" sz="2000" b="1" kern="1200" dirty="0" smtClean="0">
                <a:solidFill>
                  <a:prstClr val="black"/>
                </a:solidFill>
                <a:latin typeface="Calibri" panose="020F0502020204030204"/>
                <a:ea typeface="MS PGothic" panose="020B0600070205080204" pitchFamily="34" charset="-128"/>
              </a:rPr>
              <a:t>-</a:t>
            </a:r>
            <a:r>
              <a:rPr lang="ro-RO" altLang="en-US" sz="2000" kern="1200" dirty="0" smtClean="0">
                <a:solidFill>
                  <a:prstClr val="black"/>
                </a:solidFill>
                <a:latin typeface="Calibri" panose="020F0502020204030204"/>
                <a:ea typeface="MS PGothic" panose="020B0600070205080204" pitchFamily="34" charset="-128"/>
              </a:rPr>
              <a:t> Emiterea </a:t>
            </a:r>
            <a:r>
              <a:rPr lang="ro-RO" altLang="en-US" sz="2000" kern="1200" dirty="0">
                <a:solidFill>
                  <a:prstClr val="black"/>
                </a:solidFill>
                <a:latin typeface="Calibri" panose="020F0502020204030204"/>
                <a:ea typeface="MS PGothic" panose="020B0600070205080204" pitchFamily="34" charset="-128"/>
              </a:rPr>
              <a:t>ordinului de închidere</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t>
            </a:r>
            <a:r>
              <a:rPr lang="ro-RO" altLang="en-US" sz="2000" b="1" kern="1200" dirty="0" smtClean="0">
                <a:solidFill>
                  <a:prstClr val="black"/>
                </a:solidFill>
                <a:latin typeface="Calibri" panose="020F0502020204030204"/>
                <a:ea typeface="MS PGothic" panose="020B0600070205080204" pitchFamily="34" charset="-128"/>
              </a:rPr>
              <a:t>-</a:t>
            </a:r>
            <a:r>
              <a:rPr lang="ro-RO" altLang="en-US" sz="2000" kern="1200" dirty="0" smtClean="0">
                <a:solidFill>
                  <a:prstClr val="black"/>
                </a:solidFill>
                <a:latin typeface="Calibri" panose="020F0502020204030204"/>
                <a:ea typeface="MS PGothic" panose="020B0600070205080204" pitchFamily="34" charset="-128"/>
              </a:rPr>
              <a:t> Emiterea </a:t>
            </a:r>
            <a:r>
              <a:rPr lang="ro-RO" altLang="en-US" sz="2000" kern="1200" dirty="0">
                <a:solidFill>
                  <a:prstClr val="black"/>
                </a:solidFill>
                <a:latin typeface="Calibri" panose="020F0502020204030204"/>
                <a:ea typeface="MS PGothic" panose="020B0600070205080204" pitchFamily="34" charset="-128"/>
              </a:rPr>
              <a:t>ordinului de debranșare/</a:t>
            </a:r>
            <a:r>
              <a:rPr lang="ro-RO" altLang="en-US" sz="2000" kern="1200" dirty="0" err="1">
                <a:solidFill>
                  <a:prstClr val="black"/>
                </a:solidFill>
                <a:latin typeface="Calibri" panose="020F0502020204030204"/>
                <a:ea typeface="MS PGothic" panose="020B0600070205080204" pitchFamily="34" charset="-128"/>
              </a:rPr>
              <a:t>bușonare</a:t>
            </a:r>
            <a:r>
              <a:rPr lang="ro-RO" altLang="en-US" sz="2000" kern="1200" dirty="0">
                <a:solidFill>
                  <a:prstClr val="black"/>
                </a:solidFill>
                <a:latin typeface="Calibri" panose="020F0502020204030204"/>
                <a:ea typeface="MS PGothic" panose="020B0600070205080204" pitchFamily="34" charset="-128"/>
              </a:rPr>
              <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t>
            </a:r>
            <a:r>
              <a:rPr lang="ro-RO" altLang="en-US" sz="2000" b="1" kern="1200" dirty="0" smtClean="0">
                <a:solidFill>
                  <a:prstClr val="black"/>
                </a:solidFill>
                <a:latin typeface="Calibri" panose="020F0502020204030204"/>
                <a:ea typeface="MS PGothic" panose="020B0600070205080204" pitchFamily="34" charset="-128"/>
              </a:rPr>
              <a:t>-</a:t>
            </a:r>
            <a:r>
              <a:rPr lang="ro-RO" altLang="en-US" sz="2000" kern="1200" dirty="0" smtClean="0">
                <a:solidFill>
                  <a:prstClr val="black"/>
                </a:solidFill>
                <a:latin typeface="Calibri" panose="020F0502020204030204"/>
                <a:ea typeface="MS PGothic" panose="020B0600070205080204" pitchFamily="34" charset="-128"/>
              </a:rPr>
              <a:t> Furnizarea </a:t>
            </a:r>
            <a:r>
              <a:rPr lang="ro-RO" altLang="en-US" sz="2000" kern="1200" dirty="0">
                <a:solidFill>
                  <a:prstClr val="black"/>
                </a:solidFill>
                <a:latin typeface="Calibri" panose="020F0502020204030204"/>
                <a:ea typeface="MS PGothic" panose="020B0600070205080204" pitchFamily="34" charset="-128"/>
              </a:rPr>
              <a:t>datelor în vederea întocmirii dosarului de acționare în </a:t>
            </a:r>
            <a:r>
              <a:rPr lang="ro-RO" altLang="en-US" sz="2000" kern="1200" dirty="0" smtClean="0">
                <a:solidFill>
                  <a:prstClr val="black"/>
                </a:solidFill>
                <a:latin typeface="Calibri" panose="020F0502020204030204"/>
                <a:ea typeface="MS PGothic" panose="020B0600070205080204" pitchFamily="34" charset="-128"/>
              </a:rPr>
              <a:t>	judecată</a:t>
            </a:r>
            <a:r>
              <a:rPr lang="ro-RO" altLang="en-US" sz="2000" kern="1200" dirty="0">
                <a:solidFill>
                  <a:prstClr val="black"/>
                </a:solidFill>
                <a:latin typeface="Calibri" panose="020F0502020204030204"/>
                <a:ea typeface="MS PGothic" panose="020B0600070205080204" pitchFamily="34" charset="-128"/>
              </a:rPr>
              <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t>
            </a:r>
            <a:r>
              <a:rPr lang="ro-RO" altLang="en-US" sz="2000" b="1" kern="1200" dirty="0" smtClean="0">
                <a:solidFill>
                  <a:prstClr val="black"/>
                </a:solidFill>
                <a:latin typeface="Calibri" panose="020F0502020204030204"/>
                <a:ea typeface="MS PGothic" panose="020B0600070205080204" pitchFamily="34" charset="-128"/>
              </a:rPr>
              <a:t>-</a:t>
            </a:r>
            <a:r>
              <a:rPr lang="ro-RO" altLang="en-US" sz="2000" kern="1200" dirty="0" smtClean="0">
                <a:solidFill>
                  <a:prstClr val="black"/>
                </a:solidFill>
                <a:latin typeface="Calibri" panose="020F0502020204030204"/>
                <a:ea typeface="MS PGothic" panose="020B0600070205080204" pitchFamily="34" charset="-128"/>
              </a:rPr>
              <a:t> Încasarea </a:t>
            </a:r>
            <a:r>
              <a:rPr lang="ro-RO" altLang="en-US" sz="2000" kern="1200" dirty="0">
                <a:solidFill>
                  <a:prstClr val="black"/>
                </a:solidFill>
                <a:latin typeface="Calibri" panose="020F0502020204030204"/>
                <a:ea typeface="MS PGothic" panose="020B0600070205080204" pitchFamily="34" charset="-128"/>
              </a:rPr>
              <a:t>creanțelor și a cheltuielilor de judecată</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r>
            <a:br>
              <a:rPr lang="ro-RO" altLang="en-US" sz="2000" kern="1200" dirty="0">
                <a:solidFill>
                  <a:prstClr val="black"/>
                </a:solidFill>
                <a:latin typeface="Calibri" panose="020F0502020204030204"/>
                <a:ea typeface="MS PGothic" panose="020B0600070205080204" pitchFamily="34" charset="-128"/>
              </a:rPr>
            </a:br>
            <a:r>
              <a:rPr lang="ro-RO" sz="2000" b="1" i="1" kern="1200" dirty="0" smtClean="0">
                <a:solidFill>
                  <a:srgbClr val="2C87C8"/>
                </a:solidFill>
                <a:latin typeface="Calibri" panose="020F0502020204030204"/>
              </a:rPr>
              <a:t/>
            </a:r>
            <a:br>
              <a:rPr lang="ro-RO" sz="2000" b="1" i="1" kern="1200" dirty="0" smtClean="0">
                <a:solidFill>
                  <a:srgbClr val="2C87C8"/>
                </a:solidFill>
                <a:latin typeface="Calibri" panose="020F0502020204030204"/>
              </a:rPr>
            </a:br>
            <a:endParaRPr lang="ro-RO" sz="20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pSp>
        <p:nvGrpSpPr>
          <p:cNvPr id="14" name="Group 13"/>
          <p:cNvGrpSpPr/>
          <p:nvPr/>
        </p:nvGrpSpPr>
        <p:grpSpPr>
          <a:xfrm>
            <a:off x="487469" y="1874685"/>
            <a:ext cx="5350432" cy="91089"/>
            <a:chOff x="954194" y="1246035"/>
            <a:chExt cx="5350432" cy="91089"/>
          </a:xfrm>
        </p:grpSpPr>
        <p:sp>
          <p:nvSpPr>
            <p:cNvPr id="16" name="Chevron 15"/>
            <p:cNvSpPr/>
            <p:nvPr/>
          </p:nvSpPr>
          <p:spPr>
            <a:xfrm>
              <a:off x="95419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7" name="Chevron 16"/>
            <p:cNvSpPr/>
            <p:nvPr/>
          </p:nvSpPr>
          <p:spPr>
            <a:xfrm>
              <a:off x="107018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9" name="Chevron 18"/>
            <p:cNvSpPr/>
            <p:nvPr/>
          </p:nvSpPr>
          <p:spPr>
            <a:xfrm>
              <a:off x="118618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0" name="Chevron 19"/>
            <p:cNvSpPr/>
            <p:nvPr/>
          </p:nvSpPr>
          <p:spPr>
            <a:xfrm>
              <a:off x="129643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6" name="Chevron 25"/>
            <p:cNvSpPr/>
            <p:nvPr/>
          </p:nvSpPr>
          <p:spPr>
            <a:xfrm>
              <a:off x="141242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7" name="Chevron 26"/>
            <p:cNvSpPr/>
            <p:nvPr/>
          </p:nvSpPr>
          <p:spPr>
            <a:xfrm>
              <a:off x="152842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8" name="Chevron 27"/>
            <p:cNvSpPr/>
            <p:nvPr/>
          </p:nvSpPr>
          <p:spPr>
            <a:xfrm>
              <a:off x="16448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9" name="Chevron 28"/>
            <p:cNvSpPr/>
            <p:nvPr/>
          </p:nvSpPr>
          <p:spPr>
            <a:xfrm>
              <a:off x="17608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0" name="Chevron 29"/>
            <p:cNvSpPr/>
            <p:nvPr/>
          </p:nvSpPr>
          <p:spPr>
            <a:xfrm>
              <a:off x="187685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1" name="Chevron 30"/>
            <p:cNvSpPr/>
            <p:nvPr/>
          </p:nvSpPr>
          <p:spPr>
            <a:xfrm>
              <a:off x="198710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2" name="Chevron 31"/>
            <p:cNvSpPr/>
            <p:nvPr/>
          </p:nvSpPr>
          <p:spPr>
            <a:xfrm>
              <a:off x="210309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3" name="Chevron 32"/>
            <p:cNvSpPr/>
            <p:nvPr/>
          </p:nvSpPr>
          <p:spPr>
            <a:xfrm>
              <a:off x="221909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4" name="Chevron 33"/>
            <p:cNvSpPr/>
            <p:nvPr/>
          </p:nvSpPr>
          <p:spPr>
            <a:xfrm>
              <a:off x="232268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5" name="Chevron 34"/>
            <p:cNvSpPr/>
            <p:nvPr/>
          </p:nvSpPr>
          <p:spPr>
            <a:xfrm>
              <a:off x="243868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6" name="Chevron 35"/>
            <p:cNvSpPr/>
            <p:nvPr/>
          </p:nvSpPr>
          <p:spPr>
            <a:xfrm>
              <a:off x="255467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7" name="Chevron 36"/>
            <p:cNvSpPr/>
            <p:nvPr/>
          </p:nvSpPr>
          <p:spPr>
            <a:xfrm>
              <a:off x="266492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8" name="Chevron 37"/>
            <p:cNvSpPr/>
            <p:nvPr/>
          </p:nvSpPr>
          <p:spPr>
            <a:xfrm>
              <a:off x="278091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9" name="Chevron 38"/>
            <p:cNvSpPr/>
            <p:nvPr/>
          </p:nvSpPr>
          <p:spPr>
            <a:xfrm>
              <a:off x="289691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0" name="Chevron 39"/>
            <p:cNvSpPr/>
            <p:nvPr/>
          </p:nvSpPr>
          <p:spPr>
            <a:xfrm>
              <a:off x="301335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1" name="Chevron 40"/>
            <p:cNvSpPr/>
            <p:nvPr/>
          </p:nvSpPr>
          <p:spPr>
            <a:xfrm>
              <a:off x="312935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2" name="Chevron 41"/>
            <p:cNvSpPr/>
            <p:nvPr/>
          </p:nvSpPr>
          <p:spPr>
            <a:xfrm>
              <a:off x="324534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3" name="Chevron 42"/>
            <p:cNvSpPr/>
            <p:nvPr/>
          </p:nvSpPr>
          <p:spPr>
            <a:xfrm>
              <a:off x="335559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4" name="Chevron 43"/>
            <p:cNvSpPr/>
            <p:nvPr/>
          </p:nvSpPr>
          <p:spPr>
            <a:xfrm>
              <a:off x="347158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5" name="Chevron 44"/>
            <p:cNvSpPr/>
            <p:nvPr/>
          </p:nvSpPr>
          <p:spPr>
            <a:xfrm>
              <a:off x="358758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6" name="Chevron 45"/>
            <p:cNvSpPr/>
            <p:nvPr/>
          </p:nvSpPr>
          <p:spPr>
            <a:xfrm>
              <a:off x="369783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7" name="Chevron 46"/>
            <p:cNvSpPr/>
            <p:nvPr/>
          </p:nvSpPr>
          <p:spPr>
            <a:xfrm>
              <a:off x="381382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8" name="Chevron 47"/>
            <p:cNvSpPr/>
            <p:nvPr/>
          </p:nvSpPr>
          <p:spPr>
            <a:xfrm>
              <a:off x="392982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9" name="Chevron 48"/>
            <p:cNvSpPr/>
            <p:nvPr/>
          </p:nvSpPr>
          <p:spPr>
            <a:xfrm>
              <a:off x="404007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0" name="Chevron 49"/>
            <p:cNvSpPr/>
            <p:nvPr/>
          </p:nvSpPr>
          <p:spPr>
            <a:xfrm>
              <a:off x="41560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1" name="Chevron 50"/>
            <p:cNvSpPr/>
            <p:nvPr/>
          </p:nvSpPr>
          <p:spPr>
            <a:xfrm>
              <a:off x="42720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2" name="Chevron 51"/>
            <p:cNvSpPr/>
            <p:nvPr/>
          </p:nvSpPr>
          <p:spPr>
            <a:xfrm>
              <a:off x="437605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3" name="Chevron 52"/>
            <p:cNvSpPr/>
            <p:nvPr/>
          </p:nvSpPr>
          <p:spPr>
            <a:xfrm>
              <a:off x="448630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4" name="Chevron 53"/>
            <p:cNvSpPr/>
            <p:nvPr/>
          </p:nvSpPr>
          <p:spPr>
            <a:xfrm>
              <a:off x="460229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5" name="Chevron 54"/>
            <p:cNvSpPr/>
            <p:nvPr/>
          </p:nvSpPr>
          <p:spPr>
            <a:xfrm>
              <a:off x="471829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6" name="Chevron 55"/>
            <p:cNvSpPr/>
            <p:nvPr/>
          </p:nvSpPr>
          <p:spPr>
            <a:xfrm>
              <a:off x="482854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7" name="Chevron 56"/>
            <p:cNvSpPr/>
            <p:nvPr/>
          </p:nvSpPr>
          <p:spPr>
            <a:xfrm>
              <a:off x="494453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8" name="Chevron 57"/>
            <p:cNvSpPr/>
            <p:nvPr/>
          </p:nvSpPr>
          <p:spPr>
            <a:xfrm>
              <a:off x="506052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9" name="Chevron 58"/>
            <p:cNvSpPr/>
            <p:nvPr/>
          </p:nvSpPr>
          <p:spPr>
            <a:xfrm>
              <a:off x="5177449"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0" name="Chevron 59"/>
            <p:cNvSpPr/>
            <p:nvPr/>
          </p:nvSpPr>
          <p:spPr>
            <a:xfrm>
              <a:off x="5293443"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1" name="Chevron 60"/>
            <p:cNvSpPr/>
            <p:nvPr/>
          </p:nvSpPr>
          <p:spPr>
            <a:xfrm>
              <a:off x="540943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2" name="Chevron 61"/>
            <p:cNvSpPr/>
            <p:nvPr/>
          </p:nvSpPr>
          <p:spPr>
            <a:xfrm>
              <a:off x="551968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3" name="Chevron 62"/>
            <p:cNvSpPr/>
            <p:nvPr/>
          </p:nvSpPr>
          <p:spPr>
            <a:xfrm>
              <a:off x="5635681"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4" name="Chevron 63"/>
            <p:cNvSpPr/>
            <p:nvPr/>
          </p:nvSpPr>
          <p:spPr>
            <a:xfrm>
              <a:off x="5751675"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5" name="Chevron 64"/>
            <p:cNvSpPr/>
            <p:nvPr/>
          </p:nvSpPr>
          <p:spPr>
            <a:xfrm>
              <a:off x="5868120"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6" name="Chevron 65"/>
            <p:cNvSpPr/>
            <p:nvPr/>
          </p:nvSpPr>
          <p:spPr>
            <a:xfrm>
              <a:off x="5984114"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7" name="Chevron 66"/>
            <p:cNvSpPr/>
            <p:nvPr/>
          </p:nvSpPr>
          <p:spPr>
            <a:xfrm>
              <a:off x="610010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8" name="Chevron 67"/>
            <p:cNvSpPr/>
            <p:nvPr/>
          </p:nvSpPr>
          <p:spPr>
            <a:xfrm>
              <a:off x="621035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grpSp>
    </p:spTree>
    <p:extLst>
      <p:ext uri="{BB962C8B-B14F-4D97-AF65-F5344CB8AC3E}">
        <p14:creationId xmlns:p14="http://schemas.microsoft.com/office/powerpoint/2010/main" val="300351404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eaLnBrk="0" hangingPunct="0"/>
            <a:r>
              <a:rPr lang="ro-RO" sz="2800" b="1" i="1" kern="1200" dirty="0">
                <a:solidFill>
                  <a:prstClr val="black">
                    <a:lumMod val="50000"/>
                    <a:lumOff val="50000"/>
                  </a:prstClr>
                </a:solidFill>
                <a:latin typeface="Calibri" panose="020F0502020204030204"/>
              </a:rPr>
              <a:t>1</a:t>
            </a:r>
            <a:r>
              <a:rPr lang="ro-RO" sz="2800" b="1" i="1" kern="1200" dirty="0" smtClean="0">
                <a:solidFill>
                  <a:prstClr val="black">
                    <a:lumMod val="50000"/>
                    <a:lumOff val="50000"/>
                  </a:prstClr>
                </a:solidFill>
                <a:latin typeface="Calibri" panose="020F0502020204030204"/>
              </a:rPr>
              <a:t>.4</a:t>
            </a:r>
            <a:r>
              <a:rPr lang="ro-RO" sz="2800" b="1" i="1" kern="1200" dirty="0">
                <a:solidFill>
                  <a:prstClr val="black">
                    <a:lumMod val="50000"/>
                    <a:lumOff val="50000"/>
                  </a:prstClr>
                </a:solidFill>
                <a:latin typeface="Calibri" panose="020F0502020204030204"/>
              </a:rPr>
              <a:t>. Cuantificarea </a:t>
            </a:r>
            <a:r>
              <a:rPr lang="ro-RO" sz="2800" b="1" i="1" kern="1200" dirty="0" smtClean="0">
                <a:solidFill>
                  <a:prstClr val="black">
                    <a:lumMod val="50000"/>
                    <a:lumOff val="50000"/>
                  </a:prstClr>
                </a:solidFill>
                <a:latin typeface="Calibri" panose="020F0502020204030204"/>
              </a:rPr>
              <a:t>Consumurilor, Facturarea Serviciilor</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r>
            <a:br>
              <a:rPr lang="ro-RO" sz="2800" b="1" i="1" kern="1200" dirty="0" smtClean="0">
                <a:solidFill>
                  <a:prstClr val="black">
                    <a:lumMod val="50000"/>
                    <a:lumOff val="50000"/>
                  </a:prstClr>
                </a:solidFill>
                <a:latin typeface="Calibri" panose="020F0502020204030204"/>
              </a:rPr>
            </a:br>
            <a:r>
              <a:rPr lang="ro-RO" sz="2200" b="1" i="1" kern="1200" dirty="0">
                <a:solidFill>
                  <a:srgbClr val="2C87C8"/>
                </a:solidFill>
                <a:latin typeface="Calibri" panose="020F0502020204030204"/>
              </a:rPr>
              <a:t>Subtitlul 2.4– </a:t>
            </a:r>
            <a:r>
              <a:rPr lang="ro-RO" sz="2200" i="1" kern="1200" dirty="0">
                <a:solidFill>
                  <a:prstClr val="black"/>
                </a:solidFill>
                <a:latin typeface="Calibri" panose="020F0502020204030204"/>
              </a:rPr>
              <a:t>Răspunsuri la petiții/sesizări cu privire la </a:t>
            </a:r>
            <a:r>
              <a:rPr lang="ro-RO" sz="2200" i="1" kern="1200" dirty="0" smtClean="0">
                <a:solidFill>
                  <a:prstClr val="black"/>
                </a:solidFill>
                <a:latin typeface="Calibri" panose="020F0502020204030204"/>
              </a:rPr>
              <a:t>activitățile comerciale</a:t>
            </a:r>
            <a:r>
              <a:rPr lang="ro-RO" sz="2200" b="1" i="1" kern="1200" dirty="0" smtClean="0">
                <a:solidFill>
                  <a:srgbClr val="2C87C8"/>
                </a:solidFill>
                <a:latin typeface="Calibri" panose="020F0502020204030204"/>
              </a:rPr>
              <a:t>	</a:t>
            </a:r>
            <a:br>
              <a:rPr lang="ro-RO" sz="2200" b="1" i="1" kern="1200" dirty="0" smtClean="0">
                <a:solidFill>
                  <a:srgbClr val="2C87C8"/>
                </a:solidFill>
                <a:latin typeface="Calibri" panose="020F0502020204030204"/>
              </a:rPr>
            </a:br>
            <a:r>
              <a:rPr lang="ro-RO" b="1" i="1" kern="1200" dirty="0">
                <a:solidFill>
                  <a:srgbClr val="2C87C8"/>
                </a:solidFill>
                <a:latin typeface="Calibri" panose="020F0502020204030204"/>
              </a:rPr>
              <a:t>	</a:t>
            </a:r>
            <a:r>
              <a:rPr lang="ro-RO" b="1" i="1" kern="1200" dirty="0" smtClean="0">
                <a:solidFill>
                  <a:srgbClr val="2C87C8"/>
                </a:solidFill>
                <a:latin typeface="Calibri" panose="020F0502020204030204"/>
              </a:rPr>
              <a:t/>
            </a:r>
            <a:br>
              <a:rPr lang="ro-RO" b="1" i="1" kern="1200" dirty="0" smtClean="0">
                <a:solidFill>
                  <a:srgbClr val="2C87C8"/>
                </a:solidFill>
                <a:latin typeface="Calibri" panose="020F0502020204030204"/>
              </a:rPr>
            </a:br>
            <a:r>
              <a:rPr lang="ro-RO" b="1" i="1" kern="1200" dirty="0">
                <a:solidFill>
                  <a:srgbClr val="2C87C8"/>
                </a:solidFill>
                <a:latin typeface="Calibri" panose="020F0502020204030204"/>
              </a:rPr>
              <a:t>	</a:t>
            </a:r>
            <a:r>
              <a:rPr lang="ro-RO" b="1" kern="1200" dirty="0" smtClean="0">
                <a:solidFill>
                  <a:schemeClr val="tx1"/>
                </a:solidFill>
                <a:latin typeface="Calibri" panose="020F0502020204030204"/>
              </a:rPr>
              <a:t>-</a:t>
            </a:r>
            <a:r>
              <a:rPr lang="ro-RO" b="1" i="1" kern="1200" dirty="0" smtClean="0">
                <a:solidFill>
                  <a:srgbClr val="2C87C8"/>
                </a:solidFill>
                <a:latin typeface="Calibri" panose="020F0502020204030204"/>
              </a:rPr>
              <a:t> </a:t>
            </a:r>
            <a:r>
              <a:rPr lang="ro-RO" altLang="en-US" sz="2000" kern="1200" dirty="0" smtClean="0">
                <a:solidFill>
                  <a:prstClr val="black"/>
                </a:solidFill>
                <a:latin typeface="Calibri" panose="020F0502020204030204"/>
                <a:ea typeface="MS PGothic" panose="020B0600070205080204" pitchFamily="34" charset="-128"/>
              </a:rPr>
              <a:t>Primirea </a:t>
            </a:r>
            <a:r>
              <a:rPr lang="ro-RO" altLang="en-US" sz="2000" kern="1200" dirty="0">
                <a:solidFill>
                  <a:prstClr val="black"/>
                </a:solidFill>
                <a:latin typeface="Calibri" panose="020F0502020204030204"/>
                <a:ea typeface="MS PGothic" panose="020B0600070205080204" pitchFamily="34" charset="-128"/>
              </a:rPr>
              <a:t>prin intermediul registrului intrări-ieșiri a petițiilor/sesizărilor</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t>
            </a:r>
            <a:r>
              <a:rPr lang="ro-RO" altLang="en-US" sz="2000" b="1" kern="1200" dirty="0" smtClean="0">
                <a:solidFill>
                  <a:prstClr val="black"/>
                </a:solidFill>
                <a:latin typeface="Calibri" panose="020F0502020204030204"/>
                <a:ea typeface="MS PGothic" panose="020B0600070205080204" pitchFamily="34" charset="-128"/>
              </a:rPr>
              <a:t>-</a:t>
            </a:r>
            <a:r>
              <a:rPr lang="ro-RO" altLang="en-US" sz="2000" kern="1200" dirty="0" smtClean="0">
                <a:solidFill>
                  <a:prstClr val="black"/>
                </a:solidFill>
                <a:latin typeface="Calibri" panose="020F0502020204030204"/>
                <a:ea typeface="MS PGothic" panose="020B0600070205080204" pitchFamily="34" charset="-128"/>
              </a:rPr>
              <a:t> Culegerea </a:t>
            </a:r>
            <a:r>
              <a:rPr lang="ro-RO" altLang="en-US" sz="2000" kern="1200" dirty="0">
                <a:solidFill>
                  <a:prstClr val="black"/>
                </a:solidFill>
                <a:latin typeface="Calibri" panose="020F0502020204030204"/>
                <a:ea typeface="MS PGothic" panose="020B0600070205080204" pitchFamily="34" charset="-128"/>
              </a:rPr>
              <a:t>informațiilor necesare întocmirii răspunsului</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t>
            </a:r>
            <a:r>
              <a:rPr lang="ro-RO" altLang="en-US" sz="2000" b="1" kern="1200" dirty="0" smtClean="0">
                <a:solidFill>
                  <a:prstClr val="black"/>
                </a:solidFill>
                <a:latin typeface="Calibri" panose="020F0502020204030204"/>
                <a:ea typeface="MS PGothic" panose="020B0600070205080204" pitchFamily="34" charset="-128"/>
              </a:rPr>
              <a:t>-</a:t>
            </a:r>
            <a:r>
              <a:rPr lang="ro-RO" altLang="en-US" sz="2000" kern="1200" dirty="0" smtClean="0">
                <a:solidFill>
                  <a:prstClr val="black"/>
                </a:solidFill>
                <a:latin typeface="Calibri" panose="020F0502020204030204"/>
                <a:ea typeface="MS PGothic" panose="020B0600070205080204" pitchFamily="34" charset="-128"/>
              </a:rPr>
              <a:t> Redactarea </a:t>
            </a:r>
            <a:r>
              <a:rPr lang="ro-RO" altLang="en-US" sz="2000" kern="1200" dirty="0">
                <a:solidFill>
                  <a:prstClr val="black"/>
                </a:solidFill>
                <a:latin typeface="Calibri" panose="020F0502020204030204"/>
                <a:ea typeface="MS PGothic" panose="020B0600070205080204" pitchFamily="34" charset="-128"/>
              </a:rPr>
              <a:t>răspunsului la petiții/sesizări</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t>
            </a:r>
            <a:r>
              <a:rPr lang="ro-RO" altLang="en-US" sz="2000" b="1" kern="1200" dirty="0" smtClean="0">
                <a:solidFill>
                  <a:prstClr val="black"/>
                </a:solidFill>
                <a:latin typeface="Calibri" panose="020F0502020204030204"/>
                <a:ea typeface="MS PGothic" panose="020B0600070205080204" pitchFamily="34" charset="-128"/>
              </a:rPr>
              <a:t>-</a:t>
            </a:r>
            <a:r>
              <a:rPr lang="ro-RO" altLang="en-US" sz="2000" kern="1200" dirty="0" smtClean="0">
                <a:solidFill>
                  <a:prstClr val="black"/>
                </a:solidFill>
                <a:latin typeface="Calibri" panose="020F0502020204030204"/>
                <a:ea typeface="MS PGothic" panose="020B0600070205080204" pitchFamily="34" charset="-128"/>
              </a:rPr>
              <a:t> Verificarea </a:t>
            </a:r>
            <a:r>
              <a:rPr lang="ro-RO" altLang="en-US" sz="2000" kern="1200" dirty="0">
                <a:solidFill>
                  <a:prstClr val="black"/>
                </a:solidFill>
                <a:latin typeface="Calibri" panose="020F0502020204030204"/>
                <a:ea typeface="MS PGothic" panose="020B0600070205080204" pitchFamily="34" charset="-128"/>
              </a:rPr>
              <a:t>răspunsului formulat de către șefii compartimentelor</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t>
            </a:r>
            <a:r>
              <a:rPr lang="ro-RO" altLang="en-US" sz="2000" b="1" kern="1200" dirty="0" smtClean="0">
                <a:solidFill>
                  <a:prstClr val="black"/>
                </a:solidFill>
                <a:latin typeface="Calibri" panose="020F0502020204030204"/>
                <a:ea typeface="MS PGothic" panose="020B0600070205080204" pitchFamily="34" charset="-128"/>
              </a:rPr>
              <a:t>-</a:t>
            </a:r>
            <a:r>
              <a:rPr lang="ro-RO" altLang="en-US" sz="2000" kern="1200" dirty="0" smtClean="0">
                <a:solidFill>
                  <a:prstClr val="black"/>
                </a:solidFill>
                <a:latin typeface="Calibri" panose="020F0502020204030204"/>
                <a:ea typeface="MS PGothic" panose="020B0600070205080204" pitchFamily="34" charset="-128"/>
              </a:rPr>
              <a:t> Transmiterea </a:t>
            </a:r>
            <a:r>
              <a:rPr lang="ro-RO" altLang="en-US" sz="2000" kern="1200" dirty="0">
                <a:solidFill>
                  <a:prstClr val="black"/>
                </a:solidFill>
                <a:latin typeface="Calibri" panose="020F0502020204030204"/>
                <a:ea typeface="MS PGothic" panose="020B0600070205080204" pitchFamily="34" charset="-128"/>
              </a:rPr>
              <a:t>răspunsului către utilizator</a:t>
            </a:r>
            <a:r>
              <a:rPr lang="ro-RO" altLang="en-US" sz="2200" kern="1200" dirty="0">
                <a:solidFill>
                  <a:prstClr val="black"/>
                </a:solidFill>
                <a:latin typeface="Calibri" panose="020F0502020204030204"/>
                <a:ea typeface="MS PGothic" panose="020B0600070205080204" pitchFamily="34" charset="-128"/>
              </a:rPr>
              <a:t/>
            </a:r>
            <a:br>
              <a:rPr lang="ro-RO" altLang="en-US" sz="22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r>
            <a:br>
              <a:rPr lang="ro-RO" altLang="en-US" sz="2000" kern="1200" dirty="0">
                <a:solidFill>
                  <a:prstClr val="black"/>
                </a:solidFill>
                <a:latin typeface="Calibri" panose="020F0502020204030204"/>
                <a:ea typeface="MS PGothic" panose="020B0600070205080204" pitchFamily="34" charset="-128"/>
              </a:rPr>
            </a:br>
            <a:r>
              <a:rPr lang="ro-RO" sz="2000" b="1" i="1" kern="1200" dirty="0" smtClean="0">
                <a:solidFill>
                  <a:srgbClr val="2C87C8"/>
                </a:solidFill>
                <a:latin typeface="Calibri" panose="020F0502020204030204"/>
              </a:rPr>
              <a:t/>
            </a:r>
            <a:br>
              <a:rPr lang="ro-RO" sz="2000" b="1" i="1" kern="1200" dirty="0" smtClean="0">
                <a:solidFill>
                  <a:srgbClr val="2C87C8"/>
                </a:solidFill>
                <a:latin typeface="Calibri" panose="020F0502020204030204"/>
              </a:rPr>
            </a:br>
            <a:endParaRPr lang="ro-RO" sz="20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pSp>
        <p:nvGrpSpPr>
          <p:cNvPr id="14" name="Group 13"/>
          <p:cNvGrpSpPr/>
          <p:nvPr/>
        </p:nvGrpSpPr>
        <p:grpSpPr>
          <a:xfrm>
            <a:off x="487469" y="1874685"/>
            <a:ext cx="5350432" cy="91089"/>
            <a:chOff x="954194" y="1246035"/>
            <a:chExt cx="5350432" cy="91089"/>
          </a:xfrm>
        </p:grpSpPr>
        <p:sp>
          <p:nvSpPr>
            <p:cNvPr id="16" name="Chevron 15"/>
            <p:cNvSpPr/>
            <p:nvPr/>
          </p:nvSpPr>
          <p:spPr>
            <a:xfrm>
              <a:off x="95419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7" name="Chevron 16"/>
            <p:cNvSpPr/>
            <p:nvPr/>
          </p:nvSpPr>
          <p:spPr>
            <a:xfrm>
              <a:off x="107018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9" name="Chevron 18"/>
            <p:cNvSpPr/>
            <p:nvPr/>
          </p:nvSpPr>
          <p:spPr>
            <a:xfrm>
              <a:off x="118618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0" name="Chevron 19"/>
            <p:cNvSpPr/>
            <p:nvPr/>
          </p:nvSpPr>
          <p:spPr>
            <a:xfrm>
              <a:off x="129643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6" name="Chevron 25"/>
            <p:cNvSpPr/>
            <p:nvPr/>
          </p:nvSpPr>
          <p:spPr>
            <a:xfrm>
              <a:off x="141242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7" name="Chevron 26"/>
            <p:cNvSpPr/>
            <p:nvPr/>
          </p:nvSpPr>
          <p:spPr>
            <a:xfrm>
              <a:off x="152842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8" name="Chevron 27"/>
            <p:cNvSpPr/>
            <p:nvPr/>
          </p:nvSpPr>
          <p:spPr>
            <a:xfrm>
              <a:off x="16448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9" name="Chevron 28"/>
            <p:cNvSpPr/>
            <p:nvPr/>
          </p:nvSpPr>
          <p:spPr>
            <a:xfrm>
              <a:off x="17608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0" name="Chevron 29"/>
            <p:cNvSpPr/>
            <p:nvPr/>
          </p:nvSpPr>
          <p:spPr>
            <a:xfrm>
              <a:off x="187685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1" name="Chevron 30"/>
            <p:cNvSpPr/>
            <p:nvPr/>
          </p:nvSpPr>
          <p:spPr>
            <a:xfrm>
              <a:off x="198710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2" name="Chevron 31"/>
            <p:cNvSpPr/>
            <p:nvPr/>
          </p:nvSpPr>
          <p:spPr>
            <a:xfrm>
              <a:off x="210309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3" name="Chevron 32"/>
            <p:cNvSpPr/>
            <p:nvPr/>
          </p:nvSpPr>
          <p:spPr>
            <a:xfrm>
              <a:off x="221909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4" name="Chevron 33"/>
            <p:cNvSpPr/>
            <p:nvPr/>
          </p:nvSpPr>
          <p:spPr>
            <a:xfrm>
              <a:off x="232268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5" name="Chevron 34"/>
            <p:cNvSpPr/>
            <p:nvPr/>
          </p:nvSpPr>
          <p:spPr>
            <a:xfrm>
              <a:off x="243868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6" name="Chevron 35"/>
            <p:cNvSpPr/>
            <p:nvPr/>
          </p:nvSpPr>
          <p:spPr>
            <a:xfrm>
              <a:off x="255467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7" name="Chevron 36"/>
            <p:cNvSpPr/>
            <p:nvPr/>
          </p:nvSpPr>
          <p:spPr>
            <a:xfrm>
              <a:off x="266492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8" name="Chevron 37"/>
            <p:cNvSpPr/>
            <p:nvPr/>
          </p:nvSpPr>
          <p:spPr>
            <a:xfrm>
              <a:off x="278091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9" name="Chevron 38"/>
            <p:cNvSpPr/>
            <p:nvPr/>
          </p:nvSpPr>
          <p:spPr>
            <a:xfrm>
              <a:off x="289691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0" name="Chevron 39"/>
            <p:cNvSpPr/>
            <p:nvPr/>
          </p:nvSpPr>
          <p:spPr>
            <a:xfrm>
              <a:off x="301335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1" name="Chevron 40"/>
            <p:cNvSpPr/>
            <p:nvPr/>
          </p:nvSpPr>
          <p:spPr>
            <a:xfrm>
              <a:off x="312935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2" name="Chevron 41"/>
            <p:cNvSpPr/>
            <p:nvPr/>
          </p:nvSpPr>
          <p:spPr>
            <a:xfrm>
              <a:off x="324534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3" name="Chevron 42"/>
            <p:cNvSpPr/>
            <p:nvPr/>
          </p:nvSpPr>
          <p:spPr>
            <a:xfrm>
              <a:off x="335559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4" name="Chevron 43"/>
            <p:cNvSpPr/>
            <p:nvPr/>
          </p:nvSpPr>
          <p:spPr>
            <a:xfrm>
              <a:off x="347158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5" name="Chevron 44"/>
            <p:cNvSpPr/>
            <p:nvPr/>
          </p:nvSpPr>
          <p:spPr>
            <a:xfrm>
              <a:off x="358758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6" name="Chevron 45"/>
            <p:cNvSpPr/>
            <p:nvPr/>
          </p:nvSpPr>
          <p:spPr>
            <a:xfrm>
              <a:off x="369783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7" name="Chevron 46"/>
            <p:cNvSpPr/>
            <p:nvPr/>
          </p:nvSpPr>
          <p:spPr>
            <a:xfrm>
              <a:off x="381382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8" name="Chevron 47"/>
            <p:cNvSpPr/>
            <p:nvPr/>
          </p:nvSpPr>
          <p:spPr>
            <a:xfrm>
              <a:off x="392982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9" name="Chevron 48"/>
            <p:cNvSpPr/>
            <p:nvPr/>
          </p:nvSpPr>
          <p:spPr>
            <a:xfrm>
              <a:off x="404007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0" name="Chevron 49"/>
            <p:cNvSpPr/>
            <p:nvPr/>
          </p:nvSpPr>
          <p:spPr>
            <a:xfrm>
              <a:off x="41560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1" name="Chevron 50"/>
            <p:cNvSpPr/>
            <p:nvPr/>
          </p:nvSpPr>
          <p:spPr>
            <a:xfrm>
              <a:off x="42720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2" name="Chevron 51"/>
            <p:cNvSpPr/>
            <p:nvPr/>
          </p:nvSpPr>
          <p:spPr>
            <a:xfrm>
              <a:off x="437605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3" name="Chevron 52"/>
            <p:cNvSpPr/>
            <p:nvPr/>
          </p:nvSpPr>
          <p:spPr>
            <a:xfrm>
              <a:off x="448630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4" name="Chevron 53"/>
            <p:cNvSpPr/>
            <p:nvPr/>
          </p:nvSpPr>
          <p:spPr>
            <a:xfrm>
              <a:off x="460229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5" name="Chevron 54"/>
            <p:cNvSpPr/>
            <p:nvPr/>
          </p:nvSpPr>
          <p:spPr>
            <a:xfrm>
              <a:off x="471829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6" name="Chevron 55"/>
            <p:cNvSpPr/>
            <p:nvPr/>
          </p:nvSpPr>
          <p:spPr>
            <a:xfrm>
              <a:off x="482854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7" name="Chevron 56"/>
            <p:cNvSpPr/>
            <p:nvPr/>
          </p:nvSpPr>
          <p:spPr>
            <a:xfrm>
              <a:off x="494453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8" name="Chevron 57"/>
            <p:cNvSpPr/>
            <p:nvPr/>
          </p:nvSpPr>
          <p:spPr>
            <a:xfrm>
              <a:off x="506052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9" name="Chevron 58"/>
            <p:cNvSpPr/>
            <p:nvPr/>
          </p:nvSpPr>
          <p:spPr>
            <a:xfrm>
              <a:off x="5177449"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0" name="Chevron 59"/>
            <p:cNvSpPr/>
            <p:nvPr/>
          </p:nvSpPr>
          <p:spPr>
            <a:xfrm>
              <a:off x="5293443"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1" name="Chevron 60"/>
            <p:cNvSpPr/>
            <p:nvPr/>
          </p:nvSpPr>
          <p:spPr>
            <a:xfrm>
              <a:off x="540943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2" name="Chevron 61"/>
            <p:cNvSpPr/>
            <p:nvPr/>
          </p:nvSpPr>
          <p:spPr>
            <a:xfrm>
              <a:off x="551968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3" name="Chevron 62"/>
            <p:cNvSpPr/>
            <p:nvPr/>
          </p:nvSpPr>
          <p:spPr>
            <a:xfrm>
              <a:off x="5635681"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4" name="Chevron 63"/>
            <p:cNvSpPr/>
            <p:nvPr/>
          </p:nvSpPr>
          <p:spPr>
            <a:xfrm>
              <a:off x="5751675"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5" name="Chevron 64"/>
            <p:cNvSpPr/>
            <p:nvPr/>
          </p:nvSpPr>
          <p:spPr>
            <a:xfrm>
              <a:off x="5868120"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6" name="Chevron 65"/>
            <p:cNvSpPr/>
            <p:nvPr/>
          </p:nvSpPr>
          <p:spPr>
            <a:xfrm>
              <a:off x="5984114"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7" name="Chevron 66"/>
            <p:cNvSpPr/>
            <p:nvPr/>
          </p:nvSpPr>
          <p:spPr>
            <a:xfrm>
              <a:off x="610010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8" name="Chevron 67"/>
            <p:cNvSpPr/>
            <p:nvPr/>
          </p:nvSpPr>
          <p:spPr>
            <a:xfrm>
              <a:off x="621035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grpSp>
    </p:spTree>
    <p:extLst>
      <p:ext uri="{BB962C8B-B14F-4D97-AF65-F5344CB8AC3E}">
        <p14:creationId xmlns:p14="http://schemas.microsoft.com/office/powerpoint/2010/main" val="386426008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eaLnBrk="0" hangingPunct="0"/>
            <a:r>
              <a:rPr lang="ro-RO" sz="2800" b="1" i="1" kern="1200" dirty="0">
                <a:solidFill>
                  <a:prstClr val="black">
                    <a:lumMod val="50000"/>
                    <a:lumOff val="50000"/>
                  </a:prstClr>
                </a:solidFill>
                <a:latin typeface="Calibri" panose="020F0502020204030204"/>
              </a:rPr>
              <a:t>1</a:t>
            </a:r>
            <a:r>
              <a:rPr lang="ro-RO" sz="2800" b="1" i="1" kern="1200" dirty="0" smtClean="0">
                <a:solidFill>
                  <a:prstClr val="black">
                    <a:lumMod val="50000"/>
                    <a:lumOff val="50000"/>
                  </a:prstClr>
                </a:solidFill>
                <a:latin typeface="Calibri" panose="020F0502020204030204"/>
              </a:rPr>
              <a:t>.4</a:t>
            </a:r>
            <a:r>
              <a:rPr lang="ro-RO" sz="2800" b="1" i="1" kern="1200" dirty="0">
                <a:solidFill>
                  <a:prstClr val="black">
                    <a:lumMod val="50000"/>
                    <a:lumOff val="50000"/>
                  </a:prstClr>
                </a:solidFill>
                <a:latin typeface="Calibri" panose="020F0502020204030204"/>
              </a:rPr>
              <a:t>. Cuantificarea </a:t>
            </a:r>
            <a:r>
              <a:rPr lang="ro-RO" sz="2800" b="1" i="1" kern="1200" dirty="0" smtClean="0">
                <a:solidFill>
                  <a:prstClr val="black">
                    <a:lumMod val="50000"/>
                    <a:lumOff val="50000"/>
                  </a:prstClr>
                </a:solidFill>
                <a:latin typeface="Calibri" panose="020F0502020204030204"/>
              </a:rPr>
              <a:t>Consumurilor, Facturarea Serviciilor</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r>
            <a:br>
              <a:rPr lang="ro-RO" sz="2800" b="1" i="1" kern="1200" dirty="0" smtClean="0">
                <a:solidFill>
                  <a:prstClr val="black">
                    <a:lumMod val="50000"/>
                    <a:lumOff val="50000"/>
                  </a:prstClr>
                </a:solidFill>
                <a:latin typeface="Calibri" panose="020F0502020204030204"/>
              </a:rPr>
            </a:br>
            <a:r>
              <a:rPr lang="ro-RO" sz="2200" b="1" i="1" kern="1200" dirty="0">
                <a:solidFill>
                  <a:srgbClr val="2C87C8"/>
                </a:solidFill>
                <a:latin typeface="Calibri" panose="020F0502020204030204"/>
              </a:rPr>
              <a:t>Subtitlul 3 – </a:t>
            </a:r>
            <a:r>
              <a:rPr lang="ro-RO" sz="2200" i="1" kern="1200" dirty="0">
                <a:solidFill>
                  <a:prstClr val="black"/>
                </a:solidFill>
                <a:latin typeface="Calibri" panose="020F0502020204030204"/>
              </a:rPr>
              <a:t>Tipuri de utilizatori</a:t>
            </a:r>
            <a:r>
              <a:rPr lang="ro-RO" b="1" i="1" kern="1200" dirty="0" smtClean="0">
                <a:solidFill>
                  <a:srgbClr val="2C87C8"/>
                </a:solidFill>
                <a:latin typeface="Calibri" panose="020F0502020204030204"/>
              </a:rPr>
              <a:t>	</a:t>
            </a:r>
            <a:br>
              <a:rPr lang="ro-RO" b="1" i="1" kern="1200" dirty="0" smtClean="0">
                <a:solidFill>
                  <a:srgbClr val="2C87C8"/>
                </a:solidFill>
                <a:latin typeface="Calibri" panose="020F0502020204030204"/>
              </a:rPr>
            </a:br>
            <a:r>
              <a:rPr lang="ro-RO" b="1" i="1" kern="1200" dirty="0">
                <a:solidFill>
                  <a:srgbClr val="2C87C8"/>
                </a:solidFill>
                <a:latin typeface="Calibri" panose="020F0502020204030204"/>
              </a:rPr>
              <a:t>	</a:t>
            </a:r>
            <a:r>
              <a:rPr lang="ro-RO" altLang="en-US" sz="1600" kern="1200" dirty="0" smtClean="0">
                <a:solidFill>
                  <a:prstClr val="black"/>
                </a:solidFill>
                <a:latin typeface="Calibri" panose="020F0502020204030204"/>
                <a:ea typeface="MS PGothic" panose="020B0600070205080204" pitchFamily="34" charset="-128"/>
              </a:rPr>
              <a:t>Operatori </a:t>
            </a:r>
            <a:r>
              <a:rPr lang="ro-RO" altLang="en-US" sz="1600" kern="1200" dirty="0">
                <a:solidFill>
                  <a:prstClr val="black"/>
                </a:solidFill>
                <a:latin typeface="Calibri" panose="020F0502020204030204"/>
                <a:ea typeface="MS PGothic" panose="020B0600070205080204" pitchFamily="34" charset="-128"/>
              </a:rPr>
              <a:t>economici – 3.006 contracte</a:t>
            </a:r>
            <a:br>
              <a:rPr lang="ro-RO" altLang="en-US" sz="1600" kern="1200" dirty="0">
                <a:solidFill>
                  <a:prstClr val="black"/>
                </a:solidFill>
                <a:latin typeface="Calibri" panose="020F0502020204030204"/>
                <a:ea typeface="MS PGothic" panose="020B0600070205080204" pitchFamily="34" charset="-128"/>
              </a:rPr>
            </a:br>
            <a:r>
              <a:rPr lang="ro-RO" altLang="en-US" sz="1600" kern="1200" dirty="0">
                <a:solidFill>
                  <a:prstClr val="black"/>
                </a:solidFill>
                <a:latin typeface="Calibri" panose="020F0502020204030204"/>
                <a:ea typeface="MS PGothic" panose="020B0600070205080204" pitchFamily="34" charset="-128"/>
              </a:rPr>
              <a:t>	</a:t>
            </a:r>
            <a:r>
              <a:rPr lang="ro-RO" altLang="en-US" sz="1600" kern="1200" dirty="0" smtClean="0">
                <a:solidFill>
                  <a:prstClr val="black"/>
                </a:solidFill>
                <a:latin typeface="Calibri" panose="020F0502020204030204"/>
                <a:ea typeface="MS PGothic" panose="020B0600070205080204" pitchFamily="34" charset="-128"/>
              </a:rPr>
              <a:t>Instituții </a:t>
            </a:r>
            <a:r>
              <a:rPr lang="ro-RO" altLang="en-US" sz="1600" kern="1200" dirty="0">
                <a:solidFill>
                  <a:prstClr val="black"/>
                </a:solidFill>
                <a:latin typeface="Calibri" panose="020F0502020204030204"/>
                <a:ea typeface="MS PGothic" panose="020B0600070205080204" pitchFamily="34" charset="-128"/>
              </a:rPr>
              <a:t>publice – 626 contracte</a:t>
            </a:r>
            <a:br>
              <a:rPr lang="ro-RO" altLang="en-US" sz="1600" kern="1200" dirty="0">
                <a:solidFill>
                  <a:prstClr val="black"/>
                </a:solidFill>
                <a:latin typeface="Calibri" panose="020F0502020204030204"/>
                <a:ea typeface="MS PGothic" panose="020B0600070205080204" pitchFamily="34" charset="-128"/>
              </a:rPr>
            </a:br>
            <a:r>
              <a:rPr lang="ro-RO" altLang="en-US" sz="1600" kern="1200" dirty="0">
                <a:solidFill>
                  <a:prstClr val="black"/>
                </a:solidFill>
                <a:latin typeface="Calibri" panose="020F0502020204030204"/>
                <a:ea typeface="MS PGothic" panose="020B0600070205080204" pitchFamily="34" charset="-128"/>
              </a:rPr>
              <a:t>	</a:t>
            </a:r>
            <a:r>
              <a:rPr lang="ro-RO" altLang="en-US" sz="1600" kern="1200" dirty="0" smtClean="0">
                <a:solidFill>
                  <a:prstClr val="black"/>
                </a:solidFill>
                <a:latin typeface="Calibri" panose="020F0502020204030204"/>
                <a:ea typeface="MS PGothic" panose="020B0600070205080204" pitchFamily="34" charset="-128"/>
              </a:rPr>
              <a:t>Utilizatori </a:t>
            </a:r>
            <a:r>
              <a:rPr lang="ro-RO" altLang="en-US" sz="1600" kern="1200" dirty="0">
                <a:solidFill>
                  <a:prstClr val="black"/>
                </a:solidFill>
                <a:latin typeface="Calibri" panose="020F0502020204030204"/>
                <a:ea typeface="MS PGothic" panose="020B0600070205080204" pitchFamily="34" charset="-128"/>
              </a:rPr>
              <a:t>casnici individuali, persoane fizice – 72.547 contracte</a:t>
            </a:r>
            <a:br>
              <a:rPr lang="ro-RO" altLang="en-US" sz="1600" kern="1200" dirty="0">
                <a:solidFill>
                  <a:prstClr val="black"/>
                </a:solidFill>
                <a:latin typeface="Calibri" panose="020F0502020204030204"/>
                <a:ea typeface="MS PGothic" panose="020B0600070205080204" pitchFamily="34" charset="-128"/>
              </a:rPr>
            </a:br>
            <a:r>
              <a:rPr lang="ro-RO" altLang="en-US" sz="1600" kern="1200" dirty="0">
                <a:solidFill>
                  <a:prstClr val="black"/>
                </a:solidFill>
                <a:latin typeface="Calibri" panose="020F0502020204030204"/>
                <a:ea typeface="MS PGothic" panose="020B0600070205080204" pitchFamily="34" charset="-128"/>
              </a:rPr>
              <a:t>	</a:t>
            </a:r>
            <a:r>
              <a:rPr lang="ro-RO" altLang="en-US" sz="1600" kern="1200" dirty="0" smtClean="0">
                <a:solidFill>
                  <a:prstClr val="black"/>
                </a:solidFill>
                <a:latin typeface="Calibri" panose="020F0502020204030204"/>
                <a:ea typeface="MS PGothic" panose="020B0600070205080204" pitchFamily="34" charset="-128"/>
              </a:rPr>
              <a:t>Utilizatori </a:t>
            </a:r>
            <a:r>
              <a:rPr lang="ro-RO" altLang="en-US" sz="1600" kern="1200" dirty="0">
                <a:solidFill>
                  <a:prstClr val="black"/>
                </a:solidFill>
                <a:latin typeface="Calibri" panose="020F0502020204030204"/>
                <a:ea typeface="MS PGothic" panose="020B0600070205080204" pitchFamily="34" charset="-128"/>
              </a:rPr>
              <a:t>casnici colectivi, asociații de proprietari/chiriași cu personalitate juridică: – 3.819 contracte, din care: </a:t>
            </a:r>
            <a:br>
              <a:rPr lang="ro-RO" altLang="en-US" sz="1600" kern="1200" dirty="0">
                <a:solidFill>
                  <a:prstClr val="black"/>
                </a:solidFill>
                <a:latin typeface="Calibri" panose="020F0502020204030204"/>
                <a:ea typeface="MS PGothic" panose="020B0600070205080204" pitchFamily="34" charset="-128"/>
              </a:rPr>
            </a:br>
            <a:r>
              <a:rPr lang="ro-RO" altLang="en-US" sz="1600" kern="1200" dirty="0">
                <a:solidFill>
                  <a:prstClr val="black"/>
                </a:solidFill>
                <a:latin typeface="Calibri" panose="020F0502020204030204"/>
                <a:ea typeface="MS PGothic" panose="020B0600070205080204" pitchFamily="34" charset="-128"/>
              </a:rPr>
              <a:t>		- contracte cu asociații de proprietari/chiriași – 2.244</a:t>
            </a:r>
            <a:br>
              <a:rPr lang="ro-RO" altLang="en-US" sz="1600" kern="1200" dirty="0">
                <a:solidFill>
                  <a:prstClr val="black"/>
                </a:solidFill>
                <a:latin typeface="Calibri" panose="020F0502020204030204"/>
                <a:ea typeface="MS PGothic" panose="020B0600070205080204" pitchFamily="34" charset="-128"/>
              </a:rPr>
            </a:br>
            <a:r>
              <a:rPr lang="ro-RO" altLang="en-US" sz="1600" kern="1200" dirty="0">
                <a:solidFill>
                  <a:prstClr val="black"/>
                </a:solidFill>
                <a:latin typeface="Calibri" panose="020F0502020204030204"/>
                <a:ea typeface="MS PGothic" panose="020B0600070205080204" pitchFamily="34" charset="-128"/>
              </a:rPr>
              <a:t>		- contracte în nume propriu – 892</a:t>
            </a:r>
            <a:br>
              <a:rPr lang="ro-RO" altLang="en-US" sz="1600" kern="1200" dirty="0">
                <a:solidFill>
                  <a:prstClr val="black"/>
                </a:solidFill>
                <a:latin typeface="Calibri" panose="020F0502020204030204"/>
                <a:ea typeface="MS PGothic" panose="020B0600070205080204" pitchFamily="34" charset="-128"/>
              </a:rPr>
            </a:br>
            <a:r>
              <a:rPr lang="ro-RO" altLang="en-US" sz="1600" kern="1200" dirty="0">
                <a:solidFill>
                  <a:prstClr val="black"/>
                </a:solidFill>
                <a:latin typeface="Calibri" panose="020F0502020204030204"/>
                <a:ea typeface="MS PGothic" panose="020B0600070205080204" pitchFamily="34" charset="-128"/>
              </a:rPr>
              <a:t>		- contracte individuale – 448</a:t>
            </a:r>
            <a:br>
              <a:rPr lang="ro-RO" altLang="en-US" sz="1600" kern="1200" dirty="0">
                <a:solidFill>
                  <a:prstClr val="black"/>
                </a:solidFill>
                <a:latin typeface="Calibri" panose="020F0502020204030204"/>
                <a:ea typeface="MS PGothic" panose="020B0600070205080204" pitchFamily="34" charset="-128"/>
              </a:rPr>
            </a:br>
            <a:r>
              <a:rPr lang="ro-RO" altLang="en-US" sz="1600" kern="1200" dirty="0">
                <a:solidFill>
                  <a:prstClr val="black"/>
                </a:solidFill>
                <a:latin typeface="Calibri" panose="020F0502020204030204"/>
                <a:ea typeface="MS PGothic" panose="020B0600070205080204" pitchFamily="34" charset="-128"/>
              </a:rPr>
              <a:t>		- convenții individuale – 235</a:t>
            </a:r>
            <a:br>
              <a:rPr lang="ro-RO" altLang="en-US" sz="1600" kern="1200" dirty="0">
                <a:solidFill>
                  <a:prstClr val="black"/>
                </a:solidFill>
                <a:latin typeface="Calibri" panose="020F0502020204030204"/>
                <a:ea typeface="MS PGothic" panose="020B0600070205080204" pitchFamily="34" charset="-128"/>
              </a:rPr>
            </a:br>
            <a:r>
              <a:rPr lang="ro-RO" altLang="en-US" sz="1600" kern="1200" dirty="0">
                <a:solidFill>
                  <a:prstClr val="black"/>
                </a:solidFill>
                <a:latin typeface="Calibri" panose="020F0502020204030204"/>
                <a:ea typeface="MS PGothic" panose="020B0600070205080204" pitchFamily="34" charset="-128"/>
              </a:rPr>
              <a:t>	Total contracte gestionate (decembrie 2017) – 79.998</a:t>
            </a:r>
            <a:br>
              <a:rPr lang="ro-RO" altLang="en-US" sz="1600" kern="1200" dirty="0">
                <a:solidFill>
                  <a:prstClr val="black"/>
                </a:solidFill>
                <a:latin typeface="Calibri" panose="020F0502020204030204"/>
                <a:ea typeface="MS PGothic" panose="020B0600070205080204" pitchFamily="34" charset="-128"/>
              </a:rPr>
            </a:br>
            <a:r>
              <a:rPr lang="ro-RO" altLang="en-US" sz="1600" kern="1200" dirty="0">
                <a:solidFill>
                  <a:prstClr val="black"/>
                </a:solidFill>
                <a:latin typeface="Calibri" panose="020F0502020204030204"/>
                <a:ea typeface="MS PGothic" panose="020B0600070205080204" pitchFamily="34" charset="-128"/>
              </a:rPr>
              <a:t>	Total locuri de consum (decembrie 2017) – 83.925</a:t>
            </a:r>
            <a:br>
              <a:rPr lang="ro-RO" altLang="en-US" sz="16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r>
            <a:br>
              <a:rPr lang="ro-RO" altLang="en-US" sz="2000" kern="1200" dirty="0">
                <a:solidFill>
                  <a:prstClr val="black"/>
                </a:solidFill>
                <a:latin typeface="Calibri" panose="020F0502020204030204"/>
                <a:ea typeface="MS PGothic" panose="020B0600070205080204" pitchFamily="34" charset="-128"/>
              </a:rPr>
            </a:br>
            <a:r>
              <a:rPr lang="ro-RO" sz="2000" b="1" i="1" kern="1200" dirty="0" smtClean="0">
                <a:solidFill>
                  <a:srgbClr val="2C87C8"/>
                </a:solidFill>
                <a:latin typeface="Calibri" panose="020F0502020204030204"/>
              </a:rPr>
              <a:t/>
            </a:r>
            <a:br>
              <a:rPr lang="ro-RO" sz="2000" b="1" i="1" kern="1200" dirty="0" smtClean="0">
                <a:solidFill>
                  <a:srgbClr val="2C87C8"/>
                </a:solidFill>
                <a:latin typeface="Calibri" panose="020F0502020204030204"/>
              </a:rPr>
            </a:br>
            <a:endParaRPr lang="ro-RO" sz="20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pSp>
        <p:nvGrpSpPr>
          <p:cNvPr id="14" name="Group 13"/>
          <p:cNvGrpSpPr/>
          <p:nvPr/>
        </p:nvGrpSpPr>
        <p:grpSpPr>
          <a:xfrm>
            <a:off x="487469" y="1874685"/>
            <a:ext cx="5350432" cy="91089"/>
            <a:chOff x="954194" y="1246035"/>
            <a:chExt cx="5350432" cy="91089"/>
          </a:xfrm>
        </p:grpSpPr>
        <p:sp>
          <p:nvSpPr>
            <p:cNvPr id="16" name="Chevron 15"/>
            <p:cNvSpPr/>
            <p:nvPr/>
          </p:nvSpPr>
          <p:spPr>
            <a:xfrm>
              <a:off x="95419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7" name="Chevron 16"/>
            <p:cNvSpPr/>
            <p:nvPr/>
          </p:nvSpPr>
          <p:spPr>
            <a:xfrm>
              <a:off x="107018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9" name="Chevron 18"/>
            <p:cNvSpPr/>
            <p:nvPr/>
          </p:nvSpPr>
          <p:spPr>
            <a:xfrm>
              <a:off x="118618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0" name="Chevron 19"/>
            <p:cNvSpPr/>
            <p:nvPr/>
          </p:nvSpPr>
          <p:spPr>
            <a:xfrm>
              <a:off x="129643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6" name="Chevron 25"/>
            <p:cNvSpPr/>
            <p:nvPr/>
          </p:nvSpPr>
          <p:spPr>
            <a:xfrm>
              <a:off x="141242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7" name="Chevron 26"/>
            <p:cNvSpPr/>
            <p:nvPr/>
          </p:nvSpPr>
          <p:spPr>
            <a:xfrm>
              <a:off x="152842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8" name="Chevron 27"/>
            <p:cNvSpPr/>
            <p:nvPr/>
          </p:nvSpPr>
          <p:spPr>
            <a:xfrm>
              <a:off x="16448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9" name="Chevron 28"/>
            <p:cNvSpPr/>
            <p:nvPr/>
          </p:nvSpPr>
          <p:spPr>
            <a:xfrm>
              <a:off x="17608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0" name="Chevron 29"/>
            <p:cNvSpPr/>
            <p:nvPr/>
          </p:nvSpPr>
          <p:spPr>
            <a:xfrm>
              <a:off x="187685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1" name="Chevron 30"/>
            <p:cNvSpPr/>
            <p:nvPr/>
          </p:nvSpPr>
          <p:spPr>
            <a:xfrm>
              <a:off x="198710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2" name="Chevron 31"/>
            <p:cNvSpPr/>
            <p:nvPr/>
          </p:nvSpPr>
          <p:spPr>
            <a:xfrm>
              <a:off x="210309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3" name="Chevron 32"/>
            <p:cNvSpPr/>
            <p:nvPr/>
          </p:nvSpPr>
          <p:spPr>
            <a:xfrm>
              <a:off x="221909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4" name="Chevron 33"/>
            <p:cNvSpPr/>
            <p:nvPr/>
          </p:nvSpPr>
          <p:spPr>
            <a:xfrm>
              <a:off x="232268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5" name="Chevron 34"/>
            <p:cNvSpPr/>
            <p:nvPr/>
          </p:nvSpPr>
          <p:spPr>
            <a:xfrm>
              <a:off x="243868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6" name="Chevron 35"/>
            <p:cNvSpPr/>
            <p:nvPr/>
          </p:nvSpPr>
          <p:spPr>
            <a:xfrm>
              <a:off x="255467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7" name="Chevron 36"/>
            <p:cNvSpPr/>
            <p:nvPr/>
          </p:nvSpPr>
          <p:spPr>
            <a:xfrm>
              <a:off x="266492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8" name="Chevron 37"/>
            <p:cNvSpPr/>
            <p:nvPr/>
          </p:nvSpPr>
          <p:spPr>
            <a:xfrm>
              <a:off x="278091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9" name="Chevron 38"/>
            <p:cNvSpPr/>
            <p:nvPr/>
          </p:nvSpPr>
          <p:spPr>
            <a:xfrm>
              <a:off x="289691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0" name="Chevron 39"/>
            <p:cNvSpPr/>
            <p:nvPr/>
          </p:nvSpPr>
          <p:spPr>
            <a:xfrm>
              <a:off x="301335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1" name="Chevron 40"/>
            <p:cNvSpPr/>
            <p:nvPr/>
          </p:nvSpPr>
          <p:spPr>
            <a:xfrm>
              <a:off x="312935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2" name="Chevron 41"/>
            <p:cNvSpPr/>
            <p:nvPr/>
          </p:nvSpPr>
          <p:spPr>
            <a:xfrm>
              <a:off x="324534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3" name="Chevron 42"/>
            <p:cNvSpPr/>
            <p:nvPr/>
          </p:nvSpPr>
          <p:spPr>
            <a:xfrm>
              <a:off x="335559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4" name="Chevron 43"/>
            <p:cNvSpPr/>
            <p:nvPr/>
          </p:nvSpPr>
          <p:spPr>
            <a:xfrm>
              <a:off x="347158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5" name="Chevron 44"/>
            <p:cNvSpPr/>
            <p:nvPr/>
          </p:nvSpPr>
          <p:spPr>
            <a:xfrm>
              <a:off x="358758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6" name="Chevron 45"/>
            <p:cNvSpPr/>
            <p:nvPr/>
          </p:nvSpPr>
          <p:spPr>
            <a:xfrm>
              <a:off x="369783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7" name="Chevron 46"/>
            <p:cNvSpPr/>
            <p:nvPr/>
          </p:nvSpPr>
          <p:spPr>
            <a:xfrm>
              <a:off x="381382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8" name="Chevron 47"/>
            <p:cNvSpPr/>
            <p:nvPr/>
          </p:nvSpPr>
          <p:spPr>
            <a:xfrm>
              <a:off x="392982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9" name="Chevron 48"/>
            <p:cNvSpPr/>
            <p:nvPr/>
          </p:nvSpPr>
          <p:spPr>
            <a:xfrm>
              <a:off x="404007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0" name="Chevron 49"/>
            <p:cNvSpPr/>
            <p:nvPr/>
          </p:nvSpPr>
          <p:spPr>
            <a:xfrm>
              <a:off x="41560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1" name="Chevron 50"/>
            <p:cNvSpPr/>
            <p:nvPr/>
          </p:nvSpPr>
          <p:spPr>
            <a:xfrm>
              <a:off x="42720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2" name="Chevron 51"/>
            <p:cNvSpPr/>
            <p:nvPr/>
          </p:nvSpPr>
          <p:spPr>
            <a:xfrm>
              <a:off x="437605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3" name="Chevron 52"/>
            <p:cNvSpPr/>
            <p:nvPr/>
          </p:nvSpPr>
          <p:spPr>
            <a:xfrm>
              <a:off x="448630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4" name="Chevron 53"/>
            <p:cNvSpPr/>
            <p:nvPr/>
          </p:nvSpPr>
          <p:spPr>
            <a:xfrm>
              <a:off x="460229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5" name="Chevron 54"/>
            <p:cNvSpPr/>
            <p:nvPr/>
          </p:nvSpPr>
          <p:spPr>
            <a:xfrm>
              <a:off x="471829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6" name="Chevron 55"/>
            <p:cNvSpPr/>
            <p:nvPr/>
          </p:nvSpPr>
          <p:spPr>
            <a:xfrm>
              <a:off x="482854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7" name="Chevron 56"/>
            <p:cNvSpPr/>
            <p:nvPr/>
          </p:nvSpPr>
          <p:spPr>
            <a:xfrm>
              <a:off x="494453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8" name="Chevron 57"/>
            <p:cNvSpPr/>
            <p:nvPr/>
          </p:nvSpPr>
          <p:spPr>
            <a:xfrm>
              <a:off x="506052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9" name="Chevron 58"/>
            <p:cNvSpPr/>
            <p:nvPr/>
          </p:nvSpPr>
          <p:spPr>
            <a:xfrm>
              <a:off x="5177449"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0" name="Chevron 59"/>
            <p:cNvSpPr/>
            <p:nvPr/>
          </p:nvSpPr>
          <p:spPr>
            <a:xfrm>
              <a:off x="5293443"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1" name="Chevron 60"/>
            <p:cNvSpPr/>
            <p:nvPr/>
          </p:nvSpPr>
          <p:spPr>
            <a:xfrm>
              <a:off x="540943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2" name="Chevron 61"/>
            <p:cNvSpPr/>
            <p:nvPr/>
          </p:nvSpPr>
          <p:spPr>
            <a:xfrm>
              <a:off x="551968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3" name="Chevron 62"/>
            <p:cNvSpPr/>
            <p:nvPr/>
          </p:nvSpPr>
          <p:spPr>
            <a:xfrm>
              <a:off x="5635681"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4" name="Chevron 63"/>
            <p:cNvSpPr/>
            <p:nvPr/>
          </p:nvSpPr>
          <p:spPr>
            <a:xfrm>
              <a:off x="5751675"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5" name="Chevron 64"/>
            <p:cNvSpPr/>
            <p:nvPr/>
          </p:nvSpPr>
          <p:spPr>
            <a:xfrm>
              <a:off x="5868120"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6" name="Chevron 65"/>
            <p:cNvSpPr/>
            <p:nvPr/>
          </p:nvSpPr>
          <p:spPr>
            <a:xfrm>
              <a:off x="5984114"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7" name="Chevron 66"/>
            <p:cNvSpPr/>
            <p:nvPr/>
          </p:nvSpPr>
          <p:spPr>
            <a:xfrm>
              <a:off x="610010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8" name="Chevron 67"/>
            <p:cNvSpPr/>
            <p:nvPr/>
          </p:nvSpPr>
          <p:spPr>
            <a:xfrm>
              <a:off x="621035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grpSp>
    </p:spTree>
    <p:extLst>
      <p:ext uri="{BB962C8B-B14F-4D97-AF65-F5344CB8AC3E}">
        <p14:creationId xmlns:p14="http://schemas.microsoft.com/office/powerpoint/2010/main" val="308071976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eaLnBrk="0" hangingPunct="0"/>
            <a:r>
              <a:rPr lang="ro-RO" sz="2800" b="1" i="1" kern="1200" dirty="0">
                <a:solidFill>
                  <a:prstClr val="black">
                    <a:lumMod val="50000"/>
                    <a:lumOff val="50000"/>
                  </a:prstClr>
                </a:solidFill>
                <a:latin typeface="Calibri" panose="020F0502020204030204"/>
              </a:rPr>
              <a:t>1</a:t>
            </a:r>
            <a:r>
              <a:rPr lang="ro-RO" sz="2800" b="1" i="1" kern="1200" dirty="0" smtClean="0">
                <a:solidFill>
                  <a:prstClr val="black">
                    <a:lumMod val="50000"/>
                    <a:lumOff val="50000"/>
                  </a:prstClr>
                </a:solidFill>
                <a:latin typeface="Calibri" panose="020F0502020204030204"/>
              </a:rPr>
              <a:t>.4</a:t>
            </a:r>
            <a:r>
              <a:rPr lang="ro-RO" sz="2800" b="1" i="1" kern="1200" dirty="0">
                <a:solidFill>
                  <a:prstClr val="black">
                    <a:lumMod val="50000"/>
                    <a:lumOff val="50000"/>
                  </a:prstClr>
                </a:solidFill>
                <a:latin typeface="Calibri" panose="020F0502020204030204"/>
              </a:rPr>
              <a:t>. Cuantificarea </a:t>
            </a:r>
            <a:r>
              <a:rPr lang="ro-RO" sz="2800" b="1" i="1" kern="1200" dirty="0" smtClean="0">
                <a:solidFill>
                  <a:prstClr val="black">
                    <a:lumMod val="50000"/>
                    <a:lumOff val="50000"/>
                  </a:prstClr>
                </a:solidFill>
                <a:latin typeface="Calibri" panose="020F0502020204030204"/>
              </a:rPr>
              <a:t>Consumurilor, Facturarea Serviciilor</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r>
            <a:br>
              <a:rPr lang="ro-RO" sz="2800" b="1" i="1" kern="1200" dirty="0" smtClean="0">
                <a:solidFill>
                  <a:prstClr val="black">
                    <a:lumMod val="50000"/>
                    <a:lumOff val="50000"/>
                  </a:prstClr>
                </a:solidFill>
                <a:latin typeface="Calibri" panose="020F0502020204030204"/>
              </a:rPr>
            </a:br>
            <a:r>
              <a:rPr lang="ro-RO" sz="2200" b="1" i="1" kern="1200" dirty="0">
                <a:solidFill>
                  <a:srgbClr val="2C87C8"/>
                </a:solidFill>
                <a:latin typeface="Calibri" panose="020F0502020204030204"/>
              </a:rPr>
              <a:t>Subtitlul 4 – </a:t>
            </a:r>
            <a:r>
              <a:rPr lang="ro-RO" sz="2200" i="1" kern="1200" dirty="0">
                <a:solidFill>
                  <a:prstClr val="black"/>
                </a:solidFill>
                <a:latin typeface="Calibri" panose="020F0502020204030204"/>
              </a:rPr>
              <a:t>Contractul de furnizare/prestare a serviciului de alimentare cu apă și de canalizare</a:t>
            </a:r>
            <a:r>
              <a:rPr lang="ro-RO" b="1" i="1" kern="1200" dirty="0" smtClean="0">
                <a:solidFill>
                  <a:srgbClr val="2C87C8"/>
                </a:solidFill>
                <a:latin typeface="Calibri" panose="020F0502020204030204"/>
              </a:rPr>
              <a:t>	</a:t>
            </a:r>
            <a:br>
              <a:rPr lang="ro-RO" b="1" i="1" kern="1200" dirty="0" smtClean="0">
                <a:solidFill>
                  <a:srgbClr val="2C87C8"/>
                </a:solidFill>
                <a:latin typeface="Calibri" panose="020F0502020204030204"/>
              </a:rPr>
            </a:br>
            <a:r>
              <a:rPr lang="ro-RO" b="1" i="1" kern="1200" dirty="0">
                <a:solidFill>
                  <a:srgbClr val="2C87C8"/>
                </a:solidFill>
                <a:latin typeface="Calibri" panose="020F0502020204030204"/>
              </a:rPr>
              <a:t>	</a:t>
            </a:r>
            <a:r>
              <a:rPr lang="ro-RO" b="1" i="1" kern="1200" dirty="0" smtClean="0">
                <a:solidFill>
                  <a:srgbClr val="2C87C8"/>
                </a:solidFill>
                <a:latin typeface="Calibri" panose="020F0502020204030204"/>
              </a:rPr>
              <a:t/>
            </a:r>
            <a:br>
              <a:rPr lang="ro-RO" b="1" i="1" kern="1200" dirty="0" smtClean="0">
                <a:solidFill>
                  <a:srgbClr val="2C87C8"/>
                </a:solidFill>
                <a:latin typeface="Calibri" panose="020F0502020204030204"/>
              </a:rPr>
            </a:br>
            <a:r>
              <a:rPr lang="ro-RO" b="1" i="1" kern="1200" dirty="0">
                <a:solidFill>
                  <a:srgbClr val="2C87C8"/>
                </a:solidFill>
                <a:latin typeface="Calibri" panose="020F0502020204030204"/>
              </a:rPr>
              <a:t>	</a:t>
            </a:r>
            <a:r>
              <a:rPr lang="ro-RO" b="1" kern="1200" dirty="0" smtClean="0">
                <a:solidFill>
                  <a:schemeClr val="tx1"/>
                </a:solidFill>
                <a:latin typeface="Calibri" panose="020F0502020204030204"/>
              </a:rPr>
              <a:t>-</a:t>
            </a:r>
            <a:r>
              <a:rPr lang="ro-RO" b="1" i="1" kern="1200" dirty="0" smtClean="0">
                <a:solidFill>
                  <a:srgbClr val="2C87C8"/>
                </a:solidFill>
                <a:latin typeface="Calibri" panose="020F0502020204030204"/>
              </a:rPr>
              <a:t> </a:t>
            </a:r>
            <a:r>
              <a:rPr lang="ro-RO" altLang="en-US" sz="2000" kern="1200" dirty="0" smtClean="0">
                <a:solidFill>
                  <a:prstClr val="black"/>
                </a:solidFill>
                <a:latin typeface="Calibri" panose="020F0502020204030204"/>
                <a:ea typeface="MS PGothic" panose="020B0600070205080204" pitchFamily="34" charset="-128"/>
              </a:rPr>
              <a:t>Contractul </a:t>
            </a:r>
            <a:r>
              <a:rPr lang="ro-RO" altLang="en-US" sz="2000" kern="1200" dirty="0">
                <a:solidFill>
                  <a:prstClr val="black"/>
                </a:solidFill>
                <a:latin typeface="Calibri" panose="020F0502020204030204"/>
                <a:ea typeface="MS PGothic" panose="020B0600070205080204" pitchFamily="34" charset="-128"/>
              </a:rPr>
              <a:t>utilizat în cadrul SC APAVITAL SA a fost aprobat prin Hotărârea </a:t>
            </a:r>
            <a:r>
              <a:rPr lang="ro-RO" altLang="en-US" sz="2000" kern="1200" dirty="0" smtClean="0">
                <a:solidFill>
                  <a:prstClr val="black"/>
                </a:solidFill>
                <a:latin typeface="Calibri" panose="020F0502020204030204"/>
                <a:ea typeface="MS PGothic" panose="020B0600070205080204" pitchFamily="34" charset="-128"/>
              </a:rPr>
              <a:t>	Nr.2/12.05.2009 </a:t>
            </a:r>
            <a:r>
              <a:rPr lang="ro-RO" altLang="en-US" sz="2000" kern="1200" dirty="0">
                <a:solidFill>
                  <a:prstClr val="black"/>
                </a:solidFill>
                <a:latin typeface="Calibri" panose="020F0502020204030204"/>
                <a:ea typeface="MS PGothic" panose="020B0600070205080204" pitchFamily="34" charset="-128"/>
              </a:rPr>
              <a:t>a ARSACIS și are la bază contractul cadru ce a fost aprobat </a:t>
            </a:r>
            <a:r>
              <a:rPr lang="ro-RO" altLang="en-US" sz="2000" kern="1200" dirty="0" smtClean="0">
                <a:solidFill>
                  <a:prstClr val="black"/>
                </a:solidFill>
                <a:latin typeface="Calibri" panose="020F0502020204030204"/>
                <a:ea typeface="MS PGothic" panose="020B0600070205080204" pitchFamily="34" charset="-128"/>
              </a:rPr>
              <a:t>	prin Ordinul </a:t>
            </a:r>
            <a:r>
              <a:rPr lang="ro-RO" altLang="en-US" sz="2000" kern="1200" dirty="0">
                <a:solidFill>
                  <a:prstClr val="black"/>
                </a:solidFill>
                <a:latin typeface="Calibri" panose="020F0502020204030204"/>
                <a:ea typeface="MS PGothic" panose="020B0600070205080204" pitchFamily="34" charset="-128"/>
              </a:rPr>
              <a:t>Nr. 90/2007 al ANRSC</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t>
            </a:r>
            <a:r>
              <a:rPr lang="ro-RO" altLang="en-US" sz="2000" b="1" kern="1200" dirty="0" smtClean="0">
                <a:solidFill>
                  <a:prstClr val="black"/>
                </a:solidFill>
                <a:latin typeface="Calibri" panose="020F0502020204030204"/>
                <a:ea typeface="MS PGothic" panose="020B0600070205080204" pitchFamily="34" charset="-128"/>
              </a:rPr>
              <a:t>-</a:t>
            </a:r>
            <a:r>
              <a:rPr lang="ro-RO" altLang="en-US" sz="2000" kern="1200" dirty="0" smtClean="0">
                <a:solidFill>
                  <a:prstClr val="black"/>
                </a:solidFill>
                <a:latin typeface="Calibri" panose="020F0502020204030204"/>
                <a:ea typeface="MS PGothic" panose="020B0600070205080204" pitchFamily="34" charset="-128"/>
              </a:rPr>
              <a:t> Se </a:t>
            </a:r>
            <a:r>
              <a:rPr lang="ro-RO" altLang="en-US" sz="2000" kern="1200" dirty="0">
                <a:solidFill>
                  <a:prstClr val="black"/>
                </a:solidFill>
                <a:latin typeface="Calibri" panose="020F0502020204030204"/>
                <a:ea typeface="MS PGothic" panose="020B0600070205080204" pitchFamily="34" charset="-128"/>
              </a:rPr>
              <a:t>folosește același tip de contract pentru toate categoriile de utilizatori</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t>
            </a:r>
            <a:r>
              <a:rPr lang="ro-RO" altLang="en-US" sz="2000" b="1" kern="1200" dirty="0" smtClean="0">
                <a:solidFill>
                  <a:prstClr val="black"/>
                </a:solidFill>
                <a:latin typeface="Calibri" panose="020F0502020204030204"/>
                <a:ea typeface="MS PGothic" panose="020B0600070205080204" pitchFamily="34" charset="-128"/>
              </a:rPr>
              <a:t>-</a:t>
            </a:r>
            <a:r>
              <a:rPr lang="ro-RO" altLang="en-US" sz="2000" kern="1200" dirty="0" smtClean="0">
                <a:solidFill>
                  <a:prstClr val="black"/>
                </a:solidFill>
                <a:latin typeface="Calibri" panose="020F0502020204030204"/>
                <a:ea typeface="MS PGothic" panose="020B0600070205080204" pitchFamily="34" charset="-128"/>
              </a:rPr>
              <a:t> Se </a:t>
            </a:r>
            <a:r>
              <a:rPr lang="ro-RO" altLang="en-US" sz="2000" kern="1200" dirty="0">
                <a:solidFill>
                  <a:prstClr val="black"/>
                </a:solidFill>
                <a:latin typeface="Calibri" panose="020F0502020204030204"/>
                <a:ea typeface="MS PGothic" panose="020B0600070205080204" pitchFamily="34" charset="-128"/>
              </a:rPr>
              <a:t>furnizează/prestează serviciul de alimentare cu apă și de canalizare </a:t>
            </a:r>
            <a:r>
              <a:rPr lang="ro-RO" altLang="en-US" sz="2000" kern="1200" dirty="0" smtClean="0">
                <a:solidFill>
                  <a:prstClr val="black"/>
                </a:solidFill>
                <a:latin typeface="Calibri" panose="020F0502020204030204"/>
                <a:ea typeface="MS PGothic" panose="020B0600070205080204" pitchFamily="34" charset="-128"/>
              </a:rPr>
              <a:t>	numai pe baza </a:t>
            </a:r>
            <a:r>
              <a:rPr lang="ro-RO" altLang="en-US" sz="2000" kern="1200" dirty="0">
                <a:solidFill>
                  <a:prstClr val="black"/>
                </a:solidFill>
                <a:latin typeface="Calibri" panose="020F0502020204030204"/>
                <a:ea typeface="MS PGothic" panose="020B0600070205080204" pitchFamily="34" charset="-128"/>
              </a:rPr>
              <a:t>unui contract încheiat cu utilizatorul.</a:t>
            </a:r>
            <a:br>
              <a:rPr lang="ro-RO" altLang="en-US" sz="2000"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r>
            <a:br>
              <a:rPr lang="ro-RO" altLang="en-US" sz="2000" kern="1200" dirty="0">
                <a:solidFill>
                  <a:prstClr val="black"/>
                </a:solidFill>
                <a:latin typeface="Calibri" panose="020F0502020204030204"/>
                <a:ea typeface="MS PGothic" panose="020B0600070205080204" pitchFamily="34" charset="-128"/>
              </a:rPr>
            </a:br>
            <a:r>
              <a:rPr lang="ro-RO" sz="2000" b="1" i="1" kern="1200" dirty="0" smtClean="0">
                <a:solidFill>
                  <a:srgbClr val="2C87C8"/>
                </a:solidFill>
                <a:latin typeface="Calibri" panose="020F0502020204030204"/>
              </a:rPr>
              <a:t/>
            </a:r>
            <a:br>
              <a:rPr lang="ro-RO" sz="2000" b="1" i="1" kern="1200" dirty="0" smtClean="0">
                <a:solidFill>
                  <a:srgbClr val="2C87C8"/>
                </a:solidFill>
                <a:latin typeface="Calibri" panose="020F0502020204030204"/>
              </a:rPr>
            </a:br>
            <a:endParaRPr lang="ro-RO" sz="20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pSp>
        <p:nvGrpSpPr>
          <p:cNvPr id="14" name="Group 13"/>
          <p:cNvGrpSpPr/>
          <p:nvPr/>
        </p:nvGrpSpPr>
        <p:grpSpPr>
          <a:xfrm>
            <a:off x="487469" y="1874685"/>
            <a:ext cx="5350432" cy="91089"/>
            <a:chOff x="954194" y="1246035"/>
            <a:chExt cx="5350432" cy="91089"/>
          </a:xfrm>
        </p:grpSpPr>
        <p:sp>
          <p:nvSpPr>
            <p:cNvPr id="16" name="Chevron 15"/>
            <p:cNvSpPr/>
            <p:nvPr/>
          </p:nvSpPr>
          <p:spPr>
            <a:xfrm>
              <a:off x="95419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7" name="Chevron 16"/>
            <p:cNvSpPr/>
            <p:nvPr/>
          </p:nvSpPr>
          <p:spPr>
            <a:xfrm>
              <a:off x="107018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9" name="Chevron 18"/>
            <p:cNvSpPr/>
            <p:nvPr/>
          </p:nvSpPr>
          <p:spPr>
            <a:xfrm>
              <a:off x="118618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0" name="Chevron 19"/>
            <p:cNvSpPr/>
            <p:nvPr/>
          </p:nvSpPr>
          <p:spPr>
            <a:xfrm>
              <a:off x="129643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6" name="Chevron 25"/>
            <p:cNvSpPr/>
            <p:nvPr/>
          </p:nvSpPr>
          <p:spPr>
            <a:xfrm>
              <a:off x="141242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7" name="Chevron 26"/>
            <p:cNvSpPr/>
            <p:nvPr/>
          </p:nvSpPr>
          <p:spPr>
            <a:xfrm>
              <a:off x="152842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8" name="Chevron 27"/>
            <p:cNvSpPr/>
            <p:nvPr/>
          </p:nvSpPr>
          <p:spPr>
            <a:xfrm>
              <a:off x="16448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9" name="Chevron 28"/>
            <p:cNvSpPr/>
            <p:nvPr/>
          </p:nvSpPr>
          <p:spPr>
            <a:xfrm>
              <a:off x="17608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0" name="Chevron 29"/>
            <p:cNvSpPr/>
            <p:nvPr/>
          </p:nvSpPr>
          <p:spPr>
            <a:xfrm>
              <a:off x="187685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1" name="Chevron 30"/>
            <p:cNvSpPr/>
            <p:nvPr/>
          </p:nvSpPr>
          <p:spPr>
            <a:xfrm>
              <a:off x="198710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2" name="Chevron 31"/>
            <p:cNvSpPr/>
            <p:nvPr/>
          </p:nvSpPr>
          <p:spPr>
            <a:xfrm>
              <a:off x="210309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3" name="Chevron 32"/>
            <p:cNvSpPr/>
            <p:nvPr/>
          </p:nvSpPr>
          <p:spPr>
            <a:xfrm>
              <a:off x="221909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4" name="Chevron 33"/>
            <p:cNvSpPr/>
            <p:nvPr/>
          </p:nvSpPr>
          <p:spPr>
            <a:xfrm>
              <a:off x="232268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5" name="Chevron 34"/>
            <p:cNvSpPr/>
            <p:nvPr/>
          </p:nvSpPr>
          <p:spPr>
            <a:xfrm>
              <a:off x="243868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6" name="Chevron 35"/>
            <p:cNvSpPr/>
            <p:nvPr/>
          </p:nvSpPr>
          <p:spPr>
            <a:xfrm>
              <a:off x="255467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7" name="Chevron 36"/>
            <p:cNvSpPr/>
            <p:nvPr/>
          </p:nvSpPr>
          <p:spPr>
            <a:xfrm>
              <a:off x="266492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8" name="Chevron 37"/>
            <p:cNvSpPr/>
            <p:nvPr/>
          </p:nvSpPr>
          <p:spPr>
            <a:xfrm>
              <a:off x="278091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9" name="Chevron 38"/>
            <p:cNvSpPr/>
            <p:nvPr/>
          </p:nvSpPr>
          <p:spPr>
            <a:xfrm>
              <a:off x="289691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0" name="Chevron 39"/>
            <p:cNvSpPr/>
            <p:nvPr/>
          </p:nvSpPr>
          <p:spPr>
            <a:xfrm>
              <a:off x="301335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1" name="Chevron 40"/>
            <p:cNvSpPr/>
            <p:nvPr/>
          </p:nvSpPr>
          <p:spPr>
            <a:xfrm>
              <a:off x="312935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2" name="Chevron 41"/>
            <p:cNvSpPr/>
            <p:nvPr/>
          </p:nvSpPr>
          <p:spPr>
            <a:xfrm>
              <a:off x="324534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3" name="Chevron 42"/>
            <p:cNvSpPr/>
            <p:nvPr/>
          </p:nvSpPr>
          <p:spPr>
            <a:xfrm>
              <a:off x="335559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4" name="Chevron 43"/>
            <p:cNvSpPr/>
            <p:nvPr/>
          </p:nvSpPr>
          <p:spPr>
            <a:xfrm>
              <a:off x="347158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5" name="Chevron 44"/>
            <p:cNvSpPr/>
            <p:nvPr/>
          </p:nvSpPr>
          <p:spPr>
            <a:xfrm>
              <a:off x="358758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6" name="Chevron 45"/>
            <p:cNvSpPr/>
            <p:nvPr/>
          </p:nvSpPr>
          <p:spPr>
            <a:xfrm>
              <a:off x="369783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7" name="Chevron 46"/>
            <p:cNvSpPr/>
            <p:nvPr/>
          </p:nvSpPr>
          <p:spPr>
            <a:xfrm>
              <a:off x="381382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8" name="Chevron 47"/>
            <p:cNvSpPr/>
            <p:nvPr/>
          </p:nvSpPr>
          <p:spPr>
            <a:xfrm>
              <a:off x="392982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9" name="Chevron 48"/>
            <p:cNvSpPr/>
            <p:nvPr/>
          </p:nvSpPr>
          <p:spPr>
            <a:xfrm>
              <a:off x="404007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0" name="Chevron 49"/>
            <p:cNvSpPr/>
            <p:nvPr/>
          </p:nvSpPr>
          <p:spPr>
            <a:xfrm>
              <a:off x="41560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1" name="Chevron 50"/>
            <p:cNvSpPr/>
            <p:nvPr/>
          </p:nvSpPr>
          <p:spPr>
            <a:xfrm>
              <a:off x="42720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2" name="Chevron 51"/>
            <p:cNvSpPr/>
            <p:nvPr/>
          </p:nvSpPr>
          <p:spPr>
            <a:xfrm>
              <a:off x="437605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3" name="Chevron 52"/>
            <p:cNvSpPr/>
            <p:nvPr/>
          </p:nvSpPr>
          <p:spPr>
            <a:xfrm>
              <a:off x="448630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4" name="Chevron 53"/>
            <p:cNvSpPr/>
            <p:nvPr/>
          </p:nvSpPr>
          <p:spPr>
            <a:xfrm>
              <a:off x="460229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5" name="Chevron 54"/>
            <p:cNvSpPr/>
            <p:nvPr/>
          </p:nvSpPr>
          <p:spPr>
            <a:xfrm>
              <a:off x="471829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6" name="Chevron 55"/>
            <p:cNvSpPr/>
            <p:nvPr/>
          </p:nvSpPr>
          <p:spPr>
            <a:xfrm>
              <a:off x="482854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7" name="Chevron 56"/>
            <p:cNvSpPr/>
            <p:nvPr/>
          </p:nvSpPr>
          <p:spPr>
            <a:xfrm>
              <a:off x="494453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8" name="Chevron 57"/>
            <p:cNvSpPr/>
            <p:nvPr/>
          </p:nvSpPr>
          <p:spPr>
            <a:xfrm>
              <a:off x="506052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9" name="Chevron 58"/>
            <p:cNvSpPr/>
            <p:nvPr/>
          </p:nvSpPr>
          <p:spPr>
            <a:xfrm>
              <a:off x="5177449"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0" name="Chevron 59"/>
            <p:cNvSpPr/>
            <p:nvPr/>
          </p:nvSpPr>
          <p:spPr>
            <a:xfrm>
              <a:off x="5293443"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1" name="Chevron 60"/>
            <p:cNvSpPr/>
            <p:nvPr/>
          </p:nvSpPr>
          <p:spPr>
            <a:xfrm>
              <a:off x="540943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2" name="Chevron 61"/>
            <p:cNvSpPr/>
            <p:nvPr/>
          </p:nvSpPr>
          <p:spPr>
            <a:xfrm>
              <a:off x="551968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3" name="Chevron 62"/>
            <p:cNvSpPr/>
            <p:nvPr/>
          </p:nvSpPr>
          <p:spPr>
            <a:xfrm>
              <a:off x="5635681"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4" name="Chevron 63"/>
            <p:cNvSpPr/>
            <p:nvPr/>
          </p:nvSpPr>
          <p:spPr>
            <a:xfrm>
              <a:off x="5751675"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5" name="Chevron 64"/>
            <p:cNvSpPr/>
            <p:nvPr/>
          </p:nvSpPr>
          <p:spPr>
            <a:xfrm>
              <a:off x="5868120"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6" name="Chevron 65"/>
            <p:cNvSpPr/>
            <p:nvPr/>
          </p:nvSpPr>
          <p:spPr>
            <a:xfrm>
              <a:off x="5984114"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7" name="Chevron 66"/>
            <p:cNvSpPr/>
            <p:nvPr/>
          </p:nvSpPr>
          <p:spPr>
            <a:xfrm>
              <a:off x="610010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8" name="Chevron 67"/>
            <p:cNvSpPr/>
            <p:nvPr/>
          </p:nvSpPr>
          <p:spPr>
            <a:xfrm>
              <a:off x="621035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grpSp>
    </p:spTree>
    <p:extLst>
      <p:ext uri="{BB962C8B-B14F-4D97-AF65-F5344CB8AC3E}">
        <p14:creationId xmlns:p14="http://schemas.microsoft.com/office/powerpoint/2010/main" val="152470009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eaLnBrk="0" hangingPunct="0"/>
            <a:r>
              <a:rPr lang="ro-RO" sz="2800" b="1" i="1" kern="1200" dirty="0">
                <a:solidFill>
                  <a:prstClr val="black">
                    <a:lumMod val="50000"/>
                    <a:lumOff val="50000"/>
                  </a:prstClr>
                </a:solidFill>
                <a:latin typeface="Calibri" panose="020F0502020204030204"/>
              </a:rPr>
              <a:t>1</a:t>
            </a:r>
            <a:r>
              <a:rPr lang="ro-RO" sz="2800" b="1" i="1" kern="1200" dirty="0" smtClean="0">
                <a:solidFill>
                  <a:prstClr val="black">
                    <a:lumMod val="50000"/>
                    <a:lumOff val="50000"/>
                  </a:prstClr>
                </a:solidFill>
                <a:latin typeface="Calibri" panose="020F0502020204030204"/>
              </a:rPr>
              <a:t>.4</a:t>
            </a:r>
            <a:r>
              <a:rPr lang="ro-RO" sz="2800" b="1" i="1" kern="1200" dirty="0">
                <a:solidFill>
                  <a:prstClr val="black">
                    <a:lumMod val="50000"/>
                    <a:lumOff val="50000"/>
                  </a:prstClr>
                </a:solidFill>
                <a:latin typeface="Calibri" panose="020F0502020204030204"/>
              </a:rPr>
              <a:t>. Cuantificarea </a:t>
            </a:r>
            <a:r>
              <a:rPr lang="ro-RO" sz="2800" b="1" i="1" kern="1200" dirty="0" smtClean="0">
                <a:solidFill>
                  <a:prstClr val="black">
                    <a:lumMod val="50000"/>
                    <a:lumOff val="50000"/>
                  </a:prstClr>
                </a:solidFill>
                <a:latin typeface="Calibri" panose="020F0502020204030204"/>
              </a:rPr>
              <a:t>Consumurilor, Facturarea Serviciilor</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r>
            <a:br>
              <a:rPr lang="ro-RO" sz="2800" b="1" i="1" kern="1200" dirty="0" smtClean="0">
                <a:solidFill>
                  <a:prstClr val="black">
                    <a:lumMod val="50000"/>
                    <a:lumOff val="50000"/>
                  </a:prstClr>
                </a:solidFill>
                <a:latin typeface="Calibri" panose="020F0502020204030204"/>
              </a:rPr>
            </a:br>
            <a:r>
              <a:rPr lang="ro-RO" sz="2200" b="1" i="1" kern="1200" dirty="0">
                <a:solidFill>
                  <a:srgbClr val="2C87C8"/>
                </a:solidFill>
                <a:latin typeface="Calibri" panose="020F0502020204030204"/>
              </a:rPr>
              <a:t>Subtitlul 5 – </a:t>
            </a:r>
            <a:r>
              <a:rPr lang="ro-RO" sz="2200" i="1" kern="1200" dirty="0">
                <a:solidFill>
                  <a:prstClr val="black"/>
                </a:solidFill>
                <a:latin typeface="Calibri" panose="020F0502020204030204"/>
              </a:rPr>
              <a:t>Citirea contoarelor de branșament și </a:t>
            </a:r>
            <a:r>
              <a:rPr lang="ro-RO" sz="2200" i="1" kern="1200" dirty="0" smtClean="0">
                <a:solidFill>
                  <a:prstClr val="black"/>
                </a:solidFill>
                <a:latin typeface="Calibri" panose="020F0502020204030204"/>
              </a:rPr>
              <a:t>facturarea consumurilor</a:t>
            </a:r>
            <a:r>
              <a:rPr lang="ro-RO" b="1" i="1" kern="1200" dirty="0" smtClean="0">
                <a:solidFill>
                  <a:srgbClr val="2C87C8"/>
                </a:solidFill>
                <a:latin typeface="Calibri" panose="020F0502020204030204"/>
              </a:rPr>
              <a:t>	</a:t>
            </a:r>
            <a:r>
              <a:rPr lang="ro-RO" b="1" i="1" kern="1200" dirty="0">
                <a:solidFill>
                  <a:srgbClr val="2C87C8"/>
                </a:solidFill>
                <a:latin typeface="Calibri" panose="020F0502020204030204"/>
              </a:rPr>
              <a:t>	</a:t>
            </a:r>
            <a:r>
              <a:rPr lang="ro-RO" altLang="en-US" sz="1700" i="1" kern="1200" dirty="0" smtClean="0">
                <a:solidFill>
                  <a:prstClr val="black"/>
                </a:solidFill>
                <a:latin typeface="Calibri" panose="020F0502020204030204"/>
                <a:ea typeface="MS PGothic" panose="020B0600070205080204" pitchFamily="34" charset="-128"/>
              </a:rPr>
              <a:t>Gradul </a:t>
            </a:r>
            <a:r>
              <a:rPr lang="ro-RO" altLang="en-US" sz="1700" i="1" kern="1200" dirty="0">
                <a:solidFill>
                  <a:prstClr val="black"/>
                </a:solidFill>
                <a:latin typeface="Calibri" panose="020F0502020204030204"/>
                <a:ea typeface="MS PGothic" panose="020B0600070205080204" pitchFamily="34" charset="-128"/>
              </a:rPr>
              <a:t>de contorizare</a:t>
            </a:r>
            <a:r>
              <a:rPr lang="ro-RO" altLang="en-US" sz="1700" kern="1200" dirty="0">
                <a:solidFill>
                  <a:prstClr val="black"/>
                </a:solidFill>
                <a:latin typeface="Calibri" panose="020F0502020204030204"/>
                <a:ea typeface="MS PGothic" panose="020B0600070205080204" pitchFamily="34" charset="-128"/>
              </a:rPr>
              <a:t/>
            </a:r>
            <a:br>
              <a:rPr lang="ro-RO" altLang="en-US" sz="1700" kern="1200" dirty="0">
                <a:solidFill>
                  <a:prstClr val="black"/>
                </a:solidFill>
                <a:latin typeface="Calibri" panose="020F0502020204030204"/>
                <a:ea typeface="MS PGothic" panose="020B0600070205080204" pitchFamily="34" charset="-128"/>
              </a:rPr>
            </a:br>
            <a:r>
              <a:rPr lang="ro-RO" altLang="en-US" sz="1700" kern="1200" dirty="0" smtClean="0">
                <a:solidFill>
                  <a:prstClr val="black"/>
                </a:solidFill>
                <a:latin typeface="Calibri" panose="020F0502020204030204"/>
                <a:ea typeface="MS PGothic" panose="020B0600070205080204" pitchFamily="34" charset="-128"/>
              </a:rPr>
              <a:t>	</a:t>
            </a:r>
            <a:r>
              <a:rPr lang="ro-RO" altLang="en-US" sz="1400" kern="1200" dirty="0" smtClean="0">
                <a:solidFill>
                  <a:prstClr val="black"/>
                </a:solidFill>
                <a:latin typeface="Calibri" panose="020F0502020204030204"/>
                <a:ea typeface="MS PGothic" panose="020B0600070205080204" pitchFamily="34" charset="-128"/>
              </a:rPr>
              <a:t>SCZMI </a:t>
            </a:r>
            <a:r>
              <a:rPr lang="ro-RO" altLang="en-US" sz="1400" kern="1200" dirty="0">
                <a:solidFill>
                  <a:prstClr val="black"/>
                </a:solidFill>
                <a:latin typeface="Calibri" panose="020F0502020204030204"/>
                <a:ea typeface="MS PGothic" panose="020B0600070205080204" pitchFamily="34" charset="-128"/>
              </a:rPr>
              <a:t>– 99,99% - 3 utilizatori necontorizați, condiții tehnice improprii</a:t>
            </a:r>
            <a:br>
              <a:rPr lang="ro-RO" altLang="en-US" sz="1400" kern="1200" dirty="0">
                <a:solidFill>
                  <a:prstClr val="black"/>
                </a:solidFill>
                <a:latin typeface="Calibri" panose="020F0502020204030204"/>
                <a:ea typeface="MS PGothic" panose="020B0600070205080204" pitchFamily="34" charset="-128"/>
              </a:rPr>
            </a:br>
            <a:r>
              <a:rPr lang="ro-RO" altLang="en-US" sz="1400" kern="1200" dirty="0" smtClean="0">
                <a:solidFill>
                  <a:prstClr val="black"/>
                </a:solidFill>
                <a:latin typeface="Calibri" panose="020F0502020204030204"/>
                <a:ea typeface="MS PGothic" panose="020B0600070205080204" pitchFamily="34" charset="-128"/>
              </a:rPr>
              <a:t>	SCZJI </a:t>
            </a:r>
            <a:r>
              <a:rPr lang="ro-RO" altLang="en-US" sz="1400" kern="1200" dirty="0">
                <a:solidFill>
                  <a:prstClr val="black"/>
                </a:solidFill>
                <a:latin typeface="Calibri" panose="020F0502020204030204"/>
                <a:ea typeface="MS PGothic" panose="020B0600070205080204" pitchFamily="34" charset="-128"/>
              </a:rPr>
              <a:t>– 99,87% - 59 utilizatori necontorizați, rețele apă prin proprietăți private</a:t>
            </a:r>
            <a:r>
              <a:rPr lang="ro-RO" altLang="en-US" sz="1300" kern="1200" dirty="0">
                <a:solidFill>
                  <a:prstClr val="black"/>
                </a:solidFill>
                <a:latin typeface="Calibri" panose="020F0502020204030204"/>
                <a:ea typeface="MS PGothic" panose="020B0600070205080204" pitchFamily="34" charset="-128"/>
              </a:rPr>
              <a:t/>
            </a:r>
            <a:br>
              <a:rPr lang="ro-RO" altLang="en-US" sz="1300" kern="1200" dirty="0">
                <a:solidFill>
                  <a:prstClr val="black"/>
                </a:solidFill>
                <a:latin typeface="Calibri" panose="020F0502020204030204"/>
                <a:ea typeface="MS PGothic" panose="020B0600070205080204" pitchFamily="34" charset="-128"/>
              </a:rPr>
            </a:br>
            <a:r>
              <a:rPr lang="ro-RO" altLang="en-US" sz="1700" kern="1200" dirty="0">
                <a:solidFill>
                  <a:prstClr val="black"/>
                </a:solidFill>
                <a:latin typeface="Calibri" panose="020F0502020204030204"/>
                <a:ea typeface="MS PGothic" panose="020B0600070205080204" pitchFamily="34" charset="-128"/>
              </a:rPr>
              <a:t>	</a:t>
            </a:r>
            <a:r>
              <a:rPr lang="ro-RO" altLang="en-US" sz="1700" kern="1200" dirty="0" smtClean="0">
                <a:solidFill>
                  <a:prstClr val="black"/>
                </a:solidFill>
                <a:latin typeface="Calibri" panose="020F0502020204030204"/>
                <a:ea typeface="MS PGothic" panose="020B0600070205080204" pitchFamily="34" charset="-128"/>
              </a:rPr>
              <a:t>	</a:t>
            </a:r>
            <a:r>
              <a:rPr lang="ro-RO" altLang="en-US" sz="1700" i="1" kern="1200" dirty="0" smtClean="0">
                <a:solidFill>
                  <a:prstClr val="black"/>
                </a:solidFill>
                <a:latin typeface="Calibri" panose="020F0502020204030204"/>
                <a:ea typeface="MS PGothic" panose="020B0600070205080204" pitchFamily="34" charset="-128"/>
              </a:rPr>
              <a:t>Citirea </a:t>
            </a:r>
            <a:r>
              <a:rPr lang="ro-RO" altLang="en-US" sz="1700" i="1" kern="1200" dirty="0">
                <a:solidFill>
                  <a:prstClr val="black"/>
                </a:solidFill>
                <a:latin typeface="Calibri" panose="020F0502020204030204"/>
                <a:ea typeface="MS PGothic" panose="020B0600070205080204" pitchFamily="34" charset="-128"/>
              </a:rPr>
              <a:t>consumului realizat</a:t>
            </a:r>
            <a:br>
              <a:rPr lang="ro-RO" altLang="en-US" sz="1700" i="1" kern="1200" dirty="0">
                <a:solidFill>
                  <a:prstClr val="black"/>
                </a:solidFill>
                <a:latin typeface="Calibri" panose="020F0502020204030204"/>
                <a:ea typeface="MS PGothic" panose="020B0600070205080204" pitchFamily="34" charset="-128"/>
              </a:rPr>
            </a:br>
            <a:r>
              <a:rPr lang="ro-RO" altLang="en-US" sz="1700" kern="1200" dirty="0" smtClean="0">
                <a:solidFill>
                  <a:prstClr val="black"/>
                </a:solidFill>
                <a:latin typeface="Calibri" panose="020F0502020204030204"/>
                <a:ea typeface="MS PGothic" panose="020B0600070205080204" pitchFamily="34" charset="-128"/>
              </a:rPr>
              <a:t>	</a:t>
            </a:r>
            <a:r>
              <a:rPr lang="ro-RO" altLang="en-US" sz="1400" kern="1200" dirty="0" smtClean="0">
                <a:solidFill>
                  <a:prstClr val="black"/>
                </a:solidFill>
                <a:latin typeface="Calibri" panose="020F0502020204030204"/>
                <a:ea typeface="MS PGothic" panose="020B0600070205080204" pitchFamily="34" charset="-128"/>
              </a:rPr>
              <a:t>Se </a:t>
            </a:r>
            <a:r>
              <a:rPr lang="ro-RO" altLang="en-US" sz="1400" kern="1200" dirty="0">
                <a:solidFill>
                  <a:prstClr val="black"/>
                </a:solidFill>
                <a:latin typeface="Calibri" panose="020F0502020204030204"/>
                <a:ea typeface="MS PGothic" panose="020B0600070205080204" pitchFamily="34" charset="-128"/>
              </a:rPr>
              <a:t>efectuează de către </a:t>
            </a:r>
            <a:r>
              <a:rPr lang="ro-RO" altLang="en-US" sz="1400" kern="1200" dirty="0" smtClean="0">
                <a:solidFill>
                  <a:prstClr val="black"/>
                </a:solidFill>
                <a:latin typeface="Calibri" panose="020F0502020204030204"/>
                <a:ea typeface="MS PGothic" panose="020B0600070205080204" pitchFamily="34" charset="-128"/>
              </a:rPr>
              <a:t>57 </a:t>
            </a:r>
            <a:r>
              <a:rPr lang="ro-RO" altLang="en-US" sz="1400" kern="1200" dirty="0">
                <a:solidFill>
                  <a:prstClr val="black"/>
                </a:solidFill>
                <a:latin typeface="Calibri" panose="020F0502020204030204"/>
                <a:ea typeface="MS PGothic" panose="020B0600070205080204" pitchFamily="34" charset="-128"/>
              </a:rPr>
              <a:t>agenți servicii client, astfel:</a:t>
            </a:r>
            <a:br>
              <a:rPr lang="ro-RO" altLang="en-US" sz="1400" kern="1200" dirty="0">
                <a:solidFill>
                  <a:prstClr val="black"/>
                </a:solidFill>
                <a:latin typeface="Calibri" panose="020F0502020204030204"/>
                <a:ea typeface="MS PGothic" panose="020B0600070205080204" pitchFamily="34" charset="-128"/>
              </a:rPr>
            </a:br>
            <a:r>
              <a:rPr lang="ro-RO" altLang="en-US" sz="1400" b="1" kern="1200" dirty="0" smtClean="0">
                <a:solidFill>
                  <a:prstClr val="black"/>
                </a:solidFill>
                <a:latin typeface="Calibri" panose="020F0502020204030204"/>
                <a:ea typeface="MS PGothic" panose="020B0600070205080204" pitchFamily="34" charset="-128"/>
              </a:rPr>
              <a:t>-</a:t>
            </a:r>
            <a:r>
              <a:rPr lang="ro-RO" altLang="en-US" sz="1400" kern="1200" dirty="0" smtClean="0">
                <a:solidFill>
                  <a:prstClr val="black"/>
                </a:solidFill>
                <a:latin typeface="Calibri" panose="020F0502020204030204"/>
                <a:ea typeface="MS PGothic" panose="020B0600070205080204" pitchFamily="34" charset="-128"/>
              </a:rPr>
              <a:t> Lunar </a:t>
            </a:r>
            <a:r>
              <a:rPr lang="ro-RO" altLang="en-US" sz="1400" kern="1200" dirty="0">
                <a:solidFill>
                  <a:prstClr val="black"/>
                </a:solidFill>
                <a:latin typeface="Calibri" panose="020F0502020204030204"/>
                <a:ea typeface="MS PGothic" panose="020B0600070205080204" pitchFamily="34" charset="-128"/>
              </a:rPr>
              <a:t>– la operatorii economici, instituții publice, utilizatori casnici colectivi, asociații de proprietari/chiriași cu personalitate juridică</a:t>
            </a:r>
            <a:br>
              <a:rPr lang="ro-RO" altLang="en-US" sz="1400" kern="1200" dirty="0">
                <a:solidFill>
                  <a:prstClr val="black"/>
                </a:solidFill>
                <a:latin typeface="Calibri" panose="020F0502020204030204"/>
                <a:ea typeface="MS PGothic" panose="020B0600070205080204" pitchFamily="34" charset="-128"/>
              </a:rPr>
            </a:br>
            <a:r>
              <a:rPr lang="ro-RO" altLang="en-US" sz="1400" b="1" kern="1200" dirty="0" smtClean="0">
                <a:solidFill>
                  <a:prstClr val="black"/>
                </a:solidFill>
                <a:latin typeface="Calibri" panose="020F0502020204030204"/>
                <a:ea typeface="MS PGothic" panose="020B0600070205080204" pitchFamily="34" charset="-128"/>
              </a:rPr>
              <a:t>-</a:t>
            </a:r>
            <a:r>
              <a:rPr lang="ro-RO" altLang="en-US" sz="1400" kern="1200" dirty="0" smtClean="0">
                <a:solidFill>
                  <a:prstClr val="black"/>
                </a:solidFill>
                <a:latin typeface="Calibri" panose="020F0502020204030204"/>
                <a:ea typeface="MS PGothic" panose="020B0600070205080204" pitchFamily="34" charset="-128"/>
              </a:rPr>
              <a:t> O </a:t>
            </a:r>
            <a:r>
              <a:rPr lang="ro-RO" altLang="en-US" sz="1400" kern="1200" dirty="0">
                <a:solidFill>
                  <a:prstClr val="black"/>
                </a:solidFill>
                <a:latin typeface="Calibri" panose="020F0502020204030204"/>
                <a:ea typeface="MS PGothic" panose="020B0600070205080204" pitchFamily="34" charset="-128"/>
              </a:rPr>
              <a:t>dată la 6 luni – la utilizatorii casnici individuali, persoane fizice</a:t>
            </a:r>
            <a:br>
              <a:rPr lang="ro-RO" altLang="en-US" sz="1400" kern="1200" dirty="0">
                <a:solidFill>
                  <a:prstClr val="black"/>
                </a:solidFill>
                <a:latin typeface="Calibri" panose="020F0502020204030204"/>
                <a:ea typeface="MS PGothic" panose="020B0600070205080204" pitchFamily="34" charset="-128"/>
              </a:rPr>
            </a:br>
            <a:r>
              <a:rPr lang="ro-RO" altLang="en-US" sz="1400" b="1" kern="1200" dirty="0" smtClean="0">
                <a:solidFill>
                  <a:prstClr val="black"/>
                </a:solidFill>
                <a:latin typeface="Calibri" panose="020F0502020204030204"/>
                <a:ea typeface="MS PGothic" panose="020B0600070205080204" pitchFamily="34" charset="-128"/>
              </a:rPr>
              <a:t>-</a:t>
            </a:r>
            <a:r>
              <a:rPr lang="ro-RO" altLang="en-US" sz="1400" kern="1200" dirty="0" smtClean="0">
                <a:solidFill>
                  <a:prstClr val="black"/>
                </a:solidFill>
                <a:latin typeface="Calibri" panose="020F0502020204030204"/>
                <a:ea typeface="MS PGothic" panose="020B0600070205080204" pitchFamily="34" charset="-128"/>
              </a:rPr>
              <a:t> Citirea </a:t>
            </a:r>
            <a:r>
              <a:rPr lang="ro-RO" altLang="en-US" sz="1400" kern="1200" dirty="0">
                <a:solidFill>
                  <a:prstClr val="black"/>
                </a:solidFill>
                <a:latin typeface="Calibri" panose="020F0502020204030204"/>
                <a:ea typeface="MS PGothic" panose="020B0600070205080204" pitchFamily="34" charset="-128"/>
              </a:rPr>
              <a:t>prin vizualizare directă pentru un număr de 78.768 contoare – 93,85%</a:t>
            </a:r>
            <a:br>
              <a:rPr lang="ro-RO" altLang="en-US" sz="1400" kern="1200" dirty="0">
                <a:solidFill>
                  <a:prstClr val="black"/>
                </a:solidFill>
                <a:latin typeface="Calibri" panose="020F0502020204030204"/>
                <a:ea typeface="MS PGothic" panose="020B0600070205080204" pitchFamily="34" charset="-128"/>
              </a:rPr>
            </a:br>
            <a:r>
              <a:rPr lang="ro-RO" altLang="en-US" sz="1400" b="1" kern="1200" dirty="0" smtClean="0">
                <a:solidFill>
                  <a:prstClr val="black"/>
                </a:solidFill>
                <a:latin typeface="Calibri" panose="020F0502020204030204"/>
                <a:ea typeface="MS PGothic" panose="020B0600070205080204" pitchFamily="34" charset="-128"/>
              </a:rPr>
              <a:t>-</a:t>
            </a:r>
            <a:r>
              <a:rPr lang="ro-RO" altLang="en-US" sz="1400" kern="1200" dirty="0" smtClean="0">
                <a:solidFill>
                  <a:prstClr val="black"/>
                </a:solidFill>
                <a:latin typeface="Calibri" panose="020F0502020204030204"/>
                <a:ea typeface="MS PGothic" panose="020B0600070205080204" pitchFamily="34" charset="-128"/>
              </a:rPr>
              <a:t> Citirea </a:t>
            </a:r>
            <a:r>
              <a:rPr lang="ro-RO" altLang="en-US" sz="1400" kern="1200" dirty="0">
                <a:solidFill>
                  <a:prstClr val="black"/>
                </a:solidFill>
                <a:latin typeface="Calibri" panose="020F0502020204030204"/>
                <a:ea typeface="MS PGothic" panose="020B0600070205080204" pitchFamily="34" charset="-128"/>
              </a:rPr>
              <a:t>prin transmisie la distanță pentru un număr de 5157 contoare – 6,15%</a:t>
            </a:r>
            <a:br>
              <a:rPr lang="ro-RO" altLang="en-US" sz="1400" kern="1200" dirty="0">
                <a:solidFill>
                  <a:prstClr val="black"/>
                </a:solidFill>
                <a:latin typeface="Calibri" panose="020F0502020204030204"/>
                <a:ea typeface="MS PGothic" panose="020B0600070205080204" pitchFamily="34" charset="-128"/>
              </a:rPr>
            </a:br>
            <a:r>
              <a:rPr lang="ro-RO" altLang="en-US" sz="1400" i="1" kern="1200" dirty="0" smtClean="0">
                <a:solidFill>
                  <a:prstClr val="black"/>
                </a:solidFill>
                <a:latin typeface="Calibri" panose="020F0502020204030204"/>
                <a:ea typeface="MS PGothic" panose="020B0600070205080204" pitchFamily="34" charset="-128"/>
              </a:rPr>
              <a:t>Evidența </a:t>
            </a:r>
            <a:r>
              <a:rPr lang="ro-RO" altLang="en-US" sz="1400" i="1" kern="1200" dirty="0">
                <a:solidFill>
                  <a:prstClr val="black"/>
                </a:solidFill>
                <a:latin typeface="Calibri" panose="020F0502020204030204"/>
                <a:ea typeface="MS PGothic" panose="020B0600070205080204" pitchFamily="34" charset="-128"/>
              </a:rPr>
              <a:t>consumurilor de apă este electronică, pentru fiecare utilizator în parte fiind atribuit un cod de </a:t>
            </a:r>
            <a:r>
              <a:rPr lang="ro-RO" altLang="en-US" sz="1400" i="1" kern="1200" dirty="0" smtClean="0">
                <a:solidFill>
                  <a:prstClr val="black"/>
                </a:solidFill>
                <a:latin typeface="Calibri" panose="020F0502020204030204"/>
                <a:ea typeface="MS PGothic" panose="020B0600070205080204" pitchFamily="34" charset="-128"/>
              </a:rPr>
              <a:t>identificare</a:t>
            </a:r>
            <a:r>
              <a:rPr lang="ro-RO" altLang="en-US" sz="1400" i="1" kern="1200" dirty="0">
                <a:solidFill>
                  <a:prstClr val="black"/>
                </a:solidFill>
                <a:latin typeface="Calibri" panose="020F0502020204030204"/>
                <a:ea typeface="MS PGothic" panose="020B0600070205080204" pitchFamily="34" charset="-128"/>
              </a:rPr>
              <a:t>, permițând astfel utilizarea facilă a datelor pentru emiterea facturii, întocmirea de </a:t>
            </a:r>
            <a:r>
              <a:rPr lang="ro-RO" altLang="en-US" sz="1400" i="1" kern="1200" dirty="0" smtClean="0">
                <a:solidFill>
                  <a:prstClr val="black"/>
                </a:solidFill>
                <a:latin typeface="Calibri" panose="020F0502020204030204"/>
                <a:ea typeface="MS PGothic" panose="020B0600070205080204" pitchFamily="34" charset="-128"/>
              </a:rPr>
              <a:t>rapoarte, etc</a:t>
            </a:r>
            <a:r>
              <a:rPr lang="ro-RO" altLang="en-US" sz="1400" i="1" kern="1200" dirty="0">
                <a:solidFill>
                  <a:prstClr val="black"/>
                </a:solidFill>
                <a:latin typeface="Calibri" panose="020F0502020204030204"/>
                <a:ea typeface="MS PGothic" panose="020B0600070205080204" pitchFamily="34" charset="-128"/>
              </a:rPr>
              <a:t>.</a:t>
            </a:r>
            <a:br>
              <a:rPr lang="ro-RO" altLang="en-US" sz="1400" i="1" kern="1200" dirty="0">
                <a:solidFill>
                  <a:prstClr val="black"/>
                </a:solidFill>
                <a:latin typeface="Calibri" panose="020F0502020204030204"/>
                <a:ea typeface="MS PGothic" panose="020B0600070205080204" pitchFamily="34" charset="-128"/>
              </a:rPr>
            </a:br>
            <a:r>
              <a:rPr lang="ro-RO" altLang="en-US" sz="2000" kern="1200" dirty="0">
                <a:solidFill>
                  <a:prstClr val="black"/>
                </a:solidFill>
                <a:latin typeface="Calibri" panose="020F0502020204030204"/>
                <a:ea typeface="MS PGothic" panose="020B0600070205080204" pitchFamily="34" charset="-128"/>
              </a:rPr>
              <a:t/>
            </a:r>
            <a:br>
              <a:rPr lang="ro-RO" altLang="en-US" sz="2000" kern="1200" dirty="0">
                <a:solidFill>
                  <a:prstClr val="black"/>
                </a:solidFill>
                <a:latin typeface="Calibri" panose="020F0502020204030204"/>
                <a:ea typeface="MS PGothic" panose="020B0600070205080204" pitchFamily="34" charset="-128"/>
              </a:rPr>
            </a:br>
            <a:r>
              <a:rPr lang="ro-RO" sz="2000" b="1" i="1" kern="1200" dirty="0" smtClean="0">
                <a:solidFill>
                  <a:srgbClr val="2C87C8"/>
                </a:solidFill>
                <a:latin typeface="Calibri" panose="020F0502020204030204"/>
              </a:rPr>
              <a:t/>
            </a:r>
            <a:br>
              <a:rPr lang="ro-RO" sz="2000" b="1" i="1" kern="1200" dirty="0" smtClean="0">
                <a:solidFill>
                  <a:srgbClr val="2C87C8"/>
                </a:solidFill>
                <a:latin typeface="Calibri" panose="020F0502020204030204"/>
              </a:rPr>
            </a:br>
            <a:endParaRPr lang="ro-RO" sz="20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pSp>
        <p:nvGrpSpPr>
          <p:cNvPr id="14" name="Group 13"/>
          <p:cNvGrpSpPr/>
          <p:nvPr/>
        </p:nvGrpSpPr>
        <p:grpSpPr>
          <a:xfrm>
            <a:off x="487469" y="1874685"/>
            <a:ext cx="5350432" cy="91089"/>
            <a:chOff x="954194" y="1246035"/>
            <a:chExt cx="5350432" cy="91089"/>
          </a:xfrm>
        </p:grpSpPr>
        <p:sp>
          <p:nvSpPr>
            <p:cNvPr id="16" name="Chevron 15"/>
            <p:cNvSpPr/>
            <p:nvPr/>
          </p:nvSpPr>
          <p:spPr>
            <a:xfrm>
              <a:off x="95419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7" name="Chevron 16"/>
            <p:cNvSpPr/>
            <p:nvPr/>
          </p:nvSpPr>
          <p:spPr>
            <a:xfrm>
              <a:off x="107018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9" name="Chevron 18"/>
            <p:cNvSpPr/>
            <p:nvPr/>
          </p:nvSpPr>
          <p:spPr>
            <a:xfrm>
              <a:off x="118618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0" name="Chevron 19"/>
            <p:cNvSpPr/>
            <p:nvPr/>
          </p:nvSpPr>
          <p:spPr>
            <a:xfrm>
              <a:off x="129643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6" name="Chevron 25"/>
            <p:cNvSpPr/>
            <p:nvPr/>
          </p:nvSpPr>
          <p:spPr>
            <a:xfrm>
              <a:off x="141242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7" name="Chevron 26"/>
            <p:cNvSpPr/>
            <p:nvPr/>
          </p:nvSpPr>
          <p:spPr>
            <a:xfrm>
              <a:off x="152842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8" name="Chevron 27"/>
            <p:cNvSpPr/>
            <p:nvPr/>
          </p:nvSpPr>
          <p:spPr>
            <a:xfrm>
              <a:off x="16448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9" name="Chevron 28"/>
            <p:cNvSpPr/>
            <p:nvPr/>
          </p:nvSpPr>
          <p:spPr>
            <a:xfrm>
              <a:off x="17608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0" name="Chevron 29"/>
            <p:cNvSpPr/>
            <p:nvPr/>
          </p:nvSpPr>
          <p:spPr>
            <a:xfrm>
              <a:off x="187685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1" name="Chevron 30"/>
            <p:cNvSpPr/>
            <p:nvPr/>
          </p:nvSpPr>
          <p:spPr>
            <a:xfrm>
              <a:off x="198710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2" name="Chevron 31"/>
            <p:cNvSpPr/>
            <p:nvPr/>
          </p:nvSpPr>
          <p:spPr>
            <a:xfrm>
              <a:off x="210309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3" name="Chevron 32"/>
            <p:cNvSpPr/>
            <p:nvPr/>
          </p:nvSpPr>
          <p:spPr>
            <a:xfrm>
              <a:off x="221909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4" name="Chevron 33"/>
            <p:cNvSpPr/>
            <p:nvPr/>
          </p:nvSpPr>
          <p:spPr>
            <a:xfrm>
              <a:off x="232268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5" name="Chevron 34"/>
            <p:cNvSpPr/>
            <p:nvPr/>
          </p:nvSpPr>
          <p:spPr>
            <a:xfrm>
              <a:off x="243868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6" name="Chevron 35"/>
            <p:cNvSpPr/>
            <p:nvPr/>
          </p:nvSpPr>
          <p:spPr>
            <a:xfrm>
              <a:off x="255467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7" name="Chevron 36"/>
            <p:cNvSpPr/>
            <p:nvPr/>
          </p:nvSpPr>
          <p:spPr>
            <a:xfrm>
              <a:off x="266492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8" name="Chevron 37"/>
            <p:cNvSpPr/>
            <p:nvPr/>
          </p:nvSpPr>
          <p:spPr>
            <a:xfrm>
              <a:off x="278091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9" name="Chevron 38"/>
            <p:cNvSpPr/>
            <p:nvPr/>
          </p:nvSpPr>
          <p:spPr>
            <a:xfrm>
              <a:off x="289691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0" name="Chevron 39"/>
            <p:cNvSpPr/>
            <p:nvPr/>
          </p:nvSpPr>
          <p:spPr>
            <a:xfrm>
              <a:off x="301335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1" name="Chevron 40"/>
            <p:cNvSpPr/>
            <p:nvPr/>
          </p:nvSpPr>
          <p:spPr>
            <a:xfrm>
              <a:off x="312935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2" name="Chevron 41"/>
            <p:cNvSpPr/>
            <p:nvPr/>
          </p:nvSpPr>
          <p:spPr>
            <a:xfrm>
              <a:off x="324534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3" name="Chevron 42"/>
            <p:cNvSpPr/>
            <p:nvPr/>
          </p:nvSpPr>
          <p:spPr>
            <a:xfrm>
              <a:off x="335559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4" name="Chevron 43"/>
            <p:cNvSpPr/>
            <p:nvPr/>
          </p:nvSpPr>
          <p:spPr>
            <a:xfrm>
              <a:off x="347158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5" name="Chevron 44"/>
            <p:cNvSpPr/>
            <p:nvPr/>
          </p:nvSpPr>
          <p:spPr>
            <a:xfrm>
              <a:off x="358758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6" name="Chevron 45"/>
            <p:cNvSpPr/>
            <p:nvPr/>
          </p:nvSpPr>
          <p:spPr>
            <a:xfrm>
              <a:off x="369783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7" name="Chevron 46"/>
            <p:cNvSpPr/>
            <p:nvPr/>
          </p:nvSpPr>
          <p:spPr>
            <a:xfrm>
              <a:off x="381382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8" name="Chevron 47"/>
            <p:cNvSpPr/>
            <p:nvPr/>
          </p:nvSpPr>
          <p:spPr>
            <a:xfrm>
              <a:off x="392982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9" name="Chevron 48"/>
            <p:cNvSpPr/>
            <p:nvPr/>
          </p:nvSpPr>
          <p:spPr>
            <a:xfrm>
              <a:off x="404007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0" name="Chevron 49"/>
            <p:cNvSpPr/>
            <p:nvPr/>
          </p:nvSpPr>
          <p:spPr>
            <a:xfrm>
              <a:off x="41560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1" name="Chevron 50"/>
            <p:cNvSpPr/>
            <p:nvPr/>
          </p:nvSpPr>
          <p:spPr>
            <a:xfrm>
              <a:off x="42720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2" name="Chevron 51"/>
            <p:cNvSpPr/>
            <p:nvPr/>
          </p:nvSpPr>
          <p:spPr>
            <a:xfrm>
              <a:off x="437605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3" name="Chevron 52"/>
            <p:cNvSpPr/>
            <p:nvPr/>
          </p:nvSpPr>
          <p:spPr>
            <a:xfrm>
              <a:off x="448630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4" name="Chevron 53"/>
            <p:cNvSpPr/>
            <p:nvPr/>
          </p:nvSpPr>
          <p:spPr>
            <a:xfrm>
              <a:off x="460229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5" name="Chevron 54"/>
            <p:cNvSpPr/>
            <p:nvPr/>
          </p:nvSpPr>
          <p:spPr>
            <a:xfrm>
              <a:off x="471829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6" name="Chevron 55"/>
            <p:cNvSpPr/>
            <p:nvPr/>
          </p:nvSpPr>
          <p:spPr>
            <a:xfrm>
              <a:off x="482854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7" name="Chevron 56"/>
            <p:cNvSpPr/>
            <p:nvPr/>
          </p:nvSpPr>
          <p:spPr>
            <a:xfrm>
              <a:off x="494453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8" name="Chevron 57"/>
            <p:cNvSpPr/>
            <p:nvPr/>
          </p:nvSpPr>
          <p:spPr>
            <a:xfrm>
              <a:off x="506052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9" name="Chevron 58"/>
            <p:cNvSpPr/>
            <p:nvPr/>
          </p:nvSpPr>
          <p:spPr>
            <a:xfrm>
              <a:off x="5177449"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0" name="Chevron 59"/>
            <p:cNvSpPr/>
            <p:nvPr/>
          </p:nvSpPr>
          <p:spPr>
            <a:xfrm>
              <a:off x="5293443"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1" name="Chevron 60"/>
            <p:cNvSpPr/>
            <p:nvPr/>
          </p:nvSpPr>
          <p:spPr>
            <a:xfrm>
              <a:off x="540943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2" name="Chevron 61"/>
            <p:cNvSpPr/>
            <p:nvPr/>
          </p:nvSpPr>
          <p:spPr>
            <a:xfrm>
              <a:off x="551968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3" name="Chevron 62"/>
            <p:cNvSpPr/>
            <p:nvPr/>
          </p:nvSpPr>
          <p:spPr>
            <a:xfrm>
              <a:off x="5635681"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4" name="Chevron 63"/>
            <p:cNvSpPr/>
            <p:nvPr/>
          </p:nvSpPr>
          <p:spPr>
            <a:xfrm>
              <a:off x="5751675"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5" name="Chevron 64"/>
            <p:cNvSpPr/>
            <p:nvPr/>
          </p:nvSpPr>
          <p:spPr>
            <a:xfrm>
              <a:off x="5868120"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6" name="Chevron 65"/>
            <p:cNvSpPr/>
            <p:nvPr/>
          </p:nvSpPr>
          <p:spPr>
            <a:xfrm>
              <a:off x="5984114"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7" name="Chevron 66"/>
            <p:cNvSpPr/>
            <p:nvPr/>
          </p:nvSpPr>
          <p:spPr>
            <a:xfrm>
              <a:off x="610010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8" name="Chevron 67"/>
            <p:cNvSpPr/>
            <p:nvPr/>
          </p:nvSpPr>
          <p:spPr>
            <a:xfrm>
              <a:off x="621035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grpSp>
    </p:spTree>
    <p:extLst>
      <p:ext uri="{BB962C8B-B14F-4D97-AF65-F5344CB8AC3E}">
        <p14:creationId xmlns:p14="http://schemas.microsoft.com/office/powerpoint/2010/main" val="389954401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eaLnBrk="0" hangingPunct="0"/>
            <a:r>
              <a:rPr lang="ro-RO" sz="2800" b="1" i="1" kern="1200" dirty="0">
                <a:solidFill>
                  <a:prstClr val="black">
                    <a:lumMod val="50000"/>
                    <a:lumOff val="50000"/>
                  </a:prstClr>
                </a:solidFill>
                <a:latin typeface="Calibri" panose="020F0502020204030204"/>
              </a:rPr>
              <a:t>1</a:t>
            </a:r>
            <a:r>
              <a:rPr lang="ro-RO" sz="2800" b="1" i="1" kern="1200" dirty="0" smtClean="0">
                <a:solidFill>
                  <a:prstClr val="black">
                    <a:lumMod val="50000"/>
                    <a:lumOff val="50000"/>
                  </a:prstClr>
                </a:solidFill>
                <a:latin typeface="Calibri" panose="020F0502020204030204"/>
              </a:rPr>
              <a:t>.4</a:t>
            </a:r>
            <a:r>
              <a:rPr lang="ro-RO" sz="2800" b="1" i="1" kern="1200" dirty="0">
                <a:solidFill>
                  <a:prstClr val="black">
                    <a:lumMod val="50000"/>
                    <a:lumOff val="50000"/>
                  </a:prstClr>
                </a:solidFill>
                <a:latin typeface="Calibri" panose="020F0502020204030204"/>
              </a:rPr>
              <a:t>. Cuantificarea </a:t>
            </a:r>
            <a:r>
              <a:rPr lang="ro-RO" sz="2800" b="1" i="1" kern="1200" dirty="0" smtClean="0">
                <a:solidFill>
                  <a:prstClr val="black">
                    <a:lumMod val="50000"/>
                    <a:lumOff val="50000"/>
                  </a:prstClr>
                </a:solidFill>
                <a:latin typeface="Calibri" panose="020F0502020204030204"/>
              </a:rPr>
              <a:t>Consumurilor, Facturarea Serviciilor</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r>
            <a:br>
              <a:rPr lang="ro-RO" sz="2800" b="1" i="1" kern="1200" dirty="0" smtClean="0">
                <a:solidFill>
                  <a:prstClr val="black">
                    <a:lumMod val="50000"/>
                    <a:lumOff val="50000"/>
                  </a:prstClr>
                </a:solidFill>
                <a:latin typeface="Calibri" panose="020F0502020204030204"/>
              </a:rPr>
            </a:br>
            <a:r>
              <a:rPr lang="ro-RO" sz="2200" b="1" i="1" kern="1200" dirty="0">
                <a:solidFill>
                  <a:srgbClr val="2C87C8"/>
                </a:solidFill>
                <a:latin typeface="Calibri" panose="020F0502020204030204"/>
              </a:rPr>
              <a:t>Subtitlul 5 – </a:t>
            </a:r>
            <a:r>
              <a:rPr lang="ro-RO" sz="2200" i="1" kern="1200" dirty="0">
                <a:solidFill>
                  <a:prstClr val="black"/>
                </a:solidFill>
                <a:latin typeface="Calibri" panose="020F0502020204030204"/>
              </a:rPr>
              <a:t>Citirea contoarelor de branșament și </a:t>
            </a:r>
            <a:r>
              <a:rPr lang="ro-RO" sz="2200" i="1" kern="1200" dirty="0" smtClean="0">
                <a:solidFill>
                  <a:prstClr val="black"/>
                </a:solidFill>
                <a:latin typeface="Calibri" panose="020F0502020204030204"/>
              </a:rPr>
              <a:t>facturarea consumurilor</a:t>
            </a:r>
            <a:r>
              <a:rPr lang="ro-RO" sz="2200" b="1" i="1" kern="1200" dirty="0" smtClean="0">
                <a:solidFill>
                  <a:srgbClr val="2C87C8"/>
                </a:solidFill>
                <a:latin typeface="Calibri" panose="020F0502020204030204"/>
              </a:rPr>
              <a:t>	</a:t>
            </a:r>
            <a:r>
              <a:rPr lang="ro-RO" b="1" i="1" kern="1200" dirty="0">
                <a:solidFill>
                  <a:srgbClr val="2C87C8"/>
                </a:solidFill>
                <a:latin typeface="Calibri" panose="020F0502020204030204"/>
              </a:rPr>
              <a:t>	</a:t>
            </a:r>
            <a:r>
              <a:rPr lang="ro-RO" altLang="en-US" sz="1600" i="1" kern="1200" dirty="0">
                <a:solidFill>
                  <a:prstClr val="black"/>
                </a:solidFill>
                <a:latin typeface="Calibri" panose="020F0502020204030204"/>
                <a:ea typeface="MS PGothic" panose="020B0600070205080204" pitchFamily="34" charset="-128"/>
              </a:rPr>
              <a:t>Activitatea de citiri contoare și emitere facturi:</a:t>
            </a:r>
            <a:br>
              <a:rPr lang="ro-RO" altLang="en-US" sz="1600" i="1" kern="1200" dirty="0">
                <a:solidFill>
                  <a:prstClr val="black"/>
                </a:solidFill>
                <a:latin typeface="Calibri" panose="020F0502020204030204"/>
                <a:ea typeface="MS PGothic" panose="020B0600070205080204" pitchFamily="34" charset="-128"/>
              </a:rPr>
            </a:br>
            <a:r>
              <a:rPr lang="ro-RO" altLang="en-US" sz="1700" b="1" kern="1200" dirty="0" smtClean="0">
                <a:solidFill>
                  <a:prstClr val="black"/>
                </a:solidFill>
                <a:latin typeface="Calibri" panose="020F0502020204030204"/>
                <a:ea typeface="MS PGothic" panose="020B0600070205080204" pitchFamily="34" charset="-128"/>
              </a:rPr>
              <a:t>-</a:t>
            </a:r>
            <a:r>
              <a:rPr lang="ro-RO" altLang="en-US" sz="1700" kern="1200" dirty="0" smtClean="0">
                <a:solidFill>
                  <a:prstClr val="black"/>
                </a:solidFill>
                <a:latin typeface="Calibri" panose="020F0502020204030204"/>
                <a:ea typeface="MS PGothic" panose="020B0600070205080204" pitchFamily="34" charset="-128"/>
              </a:rPr>
              <a:t> </a:t>
            </a:r>
            <a:r>
              <a:rPr lang="ro-RO" altLang="en-US" sz="1200" kern="1200" dirty="0" smtClean="0">
                <a:solidFill>
                  <a:prstClr val="black"/>
                </a:solidFill>
                <a:latin typeface="Calibri" panose="020F0502020204030204"/>
                <a:ea typeface="MS PGothic" panose="020B0600070205080204" pitchFamily="34" charset="-128"/>
              </a:rPr>
              <a:t>G</a:t>
            </a:r>
            <a:r>
              <a:rPr lang="en-GB" altLang="en-US" sz="1200" kern="1200" dirty="0" err="1">
                <a:solidFill>
                  <a:prstClr val="black"/>
                </a:solidFill>
                <a:latin typeface="Calibri" panose="020F0502020204030204"/>
                <a:ea typeface="MS PGothic" pitchFamily="34" charset="-128"/>
              </a:rPr>
              <a:t>raficul</a:t>
            </a:r>
            <a:r>
              <a:rPr lang="en-GB" altLang="en-US" sz="1200" kern="1200" dirty="0">
                <a:solidFill>
                  <a:prstClr val="black"/>
                </a:solidFill>
                <a:latin typeface="Calibri" panose="020F0502020204030204"/>
                <a:ea typeface="MS PGothic" pitchFamily="34" charset="-128"/>
              </a:rPr>
              <a:t> de </a:t>
            </a:r>
            <a:r>
              <a:rPr lang="en-GB" altLang="en-US" sz="1200" kern="1200" dirty="0" err="1">
                <a:solidFill>
                  <a:prstClr val="black"/>
                </a:solidFill>
                <a:latin typeface="Calibri" panose="020F0502020204030204"/>
                <a:ea typeface="MS PGothic" pitchFamily="34" charset="-128"/>
              </a:rPr>
              <a:t>citiri</a:t>
            </a:r>
            <a:r>
              <a:rPr lang="en-GB" altLang="en-US" sz="1200" kern="1200" dirty="0">
                <a:solidFill>
                  <a:prstClr val="black"/>
                </a:solidFill>
                <a:latin typeface="Calibri" panose="020F0502020204030204"/>
                <a:ea typeface="MS PGothic" pitchFamily="34" charset="-128"/>
              </a:rPr>
              <a:t> a </a:t>
            </a:r>
            <a:r>
              <a:rPr lang="en-GB" altLang="en-US" sz="1200" kern="1200" dirty="0" err="1">
                <a:solidFill>
                  <a:prstClr val="black"/>
                </a:solidFill>
                <a:latin typeface="Calibri" panose="020F0502020204030204"/>
                <a:ea typeface="MS PGothic" pitchFamily="34" charset="-128"/>
              </a:rPr>
              <a:t>contoarelor</a:t>
            </a:r>
            <a:r>
              <a:rPr lang="en-GB" altLang="en-US" sz="1200" kern="1200" dirty="0">
                <a:solidFill>
                  <a:prstClr val="black"/>
                </a:solidFill>
                <a:latin typeface="Calibri" panose="020F0502020204030204"/>
                <a:ea typeface="MS PGothic" pitchFamily="34" charset="-128"/>
              </a:rPr>
              <a:t> de </a:t>
            </a:r>
            <a:r>
              <a:rPr lang="en-GB" altLang="en-US" sz="1200" kern="1200" dirty="0" err="1">
                <a:solidFill>
                  <a:prstClr val="black"/>
                </a:solidFill>
                <a:latin typeface="Calibri" panose="020F0502020204030204"/>
                <a:ea typeface="MS PGothic" pitchFamily="34" charset="-128"/>
              </a:rPr>
              <a:t>branșament</a:t>
            </a:r>
            <a:r>
              <a:rPr lang="en-GB" altLang="en-US" sz="1200" kern="1200" dirty="0">
                <a:solidFill>
                  <a:prstClr val="black"/>
                </a:solidFill>
                <a:latin typeface="Calibri" panose="020F0502020204030204"/>
                <a:ea typeface="MS PGothic" pitchFamily="34" charset="-128"/>
              </a:rPr>
              <a:t> </a:t>
            </a:r>
            <a:r>
              <a:rPr lang="ro-RO" altLang="en-US" sz="1200" kern="1200" dirty="0">
                <a:solidFill>
                  <a:prstClr val="black"/>
                </a:solidFill>
                <a:latin typeface="Calibri" panose="020F0502020204030204"/>
                <a:ea typeface="MS PGothic" pitchFamily="34" charset="-128"/>
              </a:rPr>
              <a:t>se întocmește </a:t>
            </a:r>
            <a:r>
              <a:rPr lang="en-GB" altLang="en-US" sz="1200" kern="1200" dirty="0">
                <a:solidFill>
                  <a:prstClr val="black"/>
                </a:solidFill>
                <a:latin typeface="Calibri" panose="020F0502020204030204"/>
                <a:ea typeface="MS PGothic" pitchFamily="34" charset="-128"/>
              </a:rPr>
              <a:t>conform </a:t>
            </a:r>
            <a:r>
              <a:rPr lang="ro-RO" altLang="en-US" sz="1200" kern="1200" dirty="0">
                <a:solidFill>
                  <a:prstClr val="black"/>
                </a:solidFill>
                <a:latin typeface="Calibri" panose="020F0502020204030204"/>
                <a:ea typeface="MS PGothic" pitchFamily="34" charset="-128"/>
              </a:rPr>
              <a:t>clauzelor din </a:t>
            </a:r>
            <a:r>
              <a:rPr lang="en-GB" altLang="en-US" sz="1200" kern="1200" dirty="0" err="1">
                <a:solidFill>
                  <a:prstClr val="black"/>
                </a:solidFill>
                <a:latin typeface="Calibri" panose="020F0502020204030204"/>
                <a:ea typeface="MS PGothic" pitchFamily="34" charset="-128"/>
              </a:rPr>
              <a:t>contractel</a:t>
            </a:r>
            <a:r>
              <a:rPr lang="ro-RO" altLang="en-US" sz="1200" kern="1200" dirty="0">
                <a:solidFill>
                  <a:prstClr val="black"/>
                </a:solidFill>
                <a:latin typeface="Calibri" panose="020F0502020204030204"/>
                <a:ea typeface="MS PGothic" pitchFamily="34" charset="-128"/>
              </a:rPr>
              <a:t>e</a:t>
            </a:r>
            <a:r>
              <a:rPr lang="en-GB" altLang="en-US" sz="1200" kern="1200" dirty="0">
                <a:solidFill>
                  <a:prstClr val="black"/>
                </a:solidFill>
                <a:latin typeface="Calibri" panose="020F0502020204030204"/>
                <a:ea typeface="MS PGothic" pitchFamily="34" charset="-128"/>
              </a:rPr>
              <a:t> de </a:t>
            </a:r>
            <a:r>
              <a:rPr lang="en-GB" altLang="en-US" sz="1200" kern="1200" dirty="0" err="1">
                <a:solidFill>
                  <a:prstClr val="black"/>
                </a:solidFill>
                <a:latin typeface="Calibri" panose="020F0502020204030204"/>
                <a:ea typeface="MS PGothic" pitchFamily="34" charset="-128"/>
              </a:rPr>
              <a:t>furnizare</a:t>
            </a:r>
            <a:r>
              <a:rPr lang="en-GB" altLang="en-US" sz="1200" kern="1200" dirty="0">
                <a:solidFill>
                  <a:prstClr val="black"/>
                </a:solidFill>
                <a:latin typeface="Calibri" panose="020F0502020204030204"/>
                <a:ea typeface="MS PGothic" pitchFamily="34" charset="-128"/>
              </a:rPr>
              <a:t>/</a:t>
            </a:r>
            <a:r>
              <a:rPr lang="en-GB" altLang="en-US" sz="1200" kern="1200" dirty="0" err="1">
                <a:solidFill>
                  <a:prstClr val="black"/>
                </a:solidFill>
                <a:latin typeface="Calibri" panose="020F0502020204030204"/>
                <a:ea typeface="MS PGothic" pitchFamily="34" charset="-128"/>
              </a:rPr>
              <a:t>prestare</a:t>
            </a:r>
            <a:r>
              <a:rPr lang="en-GB" altLang="en-US" sz="1200" kern="1200" dirty="0">
                <a:solidFill>
                  <a:prstClr val="black"/>
                </a:solidFill>
                <a:latin typeface="Calibri" panose="020F0502020204030204"/>
                <a:ea typeface="MS PGothic" pitchFamily="34" charset="-128"/>
              </a:rPr>
              <a:t> </a:t>
            </a:r>
            <a:r>
              <a:rPr lang="en-GB" altLang="en-US" sz="1200" kern="1200" dirty="0" err="1">
                <a:solidFill>
                  <a:prstClr val="black"/>
                </a:solidFill>
                <a:latin typeface="Calibri" panose="020F0502020204030204"/>
                <a:ea typeface="MS PGothic" pitchFamily="34" charset="-128"/>
              </a:rPr>
              <a:t>servicii</a:t>
            </a:r>
            <a:r>
              <a:rPr lang="en-GB" altLang="en-US" sz="1200" kern="1200" dirty="0">
                <a:solidFill>
                  <a:prstClr val="black"/>
                </a:solidFill>
                <a:latin typeface="Calibri" panose="020F0502020204030204"/>
                <a:ea typeface="MS PGothic" pitchFamily="34" charset="-128"/>
              </a:rPr>
              <a:t> </a:t>
            </a:r>
            <a:r>
              <a:rPr lang="en-GB" altLang="en-US" sz="1200" kern="1200" dirty="0" err="1">
                <a:solidFill>
                  <a:prstClr val="black"/>
                </a:solidFill>
                <a:latin typeface="Calibri" panose="020F0502020204030204"/>
                <a:ea typeface="MS PGothic" pitchFamily="34" charset="-128"/>
              </a:rPr>
              <a:t>apa</a:t>
            </a:r>
            <a:r>
              <a:rPr lang="en-GB" altLang="en-US" sz="1200" kern="1200" dirty="0">
                <a:solidFill>
                  <a:prstClr val="black"/>
                </a:solidFill>
                <a:latin typeface="Calibri" panose="020F0502020204030204"/>
                <a:ea typeface="MS PGothic" pitchFamily="34" charset="-128"/>
              </a:rPr>
              <a:t>-canal </a:t>
            </a:r>
            <a:r>
              <a:rPr lang="en-GB" altLang="en-US" sz="1200" kern="1200" dirty="0" err="1">
                <a:solidFill>
                  <a:prstClr val="black"/>
                </a:solidFill>
                <a:latin typeface="Calibri" panose="020F0502020204030204"/>
                <a:ea typeface="MS PGothic" pitchFamily="34" charset="-128"/>
              </a:rPr>
              <a:t>încheiate</a:t>
            </a:r>
            <a:r>
              <a:rPr lang="en-GB" altLang="en-US" sz="1200" kern="1200" dirty="0">
                <a:solidFill>
                  <a:prstClr val="black"/>
                </a:solidFill>
                <a:latin typeface="Calibri" panose="020F0502020204030204"/>
                <a:ea typeface="MS PGothic" pitchFamily="34" charset="-128"/>
              </a:rPr>
              <a:t> cu </a:t>
            </a:r>
            <a:r>
              <a:rPr lang="en-GB" altLang="en-US" sz="1200" kern="1200" dirty="0" err="1">
                <a:solidFill>
                  <a:prstClr val="black"/>
                </a:solidFill>
                <a:latin typeface="Calibri" panose="020F0502020204030204"/>
                <a:ea typeface="MS PGothic" pitchFamily="34" charset="-128"/>
              </a:rPr>
              <a:t>utilizatorii</a:t>
            </a:r>
            <a:r>
              <a:rPr lang="ro-RO" altLang="en-US" sz="1200" kern="1200" dirty="0">
                <a:solidFill>
                  <a:prstClr val="black"/>
                </a:solidFill>
                <a:latin typeface="Calibri" panose="020F0502020204030204"/>
                <a:ea typeface="MS PGothic" pitchFamily="34" charset="-128"/>
              </a:rPr>
              <a:t> (rute lunare de citire);</a:t>
            </a:r>
            <a:br>
              <a:rPr lang="ro-RO" altLang="en-US" sz="1200" kern="1200" dirty="0">
                <a:solidFill>
                  <a:prstClr val="black"/>
                </a:solidFill>
                <a:latin typeface="Calibri" panose="020F0502020204030204"/>
                <a:ea typeface="MS PGothic" pitchFamily="34" charset="-128"/>
              </a:rPr>
            </a:br>
            <a:r>
              <a:rPr lang="ro-RO" altLang="en-US" sz="1200" b="1" kern="1200" dirty="0" smtClean="0">
                <a:solidFill>
                  <a:prstClr val="black"/>
                </a:solidFill>
                <a:latin typeface="Calibri" panose="020F0502020204030204"/>
                <a:ea typeface="MS PGothic" pitchFamily="34" charset="-128"/>
              </a:rPr>
              <a:t>-</a:t>
            </a:r>
            <a:r>
              <a:rPr lang="ro-RO" altLang="en-US" sz="1200" kern="1200" dirty="0" smtClean="0">
                <a:solidFill>
                  <a:prstClr val="black"/>
                </a:solidFill>
                <a:latin typeface="Calibri" panose="020F0502020204030204"/>
                <a:ea typeface="MS PGothic" pitchFamily="34" charset="-128"/>
              </a:rPr>
              <a:t> </a:t>
            </a:r>
            <a:r>
              <a:rPr lang="en-GB" altLang="en-US" sz="1200" kern="1200" dirty="0" err="1" smtClean="0">
                <a:solidFill>
                  <a:prstClr val="black"/>
                </a:solidFill>
                <a:latin typeface="Calibri" panose="020F0502020204030204"/>
                <a:ea typeface="MS PGothic" pitchFamily="34" charset="-128"/>
              </a:rPr>
              <a:t>Operatorul</a:t>
            </a:r>
            <a:r>
              <a:rPr lang="en-GB" altLang="en-US" sz="1200" kern="1200" dirty="0" smtClean="0">
                <a:solidFill>
                  <a:prstClr val="black"/>
                </a:solidFill>
                <a:latin typeface="Calibri" panose="020F0502020204030204"/>
                <a:ea typeface="MS PGothic" pitchFamily="34" charset="-128"/>
              </a:rPr>
              <a:t> </a:t>
            </a:r>
            <a:r>
              <a:rPr lang="ro-RO" altLang="en-US" sz="1200" kern="1200" dirty="0">
                <a:solidFill>
                  <a:prstClr val="black"/>
                </a:solidFill>
                <a:latin typeface="Calibri" panose="020F0502020204030204"/>
                <a:ea typeface="MS PGothic" pitchFamily="34" charset="-128"/>
              </a:rPr>
              <a:t>introducere/validare date </a:t>
            </a:r>
            <a:r>
              <a:rPr lang="en-GB" altLang="en-US" sz="1200" kern="1200" dirty="0" err="1">
                <a:solidFill>
                  <a:prstClr val="black"/>
                </a:solidFill>
                <a:latin typeface="Calibri" panose="020F0502020204030204"/>
                <a:ea typeface="MS PGothic" pitchFamily="34" charset="-128"/>
              </a:rPr>
              <a:t>încarcă</a:t>
            </a:r>
            <a:r>
              <a:rPr lang="en-GB" altLang="en-US" sz="1200" kern="1200" dirty="0">
                <a:solidFill>
                  <a:prstClr val="black"/>
                </a:solidFill>
                <a:latin typeface="Calibri" panose="020F0502020204030204"/>
                <a:ea typeface="MS PGothic" pitchFamily="34" charset="-128"/>
              </a:rPr>
              <a:t> </a:t>
            </a:r>
            <a:r>
              <a:rPr lang="en-GB" altLang="en-US" sz="1200" kern="1200" dirty="0" err="1">
                <a:solidFill>
                  <a:prstClr val="black"/>
                </a:solidFill>
                <a:latin typeface="Calibri" panose="020F0502020204030204"/>
                <a:ea typeface="MS PGothic" pitchFamily="34" charset="-128"/>
              </a:rPr>
              <a:t>în</a:t>
            </a:r>
            <a:r>
              <a:rPr lang="en-GB" altLang="en-US" sz="1200" kern="1200" dirty="0">
                <a:solidFill>
                  <a:prstClr val="black"/>
                </a:solidFill>
                <a:latin typeface="Calibri" panose="020F0502020204030204"/>
                <a:ea typeface="MS PGothic" pitchFamily="34" charset="-128"/>
              </a:rPr>
              <a:t> PSION </a:t>
            </a:r>
            <a:r>
              <a:rPr lang="en-GB" altLang="en-US" sz="1200" kern="1200" dirty="0" err="1">
                <a:solidFill>
                  <a:prstClr val="black"/>
                </a:solidFill>
                <a:latin typeface="Calibri" panose="020F0502020204030204"/>
                <a:ea typeface="MS PGothic" pitchFamily="34" charset="-128"/>
              </a:rPr>
              <a:t>datele</a:t>
            </a:r>
            <a:r>
              <a:rPr lang="en-GB" altLang="en-US" sz="1200" kern="1200" dirty="0">
                <a:solidFill>
                  <a:prstClr val="black"/>
                </a:solidFill>
                <a:latin typeface="Calibri" panose="020F0502020204030204"/>
                <a:ea typeface="MS PGothic" pitchFamily="34" charset="-128"/>
              </a:rPr>
              <a:t> </a:t>
            </a:r>
            <a:r>
              <a:rPr lang="en-GB" altLang="en-US" sz="1200" kern="1200" dirty="0" err="1">
                <a:solidFill>
                  <a:prstClr val="black"/>
                </a:solidFill>
                <a:latin typeface="Calibri" panose="020F0502020204030204"/>
                <a:ea typeface="MS PGothic" pitchFamily="34" charset="-128"/>
              </a:rPr>
              <a:t>utilizatorilor</a:t>
            </a:r>
            <a:r>
              <a:rPr lang="en-GB" altLang="en-US" sz="1200" kern="1200" dirty="0">
                <a:solidFill>
                  <a:prstClr val="black"/>
                </a:solidFill>
                <a:latin typeface="Calibri" panose="020F0502020204030204"/>
                <a:ea typeface="MS PGothic" pitchFamily="34" charset="-128"/>
              </a:rPr>
              <a:t> </a:t>
            </a:r>
            <a:r>
              <a:rPr lang="ro-RO" altLang="en-US" sz="1200" kern="1200" dirty="0">
                <a:solidFill>
                  <a:prstClr val="black"/>
                </a:solidFill>
                <a:latin typeface="Calibri" panose="020F0502020204030204"/>
                <a:ea typeface="MS PGothic" pitchFamily="34" charset="-128"/>
              </a:rPr>
              <a:t>ce urmează a fi citiți de către agentul servicii client în 3 – 5 zile lucrătoare;</a:t>
            </a:r>
            <a:br>
              <a:rPr lang="ro-RO" altLang="en-US" sz="1200" kern="1200" dirty="0">
                <a:solidFill>
                  <a:prstClr val="black"/>
                </a:solidFill>
                <a:latin typeface="Calibri" panose="020F0502020204030204"/>
                <a:ea typeface="MS PGothic" pitchFamily="34" charset="-128"/>
              </a:rPr>
            </a:br>
            <a:r>
              <a:rPr lang="ro-RO" altLang="en-US" sz="1200" b="1" kern="1200" dirty="0" smtClean="0">
                <a:solidFill>
                  <a:prstClr val="black"/>
                </a:solidFill>
                <a:latin typeface="Calibri" panose="020F0502020204030204"/>
                <a:ea typeface="MS PGothic" pitchFamily="34" charset="-128"/>
              </a:rPr>
              <a:t>-</a:t>
            </a:r>
            <a:r>
              <a:rPr lang="ro-RO" altLang="en-US" sz="1200" kern="1200" dirty="0" smtClean="0">
                <a:solidFill>
                  <a:prstClr val="black"/>
                </a:solidFill>
                <a:latin typeface="Calibri" panose="020F0502020204030204"/>
                <a:ea typeface="MS PGothic" pitchFamily="34" charset="-128"/>
              </a:rPr>
              <a:t> </a:t>
            </a:r>
            <a:r>
              <a:rPr lang="en-GB" altLang="en-US" sz="1200" kern="1200" dirty="0" err="1" smtClean="0">
                <a:solidFill>
                  <a:prstClr val="black"/>
                </a:solidFill>
                <a:latin typeface="Calibri" panose="020F0502020204030204"/>
                <a:ea typeface="MS PGothic" pitchFamily="34" charset="-128"/>
              </a:rPr>
              <a:t>Agentul</a:t>
            </a:r>
            <a:r>
              <a:rPr lang="en-GB" altLang="en-US" sz="1200" kern="1200" dirty="0" smtClean="0">
                <a:solidFill>
                  <a:prstClr val="black"/>
                </a:solidFill>
                <a:latin typeface="Calibri" panose="020F0502020204030204"/>
                <a:ea typeface="MS PGothic" pitchFamily="34" charset="-128"/>
              </a:rPr>
              <a:t> </a:t>
            </a:r>
            <a:r>
              <a:rPr lang="en-GB" altLang="en-US" sz="1200" kern="1200" dirty="0" err="1">
                <a:solidFill>
                  <a:prstClr val="black"/>
                </a:solidFill>
                <a:latin typeface="Calibri" panose="020F0502020204030204"/>
                <a:ea typeface="MS PGothic" pitchFamily="34" charset="-128"/>
              </a:rPr>
              <a:t>servicii</a:t>
            </a:r>
            <a:r>
              <a:rPr lang="en-GB" altLang="en-US" sz="1200" kern="1200" dirty="0">
                <a:solidFill>
                  <a:prstClr val="black"/>
                </a:solidFill>
                <a:latin typeface="Calibri" panose="020F0502020204030204"/>
                <a:ea typeface="MS PGothic" pitchFamily="34" charset="-128"/>
              </a:rPr>
              <a:t> client se </a:t>
            </a:r>
            <a:r>
              <a:rPr lang="en-GB" altLang="en-US" sz="1200" kern="1200" dirty="0" err="1">
                <a:solidFill>
                  <a:prstClr val="black"/>
                </a:solidFill>
                <a:latin typeface="Calibri" panose="020F0502020204030204"/>
                <a:ea typeface="MS PGothic" pitchFamily="34" charset="-128"/>
              </a:rPr>
              <a:t>deplasează</a:t>
            </a:r>
            <a:r>
              <a:rPr lang="en-GB" altLang="en-US" sz="1200" kern="1200" dirty="0">
                <a:solidFill>
                  <a:prstClr val="black"/>
                </a:solidFill>
                <a:latin typeface="Calibri" panose="020F0502020204030204"/>
                <a:ea typeface="MS PGothic" pitchFamily="34" charset="-128"/>
              </a:rPr>
              <a:t> </a:t>
            </a:r>
            <a:r>
              <a:rPr lang="en-GB" altLang="en-US" sz="1200" kern="1200" dirty="0" err="1">
                <a:solidFill>
                  <a:prstClr val="black"/>
                </a:solidFill>
                <a:latin typeface="Calibri" panose="020F0502020204030204"/>
                <a:ea typeface="MS PGothic" pitchFamily="34" charset="-128"/>
              </a:rPr>
              <a:t>în</a:t>
            </a:r>
            <a:r>
              <a:rPr lang="en-GB" altLang="en-US" sz="1200" kern="1200" dirty="0">
                <a:solidFill>
                  <a:prstClr val="black"/>
                </a:solidFill>
                <a:latin typeface="Calibri" panose="020F0502020204030204"/>
                <a:ea typeface="MS PGothic" pitchFamily="34" charset="-128"/>
              </a:rPr>
              <a:t> </a:t>
            </a:r>
            <a:r>
              <a:rPr lang="en-GB" altLang="en-US" sz="1200" kern="1200" dirty="0" err="1">
                <a:solidFill>
                  <a:prstClr val="black"/>
                </a:solidFill>
                <a:latin typeface="Calibri" panose="020F0502020204030204"/>
                <a:ea typeface="MS PGothic" pitchFamily="34" charset="-128"/>
              </a:rPr>
              <a:t>teren</a:t>
            </a:r>
            <a:r>
              <a:rPr lang="en-GB" altLang="en-US" sz="1200" kern="1200" dirty="0">
                <a:solidFill>
                  <a:prstClr val="black"/>
                </a:solidFill>
                <a:latin typeface="Calibri" panose="020F0502020204030204"/>
                <a:ea typeface="MS PGothic" pitchFamily="34" charset="-128"/>
              </a:rPr>
              <a:t> conform </a:t>
            </a:r>
            <a:r>
              <a:rPr lang="en-GB" altLang="en-US" sz="1200" kern="1200" dirty="0" err="1">
                <a:solidFill>
                  <a:prstClr val="black"/>
                </a:solidFill>
                <a:latin typeface="Calibri" panose="020F0502020204030204"/>
                <a:ea typeface="MS PGothic" pitchFamily="34" charset="-128"/>
              </a:rPr>
              <a:t>graficului</a:t>
            </a:r>
            <a:r>
              <a:rPr lang="en-GB" altLang="en-US" sz="1200" kern="1200" dirty="0">
                <a:solidFill>
                  <a:prstClr val="black"/>
                </a:solidFill>
                <a:latin typeface="Calibri" panose="020F0502020204030204"/>
                <a:ea typeface="MS PGothic" pitchFamily="34" charset="-128"/>
              </a:rPr>
              <a:t> de </a:t>
            </a:r>
            <a:r>
              <a:rPr lang="en-GB" altLang="en-US" sz="1200" kern="1200" dirty="0" err="1">
                <a:solidFill>
                  <a:prstClr val="black"/>
                </a:solidFill>
                <a:latin typeface="Calibri" panose="020F0502020204030204"/>
                <a:ea typeface="MS PGothic" pitchFamily="34" charset="-128"/>
              </a:rPr>
              <a:t>citiri</a:t>
            </a:r>
            <a:r>
              <a:rPr lang="en-GB" altLang="en-US" sz="1200" kern="1200" dirty="0">
                <a:solidFill>
                  <a:prstClr val="black"/>
                </a:solidFill>
                <a:latin typeface="Calibri" panose="020F0502020204030204"/>
                <a:ea typeface="MS PGothic" pitchFamily="34" charset="-128"/>
              </a:rPr>
              <a:t> </a:t>
            </a:r>
            <a:r>
              <a:rPr lang="en-GB" altLang="en-US" sz="1200" kern="1200" dirty="0" err="1">
                <a:solidFill>
                  <a:prstClr val="black"/>
                </a:solidFill>
                <a:latin typeface="Calibri" panose="020F0502020204030204"/>
                <a:ea typeface="MS PGothic" pitchFamily="34" charset="-128"/>
              </a:rPr>
              <a:t>în</a:t>
            </a:r>
            <a:r>
              <a:rPr lang="en-GB" altLang="en-US" sz="1200" kern="1200" dirty="0">
                <a:solidFill>
                  <a:prstClr val="black"/>
                </a:solidFill>
                <a:latin typeface="Calibri" panose="020F0502020204030204"/>
                <a:ea typeface="MS PGothic" pitchFamily="34" charset="-128"/>
              </a:rPr>
              <a:t> </a:t>
            </a:r>
            <a:r>
              <a:rPr lang="en-GB" altLang="en-US" sz="1200" kern="1200" dirty="0" err="1">
                <a:solidFill>
                  <a:prstClr val="black"/>
                </a:solidFill>
                <a:latin typeface="Calibri" panose="020F0502020204030204"/>
                <a:ea typeface="MS PGothic" pitchFamily="34" charset="-128"/>
              </a:rPr>
              <a:t>vederea</a:t>
            </a:r>
            <a:r>
              <a:rPr lang="en-GB" altLang="en-US" sz="1200" kern="1200" dirty="0">
                <a:solidFill>
                  <a:prstClr val="black"/>
                </a:solidFill>
                <a:latin typeface="Calibri" panose="020F0502020204030204"/>
                <a:ea typeface="MS PGothic" pitchFamily="34" charset="-128"/>
              </a:rPr>
              <a:t> </a:t>
            </a:r>
            <a:r>
              <a:rPr lang="en-GB" altLang="en-US" sz="1200" kern="1200" dirty="0" err="1">
                <a:solidFill>
                  <a:prstClr val="black"/>
                </a:solidFill>
                <a:latin typeface="Calibri" panose="020F0502020204030204"/>
                <a:ea typeface="MS PGothic" pitchFamily="34" charset="-128"/>
              </a:rPr>
              <a:t>identificării</a:t>
            </a:r>
            <a:r>
              <a:rPr lang="en-GB" altLang="en-US" sz="1200" kern="1200" dirty="0">
                <a:solidFill>
                  <a:prstClr val="black"/>
                </a:solidFill>
                <a:latin typeface="Calibri" panose="020F0502020204030204"/>
                <a:ea typeface="MS PGothic" pitchFamily="34" charset="-128"/>
              </a:rPr>
              <a:t> </a:t>
            </a:r>
            <a:r>
              <a:rPr lang="en-GB" altLang="en-US" sz="1200" kern="1200" dirty="0" err="1">
                <a:solidFill>
                  <a:prstClr val="black"/>
                </a:solidFill>
                <a:latin typeface="Calibri" panose="020F0502020204030204"/>
                <a:ea typeface="MS PGothic" pitchFamily="34" charset="-128"/>
              </a:rPr>
              <a:t>utilizatorilor</a:t>
            </a:r>
            <a:r>
              <a:rPr lang="en-GB" altLang="en-US" sz="1200" kern="1200" dirty="0">
                <a:solidFill>
                  <a:prstClr val="black"/>
                </a:solidFill>
                <a:latin typeface="Calibri" panose="020F0502020204030204"/>
                <a:ea typeface="MS PGothic" pitchFamily="34" charset="-128"/>
              </a:rPr>
              <a:t> </a:t>
            </a:r>
            <a:r>
              <a:rPr lang="en-GB" altLang="en-US" sz="1200" kern="1200" dirty="0" err="1">
                <a:solidFill>
                  <a:prstClr val="black"/>
                </a:solidFill>
                <a:latin typeface="Calibri" panose="020F0502020204030204"/>
                <a:ea typeface="MS PGothic" pitchFamily="34" charset="-128"/>
              </a:rPr>
              <a:t>și</a:t>
            </a:r>
            <a:r>
              <a:rPr lang="en-GB" altLang="en-US" sz="1200" kern="1200" dirty="0">
                <a:solidFill>
                  <a:prstClr val="black"/>
                </a:solidFill>
                <a:latin typeface="Calibri" panose="020F0502020204030204"/>
                <a:ea typeface="MS PGothic" pitchFamily="34" charset="-128"/>
              </a:rPr>
              <a:t> a </a:t>
            </a:r>
            <a:r>
              <a:rPr lang="en-GB" altLang="en-US" sz="1200" kern="1200" dirty="0" err="1">
                <a:solidFill>
                  <a:prstClr val="black"/>
                </a:solidFill>
                <a:latin typeface="Calibri" panose="020F0502020204030204"/>
                <a:ea typeface="MS PGothic" pitchFamily="34" charset="-128"/>
              </a:rPr>
              <a:t>tipului</a:t>
            </a:r>
            <a:r>
              <a:rPr lang="en-GB" altLang="en-US" sz="1200" kern="1200" dirty="0">
                <a:solidFill>
                  <a:prstClr val="black"/>
                </a:solidFill>
                <a:latin typeface="Calibri" panose="020F0502020204030204"/>
                <a:ea typeface="MS PGothic" pitchFamily="34" charset="-128"/>
              </a:rPr>
              <a:t> de </a:t>
            </a:r>
            <a:r>
              <a:rPr lang="en-GB" altLang="en-US" sz="1200" kern="1200" dirty="0" err="1">
                <a:solidFill>
                  <a:prstClr val="black"/>
                </a:solidFill>
                <a:latin typeface="Calibri" panose="020F0502020204030204"/>
                <a:ea typeface="MS PGothic" pitchFamily="34" charset="-128"/>
              </a:rPr>
              <a:t>citire</a:t>
            </a:r>
            <a:r>
              <a:rPr lang="en-GB" altLang="en-US" sz="1200" kern="1200" dirty="0">
                <a:solidFill>
                  <a:prstClr val="black"/>
                </a:solidFill>
                <a:latin typeface="Calibri" panose="020F0502020204030204"/>
                <a:ea typeface="MS PGothic" pitchFamily="34" charset="-128"/>
              </a:rPr>
              <a:t> </a:t>
            </a:r>
            <a:r>
              <a:rPr lang="en-GB" altLang="en-US" sz="1200" kern="1200" dirty="0" err="1">
                <a:solidFill>
                  <a:prstClr val="black"/>
                </a:solidFill>
                <a:latin typeface="Calibri" panose="020F0502020204030204"/>
                <a:ea typeface="MS PGothic" pitchFamily="34" charset="-128"/>
              </a:rPr>
              <a:t>ce</a:t>
            </a:r>
            <a:r>
              <a:rPr lang="en-GB" altLang="en-US" sz="1200" kern="1200" dirty="0">
                <a:solidFill>
                  <a:prstClr val="black"/>
                </a:solidFill>
                <a:latin typeface="Calibri" panose="020F0502020204030204"/>
                <a:ea typeface="MS PGothic" pitchFamily="34" charset="-128"/>
              </a:rPr>
              <a:t> </a:t>
            </a:r>
            <a:r>
              <a:rPr lang="en-GB" altLang="en-US" sz="1200" kern="1200" dirty="0" err="1">
                <a:solidFill>
                  <a:prstClr val="black"/>
                </a:solidFill>
                <a:latin typeface="Calibri" panose="020F0502020204030204"/>
                <a:ea typeface="MS PGothic" pitchFamily="34" charset="-128"/>
              </a:rPr>
              <a:t>urmează</a:t>
            </a:r>
            <a:r>
              <a:rPr lang="en-GB" altLang="en-US" sz="1200" kern="1200" dirty="0">
                <a:solidFill>
                  <a:prstClr val="black"/>
                </a:solidFill>
                <a:latin typeface="Calibri" panose="020F0502020204030204"/>
                <a:ea typeface="MS PGothic" pitchFamily="34" charset="-128"/>
              </a:rPr>
              <a:t> a se </a:t>
            </a:r>
            <a:r>
              <a:rPr lang="en-GB" altLang="en-US" sz="1200" kern="1200" dirty="0" err="1">
                <a:solidFill>
                  <a:prstClr val="black"/>
                </a:solidFill>
                <a:latin typeface="Calibri" panose="020F0502020204030204"/>
                <a:ea typeface="MS PGothic" pitchFamily="34" charset="-128"/>
              </a:rPr>
              <a:t>efectua</a:t>
            </a:r>
            <a:r>
              <a:rPr lang="ro-RO" altLang="en-US" sz="1200" kern="1200" dirty="0">
                <a:solidFill>
                  <a:prstClr val="black"/>
                </a:solidFill>
                <a:latin typeface="Calibri" panose="020F0502020204030204"/>
                <a:ea typeface="MS PGothic" pitchFamily="34" charset="-128"/>
              </a:rPr>
              <a:t> </a:t>
            </a:r>
            <a:r>
              <a:rPr lang="en-GB" altLang="en-US" sz="1200" kern="1200" dirty="0">
                <a:solidFill>
                  <a:prstClr val="black"/>
                </a:solidFill>
                <a:latin typeface="Calibri" panose="020F0502020204030204"/>
                <a:ea typeface="MS PGothic" pitchFamily="34" charset="-128"/>
              </a:rPr>
              <a:t>(radio </a:t>
            </a:r>
            <a:r>
              <a:rPr lang="en-GB" altLang="en-US" sz="1200" kern="1200" dirty="0" err="1">
                <a:solidFill>
                  <a:prstClr val="black"/>
                </a:solidFill>
                <a:latin typeface="Calibri" panose="020F0502020204030204"/>
                <a:ea typeface="MS PGothic" pitchFamily="34" charset="-128"/>
              </a:rPr>
              <a:t>sau</a:t>
            </a:r>
            <a:r>
              <a:rPr lang="en-GB" altLang="en-US" sz="1200" kern="1200" dirty="0">
                <a:solidFill>
                  <a:prstClr val="black"/>
                </a:solidFill>
                <a:latin typeface="Calibri" panose="020F0502020204030204"/>
                <a:ea typeface="MS PGothic" pitchFamily="34" charset="-128"/>
              </a:rPr>
              <a:t> </a:t>
            </a:r>
            <a:r>
              <a:rPr lang="en-GB" altLang="en-US" sz="1200" kern="1200" dirty="0" err="1">
                <a:solidFill>
                  <a:prstClr val="black"/>
                </a:solidFill>
                <a:latin typeface="Calibri" panose="020F0502020204030204"/>
                <a:ea typeface="MS PGothic" pitchFamily="34" charset="-128"/>
              </a:rPr>
              <a:t>vizual</a:t>
            </a:r>
            <a:r>
              <a:rPr lang="en-GB" altLang="en-US" sz="1200" kern="1200" dirty="0">
                <a:solidFill>
                  <a:prstClr val="black"/>
                </a:solidFill>
                <a:latin typeface="Calibri" panose="020F0502020204030204"/>
                <a:ea typeface="MS PGothic" pitchFamily="34" charset="-128"/>
              </a:rPr>
              <a:t>)</a:t>
            </a:r>
            <a:r>
              <a:rPr lang="ro-RO" altLang="en-US" sz="1200" kern="1200" dirty="0">
                <a:solidFill>
                  <a:prstClr val="black"/>
                </a:solidFill>
                <a:latin typeface="Calibri" panose="020F0502020204030204"/>
                <a:ea typeface="MS PGothic" pitchFamily="34" charset="-128"/>
              </a:rPr>
              <a:t>; Agentul servicii client efectuează citirile cu ajutorul PSION-ului;</a:t>
            </a:r>
            <a:br>
              <a:rPr lang="ro-RO" altLang="en-US" sz="1200" kern="1200" dirty="0">
                <a:solidFill>
                  <a:prstClr val="black"/>
                </a:solidFill>
                <a:latin typeface="Calibri" panose="020F0502020204030204"/>
                <a:ea typeface="MS PGothic" pitchFamily="34" charset="-128"/>
              </a:rPr>
            </a:br>
            <a:r>
              <a:rPr lang="ro-RO" altLang="en-US" sz="1200" b="1" kern="1200" dirty="0" smtClean="0">
                <a:solidFill>
                  <a:prstClr val="black"/>
                </a:solidFill>
                <a:latin typeface="Calibri" panose="020F0502020204030204"/>
                <a:ea typeface="MS PGothic" pitchFamily="34" charset="-128"/>
              </a:rPr>
              <a:t>-</a:t>
            </a:r>
            <a:r>
              <a:rPr lang="ro-RO" altLang="en-US" sz="1200" kern="1200" dirty="0" smtClean="0">
                <a:solidFill>
                  <a:prstClr val="black"/>
                </a:solidFill>
                <a:latin typeface="Calibri" panose="020F0502020204030204"/>
                <a:ea typeface="MS PGothic" pitchFamily="34" charset="-128"/>
              </a:rPr>
              <a:t> Operatorul </a:t>
            </a:r>
            <a:r>
              <a:rPr lang="ro-RO" altLang="en-US" sz="1200" kern="1200" dirty="0">
                <a:solidFill>
                  <a:prstClr val="black"/>
                </a:solidFill>
                <a:latin typeface="Calibri" panose="020F0502020204030204"/>
                <a:ea typeface="MS PGothic" pitchFamily="34" charset="-128"/>
              </a:rPr>
              <a:t>descarcă datele din PSION în baza de date CROS și generează documentul  ”Citiri” pe care îl transmite prin intermediul agentului servicii client către analistul servicii client responsabil de zonă;</a:t>
            </a:r>
            <a:br>
              <a:rPr lang="ro-RO" altLang="en-US" sz="1200" kern="1200" dirty="0">
                <a:solidFill>
                  <a:prstClr val="black"/>
                </a:solidFill>
                <a:latin typeface="Calibri" panose="020F0502020204030204"/>
                <a:ea typeface="MS PGothic" pitchFamily="34" charset="-128"/>
              </a:rPr>
            </a:br>
            <a:r>
              <a:rPr lang="ro-RO" altLang="en-US" sz="1200" b="1" kern="1200" dirty="0" smtClean="0">
                <a:solidFill>
                  <a:prstClr val="black"/>
                </a:solidFill>
                <a:latin typeface="Calibri" panose="020F0502020204030204"/>
                <a:ea typeface="MS PGothic" pitchFamily="34" charset="-128"/>
              </a:rPr>
              <a:t>-</a:t>
            </a:r>
            <a:r>
              <a:rPr lang="ro-RO" altLang="en-US" sz="1200" kern="1200" dirty="0" smtClean="0">
                <a:solidFill>
                  <a:prstClr val="black"/>
                </a:solidFill>
                <a:latin typeface="Calibri" panose="020F0502020204030204"/>
                <a:ea typeface="MS PGothic" pitchFamily="34" charset="-128"/>
              </a:rPr>
              <a:t> Analistul </a:t>
            </a:r>
            <a:r>
              <a:rPr lang="ro-RO" altLang="en-US" sz="1200" kern="1200" dirty="0">
                <a:solidFill>
                  <a:prstClr val="black"/>
                </a:solidFill>
                <a:latin typeface="Calibri" panose="020F0502020204030204"/>
                <a:ea typeface="MS PGothic" pitchFamily="34" charset="-128"/>
              </a:rPr>
              <a:t>servicii client verifică, rezolvă eventualele neconformități sesizate în teren și validează documentul ”Citiri”;</a:t>
            </a:r>
            <a:br>
              <a:rPr lang="ro-RO" altLang="en-US" sz="1200" kern="1200" dirty="0">
                <a:solidFill>
                  <a:prstClr val="black"/>
                </a:solidFill>
                <a:latin typeface="Calibri" panose="020F0502020204030204"/>
                <a:ea typeface="MS PGothic" pitchFamily="34" charset="-128"/>
              </a:rPr>
            </a:br>
            <a:r>
              <a:rPr lang="ro-RO" altLang="en-US" sz="1200" b="1" kern="1200" dirty="0" smtClean="0">
                <a:solidFill>
                  <a:prstClr val="black"/>
                </a:solidFill>
                <a:latin typeface="Calibri" panose="020F0502020204030204"/>
                <a:ea typeface="MS PGothic" pitchFamily="34" charset="-128"/>
              </a:rPr>
              <a:t>-</a:t>
            </a:r>
            <a:r>
              <a:rPr lang="ro-RO" altLang="en-US" sz="1200" kern="1200" dirty="0" smtClean="0">
                <a:solidFill>
                  <a:prstClr val="black"/>
                </a:solidFill>
                <a:latin typeface="Calibri" panose="020F0502020204030204"/>
                <a:ea typeface="MS PGothic" pitchFamily="34" charset="-128"/>
              </a:rPr>
              <a:t> Prin </a:t>
            </a:r>
            <a:r>
              <a:rPr lang="ro-RO" altLang="en-US" sz="1200" kern="1200" dirty="0">
                <a:solidFill>
                  <a:prstClr val="black"/>
                </a:solidFill>
                <a:latin typeface="Calibri" panose="020F0502020204030204"/>
                <a:ea typeface="MS PGothic" pitchFamily="34" charset="-128"/>
              </a:rPr>
              <a:t>intermediul aplicației informatice CROS, operatorul introducere/validare date generează facturile tuturor utilizatorilor;</a:t>
            </a:r>
            <a:br>
              <a:rPr lang="ro-RO" altLang="en-US" sz="1200" kern="1200" dirty="0">
                <a:solidFill>
                  <a:prstClr val="black"/>
                </a:solidFill>
                <a:latin typeface="Calibri" panose="020F0502020204030204"/>
                <a:ea typeface="MS PGothic" pitchFamily="34" charset="-128"/>
              </a:rPr>
            </a:br>
            <a:r>
              <a:rPr lang="ro-RO" altLang="en-US" sz="1200" b="1" kern="1200" dirty="0" smtClean="0">
                <a:solidFill>
                  <a:prstClr val="black"/>
                </a:solidFill>
                <a:latin typeface="Calibri" panose="020F0502020204030204"/>
                <a:ea typeface="MS PGothic" pitchFamily="34" charset="-128"/>
              </a:rPr>
              <a:t>-</a:t>
            </a:r>
            <a:r>
              <a:rPr lang="ro-RO" altLang="en-US" sz="1200" kern="1200" dirty="0" smtClean="0">
                <a:solidFill>
                  <a:prstClr val="black"/>
                </a:solidFill>
                <a:latin typeface="Calibri" panose="020F0502020204030204"/>
                <a:ea typeface="MS PGothic" pitchFamily="34" charset="-128"/>
              </a:rPr>
              <a:t> În </a:t>
            </a:r>
            <a:r>
              <a:rPr lang="ro-RO" altLang="en-US" sz="1200" kern="1200" dirty="0">
                <a:solidFill>
                  <a:prstClr val="black"/>
                </a:solidFill>
                <a:latin typeface="Calibri" panose="020F0502020204030204"/>
                <a:ea typeface="MS PGothic" pitchFamily="34" charset="-128"/>
              </a:rPr>
              <a:t>cazul în care un utilizator </a:t>
            </a:r>
            <a:r>
              <a:rPr lang="ro-RO" altLang="en-US" sz="1200" kern="1200" dirty="0" err="1">
                <a:solidFill>
                  <a:prstClr val="black"/>
                </a:solidFill>
                <a:latin typeface="Calibri" panose="020F0502020204030204"/>
                <a:ea typeface="MS PGothic" pitchFamily="34" charset="-128"/>
              </a:rPr>
              <a:t>deţine</a:t>
            </a:r>
            <a:r>
              <a:rPr lang="ro-RO" altLang="en-US" sz="1200" kern="1200" dirty="0">
                <a:solidFill>
                  <a:prstClr val="black"/>
                </a:solidFill>
                <a:latin typeface="Calibri" panose="020F0502020204030204"/>
                <a:ea typeface="MS PGothic" pitchFamily="34" charset="-128"/>
              </a:rPr>
              <a:t> mai mult de un </a:t>
            </a:r>
            <a:r>
              <a:rPr lang="ro-RO" altLang="en-US" sz="1200" kern="1200" dirty="0" err="1">
                <a:solidFill>
                  <a:prstClr val="black"/>
                </a:solidFill>
                <a:latin typeface="Calibri" panose="020F0502020204030204"/>
                <a:ea typeface="MS PGothic" pitchFamily="34" charset="-128"/>
              </a:rPr>
              <a:t>branşament</a:t>
            </a:r>
            <a:r>
              <a:rPr lang="ro-RO" altLang="en-US" sz="1200" kern="1200" dirty="0">
                <a:solidFill>
                  <a:prstClr val="black"/>
                </a:solidFill>
                <a:latin typeface="Calibri" panose="020F0502020204030204"/>
                <a:ea typeface="MS PGothic" pitchFamily="34" charset="-128"/>
              </a:rPr>
              <a:t> (loc consum) se va încheia cu acesta un singur contract </a:t>
            </a:r>
            <a:r>
              <a:rPr lang="ro-RO" altLang="en-US" sz="1200" kern="1200" dirty="0" err="1">
                <a:solidFill>
                  <a:prstClr val="black"/>
                </a:solidFill>
                <a:latin typeface="Calibri" panose="020F0502020204030204"/>
                <a:ea typeface="MS PGothic" pitchFamily="34" charset="-128"/>
              </a:rPr>
              <a:t>şi</a:t>
            </a:r>
            <a:r>
              <a:rPr lang="ro-RO" altLang="en-US" sz="1200" kern="1200" dirty="0">
                <a:solidFill>
                  <a:prstClr val="black"/>
                </a:solidFill>
                <a:latin typeface="Calibri" panose="020F0502020204030204"/>
                <a:ea typeface="MS PGothic" pitchFamily="34" charset="-128"/>
              </a:rPr>
              <a:t> se va emite o singură factură;</a:t>
            </a:r>
            <a:br>
              <a:rPr lang="ro-RO" altLang="en-US" sz="1200" kern="1200" dirty="0">
                <a:solidFill>
                  <a:prstClr val="black"/>
                </a:solidFill>
                <a:latin typeface="Calibri" panose="020F0502020204030204"/>
                <a:ea typeface="MS PGothic" pitchFamily="34" charset="-128"/>
              </a:rPr>
            </a:br>
            <a:r>
              <a:rPr lang="ro-RO" altLang="en-US" sz="1200" b="1" kern="1200" dirty="0" smtClean="0">
                <a:solidFill>
                  <a:prstClr val="black"/>
                </a:solidFill>
                <a:latin typeface="Calibri" panose="020F0502020204030204"/>
                <a:ea typeface="MS PGothic" pitchFamily="34" charset="-128"/>
              </a:rPr>
              <a:t>-</a:t>
            </a:r>
            <a:r>
              <a:rPr lang="ro-RO" altLang="en-US" sz="1200" kern="1200" dirty="0" smtClean="0">
                <a:solidFill>
                  <a:prstClr val="black"/>
                </a:solidFill>
                <a:latin typeface="Calibri" panose="020F0502020204030204"/>
                <a:ea typeface="MS PGothic" pitchFamily="34" charset="-128"/>
              </a:rPr>
              <a:t> Facturile </a:t>
            </a:r>
            <a:r>
              <a:rPr lang="ro-RO" altLang="en-US" sz="1200" kern="1200" dirty="0">
                <a:solidFill>
                  <a:prstClr val="black"/>
                </a:solidFill>
                <a:latin typeface="Calibri" panose="020F0502020204030204"/>
                <a:ea typeface="MS PGothic" pitchFamily="34" charset="-128"/>
              </a:rPr>
              <a:t>emise sunt transmise, funcție de opțiunea utilizatorului: la casieriile operatorului, prin serviciul de curierat sau pe adresa de e-mail.</a:t>
            </a:r>
            <a:br>
              <a:rPr lang="ro-RO" altLang="en-US" sz="1200" kern="1200" dirty="0">
                <a:solidFill>
                  <a:prstClr val="black"/>
                </a:solidFill>
                <a:latin typeface="Calibri" panose="020F0502020204030204"/>
                <a:ea typeface="MS PGothic" pitchFamily="34" charset="-128"/>
              </a:rPr>
            </a:br>
            <a:r>
              <a:rPr lang="ro-RO" sz="2000" b="1" i="1" kern="1200" dirty="0" smtClean="0">
                <a:solidFill>
                  <a:srgbClr val="2C87C8"/>
                </a:solidFill>
                <a:latin typeface="Calibri" panose="020F0502020204030204"/>
              </a:rPr>
              <a:t/>
            </a:r>
            <a:br>
              <a:rPr lang="ro-RO" sz="2000" b="1" i="1" kern="1200" dirty="0" smtClean="0">
                <a:solidFill>
                  <a:srgbClr val="2C87C8"/>
                </a:solidFill>
                <a:latin typeface="Calibri" panose="020F0502020204030204"/>
              </a:rPr>
            </a:br>
            <a:endParaRPr lang="ro-RO" sz="20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pSp>
        <p:nvGrpSpPr>
          <p:cNvPr id="14" name="Group 13"/>
          <p:cNvGrpSpPr/>
          <p:nvPr/>
        </p:nvGrpSpPr>
        <p:grpSpPr>
          <a:xfrm>
            <a:off x="487469" y="1874685"/>
            <a:ext cx="5350432" cy="91089"/>
            <a:chOff x="954194" y="1246035"/>
            <a:chExt cx="5350432" cy="91089"/>
          </a:xfrm>
        </p:grpSpPr>
        <p:sp>
          <p:nvSpPr>
            <p:cNvPr id="16" name="Chevron 15"/>
            <p:cNvSpPr/>
            <p:nvPr/>
          </p:nvSpPr>
          <p:spPr>
            <a:xfrm>
              <a:off x="95419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7" name="Chevron 16"/>
            <p:cNvSpPr/>
            <p:nvPr/>
          </p:nvSpPr>
          <p:spPr>
            <a:xfrm>
              <a:off x="107018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9" name="Chevron 18"/>
            <p:cNvSpPr/>
            <p:nvPr/>
          </p:nvSpPr>
          <p:spPr>
            <a:xfrm>
              <a:off x="118618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0" name="Chevron 19"/>
            <p:cNvSpPr/>
            <p:nvPr/>
          </p:nvSpPr>
          <p:spPr>
            <a:xfrm>
              <a:off x="129643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6" name="Chevron 25"/>
            <p:cNvSpPr/>
            <p:nvPr/>
          </p:nvSpPr>
          <p:spPr>
            <a:xfrm>
              <a:off x="141242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7" name="Chevron 26"/>
            <p:cNvSpPr/>
            <p:nvPr/>
          </p:nvSpPr>
          <p:spPr>
            <a:xfrm>
              <a:off x="152842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8" name="Chevron 27"/>
            <p:cNvSpPr/>
            <p:nvPr/>
          </p:nvSpPr>
          <p:spPr>
            <a:xfrm>
              <a:off x="16448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9" name="Chevron 28"/>
            <p:cNvSpPr/>
            <p:nvPr/>
          </p:nvSpPr>
          <p:spPr>
            <a:xfrm>
              <a:off x="17608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0" name="Chevron 29"/>
            <p:cNvSpPr/>
            <p:nvPr/>
          </p:nvSpPr>
          <p:spPr>
            <a:xfrm>
              <a:off x="187685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1" name="Chevron 30"/>
            <p:cNvSpPr/>
            <p:nvPr/>
          </p:nvSpPr>
          <p:spPr>
            <a:xfrm>
              <a:off x="198710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2" name="Chevron 31"/>
            <p:cNvSpPr/>
            <p:nvPr/>
          </p:nvSpPr>
          <p:spPr>
            <a:xfrm>
              <a:off x="210309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3" name="Chevron 32"/>
            <p:cNvSpPr/>
            <p:nvPr/>
          </p:nvSpPr>
          <p:spPr>
            <a:xfrm>
              <a:off x="221909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4" name="Chevron 33"/>
            <p:cNvSpPr/>
            <p:nvPr/>
          </p:nvSpPr>
          <p:spPr>
            <a:xfrm>
              <a:off x="232268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5" name="Chevron 34"/>
            <p:cNvSpPr/>
            <p:nvPr/>
          </p:nvSpPr>
          <p:spPr>
            <a:xfrm>
              <a:off x="243868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6" name="Chevron 35"/>
            <p:cNvSpPr/>
            <p:nvPr/>
          </p:nvSpPr>
          <p:spPr>
            <a:xfrm>
              <a:off x="255467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7" name="Chevron 36"/>
            <p:cNvSpPr/>
            <p:nvPr/>
          </p:nvSpPr>
          <p:spPr>
            <a:xfrm>
              <a:off x="266492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8" name="Chevron 37"/>
            <p:cNvSpPr/>
            <p:nvPr/>
          </p:nvSpPr>
          <p:spPr>
            <a:xfrm>
              <a:off x="278091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9" name="Chevron 38"/>
            <p:cNvSpPr/>
            <p:nvPr/>
          </p:nvSpPr>
          <p:spPr>
            <a:xfrm>
              <a:off x="289691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0" name="Chevron 39"/>
            <p:cNvSpPr/>
            <p:nvPr/>
          </p:nvSpPr>
          <p:spPr>
            <a:xfrm>
              <a:off x="301335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1" name="Chevron 40"/>
            <p:cNvSpPr/>
            <p:nvPr/>
          </p:nvSpPr>
          <p:spPr>
            <a:xfrm>
              <a:off x="312935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2" name="Chevron 41"/>
            <p:cNvSpPr/>
            <p:nvPr/>
          </p:nvSpPr>
          <p:spPr>
            <a:xfrm>
              <a:off x="324534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3" name="Chevron 42"/>
            <p:cNvSpPr/>
            <p:nvPr/>
          </p:nvSpPr>
          <p:spPr>
            <a:xfrm>
              <a:off x="335559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4" name="Chevron 43"/>
            <p:cNvSpPr/>
            <p:nvPr/>
          </p:nvSpPr>
          <p:spPr>
            <a:xfrm>
              <a:off x="347158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5" name="Chevron 44"/>
            <p:cNvSpPr/>
            <p:nvPr/>
          </p:nvSpPr>
          <p:spPr>
            <a:xfrm>
              <a:off x="358758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6" name="Chevron 45"/>
            <p:cNvSpPr/>
            <p:nvPr/>
          </p:nvSpPr>
          <p:spPr>
            <a:xfrm>
              <a:off x="369783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7" name="Chevron 46"/>
            <p:cNvSpPr/>
            <p:nvPr/>
          </p:nvSpPr>
          <p:spPr>
            <a:xfrm>
              <a:off x="381382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8" name="Chevron 47"/>
            <p:cNvSpPr/>
            <p:nvPr/>
          </p:nvSpPr>
          <p:spPr>
            <a:xfrm>
              <a:off x="392982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9" name="Chevron 48"/>
            <p:cNvSpPr/>
            <p:nvPr/>
          </p:nvSpPr>
          <p:spPr>
            <a:xfrm>
              <a:off x="404007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0" name="Chevron 49"/>
            <p:cNvSpPr/>
            <p:nvPr/>
          </p:nvSpPr>
          <p:spPr>
            <a:xfrm>
              <a:off x="41560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1" name="Chevron 50"/>
            <p:cNvSpPr/>
            <p:nvPr/>
          </p:nvSpPr>
          <p:spPr>
            <a:xfrm>
              <a:off x="42720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2" name="Chevron 51"/>
            <p:cNvSpPr/>
            <p:nvPr/>
          </p:nvSpPr>
          <p:spPr>
            <a:xfrm>
              <a:off x="437605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3" name="Chevron 52"/>
            <p:cNvSpPr/>
            <p:nvPr/>
          </p:nvSpPr>
          <p:spPr>
            <a:xfrm>
              <a:off x="448630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4" name="Chevron 53"/>
            <p:cNvSpPr/>
            <p:nvPr/>
          </p:nvSpPr>
          <p:spPr>
            <a:xfrm>
              <a:off x="460229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5" name="Chevron 54"/>
            <p:cNvSpPr/>
            <p:nvPr/>
          </p:nvSpPr>
          <p:spPr>
            <a:xfrm>
              <a:off x="471829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6" name="Chevron 55"/>
            <p:cNvSpPr/>
            <p:nvPr/>
          </p:nvSpPr>
          <p:spPr>
            <a:xfrm>
              <a:off x="482854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7" name="Chevron 56"/>
            <p:cNvSpPr/>
            <p:nvPr/>
          </p:nvSpPr>
          <p:spPr>
            <a:xfrm>
              <a:off x="494453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8" name="Chevron 57"/>
            <p:cNvSpPr/>
            <p:nvPr/>
          </p:nvSpPr>
          <p:spPr>
            <a:xfrm>
              <a:off x="506052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9" name="Chevron 58"/>
            <p:cNvSpPr/>
            <p:nvPr/>
          </p:nvSpPr>
          <p:spPr>
            <a:xfrm>
              <a:off x="5177449"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0" name="Chevron 59"/>
            <p:cNvSpPr/>
            <p:nvPr/>
          </p:nvSpPr>
          <p:spPr>
            <a:xfrm>
              <a:off x="5293443"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1" name="Chevron 60"/>
            <p:cNvSpPr/>
            <p:nvPr/>
          </p:nvSpPr>
          <p:spPr>
            <a:xfrm>
              <a:off x="540943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2" name="Chevron 61"/>
            <p:cNvSpPr/>
            <p:nvPr/>
          </p:nvSpPr>
          <p:spPr>
            <a:xfrm>
              <a:off x="551968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3" name="Chevron 62"/>
            <p:cNvSpPr/>
            <p:nvPr/>
          </p:nvSpPr>
          <p:spPr>
            <a:xfrm>
              <a:off x="5635681"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4" name="Chevron 63"/>
            <p:cNvSpPr/>
            <p:nvPr/>
          </p:nvSpPr>
          <p:spPr>
            <a:xfrm>
              <a:off x="5751675"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5" name="Chevron 64"/>
            <p:cNvSpPr/>
            <p:nvPr/>
          </p:nvSpPr>
          <p:spPr>
            <a:xfrm>
              <a:off x="5868120"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6" name="Chevron 65"/>
            <p:cNvSpPr/>
            <p:nvPr/>
          </p:nvSpPr>
          <p:spPr>
            <a:xfrm>
              <a:off x="5984114"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7" name="Chevron 66"/>
            <p:cNvSpPr/>
            <p:nvPr/>
          </p:nvSpPr>
          <p:spPr>
            <a:xfrm>
              <a:off x="610010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8" name="Chevron 67"/>
            <p:cNvSpPr/>
            <p:nvPr/>
          </p:nvSpPr>
          <p:spPr>
            <a:xfrm>
              <a:off x="621035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grpSp>
    </p:spTree>
    <p:extLst>
      <p:ext uri="{BB962C8B-B14F-4D97-AF65-F5344CB8AC3E}">
        <p14:creationId xmlns:p14="http://schemas.microsoft.com/office/powerpoint/2010/main" val="221672147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eaLnBrk="0" hangingPunct="0"/>
            <a:r>
              <a:rPr lang="ro-RO" sz="2800" b="1" i="1" kern="1200" dirty="0">
                <a:solidFill>
                  <a:prstClr val="black">
                    <a:lumMod val="50000"/>
                    <a:lumOff val="50000"/>
                  </a:prstClr>
                </a:solidFill>
                <a:latin typeface="Calibri" panose="020F0502020204030204"/>
              </a:rPr>
              <a:t>1</a:t>
            </a:r>
            <a:r>
              <a:rPr lang="ro-RO" sz="2800" b="1" i="1" kern="1200" dirty="0" smtClean="0">
                <a:solidFill>
                  <a:prstClr val="black">
                    <a:lumMod val="50000"/>
                    <a:lumOff val="50000"/>
                  </a:prstClr>
                </a:solidFill>
                <a:latin typeface="Calibri" panose="020F0502020204030204"/>
              </a:rPr>
              <a:t>.4</a:t>
            </a:r>
            <a:r>
              <a:rPr lang="ro-RO" sz="2800" b="1" i="1" kern="1200" dirty="0">
                <a:solidFill>
                  <a:prstClr val="black">
                    <a:lumMod val="50000"/>
                    <a:lumOff val="50000"/>
                  </a:prstClr>
                </a:solidFill>
                <a:latin typeface="Calibri" panose="020F0502020204030204"/>
              </a:rPr>
              <a:t>. Cuantificarea </a:t>
            </a:r>
            <a:r>
              <a:rPr lang="ro-RO" sz="2800" b="1" i="1" kern="1200" dirty="0" smtClean="0">
                <a:solidFill>
                  <a:prstClr val="black">
                    <a:lumMod val="50000"/>
                    <a:lumOff val="50000"/>
                  </a:prstClr>
                </a:solidFill>
                <a:latin typeface="Calibri" panose="020F0502020204030204"/>
              </a:rPr>
              <a:t>Consumurilor, Facturarea Serviciilor</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r>
            <a:br>
              <a:rPr lang="ro-RO" sz="2800" b="1" i="1" kern="1200" dirty="0" smtClean="0">
                <a:solidFill>
                  <a:prstClr val="black">
                    <a:lumMod val="50000"/>
                    <a:lumOff val="50000"/>
                  </a:prstClr>
                </a:solidFill>
                <a:latin typeface="Calibri" panose="020F0502020204030204"/>
              </a:rPr>
            </a:br>
            <a:r>
              <a:rPr lang="ro-RO" sz="2200" b="1" i="1" kern="1200" dirty="0">
                <a:solidFill>
                  <a:srgbClr val="2C87C8"/>
                </a:solidFill>
                <a:latin typeface="Calibri" panose="020F0502020204030204"/>
              </a:rPr>
              <a:t>Subtitlul 5 – </a:t>
            </a:r>
            <a:r>
              <a:rPr lang="ro-RO" sz="2200" i="1" kern="1200" dirty="0">
                <a:solidFill>
                  <a:prstClr val="black"/>
                </a:solidFill>
                <a:latin typeface="Calibri" panose="020F0502020204030204"/>
              </a:rPr>
              <a:t>Citirea contoarelor de branșament și </a:t>
            </a:r>
            <a:r>
              <a:rPr lang="ro-RO" sz="2200" i="1" kern="1200" dirty="0" smtClean="0">
                <a:solidFill>
                  <a:prstClr val="black"/>
                </a:solidFill>
                <a:latin typeface="Calibri" panose="020F0502020204030204"/>
              </a:rPr>
              <a:t>facturarea consumurilor</a:t>
            </a:r>
            <a:r>
              <a:rPr lang="ro-RO" b="1" i="1" kern="1200" dirty="0" smtClean="0">
                <a:solidFill>
                  <a:srgbClr val="2C87C8"/>
                </a:solidFill>
                <a:latin typeface="Calibri" panose="020F0502020204030204"/>
              </a:rPr>
              <a:t>	</a:t>
            </a:r>
            <a:r>
              <a:rPr lang="ro-RO" b="1" i="1" kern="1200" dirty="0">
                <a:solidFill>
                  <a:srgbClr val="2C87C8"/>
                </a:solidFill>
                <a:latin typeface="Calibri" panose="020F0502020204030204"/>
              </a:rPr>
              <a:t>	</a:t>
            </a:r>
            <a:r>
              <a:rPr lang="ro-RO" altLang="en-US" sz="1600" i="1" kern="1200" dirty="0" smtClean="0">
                <a:solidFill>
                  <a:prstClr val="black"/>
                </a:solidFill>
                <a:latin typeface="Calibri" panose="020F0502020204030204"/>
                <a:ea typeface="MS PGothic" panose="020B0600070205080204" pitchFamily="34" charset="-128"/>
              </a:rPr>
              <a:t>Sancțiuni (deteriorare contor, rupere sigiliu, intervenție utilizator)</a:t>
            </a:r>
            <a:br>
              <a:rPr lang="ro-RO" altLang="en-US" sz="1600" i="1" kern="1200" dirty="0" smtClean="0">
                <a:solidFill>
                  <a:prstClr val="black"/>
                </a:solidFill>
                <a:latin typeface="Calibri" panose="020F0502020204030204"/>
                <a:ea typeface="MS PGothic" panose="020B0600070205080204" pitchFamily="34" charset="-128"/>
              </a:rPr>
            </a:br>
            <a:r>
              <a:rPr lang="ro-RO" altLang="en-US" sz="1600" b="1" kern="1200" dirty="0" smtClean="0">
                <a:solidFill>
                  <a:prstClr val="black"/>
                </a:solidFill>
                <a:latin typeface="Calibri" panose="020F0502020204030204"/>
                <a:ea typeface="MS PGothic" panose="020B0600070205080204" pitchFamily="34" charset="-128"/>
              </a:rPr>
              <a:t>-</a:t>
            </a:r>
            <a:r>
              <a:rPr lang="ro-RO" altLang="en-US" sz="1600" kern="1200" dirty="0" smtClean="0">
                <a:solidFill>
                  <a:prstClr val="black"/>
                </a:solidFill>
                <a:latin typeface="Calibri" panose="020F0502020204030204"/>
                <a:ea typeface="MS PGothic" panose="020B0600070205080204" pitchFamily="34" charset="-128"/>
              </a:rPr>
              <a:t> </a:t>
            </a:r>
            <a:r>
              <a:rPr lang="ro-RO" altLang="en-US" sz="1300" kern="1200" dirty="0" smtClean="0">
                <a:solidFill>
                  <a:prstClr val="black"/>
                </a:solidFill>
                <a:latin typeface="Calibri" panose="020F0502020204030204"/>
                <a:ea typeface="MS PGothic" panose="020B0600070205080204" pitchFamily="34" charset="-128"/>
              </a:rPr>
              <a:t>Orice reparație sau înlocuire de contor de branșament care se datorează unei cauze străine de voința operatorului (îngheț, incendiu, șoc exterior) sunt efectuate de operator pe cheltuiala exclusivă a utilizatorului. Tot pe cheltuiala utilizatorului se efectuează și verificarea metrologică a contorului în cazul în care sigiliile aplicate de către operator au fost rupte.</a:t>
            </a:r>
            <a:br>
              <a:rPr lang="ro-RO" altLang="en-US" sz="1300" kern="1200" dirty="0" smtClean="0">
                <a:solidFill>
                  <a:prstClr val="black"/>
                </a:solidFill>
                <a:latin typeface="Calibri" panose="020F0502020204030204"/>
                <a:ea typeface="MS PGothic" panose="020B0600070205080204" pitchFamily="34" charset="-128"/>
              </a:rPr>
            </a:br>
            <a:r>
              <a:rPr lang="ro-RO" altLang="en-US" sz="1300" b="1" kern="1200" dirty="0" smtClean="0">
                <a:solidFill>
                  <a:prstClr val="black"/>
                </a:solidFill>
                <a:latin typeface="Calibri" panose="020F0502020204030204"/>
                <a:ea typeface="MS PGothic" panose="020B0600070205080204" pitchFamily="34" charset="-128"/>
              </a:rPr>
              <a:t>-</a:t>
            </a:r>
            <a:r>
              <a:rPr lang="ro-RO" altLang="en-US" sz="1300" kern="1200" dirty="0" smtClean="0">
                <a:solidFill>
                  <a:prstClr val="black"/>
                </a:solidFill>
                <a:latin typeface="Calibri" panose="020F0502020204030204"/>
                <a:ea typeface="MS PGothic" panose="020B0600070205080204" pitchFamily="34" charset="-128"/>
              </a:rPr>
              <a:t> Pentru situații de consum fraudulos (</a:t>
            </a:r>
            <a:r>
              <a:rPr lang="ro-RO" altLang="en-US" sz="1300" i="1" kern="1200" dirty="0" smtClean="0">
                <a:solidFill>
                  <a:prstClr val="black"/>
                </a:solidFill>
                <a:latin typeface="Calibri" panose="020F0502020204030204"/>
                <a:ea typeface="MS PGothic" panose="020B0600070205080204" pitchFamily="34" charset="-128"/>
              </a:rPr>
              <a:t>sigiliile aplicate de operator sunt rupte cu intenția de a prejudicia operatorul, </a:t>
            </a:r>
            <a:r>
              <a:rPr lang="ro-RO" altLang="en-US" sz="1300" i="1" kern="1200" dirty="0" err="1" smtClean="0">
                <a:solidFill>
                  <a:prstClr val="black"/>
                </a:solidFill>
                <a:latin typeface="Calibri" panose="020F0502020204030204"/>
                <a:ea typeface="MS PGothic" panose="020B0600070205080204" pitchFamily="34" charset="-128"/>
              </a:rPr>
              <a:t>intervenţie</a:t>
            </a:r>
            <a:r>
              <a:rPr lang="ro-RO" altLang="en-US" sz="1300" i="1" kern="1200" dirty="0" smtClean="0">
                <a:solidFill>
                  <a:prstClr val="black"/>
                </a:solidFill>
                <a:latin typeface="Calibri" panose="020F0502020204030204"/>
                <a:ea typeface="MS PGothic" panose="020B0600070205080204" pitchFamily="34" charset="-128"/>
              </a:rPr>
              <a:t> neautorizată asupra contorului de </a:t>
            </a:r>
            <a:r>
              <a:rPr lang="ro-RO" altLang="en-US" sz="1300" i="1" kern="1200" dirty="0" err="1" smtClean="0">
                <a:solidFill>
                  <a:prstClr val="black"/>
                </a:solidFill>
                <a:latin typeface="Calibri" panose="020F0502020204030204"/>
                <a:ea typeface="MS PGothic" panose="020B0600070205080204" pitchFamily="34" charset="-128"/>
              </a:rPr>
              <a:t>branşament</a:t>
            </a:r>
            <a:r>
              <a:rPr lang="ro-RO" altLang="en-US" sz="1300" i="1" kern="1200" dirty="0" smtClean="0">
                <a:solidFill>
                  <a:prstClr val="black"/>
                </a:solidFill>
                <a:latin typeface="Calibri" panose="020F0502020204030204"/>
                <a:ea typeface="MS PGothic" panose="020B0600070205080204" pitchFamily="34" charset="-128"/>
              </a:rPr>
              <a:t> menită să </a:t>
            </a:r>
            <a:r>
              <a:rPr lang="ro-RO" altLang="en-US" sz="1300" i="1" kern="1200" dirty="0" err="1" smtClean="0">
                <a:solidFill>
                  <a:prstClr val="black"/>
                </a:solidFill>
                <a:latin typeface="Calibri" panose="020F0502020204030204"/>
                <a:ea typeface="MS PGothic" panose="020B0600070205080204" pitchFamily="34" charset="-128"/>
              </a:rPr>
              <a:t>influenţeze</a:t>
            </a:r>
            <a:r>
              <a:rPr lang="ro-RO" altLang="en-US" sz="1300" i="1" kern="1200" dirty="0" smtClean="0">
                <a:solidFill>
                  <a:prstClr val="black"/>
                </a:solidFill>
                <a:latin typeface="Calibri" panose="020F0502020204030204"/>
                <a:ea typeface="MS PGothic" panose="020B0600070205080204" pitchFamily="34" charset="-128"/>
              </a:rPr>
              <a:t> </a:t>
            </a:r>
            <a:r>
              <a:rPr lang="ro-RO" altLang="en-US" sz="1300" i="1" kern="1200" dirty="0" err="1" smtClean="0">
                <a:solidFill>
                  <a:prstClr val="black"/>
                </a:solidFill>
                <a:latin typeface="Calibri" panose="020F0502020204030204"/>
                <a:ea typeface="MS PGothic" panose="020B0600070205080204" pitchFamily="34" charset="-128"/>
              </a:rPr>
              <a:t>indicaţiile</a:t>
            </a:r>
            <a:r>
              <a:rPr lang="ro-RO" altLang="en-US" sz="1300" i="1" kern="1200" dirty="0" smtClean="0">
                <a:solidFill>
                  <a:prstClr val="black"/>
                </a:solidFill>
                <a:latin typeface="Calibri" panose="020F0502020204030204"/>
                <a:ea typeface="MS PGothic" panose="020B0600070205080204" pitchFamily="34" charset="-128"/>
              </a:rPr>
              <a:t> acestuia, lipsa contorului din </a:t>
            </a:r>
            <a:r>
              <a:rPr lang="ro-RO" altLang="en-US" sz="1300" i="1" kern="1200" dirty="0" err="1" smtClean="0">
                <a:solidFill>
                  <a:prstClr val="black"/>
                </a:solidFill>
                <a:latin typeface="Calibri" panose="020F0502020204030204"/>
                <a:ea typeface="MS PGothic" panose="020B0600070205080204" pitchFamily="34" charset="-128"/>
              </a:rPr>
              <a:t>instalaţie</a:t>
            </a:r>
            <a:r>
              <a:rPr lang="ro-RO" altLang="en-US" sz="1300" i="1" kern="1200" dirty="0" smtClean="0">
                <a:solidFill>
                  <a:prstClr val="black"/>
                </a:solidFill>
                <a:latin typeface="Calibri" panose="020F0502020204030204"/>
                <a:ea typeface="MS PGothic" panose="020B0600070205080204" pitchFamily="34" charset="-128"/>
              </a:rPr>
              <a:t>, </a:t>
            </a:r>
            <a:r>
              <a:rPr lang="ro-RO" altLang="en-US" sz="1300" i="1" kern="1200" dirty="0" err="1" smtClean="0">
                <a:solidFill>
                  <a:prstClr val="black"/>
                </a:solidFill>
                <a:latin typeface="Calibri" panose="020F0502020204030204"/>
                <a:ea typeface="MS PGothic" panose="020B0600070205080204" pitchFamily="34" charset="-128"/>
              </a:rPr>
              <a:t>intervenţie</a:t>
            </a:r>
            <a:r>
              <a:rPr lang="ro-RO" altLang="en-US" sz="1300" i="1" kern="1200" dirty="0" smtClean="0">
                <a:solidFill>
                  <a:prstClr val="black"/>
                </a:solidFill>
                <a:latin typeface="Calibri" panose="020F0502020204030204"/>
                <a:ea typeface="MS PGothic" panose="020B0600070205080204" pitchFamily="34" charset="-128"/>
              </a:rPr>
              <a:t> asupra </a:t>
            </a:r>
            <a:r>
              <a:rPr lang="ro-RO" altLang="en-US" sz="1300" i="1" kern="1200" dirty="0" err="1" smtClean="0">
                <a:solidFill>
                  <a:prstClr val="black"/>
                </a:solidFill>
                <a:latin typeface="Calibri" panose="020F0502020204030204"/>
                <a:ea typeface="MS PGothic" panose="020B0600070205080204" pitchFamily="34" charset="-128"/>
              </a:rPr>
              <a:t>reţelei</a:t>
            </a:r>
            <a:r>
              <a:rPr lang="ro-RO" altLang="en-US" sz="1300" i="1" kern="1200" dirty="0" smtClean="0">
                <a:solidFill>
                  <a:prstClr val="black"/>
                </a:solidFill>
                <a:latin typeface="Calibri" panose="020F0502020204030204"/>
                <a:ea typeface="MS PGothic" panose="020B0600070205080204" pitchFamily="34" charset="-128"/>
              </a:rPr>
              <a:t> de alimentare cu apă menită să ocolească contorul de </a:t>
            </a:r>
            <a:r>
              <a:rPr lang="ro-RO" altLang="en-US" sz="1300" i="1" kern="1200" dirty="0" err="1" smtClean="0">
                <a:solidFill>
                  <a:prstClr val="black"/>
                </a:solidFill>
                <a:latin typeface="Calibri" panose="020F0502020204030204"/>
                <a:ea typeface="MS PGothic" panose="020B0600070205080204" pitchFamily="34" charset="-128"/>
              </a:rPr>
              <a:t>branşament</a:t>
            </a:r>
            <a:r>
              <a:rPr lang="ro-RO" altLang="en-US" sz="1300" i="1" kern="1200" dirty="0" smtClean="0">
                <a:solidFill>
                  <a:prstClr val="black"/>
                </a:solidFill>
                <a:latin typeface="Calibri" panose="020F0502020204030204"/>
                <a:ea typeface="MS PGothic" panose="020B0600070205080204" pitchFamily="34" charset="-128"/>
              </a:rPr>
              <a:t>, violare sigiliu metrologic sau de </a:t>
            </a:r>
            <a:r>
              <a:rPr lang="ro-RO" altLang="en-US" sz="1300" i="1" kern="1200" dirty="0" err="1" smtClean="0">
                <a:solidFill>
                  <a:prstClr val="black"/>
                </a:solidFill>
                <a:latin typeface="Calibri" panose="020F0502020204030204"/>
                <a:ea typeface="MS PGothic" panose="020B0600070205080204" pitchFamily="34" charset="-128"/>
              </a:rPr>
              <a:t>by-pass</a:t>
            </a:r>
            <a:r>
              <a:rPr lang="ro-RO" altLang="en-US" sz="1300" kern="1200" dirty="0" smtClean="0">
                <a:solidFill>
                  <a:prstClr val="black"/>
                </a:solidFill>
                <a:latin typeface="Calibri" panose="020F0502020204030204"/>
                <a:ea typeface="MS PGothic" panose="020B0600070205080204" pitchFamily="34" charset="-128"/>
              </a:rPr>
              <a:t>) prejudiciul creat operatorului se consideră ca fiind cantitatea calculată conform indicațiilor contorului sau stabilită conform Ordin29/N/1993 pentru utilizatorii la care nu există un istoric de consum. În ambele situații cantitatea se multiplică cu trei și se aplică pentru o perioadă de maxim 36 de luni anterioare depistării (atunci când această perioadă nu se poate determina) la tarifele în vigoare la data constatării. </a:t>
            </a:r>
            <a:br>
              <a:rPr lang="ro-RO" altLang="en-US" sz="1300" kern="1200" dirty="0" smtClean="0">
                <a:solidFill>
                  <a:prstClr val="black"/>
                </a:solidFill>
                <a:latin typeface="Calibri" panose="020F0502020204030204"/>
                <a:ea typeface="MS PGothic" panose="020B0600070205080204" pitchFamily="34" charset="-128"/>
              </a:rPr>
            </a:br>
            <a:r>
              <a:rPr lang="ro-RO" altLang="en-US" sz="1300" b="1" kern="1200" dirty="0" smtClean="0">
                <a:solidFill>
                  <a:prstClr val="black"/>
                </a:solidFill>
                <a:latin typeface="Calibri" panose="020F0502020204030204"/>
                <a:ea typeface="MS PGothic" panose="020B0600070205080204" pitchFamily="34" charset="-128"/>
              </a:rPr>
              <a:t>-</a:t>
            </a:r>
            <a:r>
              <a:rPr lang="ro-RO" altLang="en-US" sz="1300" kern="1200" dirty="0" smtClean="0">
                <a:solidFill>
                  <a:prstClr val="black"/>
                </a:solidFill>
                <a:latin typeface="Calibri" panose="020F0502020204030204"/>
                <a:ea typeface="MS PGothic" panose="020B0600070205080204" pitchFamily="34" charset="-128"/>
              </a:rPr>
              <a:t> Aceeași modalitate de calcul se aplică și în cazul în care utilizatorul deversează clandestin apă uzată în rețeaua de canalizare.</a:t>
            </a:r>
            <a:br>
              <a:rPr lang="ro-RO" altLang="en-US" sz="1300" kern="1200" dirty="0" smtClean="0">
                <a:solidFill>
                  <a:prstClr val="black"/>
                </a:solidFill>
                <a:latin typeface="Calibri" panose="020F0502020204030204"/>
                <a:ea typeface="MS PGothic" panose="020B0600070205080204" pitchFamily="34" charset="-128"/>
              </a:rPr>
            </a:br>
            <a:r>
              <a:rPr lang="ro-RO" sz="2000" b="1" i="1" kern="1200" dirty="0" smtClean="0">
                <a:solidFill>
                  <a:srgbClr val="2C87C8"/>
                </a:solidFill>
                <a:latin typeface="Calibri" panose="020F0502020204030204"/>
              </a:rPr>
              <a:t/>
            </a:r>
            <a:br>
              <a:rPr lang="ro-RO" sz="2000" b="1" i="1" kern="1200" dirty="0" smtClean="0">
                <a:solidFill>
                  <a:srgbClr val="2C87C8"/>
                </a:solidFill>
                <a:latin typeface="Calibri" panose="020F0502020204030204"/>
              </a:rPr>
            </a:br>
            <a:endParaRPr lang="ro-RO" sz="20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pSp>
        <p:nvGrpSpPr>
          <p:cNvPr id="14" name="Group 13"/>
          <p:cNvGrpSpPr/>
          <p:nvPr/>
        </p:nvGrpSpPr>
        <p:grpSpPr>
          <a:xfrm>
            <a:off x="487469" y="1874685"/>
            <a:ext cx="5350432" cy="91089"/>
            <a:chOff x="954194" y="1246035"/>
            <a:chExt cx="5350432" cy="91089"/>
          </a:xfrm>
        </p:grpSpPr>
        <p:sp>
          <p:nvSpPr>
            <p:cNvPr id="16" name="Chevron 15"/>
            <p:cNvSpPr/>
            <p:nvPr/>
          </p:nvSpPr>
          <p:spPr>
            <a:xfrm>
              <a:off x="95419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7" name="Chevron 16"/>
            <p:cNvSpPr/>
            <p:nvPr/>
          </p:nvSpPr>
          <p:spPr>
            <a:xfrm>
              <a:off x="107018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9" name="Chevron 18"/>
            <p:cNvSpPr/>
            <p:nvPr/>
          </p:nvSpPr>
          <p:spPr>
            <a:xfrm>
              <a:off x="118618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0" name="Chevron 19"/>
            <p:cNvSpPr/>
            <p:nvPr/>
          </p:nvSpPr>
          <p:spPr>
            <a:xfrm>
              <a:off x="129643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6" name="Chevron 25"/>
            <p:cNvSpPr/>
            <p:nvPr/>
          </p:nvSpPr>
          <p:spPr>
            <a:xfrm>
              <a:off x="141242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7" name="Chevron 26"/>
            <p:cNvSpPr/>
            <p:nvPr/>
          </p:nvSpPr>
          <p:spPr>
            <a:xfrm>
              <a:off x="152842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8" name="Chevron 27"/>
            <p:cNvSpPr/>
            <p:nvPr/>
          </p:nvSpPr>
          <p:spPr>
            <a:xfrm>
              <a:off x="16448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9" name="Chevron 28"/>
            <p:cNvSpPr/>
            <p:nvPr/>
          </p:nvSpPr>
          <p:spPr>
            <a:xfrm>
              <a:off x="17608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0" name="Chevron 29"/>
            <p:cNvSpPr/>
            <p:nvPr/>
          </p:nvSpPr>
          <p:spPr>
            <a:xfrm>
              <a:off x="187685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1" name="Chevron 30"/>
            <p:cNvSpPr/>
            <p:nvPr/>
          </p:nvSpPr>
          <p:spPr>
            <a:xfrm>
              <a:off x="198710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2" name="Chevron 31"/>
            <p:cNvSpPr/>
            <p:nvPr/>
          </p:nvSpPr>
          <p:spPr>
            <a:xfrm>
              <a:off x="210309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3" name="Chevron 32"/>
            <p:cNvSpPr/>
            <p:nvPr/>
          </p:nvSpPr>
          <p:spPr>
            <a:xfrm>
              <a:off x="221909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4" name="Chevron 33"/>
            <p:cNvSpPr/>
            <p:nvPr/>
          </p:nvSpPr>
          <p:spPr>
            <a:xfrm>
              <a:off x="232268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5" name="Chevron 34"/>
            <p:cNvSpPr/>
            <p:nvPr/>
          </p:nvSpPr>
          <p:spPr>
            <a:xfrm>
              <a:off x="243868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6" name="Chevron 35"/>
            <p:cNvSpPr/>
            <p:nvPr/>
          </p:nvSpPr>
          <p:spPr>
            <a:xfrm>
              <a:off x="255467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7" name="Chevron 36"/>
            <p:cNvSpPr/>
            <p:nvPr/>
          </p:nvSpPr>
          <p:spPr>
            <a:xfrm>
              <a:off x="266492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8" name="Chevron 37"/>
            <p:cNvSpPr/>
            <p:nvPr/>
          </p:nvSpPr>
          <p:spPr>
            <a:xfrm>
              <a:off x="278091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9" name="Chevron 38"/>
            <p:cNvSpPr/>
            <p:nvPr/>
          </p:nvSpPr>
          <p:spPr>
            <a:xfrm>
              <a:off x="289691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0" name="Chevron 39"/>
            <p:cNvSpPr/>
            <p:nvPr/>
          </p:nvSpPr>
          <p:spPr>
            <a:xfrm>
              <a:off x="301335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1" name="Chevron 40"/>
            <p:cNvSpPr/>
            <p:nvPr/>
          </p:nvSpPr>
          <p:spPr>
            <a:xfrm>
              <a:off x="312935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2" name="Chevron 41"/>
            <p:cNvSpPr/>
            <p:nvPr/>
          </p:nvSpPr>
          <p:spPr>
            <a:xfrm>
              <a:off x="324534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3" name="Chevron 42"/>
            <p:cNvSpPr/>
            <p:nvPr/>
          </p:nvSpPr>
          <p:spPr>
            <a:xfrm>
              <a:off x="335559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4" name="Chevron 43"/>
            <p:cNvSpPr/>
            <p:nvPr/>
          </p:nvSpPr>
          <p:spPr>
            <a:xfrm>
              <a:off x="347158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5" name="Chevron 44"/>
            <p:cNvSpPr/>
            <p:nvPr/>
          </p:nvSpPr>
          <p:spPr>
            <a:xfrm>
              <a:off x="358758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6" name="Chevron 45"/>
            <p:cNvSpPr/>
            <p:nvPr/>
          </p:nvSpPr>
          <p:spPr>
            <a:xfrm>
              <a:off x="369783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7" name="Chevron 46"/>
            <p:cNvSpPr/>
            <p:nvPr/>
          </p:nvSpPr>
          <p:spPr>
            <a:xfrm>
              <a:off x="381382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8" name="Chevron 47"/>
            <p:cNvSpPr/>
            <p:nvPr/>
          </p:nvSpPr>
          <p:spPr>
            <a:xfrm>
              <a:off x="392982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9" name="Chevron 48"/>
            <p:cNvSpPr/>
            <p:nvPr/>
          </p:nvSpPr>
          <p:spPr>
            <a:xfrm>
              <a:off x="404007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0" name="Chevron 49"/>
            <p:cNvSpPr/>
            <p:nvPr/>
          </p:nvSpPr>
          <p:spPr>
            <a:xfrm>
              <a:off x="41560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1" name="Chevron 50"/>
            <p:cNvSpPr/>
            <p:nvPr/>
          </p:nvSpPr>
          <p:spPr>
            <a:xfrm>
              <a:off x="42720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2" name="Chevron 51"/>
            <p:cNvSpPr/>
            <p:nvPr/>
          </p:nvSpPr>
          <p:spPr>
            <a:xfrm>
              <a:off x="437605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3" name="Chevron 52"/>
            <p:cNvSpPr/>
            <p:nvPr/>
          </p:nvSpPr>
          <p:spPr>
            <a:xfrm>
              <a:off x="448630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4" name="Chevron 53"/>
            <p:cNvSpPr/>
            <p:nvPr/>
          </p:nvSpPr>
          <p:spPr>
            <a:xfrm>
              <a:off x="460229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5" name="Chevron 54"/>
            <p:cNvSpPr/>
            <p:nvPr/>
          </p:nvSpPr>
          <p:spPr>
            <a:xfrm>
              <a:off x="471829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6" name="Chevron 55"/>
            <p:cNvSpPr/>
            <p:nvPr/>
          </p:nvSpPr>
          <p:spPr>
            <a:xfrm>
              <a:off x="482854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7" name="Chevron 56"/>
            <p:cNvSpPr/>
            <p:nvPr/>
          </p:nvSpPr>
          <p:spPr>
            <a:xfrm>
              <a:off x="494453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8" name="Chevron 57"/>
            <p:cNvSpPr/>
            <p:nvPr/>
          </p:nvSpPr>
          <p:spPr>
            <a:xfrm>
              <a:off x="506052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9" name="Chevron 58"/>
            <p:cNvSpPr/>
            <p:nvPr/>
          </p:nvSpPr>
          <p:spPr>
            <a:xfrm>
              <a:off x="5177449"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0" name="Chevron 59"/>
            <p:cNvSpPr/>
            <p:nvPr/>
          </p:nvSpPr>
          <p:spPr>
            <a:xfrm>
              <a:off x="5293443"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1" name="Chevron 60"/>
            <p:cNvSpPr/>
            <p:nvPr/>
          </p:nvSpPr>
          <p:spPr>
            <a:xfrm>
              <a:off x="540943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2" name="Chevron 61"/>
            <p:cNvSpPr/>
            <p:nvPr/>
          </p:nvSpPr>
          <p:spPr>
            <a:xfrm>
              <a:off x="551968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3" name="Chevron 62"/>
            <p:cNvSpPr/>
            <p:nvPr/>
          </p:nvSpPr>
          <p:spPr>
            <a:xfrm>
              <a:off x="5635681"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4" name="Chevron 63"/>
            <p:cNvSpPr/>
            <p:nvPr/>
          </p:nvSpPr>
          <p:spPr>
            <a:xfrm>
              <a:off x="5751675"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5" name="Chevron 64"/>
            <p:cNvSpPr/>
            <p:nvPr/>
          </p:nvSpPr>
          <p:spPr>
            <a:xfrm>
              <a:off x="5868120"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6" name="Chevron 65"/>
            <p:cNvSpPr/>
            <p:nvPr/>
          </p:nvSpPr>
          <p:spPr>
            <a:xfrm>
              <a:off x="5984114"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7" name="Chevron 66"/>
            <p:cNvSpPr/>
            <p:nvPr/>
          </p:nvSpPr>
          <p:spPr>
            <a:xfrm>
              <a:off x="610010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8" name="Chevron 67"/>
            <p:cNvSpPr/>
            <p:nvPr/>
          </p:nvSpPr>
          <p:spPr>
            <a:xfrm>
              <a:off x="621035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grpSp>
    </p:spTree>
    <p:extLst>
      <p:ext uri="{BB962C8B-B14F-4D97-AF65-F5344CB8AC3E}">
        <p14:creationId xmlns:p14="http://schemas.microsoft.com/office/powerpoint/2010/main" val="333638412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eaLnBrk="0" hangingPunct="0"/>
            <a:r>
              <a:rPr lang="ro-RO" sz="2800" b="1" i="1" kern="1200" dirty="0">
                <a:solidFill>
                  <a:prstClr val="black">
                    <a:lumMod val="50000"/>
                    <a:lumOff val="50000"/>
                  </a:prstClr>
                </a:solidFill>
                <a:latin typeface="Calibri" panose="020F0502020204030204"/>
              </a:rPr>
              <a:t>1</a:t>
            </a:r>
            <a:r>
              <a:rPr lang="ro-RO" sz="2800" b="1" i="1" kern="1200" dirty="0" smtClean="0">
                <a:solidFill>
                  <a:prstClr val="black">
                    <a:lumMod val="50000"/>
                    <a:lumOff val="50000"/>
                  </a:prstClr>
                </a:solidFill>
                <a:latin typeface="Calibri" panose="020F0502020204030204"/>
              </a:rPr>
              <a:t>.4</a:t>
            </a:r>
            <a:r>
              <a:rPr lang="ro-RO" sz="2800" b="1" i="1" kern="1200" dirty="0">
                <a:solidFill>
                  <a:prstClr val="black">
                    <a:lumMod val="50000"/>
                    <a:lumOff val="50000"/>
                  </a:prstClr>
                </a:solidFill>
                <a:latin typeface="Calibri" panose="020F0502020204030204"/>
              </a:rPr>
              <a:t>. Cuantificarea </a:t>
            </a:r>
            <a:r>
              <a:rPr lang="ro-RO" sz="2800" b="1" i="1" kern="1200" dirty="0" smtClean="0">
                <a:solidFill>
                  <a:prstClr val="black">
                    <a:lumMod val="50000"/>
                    <a:lumOff val="50000"/>
                  </a:prstClr>
                </a:solidFill>
                <a:latin typeface="Calibri" panose="020F0502020204030204"/>
              </a:rPr>
              <a:t>Consumurilor, Facturarea Serviciilor</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r>
            <a:br>
              <a:rPr lang="ro-RO" sz="2800" b="1" i="1" kern="1200" dirty="0" smtClean="0">
                <a:solidFill>
                  <a:prstClr val="black">
                    <a:lumMod val="50000"/>
                    <a:lumOff val="50000"/>
                  </a:prstClr>
                </a:solidFill>
                <a:latin typeface="Calibri" panose="020F0502020204030204"/>
              </a:rPr>
            </a:br>
            <a:r>
              <a:rPr lang="ro-RO" sz="2200" b="1" i="1" kern="1200" dirty="0">
                <a:solidFill>
                  <a:srgbClr val="2C87C8"/>
                </a:solidFill>
                <a:latin typeface="Calibri" panose="020F0502020204030204"/>
              </a:rPr>
              <a:t>Subtitlul 6 – </a:t>
            </a:r>
            <a:r>
              <a:rPr lang="ro-RO" sz="2200" i="1" kern="1200" dirty="0">
                <a:solidFill>
                  <a:prstClr val="black"/>
                </a:solidFill>
                <a:latin typeface="Calibri" panose="020F0502020204030204"/>
              </a:rPr>
              <a:t>Contractare în condominii</a:t>
            </a:r>
            <a:r>
              <a:rPr lang="ro-RO" b="1" i="1" kern="1200" dirty="0" smtClean="0">
                <a:solidFill>
                  <a:srgbClr val="2C87C8"/>
                </a:solidFill>
                <a:latin typeface="Calibri" panose="020F0502020204030204"/>
              </a:rPr>
              <a:t>	</a:t>
            </a:r>
            <a:br>
              <a:rPr lang="ro-RO" b="1" i="1" kern="1200" dirty="0" smtClean="0">
                <a:solidFill>
                  <a:srgbClr val="2C87C8"/>
                </a:solidFill>
                <a:latin typeface="Calibri" panose="020F0502020204030204"/>
              </a:rPr>
            </a:br>
            <a:r>
              <a:rPr lang="ro-RO" b="1" i="1" kern="1200" dirty="0">
                <a:solidFill>
                  <a:srgbClr val="2C87C8"/>
                </a:solidFill>
                <a:latin typeface="Calibri" panose="020F0502020204030204"/>
              </a:rPr>
              <a:t>	</a:t>
            </a:r>
            <a:r>
              <a:rPr lang="ro-RO" altLang="en-US" sz="1600" i="1" kern="1200" dirty="0">
                <a:solidFill>
                  <a:prstClr val="black"/>
                </a:solidFill>
                <a:latin typeface="Calibri" panose="020F0502020204030204"/>
                <a:ea typeface="MS PGothic" panose="020B0600070205080204" pitchFamily="34" charset="-128"/>
              </a:rPr>
              <a:t>În cazul condominiilor sunt mai multe tipuri de contractare</a:t>
            </a:r>
            <a:br>
              <a:rPr lang="ro-RO" altLang="en-US" sz="1600" i="1" kern="1200" dirty="0">
                <a:solidFill>
                  <a:prstClr val="black"/>
                </a:solidFill>
                <a:latin typeface="Calibri" panose="020F0502020204030204"/>
                <a:ea typeface="MS PGothic" panose="020B0600070205080204" pitchFamily="34" charset="-128"/>
              </a:rPr>
            </a:br>
            <a:r>
              <a:rPr lang="ro-RO" altLang="en-US" sz="1400" kern="1200" dirty="0">
                <a:solidFill>
                  <a:prstClr val="black"/>
                </a:solidFill>
                <a:latin typeface="Calibri" panose="020F0502020204030204"/>
                <a:ea typeface="MS PGothic" panose="020B0600070205080204" pitchFamily="34" charset="-128"/>
              </a:rPr>
              <a:t/>
            </a:r>
            <a:br>
              <a:rPr lang="ro-RO" altLang="en-US" sz="1400" kern="1200" dirty="0">
                <a:solidFill>
                  <a:prstClr val="black"/>
                </a:solidFill>
                <a:latin typeface="Calibri" panose="020F0502020204030204"/>
                <a:ea typeface="MS PGothic" panose="020B0600070205080204" pitchFamily="34" charset="-128"/>
              </a:rPr>
            </a:br>
            <a:r>
              <a:rPr lang="ro-RO" altLang="en-US" sz="1400" b="1" i="1" kern="1200" dirty="0" smtClean="0">
                <a:solidFill>
                  <a:prstClr val="black"/>
                </a:solidFill>
                <a:latin typeface="Calibri" panose="020F0502020204030204"/>
                <a:ea typeface="MS PGothic" panose="020B0600070205080204" pitchFamily="34" charset="-128"/>
              </a:rPr>
              <a:t>1. Contract </a:t>
            </a:r>
            <a:r>
              <a:rPr lang="ro-RO" altLang="en-US" sz="1400" b="1" i="1" kern="1200" dirty="0">
                <a:solidFill>
                  <a:prstClr val="black"/>
                </a:solidFill>
                <a:latin typeface="Calibri" panose="020F0502020204030204"/>
                <a:ea typeface="MS PGothic" panose="020B0600070205080204" pitchFamily="34" charset="-128"/>
              </a:rPr>
              <a:t>încheiat cu utilizatorul colectiv – asociație de proprietari (art. 31 din Legea 241/2006 republicată)</a:t>
            </a:r>
            <a:br>
              <a:rPr lang="ro-RO" altLang="en-US" sz="1400" b="1" i="1" kern="1200" dirty="0">
                <a:solidFill>
                  <a:prstClr val="black"/>
                </a:solidFill>
                <a:latin typeface="Calibri" panose="020F0502020204030204"/>
                <a:ea typeface="MS PGothic" panose="020B0600070205080204" pitchFamily="34" charset="-128"/>
              </a:rPr>
            </a:br>
            <a:r>
              <a:rPr lang="ro-RO" altLang="en-US" sz="1400" kern="1200" dirty="0" smtClean="0">
                <a:solidFill>
                  <a:prstClr val="black"/>
                </a:solidFill>
                <a:latin typeface="Calibri" panose="020F0502020204030204"/>
                <a:ea typeface="MS PGothic" panose="020B0600070205080204" pitchFamily="34" charset="-128"/>
              </a:rPr>
              <a:t>	- operatorul </a:t>
            </a:r>
            <a:r>
              <a:rPr lang="ro-RO" altLang="en-US" sz="1400" kern="1200" dirty="0">
                <a:solidFill>
                  <a:prstClr val="black"/>
                </a:solidFill>
                <a:latin typeface="Calibri" panose="020F0502020204030204"/>
                <a:ea typeface="MS PGothic" panose="020B0600070205080204" pitchFamily="34" charset="-128"/>
              </a:rPr>
              <a:t>nu are atribuții în aval de contorul de branșament</a:t>
            </a:r>
            <a:br>
              <a:rPr lang="ro-RO" altLang="en-US" sz="1400" kern="1200" dirty="0">
                <a:solidFill>
                  <a:prstClr val="black"/>
                </a:solidFill>
                <a:latin typeface="Calibri" panose="020F0502020204030204"/>
                <a:ea typeface="MS PGothic" panose="020B0600070205080204" pitchFamily="34" charset="-128"/>
              </a:rPr>
            </a:br>
            <a:r>
              <a:rPr lang="ro-RO" altLang="en-US" sz="1400" kern="1200" dirty="0" smtClean="0">
                <a:solidFill>
                  <a:prstClr val="black"/>
                </a:solidFill>
                <a:latin typeface="Calibri" panose="020F0502020204030204"/>
                <a:ea typeface="MS PGothic" panose="020B0600070205080204" pitchFamily="34" charset="-128"/>
              </a:rPr>
              <a:t>	- achiziționarea </a:t>
            </a:r>
            <a:r>
              <a:rPr lang="ro-RO" altLang="en-US" sz="1400" kern="1200" dirty="0">
                <a:solidFill>
                  <a:prstClr val="black"/>
                </a:solidFill>
                <a:latin typeface="Calibri" panose="020F0502020204030204"/>
                <a:ea typeface="MS PGothic" panose="020B0600070205080204" pitchFamily="34" charset="-128"/>
              </a:rPr>
              <a:t>și montarea repartitoarelor de costuri (contoarelor de apartamente) cade în sarcina 	</a:t>
            </a:r>
            <a:r>
              <a:rPr lang="ro-RO" altLang="en-US" sz="1400" kern="1200" dirty="0" smtClean="0">
                <a:solidFill>
                  <a:prstClr val="black"/>
                </a:solidFill>
                <a:latin typeface="Calibri" panose="020F0502020204030204"/>
                <a:ea typeface="MS PGothic" panose="020B0600070205080204" pitchFamily="34" charset="-128"/>
              </a:rPr>
              <a:t>proprietarilor </a:t>
            </a:r>
            <a:r>
              <a:rPr lang="ro-RO" altLang="en-US" sz="1400" kern="1200" dirty="0">
                <a:solidFill>
                  <a:prstClr val="black"/>
                </a:solidFill>
                <a:latin typeface="Calibri" panose="020F0502020204030204"/>
                <a:ea typeface="MS PGothic" panose="020B0600070205080204" pitchFamily="34" charset="-128"/>
              </a:rPr>
              <a:t>de spații cu destinația de locuință sau spații cu altă destinație decât cea de locuință</a:t>
            </a:r>
            <a:br>
              <a:rPr lang="ro-RO" altLang="en-US" sz="1400" kern="1200" dirty="0">
                <a:solidFill>
                  <a:prstClr val="black"/>
                </a:solidFill>
                <a:latin typeface="Calibri" panose="020F0502020204030204"/>
                <a:ea typeface="MS PGothic" panose="020B0600070205080204" pitchFamily="34" charset="-128"/>
              </a:rPr>
            </a:br>
            <a:r>
              <a:rPr lang="ro-RO" altLang="en-US" sz="1400" kern="1200" dirty="0" smtClean="0">
                <a:solidFill>
                  <a:prstClr val="black"/>
                </a:solidFill>
                <a:latin typeface="Calibri" panose="020F0502020204030204"/>
                <a:ea typeface="MS PGothic" panose="020B0600070205080204" pitchFamily="34" charset="-128"/>
              </a:rPr>
              <a:t>	- citirea </a:t>
            </a:r>
            <a:r>
              <a:rPr lang="ro-RO" altLang="en-US" sz="1400" kern="1200" dirty="0">
                <a:solidFill>
                  <a:prstClr val="black"/>
                </a:solidFill>
                <a:latin typeface="Calibri" panose="020F0502020204030204"/>
                <a:ea typeface="MS PGothic" panose="020B0600070205080204" pitchFamily="34" charset="-128"/>
              </a:rPr>
              <a:t>repartitoarelor de costuri </a:t>
            </a:r>
            <a:r>
              <a:rPr lang="ro-RO" altLang="en-US" sz="1400" kern="1200" dirty="0" err="1">
                <a:solidFill>
                  <a:prstClr val="black"/>
                </a:solidFill>
                <a:latin typeface="Calibri" panose="020F0502020204030204"/>
                <a:ea typeface="MS PGothic" panose="020B0600070205080204" pitchFamily="34" charset="-128"/>
              </a:rPr>
              <a:t>şi</a:t>
            </a:r>
            <a:r>
              <a:rPr lang="ro-RO" altLang="en-US" sz="1400" kern="1200" dirty="0">
                <a:solidFill>
                  <a:prstClr val="black"/>
                </a:solidFill>
                <a:latin typeface="Calibri" panose="020F0502020204030204"/>
                <a:ea typeface="MS PGothic" panose="020B0600070205080204" pitchFamily="34" charset="-128"/>
              </a:rPr>
              <a:t> repartizarea consumului înregistrat de contorul de </a:t>
            </a:r>
            <a:r>
              <a:rPr lang="ro-RO" altLang="en-US" sz="1400" kern="1200" dirty="0" err="1">
                <a:solidFill>
                  <a:prstClr val="black"/>
                </a:solidFill>
                <a:latin typeface="Calibri" panose="020F0502020204030204"/>
                <a:ea typeface="MS PGothic" panose="020B0600070205080204" pitchFamily="34" charset="-128"/>
              </a:rPr>
              <a:t>branşament</a:t>
            </a:r>
            <a:r>
              <a:rPr lang="ro-RO" altLang="en-US" sz="1400" kern="1200" dirty="0">
                <a:solidFill>
                  <a:prstClr val="black"/>
                </a:solidFill>
                <a:latin typeface="Calibri" panose="020F0502020204030204"/>
                <a:ea typeface="MS PGothic" panose="020B0600070205080204" pitchFamily="34" charset="-128"/>
              </a:rPr>
              <a:t> este în </a:t>
            </a:r>
            <a:r>
              <a:rPr lang="ro-RO" altLang="en-US" sz="1400" kern="1200" dirty="0" smtClean="0">
                <a:solidFill>
                  <a:prstClr val="black"/>
                </a:solidFill>
                <a:latin typeface="Calibri" panose="020F0502020204030204"/>
                <a:ea typeface="MS PGothic" panose="020B0600070205080204" pitchFamily="34" charset="-128"/>
              </a:rPr>
              <a:t>	sarcina </a:t>
            </a:r>
            <a:r>
              <a:rPr lang="ro-RO" altLang="en-US" sz="1400" kern="1200" dirty="0">
                <a:solidFill>
                  <a:prstClr val="black"/>
                </a:solidFill>
                <a:latin typeface="Calibri" panose="020F0502020204030204"/>
                <a:ea typeface="MS PGothic" panose="020B0600070205080204" pitchFamily="34" charset="-128"/>
              </a:rPr>
              <a:t>asociației de proprietari</a:t>
            </a:r>
            <a:br>
              <a:rPr lang="ro-RO" altLang="en-US" sz="1400" kern="1200" dirty="0">
                <a:solidFill>
                  <a:prstClr val="black"/>
                </a:solidFill>
                <a:latin typeface="Calibri" panose="020F0502020204030204"/>
                <a:ea typeface="MS PGothic" panose="020B0600070205080204" pitchFamily="34" charset="-128"/>
              </a:rPr>
            </a:br>
            <a:r>
              <a:rPr lang="ro-RO" altLang="en-US" sz="1400" b="1" i="1" kern="1200" dirty="0" smtClean="0">
                <a:solidFill>
                  <a:prstClr val="black"/>
                </a:solidFill>
                <a:latin typeface="Calibri" panose="020F0502020204030204"/>
                <a:ea typeface="MS PGothic" panose="020B0600070205080204" pitchFamily="34" charset="-128"/>
              </a:rPr>
              <a:t>2. Contract </a:t>
            </a:r>
            <a:r>
              <a:rPr lang="ro-RO" altLang="en-US" sz="1400" b="1" i="1" kern="1200" dirty="0">
                <a:solidFill>
                  <a:prstClr val="black"/>
                </a:solidFill>
                <a:latin typeface="Calibri" panose="020F0502020204030204"/>
                <a:ea typeface="MS PGothic" panose="020B0600070205080204" pitchFamily="34" charset="-128"/>
              </a:rPr>
              <a:t>în nume propriu (art. 28 din Legea 241/2006 republicată)</a:t>
            </a:r>
            <a:br>
              <a:rPr lang="ro-RO" altLang="en-US" sz="1400" b="1" i="1" kern="1200" dirty="0">
                <a:solidFill>
                  <a:prstClr val="black"/>
                </a:solidFill>
                <a:latin typeface="Calibri" panose="020F0502020204030204"/>
                <a:ea typeface="MS PGothic" panose="020B0600070205080204" pitchFamily="34" charset="-128"/>
              </a:rPr>
            </a:br>
            <a:r>
              <a:rPr lang="ro-RO" altLang="en-US" sz="1400" kern="1200" dirty="0" smtClean="0">
                <a:solidFill>
                  <a:prstClr val="black"/>
                </a:solidFill>
                <a:latin typeface="Calibri" panose="020F0502020204030204"/>
                <a:ea typeface="MS PGothic" panose="020B0600070205080204" pitchFamily="34" charset="-128"/>
              </a:rPr>
              <a:t>	- proprietarul </a:t>
            </a:r>
            <a:r>
              <a:rPr lang="ro-RO" altLang="en-US" sz="1400" kern="1200" dirty="0">
                <a:solidFill>
                  <a:prstClr val="black"/>
                </a:solidFill>
                <a:latin typeface="Calibri" panose="020F0502020204030204"/>
                <a:ea typeface="MS PGothic" panose="020B0600070205080204" pitchFamily="34" charset="-128"/>
              </a:rPr>
              <a:t>de apartament a realizat un </a:t>
            </a:r>
            <a:r>
              <a:rPr lang="ro-RO" altLang="en-US" sz="1400" kern="1200" dirty="0" err="1">
                <a:solidFill>
                  <a:prstClr val="black"/>
                </a:solidFill>
                <a:latin typeface="Calibri" panose="020F0502020204030204"/>
                <a:ea typeface="MS PGothic" panose="020B0600070205080204" pitchFamily="34" charset="-128"/>
              </a:rPr>
              <a:t>branşament</a:t>
            </a:r>
            <a:r>
              <a:rPr lang="ro-RO" altLang="en-US" sz="1400" kern="1200" dirty="0">
                <a:solidFill>
                  <a:prstClr val="black"/>
                </a:solidFill>
                <a:latin typeface="Calibri" panose="020F0502020204030204"/>
                <a:ea typeface="MS PGothic" panose="020B0600070205080204" pitchFamily="34" charset="-128"/>
              </a:rPr>
              <a:t> contorizat, în amonte de contorul de </a:t>
            </a:r>
            <a:r>
              <a:rPr lang="ro-RO" altLang="en-US" sz="1400" kern="1200" dirty="0" err="1">
                <a:solidFill>
                  <a:prstClr val="black"/>
                </a:solidFill>
                <a:latin typeface="Calibri" panose="020F0502020204030204"/>
                <a:ea typeface="MS PGothic" panose="020B0600070205080204" pitchFamily="34" charset="-128"/>
              </a:rPr>
              <a:t>branşament</a:t>
            </a:r>
            <a:r>
              <a:rPr lang="ro-RO" altLang="en-US" sz="1400" kern="1200" dirty="0">
                <a:solidFill>
                  <a:prstClr val="black"/>
                </a:solidFill>
                <a:latin typeface="Calibri" panose="020F0502020204030204"/>
                <a:ea typeface="MS PGothic" panose="020B0600070205080204" pitchFamily="34" charset="-128"/>
              </a:rPr>
              <a:t> al </a:t>
            </a:r>
            <a:r>
              <a:rPr lang="ro-RO" altLang="en-US" sz="1400" kern="1200" dirty="0" smtClean="0">
                <a:solidFill>
                  <a:prstClr val="black"/>
                </a:solidFill>
                <a:latin typeface="Calibri" panose="020F0502020204030204"/>
                <a:ea typeface="MS PGothic" panose="020B0600070205080204" pitchFamily="34" charset="-128"/>
              </a:rPr>
              <a:t>	condominiului</a:t>
            </a:r>
            <a:r>
              <a:rPr lang="ro-RO" altLang="en-US" sz="1400" kern="1200" dirty="0">
                <a:solidFill>
                  <a:prstClr val="black"/>
                </a:solidFill>
                <a:latin typeface="Calibri" panose="020F0502020204030204"/>
                <a:ea typeface="MS PGothic" panose="020B0600070205080204" pitchFamily="34" charset="-128"/>
              </a:rPr>
              <a:t/>
            </a:r>
            <a:br>
              <a:rPr lang="ro-RO" altLang="en-US" sz="1400" kern="1200" dirty="0">
                <a:solidFill>
                  <a:prstClr val="black"/>
                </a:solidFill>
                <a:latin typeface="Calibri" panose="020F0502020204030204"/>
                <a:ea typeface="MS PGothic" panose="020B0600070205080204" pitchFamily="34" charset="-128"/>
              </a:rPr>
            </a:br>
            <a:r>
              <a:rPr lang="ro-RO" altLang="en-US" sz="1400" kern="1200" dirty="0" smtClean="0">
                <a:solidFill>
                  <a:prstClr val="black"/>
                </a:solidFill>
                <a:latin typeface="Calibri" panose="020F0502020204030204"/>
                <a:ea typeface="MS PGothic" panose="020B0600070205080204" pitchFamily="34" charset="-128"/>
              </a:rPr>
              <a:t>	- operatorul </a:t>
            </a:r>
            <a:r>
              <a:rPr lang="ro-RO" altLang="en-US" sz="1400" kern="1200" dirty="0">
                <a:solidFill>
                  <a:prstClr val="black"/>
                </a:solidFill>
                <a:latin typeface="Calibri" panose="020F0502020204030204"/>
                <a:ea typeface="MS PGothic" panose="020B0600070205080204" pitchFamily="34" charset="-128"/>
              </a:rPr>
              <a:t>nu are atribuții în aval de contorul de branșament</a:t>
            </a:r>
            <a:br>
              <a:rPr lang="ro-RO" altLang="en-US" sz="1400" kern="1200" dirty="0">
                <a:solidFill>
                  <a:prstClr val="black"/>
                </a:solidFill>
                <a:latin typeface="Calibri" panose="020F0502020204030204"/>
                <a:ea typeface="MS PGothic" panose="020B0600070205080204" pitchFamily="34" charset="-128"/>
              </a:rPr>
            </a:br>
            <a:r>
              <a:rPr lang="ro-RO" sz="2000" b="1" i="1" kern="1200" dirty="0" smtClean="0">
                <a:solidFill>
                  <a:srgbClr val="2C87C8"/>
                </a:solidFill>
                <a:latin typeface="Calibri" panose="020F0502020204030204"/>
              </a:rPr>
              <a:t/>
            </a:r>
            <a:br>
              <a:rPr lang="ro-RO" sz="2000" b="1" i="1" kern="1200" dirty="0" smtClean="0">
                <a:solidFill>
                  <a:srgbClr val="2C87C8"/>
                </a:solidFill>
                <a:latin typeface="Calibri" panose="020F0502020204030204"/>
              </a:rPr>
            </a:br>
            <a:endParaRPr lang="ro-RO" sz="20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pSp>
        <p:nvGrpSpPr>
          <p:cNvPr id="14" name="Group 13"/>
          <p:cNvGrpSpPr/>
          <p:nvPr/>
        </p:nvGrpSpPr>
        <p:grpSpPr>
          <a:xfrm>
            <a:off x="487469" y="1874685"/>
            <a:ext cx="5350432" cy="91089"/>
            <a:chOff x="954194" y="1246035"/>
            <a:chExt cx="5350432" cy="91089"/>
          </a:xfrm>
        </p:grpSpPr>
        <p:sp>
          <p:nvSpPr>
            <p:cNvPr id="16" name="Chevron 15"/>
            <p:cNvSpPr/>
            <p:nvPr/>
          </p:nvSpPr>
          <p:spPr>
            <a:xfrm>
              <a:off x="95419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7" name="Chevron 16"/>
            <p:cNvSpPr/>
            <p:nvPr/>
          </p:nvSpPr>
          <p:spPr>
            <a:xfrm>
              <a:off x="107018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9" name="Chevron 18"/>
            <p:cNvSpPr/>
            <p:nvPr/>
          </p:nvSpPr>
          <p:spPr>
            <a:xfrm>
              <a:off x="118618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0" name="Chevron 19"/>
            <p:cNvSpPr/>
            <p:nvPr/>
          </p:nvSpPr>
          <p:spPr>
            <a:xfrm>
              <a:off x="129643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6" name="Chevron 25"/>
            <p:cNvSpPr/>
            <p:nvPr/>
          </p:nvSpPr>
          <p:spPr>
            <a:xfrm>
              <a:off x="141242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7" name="Chevron 26"/>
            <p:cNvSpPr/>
            <p:nvPr/>
          </p:nvSpPr>
          <p:spPr>
            <a:xfrm>
              <a:off x="152842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8" name="Chevron 27"/>
            <p:cNvSpPr/>
            <p:nvPr/>
          </p:nvSpPr>
          <p:spPr>
            <a:xfrm>
              <a:off x="16448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9" name="Chevron 28"/>
            <p:cNvSpPr/>
            <p:nvPr/>
          </p:nvSpPr>
          <p:spPr>
            <a:xfrm>
              <a:off x="17608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0" name="Chevron 29"/>
            <p:cNvSpPr/>
            <p:nvPr/>
          </p:nvSpPr>
          <p:spPr>
            <a:xfrm>
              <a:off x="187685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1" name="Chevron 30"/>
            <p:cNvSpPr/>
            <p:nvPr/>
          </p:nvSpPr>
          <p:spPr>
            <a:xfrm>
              <a:off x="198710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2" name="Chevron 31"/>
            <p:cNvSpPr/>
            <p:nvPr/>
          </p:nvSpPr>
          <p:spPr>
            <a:xfrm>
              <a:off x="210309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3" name="Chevron 32"/>
            <p:cNvSpPr/>
            <p:nvPr/>
          </p:nvSpPr>
          <p:spPr>
            <a:xfrm>
              <a:off x="221909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4" name="Chevron 33"/>
            <p:cNvSpPr/>
            <p:nvPr/>
          </p:nvSpPr>
          <p:spPr>
            <a:xfrm>
              <a:off x="232268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5" name="Chevron 34"/>
            <p:cNvSpPr/>
            <p:nvPr/>
          </p:nvSpPr>
          <p:spPr>
            <a:xfrm>
              <a:off x="243868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6" name="Chevron 35"/>
            <p:cNvSpPr/>
            <p:nvPr/>
          </p:nvSpPr>
          <p:spPr>
            <a:xfrm>
              <a:off x="255467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7" name="Chevron 36"/>
            <p:cNvSpPr/>
            <p:nvPr/>
          </p:nvSpPr>
          <p:spPr>
            <a:xfrm>
              <a:off x="266492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8" name="Chevron 37"/>
            <p:cNvSpPr/>
            <p:nvPr/>
          </p:nvSpPr>
          <p:spPr>
            <a:xfrm>
              <a:off x="278091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9" name="Chevron 38"/>
            <p:cNvSpPr/>
            <p:nvPr/>
          </p:nvSpPr>
          <p:spPr>
            <a:xfrm>
              <a:off x="289691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0" name="Chevron 39"/>
            <p:cNvSpPr/>
            <p:nvPr/>
          </p:nvSpPr>
          <p:spPr>
            <a:xfrm>
              <a:off x="301335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1" name="Chevron 40"/>
            <p:cNvSpPr/>
            <p:nvPr/>
          </p:nvSpPr>
          <p:spPr>
            <a:xfrm>
              <a:off x="312935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2" name="Chevron 41"/>
            <p:cNvSpPr/>
            <p:nvPr/>
          </p:nvSpPr>
          <p:spPr>
            <a:xfrm>
              <a:off x="324534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3" name="Chevron 42"/>
            <p:cNvSpPr/>
            <p:nvPr/>
          </p:nvSpPr>
          <p:spPr>
            <a:xfrm>
              <a:off x="335559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4" name="Chevron 43"/>
            <p:cNvSpPr/>
            <p:nvPr/>
          </p:nvSpPr>
          <p:spPr>
            <a:xfrm>
              <a:off x="347158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5" name="Chevron 44"/>
            <p:cNvSpPr/>
            <p:nvPr/>
          </p:nvSpPr>
          <p:spPr>
            <a:xfrm>
              <a:off x="358758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6" name="Chevron 45"/>
            <p:cNvSpPr/>
            <p:nvPr/>
          </p:nvSpPr>
          <p:spPr>
            <a:xfrm>
              <a:off x="369783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7" name="Chevron 46"/>
            <p:cNvSpPr/>
            <p:nvPr/>
          </p:nvSpPr>
          <p:spPr>
            <a:xfrm>
              <a:off x="381382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8" name="Chevron 47"/>
            <p:cNvSpPr/>
            <p:nvPr/>
          </p:nvSpPr>
          <p:spPr>
            <a:xfrm>
              <a:off x="392982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9" name="Chevron 48"/>
            <p:cNvSpPr/>
            <p:nvPr/>
          </p:nvSpPr>
          <p:spPr>
            <a:xfrm>
              <a:off x="404007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0" name="Chevron 49"/>
            <p:cNvSpPr/>
            <p:nvPr/>
          </p:nvSpPr>
          <p:spPr>
            <a:xfrm>
              <a:off x="41560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1" name="Chevron 50"/>
            <p:cNvSpPr/>
            <p:nvPr/>
          </p:nvSpPr>
          <p:spPr>
            <a:xfrm>
              <a:off x="42720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2" name="Chevron 51"/>
            <p:cNvSpPr/>
            <p:nvPr/>
          </p:nvSpPr>
          <p:spPr>
            <a:xfrm>
              <a:off x="437605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3" name="Chevron 52"/>
            <p:cNvSpPr/>
            <p:nvPr/>
          </p:nvSpPr>
          <p:spPr>
            <a:xfrm>
              <a:off x="448630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4" name="Chevron 53"/>
            <p:cNvSpPr/>
            <p:nvPr/>
          </p:nvSpPr>
          <p:spPr>
            <a:xfrm>
              <a:off x="460229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5" name="Chevron 54"/>
            <p:cNvSpPr/>
            <p:nvPr/>
          </p:nvSpPr>
          <p:spPr>
            <a:xfrm>
              <a:off x="471829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6" name="Chevron 55"/>
            <p:cNvSpPr/>
            <p:nvPr/>
          </p:nvSpPr>
          <p:spPr>
            <a:xfrm>
              <a:off x="482854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7" name="Chevron 56"/>
            <p:cNvSpPr/>
            <p:nvPr/>
          </p:nvSpPr>
          <p:spPr>
            <a:xfrm>
              <a:off x="494453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8" name="Chevron 57"/>
            <p:cNvSpPr/>
            <p:nvPr/>
          </p:nvSpPr>
          <p:spPr>
            <a:xfrm>
              <a:off x="506052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9" name="Chevron 58"/>
            <p:cNvSpPr/>
            <p:nvPr/>
          </p:nvSpPr>
          <p:spPr>
            <a:xfrm>
              <a:off x="5177449"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0" name="Chevron 59"/>
            <p:cNvSpPr/>
            <p:nvPr/>
          </p:nvSpPr>
          <p:spPr>
            <a:xfrm>
              <a:off x="5293443"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1" name="Chevron 60"/>
            <p:cNvSpPr/>
            <p:nvPr/>
          </p:nvSpPr>
          <p:spPr>
            <a:xfrm>
              <a:off x="540943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2" name="Chevron 61"/>
            <p:cNvSpPr/>
            <p:nvPr/>
          </p:nvSpPr>
          <p:spPr>
            <a:xfrm>
              <a:off x="551968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3" name="Chevron 62"/>
            <p:cNvSpPr/>
            <p:nvPr/>
          </p:nvSpPr>
          <p:spPr>
            <a:xfrm>
              <a:off x="5635681"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4" name="Chevron 63"/>
            <p:cNvSpPr/>
            <p:nvPr/>
          </p:nvSpPr>
          <p:spPr>
            <a:xfrm>
              <a:off x="5751675"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5" name="Chevron 64"/>
            <p:cNvSpPr/>
            <p:nvPr/>
          </p:nvSpPr>
          <p:spPr>
            <a:xfrm>
              <a:off x="5868120"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6" name="Chevron 65"/>
            <p:cNvSpPr/>
            <p:nvPr/>
          </p:nvSpPr>
          <p:spPr>
            <a:xfrm>
              <a:off x="5984114"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7" name="Chevron 66"/>
            <p:cNvSpPr/>
            <p:nvPr/>
          </p:nvSpPr>
          <p:spPr>
            <a:xfrm>
              <a:off x="610010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8" name="Chevron 67"/>
            <p:cNvSpPr/>
            <p:nvPr/>
          </p:nvSpPr>
          <p:spPr>
            <a:xfrm>
              <a:off x="621035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grpSp>
    </p:spTree>
    <p:extLst>
      <p:ext uri="{BB962C8B-B14F-4D97-AF65-F5344CB8AC3E}">
        <p14:creationId xmlns:p14="http://schemas.microsoft.com/office/powerpoint/2010/main" val="40379639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eaLnBrk="0" hangingPunct="0"/>
            <a:r>
              <a:rPr lang="ro-RO" sz="2800" b="1" i="1" kern="1200" dirty="0">
                <a:solidFill>
                  <a:prstClr val="black">
                    <a:lumMod val="50000"/>
                    <a:lumOff val="50000"/>
                  </a:prstClr>
                </a:solidFill>
                <a:latin typeface="Calibri" panose="020F0502020204030204"/>
              </a:rPr>
              <a:t>1</a:t>
            </a:r>
            <a:r>
              <a:rPr lang="ro-RO" sz="2800" b="1" i="1" kern="1200" dirty="0" smtClean="0">
                <a:solidFill>
                  <a:prstClr val="black">
                    <a:lumMod val="50000"/>
                    <a:lumOff val="50000"/>
                  </a:prstClr>
                </a:solidFill>
                <a:latin typeface="Calibri" panose="020F0502020204030204"/>
              </a:rPr>
              <a:t>.4</a:t>
            </a:r>
            <a:r>
              <a:rPr lang="ro-RO" sz="2800" b="1" i="1" kern="1200" dirty="0">
                <a:solidFill>
                  <a:prstClr val="black">
                    <a:lumMod val="50000"/>
                    <a:lumOff val="50000"/>
                  </a:prstClr>
                </a:solidFill>
                <a:latin typeface="Calibri" panose="020F0502020204030204"/>
              </a:rPr>
              <a:t>. Cuantificarea </a:t>
            </a:r>
            <a:r>
              <a:rPr lang="ro-RO" sz="2800" b="1" i="1" kern="1200" dirty="0" smtClean="0">
                <a:solidFill>
                  <a:prstClr val="black">
                    <a:lumMod val="50000"/>
                    <a:lumOff val="50000"/>
                  </a:prstClr>
                </a:solidFill>
                <a:latin typeface="Calibri" panose="020F0502020204030204"/>
              </a:rPr>
              <a:t>Consumurilor, Facturarea Serviciilor</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r>
            <a:br>
              <a:rPr lang="ro-RO" sz="2800" b="1" i="1" kern="1200" dirty="0" smtClean="0">
                <a:solidFill>
                  <a:prstClr val="black">
                    <a:lumMod val="50000"/>
                    <a:lumOff val="50000"/>
                  </a:prstClr>
                </a:solidFill>
                <a:latin typeface="Calibri" panose="020F0502020204030204"/>
              </a:rPr>
            </a:br>
            <a:r>
              <a:rPr lang="ro-RO" sz="2200" b="1" i="1" kern="1200" dirty="0">
                <a:solidFill>
                  <a:srgbClr val="2C87C8"/>
                </a:solidFill>
                <a:latin typeface="Calibri" panose="020F0502020204030204"/>
              </a:rPr>
              <a:t>Subtitlul 6 – </a:t>
            </a:r>
            <a:r>
              <a:rPr lang="ro-RO" sz="2200" i="1" kern="1200" dirty="0">
                <a:solidFill>
                  <a:prstClr val="black"/>
                </a:solidFill>
                <a:latin typeface="Calibri" panose="020F0502020204030204"/>
              </a:rPr>
              <a:t>Contractare în condominii</a:t>
            </a:r>
            <a:r>
              <a:rPr lang="ro-RO" b="1" i="1" kern="1200" dirty="0" smtClean="0">
                <a:solidFill>
                  <a:srgbClr val="2C87C8"/>
                </a:solidFill>
                <a:latin typeface="Calibri" panose="020F0502020204030204"/>
              </a:rPr>
              <a:t>	</a:t>
            </a:r>
            <a:br>
              <a:rPr lang="ro-RO" b="1" i="1" kern="1200" dirty="0" smtClean="0">
                <a:solidFill>
                  <a:srgbClr val="2C87C8"/>
                </a:solidFill>
                <a:latin typeface="Calibri" panose="020F0502020204030204"/>
              </a:rPr>
            </a:br>
            <a:r>
              <a:rPr lang="ro-RO" b="1" i="1" kern="1200" dirty="0">
                <a:solidFill>
                  <a:srgbClr val="2C87C8"/>
                </a:solidFill>
                <a:latin typeface="Calibri" panose="020F0502020204030204"/>
              </a:rPr>
              <a:t>	</a:t>
            </a:r>
            <a:r>
              <a:rPr lang="ro-RO" altLang="en-US" sz="1400" kern="1200" dirty="0">
                <a:solidFill>
                  <a:prstClr val="black"/>
                </a:solidFill>
                <a:latin typeface="Calibri" panose="020F0502020204030204"/>
                <a:ea typeface="MS PGothic" panose="020B0600070205080204" pitchFamily="34" charset="-128"/>
              </a:rPr>
              <a:t/>
            </a:r>
            <a:br>
              <a:rPr lang="ro-RO" altLang="en-US" sz="1400" kern="1200" dirty="0">
                <a:solidFill>
                  <a:prstClr val="black"/>
                </a:solidFill>
                <a:latin typeface="Calibri" panose="020F0502020204030204"/>
                <a:ea typeface="MS PGothic" panose="020B0600070205080204" pitchFamily="34" charset="-128"/>
              </a:rPr>
            </a:br>
            <a:r>
              <a:rPr lang="ro-RO" altLang="en-US" sz="1400" b="1" i="1" kern="1200" dirty="0" smtClean="0">
                <a:solidFill>
                  <a:prstClr val="black"/>
                </a:solidFill>
                <a:latin typeface="Calibri" panose="020F0502020204030204"/>
                <a:ea typeface="MS PGothic" panose="020B0600070205080204" pitchFamily="34" charset="-128"/>
              </a:rPr>
              <a:t>3. Contract </a:t>
            </a:r>
            <a:r>
              <a:rPr lang="ro-RO" altLang="en-US" sz="1400" b="1" i="1" kern="1200" dirty="0">
                <a:solidFill>
                  <a:prstClr val="black"/>
                </a:solidFill>
                <a:latin typeface="Calibri" panose="020F0502020204030204"/>
                <a:ea typeface="MS PGothic" panose="020B0600070205080204" pitchFamily="34" charset="-128"/>
              </a:rPr>
              <a:t>individual cu distribuție pe verticală sau contract individual cu distribuție pe orizontală (art. 31 din Legea 241/2006 republicată)</a:t>
            </a:r>
            <a:br>
              <a:rPr lang="ro-RO" altLang="en-US" sz="1400" b="1" i="1" kern="1200" dirty="0">
                <a:solidFill>
                  <a:prstClr val="black"/>
                </a:solidFill>
                <a:latin typeface="Calibri" panose="020F0502020204030204"/>
                <a:ea typeface="MS PGothic" panose="020B0600070205080204" pitchFamily="34" charset="-128"/>
              </a:rPr>
            </a:br>
            <a:r>
              <a:rPr lang="ro-RO" altLang="en-US" sz="1400" kern="1200" dirty="0" smtClean="0">
                <a:solidFill>
                  <a:prstClr val="black"/>
                </a:solidFill>
                <a:latin typeface="Calibri" panose="020F0502020204030204"/>
                <a:ea typeface="MS PGothic" panose="020B0600070205080204" pitchFamily="34" charset="-128"/>
              </a:rPr>
              <a:t>	- achiziționarea </a:t>
            </a:r>
            <a:r>
              <a:rPr lang="ro-RO" altLang="en-US" sz="1400" kern="1200" dirty="0">
                <a:solidFill>
                  <a:prstClr val="black"/>
                </a:solidFill>
                <a:latin typeface="Calibri" panose="020F0502020204030204"/>
                <a:ea typeface="MS PGothic" panose="020B0600070205080204" pitchFamily="34" charset="-128"/>
              </a:rPr>
              <a:t>și montarea contoarelor de apă la nivel de unitate imobiliară cade în sarcina proprietarilor </a:t>
            </a:r>
            <a:r>
              <a:rPr lang="ro-RO" altLang="en-US" sz="1400" kern="1200" dirty="0" smtClean="0">
                <a:solidFill>
                  <a:prstClr val="black"/>
                </a:solidFill>
                <a:latin typeface="Calibri" panose="020F0502020204030204"/>
                <a:ea typeface="MS PGothic" panose="020B0600070205080204" pitchFamily="34" charset="-128"/>
              </a:rPr>
              <a:t>	de </a:t>
            </a:r>
            <a:r>
              <a:rPr lang="ro-RO" altLang="en-US" sz="1400" kern="1200" dirty="0">
                <a:solidFill>
                  <a:prstClr val="black"/>
                </a:solidFill>
                <a:latin typeface="Calibri" panose="020F0502020204030204"/>
                <a:ea typeface="MS PGothic" panose="020B0600070205080204" pitchFamily="34" charset="-128"/>
              </a:rPr>
              <a:t>spații cu destinația de locuință sau spații cu altă destinație decât cea de locuință, cu avizul operatorului</a:t>
            </a:r>
            <a:br>
              <a:rPr lang="ro-RO" altLang="en-US" sz="1400" kern="1200" dirty="0">
                <a:solidFill>
                  <a:prstClr val="black"/>
                </a:solidFill>
                <a:latin typeface="Calibri" panose="020F0502020204030204"/>
                <a:ea typeface="MS PGothic" panose="020B0600070205080204" pitchFamily="34" charset="-128"/>
              </a:rPr>
            </a:br>
            <a:r>
              <a:rPr lang="ro-RO" altLang="en-US" sz="1400" kern="1200" dirty="0" smtClean="0">
                <a:solidFill>
                  <a:prstClr val="black"/>
                </a:solidFill>
                <a:latin typeface="Calibri" panose="020F0502020204030204"/>
                <a:ea typeface="MS PGothic" panose="020B0600070205080204" pitchFamily="34" charset="-128"/>
              </a:rPr>
              <a:t>	- operatorul </a:t>
            </a:r>
            <a:r>
              <a:rPr lang="ro-RO" altLang="en-US" sz="1400" kern="1200" dirty="0" err="1">
                <a:solidFill>
                  <a:prstClr val="black"/>
                </a:solidFill>
                <a:latin typeface="Calibri" panose="020F0502020204030204"/>
                <a:ea typeface="MS PGothic" panose="020B0600070205080204" pitchFamily="34" charset="-128"/>
              </a:rPr>
              <a:t>citeşte</a:t>
            </a:r>
            <a:r>
              <a:rPr lang="ro-RO" altLang="en-US" sz="1400" kern="1200" dirty="0">
                <a:solidFill>
                  <a:prstClr val="black"/>
                </a:solidFill>
                <a:latin typeface="Calibri" panose="020F0502020204030204"/>
                <a:ea typeface="MS PGothic" panose="020B0600070205080204" pitchFamily="34" charset="-128"/>
              </a:rPr>
              <a:t> contoarele de apă </a:t>
            </a:r>
            <a:r>
              <a:rPr lang="ro-RO" altLang="en-US" sz="1400" kern="1200" dirty="0" err="1">
                <a:solidFill>
                  <a:prstClr val="black"/>
                </a:solidFill>
                <a:latin typeface="Calibri" panose="020F0502020204030204"/>
                <a:ea typeface="MS PGothic" panose="020B0600070205080204" pitchFamily="34" charset="-128"/>
              </a:rPr>
              <a:t>şi</a:t>
            </a:r>
            <a:r>
              <a:rPr lang="ro-RO" altLang="en-US" sz="1400" kern="1200" dirty="0">
                <a:solidFill>
                  <a:prstClr val="black"/>
                </a:solidFill>
                <a:latin typeface="Calibri" panose="020F0502020204030204"/>
                <a:ea typeface="MS PGothic" panose="020B0600070205080204" pitchFamily="34" charset="-128"/>
              </a:rPr>
              <a:t> emite facturi la nivel de unitate imobiliară. </a:t>
            </a:r>
            <a:r>
              <a:rPr lang="ro-RO" altLang="en-US" sz="1400" kern="1200" dirty="0" err="1">
                <a:solidFill>
                  <a:prstClr val="black"/>
                </a:solidFill>
                <a:latin typeface="Calibri" panose="020F0502020204030204"/>
                <a:ea typeface="MS PGothic" panose="020B0600070205080204" pitchFamily="34" charset="-128"/>
              </a:rPr>
              <a:t>Diferenţa</a:t>
            </a:r>
            <a:r>
              <a:rPr lang="ro-RO" altLang="en-US" sz="1400" kern="1200" dirty="0">
                <a:solidFill>
                  <a:prstClr val="black"/>
                </a:solidFill>
                <a:latin typeface="Calibri" panose="020F0502020204030204"/>
                <a:ea typeface="MS PGothic" panose="020B0600070205080204" pitchFamily="34" charset="-128"/>
              </a:rPr>
              <a:t> între </a:t>
            </a:r>
            <a:r>
              <a:rPr lang="ro-RO" altLang="en-US" sz="1400" kern="1200" dirty="0" smtClean="0">
                <a:solidFill>
                  <a:prstClr val="black"/>
                </a:solidFill>
                <a:latin typeface="Calibri" panose="020F0502020204030204"/>
                <a:ea typeface="MS PGothic" panose="020B0600070205080204" pitchFamily="34" charset="-128"/>
              </a:rPr>
              <a:t>	consumul </a:t>
            </a:r>
            <a:r>
              <a:rPr lang="ro-RO" altLang="en-US" sz="1400" kern="1200" dirty="0">
                <a:solidFill>
                  <a:prstClr val="black"/>
                </a:solidFill>
                <a:latin typeface="Calibri" panose="020F0502020204030204"/>
                <a:ea typeface="MS PGothic" panose="020B0600070205080204" pitchFamily="34" charset="-128"/>
              </a:rPr>
              <a:t>înregistrat de contorul de </a:t>
            </a:r>
            <a:r>
              <a:rPr lang="ro-RO" altLang="en-US" sz="1400" kern="1200" dirty="0" err="1">
                <a:solidFill>
                  <a:prstClr val="black"/>
                </a:solidFill>
                <a:latin typeface="Calibri" panose="020F0502020204030204"/>
                <a:ea typeface="MS PGothic" panose="020B0600070205080204" pitchFamily="34" charset="-128"/>
              </a:rPr>
              <a:t>branşament</a:t>
            </a:r>
            <a:r>
              <a:rPr lang="ro-RO" altLang="en-US" sz="1400" kern="1200" dirty="0">
                <a:solidFill>
                  <a:prstClr val="black"/>
                </a:solidFill>
                <a:latin typeface="Calibri" panose="020F0502020204030204"/>
                <a:ea typeface="MS PGothic" panose="020B0600070205080204" pitchFamily="34" charset="-128"/>
              </a:rPr>
              <a:t> al condominiului </a:t>
            </a:r>
            <a:r>
              <a:rPr lang="ro-RO" altLang="en-US" sz="1400" kern="1200" dirty="0" err="1">
                <a:solidFill>
                  <a:prstClr val="black"/>
                </a:solidFill>
                <a:latin typeface="Calibri" panose="020F0502020204030204"/>
                <a:ea typeface="MS PGothic" panose="020B0600070205080204" pitchFamily="34" charset="-128"/>
              </a:rPr>
              <a:t>şi</a:t>
            </a:r>
            <a:r>
              <a:rPr lang="ro-RO" altLang="en-US" sz="1400" kern="1200" dirty="0">
                <a:solidFill>
                  <a:prstClr val="black"/>
                </a:solidFill>
                <a:latin typeface="Calibri" panose="020F0502020204030204"/>
                <a:ea typeface="MS PGothic" panose="020B0600070205080204" pitchFamily="34" charset="-128"/>
              </a:rPr>
              <a:t> suma consumurilor individuale este </a:t>
            </a:r>
            <a:r>
              <a:rPr lang="ro-RO" altLang="en-US" sz="1400" kern="1200" dirty="0" smtClean="0">
                <a:solidFill>
                  <a:prstClr val="black"/>
                </a:solidFill>
                <a:latin typeface="Calibri" panose="020F0502020204030204"/>
                <a:ea typeface="MS PGothic" panose="020B0600070205080204" pitchFamily="34" charset="-128"/>
              </a:rPr>
              <a:t>	repartizată de operator </a:t>
            </a:r>
            <a:r>
              <a:rPr lang="ro-RO" altLang="en-US" sz="1400" kern="1200" dirty="0">
                <a:solidFill>
                  <a:prstClr val="black"/>
                </a:solidFill>
                <a:latin typeface="Calibri" panose="020F0502020204030204"/>
                <a:ea typeface="MS PGothic" panose="020B0600070205080204" pitchFamily="34" charset="-128"/>
              </a:rPr>
              <a:t>în mod egal pe fiecare unitate imobiliară</a:t>
            </a:r>
            <a:br>
              <a:rPr lang="ro-RO" altLang="en-US" sz="1400" kern="1200" dirty="0">
                <a:solidFill>
                  <a:prstClr val="black"/>
                </a:solidFill>
                <a:latin typeface="Calibri" panose="020F0502020204030204"/>
                <a:ea typeface="MS PGothic" panose="020B0600070205080204" pitchFamily="34" charset="-128"/>
              </a:rPr>
            </a:br>
            <a:r>
              <a:rPr lang="ro-RO" altLang="en-US" sz="1400" kern="1200" dirty="0" smtClean="0">
                <a:solidFill>
                  <a:prstClr val="black"/>
                </a:solidFill>
                <a:latin typeface="Calibri" panose="020F0502020204030204"/>
                <a:ea typeface="MS PGothic" panose="020B0600070205080204" pitchFamily="34" charset="-128"/>
              </a:rPr>
              <a:t>	- operatorul </a:t>
            </a:r>
            <a:r>
              <a:rPr lang="ro-RO" altLang="en-US" sz="1400" kern="1200" dirty="0">
                <a:solidFill>
                  <a:prstClr val="black"/>
                </a:solidFill>
                <a:latin typeface="Calibri" panose="020F0502020204030204"/>
                <a:ea typeface="MS PGothic" panose="020B0600070205080204" pitchFamily="34" charset="-128"/>
              </a:rPr>
              <a:t>nu are </a:t>
            </a:r>
            <a:r>
              <a:rPr lang="ro-RO" altLang="en-US" sz="1400" kern="1200" dirty="0" err="1">
                <a:solidFill>
                  <a:prstClr val="black"/>
                </a:solidFill>
                <a:latin typeface="Calibri" panose="020F0502020204030204"/>
                <a:ea typeface="MS PGothic" panose="020B0600070205080204" pitchFamily="34" charset="-128"/>
              </a:rPr>
              <a:t>atribuţii</a:t>
            </a:r>
            <a:r>
              <a:rPr lang="ro-RO" altLang="en-US" sz="1400" kern="1200" dirty="0">
                <a:solidFill>
                  <a:prstClr val="black"/>
                </a:solidFill>
                <a:latin typeface="Calibri" panose="020F0502020204030204"/>
                <a:ea typeface="MS PGothic" panose="020B0600070205080204" pitchFamily="34" charset="-128"/>
              </a:rPr>
              <a:t> de natură tehnică (întreținere, reparații, înlocuiri, etc.) pe </a:t>
            </a:r>
            <a:r>
              <a:rPr lang="ro-RO" altLang="en-US" sz="1400" kern="1200" dirty="0" err="1">
                <a:solidFill>
                  <a:prstClr val="black"/>
                </a:solidFill>
                <a:latin typeface="Calibri" panose="020F0502020204030204"/>
                <a:ea typeface="MS PGothic" panose="020B0600070205080204" pitchFamily="34" charset="-128"/>
              </a:rPr>
              <a:t>instalaţia</a:t>
            </a:r>
            <a:r>
              <a:rPr lang="ro-RO" altLang="en-US" sz="1400" kern="1200" dirty="0">
                <a:solidFill>
                  <a:prstClr val="black"/>
                </a:solidFill>
                <a:latin typeface="Calibri" panose="020F0502020204030204"/>
                <a:ea typeface="MS PGothic" panose="020B0600070205080204" pitchFamily="34" charset="-128"/>
              </a:rPr>
              <a:t> interioară, </a:t>
            </a:r>
            <a:r>
              <a:rPr lang="ro-RO" altLang="en-US" sz="1400" kern="1200" dirty="0" smtClean="0">
                <a:solidFill>
                  <a:prstClr val="black"/>
                </a:solidFill>
                <a:latin typeface="Calibri" panose="020F0502020204030204"/>
                <a:ea typeface="MS PGothic" panose="020B0600070205080204" pitchFamily="34" charset="-128"/>
              </a:rPr>
              <a:t>	după </a:t>
            </a:r>
            <a:r>
              <a:rPr lang="ro-RO" altLang="en-US" sz="1400" kern="1200" dirty="0">
                <a:solidFill>
                  <a:prstClr val="black"/>
                </a:solidFill>
                <a:latin typeface="Calibri" panose="020F0502020204030204"/>
                <a:ea typeface="MS PGothic" panose="020B0600070205080204" pitchFamily="34" charset="-128"/>
              </a:rPr>
              <a:t>contorul de </a:t>
            </a:r>
            <a:r>
              <a:rPr lang="ro-RO" altLang="en-US" sz="1400" kern="1200" dirty="0" err="1">
                <a:solidFill>
                  <a:prstClr val="black"/>
                </a:solidFill>
                <a:latin typeface="Calibri" panose="020F0502020204030204"/>
                <a:ea typeface="MS PGothic" panose="020B0600070205080204" pitchFamily="34" charset="-128"/>
              </a:rPr>
              <a:t>branşament</a:t>
            </a:r>
            <a:r>
              <a:rPr lang="ro-RO" altLang="en-US" sz="1400" kern="1200" dirty="0">
                <a:solidFill>
                  <a:prstClr val="black"/>
                </a:solidFill>
                <a:latin typeface="Calibri" panose="020F0502020204030204"/>
                <a:ea typeface="MS PGothic" panose="020B0600070205080204" pitchFamily="34" charset="-128"/>
              </a:rPr>
              <a:t> al imobilului</a:t>
            </a:r>
            <a:br>
              <a:rPr lang="ro-RO" altLang="en-US" sz="1400" kern="1200" dirty="0">
                <a:solidFill>
                  <a:prstClr val="black"/>
                </a:solidFill>
                <a:latin typeface="Calibri" panose="020F0502020204030204"/>
                <a:ea typeface="MS PGothic" panose="020B0600070205080204" pitchFamily="34" charset="-128"/>
              </a:rPr>
            </a:br>
            <a:r>
              <a:rPr lang="ro-RO" sz="2000" b="1" i="1" kern="1200" dirty="0" smtClean="0">
                <a:solidFill>
                  <a:srgbClr val="2C87C8"/>
                </a:solidFill>
                <a:latin typeface="Calibri" panose="020F0502020204030204"/>
              </a:rPr>
              <a:t/>
            </a:r>
            <a:br>
              <a:rPr lang="ro-RO" sz="2000" b="1" i="1" kern="1200" dirty="0" smtClean="0">
                <a:solidFill>
                  <a:srgbClr val="2C87C8"/>
                </a:solidFill>
                <a:latin typeface="Calibri" panose="020F0502020204030204"/>
              </a:rPr>
            </a:br>
            <a:endParaRPr lang="ro-RO" sz="20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pSp>
        <p:nvGrpSpPr>
          <p:cNvPr id="14" name="Group 13"/>
          <p:cNvGrpSpPr/>
          <p:nvPr/>
        </p:nvGrpSpPr>
        <p:grpSpPr>
          <a:xfrm>
            <a:off x="487469" y="1874685"/>
            <a:ext cx="5350432" cy="91089"/>
            <a:chOff x="954194" y="1246035"/>
            <a:chExt cx="5350432" cy="91089"/>
          </a:xfrm>
        </p:grpSpPr>
        <p:sp>
          <p:nvSpPr>
            <p:cNvPr id="16" name="Chevron 15"/>
            <p:cNvSpPr/>
            <p:nvPr/>
          </p:nvSpPr>
          <p:spPr>
            <a:xfrm>
              <a:off x="95419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7" name="Chevron 16"/>
            <p:cNvSpPr/>
            <p:nvPr/>
          </p:nvSpPr>
          <p:spPr>
            <a:xfrm>
              <a:off x="107018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9" name="Chevron 18"/>
            <p:cNvSpPr/>
            <p:nvPr/>
          </p:nvSpPr>
          <p:spPr>
            <a:xfrm>
              <a:off x="118618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0" name="Chevron 19"/>
            <p:cNvSpPr/>
            <p:nvPr/>
          </p:nvSpPr>
          <p:spPr>
            <a:xfrm>
              <a:off x="129643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6" name="Chevron 25"/>
            <p:cNvSpPr/>
            <p:nvPr/>
          </p:nvSpPr>
          <p:spPr>
            <a:xfrm>
              <a:off x="141242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7" name="Chevron 26"/>
            <p:cNvSpPr/>
            <p:nvPr/>
          </p:nvSpPr>
          <p:spPr>
            <a:xfrm>
              <a:off x="152842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8" name="Chevron 27"/>
            <p:cNvSpPr/>
            <p:nvPr/>
          </p:nvSpPr>
          <p:spPr>
            <a:xfrm>
              <a:off x="16448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9" name="Chevron 28"/>
            <p:cNvSpPr/>
            <p:nvPr/>
          </p:nvSpPr>
          <p:spPr>
            <a:xfrm>
              <a:off x="17608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0" name="Chevron 29"/>
            <p:cNvSpPr/>
            <p:nvPr/>
          </p:nvSpPr>
          <p:spPr>
            <a:xfrm>
              <a:off x="187685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1" name="Chevron 30"/>
            <p:cNvSpPr/>
            <p:nvPr/>
          </p:nvSpPr>
          <p:spPr>
            <a:xfrm>
              <a:off x="198710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2" name="Chevron 31"/>
            <p:cNvSpPr/>
            <p:nvPr/>
          </p:nvSpPr>
          <p:spPr>
            <a:xfrm>
              <a:off x="210309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3" name="Chevron 32"/>
            <p:cNvSpPr/>
            <p:nvPr/>
          </p:nvSpPr>
          <p:spPr>
            <a:xfrm>
              <a:off x="221909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4" name="Chevron 33"/>
            <p:cNvSpPr/>
            <p:nvPr/>
          </p:nvSpPr>
          <p:spPr>
            <a:xfrm>
              <a:off x="232268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5" name="Chevron 34"/>
            <p:cNvSpPr/>
            <p:nvPr/>
          </p:nvSpPr>
          <p:spPr>
            <a:xfrm>
              <a:off x="243868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6" name="Chevron 35"/>
            <p:cNvSpPr/>
            <p:nvPr/>
          </p:nvSpPr>
          <p:spPr>
            <a:xfrm>
              <a:off x="255467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7" name="Chevron 36"/>
            <p:cNvSpPr/>
            <p:nvPr/>
          </p:nvSpPr>
          <p:spPr>
            <a:xfrm>
              <a:off x="266492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8" name="Chevron 37"/>
            <p:cNvSpPr/>
            <p:nvPr/>
          </p:nvSpPr>
          <p:spPr>
            <a:xfrm>
              <a:off x="278091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9" name="Chevron 38"/>
            <p:cNvSpPr/>
            <p:nvPr/>
          </p:nvSpPr>
          <p:spPr>
            <a:xfrm>
              <a:off x="289691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0" name="Chevron 39"/>
            <p:cNvSpPr/>
            <p:nvPr/>
          </p:nvSpPr>
          <p:spPr>
            <a:xfrm>
              <a:off x="301335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1" name="Chevron 40"/>
            <p:cNvSpPr/>
            <p:nvPr/>
          </p:nvSpPr>
          <p:spPr>
            <a:xfrm>
              <a:off x="312935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2" name="Chevron 41"/>
            <p:cNvSpPr/>
            <p:nvPr/>
          </p:nvSpPr>
          <p:spPr>
            <a:xfrm>
              <a:off x="324534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3" name="Chevron 42"/>
            <p:cNvSpPr/>
            <p:nvPr/>
          </p:nvSpPr>
          <p:spPr>
            <a:xfrm>
              <a:off x="335559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4" name="Chevron 43"/>
            <p:cNvSpPr/>
            <p:nvPr/>
          </p:nvSpPr>
          <p:spPr>
            <a:xfrm>
              <a:off x="347158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5" name="Chevron 44"/>
            <p:cNvSpPr/>
            <p:nvPr/>
          </p:nvSpPr>
          <p:spPr>
            <a:xfrm>
              <a:off x="358758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6" name="Chevron 45"/>
            <p:cNvSpPr/>
            <p:nvPr/>
          </p:nvSpPr>
          <p:spPr>
            <a:xfrm>
              <a:off x="369783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7" name="Chevron 46"/>
            <p:cNvSpPr/>
            <p:nvPr/>
          </p:nvSpPr>
          <p:spPr>
            <a:xfrm>
              <a:off x="381382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8" name="Chevron 47"/>
            <p:cNvSpPr/>
            <p:nvPr/>
          </p:nvSpPr>
          <p:spPr>
            <a:xfrm>
              <a:off x="392982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9" name="Chevron 48"/>
            <p:cNvSpPr/>
            <p:nvPr/>
          </p:nvSpPr>
          <p:spPr>
            <a:xfrm>
              <a:off x="404007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0" name="Chevron 49"/>
            <p:cNvSpPr/>
            <p:nvPr/>
          </p:nvSpPr>
          <p:spPr>
            <a:xfrm>
              <a:off x="41560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1" name="Chevron 50"/>
            <p:cNvSpPr/>
            <p:nvPr/>
          </p:nvSpPr>
          <p:spPr>
            <a:xfrm>
              <a:off x="42720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2" name="Chevron 51"/>
            <p:cNvSpPr/>
            <p:nvPr/>
          </p:nvSpPr>
          <p:spPr>
            <a:xfrm>
              <a:off x="437605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3" name="Chevron 52"/>
            <p:cNvSpPr/>
            <p:nvPr/>
          </p:nvSpPr>
          <p:spPr>
            <a:xfrm>
              <a:off x="448630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4" name="Chevron 53"/>
            <p:cNvSpPr/>
            <p:nvPr/>
          </p:nvSpPr>
          <p:spPr>
            <a:xfrm>
              <a:off x="460229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5" name="Chevron 54"/>
            <p:cNvSpPr/>
            <p:nvPr/>
          </p:nvSpPr>
          <p:spPr>
            <a:xfrm>
              <a:off x="471829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6" name="Chevron 55"/>
            <p:cNvSpPr/>
            <p:nvPr/>
          </p:nvSpPr>
          <p:spPr>
            <a:xfrm>
              <a:off x="482854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7" name="Chevron 56"/>
            <p:cNvSpPr/>
            <p:nvPr/>
          </p:nvSpPr>
          <p:spPr>
            <a:xfrm>
              <a:off x="494453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8" name="Chevron 57"/>
            <p:cNvSpPr/>
            <p:nvPr/>
          </p:nvSpPr>
          <p:spPr>
            <a:xfrm>
              <a:off x="506052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9" name="Chevron 58"/>
            <p:cNvSpPr/>
            <p:nvPr/>
          </p:nvSpPr>
          <p:spPr>
            <a:xfrm>
              <a:off x="5177449"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0" name="Chevron 59"/>
            <p:cNvSpPr/>
            <p:nvPr/>
          </p:nvSpPr>
          <p:spPr>
            <a:xfrm>
              <a:off x="5293443"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1" name="Chevron 60"/>
            <p:cNvSpPr/>
            <p:nvPr/>
          </p:nvSpPr>
          <p:spPr>
            <a:xfrm>
              <a:off x="540943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2" name="Chevron 61"/>
            <p:cNvSpPr/>
            <p:nvPr/>
          </p:nvSpPr>
          <p:spPr>
            <a:xfrm>
              <a:off x="551968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3" name="Chevron 62"/>
            <p:cNvSpPr/>
            <p:nvPr/>
          </p:nvSpPr>
          <p:spPr>
            <a:xfrm>
              <a:off x="5635681"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4" name="Chevron 63"/>
            <p:cNvSpPr/>
            <p:nvPr/>
          </p:nvSpPr>
          <p:spPr>
            <a:xfrm>
              <a:off x="5751675"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5" name="Chevron 64"/>
            <p:cNvSpPr/>
            <p:nvPr/>
          </p:nvSpPr>
          <p:spPr>
            <a:xfrm>
              <a:off x="5868120"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6" name="Chevron 65"/>
            <p:cNvSpPr/>
            <p:nvPr/>
          </p:nvSpPr>
          <p:spPr>
            <a:xfrm>
              <a:off x="5984114"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7" name="Chevron 66"/>
            <p:cNvSpPr/>
            <p:nvPr/>
          </p:nvSpPr>
          <p:spPr>
            <a:xfrm>
              <a:off x="610010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8" name="Chevron 67"/>
            <p:cNvSpPr/>
            <p:nvPr/>
          </p:nvSpPr>
          <p:spPr>
            <a:xfrm>
              <a:off x="621035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grpSp>
    </p:spTree>
    <p:extLst>
      <p:ext uri="{BB962C8B-B14F-4D97-AF65-F5344CB8AC3E}">
        <p14:creationId xmlns:p14="http://schemas.microsoft.com/office/powerpoint/2010/main" val="51183871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120167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4" name="Picture 13"/>
          <p:cNvPicPr/>
          <p:nvPr/>
        </p:nvPicPr>
        <p:blipFill>
          <a:blip r:embed="rId11"/>
          <a:stretch>
            <a:fillRect/>
          </a:stretch>
        </p:blipFill>
        <p:spPr>
          <a:xfrm>
            <a:off x="354365" y="1164139"/>
            <a:ext cx="8532962" cy="4342954"/>
          </a:xfrm>
          <a:prstGeom prst="rect">
            <a:avLst/>
          </a:prstGeom>
        </p:spPr>
      </p:pic>
    </p:spTree>
    <p:extLst>
      <p:ext uri="{BB962C8B-B14F-4D97-AF65-F5344CB8AC3E}">
        <p14:creationId xmlns:p14="http://schemas.microsoft.com/office/powerpoint/2010/main" val="8854522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eaLnBrk="0" hangingPunct="0"/>
            <a:r>
              <a:rPr lang="ro-RO" sz="2800" b="1" i="1" kern="1200" dirty="0">
                <a:solidFill>
                  <a:prstClr val="black">
                    <a:lumMod val="50000"/>
                    <a:lumOff val="50000"/>
                  </a:prstClr>
                </a:solidFill>
                <a:latin typeface="Calibri" panose="020F0502020204030204"/>
              </a:rPr>
              <a:t>1</a:t>
            </a:r>
            <a:r>
              <a:rPr lang="ro-RO" sz="2800" b="1" i="1" kern="1200" dirty="0" smtClean="0">
                <a:solidFill>
                  <a:prstClr val="black">
                    <a:lumMod val="50000"/>
                    <a:lumOff val="50000"/>
                  </a:prstClr>
                </a:solidFill>
                <a:latin typeface="Calibri" panose="020F0502020204030204"/>
              </a:rPr>
              <a:t>.4</a:t>
            </a:r>
            <a:r>
              <a:rPr lang="ro-RO" sz="2800" b="1" i="1" kern="1200" dirty="0">
                <a:solidFill>
                  <a:prstClr val="black">
                    <a:lumMod val="50000"/>
                    <a:lumOff val="50000"/>
                  </a:prstClr>
                </a:solidFill>
                <a:latin typeface="Calibri" panose="020F0502020204030204"/>
              </a:rPr>
              <a:t>. Cuantificarea </a:t>
            </a:r>
            <a:r>
              <a:rPr lang="ro-RO" sz="2800" b="1" i="1" kern="1200" dirty="0" smtClean="0">
                <a:solidFill>
                  <a:prstClr val="black">
                    <a:lumMod val="50000"/>
                    <a:lumOff val="50000"/>
                  </a:prstClr>
                </a:solidFill>
                <a:latin typeface="Calibri" panose="020F0502020204030204"/>
              </a:rPr>
              <a:t>Consumurilor, Facturarea Serviciilor</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r>
            <a:br>
              <a:rPr lang="ro-RO" sz="2800" b="1" i="1" kern="1200" dirty="0" smtClean="0">
                <a:solidFill>
                  <a:prstClr val="black">
                    <a:lumMod val="50000"/>
                    <a:lumOff val="50000"/>
                  </a:prstClr>
                </a:solidFill>
                <a:latin typeface="Calibri" panose="020F0502020204030204"/>
              </a:rPr>
            </a:br>
            <a:r>
              <a:rPr lang="ro-RO" sz="2200" b="1" i="1" kern="1200" dirty="0" smtClean="0">
                <a:solidFill>
                  <a:srgbClr val="2C87C8"/>
                </a:solidFill>
                <a:latin typeface="Calibri" panose="020F0502020204030204"/>
              </a:rPr>
              <a:t>Subtitlul 7 – </a:t>
            </a:r>
            <a:r>
              <a:rPr lang="ro-RO" sz="2200" i="1" kern="1200" dirty="0" smtClean="0">
                <a:solidFill>
                  <a:prstClr val="black"/>
                </a:solidFill>
                <a:latin typeface="Calibri" panose="020F0502020204030204"/>
              </a:rPr>
              <a:t>Sancțiuni aplicate în cazul întârzierii la plată</a:t>
            </a:r>
            <a:r>
              <a:rPr lang="ro-RO" b="1" i="1" kern="1200" dirty="0" smtClean="0">
                <a:solidFill>
                  <a:srgbClr val="2C87C8"/>
                </a:solidFill>
                <a:latin typeface="Calibri" panose="020F0502020204030204"/>
              </a:rPr>
              <a:t>	</a:t>
            </a:r>
            <a:br>
              <a:rPr lang="ro-RO" b="1" i="1" kern="1200" dirty="0" smtClean="0">
                <a:solidFill>
                  <a:srgbClr val="2C87C8"/>
                </a:solidFill>
                <a:latin typeface="Calibri" panose="020F0502020204030204"/>
              </a:rPr>
            </a:br>
            <a:r>
              <a:rPr lang="ro-RO" b="1" i="1" kern="1200" dirty="0">
                <a:solidFill>
                  <a:srgbClr val="2C87C8"/>
                </a:solidFill>
                <a:latin typeface="Calibri" panose="020F0502020204030204"/>
              </a:rPr>
              <a:t>	</a:t>
            </a:r>
            <a:r>
              <a:rPr lang="ro-RO" altLang="en-US" sz="1400" b="1" i="1" kern="1200" dirty="0">
                <a:solidFill>
                  <a:prstClr val="black"/>
                </a:solidFill>
                <a:latin typeface="Calibri" panose="020F0502020204030204"/>
                <a:ea typeface="MS PGothic" panose="020B0600070205080204" pitchFamily="34" charset="-128"/>
              </a:rPr>
              <a:t>Termen de plată (art. 31 alineat 15 din Legea 241/2006 republicată)</a:t>
            </a:r>
            <a:br>
              <a:rPr lang="ro-RO" altLang="en-US" sz="1400" b="1" i="1" kern="1200" dirty="0">
                <a:solidFill>
                  <a:prstClr val="black"/>
                </a:solidFill>
                <a:latin typeface="Calibri" panose="020F0502020204030204"/>
                <a:ea typeface="MS PGothic" panose="020B0600070205080204" pitchFamily="34" charset="-128"/>
              </a:rPr>
            </a:br>
            <a:r>
              <a:rPr lang="ro-RO" altLang="en-US" sz="1400" kern="1200" dirty="0" smtClean="0">
                <a:solidFill>
                  <a:prstClr val="black"/>
                </a:solidFill>
                <a:latin typeface="Calibri" panose="020F0502020204030204"/>
                <a:ea typeface="MS PGothic" panose="020B0600070205080204" pitchFamily="34" charset="-128"/>
              </a:rPr>
              <a:t>Utilizatorul </a:t>
            </a:r>
            <a:r>
              <a:rPr lang="ro-RO" altLang="en-US" sz="1400" kern="1200" dirty="0">
                <a:solidFill>
                  <a:prstClr val="black"/>
                </a:solidFill>
                <a:latin typeface="Calibri" panose="020F0502020204030204"/>
                <a:ea typeface="MS PGothic" panose="020B0600070205080204" pitchFamily="34" charset="-128"/>
              </a:rPr>
              <a:t>este obligat să achite facturile reprezentând contravaloarea serviciului de care au beneficiat, în termenul de scadență de 15 zile de la data emiterii facturilor; data emiterii facturii și termenul de scadență se înscriu pe factură. </a:t>
            </a:r>
            <a:br>
              <a:rPr lang="ro-RO" altLang="en-US" sz="1400" kern="1200" dirty="0">
                <a:solidFill>
                  <a:prstClr val="black"/>
                </a:solidFill>
                <a:latin typeface="Calibri" panose="020F0502020204030204"/>
                <a:ea typeface="MS PGothic" panose="020B0600070205080204" pitchFamily="34" charset="-128"/>
              </a:rPr>
            </a:br>
            <a:r>
              <a:rPr lang="ro-RO" altLang="en-US" sz="1400" b="1" kern="1200" dirty="0">
                <a:solidFill>
                  <a:prstClr val="black"/>
                </a:solidFill>
                <a:latin typeface="Calibri" panose="020F0502020204030204"/>
                <a:ea typeface="MS PGothic" panose="020B0600070205080204" pitchFamily="34" charset="-128"/>
              </a:rPr>
              <a:t>	</a:t>
            </a:r>
            <a:r>
              <a:rPr lang="ro-RO" altLang="en-US" sz="1400" b="1" i="1" kern="1200" dirty="0" smtClean="0">
                <a:solidFill>
                  <a:prstClr val="black"/>
                </a:solidFill>
                <a:latin typeface="Calibri" panose="020F0502020204030204"/>
                <a:ea typeface="MS PGothic" panose="020B0600070205080204" pitchFamily="34" charset="-128"/>
              </a:rPr>
              <a:t>Întârziere </a:t>
            </a:r>
            <a:r>
              <a:rPr lang="ro-RO" altLang="en-US" sz="1400" b="1" i="1" kern="1200" dirty="0">
                <a:solidFill>
                  <a:prstClr val="black"/>
                </a:solidFill>
                <a:latin typeface="Calibri" panose="020F0502020204030204"/>
                <a:ea typeface="MS PGothic" panose="020B0600070205080204" pitchFamily="34" charset="-128"/>
              </a:rPr>
              <a:t>la plată (art. 31 alineat 16 din Legea 241/2006 republicată)</a:t>
            </a:r>
            <a:br>
              <a:rPr lang="ro-RO" altLang="en-US" sz="1400" b="1" i="1" kern="1200" dirty="0">
                <a:solidFill>
                  <a:prstClr val="black"/>
                </a:solidFill>
                <a:latin typeface="Calibri" panose="020F0502020204030204"/>
                <a:ea typeface="MS PGothic" panose="020B0600070205080204" pitchFamily="34" charset="-128"/>
              </a:rPr>
            </a:br>
            <a:r>
              <a:rPr lang="ro-RO" altLang="en-US" sz="1400" kern="1200" dirty="0" smtClean="0">
                <a:solidFill>
                  <a:prstClr val="black"/>
                </a:solidFill>
                <a:latin typeface="Calibri" panose="020F0502020204030204"/>
                <a:ea typeface="MS PGothic" panose="020B0600070205080204" pitchFamily="34" charset="-128"/>
              </a:rPr>
              <a:t>Neachitarea </a:t>
            </a:r>
            <a:r>
              <a:rPr lang="ro-RO" altLang="en-US" sz="1400" kern="1200" dirty="0">
                <a:solidFill>
                  <a:prstClr val="black"/>
                </a:solidFill>
                <a:latin typeface="Calibri" panose="020F0502020204030204"/>
                <a:ea typeface="MS PGothic" panose="020B0600070205080204" pitchFamily="34" charset="-128"/>
              </a:rPr>
              <a:t>facturii în termen de 30 zile de la data scadenței atrage după sine penalități de întârziere, după cum urmează:</a:t>
            </a:r>
            <a:br>
              <a:rPr lang="ro-RO" altLang="en-US" sz="1400" kern="1200" dirty="0">
                <a:solidFill>
                  <a:prstClr val="black"/>
                </a:solidFill>
                <a:latin typeface="Calibri" panose="020F0502020204030204"/>
                <a:ea typeface="MS PGothic" panose="020B0600070205080204" pitchFamily="34" charset="-128"/>
              </a:rPr>
            </a:br>
            <a:r>
              <a:rPr lang="ro-RO" altLang="en-US" sz="1400" kern="1200" dirty="0">
                <a:solidFill>
                  <a:prstClr val="black"/>
                </a:solidFill>
                <a:latin typeface="Calibri" panose="020F0502020204030204"/>
                <a:ea typeface="MS PGothic" panose="020B0600070205080204" pitchFamily="34" charset="-128"/>
              </a:rPr>
              <a:t>	a) penalitățile sunt egale cu nivelul dobânzii datorate pentru neplata la termen a obligațiilor bugetare, stabilite conform reglementărilor legale în vigoare;</a:t>
            </a:r>
            <a:br>
              <a:rPr lang="ro-RO" altLang="en-US" sz="1400" kern="1200" dirty="0">
                <a:solidFill>
                  <a:prstClr val="black"/>
                </a:solidFill>
                <a:latin typeface="Calibri" panose="020F0502020204030204"/>
                <a:ea typeface="MS PGothic" panose="020B0600070205080204" pitchFamily="34" charset="-128"/>
              </a:rPr>
            </a:br>
            <a:r>
              <a:rPr lang="ro-RO" altLang="en-US" sz="1400" kern="1200" dirty="0">
                <a:solidFill>
                  <a:prstClr val="black"/>
                </a:solidFill>
                <a:latin typeface="Calibri" panose="020F0502020204030204"/>
                <a:ea typeface="MS PGothic" panose="020B0600070205080204" pitchFamily="34" charset="-128"/>
              </a:rPr>
              <a:t>	b) penalitățile se datorează începând cu prima zi după data scadenței;</a:t>
            </a:r>
            <a:br>
              <a:rPr lang="ro-RO" altLang="en-US" sz="1400" kern="1200" dirty="0">
                <a:solidFill>
                  <a:prstClr val="black"/>
                </a:solidFill>
                <a:latin typeface="Calibri" panose="020F0502020204030204"/>
                <a:ea typeface="MS PGothic" panose="020B0600070205080204" pitchFamily="34" charset="-128"/>
              </a:rPr>
            </a:br>
            <a:r>
              <a:rPr lang="ro-RO" altLang="en-US" sz="1400" kern="1200" dirty="0">
                <a:solidFill>
                  <a:prstClr val="black"/>
                </a:solidFill>
                <a:latin typeface="Calibri" panose="020F0502020204030204"/>
                <a:ea typeface="MS PGothic" panose="020B0600070205080204" pitchFamily="34" charset="-128"/>
              </a:rPr>
              <a:t>	c) valoarea totală a penalităților nu poate depăși cuantumul debitului și se constituie venit al operatorului</a:t>
            </a:r>
            <a:br>
              <a:rPr lang="ro-RO" altLang="en-US" sz="1400" kern="1200" dirty="0">
                <a:solidFill>
                  <a:prstClr val="black"/>
                </a:solidFill>
                <a:latin typeface="Calibri" panose="020F0502020204030204"/>
                <a:ea typeface="MS PGothic" panose="020B0600070205080204" pitchFamily="34" charset="-128"/>
              </a:rPr>
            </a:br>
            <a:r>
              <a:rPr lang="ro-RO" sz="1400" b="1" i="1" kern="1200" dirty="0" smtClean="0">
                <a:solidFill>
                  <a:srgbClr val="2C87C8"/>
                </a:solidFill>
                <a:latin typeface="Calibri" panose="020F0502020204030204"/>
              </a:rPr>
              <a:t/>
            </a:r>
            <a:br>
              <a:rPr lang="ro-RO" sz="1400" b="1" i="1" kern="1200" dirty="0" smtClean="0">
                <a:solidFill>
                  <a:srgbClr val="2C87C8"/>
                </a:solidFill>
                <a:latin typeface="Calibri" panose="020F0502020204030204"/>
              </a:rPr>
            </a:br>
            <a:endParaRPr lang="ro-RO" sz="14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pSp>
        <p:nvGrpSpPr>
          <p:cNvPr id="14" name="Group 13"/>
          <p:cNvGrpSpPr/>
          <p:nvPr/>
        </p:nvGrpSpPr>
        <p:grpSpPr>
          <a:xfrm>
            <a:off x="487469" y="1874685"/>
            <a:ext cx="5350432" cy="91089"/>
            <a:chOff x="954194" y="1246035"/>
            <a:chExt cx="5350432" cy="91089"/>
          </a:xfrm>
        </p:grpSpPr>
        <p:sp>
          <p:nvSpPr>
            <p:cNvPr id="16" name="Chevron 15"/>
            <p:cNvSpPr/>
            <p:nvPr/>
          </p:nvSpPr>
          <p:spPr>
            <a:xfrm>
              <a:off x="95419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7" name="Chevron 16"/>
            <p:cNvSpPr/>
            <p:nvPr/>
          </p:nvSpPr>
          <p:spPr>
            <a:xfrm>
              <a:off x="107018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9" name="Chevron 18"/>
            <p:cNvSpPr/>
            <p:nvPr/>
          </p:nvSpPr>
          <p:spPr>
            <a:xfrm>
              <a:off x="118618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0" name="Chevron 19"/>
            <p:cNvSpPr/>
            <p:nvPr/>
          </p:nvSpPr>
          <p:spPr>
            <a:xfrm>
              <a:off x="129643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6" name="Chevron 25"/>
            <p:cNvSpPr/>
            <p:nvPr/>
          </p:nvSpPr>
          <p:spPr>
            <a:xfrm>
              <a:off x="141242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7" name="Chevron 26"/>
            <p:cNvSpPr/>
            <p:nvPr/>
          </p:nvSpPr>
          <p:spPr>
            <a:xfrm>
              <a:off x="152842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8" name="Chevron 27"/>
            <p:cNvSpPr/>
            <p:nvPr/>
          </p:nvSpPr>
          <p:spPr>
            <a:xfrm>
              <a:off x="16448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9" name="Chevron 28"/>
            <p:cNvSpPr/>
            <p:nvPr/>
          </p:nvSpPr>
          <p:spPr>
            <a:xfrm>
              <a:off x="17608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0" name="Chevron 29"/>
            <p:cNvSpPr/>
            <p:nvPr/>
          </p:nvSpPr>
          <p:spPr>
            <a:xfrm>
              <a:off x="187685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1" name="Chevron 30"/>
            <p:cNvSpPr/>
            <p:nvPr/>
          </p:nvSpPr>
          <p:spPr>
            <a:xfrm>
              <a:off x="198710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2" name="Chevron 31"/>
            <p:cNvSpPr/>
            <p:nvPr/>
          </p:nvSpPr>
          <p:spPr>
            <a:xfrm>
              <a:off x="210309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3" name="Chevron 32"/>
            <p:cNvSpPr/>
            <p:nvPr/>
          </p:nvSpPr>
          <p:spPr>
            <a:xfrm>
              <a:off x="221909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4" name="Chevron 33"/>
            <p:cNvSpPr/>
            <p:nvPr/>
          </p:nvSpPr>
          <p:spPr>
            <a:xfrm>
              <a:off x="232268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5" name="Chevron 34"/>
            <p:cNvSpPr/>
            <p:nvPr/>
          </p:nvSpPr>
          <p:spPr>
            <a:xfrm>
              <a:off x="243868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6" name="Chevron 35"/>
            <p:cNvSpPr/>
            <p:nvPr/>
          </p:nvSpPr>
          <p:spPr>
            <a:xfrm>
              <a:off x="255467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7" name="Chevron 36"/>
            <p:cNvSpPr/>
            <p:nvPr/>
          </p:nvSpPr>
          <p:spPr>
            <a:xfrm>
              <a:off x="266492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8" name="Chevron 37"/>
            <p:cNvSpPr/>
            <p:nvPr/>
          </p:nvSpPr>
          <p:spPr>
            <a:xfrm>
              <a:off x="278091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9" name="Chevron 38"/>
            <p:cNvSpPr/>
            <p:nvPr/>
          </p:nvSpPr>
          <p:spPr>
            <a:xfrm>
              <a:off x="289691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0" name="Chevron 39"/>
            <p:cNvSpPr/>
            <p:nvPr/>
          </p:nvSpPr>
          <p:spPr>
            <a:xfrm>
              <a:off x="301335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1" name="Chevron 40"/>
            <p:cNvSpPr/>
            <p:nvPr/>
          </p:nvSpPr>
          <p:spPr>
            <a:xfrm>
              <a:off x="312935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2" name="Chevron 41"/>
            <p:cNvSpPr/>
            <p:nvPr/>
          </p:nvSpPr>
          <p:spPr>
            <a:xfrm>
              <a:off x="324534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3" name="Chevron 42"/>
            <p:cNvSpPr/>
            <p:nvPr/>
          </p:nvSpPr>
          <p:spPr>
            <a:xfrm>
              <a:off x="335559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4" name="Chevron 43"/>
            <p:cNvSpPr/>
            <p:nvPr/>
          </p:nvSpPr>
          <p:spPr>
            <a:xfrm>
              <a:off x="347158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5" name="Chevron 44"/>
            <p:cNvSpPr/>
            <p:nvPr/>
          </p:nvSpPr>
          <p:spPr>
            <a:xfrm>
              <a:off x="358758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6" name="Chevron 45"/>
            <p:cNvSpPr/>
            <p:nvPr/>
          </p:nvSpPr>
          <p:spPr>
            <a:xfrm>
              <a:off x="369783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7" name="Chevron 46"/>
            <p:cNvSpPr/>
            <p:nvPr/>
          </p:nvSpPr>
          <p:spPr>
            <a:xfrm>
              <a:off x="381382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8" name="Chevron 47"/>
            <p:cNvSpPr/>
            <p:nvPr/>
          </p:nvSpPr>
          <p:spPr>
            <a:xfrm>
              <a:off x="392982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9" name="Chevron 48"/>
            <p:cNvSpPr/>
            <p:nvPr/>
          </p:nvSpPr>
          <p:spPr>
            <a:xfrm>
              <a:off x="404007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0" name="Chevron 49"/>
            <p:cNvSpPr/>
            <p:nvPr/>
          </p:nvSpPr>
          <p:spPr>
            <a:xfrm>
              <a:off x="41560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1" name="Chevron 50"/>
            <p:cNvSpPr/>
            <p:nvPr/>
          </p:nvSpPr>
          <p:spPr>
            <a:xfrm>
              <a:off x="42720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2" name="Chevron 51"/>
            <p:cNvSpPr/>
            <p:nvPr/>
          </p:nvSpPr>
          <p:spPr>
            <a:xfrm>
              <a:off x="437605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3" name="Chevron 52"/>
            <p:cNvSpPr/>
            <p:nvPr/>
          </p:nvSpPr>
          <p:spPr>
            <a:xfrm>
              <a:off x="448630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4" name="Chevron 53"/>
            <p:cNvSpPr/>
            <p:nvPr/>
          </p:nvSpPr>
          <p:spPr>
            <a:xfrm>
              <a:off x="460229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5" name="Chevron 54"/>
            <p:cNvSpPr/>
            <p:nvPr/>
          </p:nvSpPr>
          <p:spPr>
            <a:xfrm>
              <a:off x="471829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6" name="Chevron 55"/>
            <p:cNvSpPr/>
            <p:nvPr/>
          </p:nvSpPr>
          <p:spPr>
            <a:xfrm>
              <a:off x="482854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7" name="Chevron 56"/>
            <p:cNvSpPr/>
            <p:nvPr/>
          </p:nvSpPr>
          <p:spPr>
            <a:xfrm>
              <a:off x="494453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8" name="Chevron 57"/>
            <p:cNvSpPr/>
            <p:nvPr/>
          </p:nvSpPr>
          <p:spPr>
            <a:xfrm>
              <a:off x="506052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9" name="Chevron 58"/>
            <p:cNvSpPr/>
            <p:nvPr/>
          </p:nvSpPr>
          <p:spPr>
            <a:xfrm>
              <a:off x="5177449"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0" name="Chevron 59"/>
            <p:cNvSpPr/>
            <p:nvPr/>
          </p:nvSpPr>
          <p:spPr>
            <a:xfrm>
              <a:off x="5293443"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1" name="Chevron 60"/>
            <p:cNvSpPr/>
            <p:nvPr/>
          </p:nvSpPr>
          <p:spPr>
            <a:xfrm>
              <a:off x="540943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2" name="Chevron 61"/>
            <p:cNvSpPr/>
            <p:nvPr/>
          </p:nvSpPr>
          <p:spPr>
            <a:xfrm>
              <a:off x="551968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3" name="Chevron 62"/>
            <p:cNvSpPr/>
            <p:nvPr/>
          </p:nvSpPr>
          <p:spPr>
            <a:xfrm>
              <a:off x="5635681"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4" name="Chevron 63"/>
            <p:cNvSpPr/>
            <p:nvPr/>
          </p:nvSpPr>
          <p:spPr>
            <a:xfrm>
              <a:off x="5751675"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5" name="Chevron 64"/>
            <p:cNvSpPr/>
            <p:nvPr/>
          </p:nvSpPr>
          <p:spPr>
            <a:xfrm>
              <a:off x="5868120"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6" name="Chevron 65"/>
            <p:cNvSpPr/>
            <p:nvPr/>
          </p:nvSpPr>
          <p:spPr>
            <a:xfrm>
              <a:off x="5984114"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7" name="Chevron 66"/>
            <p:cNvSpPr/>
            <p:nvPr/>
          </p:nvSpPr>
          <p:spPr>
            <a:xfrm>
              <a:off x="610010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8" name="Chevron 67"/>
            <p:cNvSpPr/>
            <p:nvPr/>
          </p:nvSpPr>
          <p:spPr>
            <a:xfrm>
              <a:off x="621035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grpSp>
    </p:spTree>
    <p:extLst>
      <p:ext uri="{BB962C8B-B14F-4D97-AF65-F5344CB8AC3E}">
        <p14:creationId xmlns:p14="http://schemas.microsoft.com/office/powerpoint/2010/main" val="176237880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eaLnBrk="0" hangingPunct="0"/>
            <a:r>
              <a:rPr lang="ro-RO" sz="2800" b="1" i="1" kern="1200" dirty="0">
                <a:solidFill>
                  <a:prstClr val="black">
                    <a:lumMod val="50000"/>
                    <a:lumOff val="50000"/>
                  </a:prstClr>
                </a:solidFill>
                <a:latin typeface="Calibri" panose="020F0502020204030204"/>
              </a:rPr>
              <a:t>1</a:t>
            </a:r>
            <a:r>
              <a:rPr lang="ro-RO" sz="2800" b="1" i="1" kern="1200" dirty="0" smtClean="0">
                <a:solidFill>
                  <a:prstClr val="black">
                    <a:lumMod val="50000"/>
                    <a:lumOff val="50000"/>
                  </a:prstClr>
                </a:solidFill>
                <a:latin typeface="Calibri" panose="020F0502020204030204"/>
              </a:rPr>
              <a:t>.4</a:t>
            </a:r>
            <a:r>
              <a:rPr lang="ro-RO" sz="2800" b="1" i="1" kern="1200" dirty="0">
                <a:solidFill>
                  <a:prstClr val="black">
                    <a:lumMod val="50000"/>
                    <a:lumOff val="50000"/>
                  </a:prstClr>
                </a:solidFill>
                <a:latin typeface="Calibri" panose="020F0502020204030204"/>
              </a:rPr>
              <a:t>. Cuantificarea </a:t>
            </a:r>
            <a:r>
              <a:rPr lang="ro-RO" sz="2800" b="1" i="1" kern="1200" dirty="0" smtClean="0">
                <a:solidFill>
                  <a:prstClr val="black">
                    <a:lumMod val="50000"/>
                    <a:lumOff val="50000"/>
                  </a:prstClr>
                </a:solidFill>
                <a:latin typeface="Calibri" panose="020F0502020204030204"/>
              </a:rPr>
              <a:t>Consumurilor, Facturarea Serviciilor</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r>
            <a:br>
              <a:rPr lang="ro-RO" sz="2800" b="1" i="1" kern="1200" dirty="0" smtClean="0">
                <a:solidFill>
                  <a:prstClr val="black">
                    <a:lumMod val="50000"/>
                    <a:lumOff val="50000"/>
                  </a:prstClr>
                </a:solidFill>
                <a:latin typeface="Calibri" panose="020F0502020204030204"/>
              </a:rPr>
            </a:br>
            <a:r>
              <a:rPr lang="ro-RO" sz="2200" b="1" i="1" kern="1200" dirty="0">
                <a:solidFill>
                  <a:srgbClr val="2C87C8"/>
                </a:solidFill>
                <a:latin typeface="Calibri" panose="020F0502020204030204"/>
              </a:rPr>
              <a:t>Subtitlul 8 – </a:t>
            </a:r>
            <a:r>
              <a:rPr lang="ro-RO" sz="2200" i="1" kern="1200" dirty="0">
                <a:solidFill>
                  <a:prstClr val="black"/>
                </a:solidFill>
                <a:latin typeface="Calibri" panose="020F0502020204030204"/>
              </a:rPr>
              <a:t>Sancțiuni aplicate în cazul neplății (art. 32 din Legea 241/2006 republicată)</a:t>
            </a:r>
            <a:r>
              <a:rPr lang="ro-RO" b="1" i="1" kern="1200" dirty="0" smtClean="0">
                <a:solidFill>
                  <a:srgbClr val="2C87C8"/>
                </a:solidFill>
                <a:latin typeface="Calibri" panose="020F0502020204030204"/>
              </a:rPr>
              <a:t>	</a:t>
            </a:r>
            <a:br>
              <a:rPr lang="ro-RO" b="1" i="1" kern="1200" dirty="0" smtClean="0">
                <a:solidFill>
                  <a:srgbClr val="2C87C8"/>
                </a:solidFill>
                <a:latin typeface="Calibri" panose="020F0502020204030204"/>
              </a:rPr>
            </a:br>
            <a:r>
              <a:rPr lang="ro-RO" b="1" i="1" kern="1200" dirty="0">
                <a:solidFill>
                  <a:srgbClr val="2C87C8"/>
                </a:solidFill>
                <a:latin typeface="Calibri" panose="020F0502020204030204"/>
              </a:rPr>
              <a:t>	</a:t>
            </a:r>
            <a:r>
              <a:rPr lang="ro-RO" b="1" kern="1200" dirty="0" smtClean="0">
                <a:solidFill>
                  <a:schemeClr val="tx1"/>
                </a:solidFill>
                <a:latin typeface="Calibri" panose="020F0502020204030204"/>
              </a:rPr>
              <a:t>-</a:t>
            </a:r>
            <a:r>
              <a:rPr lang="ro-RO" b="1" i="1" kern="1200" dirty="0" smtClean="0">
                <a:solidFill>
                  <a:srgbClr val="2C87C8"/>
                </a:solidFill>
                <a:latin typeface="Calibri" panose="020F0502020204030204"/>
              </a:rPr>
              <a:t> </a:t>
            </a:r>
            <a:r>
              <a:rPr lang="ro-RO" altLang="en-US" sz="1400" kern="1200" dirty="0" smtClean="0">
                <a:solidFill>
                  <a:prstClr val="black"/>
                </a:solidFill>
                <a:latin typeface="Calibri" panose="020F0502020204030204"/>
                <a:ea typeface="MS PGothic" panose="020B0600070205080204" pitchFamily="34" charset="-128"/>
              </a:rPr>
              <a:t>Operatorul </a:t>
            </a:r>
            <a:r>
              <a:rPr lang="ro-RO" altLang="en-US" sz="1400" kern="1200" dirty="0">
                <a:solidFill>
                  <a:prstClr val="black"/>
                </a:solidFill>
                <a:latin typeface="Calibri" panose="020F0502020204030204"/>
                <a:ea typeface="MS PGothic" panose="020B0600070205080204" pitchFamily="34" charset="-128"/>
              </a:rPr>
              <a:t>are dreptul să sisteze furnizarea/prestarea serviciului acelor utilizatori care nu </a:t>
            </a:r>
            <a:r>
              <a:rPr lang="ro-RO" altLang="en-US" sz="1400" kern="1200" dirty="0" err="1">
                <a:solidFill>
                  <a:prstClr val="black"/>
                </a:solidFill>
                <a:latin typeface="Calibri" panose="020F0502020204030204"/>
                <a:ea typeface="MS PGothic" panose="020B0600070205080204" pitchFamily="34" charset="-128"/>
              </a:rPr>
              <a:t>îşi</a:t>
            </a:r>
            <a:r>
              <a:rPr lang="ro-RO" altLang="en-US" sz="1400" kern="1200" dirty="0">
                <a:solidFill>
                  <a:prstClr val="black"/>
                </a:solidFill>
                <a:latin typeface="Calibri" panose="020F0502020204030204"/>
                <a:ea typeface="MS PGothic" panose="020B0600070205080204" pitchFamily="34" charset="-128"/>
              </a:rPr>
              <a:t> achită contravaloarea serviciilor furnizate/prestate în cel mult 30 de zile calendaristice de la data expirării termenului de plată a facturilor, prin </a:t>
            </a:r>
            <a:r>
              <a:rPr lang="ro-RO" altLang="en-US" sz="1400" kern="1200" dirty="0" err="1">
                <a:solidFill>
                  <a:prstClr val="black"/>
                </a:solidFill>
                <a:latin typeface="Calibri" panose="020F0502020204030204"/>
                <a:ea typeface="MS PGothic" panose="020B0600070205080204" pitchFamily="34" charset="-128"/>
              </a:rPr>
              <a:t>debranşarea</a:t>
            </a:r>
            <a:r>
              <a:rPr lang="ro-RO" altLang="en-US" sz="1400" kern="1200" dirty="0">
                <a:solidFill>
                  <a:prstClr val="black"/>
                </a:solidFill>
                <a:latin typeface="Calibri" panose="020F0502020204030204"/>
                <a:ea typeface="MS PGothic" panose="020B0600070205080204" pitchFamily="34" charset="-128"/>
              </a:rPr>
              <a:t> de la </a:t>
            </a:r>
            <a:r>
              <a:rPr lang="ro-RO" altLang="en-US" sz="1400" kern="1200" dirty="0" err="1">
                <a:solidFill>
                  <a:prstClr val="black"/>
                </a:solidFill>
                <a:latin typeface="Calibri" panose="020F0502020204030204"/>
                <a:ea typeface="MS PGothic" panose="020B0600070205080204" pitchFamily="34" charset="-128"/>
              </a:rPr>
              <a:t>reţelele</a:t>
            </a:r>
            <a:r>
              <a:rPr lang="ro-RO" altLang="en-US" sz="1400" kern="1200" dirty="0">
                <a:solidFill>
                  <a:prstClr val="black"/>
                </a:solidFill>
                <a:latin typeface="Calibri" panose="020F0502020204030204"/>
                <a:ea typeface="MS PGothic" panose="020B0600070205080204" pitchFamily="34" charset="-128"/>
              </a:rPr>
              <a:t> publice de </a:t>
            </a:r>
            <a:r>
              <a:rPr lang="ro-RO" altLang="en-US" sz="1400" kern="1200" dirty="0" err="1">
                <a:solidFill>
                  <a:prstClr val="black"/>
                </a:solidFill>
                <a:latin typeface="Calibri" panose="020F0502020204030204"/>
                <a:ea typeface="MS PGothic" panose="020B0600070205080204" pitchFamily="34" charset="-128"/>
              </a:rPr>
              <a:t>distribuţie</a:t>
            </a:r>
            <a:r>
              <a:rPr lang="ro-RO" altLang="en-US" sz="1400" kern="1200" dirty="0">
                <a:solidFill>
                  <a:prstClr val="black"/>
                </a:solidFill>
                <a:latin typeface="Calibri" panose="020F0502020204030204"/>
                <a:ea typeface="MS PGothic" panose="020B0600070205080204" pitchFamily="34" charset="-128"/>
              </a:rPr>
              <a:t> a apei ori de la </a:t>
            </a:r>
            <a:r>
              <a:rPr lang="ro-RO" altLang="en-US" sz="1400" kern="1200" dirty="0" err="1">
                <a:solidFill>
                  <a:prstClr val="black"/>
                </a:solidFill>
                <a:latin typeface="Calibri" panose="020F0502020204030204"/>
                <a:ea typeface="MS PGothic" panose="020B0600070205080204" pitchFamily="34" charset="-128"/>
              </a:rPr>
              <a:t>reţelele</a:t>
            </a:r>
            <a:r>
              <a:rPr lang="ro-RO" altLang="en-US" sz="1400" kern="1200" dirty="0">
                <a:solidFill>
                  <a:prstClr val="black"/>
                </a:solidFill>
                <a:latin typeface="Calibri" panose="020F0502020204030204"/>
                <a:ea typeface="MS PGothic" panose="020B0600070205080204" pitchFamily="34" charset="-128"/>
              </a:rPr>
              <a:t> publice de canalizare </a:t>
            </a:r>
            <a:r>
              <a:rPr lang="ro-RO" altLang="en-US" sz="1400" kern="1200" dirty="0" err="1">
                <a:solidFill>
                  <a:prstClr val="black"/>
                </a:solidFill>
                <a:latin typeface="Calibri" panose="020F0502020204030204"/>
                <a:ea typeface="MS PGothic" panose="020B0600070205080204" pitchFamily="34" charset="-128"/>
              </a:rPr>
              <a:t>şi</a:t>
            </a:r>
            <a:r>
              <a:rPr lang="ro-RO" altLang="en-US" sz="1400" kern="1200" dirty="0">
                <a:solidFill>
                  <a:prstClr val="black"/>
                </a:solidFill>
                <a:latin typeface="Calibri" panose="020F0502020204030204"/>
                <a:ea typeface="MS PGothic" panose="020B0600070205080204" pitchFamily="34" charset="-128"/>
              </a:rPr>
              <a:t> să solicite recuperarea debitelor în </a:t>
            </a:r>
            <a:r>
              <a:rPr lang="ro-RO" altLang="en-US" sz="1400" kern="1200" dirty="0" err="1">
                <a:solidFill>
                  <a:prstClr val="black"/>
                </a:solidFill>
                <a:latin typeface="Calibri" panose="020F0502020204030204"/>
                <a:ea typeface="MS PGothic" panose="020B0600070205080204" pitchFamily="34" charset="-128"/>
              </a:rPr>
              <a:t>instanţă</a:t>
            </a:r>
            <a:r>
              <a:rPr lang="ro-RO" altLang="en-US" sz="1400" kern="1200" dirty="0">
                <a:solidFill>
                  <a:prstClr val="black"/>
                </a:solidFill>
                <a:latin typeface="Calibri" panose="020F0502020204030204"/>
                <a:ea typeface="MS PGothic" panose="020B0600070205080204" pitchFamily="34" charset="-128"/>
              </a:rPr>
              <a:t/>
            </a:r>
            <a:br>
              <a:rPr lang="ro-RO" altLang="en-US" sz="1400" kern="1200" dirty="0">
                <a:solidFill>
                  <a:prstClr val="black"/>
                </a:solidFill>
                <a:latin typeface="Calibri" panose="020F0502020204030204"/>
                <a:ea typeface="MS PGothic" panose="020B0600070205080204" pitchFamily="34" charset="-128"/>
              </a:rPr>
            </a:br>
            <a:r>
              <a:rPr lang="ro-RO" altLang="en-US" sz="1400" kern="1200" dirty="0" smtClean="0">
                <a:solidFill>
                  <a:prstClr val="black"/>
                </a:solidFill>
                <a:latin typeface="Calibri" panose="020F0502020204030204"/>
                <a:ea typeface="MS PGothic" panose="020B0600070205080204" pitchFamily="34" charset="-128"/>
              </a:rPr>
              <a:t>	</a:t>
            </a:r>
            <a:r>
              <a:rPr lang="ro-RO" altLang="en-US" sz="1400" b="1" kern="1200" dirty="0" smtClean="0">
                <a:solidFill>
                  <a:prstClr val="black"/>
                </a:solidFill>
                <a:latin typeface="Calibri" panose="020F0502020204030204"/>
                <a:ea typeface="MS PGothic" panose="020B0600070205080204" pitchFamily="34" charset="-128"/>
              </a:rPr>
              <a:t>-</a:t>
            </a:r>
            <a:r>
              <a:rPr lang="ro-RO" altLang="en-US" sz="1400" kern="1200" dirty="0" smtClean="0">
                <a:solidFill>
                  <a:prstClr val="black"/>
                </a:solidFill>
                <a:latin typeface="Calibri" panose="020F0502020204030204"/>
                <a:ea typeface="MS PGothic" panose="020B0600070205080204" pitchFamily="34" charset="-128"/>
              </a:rPr>
              <a:t> Măsura </a:t>
            </a:r>
            <a:r>
              <a:rPr lang="ro-RO" altLang="en-US" sz="1400" kern="1200" dirty="0">
                <a:solidFill>
                  <a:prstClr val="black"/>
                </a:solidFill>
                <a:latin typeface="Calibri" panose="020F0502020204030204"/>
                <a:ea typeface="MS PGothic" panose="020B0600070205080204" pitchFamily="34" charset="-128"/>
              </a:rPr>
              <a:t>debranșării de la rețeaua publică se poate lua numai în urma unei notificări prealabile adresate utilizatorului restant și se poate pune în aplicare după 5 zile lucrătoare de la data primirii acesteia</a:t>
            </a:r>
            <a:br>
              <a:rPr lang="ro-RO" altLang="en-US" sz="1400" kern="1200" dirty="0">
                <a:solidFill>
                  <a:prstClr val="black"/>
                </a:solidFill>
                <a:latin typeface="Calibri" panose="020F0502020204030204"/>
                <a:ea typeface="MS PGothic" panose="020B0600070205080204" pitchFamily="34" charset="-128"/>
              </a:rPr>
            </a:br>
            <a:r>
              <a:rPr lang="ro-RO" altLang="en-US" sz="1400" kern="1200" dirty="0" smtClean="0">
                <a:solidFill>
                  <a:prstClr val="black"/>
                </a:solidFill>
                <a:latin typeface="Calibri" panose="020F0502020204030204"/>
                <a:ea typeface="MS PGothic" panose="020B0600070205080204" pitchFamily="34" charset="-128"/>
              </a:rPr>
              <a:t>	</a:t>
            </a:r>
            <a:r>
              <a:rPr lang="ro-RO" altLang="en-US" sz="1400" b="1" kern="1200" dirty="0" smtClean="0">
                <a:solidFill>
                  <a:prstClr val="black"/>
                </a:solidFill>
                <a:latin typeface="Calibri" panose="020F0502020204030204"/>
                <a:ea typeface="MS PGothic" panose="020B0600070205080204" pitchFamily="34" charset="-128"/>
              </a:rPr>
              <a:t>-</a:t>
            </a:r>
            <a:r>
              <a:rPr lang="ro-RO" altLang="en-US" sz="1400" kern="1200" dirty="0" smtClean="0">
                <a:solidFill>
                  <a:prstClr val="black"/>
                </a:solidFill>
                <a:latin typeface="Calibri" panose="020F0502020204030204"/>
                <a:ea typeface="MS PGothic" panose="020B0600070205080204" pitchFamily="34" charset="-128"/>
              </a:rPr>
              <a:t> Reluarea </a:t>
            </a:r>
            <a:r>
              <a:rPr lang="ro-RO" altLang="en-US" sz="1400" kern="1200" dirty="0">
                <a:solidFill>
                  <a:prstClr val="black"/>
                </a:solidFill>
                <a:latin typeface="Calibri" panose="020F0502020204030204"/>
                <a:ea typeface="MS PGothic" panose="020B0600070205080204" pitchFamily="34" charset="-128"/>
              </a:rPr>
              <a:t>furnizării/prestării serviciului de alimentare cu apă </a:t>
            </a:r>
            <a:r>
              <a:rPr lang="ro-RO" altLang="en-US" sz="1400" kern="1200" dirty="0" err="1">
                <a:solidFill>
                  <a:prstClr val="black"/>
                </a:solidFill>
                <a:latin typeface="Calibri" panose="020F0502020204030204"/>
                <a:ea typeface="MS PGothic" panose="020B0600070205080204" pitchFamily="34" charset="-128"/>
              </a:rPr>
              <a:t>şi</a:t>
            </a:r>
            <a:r>
              <a:rPr lang="ro-RO" altLang="en-US" sz="1400" kern="1200" dirty="0">
                <a:solidFill>
                  <a:prstClr val="black"/>
                </a:solidFill>
                <a:latin typeface="Calibri" panose="020F0502020204030204"/>
                <a:ea typeface="MS PGothic" panose="020B0600070205080204" pitchFamily="34" charset="-128"/>
              </a:rPr>
              <a:t> de canalizare se va face în termen de maximum 5 zile lucrătoare de la efectuarea plății; cheltuielile justificate aferente sistării, respectiv reluării furnizării/prestării serviciului, se suportă de utilizator</a:t>
            </a:r>
            <a:br>
              <a:rPr lang="ro-RO" altLang="en-US" sz="1400" kern="1200" dirty="0">
                <a:solidFill>
                  <a:prstClr val="black"/>
                </a:solidFill>
                <a:latin typeface="Calibri" panose="020F0502020204030204"/>
                <a:ea typeface="MS PGothic" panose="020B0600070205080204" pitchFamily="34" charset="-128"/>
              </a:rPr>
            </a:br>
            <a:r>
              <a:rPr lang="ro-RO" sz="1400" b="1" i="1" kern="1200" dirty="0" smtClean="0">
                <a:solidFill>
                  <a:srgbClr val="2C87C8"/>
                </a:solidFill>
                <a:latin typeface="Calibri" panose="020F0502020204030204"/>
              </a:rPr>
              <a:t/>
            </a:r>
            <a:br>
              <a:rPr lang="ro-RO" sz="1400" b="1" i="1" kern="1200" dirty="0" smtClean="0">
                <a:solidFill>
                  <a:srgbClr val="2C87C8"/>
                </a:solidFill>
                <a:latin typeface="Calibri" panose="020F0502020204030204"/>
              </a:rPr>
            </a:br>
            <a:endParaRPr lang="ro-RO" sz="14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pSp>
        <p:nvGrpSpPr>
          <p:cNvPr id="14" name="Group 13"/>
          <p:cNvGrpSpPr/>
          <p:nvPr/>
        </p:nvGrpSpPr>
        <p:grpSpPr>
          <a:xfrm>
            <a:off x="487469" y="1874685"/>
            <a:ext cx="5350432" cy="91089"/>
            <a:chOff x="954194" y="1246035"/>
            <a:chExt cx="5350432" cy="91089"/>
          </a:xfrm>
        </p:grpSpPr>
        <p:sp>
          <p:nvSpPr>
            <p:cNvPr id="16" name="Chevron 15"/>
            <p:cNvSpPr/>
            <p:nvPr/>
          </p:nvSpPr>
          <p:spPr>
            <a:xfrm>
              <a:off x="95419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7" name="Chevron 16"/>
            <p:cNvSpPr/>
            <p:nvPr/>
          </p:nvSpPr>
          <p:spPr>
            <a:xfrm>
              <a:off x="107018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9" name="Chevron 18"/>
            <p:cNvSpPr/>
            <p:nvPr/>
          </p:nvSpPr>
          <p:spPr>
            <a:xfrm>
              <a:off x="118618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0" name="Chevron 19"/>
            <p:cNvSpPr/>
            <p:nvPr/>
          </p:nvSpPr>
          <p:spPr>
            <a:xfrm>
              <a:off x="129643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6" name="Chevron 25"/>
            <p:cNvSpPr/>
            <p:nvPr/>
          </p:nvSpPr>
          <p:spPr>
            <a:xfrm>
              <a:off x="141242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7" name="Chevron 26"/>
            <p:cNvSpPr/>
            <p:nvPr/>
          </p:nvSpPr>
          <p:spPr>
            <a:xfrm>
              <a:off x="152842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8" name="Chevron 27"/>
            <p:cNvSpPr/>
            <p:nvPr/>
          </p:nvSpPr>
          <p:spPr>
            <a:xfrm>
              <a:off x="16448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9" name="Chevron 28"/>
            <p:cNvSpPr/>
            <p:nvPr/>
          </p:nvSpPr>
          <p:spPr>
            <a:xfrm>
              <a:off x="17608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0" name="Chevron 29"/>
            <p:cNvSpPr/>
            <p:nvPr/>
          </p:nvSpPr>
          <p:spPr>
            <a:xfrm>
              <a:off x="187685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1" name="Chevron 30"/>
            <p:cNvSpPr/>
            <p:nvPr/>
          </p:nvSpPr>
          <p:spPr>
            <a:xfrm>
              <a:off x="198710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2" name="Chevron 31"/>
            <p:cNvSpPr/>
            <p:nvPr/>
          </p:nvSpPr>
          <p:spPr>
            <a:xfrm>
              <a:off x="210309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3" name="Chevron 32"/>
            <p:cNvSpPr/>
            <p:nvPr/>
          </p:nvSpPr>
          <p:spPr>
            <a:xfrm>
              <a:off x="221909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4" name="Chevron 33"/>
            <p:cNvSpPr/>
            <p:nvPr/>
          </p:nvSpPr>
          <p:spPr>
            <a:xfrm>
              <a:off x="232268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5" name="Chevron 34"/>
            <p:cNvSpPr/>
            <p:nvPr/>
          </p:nvSpPr>
          <p:spPr>
            <a:xfrm>
              <a:off x="243868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6" name="Chevron 35"/>
            <p:cNvSpPr/>
            <p:nvPr/>
          </p:nvSpPr>
          <p:spPr>
            <a:xfrm>
              <a:off x="255467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7" name="Chevron 36"/>
            <p:cNvSpPr/>
            <p:nvPr/>
          </p:nvSpPr>
          <p:spPr>
            <a:xfrm>
              <a:off x="266492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8" name="Chevron 37"/>
            <p:cNvSpPr/>
            <p:nvPr/>
          </p:nvSpPr>
          <p:spPr>
            <a:xfrm>
              <a:off x="278091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9" name="Chevron 38"/>
            <p:cNvSpPr/>
            <p:nvPr/>
          </p:nvSpPr>
          <p:spPr>
            <a:xfrm>
              <a:off x="289691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0" name="Chevron 39"/>
            <p:cNvSpPr/>
            <p:nvPr/>
          </p:nvSpPr>
          <p:spPr>
            <a:xfrm>
              <a:off x="301335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1" name="Chevron 40"/>
            <p:cNvSpPr/>
            <p:nvPr/>
          </p:nvSpPr>
          <p:spPr>
            <a:xfrm>
              <a:off x="312935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2" name="Chevron 41"/>
            <p:cNvSpPr/>
            <p:nvPr/>
          </p:nvSpPr>
          <p:spPr>
            <a:xfrm>
              <a:off x="324534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3" name="Chevron 42"/>
            <p:cNvSpPr/>
            <p:nvPr/>
          </p:nvSpPr>
          <p:spPr>
            <a:xfrm>
              <a:off x="335559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4" name="Chevron 43"/>
            <p:cNvSpPr/>
            <p:nvPr/>
          </p:nvSpPr>
          <p:spPr>
            <a:xfrm>
              <a:off x="347158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5" name="Chevron 44"/>
            <p:cNvSpPr/>
            <p:nvPr/>
          </p:nvSpPr>
          <p:spPr>
            <a:xfrm>
              <a:off x="358758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6" name="Chevron 45"/>
            <p:cNvSpPr/>
            <p:nvPr/>
          </p:nvSpPr>
          <p:spPr>
            <a:xfrm>
              <a:off x="369783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7" name="Chevron 46"/>
            <p:cNvSpPr/>
            <p:nvPr/>
          </p:nvSpPr>
          <p:spPr>
            <a:xfrm>
              <a:off x="381382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8" name="Chevron 47"/>
            <p:cNvSpPr/>
            <p:nvPr/>
          </p:nvSpPr>
          <p:spPr>
            <a:xfrm>
              <a:off x="392982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9" name="Chevron 48"/>
            <p:cNvSpPr/>
            <p:nvPr/>
          </p:nvSpPr>
          <p:spPr>
            <a:xfrm>
              <a:off x="404007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0" name="Chevron 49"/>
            <p:cNvSpPr/>
            <p:nvPr/>
          </p:nvSpPr>
          <p:spPr>
            <a:xfrm>
              <a:off x="41560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1" name="Chevron 50"/>
            <p:cNvSpPr/>
            <p:nvPr/>
          </p:nvSpPr>
          <p:spPr>
            <a:xfrm>
              <a:off x="42720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2" name="Chevron 51"/>
            <p:cNvSpPr/>
            <p:nvPr/>
          </p:nvSpPr>
          <p:spPr>
            <a:xfrm>
              <a:off x="437605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3" name="Chevron 52"/>
            <p:cNvSpPr/>
            <p:nvPr/>
          </p:nvSpPr>
          <p:spPr>
            <a:xfrm>
              <a:off x="448630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4" name="Chevron 53"/>
            <p:cNvSpPr/>
            <p:nvPr/>
          </p:nvSpPr>
          <p:spPr>
            <a:xfrm>
              <a:off x="460229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5" name="Chevron 54"/>
            <p:cNvSpPr/>
            <p:nvPr/>
          </p:nvSpPr>
          <p:spPr>
            <a:xfrm>
              <a:off x="471829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6" name="Chevron 55"/>
            <p:cNvSpPr/>
            <p:nvPr/>
          </p:nvSpPr>
          <p:spPr>
            <a:xfrm>
              <a:off x="482854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7" name="Chevron 56"/>
            <p:cNvSpPr/>
            <p:nvPr/>
          </p:nvSpPr>
          <p:spPr>
            <a:xfrm>
              <a:off x="494453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8" name="Chevron 57"/>
            <p:cNvSpPr/>
            <p:nvPr/>
          </p:nvSpPr>
          <p:spPr>
            <a:xfrm>
              <a:off x="506052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9" name="Chevron 58"/>
            <p:cNvSpPr/>
            <p:nvPr/>
          </p:nvSpPr>
          <p:spPr>
            <a:xfrm>
              <a:off x="5177449"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0" name="Chevron 59"/>
            <p:cNvSpPr/>
            <p:nvPr/>
          </p:nvSpPr>
          <p:spPr>
            <a:xfrm>
              <a:off x="5293443"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1" name="Chevron 60"/>
            <p:cNvSpPr/>
            <p:nvPr/>
          </p:nvSpPr>
          <p:spPr>
            <a:xfrm>
              <a:off x="540943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2" name="Chevron 61"/>
            <p:cNvSpPr/>
            <p:nvPr/>
          </p:nvSpPr>
          <p:spPr>
            <a:xfrm>
              <a:off x="551968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3" name="Chevron 62"/>
            <p:cNvSpPr/>
            <p:nvPr/>
          </p:nvSpPr>
          <p:spPr>
            <a:xfrm>
              <a:off x="5635681"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4" name="Chevron 63"/>
            <p:cNvSpPr/>
            <p:nvPr/>
          </p:nvSpPr>
          <p:spPr>
            <a:xfrm>
              <a:off x="5751675"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5" name="Chevron 64"/>
            <p:cNvSpPr/>
            <p:nvPr/>
          </p:nvSpPr>
          <p:spPr>
            <a:xfrm>
              <a:off x="5868120"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6" name="Chevron 65"/>
            <p:cNvSpPr/>
            <p:nvPr/>
          </p:nvSpPr>
          <p:spPr>
            <a:xfrm>
              <a:off x="5984114"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7" name="Chevron 66"/>
            <p:cNvSpPr/>
            <p:nvPr/>
          </p:nvSpPr>
          <p:spPr>
            <a:xfrm>
              <a:off x="610010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8" name="Chevron 67"/>
            <p:cNvSpPr/>
            <p:nvPr/>
          </p:nvSpPr>
          <p:spPr>
            <a:xfrm>
              <a:off x="621035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grpSp>
    </p:spTree>
    <p:extLst>
      <p:ext uri="{BB962C8B-B14F-4D97-AF65-F5344CB8AC3E}">
        <p14:creationId xmlns:p14="http://schemas.microsoft.com/office/powerpoint/2010/main" val="267870997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eaLnBrk="0" hangingPunct="0"/>
            <a:r>
              <a:rPr lang="ro-RO" sz="2800" b="1" i="1" kern="1200" dirty="0">
                <a:solidFill>
                  <a:prstClr val="black">
                    <a:lumMod val="50000"/>
                    <a:lumOff val="50000"/>
                  </a:prstClr>
                </a:solidFill>
                <a:latin typeface="Calibri" panose="020F0502020204030204"/>
              </a:rPr>
              <a:t>1</a:t>
            </a:r>
            <a:r>
              <a:rPr lang="ro-RO" sz="2800" b="1" i="1" kern="1200" dirty="0" smtClean="0">
                <a:solidFill>
                  <a:prstClr val="black">
                    <a:lumMod val="50000"/>
                    <a:lumOff val="50000"/>
                  </a:prstClr>
                </a:solidFill>
                <a:latin typeface="Calibri" panose="020F0502020204030204"/>
              </a:rPr>
              <a:t>.4</a:t>
            </a:r>
            <a:r>
              <a:rPr lang="ro-RO" sz="2800" b="1" i="1" kern="1200" dirty="0">
                <a:solidFill>
                  <a:prstClr val="black">
                    <a:lumMod val="50000"/>
                    <a:lumOff val="50000"/>
                  </a:prstClr>
                </a:solidFill>
                <a:latin typeface="Calibri" panose="020F0502020204030204"/>
              </a:rPr>
              <a:t>. Cuantificarea </a:t>
            </a:r>
            <a:r>
              <a:rPr lang="ro-RO" sz="2800" b="1" i="1" kern="1200" dirty="0" smtClean="0">
                <a:solidFill>
                  <a:prstClr val="black">
                    <a:lumMod val="50000"/>
                    <a:lumOff val="50000"/>
                  </a:prstClr>
                </a:solidFill>
                <a:latin typeface="Calibri" panose="020F0502020204030204"/>
              </a:rPr>
              <a:t>Consumurilor, Facturarea Serviciilor</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r>
            <a:br>
              <a:rPr lang="ro-RO" sz="2800" b="1" i="1" kern="1200" dirty="0" smtClean="0">
                <a:solidFill>
                  <a:prstClr val="black">
                    <a:lumMod val="50000"/>
                    <a:lumOff val="50000"/>
                  </a:prstClr>
                </a:solidFill>
                <a:latin typeface="Calibri" panose="020F0502020204030204"/>
              </a:rPr>
            </a:br>
            <a:r>
              <a:rPr lang="ro-RO" b="1" i="1" kern="1200" dirty="0">
                <a:solidFill>
                  <a:srgbClr val="2C87C8"/>
                </a:solidFill>
                <a:latin typeface="Calibri" panose="020F0502020204030204"/>
              </a:rPr>
              <a:t>Subtitlul 9 – </a:t>
            </a:r>
            <a:r>
              <a:rPr lang="ro-RO" i="1" kern="1200" dirty="0">
                <a:solidFill>
                  <a:prstClr val="black"/>
                </a:solidFill>
                <a:latin typeface="Calibri" panose="020F0502020204030204"/>
              </a:rPr>
              <a:t>Preluare ape </a:t>
            </a:r>
            <a:r>
              <a:rPr lang="ro-RO" i="1" kern="1200" dirty="0" smtClean="0">
                <a:solidFill>
                  <a:prstClr val="black"/>
                </a:solidFill>
                <a:latin typeface="Calibri" panose="020F0502020204030204"/>
              </a:rPr>
              <a:t>pluviale</a:t>
            </a:r>
            <a:r>
              <a:rPr lang="ro-RO" sz="2800" i="1" kern="1200" dirty="0" smtClean="0">
                <a:solidFill>
                  <a:prstClr val="black"/>
                </a:solidFill>
                <a:latin typeface="Calibri" panose="020F0502020204030204"/>
              </a:rPr>
              <a:t/>
            </a:r>
            <a:br>
              <a:rPr lang="ro-RO" sz="2800" i="1" kern="1200" dirty="0" smtClean="0">
                <a:solidFill>
                  <a:prstClr val="black"/>
                </a:solidFill>
                <a:latin typeface="Calibri" panose="020F0502020204030204"/>
              </a:rPr>
            </a:br>
            <a:r>
              <a:rPr lang="ro-RO" b="1" i="1" kern="1200" dirty="0">
                <a:solidFill>
                  <a:srgbClr val="2C87C8"/>
                </a:solidFill>
                <a:latin typeface="Calibri" panose="020F0502020204030204"/>
              </a:rPr>
              <a:t>	</a:t>
            </a:r>
            <a:r>
              <a:rPr lang="ro-RO" b="1" kern="1200" dirty="0" smtClean="0">
                <a:solidFill>
                  <a:schemeClr val="tx1"/>
                </a:solidFill>
                <a:latin typeface="Calibri" panose="020F0502020204030204"/>
              </a:rPr>
              <a:t>-</a:t>
            </a:r>
            <a:r>
              <a:rPr lang="ro-RO" b="1" i="1" kern="1200" dirty="0" smtClean="0">
                <a:solidFill>
                  <a:srgbClr val="2C87C8"/>
                </a:solidFill>
                <a:latin typeface="Calibri" panose="020F0502020204030204"/>
              </a:rPr>
              <a:t> </a:t>
            </a:r>
            <a:r>
              <a:rPr lang="ro-RO" altLang="en-US" sz="1400" kern="1200" dirty="0" smtClean="0">
                <a:solidFill>
                  <a:prstClr val="black"/>
                </a:solidFill>
                <a:latin typeface="Calibri" panose="020F0502020204030204"/>
                <a:ea typeface="MS PGothic" panose="020B0600070205080204" pitchFamily="34" charset="-128"/>
              </a:rPr>
              <a:t>Serviciul </a:t>
            </a:r>
            <a:r>
              <a:rPr lang="ro-RO" altLang="en-US" sz="1400" kern="1200" dirty="0">
                <a:solidFill>
                  <a:prstClr val="black"/>
                </a:solidFill>
                <a:latin typeface="Calibri" panose="020F0502020204030204"/>
                <a:ea typeface="MS PGothic" panose="020B0600070205080204" pitchFamily="34" charset="-128"/>
              </a:rPr>
              <a:t>de canalizare ape pluviale se facturează la utilizatorii agenți economici și instituții publice conform Hotărârii ARSACIS nr. 13/05.11.2010</a:t>
            </a:r>
            <a:br>
              <a:rPr lang="ro-RO" altLang="en-US" sz="1400" kern="1200" dirty="0">
                <a:solidFill>
                  <a:prstClr val="black"/>
                </a:solidFill>
                <a:latin typeface="Calibri" panose="020F0502020204030204"/>
                <a:ea typeface="MS PGothic" panose="020B0600070205080204" pitchFamily="34" charset="-128"/>
              </a:rPr>
            </a:br>
            <a:r>
              <a:rPr lang="ro-RO" altLang="en-US" sz="1400" kern="1200" dirty="0" smtClean="0">
                <a:solidFill>
                  <a:prstClr val="black"/>
                </a:solidFill>
                <a:latin typeface="Calibri" panose="020F0502020204030204"/>
                <a:ea typeface="MS PGothic" panose="020B0600070205080204" pitchFamily="34" charset="-128"/>
              </a:rPr>
              <a:t>	</a:t>
            </a:r>
            <a:r>
              <a:rPr lang="ro-RO" altLang="en-US" sz="1400" b="1" kern="1200" dirty="0" smtClean="0">
                <a:solidFill>
                  <a:prstClr val="black"/>
                </a:solidFill>
                <a:latin typeface="Calibri" panose="020F0502020204030204"/>
                <a:ea typeface="MS PGothic" panose="020B0600070205080204" pitchFamily="34" charset="-128"/>
              </a:rPr>
              <a:t>-</a:t>
            </a:r>
            <a:r>
              <a:rPr lang="ro-RO" altLang="en-US" sz="1400" kern="1200" dirty="0" smtClean="0">
                <a:solidFill>
                  <a:prstClr val="black"/>
                </a:solidFill>
                <a:latin typeface="Calibri" panose="020F0502020204030204"/>
                <a:ea typeface="MS PGothic" panose="020B0600070205080204" pitchFamily="34" charset="-128"/>
              </a:rPr>
              <a:t> Cantitatea </a:t>
            </a:r>
            <a:r>
              <a:rPr lang="ro-RO" altLang="en-US" sz="1400" kern="1200" dirty="0">
                <a:solidFill>
                  <a:prstClr val="black"/>
                </a:solidFill>
                <a:latin typeface="Calibri" panose="020F0502020204030204"/>
                <a:ea typeface="MS PGothic" panose="020B0600070205080204" pitchFamily="34" charset="-128"/>
              </a:rPr>
              <a:t>de apă pluvială preluată la canalizare lunar se calculează cu </a:t>
            </a:r>
            <a:r>
              <a:rPr lang="ro-RO" altLang="en-US" sz="1400" kern="1200" dirty="0" err="1">
                <a:solidFill>
                  <a:prstClr val="black"/>
                </a:solidFill>
                <a:latin typeface="Calibri" panose="020F0502020204030204"/>
                <a:ea typeface="MS PGothic" panose="020B0600070205080204" pitchFamily="34" charset="-128"/>
              </a:rPr>
              <a:t>relaţia</a:t>
            </a:r>
            <a:r>
              <a:rPr lang="ro-RO" altLang="en-US" sz="1400" kern="1200" dirty="0">
                <a:solidFill>
                  <a:prstClr val="black"/>
                </a:solidFill>
                <a:latin typeface="Calibri" panose="020F0502020204030204"/>
                <a:ea typeface="MS PGothic" panose="020B0600070205080204" pitchFamily="34" charset="-128"/>
              </a:rPr>
              <a:t>:</a:t>
            </a:r>
            <a:br>
              <a:rPr lang="ro-RO" altLang="en-US" sz="1400" kern="1200" dirty="0">
                <a:solidFill>
                  <a:prstClr val="black"/>
                </a:solidFill>
                <a:latin typeface="Calibri" panose="020F0502020204030204"/>
                <a:ea typeface="MS PGothic" panose="020B0600070205080204" pitchFamily="34" charset="-128"/>
              </a:rPr>
            </a:br>
            <a:r>
              <a:rPr lang="ro-RO" altLang="en-US" sz="1400" kern="1200" dirty="0">
                <a:solidFill>
                  <a:prstClr val="black"/>
                </a:solidFill>
                <a:latin typeface="Calibri" panose="020F0502020204030204"/>
                <a:ea typeface="MS PGothic" panose="020B0600070205080204" pitchFamily="34" charset="-128"/>
              </a:rPr>
              <a:t> 	</a:t>
            </a:r>
            <a:r>
              <a:rPr lang="ro-RO" altLang="en-US" sz="1400" kern="1200" dirty="0" err="1">
                <a:solidFill>
                  <a:prstClr val="black"/>
                </a:solidFill>
                <a:latin typeface="Calibri" panose="020F0502020204030204"/>
                <a:ea typeface="MS PGothic" panose="020B0600070205080204" pitchFamily="34" charset="-128"/>
              </a:rPr>
              <a:t>Qm</a:t>
            </a:r>
            <a:r>
              <a:rPr lang="ro-RO" altLang="en-US" sz="1400" kern="1200" dirty="0">
                <a:solidFill>
                  <a:prstClr val="black"/>
                </a:solidFill>
                <a:latin typeface="Calibri" panose="020F0502020204030204"/>
                <a:ea typeface="MS PGothic" panose="020B0600070205080204" pitchFamily="34" charset="-128"/>
              </a:rPr>
              <a:t> = (SC X 0.85 + SN X 0.05) X k. </a:t>
            </a:r>
            <a:br>
              <a:rPr lang="ro-RO" altLang="en-US" sz="1400" kern="1200" dirty="0">
                <a:solidFill>
                  <a:prstClr val="black"/>
                </a:solidFill>
                <a:latin typeface="Calibri" panose="020F0502020204030204"/>
                <a:ea typeface="MS PGothic" panose="020B0600070205080204" pitchFamily="34" charset="-128"/>
              </a:rPr>
            </a:br>
            <a:r>
              <a:rPr lang="ro-RO" altLang="en-US" sz="1400" kern="1200" dirty="0">
                <a:solidFill>
                  <a:prstClr val="black"/>
                </a:solidFill>
                <a:latin typeface="Calibri" panose="020F0502020204030204"/>
                <a:ea typeface="MS PGothic" panose="020B0600070205080204" pitchFamily="34" charset="-128"/>
              </a:rPr>
              <a:t>	unde:</a:t>
            </a:r>
            <a:br>
              <a:rPr lang="ro-RO" altLang="en-US" sz="1400" kern="1200" dirty="0">
                <a:solidFill>
                  <a:prstClr val="black"/>
                </a:solidFill>
                <a:latin typeface="Calibri" panose="020F0502020204030204"/>
                <a:ea typeface="MS PGothic" panose="020B0600070205080204" pitchFamily="34" charset="-128"/>
              </a:rPr>
            </a:br>
            <a:r>
              <a:rPr lang="ro-RO" altLang="en-US" sz="1400" kern="1200" dirty="0">
                <a:solidFill>
                  <a:prstClr val="black"/>
                </a:solidFill>
                <a:latin typeface="Calibri" panose="020F0502020204030204"/>
                <a:ea typeface="MS PGothic" panose="020B0600070205080204" pitchFamily="34" charset="-128"/>
              </a:rPr>
              <a:t>	</a:t>
            </a:r>
            <a:r>
              <a:rPr lang="ro-RO" altLang="en-US" sz="1400" kern="1200" dirty="0" err="1">
                <a:solidFill>
                  <a:prstClr val="black"/>
                </a:solidFill>
                <a:latin typeface="Calibri" panose="020F0502020204030204"/>
                <a:ea typeface="MS PGothic" panose="020B0600070205080204" pitchFamily="34" charset="-128"/>
              </a:rPr>
              <a:t>Qm</a:t>
            </a:r>
            <a:r>
              <a:rPr lang="ro-RO" altLang="en-US" sz="1400" kern="1200" dirty="0">
                <a:solidFill>
                  <a:prstClr val="black"/>
                </a:solidFill>
                <a:latin typeface="Calibri" panose="020F0502020204030204"/>
                <a:ea typeface="MS PGothic" panose="020B0600070205080204" pitchFamily="34" charset="-128"/>
              </a:rPr>
              <a:t> = cantitatea de apă pluvială.</a:t>
            </a:r>
            <a:br>
              <a:rPr lang="ro-RO" altLang="en-US" sz="1400" kern="1200" dirty="0">
                <a:solidFill>
                  <a:prstClr val="black"/>
                </a:solidFill>
                <a:latin typeface="Calibri" panose="020F0502020204030204"/>
                <a:ea typeface="MS PGothic" panose="020B0600070205080204" pitchFamily="34" charset="-128"/>
              </a:rPr>
            </a:br>
            <a:r>
              <a:rPr lang="ro-RO" altLang="en-US" sz="1400" kern="1200" dirty="0">
                <a:solidFill>
                  <a:prstClr val="black"/>
                </a:solidFill>
                <a:latin typeface="Calibri" panose="020F0502020204030204"/>
                <a:ea typeface="MS PGothic" panose="020B0600070205080204" pitchFamily="34" charset="-128"/>
              </a:rPr>
              <a:t>	SC = </a:t>
            </a:r>
            <a:r>
              <a:rPr lang="ro-RO" altLang="en-US" sz="1400" kern="1200" dirty="0" err="1">
                <a:solidFill>
                  <a:prstClr val="black"/>
                </a:solidFill>
                <a:latin typeface="Calibri" panose="020F0502020204030204"/>
                <a:ea typeface="MS PGothic" panose="020B0600070205080204" pitchFamily="34" charset="-128"/>
              </a:rPr>
              <a:t>suprafaţa</a:t>
            </a:r>
            <a:r>
              <a:rPr lang="ro-RO" altLang="en-US" sz="1400" kern="1200" dirty="0">
                <a:solidFill>
                  <a:prstClr val="black"/>
                </a:solidFill>
                <a:latin typeface="Calibri" panose="020F0502020204030204"/>
                <a:ea typeface="MS PGothic" panose="020B0600070205080204" pitchFamily="34" charset="-128"/>
              </a:rPr>
              <a:t> construită.</a:t>
            </a:r>
            <a:br>
              <a:rPr lang="ro-RO" altLang="en-US" sz="1400" kern="1200" dirty="0">
                <a:solidFill>
                  <a:prstClr val="black"/>
                </a:solidFill>
                <a:latin typeface="Calibri" panose="020F0502020204030204"/>
                <a:ea typeface="MS PGothic" panose="020B0600070205080204" pitchFamily="34" charset="-128"/>
              </a:rPr>
            </a:br>
            <a:r>
              <a:rPr lang="ro-RO" altLang="en-US" sz="1400" kern="1200" dirty="0">
                <a:solidFill>
                  <a:prstClr val="black"/>
                </a:solidFill>
                <a:latin typeface="Calibri" panose="020F0502020204030204"/>
                <a:ea typeface="MS PGothic" panose="020B0600070205080204" pitchFamily="34" charset="-128"/>
              </a:rPr>
              <a:t>	SN = </a:t>
            </a:r>
            <a:r>
              <a:rPr lang="ro-RO" altLang="en-US" sz="1400" kern="1200" dirty="0" err="1">
                <a:solidFill>
                  <a:prstClr val="black"/>
                </a:solidFill>
                <a:latin typeface="Calibri" panose="020F0502020204030204"/>
                <a:ea typeface="MS PGothic" panose="020B0600070205080204" pitchFamily="34" charset="-128"/>
              </a:rPr>
              <a:t>suprafaţa</a:t>
            </a:r>
            <a:r>
              <a:rPr lang="ro-RO" altLang="en-US" sz="1400" kern="1200" dirty="0">
                <a:solidFill>
                  <a:prstClr val="black"/>
                </a:solidFill>
                <a:latin typeface="Calibri" panose="020F0502020204030204"/>
                <a:ea typeface="MS PGothic" panose="020B0600070205080204" pitchFamily="34" charset="-128"/>
              </a:rPr>
              <a:t> neconstruită.</a:t>
            </a:r>
            <a:br>
              <a:rPr lang="ro-RO" altLang="en-US" sz="1400" kern="1200" dirty="0">
                <a:solidFill>
                  <a:prstClr val="black"/>
                </a:solidFill>
                <a:latin typeface="Calibri" panose="020F0502020204030204"/>
                <a:ea typeface="MS PGothic" panose="020B0600070205080204" pitchFamily="34" charset="-128"/>
              </a:rPr>
            </a:br>
            <a:r>
              <a:rPr lang="ro-RO" altLang="en-US" sz="1400" kern="1200" dirty="0">
                <a:solidFill>
                  <a:prstClr val="black"/>
                </a:solidFill>
                <a:latin typeface="Calibri" panose="020F0502020204030204"/>
                <a:ea typeface="MS PGothic" panose="020B0600070205080204" pitchFamily="34" charset="-128"/>
              </a:rPr>
              <a:t>	k  = cantitatea specifică de apă pluvială comunicată lunar de Autoritatea </a:t>
            </a:r>
            <a:r>
              <a:rPr lang="ro-RO" altLang="en-US" sz="1400" kern="1200" dirty="0" err="1">
                <a:solidFill>
                  <a:prstClr val="black"/>
                </a:solidFill>
                <a:latin typeface="Calibri" panose="020F0502020204030204"/>
                <a:ea typeface="MS PGothic" panose="020B0600070205080204" pitchFamily="34" charset="-128"/>
              </a:rPr>
              <a:t>Naţională</a:t>
            </a:r>
            <a:r>
              <a:rPr lang="ro-RO" altLang="en-US" sz="1400" kern="1200" dirty="0">
                <a:solidFill>
                  <a:prstClr val="black"/>
                </a:solidFill>
                <a:latin typeface="Calibri" panose="020F0502020204030204"/>
                <a:ea typeface="MS PGothic" panose="020B0600070205080204" pitchFamily="34" charset="-128"/>
              </a:rPr>
              <a:t> de Meteorologie, pentru luna anterioară emiterii facturii, de la stațiile meteorologice Iași și Cotnari și postul pluviometric Pașcani</a:t>
            </a:r>
            <a:br>
              <a:rPr lang="ro-RO" altLang="en-US" sz="1400" kern="1200" dirty="0">
                <a:solidFill>
                  <a:prstClr val="black"/>
                </a:solidFill>
                <a:latin typeface="Calibri" panose="020F0502020204030204"/>
                <a:ea typeface="MS PGothic" panose="020B0600070205080204" pitchFamily="34" charset="-128"/>
              </a:rPr>
            </a:br>
            <a:r>
              <a:rPr lang="ro-RO" altLang="en-US" sz="1400" kern="1200" dirty="0" smtClean="0">
                <a:solidFill>
                  <a:prstClr val="black"/>
                </a:solidFill>
                <a:latin typeface="Calibri" panose="020F0502020204030204"/>
                <a:ea typeface="MS PGothic" panose="020B0600070205080204" pitchFamily="34" charset="-128"/>
              </a:rPr>
              <a:t>	</a:t>
            </a:r>
            <a:r>
              <a:rPr lang="ro-RO" altLang="en-US" sz="1400" b="1" kern="1200" dirty="0" smtClean="0">
                <a:solidFill>
                  <a:schemeClr val="tx1"/>
                </a:solidFill>
                <a:latin typeface="Calibri" panose="020F0502020204030204"/>
                <a:ea typeface="MS PGothic" panose="020B0600070205080204" pitchFamily="34" charset="-128"/>
              </a:rPr>
              <a:t>-</a:t>
            </a:r>
            <a:r>
              <a:rPr lang="ro-RO" altLang="en-US" sz="1400" kern="1200" dirty="0" smtClean="0">
                <a:solidFill>
                  <a:prstClr val="black"/>
                </a:solidFill>
                <a:latin typeface="Calibri" panose="020F0502020204030204"/>
                <a:ea typeface="MS PGothic" panose="020B0600070205080204" pitchFamily="34" charset="-128"/>
              </a:rPr>
              <a:t> Contravaloarea </a:t>
            </a:r>
            <a:r>
              <a:rPr lang="ro-RO" altLang="en-US" sz="1400" kern="1200" dirty="0">
                <a:solidFill>
                  <a:prstClr val="black"/>
                </a:solidFill>
                <a:latin typeface="Calibri" panose="020F0502020204030204"/>
                <a:ea typeface="MS PGothic" panose="020B0600070205080204" pitchFamily="34" charset="-128"/>
              </a:rPr>
              <a:t>serviciului de canalizare a apelor pluviale se evidențiază distinct în factura emisă pentru consumul de apă/canal</a:t>
            </a: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pSp>
        <p:nvGrpSpPr>
          <p:cNvPr id="14" name="Group 13"/>
          <p:cNvGrpSpPr/>
          <p:nvPr/>
        </p:nvGrpSpPr>
        <p:grpSpPr>
          <a:xfrm>
            <a:off x="487469" y="1874685"/>
            <a:ext cx="5350432" cy="91089"/>
            <a:chOff x="954194" y="1246035"/>
            <a:chExt cx="5350432" cy="91089"/>
          </a:xfrm>
        </p:grpSpPr>
        <p:sp>
          <p:nvSpPr>
            <p:cNvPr id="16" name="Chevron 15"/>
            <p:cNvSpPr/>
            <p:nvPr/>
          </p:nvSpPr>
          <p:spPr>
            <a:xfrm>
              <a:off x="95419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7" name="Chevron 16"/>
            <p:cNvSpPr/>
            <p:nvPr/>
          </p:nvSpPr>
          <p:spPr>
            <a:xfrm>
              <a:off x="107018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9" name="Chevron 18"/>
            <p:cNvSpPr/>
            <p:nvPr/>
          </p:nvSpPr>
          <p:spPr>
            <a:xfrm>
              <a:off x="118618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0" name="Chevron 19"/>
            <p:cNvSpPr/>
            <p:nvPr/>
          </p:nvSpPr>
          <p:spPr>
            <a:xfrm>
              <a:off x="129643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6" name="Chevron 25"/>
            <p:cNvSpPr/>
            <p:nvPr/>
          </p:nvSpPr>
          <p:spPr>
            <a:xfrm>
              <a:off x="141242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7" name="Chevron 26"/>
            <p:cNvSpPr/>
            <p:nvPr/>
          </p:nvSpPr>
          <p:spPr>
            <a:xfrm>
              <a:off x="152842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8" name="Chevron 27"/>
            <p:cNvSpPr/>
            <p:nvPr/>
          </p:nvSpPr>
          <p:spPr>
            <a:xfrm>
              <a:off x="16448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9" name="Chevron 28"/>
            <p:cNvSpPr/>
            <p:nvPr/>
          </p:nvSpPr>
          <p:spPr>
            <a:xfrm>
              <a:off x="17608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0" name="Chevron 29"/>
            <p:cNvSpPr/>
            <p:nvPr/>
          </p:nvSpPr>
          <p:spPr>
            <a:xfrm>
              <a:off x="187685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1" name="Chevron 30"/>
            <p:cNvSpPr/>
            <p:nvPr/>
          </p:nvSpPr>
          <p:spPr>
            <a:xfrm>
              <a:off x="198710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2" name="Chevron 31"/>
            <p:cNvSpPr/>
            <p:nvPr/>
          </p:nvSpPr>
          <p:spPr>
            <a:xfrm>
              <a:off x="210309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3" name="Chevron 32"/>
            <p:cNvSpPr/>
            <p:nvPr/>
          </p:nvSpPr>
          <p:spPr>
            <a:xfrm>
              <a:off x="221909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4" name="Chevron 33"/>
            <p:cNvSpPr/>
            <p:nvPr/>
          </p:nvSpPr>
          <p:spPr>
            <a:xfrm>
              <a:off x="232268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5" name="Chevron 34"/>
            <p:cNvSpPr/>
            <p:nvPr/>
          </p:nvSpPr>
          <p:spPr>
            <a:xfrm>
              <a:off x="243868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6" name="Chevron 35"/>
            <p:cNvSpPr/>
            <p:nvPr/>
          </p:nvSpPr>
          <p:spPr>
            <a:xfrm>
              <a:off x="255467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7" name="Chevron 36"/>
            <p:cNvSpPr/>
            <p:nvPr/>
          </p:nvSpPr>
          <p:spPr>
            <a:xfrm>
              <a:off x="266492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8" name="Chevron 37"/>
            <p:cNvSpPr/>
            <p:nvPr/>
          </p:nvSpPr>
          <p:spPr>
            <a:xfrm>
              <a:off x="278091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9" name="Chevron 38"/>
            <p:cNvSpPr/>
            <p:nvPr/>
          </p:nvSpPr>
          <p:spPr>
            <a:xfrm>
              <a:off x="289691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0" name="Chevron 39"/>
            <p:cNvSpPr/>
            <p:nvPr/>
          </p:nvSpPr>
          <p:spPr>
            <a:xfrm>
              <a:off x="301335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1" name="Chevron 40"/>
            <p:cNvSpPr/>
            <p:nvPr/>
          </p:nvSpPr>
          <p:spPr>
            <a:xfrm>
              <a:off x="312935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2" name="Chevron 41"/>
            <p:cNvSpPr/>
            <p:nvPr/>
          </p:nvSpPr>
          <p:spPr>
            <a:xfrm>
              <a:off x="324534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3" name="Chevron 42"/>
            <p:cNvSpPr/>
            <p:nvPr/>
          </p:nvSpPr>
          <p:spPr>
            <a:xfrm>
              <a:off x="335559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4" name="Chevron 43"/>
            <p:cNvSpPr/>
            <p:nvPr/>
          </p:nvSpPr>
          <p:spPr>
            <a:xfrm>
              <a:off x="347158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5" name="Chevron 44"/>
            <p:cNvSpPr/>
            <p:nvPr/>
          </p:nvSpPr>
          <p:spPr>
            <a:xfrm>
              <a:off x="358758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6" name="Chevron 45"/>
            <p:cNvSpPr/>
            <p:nvPr/>
          </p:nvSpPr>
          <p:spPr>
            <a:xfrm>
              <a:off x="369783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7" name="Chevron 46"/>
            <p:cNvSpPr/>
            <p:nvPr/>
          </p:nvSpPr>
          <p:spPr>
            <a:xfrm>
              <a:off x="381382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8" name="Chevron 47"/>
            <p:cNvSpPr/>
            <p:nvPr/>
          </p:nvSpPr>
          <p:spPr>
            <a:xfrm>
              <a:off x="392982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9" name="Chevron 48"/>
            <p:cNvSpPr/>
            <p:nvPr/>
          </p:nvSpPr>
          <p:spPr>
            <a:xfrm>
              <a:off x="404007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0" name="Chevron 49"/>
            <p:cNvSpPr/>
            <p:nvPr/>
          </p:nvSpPr>
          <p:spPr>
            <a:xfrm>
              <a:off x="41560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1" name="Chevron 50"/>
            <p:cNvSpPr/>
            <p:nvPr/>
          </p:nvSpPr>
          <p:spPr>
            <a:xfrm>
              <a:off x="42720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2" name="Chevron 51"/>
            <p:cNvSpPr/>
            <p:nvPr/>
          </p:nvSpPr>
          <p:spPr>
            <a:xfrm>
              <a:off x="437605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3" name="Chevron 52"/>
            <p:cNvSpPr/>
            <p:nvPr/>
          </p:nvSpPr>
          <p:spPr>
            <a:xfrm>
              <a:off x="448630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4" name="Chevron 53"/>
            <p:cNvSpPr/>
            <p:nvPr/>
          </p:nvSpPr>
          <p:spPr>
            <a:xfrm>
              <a:off x="460229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5" name="Chevron 54"/>
            <p:cNvSpPr/>
            <p:nvPr/>
          </p:nvSpPr>
          <p:spPr>
            <a:xfrm>
              <a:off x="471829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6" name="Chevron 55"/>
            <p:cNvSpPr/>
            <p:nvPr/>
          </p:nvSpPr>
          <p:spPr>
            <a:xfrm>
              <a:off x="482854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7" name="Chevron 56"/>
            <p:cNvSpPr/>
            <p:nvPr/>
          </p:nvSpPr>
          <p:spPr>
            <a:xfrm>
              <a:off x="494453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8" name="Chevron 57"/>
            <p:cNvSpPr/>
            <p:nvPr/>
          </p:nvSpPr>
          <p:spPr>
            <a:xfrm>
              <a:off x="506052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9" name="Chevron 58"/>
            <p:cNvSpPr/>
            <p:nvPr/>
          </p:nvSpPr>
          <p:spPr>
            <a:xfrm>
              <a:off x="5177449"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0" name="Chevron 59"/>
            <p:cNvSpPr/>
            <p:nvPr/>
          </p:nvSpPr>
          <p:spPr>
            <a:xfrm>
              <a:off x="5293443"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1" name="Chevron 60"/>
            <p:cNvSpPr/>
            <p:nvPr/>
          </p:nvSpPr>
          <p:spPr>
            <a:xfrm>
              <a:off x="540943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2" name="Chevron 61"/>
            <p:cNvSpPr/>
            <p:nvPr/>
          </p:nvSpPr>
          <p:spPr>
            <a:xfrm>
              <a:off x="551968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3" name="Chevron 62"/>
            <p:cNvSpPr/>
            <p:nvPr/>
          </p:nvSpPr>
          <p:spPr>
            <a:xfrm>
              <a:off x="5635681"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4" name="Chevron 63"/>
            <p:cNvSpPr/>
            <p:nvPr/>
          </p:nvSpPr>
          <p:spPr>
            <a:xfrm>
              <a:off x="5751675"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5" name="Chevron 64"/>
            <p:cNvSpPr/>
            <p:nvPr/>
          </p:nvSpPr>
          <p:spPr>
            <a:xfrm>
              <a:off x="5868120"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6" name="Chevron 65"/>
            <p:cNvSpPr/>
            <p:nvPr/>
          </p:nvSpPr>
          <p:spPr>
            <a:xfrm>
              <a:off x="5984114"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7" name="Chevron 66"/>
            <p:cNvSpPr/>
            <p:nvPr/>
          </p:nvSpPr>
          <p:spPr>
            <a:xfrm>
              <a:off x="610010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8" name="Chevron 67"/>
            <p:cNvSpPr/>
            <p:nvPr/>
          </p:nvSpPr>
          <p:spPr>
            <a:xfrm>
              <a:off x="621035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grpSp>
    </p:spTree>
    <p:extLst>
      <p:ext uri="{BB962C8B-B14F-4D97-AF65-F5344CB8AC3E}">
        <p14:creationId xmlns:p14="http://schemas.microsoft.com/office/powerpoint/2010/main" val="192987494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eaLnBrk="0" hangingPunct="0"/>
            <a:r>
              <a:rPr lang="ro-RO" sz="2800" b="1" i="1" kern="1200" dirty="0">
                <a:solidFill>
                  <a:prstClr val="black">
                    <a:lumMod val="50000"/>
                    <a:lumOff val="50000"/>
                  </a:prstClr>
                </a:solidFill>
                <a:latin typeface="Calibri" panose="020F0502020204030204"/>
              </a:rPr>
              <a:t>1</a:t>
            </a:r>
            <a:r>
              <a:rPr lang="ro-RO" sz="2800" b="1" i="1" kern="1200" dirty="0" smtClean="0">
                <a:solidFill>
                  <a:prstClr val="black">
                    <a:lumMod val="50000"/>
                    <a:lumOff val="50000"/>
                  </a:prstClr>
                </a:solidFill>
                <a:latin typeface="Calibri" panose="020F0502020204030204"/>
              </a:rPr>
              <a:t>.4</a:t>
            </a:r>
            <a:r>
              <a:rPr lang="ro-RO" sz="2800" b="1" i="1" kern="1200" dirty="0">
                <a:solidFill>
                  <a:prstClr val="black">
                    <a:lumMod val="50000"/>
                    <a:lumOff val="50000"/>
                  </a:prstClr>
                </a:solidFill>
                <a:latin typeface="Calibri" panose="020F0502020204030204"/>
              </a:rPr>
              <a:t>. Cuantificarea </a:t>
            </a:r>
            <a:r>
              <a:rPr lang="ro-RO" sz="2800" b="1" i="1" kern="1200" dirty="0" smtClean="0">
                <a:solidFill>
                  <a:prstClr val="black">
                    <a:lumMod val="50000"/>
                    <a:lumOff val="50000"/>
                  </a:prstClr>
                </a:solidFill>
                <a:latin typeface="Calibri" panose="020F0502020204030204"/>
              </a:rPr>
              <a:t>Consumurilor, Facturarea Serviciilor</a:t>
            </a:r>
            <a:br>
              <a:rPr lang="ro-RO" sz="2800" b="1" i="1" kern="1200" dirty="0" smtClean="0">
                <a:solidFill>
                  <a:prstClr val="black">
                    <a:lumMod val="50000"/>
                    <a:lumOff val="50000"/>
                  </a:prstClr>
                </a:solidFill>
                <a:latin typeface="Calibri" panose="020F0502020204030204"/>
              </a:rPr>
            </a:br>
            <a:r>
              <a:rPr lang="ro-RO" sz="2800" b="1" i="1" kern="1200" dirty="0" smtClean="0">
                <a:solidFill>
                  <a:prstClr val="black">
                    <a:lumMod val="50000"/>
                    <a:lumOff val="50000"/>
                  </a:prstClr>
                </a:solidFill>
                <a:latin typeface="Calibri" panose="020F0502020204030204"/>
              </a:rPr>
              <a:t/>
            </a:r>
            <a:br>
              <a:rPr lang="ro-RO" sz="2800" b="1" i="1" kern="1200" dirty="0" smtClean="0">
                <a:solidFill>
                  <a:prstClr val="black">
                    <a:lumMod val="50000"/>
                    <a:lumOff val="50000"/>
                  </a:prstClr>
                </a:solidFill>
                <a:latin typeface="Calibri" panose="020F0502020204030204"/>
              </a:rPr>
            </a:br>
            <a:r>
              <a:rPr lang="ro-RO" b="1" i="1" kern="1200" dirty="0">
                <a:solidFill>
                  <a:srgbClr val="2C87C8"/>
                </a:solidFill>
                <a:latin typeface="Calibri" panose="020F0502020204030204"/>
              </a:rPr>
              <a:t>Subtitlul 10 – </a:t>
            </a:r>
            <a:r>
              <a:rPr lang="ro-RO" i="1" kern="1200" dirty="0">
                <a:solidFill>
                  <a:prstClr val="black"/>
                </a:solidFill>
                <a:latin typeface="Calibri" panose="020F0502020204030204"/>
              </a:rPr>
              <a:t>Raport de </a:t>
            </a:r>
            <a:r>
              <a:rPr lang="ro-RO" i="1" kern="1200" dirty="0" smtClean="0">
                <a:solidFill>
                  <a:prstClr val="black"/>
                </a:solidFill>
                <a:latin typeface="Calibri" panose="020F0502020204030204"/>
              </a:rPr>
              <a:t>activitate</a:t>
            </a:r>
            <a:r>
              <a:rPr lang="ro-RO" sz="2800" i="1" kern="1200" dirty="0" smtClean="0">
                <a:solidFill>
                  <a:prstClr val="black"/>
                </a:solidFill>
                <a:latin typeface="Calibri" panose="020F0502020204030204"/>
              </a:rPr>
              <a:t/>
            </a:r>
            <a:br>
              <a:rPr lang="ro-RO" sz="2800" i="1" kern="1200" dirty="0" smtClean="0">
                <a:solidFill>
                  <a:prstClr val="black"/>
                </a:solidFill>
                <a:latin typeface="Calibri" panose="020F0502020204030204"/>
              </a:rPr>
            </a:br>
            <a:r>
              <a:rPr lang="ro-RO" b="1" i="1" kern="1200" dirty="0" smtClean="0">
                <a:solidFill>
                  <a:srgbClr val="2C87C8"/>
                </a:solidFill>
                <a:latin typeface="Calibri" panose="020F0502020204030204"/>
              </a:rPr>
              <a:t>		</a:t>
            </a:r>
            <a:r>
              <a:rPr lang="ro-RO" altLang="en-US" sz="1600" kern="1200" dirty="0" smtClean="0">
                <a:solidFill>
                  <a:prstClr val="black"/>
                </a:solidFill>
                <a:latin typeface="Calibri" panose="020F0502020204030204"/>
                <a:ea typeface="MS PGothic" panose="020B0600070205080204" pitchFamily="34" charset="-128"/>
              </a:rPr>
              <a:t>Volume </a:t>
            </a:r>
            <a:r>
              <a:rPr lang="ro-RO" altLang="en-US" sz="1600" kern="1200" dirty="0">
                <a:solidFill>
                  <a:prstClr val="black"/>
                </a:solidFill>
                <a:latin typeface="Calibri" panose="020F0502020204030204"/>
                <a:ea typeface="MS PGothic" panose="020B0600070205080204" pitchFamily="34" charset="-128"/>
              </a:rPr>
              <a:t>facturate ape pluviale ianuarie – decembrie 2017</a:t>
            </a: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pSp>
        <p:nvGrpSpPr>
          <p:cNvPr id="14" name="Group 13"/>
          <p:cNvGrpSpPr/>
          <p:nvPr/>
        </p:nvGrpSpPr>
        <p:grpSpPr>
          <a:xfrm>
            <a:off x="487469" y="1874685"/>
            <a:ext cx="5350432" cy="91089"/>
            <a:chOff x="954194" y="1246035"/>
            <a:chExt cx="5350432" cy="91089"/>
          </a:xfrm>
        </p:grpSpPr>
        <p:sp>
          <p:nvSpPr>
            <p:cNvPr id="16" name="Chevron 15"/>
            <p:cNvSpPr/>
            <p:nvPr/>
          </p:nvSpPr>
          <p:spPr>
            <a:xfrm>
              <a:off x="95419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7" name="Chevron 16"/>
            <p:cNvSpPr/>
            <p:nvPr/>
          </p:nvSpPr>
          <p:spPr>
            <a:xfrm>
              <a:off x="107018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19" name="Chevron 18"/>
            <p:cNvSpPr/>
            <p:nvPr/>
          </p:nvSpPr>
          <p:spPr>
            <a:xfrm>
              <a:off x="118618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0" name="Chevron 19"/>
            <p:cNvSpPr/>
            <p:nvPr/>
          </p:nvSpPr>
          <p:spPr>
            <a:xfrm>
              <a:off x="129643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6" name="Chevron 25"/>
            <p:cNvSpPr/>
            <p:nvPr/>
          </p:nvSpPr>
          <p:spPr>
            <a:xfrm>
              <a:off x="141242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7" name="Chevron 26"/>
            <p:cNvSpPr/>
            <p:nvPr/>
          </p:nvSpPr>
          <p:spPr>
            <a:xfrm>
              <a:off x="152842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8" name="Chevron 27"/>
            <p:cNvSpPr/>
            <p:nvPr/>
          </p:nvSpPr>
          <p:spPr>
            <a:xfrm>
              <a:off x="16448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29" name="Chevron 28"/>
            <p:cNvSpPr/>
            <p:nvPr/>
          </p:nvSpPr>
          <p:spPr>
            <a:xfrm>
              <a:off x="17608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0" name="Chevron 29"/>
            <p:cNvSpPr/>
            <p:nvPr/>
          </p:nvSpPr>
          <p:spPr>
            <a:xfrm>
              <a:off x="187685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1" name="Chevron 30"/>
            <p:cNvSpPr/>
            <p:nvPr/>
          </p:nvSpPr>
          <p:spPr>
            <a:xfrm>
              <a:off x="198710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2" name="Chevron 31"/>
            <p:cNvSpPr/>
            <p:nvPr/>
          </p:nvSpPr>
          <p:spPr>
            <a:xfrm>
              <a:off x="210309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3" name="Chevron 32"/>
            <p:cNvSpPr/>
            <p:nvPr/>
          </p:nvSpPr>
          <p:spPr>
            <a:xfrm>
              <a:off x="221909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4" name="Chevron 33"/>
            <p:cNvSpPr/>
            <p:nvPr/>
          </p:nvSpPr>
          <p:spPr>
            <a:xfrm>
              <a:off x="232268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5" name="Chevron 34"/>
            <p:cNvSpPr/>
            <p:nvPr/>
          </p:nvSpPr>
          <p:spPr>
            <a:xfrm>
              <a:off x="243868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6" name="Chevron 35"/>
            <p:cNvSpPr/>
            <p:nvPr/>
          </p:nvSpPr>
          <p:spPr>
            <a:xfrm>
              <a:off x="255467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7" name="Chevron 36"/>
            <p:cNvSpPr/>
            <p:nvPr/>
          </p:nvSpPr>
          <p:spPr>
            <a:xfrm>
              <a:off x="266492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8" name="Chevron 37"/>
            <p:cNvSpPr/>
            <p:nvPr/>
          </p:nvSpPr>
          <p:spPr>
            <a:xfrm>
              <a:off x="278091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39" name="Chevron 38"/>
            <p:cNvSpPr/>
            <p:nvPr/>
          </p:nvSpPr>
          <p:spPr>
            <a:xfrm>
              <a:off x="289691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0" name="Chevron 39"/>
            <p:cNvSpPr/>
            <p:nvPr/>
          </p:nvSpPr>
          <p:spPr>
            <a:xfrm>
              <a:off x="301335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1" name="Chevron 40"/>
            <p:cNvSpPr/>
            <p:nvPr/>
          </p:nvSpPr>
          <p:spPr>
            <a:xfrm>
              <a:off x="312935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2" name="Chevron 41"/>
            <p:cNvSpPr/>
            <p:nvPr/>
          </p:nvSpPr>
          <p:spPr>
            <a:xfrm>
              <a:off x="324534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3" name="Chevron 42"/>
            <p:cNvSpPr/>
            <p:nvPr/>
          </p:nvSpPr>
          <p:spPr>
            <a:xfrm>
              <a:off x="335559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4" name="Chevron 43"/>
            <p:cNvSpPr/>
            <p:nvPr/>
          </p:nvSpPr>
          <p:spPr>
            <a:xfrm>
              <a:off x="347158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5" name="Chevron 44"/>
            <p:cNvSpPr/>
            <p:nvPr/>
          </p:nvSpPr>
          <p:spPr>
            <a:xfrm>
              <a:off x="358758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6" name="Chevron 45"/>
            <p:cNvSpPr/>
            <p:nvPr/>
          </p:nvSpPr>
          <p:spPr>
            <a:xfrm>
              <a:off x="3697833"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7" name="Chevron 46"/>
            <p:cNvSpPr/>
            <p:nvPr/>
          </p:nvSpPr>
          <p:spPr>
            <a:xfrm>
              <a:off x="3813827"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8" name="Chevron 47"/>
            <p:cNvSpPr/>
            <p:nvPr/>
          </p:nvSpPr>
          <p:spPr>
            <a:xfrm>
              <a:off x="392982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49" name="Chevron 48"/>
            <p:cNvSpPr/>
            <p:nvPr/>
          </p:nvSpPr>
          <p:spPr>
            <a:xfrm>
              <a:off x="4040071"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0" name="Chevron 49"/>
            <p:cNvSpPr/>
            <p:nvPr/>
          </p:nvSpPr>
          <p:spPr>
            <a:xfrm>
              <a:off x="4156065"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1" name="Chevron 50"/>
            <p:cNvSpPr/>
            <p:nvPr/>
          </p:nvSpPr>
          <p:spPr>
            <a:xfrm>
              <a:off x="4272059"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2" name="Chevron 51"/>
            <p:cNvSpPr/>
            <p:nvPr/>
          </p:nvSpPr>
          <p:spPr>
            <a:xfrm>
              <a:off x="437605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3" name="Chevron 52"/>
            <p:cNvSpPr/>
            <p:nvPr/>
          </p:nvSpPr>
          <p:spPr>
            <a:xfrm>
              <a:off x="4486302"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4" name="Chevron 53"/>
            <p:cNvSpPr/>
            <p:nvPr/>
          </p:nvSpPr>
          <p:spPr>
            <a:xfrm>
              <a:off x="4602296"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5" name="Chevron 54"/>
            <p:cNvSpPr/>
            <p:nvPr/>
          </p:nvSpPr>
          <p:spPr>
            <a:xfrm>
              <a:off x="471829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6" name="Chevron 55"/>
            <p:cNvSpPr/>
            <p:nvPr/>
          </p:nvSpPr>
          <p:spPr>
            <a:xfrm>
              <a:off x="4828540"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7" name="Chevron 56"/>
            <p:cNvSpPr/>
            <p:nvPr/>
          </p:nvSpPr>
          <p:spPr>
            <a:xfrm>
              <a:off x="4944534"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8" name="Chevron 57"/>
            <p:cNvSpPr/>
            <p:nvPr/>
          </p:nvSpPr>
          <p:spPr>
            <a:xfrm>
              <a:off x="5060528" y="1249358"/>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59" name="Chevron 58"/>
            <p:cNvSpPr/>
            <p:nvPr/>
          </p:nvSpPr>
          <p:spPr>
            <a:xfrm>
              <a:off x="5177449"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0" name="Chevron 59"/>
            <p:cNvSpPr/>
            <p:nvPr/>
          </p:nvSpPr>
          <p:spPr>
            <a:xfrm>
              <a:off x="5293443"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1" name="Chevron 60"/>
            <p:cNvSpPr/>
            <p:nvPr/>
          </p:nvSpPr>
          <p:spPr>
            <a:xfrm>
              <a:off x="540943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2" name="Chevron 61"/>
            <p:cNvSpPr/>
            <p:nvPr/>
          </p:nvSpPr>
          <p:spPr>
            <a:xfrm>
              <a:off x="5519687"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3" name="Chevron 62"/>
            <p:cNvSpPr/>
            <p:nvPr/>
          </p:nvSpPr>
          <p:spPr>
            <a:xfrm>
              <a:off x="5635681"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4" name="Chevron 63"/>
            <p:cNvSpPr/>
            <p:nvPr/>
          </p:nvSpPr>
          <p:spPr>
            <a:xfrm>
              <a:off x="5751675"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5" name="Chevron 64"/>
            <p:cNvSpPr/>
            <p:nvPr/>
          </p:nvSpPr>
          <p:spPr>
            <a:xfrm>
              <a:off x="5868120"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6" name="Chevron 65"/>
            <p:cNvSpPr/>
            <p:nvPr/>
          </p:nvSpPr>
          <p:spPr>
            <a:xfrm>
              <a:off x="5984114"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7" name="Chevron 66"/>
            <p:cNvSpPr/>
            <p:nvPr/>
          </p:nvSpPr>
          <p:spPr>
            <a:xfrm>
              <a:off x="610010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sp>
          <p:nvSpPr>
            <p:cNvPr id="68" name="Chevron 67"/>
            <p:cNvSpPr/>
            <p:nvPr/>
          </p:nvSpPr>
          <p:spPr>
            <a:xfrm>
              <a:off x="6210358" y="1246035"/>
              <a:ext cx="94268" cy="87766"/>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US" sz="1800" b="0" kern="0" smtClean="0">
                <a:solidFill>
                  <a:prstClr val="black"/>
                </a:solidFill>
                <a:latin typeface="Calibri" panose="020F0502020204030204"/>
              </a:endParaRPr>
            </a:p>
          </p:txBody>
        </p:sp>
      </p:grpSp>
      <p:pic>
        <p:nvPicPr>
          <p:cNvPr id="69" name="Picture 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25593" y="3096409"/>
            <a:ext cx="8737533" cy="45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200149" y="3532972"/>
            <a:ext cx="6953251" cy="338554"/>
          </a:xfrm>
          <a:prstGeom prst="rect">
            <a:avLst/>
          </a:prstGeom>
        </p:spPr>
        <p:txBody>
          <a:bodyPr wrap="square">
            <a:spAutoFit/>
          </a:bodyPr>
          <a:lstStyle/>
          <a:p>
            <a:pPr defTabSz="457200" eaLnBrk="0" hangingPunct="0">
              <a:defRPr/>
            </a:pPr>
            <a:r>
              <a:rPr lang="ro-RO" altLang="en-US" sz="1600" b="0" kern="0" dirty="0" smtClean="0">
                <a:solidFill>
                  <a:prstClr val="black"/>
                </a:solidFill>
                <a:latin typeface="Calibri" panose="020F0502020204030204" pitchFamily="34" charset="0"/>
                <a:ea typeface="MS PGothic" panose="020B0600070205080204" pitchFamily="34" charset="-128"/>
              </a:rPr>
              <a:t>			Raport </a:t>
            </a:r>
            <a:r>
              <a:rPr lang="ro-RO" altLang="en-US" sz="1600" b="0" kern="0" dirty="0">
                <a:solidFill>
                  <a:prstClr val="black"/>
                </a:solidFill>
                <a:latin typeface="Calibri" panose="020F0502020204030204" pitchFamily="34" charset="0"/>
                <a:ea typeface="MS PGothic" panose="020B0600070205080204" pitchFamily="34" charset="-128"/>
              </a:rPr>
              <a:t>de activitate ianuarie - decembrie 2017 </a:t>
            </a:r>
            <a:endParaRPr lang="en-US" altLang="en-US" sz="1600" b="0" kern="0" dirty="0">
              <a:solidFill>
                <a:prstClr val="black"/>
              </a:solidFill>
              <a:latin typeface="Calibri" panose="020F0502020204030204" pitchFamily="34" charset="0"/>
              <a:ea typeface="MS PGothic" panose="020B0600070205080204" pitchFamily="34" charset="-128"/>
            </a:endParaRPr>
          </a:p>
        </p:txBody>
      </p:sp>
      <p:pic>
        <p:nvPicPr>
          <p:cNvPr id="70" name="Picture 69"/>
          <p:cNvPicPr>
            <a:picLocks noChangeAspect="1"/>
          </p:cNvPicPr>
          <p:nvPr/>
        </p:nvPicPr>
        <p:blipFill>
          <a:blip r:embed="rId12"/>
          <a:stretch>
            <a:fillRect/>
          </a:stretch>
        </p:blipFill>
        <p:spPr>
          <a:xfrm>
            <a:off x="181108" y="3743325"/>
            <a:ext cx="8829542" cy="1858879"/>
          </a:xfrm>
          <a:prstGeom prst="rect">
            <a:avLst/>
          </a:prstGeom>
        </p:spPr>
      </p:pic>
    </p:spTree>
    <p:extLst>
      <p:ext uri="{BB962C8B-B14F-4D97-AF65-F5344CB8AC3E}">
        <p14:creationId xmlns:p14="http://schemas.microsoft.com/office/powerpoint/2010/main" val="180248283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r>
              <a:rPr lang="ro-RO" sz="1600" b="1" dirty="0" smtClean="0">
                <a:solidFill>
                  <a:srgbClr val="002060"/>
                </a:solidFill>
              </a:rPr>
              <a:t/>
            </a:r>
            <a:br>
              <a:rPr lang="ro-RO" sz="1600" b="1" dirty="0" smtClean="0">
                <a:solidFill>
                  <a:srgbClr val="002060"/>
                </a:solidFill>
              </a:rPr>
            </a:br>
            <a:r>
              <a:rPr lang="ro-RO" sz="1600" b="1" dirty="0">
                <a:solidFill>
                  <a:srgbClr val="002060"/>
                </a:solidFill>
              </a:rPr>
              <a:t/>
            </a:r>
            <a:br>
              <a:rPr lang="ro-RO" sz="1600" b="1" dirty="0">
                <a:solidFill>
                  <a:srgbClr val="002060"/>
                </a:solidFill>
              </a:rPr>
            </a:br>
            <a:r>
              <a:rPr lang="ro-RO" sz="1600" b="1" dirty="0" smtClean="0">
                <a:solidFill>
                  <a:srgbClr val="002060"/>
                </a:solidFill>
              </a:rPr>
              <a:t>Modul </a:t>
            </a:r>
            <a:r>
              <a:rPr lang="ro-RO" sz="1600" b="1" dirty="0" smtClean="0">
                <a:solidFill>
                  <a:srgbClr val="002060"/>
                </a:solidFill>
              </a:rPr>
              <a:t>1: </a:t>
            </a:r>
            <a:r>
              <a:rPr lang="ro-RO" sz="1600" b="1" dirty="0">
                <a:solidFill>
                  <a:srgbClr val="002060"/>
                </a:solidFill>
              </a:rPr>
              <a:t>Financiar-Contabilitate </a:t>
            </a:r>
            <a:br>
              <a:rPr lang="ro-RO" sz="1600" b="1" dirty="0">
                <a:solidFill>
                  <a:srgbClr val="002060"/>
                </a:solidFill>
              </a:rPr>
            </a:br>
            <a:r>
              <a:rPr lang="ro-RO" sz="1600" b="1" dirty="0" smtClean="0">
                <a:solidFill>
                  <a:srgbClr val="002060"/>
                </a:solidFill>
              </a:rPr>
              <a:t/>
            </a:r>
            <a:br>
              <a:rPr lang="ro-RO" sz="1600" b="1" dirty="0" smtClean="0">
                <a:solidFill>
                  <a:srgbClr val="002060"/>
                </a:solidFill>
              </a:rPr>
            </a:br>
            <a:r>
              <a:rPr lang="ro-RO" sz="1600" b="1" dirty="0">
                <a:solidFill>
                  <a:srgbClr val="002060"/>
                </a:solidFill>
              </a:rPr>
              <a:t/>
            </a:r>
            <a:br>
              <a:rPr lang="ro-RO" sz="1600" b="1" dirty="0">
                <a:solidFill>
                  <a:srgbClr val="002060"/>
                </a:solidFill>
              </a:rPr>
            </a:br>
            <a:r>
              <a:rPr lang="ro-RO" sz="1600" b="1" dirty="0">
                <a:solidFill>
                  <a:srgbClr val="002060"/>
                </a:solidFill>
              </a:rPr>
              <a:t>1</a:t>
            </a:r>
            <a:r>
              <a:rPr lang="ro-RO" sz="1600" b="1" dirty="0" smtClean="0">
                <a:solidFill>
                  <a:srgbClr val="002060"/>
                </a:solidFill>
              </a:rPr>
              <a:t>.5</a:t>
            </a:r>
            <a:r>
              <a:rPr lang="ro-RO" sz="1600" b="1" dirty="0">
                <a:solidFill>
                  <a:srgbClr val="002060"/>
                </a:solidFill>
              </a:rPr>
              <a:t>. Politica Companiei Privind Personalul</a:t>
            </a:r>
            <a:br>
              <a:rPr lang="ro-RO" sz="1600" b="1" dirty="0">
                <a:solidFill>
                  <a:srgbClr val="002060"/>
                </a:solidFill>
              </a:rPr>
            </a:br>
            <a:r>
              <a:rPr lang="ro-RO" sz="1600" b="1" dirty="0">
                <a:solidFill>
                  <a:srgbClr val="002060"/>
                </a:solidFill>
              </a:rPr>
              <a:t/>
            </a:r>
            <a:br>
              <a:rPr lang="ro-RO" sz="1600" b="1" dirty="0">
                <a:solidFill>
                  <a:srgbClr val="002060"/>
                </a:solidFill>
              </a:rPr>
            </a:br>
            <a:r>
              <a:rPr lang="ro-RO" sz="1600" b="1" dirty="0">
                <a:solidFill>
                  <a:srgbClr val="002060"/>
                </a:solidFill>
              </a:rPr>
              <a:t>Lector: Ing. Vicu Grasu</a:t>
            </a:r>
            <a:br>
              <a:rPr lang="ro-RO" sz="1600" b="1" dirty="0">
                <a:solidFill>
                  <a:srgbClr val="002060"/>
                </a:solidFill>
              </a:rPr>
            </a:br>
            <a:r>
              <a:rPr lang="ro-RO" sz="1600" b="1" dirty="0">
                <a:solidFill>
                  <a:srgbClr val="002060"/>
                </a:solidFill>
              </a:rPr>
              <a:t>Șef Serviciu Resurse Umane</a:t>
            </a:r>
            <a:br>
              <a:rPr lang="ro-RO" sz="1600" b="1" dirty="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134499571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5"/>
            <a:ext cx="8839199" cy="894568"/>
          </a:xfrm>
        </p:spPr>
        <p:txBody>
          <a:bodyPr/>
          <a:lstStyle/>
          <a:p>
            <a:pPr algn="ctr"/>
            <a:r>
              <a:rPr lang="ro-RO" sz="1600" b="1" dirty="0">
                <a:solidFill>
                  <a:srgbClr val="002060"/>
                </a:solidFill>
              </a:rPr>
              <a:t>1</a:t>
            </a:r>
            <a:r>
              <a:rPr lang="it-IT" sz="1600" b="1" dirty="0" smtClean="0">
                <a:solidFill>
                  <a:srgbClr val="002060"/>
                </a:solidFill>
              </a:rPr>
              <a:t>.5</a:t>
            </a:r>
            <a:r>
              <a:rPr lang="it-IT" sz="1600" b="1" dirty="0">
                <a:solidFill>
                  <a:srgbClr val="002060"/>
                </a:solidFill>
              </a:rPr>
              <a:t>. Politica Companiei Privind Personalul</a:t>
            </a:r>
            <a:br>
              <a:rPr lang="it-IT" sz="1600" b="1" dirty="0">
                <a:solidFill>
                  <a:srgbClr val="002060"/>
                </a:solidFill>
              </a:rPr>
            </a:br>
            <a:r>
              <a:rPr lang="vi-VN" sz="1600" b="1" dirty="0">
                <a:solidFill>
                  <a:srgbClr val="002060"/>
                </a:solidFill>
              </a:rPr>
              <a:t> </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4" name="Rectangle 3"/>
          <p:cNvSpPr/>
          <p:nvPr/>
        </p:nvSpPr>
        <p:spPr>
          <a:xfrm>
            <a:off x="580293" y="1982469"/>
            <a:ext cx="7798776" cy="923330"/>
          </a:xfrm>
          <a:prstGeom prst="rect">
            <a:avLst/>
          </a:prstGeom>
        </p:spPr>
        <p:txBody>
          <a:bodyPr wrap="square">
            <a:spAutoFit/>
          </a:bodyPr>
          <a:lstStyle/>
          <a:p>
            <a:r>
              <a:rPr lang="ro-RO" sz="1600" kern="0" dirty="0">
                <a:solidFill>
                  <a:srgbClr val="002060"/>
                </a:solidFill>
                <a:latin typeface="Arial"/>
              </a:rPr>
              <a:t>CUPRINS:</a:t>
            </a:r>
            <a:br>
              <a:rPr lang="ro-RO" sz="1600" kern="0" dirty="0">
                <a:solidFill>
                  <a:srgbClr val="002060"/>
                </a:solidFill>
                <a:latin typeface="Arial"/>
              </a:rPr>
            </a:br>
            <a:r>
              <a:rPr lang="ro-RO" sz="1600" kern="0" dirty="0">
                <a:solidFill>
                  <a:srgbClr val="002060"/>
                </a:solidFill>
                <a:latin typeface="Arial"/>
              </a:rPr>
              <a:t/>
            </a:r>
            <a:br>
              <a:rPr lang="ro-RO" sz="1600" kern="0" dirty="0">
                <a:solidFill>
                  <a:srgbClr val="002060"/>
                </a:solidFill>
                <a:latin typeface="Arial"/>
              </a:rPr>
            </a:br>
            <a:endParaRPr lang="en-US" dirty="0"/>
          </a:p>
        </p:txBody>
      </p:sp>
      <p:sp>
        <p:nvSpPr>
          <p:cNvPr id="5" name="Rectangle 4"/>
          <p:cNvSpPr/>
          <p:nvPr/>
        </p:nvSpPr>
        <p:spPr>
          <a:xfrm>
            <a:off x="580293" y="2554004"/>
            <a:ext cx="8088922" cy="2446824"/>
          </a:xfrm>
          <a:prstGeom prst="rect">
            <a:avLst/>
          </a:prstGeom>
        </p:spPr>
        <p:txBody>
          <a:bodyPr wrap="square">
            <a:spAutoFit/>
          </a:bodyPr>
          <a:lstStyle/>
          <a:p>
            <a:pPr marL="285750" indent="-285750">
              <a:lnSpc>
                <a:spcPct val="150000"/>
              </a:lnSpc>
              <a:buFont typeface="Arial" panose="020B0604020202020204" pitchFamily="34" charset="0"/>
              <a:buChar char="•"/>
            </a:pPr>
            <a:r>
              <a:rPr lang="vi-VN" sz="1600" kern="0" dirty="0">
                <a:solidFill>
                  <a:srgbClr val="002060"/>
                </a:solidFill>
                <a:latin typeface="Arial"/>
              </a:rPr>
              <a:t>Motivarea personalului și elemente de calcul a salariilor și necesarului de </a:t>
            </a:r>
            <a:r>
              <a:rPr lang="vi-VN" sz="1600" kern="0" dirty="0" smtClean="0">
                <a:solidFill>
                  <a:srgbClr val="002060"/>
                </a:solidFill>
                <a:latin typeface="Arial"/>
              </a:rPr>
              <a:t>salariați;</a:t>
            </a:r>
            <a:endParaRPr lang="ro-RO" sz="1600" kern="0" dirty="0" smtClean="0">
              <a:solidFill>
                <a:srgbClr val="002060"/>
              </a:solidFill>
              <a:latin typeface="Arial"/>
            </a:endParaRPr>
          </a:p>
          <a:p>
            <a:pPr marL="285750" indent="-285750">
              <a:lnSpc>
                <a:spcPct val="150000"/>
              </a:lnSpc>
              <a:buFont typeface="Arial" panose="020B0604020202020204" pitchFamily="34" charset="0"/>
              <a:buChar char="•"/>
            </a:pPr>
            <a:r>
              <a:rPr lang="vi-VN" sz="1600" kern="0" dirty="0" smtClean="0">
                <a:solidFill>
                  <a:srgbClr val="002060"/>
                </a:solidFill>
                <a:latin typeface="Arial"/>
              </a:rPr>
              <a:t>Dezvoltarea </a:t>
            </a:r>
            <a:r>
              <a:rPr lang="vi-VN" sz="1600" kern="0" dirty="0">
                <a:solidFill>
                  <a:srgbClr val="002060"/>
                </a:solidFill>
                <a:latin typeface="Arial"/>
              </a:rPr>
              <a:t>personalului și managementul cunoștințelor; </a:t>
            </a:r>
            <a:endParaRPr lang="ro-RO" sz="1600" kern="0" dirty="0" smtClean="0">
              <a:solidFill>
                <a:srgbClr val="002060"/>
              </a:solidFill>
              <a:latin typeface="Arial"/>
            </a:endParaRPr>
          </a:p>
          <a:p>
            <a:pPr marL="285750" indent="-285750">
              <a:lnSpc>
                <a:spcPct val="150000"/>
              </a:lnSpc>
              <a:buFont typeface="Arial" panose="020B0604020202020204" pitchFamily="34" charset="0"/>
              <a:buChar char="•"/>
            </a:pPr>
            <a:r>
              <a:rPr lang="vi-VN" sz="1600" kern="0" dirty="0" smtClean="0">
                <a:solidFill>
                  <a:srgbClr val="002060"/>
                </a:solidFill>
                <a:latin typeface="Arial"/>
              </a:rPr>
              <a:t>Negocierea </a:t>
            </a:r>
            <a:r>
              <a:rPr lang="vi-VN" sz="1600" kern="0" dirty="0">
                <a:solidFill>
                  <a:srgbClr val="002060"/>
                </a:solidFill>
                <a:latin typeface="Arial"/>
              </a:rPr>
              <a:t>contractului colectiv de muncă (CCM) și a contractelor individuale de muncă (CIM).</a:t>
            </a:r>
            <a:br>
              <a:rPr lang="vi-VN" sz="1600" kern="0" dirty="0">
                <a:solidFill>
                  <a:srgbClr val="002060"/>
                </a:solidFill>
                <a:latin typeface="Arial"/>
              </a:rPr>
            </a:br>
            <a:endParaRPr lang="en-US" dirty="0"/>
          </a:p>
        </p:txBody>
      </p:sp>
    </p:spTree>
    <p:extLst>
      <p:ext uri="{BB962C8B-B14F-4D97-AF65-F5344CB8AC3E}">
        <p14:creationId xmlns:p14="http://schemas.microsoft.com/office/powerpoint/2010/main" val="24499806"/>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578045"/>
          </a:xfrm>
        </p:spPr>
        <p:txBody>
          <a:bodyPr/>
          <a:lstStyle/>
          <a:p>
            <a:pPr algn="ctr"/>
            <a:r>
              <a:rPr lang="ro-RO" sz="1600" b="1" dirty="0">
                <a:solidFill>
                  <a:srgbClr val="002060"/>
                </a:solidFill>
              </a:rPr>
              <a:t>Motivarea </a:t>
            </a:r>
            <a:r>
              <a:rPr lang="ro-RO" sz="1600" b="1" dirty="0" smtClean="0">
                <a:solidFill>
                  <a:srgbClr val="002060"/>
                </a:solidFill>
              </a:rPr>
              <a:t>personalului</a:t>
            </a:r>
            <a:br>
              <a:rPr lang="ro-RO" sz="1600" b="1" dirty="0" smtClean="0">
                <a:solidFill>
                  <a:srgbClr val="002060"/>
                </a:solidFill>
              </a:rPr>
            </a:br>
            <a:r>
              <a:rPr lang="ro-RO" sz="1600" b="1" dirty="0" smtClean="0">
                <a:solidFill>
                  <a:srgbClr val="002060"/>
                </a:solidFill>
              </a:rPr>
              <a:t/>
            </a:r>
            <a:br>
              <a:rPr lang="ro-RO" sz="1600" b="1" dirty="0" smtClean="0">
                <a:solidFill>
                  <a:srgbClr val="002060"/>
                </a:solidFill>
              </a:rPr>
            </a:br>
            <a:r>
              <a:rPr lang="ro-RO" sz="1600" b="1" dirty="0">
                <a:solidFill>
                  <a:srgbClr val="002060"/>
                </a:solidFill>
              </a:rPr>
              <a:t/>
            </a:r>
            <a:br>
              <a:rPr lang="ro-RO" sz="1600" b="1" dirty="0">
                <a:solidFill>
                  <a:srgbClr val="002060"/>
                </a:solidFill>
              </a:rPr>
            </a:br>
            <a:r>
              <a:rPr lang="ro-RO" sz="1600" dirty="0">
                <a:solidFill>
                  <a:srgbClr val="002060"/>
                </a:solidFill>
              </a:rPr>
              <a:t/>
            </a:r>
            <a:br>
              <a:rPr lang="ro-RO" sz="1600" dirty="0">
                <a:solidFill>
                  <a:srgbClr val="002060"/>
                </a:solidFill>
              </a:rPr>
            </a:b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4" name="Rectangle 3"/>
          <p:cNvSpPr/>
          <p:nvPr/>
        </p:nvSpPr>
        <p:spPr>
          <a:xfrm>
            <a:off x="456731" y="1712203"/>
            <a:ext cx="8476253" cy="3293209"/>
          </a:xfrm>
          <a:prstGeom prst="rect">
            <a:avLst/>
          </a:prstGeom>
        </p:spPr>
        <p:txBody>
          <a:bodyPr wrap="square">
            <a:spAutoFit/>
          </a:bodyPr>
          <a:lstStyle/>
          <a:p>
            <a:r>
              <a:rPr lang="ro-RO" sz="1600" b="0" kern="0" dirty="0">
                <a:solidFill>
                  <a:srgbClr val="002060"/>
                </a:solidFill>
                <a:latin typeface="Arial"/>
              </a:rPr>
              <a:t>Antrenarea si motivarea personalului reprezinta activitatile fundamentale care determina atitudinea salariatilor fata de munca si mobilizarea acestora pentru atingerea obiectivelor organizatiei. </a:t>
            </a:r>
            <a:endParaRPr lang="ro-RO" sz="1600" b="0" kern="0" dirty="0" smtClean="0">
              <a:solidFill>
                <a:srgbClr val="002060"/>
              </a:solidFill>
              <a:latin typeface="Arial"/>
            </a:endParaRPr>
          </a:p>
          <a:p>
            <a:r>
              <a:rPr lang="ro-RO" sz="1600" b="0" kern="0" dirty="0">
                <a:solidFill>
                  <a:srgbClr val="002060"/>
                </a:solidFill>
                <a:latin typeface="Arial"/>
              </a:rPr>
              <a:t/>
            </a:r>
            <a:br>
              <a:rPr lang="ro-RO" sz="1600" b="0" kern="0" dirty="0">
                <a:solidFill>
                  <a:srgbClr val="002060"/>
                </a:solidFill>
                <a:latin typeface="Arial"/>
              </a:rPr>
            </a:br>
            <a:r>
              <a:rPr lang="ro-RO" sz="1600" b="0" kern="0" dirty="0" smtClean="0">
                <a:solidFill>
                  <a:srgbClr val="002060"/>
                </a:solidFill>
                <a:latin typeface="Arial"/>
              </a:rPr>
              <a:t>În </a:t>
            </a:r>
            <a:r>
              <a:rPr lang="ro-RO" sz="1600" b="0" kern="0" dirty="0">
                <a:solidFill>
                  <a:srgbClr val="002060"/>
                </a:solidFill>
                <a:latin typeface="Arial"/>
              </a:rPr>
              <a:t>aceste conditii, teoria si practica de specialitate au dovedit faptul ca motivarea personalului trebuie sa se realizeze in maniera complexa si sa imbrace numeroase forme: motivare pozitiva, motivare negativa, motivare materiala, motivare moral-spirituala, etc., în functie de specificul si personalitatea personalului motivat</a:t>
            </a:r>
            <a:r>
              <a:rPr lang="ro-RO" sz="1600" b="0" kern="0" dirty="0" smtClean="0">
                <a:solidFill>
                  <a:srgbClr val="002060"/>
                </a:solidFill>
                <a:latin typeface="Arial"/>
              </a:rPr>
              <a:t>.</a:t>
            </a:r>
          </a:p>
          <a:p>
            <a:r>
              <a:rPr lang="ro-RO" sz="1600" b="0" kern="0" dirty="0">
                <a:solidFill>
                  <a:srgbClr val="002060"/>
                </a:solidFill>
                <a:latin typeface="Arial"/>
              </a:rPr>
              <a:t/>
            </a:r>
            <a:br>
              <a:rPr lang="ro-RO" sz="1600" b="0" kern="0" dirty="0">
                <a:solidFill>
                  <a:srgbClr val="002060"/>
                </a:solidFill>
                <a:latin typeface="Arial"/>
              </a:rPr>
            </a:br>
            <a:r>
              <a:rPr lang="ro-RO" sz="1600" b="0" kern="0" dirty="0" smtClean="0">
                <a:solidFill>
                  <a:srgbClr val="002060"/>
                </a:solidFill>
                <a:latin typeface="Arial"/>
              </a:rPr>
              <a:t>În </a:t>
            </a:r>
            <a:r>
              <a:rPr lang="ro-RO" sz="1600" b="0" kern="0" dirty="0">
                <a:solidFill>
                  <a:srgbClr val="002060"/>
                </a:solidFill>
                <a:latin typeface="Arial"/>
              </a:rPr>
              <a:t>acest context, abordarea motivarii si antrenarii personalului in multivarietatea formelor pe care le pot lua aceste activitati constituie cheia spre obtinerea performantelor organizationale, precum si spre asigurarea unui climat organizational favorabil performantei individuale si de grup.</a:t>
            </a:r>
            <a:endParaRPr lang="en-US" dirty="0"/>
          </a:p>
        </p:txBody>
      </p:sp>
    </p:spTree>
    <p:extLst>
      <p:ext uri="{BB962C8B-B14F-4D97-AF65-F5344CB8AC3E}">
        <p14:creationId xmlns:p14="http://schemas.microsoft.com/office/powerpoint/2010/main" val="85007925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r>
              <a:rPr lang="it-IT" sz="1600" b="1" dirty="0">
                <a:solidFill>
                  <a:srgbClr val="002060"/>
                </a:solidFill>
              </a:rPr>
              <a:t>Obiectivele strategice în </a:t>
            </a:r>
            <a:r>
              <a:rPr lang="it-IT" sz="1600" b="1" dirty="0" smtClean="0">
                <a:solidFill>
                  <a:srgbClr val="002060"/>
                </a:solidFill>
              </a:rPr>
              <a:t>domeniul </a:t>
            </a:r>
            <a:r>
              <a:rPr lang="it-IT" sz="1600" b="1" dirty="0">
                <a:solidFill>
                  <a:srgbClr val="002060"/>
                </a:solidFill>
              </a:rPr>
              <a:t>motivarii personalului (1</a:t>
            </a:r>
            <a:r>
              <a:rPr lang="it-IT" sz="1600" b="1" dirty="0" smtClean="0">
                <a:solidFill>
                  <a:srgbClr val="002060"/>
                </a:solidFill>
              </a:rPr>
              <a:t>)</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4" name="Content Placeholder 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0281" y="1738112"/>
            <a:ext cx="7399780" cy="382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71959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r>
              <a:rPr lang="it-IT" sz="1600" b="1" dirty="0">
                <a:solidFill>
                  <a:srgbClr val="002060"/>
                </a:solidFill>
              </a:rPr>
              <a:t>Obiectivele strategice în domeniul motivarii </a:t>
            </a:r>
            <a:r>
              <a:rPr lang="it-IT" sz="1600" b="1" dirty="0" smtClean="0">
                <a:solidFill>
                  <a:srgbClr val="002060"/>
                </a:solidFill>
              </a:rPr>
              <a:t>personalului (</a:t>
            </a:r>
            <a:r>
              <a:rPr lang="ro-RO" sz="1600" b="1" dirty="0" smtClean="0">
                <a:solidFill>
                  <a:srgbClr val="002060"/>
                </a:solidFill>
              </a:rPr>
              <a:t>2</a:t>
            </a:r>
            <a:r>
              <a:rPr lang="it-IT" sz="1600" b="1" dirty="0" smtClean="0">
                <a:solidFill>
                  <a:srgbClr val="002060"/>
                </a:solidFill>
              </a:rPr>
              <a:t>)</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4" name="Content Placeholder 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0067" y="1885950"/>
            <a:ext cx="75787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951815"/>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r>
              <a:rPr lang="it-IT" sz="1600" b="1" dirty="0">
                <a:solidFill>
                  <a:srgbClr val="002060"/>
                </a:solidFill>
              </a:rPr>
              <a:t>Obiectivele strategice în domeniul motivarii personalului </a:t>
            </a:r>
            <a:r>
              <a:rPr lang="it-IT" sz="1600" b="1" dirty="0" smtClean="0">
                <a:solidFill>
                  <a:srgbClr val="002060"/>
                </a:solidFill>
              </a:rPr>
              <a:t>(</a:t>
            </a:r>
            <a:r>
              <a:rPr lang="ro-RO" sz="1600" b="1" dirty="0" smtClean="0">
                <a:solidFill>
                  <a:srgbClr val="002060"/>
                </a:solidFill>
              </a:rPr>
              <a:t>3</a:t>
            </a:r>
            <a:r>
              <a:rPr lang="it-IT" sz="1600" b="1" dirty="0" smtClean="0">
                <a:solidFill>
                  <a:srgbClr val="002060"/>
                </a:solidFill>
              </a:rPr>
              <a:t>)</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4" name="Content Placeholder 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6613" y="1790700"/>
            <a:ext cx="75295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21077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111404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aphicFrame>
        <p:nvGraphicFramePr>
          <p:cNvPr id="4" name="Diagram 3"/>
          <p:cNvGraphicFramePr/>
          <p:nvPr>
            <p:extLst>
              <p:ext uri="{D42A27DB-BD31-4B8C-83A1-F6EECF244321}">
                <p14:modId xmlns:p14="http://schemas.microsoft.com/office/powerpoint/2010/main" val="2737759516"/>
              </p:ext>
            </p:extLst>
          </p:nvPr>
        </p:nvGraphicFramePr>
        <p:xfrm>
          <a:off x="0" y="1116164"/>
          <a:ext cx="9035716" cy="444873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3902900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r>
              <a:rPr lang="vi-VN" sz="1600" b="1" dirty="0">
                <a:solidFill>
                  <a:srgbClr val="002060"/>
                </a:solidFill>
              </a:rPr>
              <a:t>Căi de acțiune privind operaționalizarea motivării personalului (1</a:t>
            </a:r>
            <a:r>
              <a:rPr lang="vi-VN" sz="1600" b="1" dirty="0" smtClean="0">
                <a:solidFill>
                  <a:srgbClr val="002060"/>
                </a:solidFill>
              </a:rPr>
              <a:t>)</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4" name="Content Placeholder 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0139" y="1827857"/>
            <a:ext cx="6542453" cy="404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33362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r>
              <a:rPr lang="vi-VN" sz="1600" b="1" dirty="0">
                <a:solidFill>
                  <a:srgbClr val="002060"/>
                </a:solidFill>
              </a:rPr>
              <a:t>Căi de acțiune privind operaționalizarea motivării personalului </a:t>
            </a:r>
            <a:r>
              <a:rPr lang="vi-VN" sz="1600" b="1" dirty="0" smtClean="0">
                <a:solidFill>
                  <a:srgbClr val="002060"/>
                </a:solidFill>
              </a:rPr>
              <a:t>(</a:t>
            </a:r>
            <a:r>
              <a:rPr lang="ro-RO" sz="1600" b="1" dirty="0" smtClean="0">
                <a:solidFill>
                  <a:srgbClr val="002060"/>
                </a:solidFill>
              </a:rPr>
              <a:t>2</a:t>
            </a:r>
            <a:r>
              <a:rPr lang="vi-VN" sz="1600" b="1" dirty="0" smtClean="0">
                <a:solidFill>
                  <a:srgbClr val="002060"/>
                </a:solidFill>
              </a:rPr>
              <a:t>)</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4" name="Content Placeholder 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32847" y="1674887"/>
            <a:ext cx="5414648" cy="409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053387"/>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r>
              <a:rPr lang="vi-VN" sz="1600" b="1" dirty="0">
                <a:solidFill>
                  <a:srgbClr val="002060"/>
                </a:solidFill>
              </a:rPr>
              <a:t>Căi de acțiune privind operaționalizarea motivării personalului </a:t>
            </a:r>
            <a:r>
              <a:rPr lang="vi-VN" sz="1600" b="1" dirty="0" smtClean="0">
                <a:solidFill>
                  <a:srgbClr val="002060"/>
                </a:solidFill>
              </a:rPr>
              <a:t>(</a:t>
            </a:r>
            <a:r>
              <a:rPr lang="ro-RO" sz="1600" b="1" dirty="0" smtClean="0">
                <a:solidFill>
                  <a:srgbClr val="002060"/>
                </a:solidFill>
              </a:rPr>
              <a:t>3</a:t>
            </a:r>
            <a:r>
              <a:rPr lang="vi-VN" sz="1600" b="1" dirty="0" smtClean="0">
                <a:solidFill>
                  <a:srgbClr val="002060"/>
                </a:solidFill>
              </a:rPr>
              <a:t>)</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4" name="Content Placeholder 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47642" y="1722780"/>
            <a:ext cx="5847269" cy="397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88631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r>
              <a:rPr lang="ro-RO" sz="1600" b="1" dirty="0">
                <a:solidFill>
                  <a:srgbClr val="002060"/>
                </a:solidFill>
              </a:rPr>
              <a:t>Elemente de calcul a salariilor </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66366" y="1853438"/>
            <a:ext cx="5274825" cy="414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106098"/>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39947" y="1206793"/>
            <a:ext cx="8839199" cy="4147051"/>
          </a:xfrm>
        </p:spPr>
        <p:txBody>
          <a:bodyPr/>
          <a:lstStyle/>
          <a:p>
            <a:pPr algn="ctr"/>
            <a:r>
              <a:rPr lang="ro-RO" sz="1600" b="1" dirty="0">
                <a:solidFill>
                  <a:srgbClr val="002060"/>
                </a:solidFill>
              </a:rPr>
              <a:t>Elemente de calcul a salariilor </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Rectangle 1"/>
          <p:cNvSpPr>
            <a:spLocks noChangeArrowheads="1"/>
          </p:cNvSpPr>
          <p:nvPr/>
        </p:nvSpPr>
        <p:spPr bwMode="auto">
          <a:xfrm>
            <a:off x="1189538" y="1678920"/>
            <a:ext cx="5561138"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fontAlgn="base">
              <a:spcBef>
                <a:spcPct val="0"/>
              </a:spcBef>
              <a:spcAft>
                <a:spcPct val="0"/>
              </a:spcAft>
              <a:tabLst>
                <a:tab pos="2581275" algn="l"/>
                <a:tab pos="3086100" algn="l"/>
                <a:tab pos="3762375" algn="l"/>
                <a:tab pos="3829050" algn="l"/>
                <a:tab pos="4476750" algn="l"/>
                <a:tab pos="5133975" algn="l"/>
              </a:tabLst>
              <a:defRPr>
                <a:solidFill>
                  <a:schemeClr val="tx1"/>
                </a:solidFill>
                <a:latin typeface="Arial" pitchFamily="34" charset="0"/>
                <a:cs typeface="Arial" pitchFamily="34" charset="0"/>
              </a:defRPr>
            </a:lvl1pPr>
            <a:lvl2pPr fontAlgn="base">
              <a:spcBef>
                <a:spcPct val="0"/>
              </a:spcBef>
              <a:spcAft>
                <a:spcPct val="0"/>
              </a:spcAft>
              <a:tabLst>
                <a:tab pos="2581275" algn="l"/>
                <a:tab pos="3086100" algn="l"/>
                <a:tab pos="3762375" algn="l"/>
                <a:tab pos="3829050" algn="l"/>
                <a:tab pos="4476750" algn="l"/>
                <a:tab pos="5133975" algn="l"/>
              </a:tabLst>
              <a:defRPr>
                <a:solidFill>
                  <a:schemeClr val="tx1"/>
                </a:solidFill>
                <a:latin typeface="Arial" pitchFamily="34" charset="0"/>
                <a:cs typeface="Arial" pitchFamily="34" charset="0"/>
              </a:defRPr>
            </a:lvl2pPr>
            <a:lvl3pPr fontAlgn="base">
              <a:spcBef>
                <a:spcPct val="0"/>
              </a:spcBef>
              <a:spcAft>
                <a:spcPct val="0"/>
              </a:spcAft>
              <a:tabLst>
                <a:tab pos="2581275" algn="l"/>
                <a:tab pos="3086100" algn="l"/>
                <a:tab pos="3762375" algn="l"/>
                <a:tab pos="3829050" algn="l"/>
                <a:tab pos="4476750" algn="l"/>
                <a:tab pos="5133975" algn="l"/>
              </a:tabLst>
              <a:defRPr>
                <a:solidFill>
                  <a:schemeClr val="tx1"/>
                </a:solidFill>
                <a:latin typeface="Arial" pitchFamily="34" charset="0"/>
                <a:cs typeface="Arial" pitchFamily="34" charset="0"/>
              </a:defRPr>
            </a:lvl3pPr>
            <a:lvl4pPr fontAlgn="base">
              <a:spcBef>
                <a:spcPct val="0"/>
              </a:spcBef>
              <a:spcAft>
                <a:spcPct val="0"/>
              </a:spcAft>
              <a:tabLst>
                <a:tab pos="2581275" algn="l"/>
                <a:tab pos="3086100" algn="l"/>
                <a:tab pos="3762375" algn="l"/>
                <a:tab pos="3829050" algn="l"/>
                <a:tab pos="4476750" algn="l"/>
                <a:tab pos="5133975" algn="l"/>
              </a:tabLst>
              <a:defRPr>
                <a:solidFill>
                  <a:schemeClr val="tx1"/>
                </a:solidFill>
                <a:latin typeface="Arial" pitchFamily="34" charset="0"/>
                <a:cs typeface="Arial" pitchFamily="34" charset="0"/>
              </a:defRPr>
            </a:lvl4pPr>
            <a:lvl5pPr fontAlgn="base">
              <a:spcBef>
                <a:spcPct val="0"/>
              </a:spcBef>
              <a:spcAft>
                <a:spcPct val="0"/>
              </a:spcAft>
              <a:tabLst>
                <a:tab pos="2581275" algn="l"/>
                <a:tab pos="3086100" algn="l"/>
                <a:tab pos="3762375" algn="l"/>
                <a:tab pos="3829050" algn="l"/>
                <a:tab pos="4476750" algn="l"/>
                <a:tab pos="5133975" algn="l"/>
              </a:tabLst>
              <a:defRPr>
                <a:solidFill>
                  <a:schemeClr val="tx1"/>
                </a:solidFill>
                <a:latin typeface="Arial" pitchFamily="34" charset="0"/>
                <a:cs typeface="Arial" pitchFamily="34" charset="0"/>
              </a:defRPr>
            </a:lvl5pPr>
            <a:lvl6pPr fontAlgn="base">
              <a:spcBef>
                <a:spcPct val="0"/>
              </a:spcBef>
              <a:spcAft>
                <a:spcPct val="0"/>
              </a:spcAft>
              <a:tabLst>
                <a:tab pos="2581275" algn="l"/>
                <a:tab pos="3086100" algn="l"/>
                <a:tab pos="3762375" algn="l"/>
                <a:tab pos="3829050" algn="l"/>
                <a:tab pos="4476750" algn="l"/>
                <a:tab pos="5133975" algn="l"/>
              </a:tabLst>
              <a:defRPr>
                <a:solidFill>
                  <a:schemeClr val="tx1"/>
                </a:solidFill>
                <a:latin typeface="Arial" pitchFamily="34" charset="0"/>
                <a:cs typeface="Arial" pitchFamily="34" charset="0"/>
              </a:defRPr>
            </a:lvl6pPr>
            <a:lvl7pPr fontAlgn="base">
              <a:spcBef>
                <a:spcPct val="0"/>
              </a:spcBef>
              <a:spcAft>
                <a:spcPct val="0"/>
              </a:spcAft>
              <a:tabLst>
                <a:tab pos="2581275" algn="l"/>
                <a:tab pos="3086100" algn="l"/>
                <a:tab pos="3762375" algn="l"/>
                <a:tab pos="3829050" algn="l"/>
                <a:tab pos="4476750" algn="l"/>
                <a:tab pos="5133975" algn="l"/>
              </a:tabLst>
              <a:defRPr>
                <a:solidFill>
                  <a:schemeClr val="tx1"/>
                </a:solidFill>
                <a:latin typeface="Arial" pitchFamily="34" charset="0"/>
                <a:cs typeface="Arial" pitchFamily="34" charset="0"/>
              </a:defRPr>
            </a:lvl7pPr>
            <a:lvl8pPr fontAlgn="base">
              <a:spcBef>
                <a:spcPct val="0"/>
              </a:spcBef>
              <a:spcAft>
                <a:spcPct val="0"/>
              </a:spcAft>
              <a:tabLst>
                <a:tab pos="2581275" algn="l"/>
                <a:tab pos="3086100" algn="l"/>
                <a:tab pos="3762375" algn="l"/>
                <a:tab pos="3829050" algn="l"/>
                <a:tab pos="4476750" algn="l"/>
                <a:tab pos="5133975" algn="l"/>
              </a:tabLst>
              <a:defRPr>
                <a:solidFill>
                  <a:schemeClr val="tx1"/>
                </a:solidFill>
                <a:latin typeface="Arial" pitchFamily="34" charset="0"/>
                <a:cs typeface="Arial" pitchFamily="34" charset="0"/>
              </a:defRPr>
            </a:lvl8pPr>
            <a:lvl9pPr fontAlgn="base">
              <a:spcBef>
                <a:spcPct val="0"/>
              </a:spcBef>
              <a:spcAft>
                <a:spcPct val="0"/>
              </a:spcAft>
              <a:tabLst>
                <a:tab pos="2581275" algn="l"/>
                <a:tab pos="3086100" algn="l"/>
                <a:tab pos="3762375" algn="l"/>
                <a:tab pos="3829050" algn="l"/>
                <a:tab pos="4476750" algn="l"/>
                <a:tab pos="5133975" algn="l"/>
              </a:tabLst>
              <a:defRPr>
                <a:solidFill>
                  <a:schemeClr val="tx1"/>
                </a:solidFill>
                <a:latin typeface="Arial" pitchFamily="34" charset="0"/>
                <a:cs typeface="Arial" pitchFamily="34" charset="0"/>
              </a:defRPr>
            </a:lvl9pPr>
          </a:lstStyle>
          <a:p>
            <a:pPr>
              <a:defRPr/>
            </a:pPr>
            <a:r>
              <a:rPr lang="ro-RO" altLang="en-US" sz="1400" b="0" kern="0" dirty="0" smtClean="0">
                <a:solidFill>
                  <a:prstClr val="black"/>
                </a:solidFill>
                <a:latin typeface="Calibri" pitchFamily="34" charset="0"/>
                <a:ea typeface="Times New Roman" pitchFamily="18" charset="0"/>
                <a:cs typeface="Times New Roman" pitchFamily="18" charset="0"/>
              </a:rPr>
              <a:t>Grila salariilor de bază brute pentru personalul de specialitate  </a:t>
            </a:r>
            <a:endParaRPr lang="en-US" altLang="en-US" sz="1200" b="0" kern="0" dirty="0" smtClean="0">
              <a:solidFill>
                <a:prstClr val="black"/>
              </a:solidFill>
            </a:endParaRPr>
          </a:p>
          <a:p>
            <a:pPr eaLnBrk="0" hangingPunct="0">
              <a:defRPr/>
            </a:pPr>
            <a:r>
              <a:rPr lang="ro-RO" altLang="en-US" sz="1400" b="0" kern="0" dirty="0" smtClean="0">
                <a:solidFill>
                  <a:prstClr val="black"/>
                </a:solidFill>
                <a:latin typeface="Calibri" pitchFamily="34" charset="0"/>
                <a:ea typeface="Times New Roman" pitchFamily="18" charset="0"/>
                <a:cs typeface="Times New Roman" pitchFamily="18" charset="0"/>
              </a:rPr>
              <a:t> </a:t>
            </a:r>
            <a:endParaRPr lang="en-US" altLang="en-US" sz="1200" b="0" kern="0" dirty="0" smtClean="0">
              <a:solidFill>
                <a:prstClr val="black"/>
              </a:solidFill>
            </a:endParaRPr>
          </a:p>
          <a:p>
            <a:pPr eaLnBrk="0" hangingPunct="0">
              <a:defRPr/>
            </a:pPr>
            <a:r>
              <a:rPr lang="ro-RO" altLang="en-US" sz="1100" b="0" kern="0" dirty="0" smtClean="0">
                <a:solidFill>
                  <a:prstClr val="black"/>
                </a:solidFill>
                <a:latin typeface="Calibri" pitchFamily="34" charset="0"/>
                <a:ea typeface="Times New Roman" pitchFamily="18" charset="0"/>
                <a:cs typeface="Times New Roman" pitchFamily="18" charset="0"/>
              </a:rPr>
              <a:t>      				 Nivel salariu de bază – lei</a:t>
            </a:r>
            <a:endParaRPr lang="en-US" altLang="en-US" sz="1200" b="0" kern="0" dirty="0" smtClean="0">
              <a:solidFill>
                <a:prstClr val="black"/>
              </a:solidFill>
            </a:endParaRPr>
          </a:p>
          <a:p>
            <a:pPr eaLnBrk="0" hangingPunct="0">
              <a:defRPr/>
            </a:pPr>
            <a:r>
              <a:rPr lang="ro-RO" altLang="en-US" sz="1100" b="0" kern="0" dirty="0" smtClean="0">
                <a:solidFill>
                  <a:prstClr val="black"/>
                </a:solidFill>
                <a:latin typeface="Calibri" pitchFamily="34" charset="0"/>
                <a:ea typeface="Times New Roman" pitchFamily="18" charset="0"/>
                <a:cs typeface="Times New Roman" pitchFamily="18" charset="0"/>
              </a:rPr>
              <a:t>					        </a:t>
            </a:r>
            <a:endParaRPr lang="en-US" altLang="en-US" sz="1200" b="0" kern="0" dirty="0" smtClean="0">
              <a:solidFill>
                <a:prstClr val="black"/>
              </a:solidFill>
            </a:endParaRPr>
          </a:p>
          <a:p>
            <a:pPr eaLnBrk="0" hangingPunct="0">
              <a:defRPr/>
            </a:pPr>
            <a:endParaRPr lang="en-US" altLang="en-US" sz="1800" b="0" kern="0" dirty="0" smtClean="0">
              <a:solidFill>
                <a:prstClr val="black"/>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4126170060"/>
              </p:ext>
            </p:extLst>
          </p:nvPr>
        </p:nvGraphicFramePr>
        <p:xfrm>
          <a:off x="1189538" y="2415025"/>
          <a:ext cx="6355080" cy="3329940"/>
        </p:xfrm>
        <a:graphic>
          <a:graphicData uri="http://schemas.openxmlformats.org/drawingml/2006/table">
            <a:tbl>
              <a:tblPr firstRow="1" firstCol="1" lastRow="1" lastCol="1" bandRow="1" bandCol="1"/>
              <a:tblGrid>
                <a:gridCol w="6355080"/>
              </a:tblGrid>
              <a:tr h="2018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ro-RO" sz="1100" b="1" dirty="0">
                          <a:effectLst/>
                          <a:latin typeface="Times New Roman"/>
                          <a:ea typeface="Times New Roman"/>
                          <a:cs typeface="Times New Roman"/>
                        </a:rPr>
                        <a:t>Clasa/Funcţia</a:t>
                      </a:r>
                      <a:r>
                        <a:rPr lang="ro-RO" sz="1100" dirty="0">
                          <a:effectLst/>
                          <a:latin typeface="Times New Roman"/>
                          <a:ea typeface="Times New Roman"/>
                          <a:cs typeface="Times New Roman"/>
                        </a:rPr>
                        <a:t> 		                            </a:t>
                      </a:r>
                      <a:r>
                        <a:rPr lang="ro-RO" sz="1200" b="1" dirty="0">
                          <a:effectLst/>
                          <a:latin typeface="Times New Roman"/>
                          <a:ea typeface="Times New Roman"/>
                          <a:cs typeface="Times New Roman"/>
                        </a:rPr>
                        <a:t>Bază             I                 II              III               IV</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9417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ro-RO" sz="1100" dirty="0">
                          <a:effectLst/>
                          <a:latin typeface="Times New Roman"/>
                          <a:ea typeface="Times New Roman"/>
                          <a:cs typeface="Times New Roman"/>
                        </a:rPr>
                        <a:t> Clasa 1 – Personal de administraţie încadrat pe funcţii pentru care condiţia de pregătire este liceul</a:t>
                      </a:r>
                      <a:endParaRPr lang="en-US" sz="1100" dirty="0">
                        <a:effectLst/>
                        <a:latin typeface="Calibri"/>
                        <a:ea typeface="Calibri"/>
                        <a:cs typeface="Times New Roman"/>
                      </a:endParaRPr>
                    </a:p>
                    <a:p>
                      <a:pPr>
                        <a:lnSpc>
                          <a:spcPct val="115000"/>
                        </a:lnSpc>
                        <a:spcAft>
                          <a:spcPts val="0"/>
                        </a:spcAft>
                      </a:pPr>
                      <a:r>
                        <a:rPr lang="ro-RO" sz="1100" dirty="0">
                          <a:effectLst/>
                          <a:latin typeface="Times New Roman"/>
                          <a:ea typeface="Times New Roman"/>
                          <a:cs typeface="Times New Roman"/>
                        </a:rPr>
                        <a:t>cuprinde funcţiile:                                </a:t>
                      </a:r>
                      <a:r>
                        <a:rPr lang="ro-RO" sz="1100" b="1" dirty="0">
                          <a:effectLst/>
                          <a:latin typeface="Times New Roman"/>
                          <a:ea typeface="Times New Roman"/>
                          <a:cs typeface="Times New Roman"/>
                        </a:rPr>
                        <a:t>                                                    </a:t>
                      </a:r>
                      <a:endParaRPr lang="en-US" sz="1100" dirty="0">
                        <a:effectLst/>
                        <a:latin typeface="Calibri"/>
                        <a:ea typeface="Calibri"/>
                        <a:cs typeface="Times New Roman"/>
                      </a:endParaRPr>
                    </a:p>
                    <a:p>
                      <a:pPr>
                        <a:lnSpc>
                          <a:spcPct val="115000"/>
                        </a:lnSpc>
                        <a:spcAft>
                          <a:spcPts val="0"/>
                        </a:spcAft>
                        <a:tabLst>
                          <a:tab pos="2362200" algn="l"/>
                        </a:tabLst>
                      </a:pPr>
                      <a:r>
                        <a:rPr lang="ro-RO" sz="1100" dirty="0">
                          <a:effectLst/>
                          <a:latin typeface="Times New Roman"/>
                          <a:ea typeface="Times New Roman"/>
                          <a:cs typeface="Times New Roman"/>
                        </a:rPr>
                        <a:t>* </a:t>
                      </a:r>
                      <a:r>
                        <a:rPr lang="ro-RO" sz="1100" b="1" dirty="0">
                          <a:effectLst/>
                          <a:latin typeface="Times New Roman"/>
                          <a:ea typeface="Times New Roman"/>
                          <a:cs typeface="Times New Roman"/>
                        </a:rPr>
                        <a:t>funcţionar administrativ                   </a:t>
                      </a:r>
                      <a:r>
                        <a:rPr lang="ro-RO" sz="1100" b="1" dirty="0" smtClean="0">
                          <a:effectLst/>
                          <a:latin typeface="Times New Roman"/>
                          <a:ea typeface="Times New Roman"/>
                          <a:cs typeface="Times New Roman"/>
                        </a:rPr>
                        <a:t>                 2850             </a:t>
                      </a:r>
                      <a:r>
                        <a:rPr lang="ro-RO" sz="1100" b="1" dirty="0">
                          <a:effectLst/>
                          <a:latin typeface="Times New Roman"/>
                          <a:ea typeface="Times New Roman"/>
                          <a:cs typeface="Times New Roman"/>
                        </a:rPr>
                        <a:t>3340            3830           4320               4810</a:t>
                      </a:r>
                      <a:endParaRPr lang="en-US" sz="1100" dirty="0">
                        <a:effectLst/>
                        <a:latin typeface="Calibri"/>
                        <a:ea typeface="Calibri"/>
                        <a:cs typeface="Times New Roman"/>
                      </a:endParaRPr>
                    </a:p>
                    <a:p>
                      <a:pPr>
                        <a:lnSpc>
                          <a:spcPct val="115000"/>
                        </a:lnSpc>
                        <a:spcAft>
                          <a:spcPts val="0"/>
                        </a:spcAft>
                      </a:pPr>
                      <a:r>
                        <a:rPr lang="ro-RO" sz="1100" dirty="0">
                          <a:effectLst/>
                          <a:latin typeface="Times New Roman"/>
                          <a:ea typeface="Times New Roman"/>
                          <a:cs typeface="Times New Roman"/>
                        </a:rPr>
                        <a:t>* </a:t>
                      </a:r>
                      <a:r>
                        <a:rPr lang="ro-RO" sz="1100" b="1" dirty="0">
                          <a:effectLst/>
                          <a:latin typeface="Times New Roman"/>
                          <a:ea typeface="Times New Roman"/>
                          <a:cs typeface="Times New Roman"/>
                        </a:rPr>
                        <a:t>arhivar, secretar ............</a:t>
                      </a:r>
                      <a:endParaRPr lang="en-US" sz="1100" dirty="0">
                        <a:effectLst/>
                        <a:latin typeface="Calibri"/>
                        <a:ea typeface="Calibri"/>
                        <a:cs typeface="Times New Roman"/>
                      </a:endParaRPr>
                    </a:p>
                    <a:p>
                      <a:pPr>
                        <a:lnSpc>
                          <a:spcPct val="115000"/>
                        </a:lnSpc>
                        <a:spcAft>
                          <a:spcPts val="0"/>
                        </a:spcAft>
                      </a:pPr>
                      <a:r>
                        <a:rPr lang="ro-RO" sz="1200" dirty="0">
                          <a:effectLst/>
                          <a:latin typeface="Times New Roman"/>
                          <a:ea typeface="Times New Roman"/>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6421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ro-RO" sz="1100" dirty="0">
                          <a:effectLst/>
                          <a:latin typeface="Times New Roman"/>
                          <a:ea typeface="Times New Roman"/>
                          <a:cs typeface="Times New Roman"/>
                        </a:rPr>
                        <a:t>Clasa 2 – Personal de specialitate încadrat pe funcţii pentru care condiţia de pregătire este liceul de specialitate</a:t>
                      </a:r>
                      <a:endParaRPr lang="en-US" sz="1100" dirty="0">
                        <a:effectLst/>
                        <a:latin typeface="Calibri"/>
                        <a:ea typeface="Calibri"/>
                        <a:cs typeface="Times New Roman"/>
                      </a:endParaRPr>
                    </a:p>
                    <a:p>
                      <a:pPr>
                        <a:lnSpc>
                          <a:spcPct val="115000"/>
                        </a:lnSpc>
                        <a:spcAft>
                          <a:spcPts val="0"/>
                        </a:spcAft>
                        <a:tabLst>
                          <a:tab pos="3657600" algn="l"/>
                          <a:tab pos="3848100" algn="l"/>
                        </a:tabLst>
                      </a:pPr>
                      <a:r>
                        <a:rPr lang="ro-RO" sz="1100" dirty="0">
                          <a:effectLst/>
                          <a:latin typeface="Times New Roman"/>
                          <a:ea typeface="Times New Roman"/>
                          <a:cs typeface="Times New Roman"/>
                        </a:rPr>
                        <a:t>cuprinde funcţiile:</a:t>
                      </a:r>
                      <a:r>
                        <a:rPr lang="ro-RO" sz="1100" b="1" dirty="0">
                          <a:effectLst/>
                          <a:latin typeface="Times New Roman"/>
                          <a:ea typeface="Times New Roman"/>
                          <a:cs typeface="Times New Roman"/>
                        </a:rPr>
                        <a:t>                                    </a:t>
                      </a:r>
                      <a:r>
                        <a:rPr lang="ro-RO" sz="1100" b="1" dirty="0" smtClean="0">
                          <a:effectLst/>
                          <a:latin typeface="Times New Roman"/>
                          <a:ea typeface="Times New Roman"/>
                          <a:cs typeface="Times New Roman"/>
                        </a:rPr>
                        <a:t>                2945             </a:t>
                      </a:r>
                      <a:r>
                        <a:rPr lang="ro-RO" sz="1100" b="1" dirty="0">
                          <a:effectLst/>
                          <a:latin typeface="Times New Roman"/>
                          <a:ea typeface="Times New Roman"/>
                          <a:cs typeface="Times New Roman"/>
                        </a:rPr>
                        <a:t>3542           4138            4734              5330</a:t>
                      </a:r>
                      <a:endParaRPr lang="en-US" sz="1100" dirty="0">
                        <a:effectLst/>
                        <a:latin typeface="Calibri"/>
                        <a:ea typeface="Calibri"/>
                        <a:cs typeface="Times New Roman"/>
                      </a:endParaRPr>
                    </a:p>
                    <a:p>
                      <a:pPr>
                        <a:lnSpc>
                          <a:spcPct val="115000"/>
                        </a:lnSpc>
                        <a:spcAft>
                          <a:spcPts val="0"/>
                        </a:spcAft>
                      </a:pPr>
                      <a:r>
                        <a:rPr lang="ro-RO" sz="1100" dirty="0">
                          <a:effectLst/>
                          <a:latin typeface="Times New Roman"/>
                          <a:ea typeface="Times New Roman"/>
                          <a:cs typeface="Times New Roman"/>
                        </a:rPr>
                        <a:t>* </a:t>
                      </a:r>
                      <a:r>
                        <a:rPr lang="ro-RO" sz="1100" b="1" dirty="0">
                          <a:effectLst/>
                          <a:latin typeface="Times New Roman"/>
                          <a:ea typeface="Times New Roman"/>
                          <a:cs typeface="Times New Roman"/>
                        </a:rPr>
                        <a:t>tehnician, contabil,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73993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ro-RO" sz="1100" dirty="0">
                          <a:effectLst/>
                          <a:latin typeface="Times New Roman"/>
                          <a:ea typeface="Times New Roman"/>
                          <a:cs typeface="Times New Roman"/>
                        </a:rPr>
                        <a:t> Clasa 3 – Personal de specialitate încadrat pe funcţii pentru care condiţia de pregătire este de studii superioare de scurtă durată</a:t>
                      </a:r>
                      <a:endParaRPr lang="en-US" sz="1100" dirty="0">
                        <a:effectLst/>
                        <a:latin typeface="Calibri"/>
                        <a:ea typeface="Calibri"/>
                        <a:cs typeface="Times New Roman"/>
                      </a:endParaRPr>
                    </a:p>
                    <a:p>
                      <a:pPr>
                        <a:lnSpc>
                          <a:spcPct val="115000"/>
                        </a:lnSpc>
                        <a:spcAft>
                          <a:spcPts val="0"/>
                        </a:spcAft>
                        <a:tabLst>
                          <a:tab pos="5257800" algn="l"/>
                        </a:tabLst>
                      </a:pPr>
                      <a:r>
                        <a:rPr lang="ro-RO" sz="1100" dirty="0">
                          <a:effectLst/>
                          <a:latin typeface="Times New Roman"/>
                          <a:ea typeface="Times New Roman"/>
                          <a:cs typeface="Times New Roman"/>
                        </a:rPr>
                        <a:t>cuprinde funcţiile:</a:t>
                      </a:r>
                      <a:r>
                        <a:rPr lang="ro-RO" sz="1100" b="1" dirty="0">
                          <a:effectLst/>
                          <a:latin typeface="Times New Roman"/>
                          <a:ea typeface="Times New Roman"/>
                          <a:cs typeface="Times New Roman"/>
                        </a:rPr>
                        <a:t>                                    </a:t>
                      </a:r>
                      <a:r>
                        <a:rPr lang="ro-RO" sz="1100" b="1" dirty="0" smtClean="0">
                          <a:effectLst/>
                          <a:latin typeface="Times New Roman"/>
                          <a:ea typeface="Times New Roman"/>
                          <a:cs typeface="Times New Roman"/>
                        </a:rPr>
                        <a:t>                3325               </a:t>
                      </a:r>
                      <a:r>
                        <a:rPr lang="ro-RO" sz="1100" b="1" dirty="0">
                          <a:effectLst/>
                          <a:latin typeface="Times New Roman"/>
                          <a:ea typeface="Times New Roman"/>
                          <a:cs typeface="Times New Roman"/>
                        </a:rPr>
                        <a:t>4200            5075            5950             6825</a:t>
                      </a:r>
                      <a:endParaRPr lang="en-US" sz="1100" dirty="0">
                        <a:effectLst/>
                        <a:latin typeface="Calibri"/>
                        <a:ea typeface="Calibri"/>
                        <a:cs typeface="Times New Roman"/>
                      </a:endParaRPr>
                    </a:p>
                    <a:p>
                      <a:pPr>
                        <a:lnSpc>
                          <a:spcPct val="115000"/>
                        </a:lnSpc>
                        <a:spcAft>
                          <a:spcPts val="0"/>
                        </a:spcAft>
                      </a:pPr>
                      <a:r>
                        <a:rPr lang="ro-RO" sz="1100" dirty="0">
                          <a:effectLst/>
                          <a:latin typeface="Times New Roman"/>
                          <a:ea typeface="Times New Roman"/>
                          <a:cs typeface="Times New Roman"/>
                        </a:rPr>
                        <a:t>* </a:t>
                      </a:r>
                      <a:r>
                        <a:rPr lang="ro-RO" sz="1100" b="1" dirty="0">
                          <a:effectLst/>
                          <a:latin typeface="Times New Roman"/>
                          <a:ea typeface="Times New Roman"/>
                          <a:cs typeface="Times New Roman"/>
                        </a:rPr>
                        <a:t>subinginer, inginer colegiu</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75674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ro-RO" sz="1100" u="sng" dirty="0">
                          <a:effectLst/>
                          <a:latin typeface="Times New Roman"/>
                          <a:ea typeface="Times New Roman"/>
                          <a:cs typeface="Times New Roman"/>
                        </a:rPr>
                        <a:t>Clasa 4 –</a:t>
                      </a:r>
                      <a:r>
                        <a:rPr lang="ro-RO" sz="1100" dirty="0">
                          <a:effectLst/>
                          <a:latin typeface="Times New Roman"/>
                          <a:ea typeface="Times New Roman"/>
                          <a:cs typeface="Times New Roman"/>
                        </a:rPr>
                        <a:t> Personal de specialitate încadrat pe funcţii pentru care condiţia de pregătire este studii superioare </a:t>
                      </a:r>
                      <a:endParaRPr lang="en-US" sz="1100" dirty="0">
                        <a:effectLst/>
                        <a:latin typeface="Calibri"/>
                        <a:ea typeface="Calibri"/>
                        <a:cs typeface="Times New Roman"/>
                      </a:endParaRPr>
                    </a:p>
                    <a:p>
                      <a:pPr>
                        <a:lnSpc>
                          <a:spcPct val="115000"/>
                        </a:lnSpc>
                        <a:spcAft>
                          <a:spcPts val="0"/>
                        </a:spcAft>
                        <a:tabLst>
                          <a:tab pos="2581275" algn="l"/>
                          <a:tab pos="3086100" algn="l"/>
                          <a:tab pos="3762375" algn="l"/>
                          <a:tab pos="3829050" algn="l"/>
                          <a:tab pos="4476750" algn="l"/>
                          <a:tab pos="5133975" algn="l"/>
                        </a:tabLst>
                      </a:pPr>
                      <a:r>
                        <a:rPr lang="ro-RO" sz="1100" dirty="0">
                          <a:effectLst/>
                          <a:latin typeface="Times New Roman"/>
                          <a:ea typeface="Times New Roman"/>
                          <a:cs typeface="Times New Roman"/>
                        </a:rPr>
                        <a:t>cuprinde funcţiile:</a:t>
                      </a:r>
                      <a:r>
                        <a:rPr lang="ro-RO" sz="1100" b="1" dirty="0">
                          <a:effectLst/>
                          <a:latin typeface="Times New Roman"/>
                          <a:ea typeface="Times New Roman"/>
                          <a:cs typeface="Times New Roman"/>
                        </a:rPr>
                        <a:t>                                    </a:t>
                      </a:r>
                      <a:r>
                        <a:rPr lang="ro-RO" sz="1100" b="1" dirty="0" smtClean="0">
                          <a:effectLst/>
                          <a:latin typeface="Times New Roman"/>
                          <a:ea typeface="Times New Roman"/>
                          <a:cs typeface="Times New Roman"/>
                        </a:rPr>
                        <a:t>                 3610               </a:t>
                      </a:r>
                      <a:r>
                        <a:rPr lang="ro-RO" sz="1100" b="1" dirty="0">
                          <a:effectLst/>
                          <a:latin typeface="Times New Roman"/>
                          <a:ea typeface="Times New Roman"/>
                          <a:cs typeface="Times New Roman"/>
                        </a:rPr>
                        <a:t>4462            5315            6167             7020</a:t>
                      </a:r>
                      <a:endParaRPr lang="en-US" sz="1100" dirty="0">
                        <a:effectLst/>
                        <a:latin typeface="Calibri"/>
                        <a:ea typeface="Calibri"/>
                        <a:cs typeface="Times New Roman"/>
                      </a:endParaRPr>
                    </a:p>
                    <a:p>
                      <a:pPr>
                        <a:lnSpc>
                          <a:spcPct val="115000"/>
                        </a:lnSpc>
                        <a:spcAft>
                          <a:spcPts val="0"/>
                        </a:spcAft>
                      </a:pPr>
                      <a:r>
                        <a:rPr lang="ro-RO" sz="1100" dirty="0">
                          <a:effectLst/>
                          <a:latin typeface="Times New Roman"/>
                          <a:ea typeface="Times New Roman"/>
                          <a:cs typeface="Times New Roman"/>
                        </a:rPr>
                        <a:t>* </a:t>
                      </a:r>
                      <a:r>
                        <a:rPr lang="ro-RO" sz="1100" b="1" dirty="0">
                          <a:effectLst/>
                          <a:latin typeface="Times New Roman"/>
                          <a:ea typeface="Times New Roman"/>
                          <a:cs typeface="Times New Roman"/>
                        </a:rPr>
                        <a:t>inginer, economist ....</a:t>
                      </a:r>
                      <a:endParaRPr lang="en-US" sz="1100" dirty="0">
                        <a:effectLst/>
                        <a:latin typeface="Calibri"/>
                        <a:ea typeface="Calibri"/>
                        <a:cs typeface="Times New Roman"/>
                      </a:endParaRPr>
                    </a:p>
                    <a:p>
                      <a:pPr>
                        <a:lnSpc>
                          <a:spcPct val="115000"/>
                        </a:lnSpc>
                        <a:spcAft>
                          <a:spcPts val="0"/>
                        </a:spcAft>
                      </a:pPr>
                      <a:r>
                        <a:rPr lang="ro-RO" sz="1200" dirty="0">
                          <a:effectLst/>
                          <a:latin typeface="Times New Roman"/>
                          <a:ea typeface="Times New Roman"/>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62240020"/>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216151" y="1134172"/>
            <a:ext cx="8839199" cy="4147051"/>
          </a:xfrm>
        </p:spPr>
        <p:txBody>
          <a:bodyPr/>
          <a:lstStyle/>
          <a:p>
            <a:pPr algn="ctr"/>
            <a:r>
              <a:rPr lang="ro-RO" sz="1600" b="1" dirty="0">
                <a:solidFill>
                  <a:srgbClr val="002060"/>
                </a:solidFill>
              </a:rPr>
              <a:t>Elemente de calcul a salariilor </a:t>
            </a: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72479" y="1444446"/>
            <a:ext cx="4535384" cy="4100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977800"/>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287899"/>
          </a:xfrm>
        </p:spPr>
        <p:txBody>
          <a:bodyPr/>
          <a:lstStyle/>
          <a:p>
            <a:pPr algn="ctr"/>
            <a:r>
              <a:rPr lang="ro-RO" sz="1600" b="1" dirty="0">
                <a:solidFill>
                  <a:srgbClr val="002060"/>
                </a:solidFill>
              </a:rPr>
              <a:t>Necesarul de salariați </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Rectangle 13"/>
          <p:cNvSpPr/>
          <p:nvPr/>
        </p:nvSpPr>
        <p:spPr>
          <a:xfrm>
            <a:off x="1019908" y="1847850"/>
            <a:ext cx="3568606" cy="369332"/>
          </a:xfrm>
          <a:prstGeom prst="rect">
            <a:avLst/>
          </a:prstGeom>
        </p:spPr>
        <p:txBody>
          <a:bodyPr wrap="none">
            <a:spAutoFit/>
          </a:bodyPr>
          <a:lstStyle/>
          <a:p>
            <a:pPr fontAlgn="auto">
              <a:spcBef>
                <a:spcPts val="0"/>
              </a:spcBef>
              <a:spcAft>
                <a:spcPts val="0"/>
              </a:spcAft>
            </a:pPr>
            <a:r>
              <a:rPr lang="en-US" sz="1600" dirty="0" err="1">
                <a:solidFill>
                  <a:srgbClr val="000000"/>
                </a:solidFill>
                <a:latin typeface="Arial"/>
              </a:rPr>
              <a:t>Recrutarea</a:t>
            </a:r>
            <a:r>
              <a:rPr lang="en-US" sz="1800" dirty="0">
                <a:solidFill>
                  <a:srgbClr val="000000"/>
                </a:solidFill>
                <a:latin typeface="Calibri" panose="020F0502020204030204"/>
              </a:rPr>
              <a:t> </a:t>
            </a:r>
            <a:r>
              <a:rPr lang="en-US" sz="1600" dirty="0" err="1">
                <a:solidFill>
                  <a:srgbClr val="000000"/>
                </a:solidFill>
                <a:latin typeface="Arial"/>
              </a:rPr>
              <a:t>şi</a:t>
            </a:r>
            <a:r>
              <a:rPr lang="en-US" sz="1600" dirty="0">
                <a:solidFill>
                  <a:srgbClr val="000000"/>
                </a:solidFill>
                <a:latin typeface="Arial"/>
              </a:rPr>
              <a:t> </a:t>
            </a:r>
            <a:r>
              <a:rPr lang="en-US" sz="1600" dirty="0" err="1">
                <a:solidFill>
                  <a:srgbClr val="000000"/>
                </a:solidFill>
                <a:latin typeface="Arial"/>
              </a:rPr>
              <a:t>selecţia</a:t>
            </a:r>
            <a:r>
              <a:rPr lang="en-US" sz="1600" dirty="0">
                <a:solidFill>
                  <a:srgbClr val="000000"/>
                </a:solidFill>
                <a:latin typeface="Arial"/>
              </a:rPr>
              <a:t> </a:t>
            </a:r>
            <a:r>
              <a:rPr lang="en-US" sz="1600" dirty="0" err="1">
                <a:solidFill>
                  <a:srgbClr val="000000"/>
                </a:solidFill>
                <a:latin typeface="Arial"/>
              </a:rPr>
              <a:t>personalului</a:t>
            </a:r>
            <a:endParaRPr lang="en-US" sz="1600" dirty="0">
              <a:solidFill>
                <a:srgbClr val="000000"/>
              </a:solidFill>
              <a:latin typeface="Arial"/>
            </a:endParaRPr>
          </a:p>
        </p:txBody>
      </p:sp>
      <p:sp>
        <p:nvSpPr>
          <p:cNvPr id="4" name="Rectangle 3"/>
          <p:cNvSpPr/>
          <p:nvPr/>
        </p:nvSpPr>
        <p:spPr>
          <a:xfrm>
            <a:off x="1019908" y="2227440"/>
            <a:ext cx="4035669" cy="2800767"/>
          </a:xfrm>
          <a:prstGeom prst="rect">
            <a:avLst/>
          </a:prstGeom>
        </p:spPr>
        <p:txBody>
          <a:bodyPr wrap="square">
            <a:spAutoFit/>
          </a:bodyPr>
          <a:lstStyle/>
          <a:p>
            <a:pPr fontAlgn="auto">
              <a:spcBef>
                <a:spcPts val="0"/>
              </a:spcBef>
              <a:spcAft>
                <a:spcPts val="0"/>
              </a:spcAft>
            </a:pPr>
            <a:r>
              <a:rPr lang="vi-VN" sz="1600" b="0" dirty="0">
                <a:solidFill>
                  <a:prstClr val="black"/>
                </a:solidFill>
                <a:latin typeface="Arial"/>
              </a:rPr>
              <a:t>Această activitate face obiectul unui Proceduri de lucru PLO.RU-02, care are ca scop stabilirea modului de desfăşurare a proceselor de recrutare şi selecţie a personalului în cadrul organizaţiei, avându-se în vedere asigurarea calităţii serviciilor şi produselor furnizate către clienţii organizaţiei. Procedura stabileşte responsabilităţile, acţiunile, metodele şi modul de soluţionare a contestaţiilor în acest domeniu.</a:t>
            </a:r>
          </a:p>
        </p:txBody>
      </p:sp>
      <p:pic>
        <p:nvPicPr>
          <p:cNvPr id="1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5577" y="2032515"/>
            <a:ext cx="3930283" cy="299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392777"/>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r>
              <a:rPr lang="ro-RO" sz="1600" b="1" dirty="0">
                <a:solidFill>
                  <a:srgbClr val="002060"/>
                </a:solidFill>
              </a:rPr>
              <a:t>Necesarul de salariați </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Rectangle 13"/>
          <p:cNvSpPr/>
          <p:nvPr/>
        </p:nvSpPr>
        <p:spPr>
          <a:xfrm>
            <a:off x="882901" y="1880061"/>
            <a:ext cx="3030317" cy="369332"/>
          </a:xfrm>
          <a:prstGeom prst="rect">
            <a:avLst/>
          </a:prstGeom>
        </p:spPr>
        <p:txBody>
          <a:bodyPr wrap="none">
            <a:spAutoFit/>
          </a:bodyPr>
          <a:lstStyle/>
          <a:p>
            <a:pPr fontAlgn="auto">
              <a:spcBef>
                <a:spcPts val="0"/>
              </a:spcBef>
              <a:spcAft>
                <a:spcPts val="0"/>
              </a:spcAft>
            </a:pPr>
            <a:r>
              <a:rPr lang="en-US" sz="1800" dirty="0" err="1" smtClean="0">
                <a:solidFill>
                  <a:prstClr val="black"/>
                </a:solidFill>
                <a:latin typeface="Calibri" panose="020F0502020204030204"/>
              </a:rPr>
              <a:t>Planificarea</a:t>
            </a:r>
            <a:r>
              <a:rPr lang="en-US" sz="1800" dirty="0" smtClean="0">
                <a:solidFill>
                  <a:prstClr val="black"/>
                </a:solidFill>
                <a:latin typeface="Calibri" panose="020F0502020204030204"/>
              </a:rPr>
              <a:t> </a:t>
            </a:r>
            <a:r>
              <a:rPr lang="en-US" sz="1800" dirty="0" err="1">
                <a:solidFill>
                  <a:prstClr val="black"/>
                </a:solidFill>
                <a:latin typeface="Calibri" panose="020F0502020204030204"/>
              </a:rPr>
              <a:t>resurselor</a:t>
            </a:r>
            <a:r>
              <a:rPr lang="en-US" sz="1800" dirty="0">
                <a:solidFill>
                  <a:prstClr val="black"/>
                </a:solidFill>
                <a:latin typeface="Calibri" panose="020F0502020204030204"/>
              </a:rPr>
              <a:t> </a:t>
            </a:r>
            <a:r>
              <a:rPr lang="en-US" sz="1800" dirty="0" err="1">
                <a:solidFill>
                  <a:prstClr val="black"/>
                </a:solidFill>
                <a:latin typeface="Calibri" panose="020F0502020204030204"/>
              </a:rPr>
              <a:t>umane</a:t>
            </a:r>
            <a:endParaRPr lang="en-US" sz="1800" dirty="0">
              <a:solidFill>
                <a:prstClr val="black"/>
              </a:solidFill>
              <a:latin typeface="Calibri" panose="020F0502020204030204"/>
            </a:endParaRPr>
          </a:p>
        </p:txBody>
      </p:sp>
      <p:sp>
        <p:nvSpPr>
          <p:cNvPr id="4" name="Rectangle 3"/>
          <p:cNvSpPr/>
          <p:nvPr/>
        </p:nvSpPr>
        <p:spPr>
          <a:xfrm>
            <a:off x="1002378" y="2576529"/>
            <a:ext cx="6875585" cy="2246769"/>
          </a:xfrm>
          <a:prstGeom prst="rect">
            <a:avLst/>
          </a:prstGeom>
        </p:spPr>
        <p:txBody>
          <a:bodyPr wrap="square">
            <a:spAutoFit/>
          </a:bodyPr>
          <a:lstStyle/>
          <a:p>
            <a:pPr fontAlgn="auto">
              <a:lnSpc>
                <a:spcPct val="200000"/>
              </a:lnSpc>
              <a:spcBef>
                <a:spcPts val="0"/>
              </a:spcBef>
              <a:spcAft>
                <a:spcPts val="0"/>
              </a:spcAft>
            </a:pPr>
            <a:r>
              <a:rPr lang="vi-VN" sz="1400" b="0" dirty="0">
                <a:solidFill>
                  <a:prstClr val="black"/>
                </a:solidFill>
                <a:latin typeface="Arial"/>
              </a:rPr>
              <a:t>Prin intermediul acestei funcţii se stabileşte necesarul de personal sau execedentul acestuia, numărul de posturi vacante şi nevoia de calificări viitoare coroborat cu implementarea tehnologiilor şi obiectivelor strategice ale societăţii cu scopul de a asigura resursele umane necesare desfăşurării în bune condiţii a activităţilor companiei</a:t>
            </a:r>
            <a:r>
              <a:rPr lang="ro-RO" sz="1400" b="0" dirty="0">
                <a:solidFill>
                  <a:prstClr val="black"/>
                </a:solidFill>
                <a:latin typeface="Calibri" panose="020F0502020204030204"/>
              </a:rPr>
              <a:t>.</a:t>
            </a:r>
            <a:endParaRPr lang="vi-VN" sz="1400" b="0" dirty="0">
              <a:solidFill>
                <a:prstClr val="black"/>
              </a:solidFill>
              <a:latin typeface="Arial"/>
            </a:endParaRPr>
          </a:p>
        </p:txBody>
      </p:sp>
    </p:spTree>
    <p:extLst>
      <p:ext uri="{BB962C8B-B14F-4D97-AF65-F5344CB8AC3E}">
        <p14:creationId xmlns:p14="http://schemas.microsoft.com/office/powerpoint/2010/main" val="1195215248"/>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r>
              <a:rPr lang="it-IT" sz="1600" b="1" dirty="0">
                <a:solidFill>
                  <a:srgbClr val="002060"/>
                </a:solidFill>
              </a:rPr>
              <a:t>Dezvoltarea personalului și managementul </a:t>
            </a:r>
            <a:r>
              <a:rPr lang="it-IT" sz="1600" b="1" dirty="0" smtClean="0">
                <a:solidFill>
                  <a:srgbClr val="002060"/>
                </a:solidFill>
              </a:rPr>
              <a:t>cunoștințelor</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Rectangle 13"/>
          <p:cNvSpPr/>
          <p:nvPr/>
        </p:nvSpPr>
        <p:spPr>
          <a:xfrm>
            <a:off x="882899" y="1906269"/>
            <a:ext cx="7651917" cy="3462486"/>
          </a:xfrm>
          <a:prstGeom prst="rect">
            <a:avLst/>
          </a:prstGeom>
        </p:spPr>
        <p:txBody>
          <a:bodyPr wrap="square">
            <a:spAutoFit/>
          </a:bodyPr>
          <a:lstStyle/>
          <a:p>
            <a:pPr fontAlgn="auto">
              <a:lnSpc>
                <a:spcPct val="150000"/>
              </a:lnSpc>
              <a:spcBef>
                <a:spcPts val="0"/>
              </a:spcBef>
              <a:spcAft>
                <a:spcPts val="0"/>
              </a:spcAft>
            </a:pPr>
            <a:r>
              <a:rPr lang="vi-VN" sz="1600" dirty="0" smtClean="0">
                <a:solidFill>
                  <a:prstClr val="black"/>
                </a:solidFill>
                <a:latin typeface="Arial"/>
              </a:rPr>
              <a:t>Managementul </a:t>
            </a:r>
            <a:r>
              <a:rPr lang="vi-VN" sz="1600" dirty="0">
                <a:solidFill>
                  <a:prstClr val="black"/>
                </a:solidFill>
                <a:latin typeface="Arial"/>
              </a:rPr>
              <a:t>cunoștinţelor </a:t>
            </a:r>
            <a:r>
              <a:rPr lang="vi-VN" sz="1600" b="0" dirty="0">
                <a:solidFill>
                  <a:prstClr val="black"/>
                </a:solidFill>
                <a:latin typeface="Arial"/>
              </a:rPr>
              <a:t>cuprinde identificarea și localizarea </a:t>
            </a:r>
            <a:r>
              <a:rPr lang="vi-VN" sz="1600" b="0" dirty="0" smtClean="0">
                <a:solidFill>
                  <a:prstClr val="black"/>
                </a:solidFill>
                <a:latin typeface="Arial"/>
              </a:rPr>
              <a:t>valorilor</a:t>
            </a:r>
            <a:r>
              <a:rPr lang="ro-RO" sz="1600" b="0" dirty="0" smtClean="0">
                <a:solidFill>
                  <a:prstClr val="black"/>
                </a:solidFill>
                <a:latin typeface="Calibri" panose="020F0502020204030204"/>
              </a:rPr>
              <a:t> </a:t>
            </a:r>
            <a:r>
              <a:rPr lang="vi-VN" sz="1600" b="0" dirty="0" smtClean="0">
                <a:solidFill>
                  <a:prstClr val="black"/>
                </a:solidFill>
                <a:latin typeface="Arial"/>
              </a:rPr>
              <a:t>intelectuale </a:t>
            </a:r>
            <a:r>
              <a:rPr lang="vi-VN" sz="1600" b="0" dirty="0">
                <a:solidFill>
                  <a:prstClr val="black"/>
                </a:solidFill>
                <a:latin typeface="Arial"/>
              </a:rPr>
              <a:t>în cadrul organizaţiei, generarea de cunoștinţe noi cu scopul reliefării avantajelor competitive, accesarea integrală a informaţiei, diseminarea de practici pozitive și accesul la tehnologii de codificare și utilizare a informaţiei. </a:t>
            </a:r>
            <a:endParaRPr lang="ro-RO" sz="1600" b="0" dirty="0" smtClean="0">
              <a:solidFill>
                <a:prstClr val="black"/>
              </a:solidFill>
              <a:latin typeface="Calibri" panose="020F0502020204030204"/>
            </a:endParaRPr>
          </a:p>
          <a:p>
            <a:pPr fontAlgn="auto">
              <a:lnSpc>
                <a:spcPct val="150000"/>
              </a:lnSpc>
              <a:spcBef>
                <a:spcPts val="0"/>
              </a:spcBef>
              <a:spcAft>
                <a:spcPts val="0"/>
              </a:spcAft>
            </a:pPr>
            <a:r>
              <a:rPr lang="vi-VN" sz="1600" b="0" dirty="0" smtClean="0">
                <a:solidFill>
                  <a:prstClr val="black"/>
                </a:solidFill>
                <a:latin typeface="Arial"/>
              </a:rPr>
              <a:t>De </a:t>
            </a:r>
            <a:r>
              <a:rPr lang="vi-VN" sz="1600" b="0" dirty="0">
                <a:solidFill>
                  <a:prstClr val="black"/>
                </a:solidFill>
                <a:latin typeface="Arial"/>
              </a:rPr>
              <a:t>regulă, cunoștinţele </a:t>
            </a:r>
            <a:r>
              <a:rPr lang="vi-VN" sz="1600" b="0" dirty="0" smtClean="0">
                <a:solidFill>
                  <a:prstClr val="black"/>
                </a:solidFill>
                <a:latin typeface="Arial"/>
              </a:rPr>
              <a:t>reprezintă</a:t>
            </a:r>
            <a:r>
              <a:rPr lang="ro-RO" sz="1600" b="0" dirty="0" smtClean="0">
                <a:solidFill>
                  <a:prstClr val="black"/>
                </a:solidFill>
                <a:latin typeface="Calibri" panose="020F0502020204030204"/>
              </a:rPr>
              <a:t> </a:t>
            </a:r>
            <a:r>
              <a:rPr lang="vi-VN" sz="1600" b="0" dirty="0" smtClean="0">
                <a:solidFill>
                  <a:prstClr val="black"/>
                </a:solidFill>
                <a:latin typeface="Arial"/>
              </a:rPr>
              <a:t>pachete </a:t>
            </a:r>
            <a:r>
              <a:rPr lang="vi-VN" sz="1600" b="0" dirty="0">
                <a:solidFill>
                  <a:prstClr val="black"/>
                </a:solidFill>
                <a:latin typeface="Arial"/>
              </a:rPr>
              <a:t>de informaţie produse ca urmare a unor experienţe </a:t>
            </a:r>
            <a:r>
              <a:rPr lang="vi-VN" sz="1600" b="0" dirty="0" smtClean="0">
                <a:solidFill>
                  <a:prstClr val="black"/>
                </a:solidFill>
                <a:latin typeface="Arial"/>
              </a:rPr>
              <a:t>individuale,și </a:t>
            </a:r>
            <a:r>
              <a:rPr lang="vi-VN" sz="1600" b="0" dirty="0">
                <a:solidFill>
                  <a:prstClr val="black"/>
                </a:solidFill>
                <a:latin typeface="Arial"/>
              </a:rPr>
              <a:t>poate tocmai din acest motiv, cunoștinţele sunt cel mai căutat produs </a:t>
            </a:r>
            <a:r>
              <a:rPr lang="vi-VN" sz="1600" b="0" dirty="0" smtClean="0">
                <a:solidFill>
                  <a:prstClr val="black"/>
                </a:solidFill>
                <a:latin typeface="Arial"/>
              </a:rPr>
              <a:t>într-o</a:t>
            </a:r>
            <a:r>
              <a:rPr lang="ro-RO" sz="1600" b="0" dirty="0" smtClean="0">
                <a:solidFill>
                  <a:prstClr val="black"/>
                </a:solidFill>
                <a:latin typeface="Calibri" panose="020F0502020204030204"/>
              </a:rPr>
              <a:t> </a:t>
            </a:r>
            <a:r>
              <a:rPr lang="vi-VN" sz="1600" b="0" dirty="0" smtClean="0">
                <a:solidFill>
                  <a:prstClr val="black"/>
                </a:solidFill>
                <a:latin typeface="Arial"/>
              </a:rPr>
              <a:t>societate </a:t>
            </a:r>
            <a:r>
              <a:rPr lang="vi-VN" sz="1600" b="0" dirty="0">
                <a:solidFill>
                  <a:prstClr val="black"/>
                </a:solidFill>
                <a:latin typeface="Arial"/>
              </a:rPr>
              <a:t>în care schimburile de date și de informaţie au loc cu viteză ameţitoare.</a:t>
            </a:r>
          </a:p>
          <a:p>
            <a:pPr fontAlgn="auto">
              <a:lnSpc>
                <a:spcPct val="150000"/>
              </a:lnSpc>
              <a:spcBef>
                <a:spcPts val="0"/>
              </a:spcBef>
              <a:spcAft>
                <a:spcPts val="0"/>
              </a:spcAft>
            </a:pPr>
            <a:endParaRPr lang="en-US" sz="1800" b="0" dirty="0">
              <a:solidFill>
                <a:prstClr val="black"/>
              </a:solidFill>
              <a:latin typeface="Calibri" panose="020F0502020204030204"/>
            </a:endParaRPr>
          </a:p>
        </p:txBody>
      </p:sp>
    </p:spTree>
    <p:extLst>
      <p:ext uri="{BB962C8B-B14F-4D97-AF65-F5344CB8AC3E}">
        <p14:creationId xmlns:p14="http://schemas.microsoft.com/office/powerpoint/2010/main" val="3045649367"/>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r>
              <a:rPr lang="it-IT" sz="1600" b="1" dirty="0">
                <a:solidFill>
                  <a:srgbClr val="002060"/>
                </a:solidFill>
              </a:rPr>
              <a:t>Dezvoltarea personalului și managementul </a:t>
            </a:r>
            <a:r>
              <a:rPr lang="it-IT" sz="1600" b="1" dirty="0" smtClean="0">
                <a:solidFill>
                  <a:srgbClr val="002060"/>
                </a:solidFill>
              </a:rPr>
              <a:t>cunoștințelor</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Rectangle 13"/>
          <p:cNvSpPr/>
          <p:nvPr/>
        </p:nvSpPr>
        <p:spPr>
          <a:xfrm>
            <a:off x="668215" y="1810059"/>
            <a:ext cx="8112695" cy="4093428"/>
          </a:xfrm>
          <a:prstGeom prst="rect">
            <a:avLst/>
          </a:prstGeom>
        </p:spPr>
        <p:txBody>
          <a:bodyPr wrap="square">
            <a:spAutoFit/>
          </a:bodyPr>
          <a:lstStyle/>
          <a:p>
            <a:pPr fontAlgn="auto">
              <a:spcBef>
                <a:spcPts val="0"/>
              </a:spcBef>
              <a:spcAft>
                <a:spcPts val="0"/>
              </a:spcAft>
            </a:pPr>
            <a:r>
              <a:rPr lang="vi-VN" sz="1600" b="0" dirty="0" smtClean="0">
                <a:solidFill>
                  <a:prstClr val="black"/>
                </a:solidFill>
                <a:latin typeface="Arial"/>
              </a:rPr>
              <a:t>Pentru </a:t>
            </a:r>
            <a:r>
              <a:rPr lang="vi-VN" sz="1600" b="0" dirty="0">
                <a:solidFill>
                  <a:prstClr val="black"/>
                </a:solidFill>
                <a:latin typeface="Arial"/>
              </a:rPr>
              <a:t>a fi competitive şi pentru a obține profituri, organizațiile includ educația, pregătirea şi dezvoltarea angajaților ca o parte esențială a strategiei </a:t>
            </a:r>
            <a:r>
              <a:rPr lang="vi-VN" sz="1600" b="0" dirty="0" smtClean="0">
                <a:solidFill>
                  <a:prstClr val="black"/>
                </a:solidFill>
                <a:latin typeface="Arial"/>
              </a:rPr>
              <a:t>lor</a:t>
            </a:r>
            <a:r>
              <a:rPr lang="ro-RO" sz="1600" b="0" dirty="0" smtClean="0">
                <a:solidFill>
                  <a:prstClr val="black"/>
                </a:solidFill>
                <a:latin typeface="Calibri" panose="020F0502020204030204"/>
              </a:rPr>
              <a:t>.</a:t>
            </a:r>
          </a:p>
          <a:p>
            <a:pPr fontAlgn="auto">
              <a:spcBef>
                <a:spcPts val="0"/>
              </a:spcBef>
              <a:spcAft>
                <a:spcPts val="0"/>
              </a:spcAft>
            </a:pPr>
            <a:endParaRPr lang="ro-RO" sz="1600" b="0" dirty="0" smtClean="0">
              <a:solidFill>
                <a:prstClr val="black"/>
              </a:solidFill>
              <a:latin typeface="Calibri" panose="020F0502020204030204"/>
            </a:endParaRPr>
          </a:p>
          <a:p>
            <a:pPr fontAlgn="auto">
              <a:spcBef>
                <a:spcPts val="0"/>
              </a:spcBef>
              <a:spcAft>
                <a:spcPts val="0"/>
              </a:spcAft>
            </a:pPr>
            <a:r>
              <a:rPr lang="vi-VN" sz="1600" b="0" dirty="0" smtClean="0">
                <a:solidFill>
                  <a:prstClr val="black"/>
                </a:solidFill>
                <a:latin typeface="Arial"/>
              </a:rPr>
              <a:t>Dezvoltarea </a:t>
            </a:r>
            <a:r>
              <a:rPr lang="vi-VN" sz="1600" b="0" dirty="0">
                <a:solidFill>
                  <a:prstClr val="black"/>
                </a:solidFill>
                <a:latin typeface="Arial"/>
              </a:rPr>
              <a:t>resurselor umane (DRU) poate fi definită ca un set de activități sistematice și planificate, create de către o organizație pentru a le oferi membrilor ei oportunități de a învăța deprinderile necesare pentru a răspunde la cerințele actuale şi viitoare ale muncii lor</a:t>
            </a:r>
            <a:r>
              <a:rPr lang="vi-VN" sz="1600" b="0" dirty="0" smtClean="0">
                <a:solidFill>
                  <a:prstClr val="black"/>
                </a:solidFill>
                <a:latin typeface="Arial"/>
              </a:rPr>
              <a:t>.</a:t>
            </a:r>
            <a:endParaRPr lang="ro-RO" sz="1600" b="0" dirty="0" smtClean="0">
              <a:solidFill>
                <a:prstClr val="black"/>
              </a:solidFill>
              <a:latin typeface="Calibri" panose="020F0502020204030204"/>
            </a:endParaRPr>
          </a:p>
          <a:p>
            <a:pPr fontAlgn="auto">
              <a:spcBef>
                <a:spcPts val="0"/>
              </a:spcBef>
              <a:spcAft>
                <a:spcPts val="0"/>
              </a:spcAft>
            </a:pPr>
            <a:endParaRPr lang="vi-VN" sz="1600" b="0" dirty="0">
              <a:solidFill>
                <a:prstClr val="black"/>
              </a:solidFill>
              <a:latin typeface="Arial"/>
            </a:endParaRPr>
          </a:p>
          <a:p>
            <a:pPr fontAlgn="auto">
              <a:spcBef>
                <a:spcPts val="0"/>
              </a:spcBef>
              <a:spcAft>
                <a:spcPts val="0"/>
              </a:spcAft>
            </a:pPr>
            <a:r>
              <a:rPr lang="vi-VN" sz="1600" b="0" dirty="0" smtClean="0">
                <a:solidFill>
                  <a:prstClr val="black"/>
                </a:solidFill>
                <a:latin typeface="Arial"/>
              </a:rPr>
              <a:t>Învățarea </a:t>
            </a:r>
            <a:r>
              <a:rPr lang="vi-VN" sz="1600" b="0" dirty="0">
                <a:solidFill>
                  <a:prstClr val="black"/>
                </a:solidFill>
                <a:latin typeface="Arial"/>
              </a:rPr>
              <a:t>se află în centrul tuturor eforturilor DRU. O preocupare actuală importantă este cea pentru învățarea şi performanta de la locul de muncă</a:t>
            </a:r>
            <a:r>
              <a:rPr lang="vi-VN" sz="1600" b="0" dirty="0" smtClean="0">
                <a:solidFill>
                  <a:prstClr val="black"/>
                </a:solidFill>
                <a:latin typeface="Arial"/>
              </a:rPr>
              <a:t>.</a:t>
            </a:r>
            <a:endParaRPr lang="ro-RO" sz="1600" b="0" dirty="0" smtClean="0">
              <a:solidFill>
                <a:prstClr val="black"/>
              </a:solidFill>
              <a:latin typeface="Calibri" panose="020F0502020204030204"/>
            </a:endParaRPr>
          </a:p>
          <a:p>
            <a:pPr fontAlgn="auto">
              <a:spcBef>
                <a:spcPts val="0"/>
              </a:spcBef>
              <a:spcAft>
                <a:spcPts val="0"/>
              </a:spcAft>
            </a:pPr>
            <a:endParaRPr lang="vi-VN" sz="1600" b="0" dirty="0">
              <a:solidFill>
                <a:prstClr val="black"/>
              </a:solidFill>
              <a:latin typeface="Arial"/>
            </a:endParaRPr>
          </a:p>
          <a:p>
            <a:pPr fontAlgn="auto">
              <a:spcBef>
                <a:spcPts val="0"/>
              </a:spcBef>
              <a:spcAft>
                <a:spcPts val="0"/>
              </a:spcAft>
            </a:pPr>
            <a:r>
              <a:rPr lang="vi-VN" sz="1600" b="0" dirty="0" smtClean="0">
                <a:solidFill>
                  <a:prstClr val="black"/>
                </a:solidFill>
                <a:latin typeface="Arial"/>
              </a:rPr>
              <a:t>Într-un </a:t>
            </a:r>
            <a:r>
              <a:rPr lang="vi-VN" sz="1600" b="0" dirty="0">
                <a:solidFill>
                  <a:prstClr val="black"/>
                </a:solidFill>
                <a:latin typeface="Arial"/>
              </a:rPr>
              <a:t>sens mai extins, DRU încearcă să dezvolte „cunoștințele, experiența, productivitatea şi satisfacția oamenilor, fie în scopuri personale, fie în beneficiul grupului/echipei sau organizației, comunității, națiunii sau, în cele din urmă, al întregii umanități”.</a:t>
            </a:r>
          </a:p>
          <a:p>
            <a:pPr fontAlgn="auto">
              <a:spcBef>
                <a:spcPts val="0"/>
              </a:spcBef>
              <a:spcAft>
                <a:spcPts val="0"/>
              </a:spcAft>
            </a:pPr>
            <a:endParaRPr lang="en-US" sz="1800" b="0" dirty="0">
              <a:solidFill>
                <a:prstClr val="black"/>
              </a:solidFill>
              <a:latin typeface="Calibri" panose="020F0502020204030204"/>
            </a:endParaRPr>
          </a:p>
        </p:txBody>
      </p:sp>
    </p:spTree>
    <p:extLst>
      <p:ext uri="{BB962C8B-B14F-4D97-AF65-F5344CB8AC3E}">
        <p14:creationId xmlns:p14="http://schemas.microsoft.com/office/powerpoint/2010/main" val="242445652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111404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aphicFrame>
        <p:nvGraphicFramePr>
          <p:cNvPr id="4" name="Diagram 3"/>
          <p:cNvGraphicFramePr/>
          <p:nvPr>
            <p:extLst>
              <p:ext uri="{D42A27DB-BD31-4B8C-83A1-F6EECF244321}">
                <p14:modId xmlns:p14="http://schemas.microsoft.com/office/powerpoint/2010/main" val="2162766048"/>
              </p:ext>
            </p:extLst>
          </p:nvPr>
        </p:nvGraphicFramePr>
        <p:xfrm>
          <a:off x="0" y="1212304"/>
          <a:ext cx="9035716" cy="444873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4200646077"/>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r>
              <a:rPr lang="vi-VN" sz="1600" b="1" dirty="0">
                <a:solidFill>
                  <a:srgbClr val="002060"/>
                </a:solidFill>
              </a:rPr>
              <a:t>Contractul colectiv de </a:t>
            </a:r>
            <a:r>
              <a:rPr lang="vi-VN" sz="1600" b="1" dirty="0" smtClean="0">
                <a:solidFill>
                  <a:srgbClr val="002060"/>
                </a:solidFill>
              </a:rPr>
              <a:t>muncă</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Rectangle 13"/>
          <p:cNvSpPr/>
          <p:nvPr/>
        </p:nvSpPr>
        <p:spPr>
          <a:xfrm>
            <a:off x="603012" y="1895546"/>
            <a:ext cx="8318667" cy="3570208"/>
          </a:xfrm>
          <a:prstGeom prst="rect">
            <a:avLst/>
          </a:prstGeom>
        </p:spPr>
        <p:txBody>
          <a:bodyPr wrap="square">
            <a:spAutoFit/>
          </a:bodyPr>
          <a:lstStyle/>
          <a:p>
            <a:pPr fontAlgn="auto">
              <a:spcBef>
                <a:spcPts val="0"/>
              </a:spcBef>
              <a:spcAft>
                <a:spcPts val="0"/>
              </a:spcAft>
            </a:pPr>
            <a:r>
              <a:rPr lang="en-US" sz="1600" b="0" dirty="0" err="1">
                <a:solidFill>
                  <a:prstClr val="black"/>
                </a:solidFill>
                <a:latin typeface="Calibri" panose="020F0502020204030204"/>
              </a:rPr>
              <a:t>Obligativitatea</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existentei</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contractului</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colectiv</a:t>
            </a:r>
            <a:r>
              <a:rPr lang="en-US" sz="1600" b="0" dirty="0">
                <a:solidFill>
                  <a:prstClr val="black"/>
                </a:solidFill>
                <a:latin typeface="Calibri" panose="020F0502020204030204"/>
              </a:rPr>
              <a:t> de </a:t>
            </a:r>
            <a:r>
              <a:rPr lang="en-US" sz="1600" b="0" dirty="0" err="1">
                <a:solidFill>
                  <a:prstClr val="black"/>
                </a:solidFill>
                <a:latin typeface="Calibri" panose="020F0502020204030204"/>
              </a:rPr>
              <a:t>munca</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este</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prevazuta</a:t>
            </a:r>
            <a:r>
              <a:rPr lang="en-US" sz="1600" b="0" dirty="0">
                <a:solidFill>
                  <a:prstClr val="black"/>
                </a:solidFill>
                <a:latin typeface="Calibri" panose="020F0502020204030204"/>
              </a:rPr>
              <a:t> in art. 229 </a:t>
            </a:r>
            <a:r>
              <a:rPr lang="en-US" sz="1600" dirty="0" err="1">
                <a:solidFill>
                  <a:prstClr val="black"/>
                </a:solidFill>
                <a:latin typeface="Calibri" panose="020F0502020204030204"/>
              </a:rPr>
              <a:t>Codul</a:t>
            </a:r>
            <a:r>
              <a:rPr lang="en-US" sz="1600" dirty="0">
                <a:solidFill>
                  <a:prstClr val="black"/>
                </a:solidFill>
                <a:latin typeface="Calibri" panose="020F0502020204030204"/>
              </a:rPr>
              <a:t> </a:t>
            </a:r>
            <a:r>
              <a:rPr lang="ro-RO" sz="1600" dirty="0" err="1" smtClean="0">
                <a:solidFill>
                  <a:prstClr val="black"/>
                </a:solidFill>
                <a:latin typeface="Calibri" panose="020F0502020204030204"/>
              </a:rPr>
              <a:t>M</a:t>
            </a:r>
            <a:r>
              <a:rPr lang="en-US" sz="1600" dirty="0" err="1" smtClean="0">
                <a:solidFill>
                  <a:prstClr val="black"/>
                </a:solidFill>
                <a:latin typeface="Calibri" panose="020F0502020204030204"/>
              </a:rPr>
              <a:t>uncii</a:t>
            </a:r>
            <a:r>
              <a:rPr lang="en-US" sz="1600" b="0" dirty="0" smtClean="0">
                <a:solidFill>
                  <a:prstClr val="black"/>
                </a:solidFill>
                <a:latin typeface="Calibri" panose="020F0502020204030204"/>
              </a:rPr>
              <a:t>.</a:t>
            </a:r>
            <a:endParaRPr lang="ro-RO" sz="1600" b="0" dirty="0" smtClean="0">
              <a:solidFill>
                <a:prstClr val="black"/>
              </a:solidFill>
              <a:latin typeface="Calibri" panose="020F0502020204030204"/>
            </a:endParaRPr>
          </a:p>
          <a:p>
            <a:pPr fontAlgn="auto">
              <a:spcBef>
                <a:spcPts val="0"/>
              </a:spcBef>
              <a:spcAft>
                <a:spcPts val="0"/>
              </a:spcAft>
            </a:pPr>
            <a:endParaRPr lang="ro-RO" sz="1600" b="0" dirty="0" smtClean="0">
              <a:solidFill>
                <a:prstClr val="black"/>
              </a:solidFill>
              <a:latin typeface="Calibri" panose="020F0502020204030204"/>
            </a:endParaRPr>
          </a:p>
          <a:p>
            <a:pPr fontAlgn="auto">
              <a:spcBef>
                <a:spcPts val="0"/>
              </a:spcBef>
              <a:spcAft>
                <a:spcPts val="0"/>
              </a:spcAft>
            </a:pPr>
            <a:r>
              <a:rPr lang="en-US" sz="1600" b="0" dirty="0" err="1" smtClean="0">
                <a:solidFill>
                  <a:prstClr val="black"/>
                </a:solidFill>
                <a:latin typeface="Calibri" panose="020F0502020204030204"/>
              </a:rPr>
              <a:t>Negocierea</a:t>
            </a:r>
            <a:r>
              <a:rPr lang="en-US" sz="1600" b="0" dirty="0" smtClean="0">
                <a:solidFill>
                  <a:prstClr val="black"/>
                </a:solidFill>
                <a:latin typeface="Calibri" panose="020F0502020204030204"/>
              </a:rPr>
              <a:t> </a:t>
            </a:r>
            <a:r>
              <a:rPr lang="en-US" sz="1600" b="0" dirty="0" err="1">
                <a:solidFill>
                  <a:prstClr val="black"/>
                </a:solidFill>
                <a:latin typeface="Calibri" panose="020F0502020204030204"/>
              </a:rPr>
              <a:t>colectiva</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este</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obligatorie</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numai</a:t>
            </a:r>
            <a:r>
              <a:rPr lang="en-US" sz="1600" b="0" dirty="0">
                <a:solidFill>
                  <a:prstClr val="black"/>
                </a:solidFill>
                <a:latin typeface="Calibri" panose="020F0502020204030204"/>
              </a:rPr>
              <a:t> la </a:t>
            </a:r>
            <a:r>
              <a:rPr lang="en-US" sz="1600" b="0" dirty="0" err="1">
                <a:solidFill>
                  <a:prstClr val="black"/>
                </a:solidFill>
                <a:latin typeface="Calibri" panose="020F0502020204030204"/>
              </a:rPr>
              <a:t>nivel</a:t>
            </a:r>
            <a:r>
              <a:rPr lang="en-US" sz="1600" b="0" dirty="0">
                <a:solidFill>
                  <a:prstClr val="black"/>
                </a:solidFill>
                <a:latin typeface="Calibri" panose="020F0502020204030204"/>
              </a:rPr>
              <a:t> de </a:t>
            </a:r>
            <a:r>
              <a:rPr lang="en-US" sz="1600" b="0" dirty="0" err="1">
                <a:solidFill>
                  <a:prstClr val="black"/>
                </a:solidFill>
                <a:latin typeface="Calibri" panose="020F0502020204030204"/>
              </a:rPr>
              <a:t>unitate</a:t>
            </a:r>
            <a:r>
              <a:rPr lang="en-US" sz="1600" b="0" dirty="0">
                <a:solidFill>
                  <a:prstClr val="black"/>
                </a:solidFill>
                <a:latin typeface="Calibri" panose="020F0502020204030204"/>
              </a:rPr>
              <a:t>, cu </a:t>
            </a:r>
            <a:r>
              <a:rPr lang="en-US" sz="1600" b="0" dirty="0" err="1">
                <a:solidFill>
                  <a:prstClr val="black"/>
                </a:solidFill>
                <a:latin typeface="Calibri" panose="020F0502020204030204"/>
              </a:rPr>
              <a:t>exceptia</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cazului</a:t>
            </a:r>
            <a:r>
              <a:rPr lang="en-US" sz="1600" b="0" dirty="0">
                <a:solidFill>
                  <a:prstClr val="black"/>
                </a:solidFill>
                <a:latin typeface="Calibri" panose="020F0502020204030204"/>
              </a:rPr>
              <a:t> in care </a:t>
            </a:r>
            <a:r>
              <a:rPr lang="en-US" sz="1600" b="0" dirty="0" err="1">
                <a:solidFill>
                  <a:prstClr val="black"/>
                </a:solidFill>
                <a:latin typeface="Calibri" panose="020F0502020204030204"/>
              </a:rPr>
              <a:t>unitatea</a:t>
            </a:r>
            <a:r>
              <a:rPr lang="en-US" sz="1600" b="0" dirty="0">
                <a:solidFill>
                  <a:prstClr val="black"/>
                </a:solidFill>
                <a:latin typeface="Calibri" panose="020F0502020204030204"/>
              </a:rPr>
              <a:t> are </a:t>
            </a:r>
            <a:r>
              <a:rPr lang="en-US" sz="1600" b="0" dirty="0" err="1">
                <a:solidFill>
                  <a:prstClr val="black"/>
                </a:solidFill>
                <a:latin typeface="Calibri" panose="020F0502020204030204"/>
              </a:rPr>
              <a:t>mai</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putin</a:t>
            </a:r>
            <a:r>
              <a:rPr lang="en-US" sz="1600" b="0" dirty="0">
                <a:solidFill>
                  <a:prstClr val="black"/>
                </a:solidFill>
                <a:latin typeface="Calibri" panose="020F0502020204030204"/>
              </a:rPr>
              <a:t> de 21 de </a:t>
            </a:r>
            <a:r>
              <a:rPr lang="en-US" sz="1600" b="0" dirty="0" err="1" smtClean="0">
                <a:solidFill>
                  <a:prstClr val="black"/>
                </a:solidFill>
                <a:latin typeface="Calibri" panose="020F0502020204030204"/>
              </a:rPr>
              <a:t>angajati</a:t>
            </a:r>
            <a:r>
              <a:rPr lang="ro-RO" sz="1600" b="0" dirty="0">
                <a:solidFill>
                  <a:prstClr val="black"/>
                </a:solidFill>
                <a:latin typeface="Calibri" panose="020F0502020204030204"/>
              </a:rPr>
              <a:t> </a:t>
            </a:r>
            <a:r>
              <a:rPr lang="ro-RO" sz="1600" b="0" dirty="0" smtClean="0">
                <a:solidFill>
                  <a:prstClr val="black"/>
                </a:solidFill>
                <a:latin typeface="Calibri" panose="020F0502020204030204"/>
              </a:rPr>
              <a:t>și este reglementată </a:t>
            </a:r>
            <a:r>
              <a:rPr lang="ro-RO" sz="1600" b="0" dirty="0">
                <a:solidFill>
                  <a:prstClr val="black"/>
                </a:solidFill>
                <a:latin typeface="Calibri" panose="020F0502020204030204"/>
              </a:rPr>
              <a:t>de </a:t>
            </a:r>
            <a:r>
              <a:rPr lang="ro-RO" sz="1600" dirty="0" smtClean="0">
                <a:solidFill>
                  <a:prstClr val="black"/>
                </a:solidFill>
                <a:latin typeface="Calibri" panose="020F0502020204030204"/>
              </a:rPr>
              <a:t>Legea dilogului social nr.62/2011.</a:t>
            </a:r>
          </a:p>
          <a:p>
            <a:pPr fontAlgn="auto">
              <a:spcBef>
                <a:spcPts val="0"/>
              </a:spcBef>
              <a:spcAft>
                <a:spcPts val="0"/>
              </a:spcAft>
            </a:pPr>
            <a:endParaRPr lang="ro-RO" sz="1600" dirty="0">
              <a:solidFill>
                <a:prstClr val="black"/>
              </a:solidFill>
              <a:latin typeface="Calibri" panose="020F0502020204030204"/>
            </a:endParaRPr>
          </a:p>
          <a:p>
            <a:pPr fontAlgn="auto">
              <a:spcBef>
                <a:spcPts val="0"/>
              </a:spcBef>
              <a:spcAft>
                <a:spcPts val="0"/>
              </a:spcAft>
            </a:pPr>
            <a:r>
              <a:rPr lang="ro-RO" sz="1600" b="0" dirty="0">
                <a:solidFill>
                  <a:prstClr val="black"/>
                </a:solidFill>
                <a:latin typeface="Calibri" panose="020F0502020204030204"/>
              </a:rPr>
              <a:t>Initiativa negocierii apartine angajatorului sau organizatiei patronale. </a:t>
            </a:r>
            <a:endParaRPr lang="ro-RO" sz="1600" b="0" dirty="0" smtClean="0">
              <a:solidFill>
                <a:prstClr val="black"/>
              </a:solidFill>
              <a:latin typeface="Calibri" panose="020F0502020204030204"/>
            </a:endParaRPr>
          </a:p>
          <a:p>
            <a:pPr fontAlgn="auto">
              <a:spcBef>
                <a:spcPts val="0"/>
              </a:spcBef>
              <a:spcAft>
                <a:spcPts val="0"/>
              </a:spcAft>
            </a:pPr>
            <a:endParaRPr lang="ro-RO" sz="1600" b="0" dirty="0" smtClean="0">
              <a:solidFill>
                <a:prstClr val="black"/>
              </a:solidFill>
              <a:latin typeface="Calibri" panose="020F0502020204030204"/>
            </a:endParaRPr>
          </a:p>
          <a:p>
            <a:pPr fontAlgn="auto">
              <a:spcBef>
                <a:spcPts val="0"/>
              </a:spcBef>
              <a:spcAft>
                <a:spcPts val="0"/>
              </a:spcAft>
            </a:pPr>
            <a:r>
              <a:rPr lang="en-US" sz="1600" b="0" dirty="0" err="1">
                <a:solidFill>
                  <a:prstClr val="black"/>
                </a:solidFill>
                <a:latin typeface="Calibri" panose="020F0502020204030204"/>
              </a:rPr>
              <a:t>Durata</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negocierii</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colective</a:t>
            </a:r>
            <a:r>
              <a:rPr lang="en-US" sz="1600" b="0" dirty="0">
                <a:solidFill>
                  <a:prstClr val="black"/>
                </a:solidFill>
                <a:latin typeface="Calibri" panose="020F0502020204030204"/>
              </a:rPr>
              <a:t> nu </a:t>
            </a:r>
            <a:r>
              <a:rPr lang="en-US" sz="1600" b="0" dirty="0" err="1">
                <a:solidFill>
                  <a:prstClr val="black"/>
                </a:solidFill>
                <a:latin typeface="Calibri" panose="020F0502020204030204"/>
              </a:rPr>
              <a:t>poate</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depasi</a:t>
            </a:r>
            <a:r>
              <a:rPr lang="en-US" sz="1600" b="0" dirty="0">
                <a:solidFill>
                  <a:prstClr val="black"/>
                </a:solidFill>
                <a:latin typeface="Calibri" panose="020F0502020204030204"/>
              </a:rPr>
              <a:t> 60 de </a:t>
            </a:r>
            <a:r>
              <a:rPr lang="en-US" sz="1600" b="0" dirty="0" err="1">
                <a:solidFill>
                  <a:prstClr val="black"/>
                </a:solidFill>
                <a:latin typeface="Calibri" panose="020F0502020204030204"/>
              </a:rPr>
              <a:t>zile</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calendaristice</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decat</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prin</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acordul</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partilor</a:t>
            </a:r>
            <a:r>
              <a:rPr lang="en-US" sz="1600" b="0" dirty="0">
                <a:solidFill>
                  <a:prstClr val="black"/>
                </a:solidFill>
                <a:latin typeface="Calibri" panose="020F0502020204030204"/>
              </a:rPr>
              <a:t>. </a:t>
            </a:r>
            <a:endParaRPr lang="ro-RO" sz="1600" b="0" dirty="0" smtClean="0">
              <a:solidFill>
                <a:prstClr val="black"/>
              </a:solidFill>
              <a:latin typeface="Calibri" panose="020F0502020204030204"/>
            </a:endParaRPr>
          </a:p>
          <a:p>
            <a:pPr fontAlgn="auto">
              <a:spcBef>
                <a:spcPts val="0"/>
              </a:spcBef>
              <a:spcAft>
                <a:spcPts val="0"/>
              </a:spcAft>
            </a:pPr>
            <a:endParaRPr lang="ro-RO" sz="1600" b="0" dirty="0">
              <a:solidFill>
                <a:prstClr val="black"/>
              </a:solidFill>
              <a:latin typeface="Calibri" panose="020F0502020204030204"/>
            </a:endParaRPr>
          </a:p>
          <a:p>
            <a:pPr fontAlgn="auto">
              <a:spcBef>
                <a:spcPts val="0"/>
              </a:spcBef>
              <a:spcAft>
                <a:spcPts val="0"/>
              </a:spcAft>
            </a:pPr>
            <a:r>
              <a:rPr lang="en-US" sz="1600" b="0" dirty="0" err="1">
                <a:solidFill>
                  <a:prstClr val="black"/>
                </a:solidFill>
                <a:latin typeface="Calibri" panose="020F0502020204030204"/>
              </a:rPr>
              <a:t>Partile</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contractului</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colectiv</a:t>
            </a:r>
            <a:r>
              <a:rPr lang="en-US" sz="1600" b="0" dirty="0">
                <a:solidFill>
                  <a:prstClr val="black"/>
                </a:solidFill>
                <a:latin typeface="Calibri" panose="020F0502020204030204"/>
              </a:rPr>
              <a:t> de </a:t>
            </a:r>
            <a:r>
              <a:rPr lang="en-US" sz="1600" b="0" dirty="0" err="1">
                <a:solidFill>
                  <a:prstClr val="black"/>
                </a:solidFill>
                <a:latin typeface="Calibri" panose="020F0502020204030204"/>
              </a:rPr>
              <a:t>munca</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sunt</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angajatorii</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si</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angajatii</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reprezentati</a:t>
            </a:r>
            <a:r>
              <a:rPr lang="en-US" sz="1600" b="0" dirty="0">
                <a:solidFill>
                  <a:prstClr val="black"/>
                </a:solidFill>
                <a:latin typeface="Calibri" panose="020F0502020204030204"/>
              </a:rPr>
              <a:t> la </a:t>
            </a:r>
            <a:r>
              <a:rPr lang="en-US" sz="1600" b="0" dirty="0" err="1">
                <a:solidFill>
                  <a:prstClr val="black"/>
                </a:solidFill>
                <a:latin typeface="Calibri" panose="020F0502020204030204"/>
              </a:rPr>
              <a:t>negocieri</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dupa</a:t>
            </a:r>
            <a:r>
              <a:rPr lang="en-US" sz="1600" b="0" dirty="0">
                <a:solidFill>
                  <a:prstClr val="black"/>
                </a:solidFill>
                <a:latin typeface="Calibri" panose="020F0502020204030204"/>
              </a:rPr>
              <a:t> cum </a:t>
            </a:r>
            <a:r>
              <a:rPr lang="en-US" sz="1600" b="0" dirty="0" err="1">
                <a:solidFill>
                  <a:prstClr val="black"/>
                </a:solidFill>
                <a:latin typeface="Calibri" panose="020F0502020204030204"/>
              </a:rPr>
              <a:t>urmeaza</a:t>
            </a:r>
            <a:r>
              <a:rPr lang="en-US" sz="1600" b="0" dirty="0">
                <a:solidFill>
                  <a:prstClr val="black"/>
                </a:solidFill>
                <a:latin typeface="Calibri" panose="020F0502020204030204"/>
              </a:rPr>
              <a:t>: </a:t>
            </a:r>
            <a:endParaRPr lang="ro-RO" sz="1600" b="0" dirty="0" smtClean="0">
              <a:solidFill>
                <a:prstClr val="black"/>
              </a:solidFill>
              <a:latin typeface="Calibri" panose="020F0502020204030204"/>
            </a:endParaRPr>
          </a:p>
          <a:p>
            <a:pPr marL="285750" indent="-285750" fontAlgn="auto">
              <a:spcBef>
                <a:spcPts val="0"/>
              </a:spcBef>
              <a:spcAft>
                <a:spcPts val="0"/>
              </a:spcAft>
              <a:buFont typeface="Arial" panose="020B0604020202020204" pitchFamily="34" charset="0"/>
              <a:buChar char="•"/>
            </a:pPr>
            <a:r>
              <a:rPr lang="ro-RO" sz="1600" b="0" dirty="0" smtClean="0">
                <a:solidFill>
                  <a:prstClr val="black"/>
                </a:solidFill>
                <a:latin typeface="Calibri" panose="020F0502020204030204"/>
              </a:rPr>
              <a:t>din </a:t>
            </a:r>
            <a:r>
              <a:rPr lang="ro-RO" sz="1600" b="0" dirty="0">
                <a:solidFill>
                  <a:prstClr val="black"/>
                </a:solidFill>
                <a:latin typeface="Calibri" panose="020F0502020204030204"/>
              </a:rPr>
              <a:t>partea </a:t>
            </a:r>
            <a:r>
              <a:rPr lang="ro-RO" sz="1600" b="0" dirty="0" smtClean="0">
                <a:solidFill>
                  <a:prstClr val="black"/>
                </a:solidFill>
                <a:latin typeface="Calibri" panose="020F0502020204030204"/>
              </a:rPr>
              <a:t>angajatorilor la </a:t>
            </a:r>
            <a:r>
              <a:rPr lang="ro-RO" sz="1600" b="0" dirty="0">
                <a:solidFill>
                  <a:prstClr val="black"/>
                </a:solidFill>
                <a:latin typeface="Calibri" panose="020F0502020204030204"/>
              </a:rPr>
              <a:t>nivel de unitate, de catre organul de conducere al acesteia, </a:t>
            </a:r>
            <a:r>
              <a:rPr lang="ro-RO" sz="1600" b="0" dirty="0" smtClean="0">
                <a:solidFill>
                  <a:prstClr val="black"/>
                </a:solidFill>
                <a:latin typeface="Calibri" panose="020F0502020204030204"/>
              </a:rPr>
              <a:t> </a:t>
            </a:r>
            <a:endParaRPr lang="ro-RO" sz="1600" b="0" dirty="0">
              <a:solidFill>
                <a:prstClr val="black"/>
              </a:solidFill>
              <a:latin typeface="Calibri" panose="020F0502020204030204"/>
            </a:endParaRPr>
          </a:p>
          <a:p>
            <a:pPr marL="285750" indent="-285750" fontAlgn="auto">
              <a:spcBef>
                <a:spcPts val="0"/>
              </a:spcBef>
              <a:spcAft>
                <a:spcPts val="0"/>
              </a:spcAft>
              <a:buFont typeface="Arial" panose="020B0604020202020204" pitchFamily="34" charset="0"/>
              <a:buChar char="•"/>
            </a:pPr>
            <a:r>
              <a:rPr lang="ro-RO" sz="1600" b="0" dirty="0" smtClean="0">
                <a:solidFill>
                  <a:prstClr val="black"/>
                </a:solidFill>
                <a:latin typeface="Calibri" panose="020F0502020204030204"/>
              </a:rPr>
              <a:t>din </a:t>
            </a:r>
            <a:r>
              <a:rPr lang="ro-RO" sz="1600" b="0" dirty="0">
                <a:solidFill>
                  <a:prstClr val="black"/>
                </a:solidFill>
                <a:latin typeface="Calibri" panose="020F0502020204030204"/>
              </a:rPr>
              <a:t>partea </a:t>
            </a:r>
            <a:r>
              <a:rPr lang="ro-RO" sz="1600" b="0" dirty="0" smtClean="0">
                <a:solidFill>
                  <a:prstClr val="black"/>
                </a:solidFill>
                <a:latin typeface="Calibri" panose="020F0502020204030204"/>
              </a:rPr>
              <a:t>angajatilor la </a:t>
            </a:r>
            <a:r>
              <a:rPr lang="ro-RO" sz="1600" b="0" dirty="0">
                <a:solidFill>
                  <a:prstClr val="black"/>
                </a:solidFill>
                <a:latin typeface="Calibri" panose="020F0502020204030204"/>
              </a:rPr>
              <a:t>nivel de unitate, de catre sindicatul legal constituit si reprezentativ </a:t>
            </a:r>
            <a:r>
              <a:rPr lang="ro-RO" sz="1600" b="0" dirty="0" smtClean="0">
                <a:solidFill>
                  <a:prstClr val="black"/>
                </a:solidFill>
                <a:latin typeface="Calibri" panose="020F0502020204030204"/>
              </a:rPr>
              <a:t>.</a:t>
            </a:r>
            <a:endParaRPr lang="ro-RO" sz="1600" b="0" dirty="0">
              <a:solidFill>
                <a:prstClr val="black"/>
              </a:solidFill>
              <a:latin typeface="Calibri" panose="020F0502020204030204"/>
            </a:endParaRPr>
          </a:p>
          <a:p>
            <a:pPr fontAlgn="auto">
              <a:spcBef>
                <a:spcPts val="0"/>
              </a:spcBef>
              <a:spcAft>
                <a:spcPts val="0"/>
              </a:spcAft>
            </a:pPr>
            <a:endParaRPr lang="en-US" sz="1800" b="0" dirty="0">
              <a:solidFill>
                <a:prstClr val="black"/>
              </a:solidFill>
              <a:latin typeface="Calibri" panose="020F0502020204030204"/>
            </a:endParaRPr>
          </a:p>
        </p:txBody>
      </p:sp>
    </p:spTree>
    <p:extLst>
      <p:ext uri="{BB962C8B-B14F-4D97-AF65-F5344CB8AC3E}">
        <p14:creationId xmlns:p14="http://schemas.microsoft.com/office/powerpoint/2010/main" val="1824329934"/>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5"/>
            <a:ext cx="8839199" cy="534084"/>
          </a:xfrm>
        </p:spPr>
        <p:txBody>
          <a:bodyPr/>
          <a:lstStyle/>
          <a:p>
            <a:pPr lvl="0" algn="ctr" fontAlgn="auto">
              <a:spcBef>
                <a:spcPts val="0"/>
              </a:spcBef>
              <a:spcAft>
                <a:spcPts val="0"/>
              </a:spcAft>
            </a:pPr>
            <a:r>
              <a:rPr lang="vi-VN" sz="1600" b="1" dirty="0">
                <a:solidFill>
                  <a:srgbClr val="002060"/>
                </a:solidFill>
              </a:rPr>
              <a:t>Contractul colectiv de </a:t>
            </a:r>
            <a:r>
              <a:rPr lang="vi-VN" sz="1600" b="1" dirty="0" smtClean="0">
                <a:solidFill>
                  <a:srgbClr val="002060"/>
                </a:solidFill>
              </a:rPr>
              <a:t>muncă</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4" name="Rectangle 3"/>
          <p:cNvSpPr/>
          <p:nvPr/>
        </p:nvSpPr>
        <p:spPr>
          <a:xfrm>
            <a:off x="775959" y="1650411"/>
            <a:ext cx="6858001" cy="4154984"/>
          </a:xfrm>
          <a:prstGeom prst="rect">
            <a:avLst/>
          </a:prstGeom>
        </p:spPr>
        <p:txBody>
          <a:bodyPr wrap="square">
            <a:spAutoFit/>
          </a:bodyPr>
          <a:lstStyle/>
          <a:p>
            <a:r>
              <a:rPr lang="ro-RO" sz="1600" b="0" dirty="0">
                <a:solidFill>
                  <a:prstClr val="black"/>
                </a:solidFill>
                <a:latin typeface="Calibri" panose="020F0502020204030204"/>
              </a:rPr>
              <a:t>La SC APAVITAL SA, CCM cuprinde:</a:t>
            </a:r>
            <a:br>
              <a:rPr lang="ro-RO" sz="1600" b="0" dirty="0">
                <a:solidFill>
                  <a:prstClr val="black"/>
                </a:solidFill>
                <a:latin typeface="Calibri" panose="020F0502020204030204"/>
              </a:rPr>
            </a:br>
            <a:r>
              <a:rPr lang="ro-RO" sz="1600" b="0" dirty="0">
                <a:solidFill>
                  <a:prstClr val="black"/>
                </a:solidFill>
                <a:latin typeface="Calibri" panose="020F0502020204030204"/>
              </a:rPr>
              <a:t/>
            </a:r>
            <a:br>
              <a:rPr lang="ro-RO" sz="1600" b="0" dirty="0">
                <a:solidFill>
                  <a:prstClr val="black"/>
                </a:solidFill>
                <a:latin typeface="Calibri" panose="020F0502020204030204"/>
              </a:rPr>
            </a:br>
            <a:r>
              <a:rPr lang="vi-VN" sz="1600" b="0" dirty="0">
                <a:solidFill>
                  <a:prstClr val="black"/>
                </a:solidFill>
                <a:latin typeface="Calibri" panose="020F0502020204030204" pitchFamily="34" charset="0"/>
              </a:rPr>
              <a:t>Capitolul  I - dispozitii   generale</a:t>
            </a:r>
            <a:r>
              <a:rPr lang="ro-RO" sz="1600" b="0" dirty="0">
                <a:solidFill>
                  <a:prstClr val="black"/>
                </a:solidFill>
                <a:latin typeface="Calibri" panose="020F0502020204030204" pitchFamily="34" charset="0"/>
              </a:rPr>
              <a:t>;</a:t>
            </a:r>
            <a:r>
              <a:rPr lang="vi-VN" sz="1600" b="0" dirty="0">
                <a:solidFill>
                  <a:prstClr val="black"/>
                </a:solidFill>
                <a:latin typeface="Calibri" panose="020F0502020204030204" pitchFamily="34" charset="0"/>
              </a:rPr>
              <a:t/>
            </a:r>
            <a:br>
              <a:rPr lang="vi-VN" sz="1600" b="0" dirty="0">
                <a:solidFill>
                  <a:prstClr val="black"/>
                </a:solidFill>
                <a:latin typeface="Calibri" panose="020F0502020204030204" pitchFamily="34" charset="0"/>
              </a:rPr>
            </a:br>
            <a:r>
              <a:rPr lang="vi-VN" sz="1600" b="0" dirty="0">
                <a:solidFill>
                  <a:prstClr val="black"/>
                </a:solidFill>
                <a:latin typeface="Calibri" panose="020F0502020204030204" pitchFamily="34" charset="0"/>
              </a:rPr>
              <a:t>Capitolul  II - timpul   de   muncă</a:t>
            </a:r>
            <a:r>
              <a:rPr lang="ro-RO" sz="1600" b="0" dirty="0">
                <a:solidFill>
                  <a:prstClr val="black"/>
                </a:solidFill>
                <a:latin typeface="Calibri" panose="020F0502020204030204" pitchFamily="34" charset="0"/>
              </a:rPr>
              <a:t>;</a:t>
            </a:r>
            <a:r>
              <a:rPr lang="vi-VN" sz="1600" b="0" dirty="0">
                <a:solidFill>
                  <a:prstClr val="black"/>
                </a:solidFill>
                <a:latin typeface="Calibri" panose="020F0502020204030204" pitchFamily="34" charset="0"/>
              </a:rPr>
              <a:t/>
            </a:r>
            <a:br>
              <a:rPr lang="vi-VN" sz="1600" b="0" dirty="0">
                <a:solidFill>
                  <a:prstClr val="black"/>
                </a:solidFill>
                <a:latin typeface="Calibri" panose="020F0502020204030204" pitchFamily="34" charset="0"/>
              </a:rPr>
            </a:br>
            <a:r>
              <a:rPr lang="vi-VN" sz="1600" b="0" dirty="0">
                <a:solidFill>
                  <a:prstClr val="black"/>
                </a:solidFill>
                <a:latin typeface="Calibri" panose="020F0502020204030204" pitchFamily="34" charset="0"/>
              </a:rPr>
              <a:t>Capitolul   III - organizarea  activităţii, condiţiile  de  muncă, asigurarea  sănătăţii  şi  securităţii  în  muncă</a:t>
            </a:r>
            <a:r>
              <a:rPr lang="ro-RO" sz="1600" b="0" dirty="0">
                <a:solidFill>
                  <a:prstClr val="black"/>
                </a:solidFill>
                <a:latin typeface="Calibri" panose="020F0502020204030204" pitchFamily="34" charset="0"/>
              </a:rPr>
              <a:t>;</a:t>
            </a:r>
            <a:r>
              <a:rPr lang="vi-VN" sz="1600" b="0" dirty="0">
                <a:solidFill>
                  <a:prstClr val="black"/>
                </a:solidFill>
                <a:latin typeface="Calibri" panose="020F0502020204030204" pitchFamily="34" charset="0"/>
              </a:rPr>
              <a:t/>
            </a:r>
            <a:br>
              <a:rPr lang="vi-VN" sz="1600" b="0" dirty="0">
                <a:solidFill>
                  <a:prstClr val="black"/>
                </a:solidFill>
                <a:latin typeface="Calibri" panose="020F0502020204030204" pitchFamily="34" charset="0"/>
              </a:rPr>
            </a:br>
            <a:r>
              <a:rPr lang="vi-VN" sz="1600" b="0" dirty="0">
                <a:solidFill>
                  <a:prstClr val="black"/>
                </a:solidFill>
                <a:latin typeface="Calibri" panose="020F0502020204030204" pitchFamily="34" charset="0"/>
              </a:rPr>
              <a:t>Capitolul   IV - salarizarea  si  alte  drepturi  salariale</a:t>
            </a:r>
            <a:r>
              <a:rPr lang="ro-RO" sz="1600" b="0" dirty="0">
                <a:solidFill>
                  <a:prstClr val="black"/>
                </a:solidFill>
                <a:latin typeface="Calibri" panose="020F0502020204030204" pitchFamily="34" charset="0"/>
              </a:rPr>
              <a:t>;</a:t>
            </a:r>
            <a:r>
              <a:rPr lang="vi-VN" sz="1600" b="0" dirty="0">
                <a:solidFill>
                  <a:prstClr val="black"/>
                </a:solidFill>
                <a:latin typeface="Calibri" panose="020F0502020204030204" pitchFamily="34" charset="0"/>
              </a:rPr>
              <a:t/>
            </a:r>
            <a:br>
              <a:rPr lang="vi-VN" sz="1600" b="0" dirty="0">
                <a:solidFill>
                  <a:prstClr val="black"/>
                </a:solidFill>
                <a:latin typeface="Calibri" panose="020F0502020204030204" pitchFamily="34" charset="0"/>
              </a:rPr>
            </a:br>
            <a:r>
              <a:rPr lang="vi-VN" sz="1600" b="0" dirty="0">
                <a:solidFill>
                  <a:prstClr val="black"/>
                </a:solidFill>
                <a:latin typeface="Calibri" panose="020F0502020204030204" pitchFamily="34" charset="0"/>
              </a:rPr>
              <a:t>Capitolul V - concedii de odihnă şi zile libere</a:t>
            </a:r>
            <a:r>
              <a:rPr lang="ro-RO" sz="1600" b="0" dirty="0">
                <a:solidFill>
                  <a:prstClr val="black"/>
                </a:solidFill>
                <a:latin typeface="Calibri" panose="020F0502020204030204" pitchFamily="34" charset="0"/>
              </a:rPr>
              <a:t>;</a:t>
            </a:r>
            <a:r>
              <a:rPr lang="vi-VN" sz="1600" b="0" dirty="0">
                <a:solidFill>
                  <a:prstClr val="black"/>
                </a:solidFill>
                <a:latin typeface="Calibri" panose="020F0502020204030204" pitchFamily="34" charset="0"/>
              </a:rPr>
              <a:t/>
            </a:r>
            <a:br>
              <a:rPr lang="vi-VN" sz="1600" b="0" dirty="0">
                <a:solidFill>
                  <a:prstClr val="black"/>
                </a:solidFill>
                <a:latin typeface="Calibri" panose="020F0502020204030204" pitchFamily="34" charset="0"/>
              </a:rPr>
            </a:br>
            <a:r>
              <a:rPr lang="vi-VN" sz="1600" b="0" dirty="0">
                <a:solidFill>
                  <a:prstClr val="black"/>
                </a:solidFill>
                <a:latin typeface="Calibri" panose="020F0502020204030204" pitchFamily="34" charset="0"/>
              </a:rPr>
              <a:t>Capitolul VI - contractul individual de muncă</a:t>
            </a:r>
            <a:r>
              <a:rPr lang="ro-RO" sz="1600" b="0" dirty="0">
                <a:solidFill>
                  <a:prstClr val="black"/>
                </a:solidFill>
                <a:latin typeface="Calibri" panose="020F0502020204030204" pitchFamily="34" charset="0"/>
              </a:rPr>
              <a:t>;</a:t>
            </a:r>
            <a:r>
              <a:rPr lang="vi-VN" sz="1600" b="0" dirty="0">
                <a:solidFill>
                  <a:prstClr val="black"/>
                </a:solidFill>
                <a:latin typeface="Calibri" panose="020F0502020204030204" pitchFamily="34" charset="0"/>
              </a:rPr>
              <a:t/>
            </a:r>
            <a:br>
              <a:rPr lang="vi-VN" sz="1600" b="0" dirty="0">
                <a:solidFill>
                  <a:prstClr val="black"/>
                </a:solidFill>
                <a:latin typeface="Calibri" panose="020F0502020204030204" pitchFamily="34" charset="0"/>
              </a:rPr>
            </a:br>
            <a:r>
              <a:rPr lang="vi-VN" sz="1600" b="0" dirty="0">
                <a:solidFill>
                  <a:prstClr val="black"/>
                </a:solidFill>
                <a:latin typeface="Calibri" panose="020F0502020204030204" pitchFamily="34" charset="0"/>
              </a:rPr>
              <a:t>Capitolul VII - formarea profesională</a:t>
            </a:r>
            <a:r>
              <a:rPr lang="ro-RO" sz="1600" b="0" dirty="0">
                <a:solidFill>
                  <a:prstClr val="black"/>
                </a:solidFill>
                <a:latin typeface="Calibri" panose="020F0502020204030204" pitchFamily="34" charset="0"/>
              </a:rPr>
              <a:t>;</a:t>
            </a:r>
            <a:r>
              <a:rPr lang="vi-VN" sz="1600" b="0" dirty="0">
                <a:solidFill>
                  <a:prstClr val="black"/>
                </a:solidFill>
                <a:latin typeface="Calibri" panose="020F0502020204030204" pitchFamily="34" charset="0"/>
              </a:rPr>
              <a:t/>
            </a:r>
            <a:br>
              <a:rPr lang="vi-VN" sz="1600" b="0" dirty="0">
                <a:solidFill>
                  <a:prstClr val="black"/>
                </a:solidFill>
                <a:latin typeface="Calibri" panose="020F0502020204030204" pitchFamily="34" charset="0"/>
              </a:rPr>
            </a:br>
            <a:r>
              <a:rPr lang="vi-VN" sz="1600" b="0" dirty="0">
                <a:solidFill>
                  <a:prstClr val="black"/>
                </a:solidFill>
                <a:latin typeface="Calibri" panose="020F0502020204030204" pitchFamily="34" charset="0"/>
              </a:rPr>
              <a:t>Capitolul VIII - alte măsuri de protecţie şi facilităţi acordate salariaţilor</a:t>
            </a:r>
            <a:r>
              <a:rPr lang="ro-RO" sz="1600" b="0" dirty="0">
                <a:solidFill>
                  <a:prstClr val="black"/>
                </a:solidFill>
                <a:latin typeface="Calibri" panose="020F0502020204030204" pitchFamily="34" charset="0"/>
              </a:rPr>
              <a:t>;</a:t>
            </a:r>
            <a:r>
              <a:rPr lang="vi-VN" sz="1600" b="0" dirty="0">
                <a:solidFill>
                  <a:prstClr val="black"/>
                </a:solidFill>
                <a:latin typeface="Calibri" panose="020F0502020204030204" pitchFamily="34" charset="0"/>
              </a:rPr>
              <a:t/>
            </a:r>
            <a:br>
              <a:rPr lang="vi-VN" sz="1600" b="0" dirty="0">
                <a:solidFill>
                  <a:prstClr val="black"/>
                </a:solidFill>
                <a:latin typeface="Calibri" panose="020F0502020204030204" pitchFamily="34" charset="0"/>
              </a:rPr>
            </a:br>
            <a:r>
              <a:rPr lang="vi-VN" sz="1600" b="0" dirty="0">
                <a:solidFill>
                  <a:prstClr val="black"/>
                </a:solidFill>
                <a:latin typeface="Calibri" panose="020F0502020204030204" pitchFamily="34" charset="0"/>
              </a:rPr>
              <a:t>Capitolul IX - alte prevederi în legătură cu drepturile şi obligaţiile părţilor</a:t>
            </a:r>
            <a:r>
              <a:rPr lang="ro-RO" sz="1600" b="0" dirty="0">
                <a:solidFill>
                  <a:prstClr val="black"/>
                </a:solidFill>
                <a:latin typeface="Calibri" panose="020F0502020204030204" pitchFamily="34" charset="0"/>
              </a:rPr>
              <a:t>;</a:t>
            </a:r>
            <a:r>
              <a:rPr lang="vi-VN" sz="1600" b="0" dirty="0">
                <a:solidFill>
                  <a:prstClr val="black"/>
                </a:solidFill>
                <a:latin typeface="Calibri" panose="020F0502020204030204" pitchFamily="34" charset="0"/>
              </a:rPr>
              <a:t/>
            </a:r>
            <a:br>
              <a:rPr lang="vi-VN" sz="1600" b="0" dirty="0">
                <a:solidFill>
                  <a:prstClr val="black"/>
                </a:solidFill>
                <a:latin typeface="Calibri" panose="020F0502020204030204" pitchFamily="34" charset="0"/>
              </a:rPr>
            </a:br>
            <a:r>
              <a:rPr lang="vi-VN" sz="1600" b="0" dirty="0">
                <a:solidFill>
                  <a:prstClr val="black"/>
                </a:solidFill>
                <a:latin typeface="Calibri" panose="020F0502020204030204" pitchFamily="34" charset="0"/>
              </a:rPr>
              <a:t>Capitolul X - evaluarea profesională a salariaţilor</a:t>
            </a:r>
            <a:r>
              <a:rPr lang="ro-RO" sz="1600" b="0" dirty="0">
                <a:solidFill>
                  <a:prstClr val="black"/>
                </a:solidFill>
                <a:latin typeface="Calibri" panose="020F0502020204030204" pitchFamily="34" charset="0"/>
              </a:rPr>
              <a:t>;</a:t>
            </a:r>
            <a:r>
              <a:rPr lang="vi-VN" sz="1600" b="0" dirty="0">
                <a:solidFill>
                  <a:prstClr val="black"/>
                </a:solidFill>
                <a:latin typeface="Calibri" panose="020F0502020204030204" pitchFamily="34" charset="0"/>
              </a:rPr>
              <a:t/>
            </a:r>
            <a:br>
              <a:rPr lang="vi-VN" sz="1600" b="0" dirty="0">
                <a:solidFill>
                  <a:prstClr val="black"/>
                </a:solidFill>
                <a:latin typeface="Calibri" panose="020F0502020204030204" pitchFamily="34" charset="0"/>
              </a:rPr>
            </a:br>
            <a:r>
              <a:rPr lang="vi-VN" sz="1600" b="0" dirty="0">
                <a:solidFill>
                  <a:prstClr val="black"/>
                </a:solidFill>
                <a:latin typeface="Calibri" panose="020F0502020204030204" pitchFamily="34" charset="0"/>
              </a:rPr>
              <a:t>Capitolul XI - dispoziţii finale</a:t>
            </a:r>
            <a:br>
              <a:rPr lang="vi-VN" sz="1600" b="0" dirty="0">
                <a:solidFill>
                  <a:prstClr val="black"/>
                </a:solidFill>
                <a:latin typeface="Calibri" panose="020F0502020204030204" pitchFamily="34" charset="0"/>
              </a:rPr>
            </a:br>
            <a:r>
              <a:rPr lang="en-US" sz="1800" b="0" dirty="0">
                <a:solidFill>
                  <a:prstClr val="black"/>
                </a:solidFill>
                <a:latin typeface="Calibri" panose="020F0502020204030204"/>
              </a:rPr>
              <a:t/>
            </a:r>
            <a:br>
              <a:rPr lang="en-US" sz="1800" b="0" dirty="0">
                <a:solidFill>
                  <a:prstClr val="black"/>
                </a:solidFill>
                <a:latin typeface="Calibri" panose="020F0502020204030204"/>
              </a:rPr>
            </a:br>
            <a:endParaRPr lang="en-US" dirty="0"/>
          </a:p>
        </p:txBody>
      </p:sp>
    </p:spTree>
    <p:extLst>
      <p:ext uri="{BB962C8B-B14F-4D97-AF65-F5344CB8AC3E}">
        <p14:creationId xmlns:p14="http://schemas.microsoft.com/office/powerpoint/2010/main" val="2117004644"/>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578045"/>
          </a:xfrm>
        </p:spPr>
        <p:txBody>
          <a:bodyPr/>
          <a:lstStyle/>
          <a:p>
            <a:pPr lvl="0" algn="ctr" fontAlgn="auto">
              <a:lnSpc>
                <a:spcPct val="150000"/>
              </a:lnSpc>
              <a:spcBef>
                <a:spcPts val="0"/>
              </a:spcBef>
              <a:spcAft>
                <a:spcPts val="0"/>
              </a:spcAft>
            </a:pPr>
            <a:r>
              <a:rPr lang="vi-VN" sz="1600" b="1" dirty="0">
                <a:solidFill>
                  <a:srgbClr val="002060"/>
                </a:solidFill>
              </a:rPr>
              <a:t>Contractul individul de </a:t>
            </a:r>
            <a:r>
              <a:rPr lang="vi-VN" sz="1600" b="1" dirty="0" smtClean="0">
                <a:solidFill>
                  <a:srgbClr val="002060"/>
                </a:solidFill>
              </a:rPr>
              <a:t>muncă</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4" name="Rectangle 3"/>
          <p:cNvSpPr/>
          <p:nvPr/>
        </p:nvSpPr>
        <p:spPr>
          <a:xfrm>
            <a:off x="456732" y="2373612"/>
            <a:ext cx="3684445" cy="3001334"/>
          </a:xfrm>
          <a:prstGeom prst="rect">
            <a:avLst/>
          </a:prstGeom>
        </p:spPr>
        <p:txBody>
          <a:bodyPr wrap="square">
            <a:spAutoFit/>
          </a:bodyPr>
          <a:lstStyle/>
          <a:p>
            <a:pPr>
              <a:lnSpc>
                <a:spcPct val="150000"/>
              </a:lnSpc>
            </a:pPr>
            <a:r>
              <a:rPr lang="vi-VN" sz="1600" b="0" dirty="0">
                <a:solidFill>
                  <a:prstClr val="black"/>
                </a:solidFill>
                <a:latin typeface="Arial"/>
              </a:rPr>
              <a:t>Reglementat de ORDINUL Nr. 1616 din 2 iunie 2011 privind modificarea şi completarea modelului-cadru al contractului individual de muncă, prevăzut în anexa la Ordinul ministrului muncii şi solidarităţii sociale nr. 64/2003.</a:t>
            </a:r>
            <a:br>
              <a:rPr lang="vi-VN" sz="1600" b="0" dirty="0">
                <a:solidFill>
                  <a:prstClr val="black"/>
                </a:solidFill>
                <a:latin typeface="Arial"/>
              </a:rPr>
            </a:br>
            <a:endParaRPr lang="en-US" sz="1600" dirty="0"/>
          </a:p>
        </p:txBody>
      </p:sp>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40171" y="1788774"/>
            <a:ext cx="3054849" cy="358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214123"/>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39947" y="1116165"/>
            <a:ext cx="8839199" cy="367030"/>
          </a:xfrm>
        </p:spPr>
        <p:txBody>
          <a:bodyPr/>
          <a:lstStyle/>
          <a:p>
            <a:pPr algn="ctr"/>
            <a:r>
              <a:rPr lang="vi-VN" sz="1600" b="1" dirty="0">
                <a:solidFill>
                  <a:srgbClr val="002060"/>
                </a:solidFill>
              </a:rPr>
              <a:t>Contractul individul de </a:t>
            </a:r>
            <a:r>
              <a:rPr lang="vi-VN" sz="1600" b="1" dirty="0" smtClean="0">
                <a:solidFill>
                  <a:srgbClr val="002060"/>
                </a:solidFill>
              </a:rPr>
              <a:t>muncă</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4" name="Rectangle 3"/>
          <p:cNvSpPr/>
          <p:nvPr/>
        </p:nvSpPr>
        <p:spPr>
          <a:xfrm>
            <a:off x="1037492" y="1409912"/>
            <a:ext cx="6216162" cy="4154984"/>
          </a:xfrm>
          <a:prstGeom prst="rect">
            <a:avLst/>
          </a:prstGeom>
        </p:spPr>
        <p:txBody>
          <a:bodyPr wrap="square">
            <a:spAutoFit/>
          </a:bodyPr>
          <a:lstStyle/>
          <a:p>
            <a:pPr fontAlgn="auto">
              <a:lnSpc>
                <a:spcPct val="150000"/>
              </a:lnSpc>
              <a:spcBef>
                <a:spcPts val="0"/>
              </a:spcBef>
              <a:spcAft>
                <a:spcPts val="0"/>
              </a:spcAft>
            </a:pPr>
            <a:r>
              <a:rPr lang="ro-RO" sz="1600" b="0" dirty="0">
                <a:solidFill>
                  <a:prstClr val="black"/>
                </a:solidFill>
                <a:latin typeface="Calibri" panose="020F0502020204030204"/>
              </a:rPr>
              <a:t>CIM cuprinde în mod obligatoriu următoarele elemente:</a:t>
            </a:r>
          </a:p>
          <a:p>
            <a:pPr marL="285750" indent="-285750" fontAlgn="auto">
              <a:lnSpc>
                <a:spcPct val="150000"/>
              </a:lnSpc>
              <a:spcBef>
                <a:spcPts val="0"/>
              </a:spcBef>
              <a:spcAft>
                <a:spcPts val="0"/>
              </a:spcAft>
              <a:buFont typeface="Arial" panose="020B0604020202020204" pitchFamily="34" charset="0"/>
              <a:buChar char="•"/>
            </a:pPr>
            <a:r>
              <a:rPr lang="ro-RO" sz="1600" b="0" dirty="0">
                <a:solidFill>
                  <a:prstClr val="black"/>
                </a:solidFill>
                <a:latin typeface="Calibri" panose="020F0502020204030204"/>
              </a:rPr>
              <a:t>Pățile contractului;</a:t>
            </a:r>
          </a:p>
          <a:p>
            <a:pPr marL="285750" indent="-285750" fontAlgn="auto">
              <a:lnSpc>
                <a:spcPct val="150000"/>
              </a:lnSpc>
              <a:spcBef>
                <a:spcPts val="0"/>
              </a:spcBef>
              <a:spcAft>
                <a:spcPts val="0"/>
              </a:spcAft>
              <a:buFont typeface="Arial" panose="020B0604020202020204" pitchFamily="34" charset="0"/>
              <a:buChar char="•"/>
            </a:pPr>
            <a:r>
              <a:rPr lang="ro-RO" sz="1600" b="0" dirty="0">
                <a:solidFill>
                  <a:prstClr val="black"/>
                </a:solidFill>
                <a:latin typeface="Calibri" panose="020F0502020204030204"/>
              </a:rPr>
              <a:t>Obiectul contractului;</a:t>
            </a:r>
          </a:p>
          <a:p>
            <a:pPr marL="285750" indent="-285750" fontAlgn="auto">
              <a:lnSpc>
                <a:spcPct val="150000"/>
              </a:lnSpc>
              <a:spcBef>
                <a:spcPts val="0"/>
              </a:spcBef>
              <a:spcAft>
                <a:spcPts val="0"/>
              </a:spcAft>
              <a:buFont typeface="Arial" panose="020B0604020202020204" pitchFamily="34" charset="0"/>
              <a:buChar char="•"/>
            </a:pPr>
            <a:r>
              <a:rPr lang="ro-RO" sz="1600" b="0" dirty="0">
                <a:solidFill>
                  <a:prstClr val="black"/>
                </a:solidFill>
                <a:latin typeface="Calibri" panose="020F0502020204030204"/>
              </a:rPr>
              <a:t>Durata contractului:</a:t>
            </a:r>
          </a:p>
          <a:p>
            <a:pPr marL="285750" indent="-285750" fontAlgn="auto">
              <a:lnSpc>
                <a:spcPct val="150000"/>
              </a:lnSpc>
              <a:spcBef>
                <a:spcPts val="0"/>
              </a:spcBef>
              <a:spcAft>
                <a:spcPts val="0"/>
              </a:spcAft>
              <a:buFont typeface="Arial" panose="020B0604020202020204" pitchFamily="34" charset="0"/>
              <a:buChar char="•"/>
            </a:pPr>
            <a:r>
              <a:rPr lang="ro-RO" sz="1600" b="0" dirty="0">
                <a:solidFill>
                  <a:prstClr val="black"/>
                </a:solidFill>
                <a:latin typeface="Calibri" panose="020F0502020204030204"/>
              </a:rPr>
              <a:t>Lucul de muncă;</a:t>
            </a:r>
          </a:p>
          <a:p>
            <a:pPr marL="285750" indent="-285750" fontAlgn="auto">
              <a:lnSpc>
                <a:spcPct val="150000"/>
              </a:lnSpc>
              <a:spcBef>
                <a:spcPts val="0"/>
              </a:spcBef>
              <a:spcAft>
                <a:spcPts val="0"/>
              </a:spcAft>
              <a:buFont typeface="Arial" panose="020B0604020202020204" pitchFamily="34" charset="0"/>
              <a:buChar char="•"/>
            </a:pPr>
            <a:r>
              <a:rPr lang="ro-RO" sz="1600" b="0" dirty="0">
                <a:solidFill>
                  <a:prstClr val="black"/>
                </a:solidFill>
                <a:latin typeface="Calibri" panose="020F0502020204030204"/>
              </a:rPr>
              <a:t>Felul muncii;</a:t>
            </a:r>
          </a:p>
          <a:p>
            <a:pPr marL="285750" indent="-285750" fontAlgn="auto">
              <a:lnSpc>
                <a:spcPct val="150000"/>
              </a:lnSpc>
              <a:spcBef>
                <a:spcPts val="0"/>
              </a:spcBef>
              <a:spcAft>
                <a:spcPts val="0"/>
              </a:spcAft>
              <a:buFont typeface="Arial" panose="020B0604020202020204" pitchFamily="34" charset="0"/>
              <a:buChar char="•"/>
            </a:pPr>
            <a:r>
              <a:rPr lang="ro-RO" sz="1600" b="0" dirty="0">
                <a:solidFill>
                  <a:prstClr val="black"/>
                </a:solidFill>
                <a:latin typeface="Calibri" panose="020F0502020204030204"/>
              </a:rPr>
              <a:t>Atribuțiile postului;</a:t>
            </a:r>
          </a:p>
          <a:p>
            <a:pPr marL="285750" indent="-285750" fontAlgn="auto">
              <a:lnSpc>
                <a:spcPct val="150000"/>
              </a:lnSpc>
              <a:spcBef>
                <a:spcPts val="0"/>
              </a:spcBef>
              <a:spcAft>
                <a:spcPts val="0"/>
              </a:spcAft>
              <a:buFont typeface="Arial" panose="020B0604020202020204" pitchFamily="34" charset="0"/>
              <a:buChar char="•"/>
            </a:pPr>
            <a:r>
              <a:rPr lang="ro-RO" sz="1600" b="0" dirty="0">
                <a:solidFill>
                  <a:prstClr val="black"/>
                </a:solidFill>
                <a:latin typeface="Calibri" panose="020F0502020204030204"/>
              </a:rPr>
              <a:t>C</a:t>
            </a:r>
            <a:r>
              <a:rPr lang="it-IT" sz="1600" b="0" dirty="0">
                <a:solidFill>
                  <a:prstClr val="black"/>
                </a:solidFill>
                <a:latin typeface="Calibri" panose="020F0502020204030204"/>
              </a:rPr>
              <a:t>riteriile de evaluare a activităţii profesionale a salariatului, la nivelul societăţii</a:t>
            </a:r>
            <a:r>
              <a:rPr lang="ro-RO" sz="1600" b="0" dirty="0">
                <a:solidFill>
                  <a:prstClr val="black"/>
                </a:solidFill>
                <a:latin typeface="Calibri" panose="020F0502020204030204"/>
              </a:rPr>
              <a:t>;</a:t>
            </a:r>
          </a:p>
          <a:p>
            <a:pPr marL="285750" indent="-285750" fontAlgn="auto">
              <a:lnSpc>
                <a:spcPct val="150000"/>
              </a:lnSpc>
              <a:spcBef>
                <a:spcPts val="0"/>
              </a:spcBef>
              <a:spcAft>
                <a:spcPts val="0"/>
              </a:spcAft>
              <a:buFont typeface="Arial" panose="020B0604020202020204" pitchFamily="34" charset="0"/>
              <a:buChar char="•"/>
            </a:pPr>
            <a:r>
              <a:rPr lang="ro-RO" sz="1600" b="0" dirty="0">
                <a:solidFill>
                  <a:prstClr val="black"/>
                </a:solidFill>
                <a:latin typeface="Calibri" panose="020F0502020204030204"/>
              </a:rPr>
              <a:t>Condițiile de muncă;</a:t>
            </a:r>
          </a:p>
          <a:p>
            <a:pPr marL="285750" indent="-285750" fontAlgn="auto">
              <a:lnSpc>
                <a:spcPct val="150000"/>
              </a:lnSpc>
              <a:spcBef>
                <a:spcPts val="0"/>
              </a:spcBef>
              <a:spcAft>
                <a:spcPts val="0"/>
              </a:spcAft>
              <a:buFont typeface="Arial" panose="020B0604020202020204" pitchFamily="34" charset="0"/>
              <a:buChar char="•"/>
            </a:pPr>
            <a:r>
              <a:rPr lang="ro-RO" sz="1600" b="0" dirty="0">
                <a:solidFill>
                  <a:prstClr val="black"/>
                </a:solidFill>
                <a:latin typeface="Calibri" panose="020F0502020204030204"/>
              </a:rPr>
              <a:t>Durata muncii; Concediul; Salarizarea și Drepturi specifice SSM</a:t>
            </a:r>
          </a:p>
        </p:txBody>
      </p:sp>
    </p:spTree>
    <p:extLst>
      <p:ext uri="{BB962C8B-B14F-4D97-AF65-F5344CB8AC3E}">
        <p14:creationId xmlns:p14="http://schemas.microsoft.com/office/powerpoint/2010/main" val="2928077139"/>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r>
              <a:rPr lang="ro-RO" sz="1600" b="1" dirty="0" smtClean="0">
                <a:solidFill>
                  <a:srgbClr val="002060"/>
                </a:solidFill>
              </a:rPr>
              <a:t/>
            </a:r>
            <a:br>
              <a:rPr lang="ro-RO" sz="1600" b="1" dirty="0" smtClean="0">
                <a:solidFill>
                  <a:srgbClr val="002060"/>
                </a:solidFill>
              </a:rPr>
            </a:br>
            <a:r>
              <a:rPr lang="ro-RO" sz="1600" b="1" dirty="0">
                <a:solidFill>
                  <a:srgbClr val="002060"/>
                </a:solidFill>
              </a:rPr>
              <a:t/>
            </a:r>
            <a:br>
              <a:rPr lang="ro-RO" sz="1600" b="1" dirty="0">
                <a:solidFill>
                  <a:srgbClr val="002060"/>
                </a:solidFill>
              </a:rPr>
            </a:br>
            <a:r>
              <a:rPr lang="ro-RO" sz="1600" b="1" dirty="0" smtClean="0">
                <a:solidFill>
                  <a:srgbClr val="002060"/>
                </a:solidFill>
              </a:rPr>
              <a:t>Modul </a:t>
            </a:r>
            <a:r>
              <a:rPr lang="ro-RO" sz="1600" b="1" dirty="0">
                <a:solidFill>
                  <a:srgbClr val="002060"/>
                </a:solidFill>
              </a:rPr>
              <a:t>1</a:t>
            </a:r>
            <a:r>
              <a:rPr lang="ro-RO" sz="1600" b="1" dirty="0" smtClean="0">
                <a:solidFill>
                  <a:srgbClr val="002060"/>
                </a:solidFill>
              </a:rPr>
              <a:t>: </a:t>
            </a:r>
            <a:r>
              <a:rPr lang="ro-RO" sz="1600" b="1" dirty="0">
                <a:solidFill>
                  <a:srgbClr val="002060"/>
                </a:solidFill>
              </a:rPr>
              <a:t>Financiar-Contabilitate </a:t>
            </a:r>
            <a:br>
              <a:rPr lang="ro-RO" sz="1600" b="1" dirty="0">
                <a:solidFill>
                  <a:srgbClr val="002060"/>
                </a:solidFill>
              </a:rPr>
            </a:br>
            <a:r>
              <a:rPr lang="ro-RO" sz="1600" b="1" dirty="0" smtClean="0">
                <a:solidFill>
                  <a:srgbClr val="002060"/>
                </a:solidFill>
              </a:rPr>
              <a:t/>
            </a:r>
            <a:br>
              <a:rPr lang="ro-RO" sz="1600" b="1" dirty="0" smtClean="0">
                <a:solidFill>
                  <a:srgbClr val="002060"/>
                </a:solidFill>
              </a:rPr>
            </a:br>
            <a:r>
              <a:rPr lang="ro-RO" sz="1600" b="1" dirty="0">
                <a:solidFill>
                  <a:srgbClr val="002060"/>
                </a:solidFill>
              </a:rPr>
              <a:t/>
            </a:r>
            <a:br>
              <a:rPr lang="ro-RO" sz="1600" b="1" dirty="0">
                <a:solidFill>
                  <a:srgbClr val="002060"/>
                </a:solidFill>
              </a:rPr>
            </a:br>
            <a:r>
              <a:rPr lang="ro-RO" sz="1600" b="1" dirty="0" smtClean="0">
                <a:solidFill>
                  <a:srgbClr val="002060"/>
                </a:solidFill>
              </a:rPr>
              <a:t/>
            </a:r>
            <a:br>
              <a:rPr lang="ro-RO" sz="1600" b="1" dirty="0" smtClean="0">
                <a:solidFill>
                  <a:srgbClr val="002060"/>
                </a:solidFill>
              </a:rPr>
            </a:br>
            <a:r>
              <a:rPr lang="ro-RO" sz="1600" b="1" dirty="0">
                <a:solidFill>
                  <a:srgbClr val="002060"/>
                </a:solidFill>
              </a:rPr>
              <a:t>1</a:t>
            </a:r>
            <a:r>
              <a:rPr lang="vi-VN" sz="1600" b="1" dirty="0" smtClean="0">
                <a:solidFill>
                  <a:srgbClr val="002060"/>
                </a:solidFill>
              </a:rPr>
              <a:t>.6</a:t>
            </a:r>
            <a:r>
              <a:rPr lang="vi-VN" sz="1600" b="1" dirty="0">
                <a:solidFill>
                  <a:srgbClr val="002060"/>
                </a:solidFill>
              </a:rPr>
              <a:t>. Condiții de Muncă și Dezvoltarea Personalului</a:t>
            </a:r>
            <a:br>
              <a:rPr lang="vi-VN" sz="1600" b="1" dirty="0">
                <a:solidFill>
                  <a:srgbClr val="002060"/>
                </a:solidFill>
              </a:rPr>
            </a:br>
            <a:r>
              <a:rPr lang="vi-VN" sz="1600" b="1" dirty="0">
                <a:solidFill>
                  <a:srgbClr val="002060"/>
                </a:solidFill>
              </a:rPr>
              <a:t/>
            </a:r>
            <a:br>
              <a:rPr lang="vi-VN" sz="1600" b="1" dirty="0">
                <a:solidFill>
                  <a:srgbClr val="002060"/>
                </a:solidFill>
              </a:rPr>
            </a:br>
            <a:r>
              <a:rPr lang="vi-VN" sz="1600" b="1" dirty="0">
                <a:solidFill>
                  <a:srgbClr val="002060"/>
                </a:solidFill>
              </a:rPr>
              <a:t>Lector: Ing. Vicu Grasu</a:t>
            </a:r>
            <a:br>
              <a:rPr lang="vi-VN" sz="1600" b="1" dirty="0">
                <a:solidFill>
                  <a:srgbClr val="002060"/>
                </a:solidFill>
              </a:rPr>
            </a:br>
            <a:r>
              <a:rPr lang="vi-VN" sz="1600" b="1" dirty="0">
                <a:solidFill>
                  <a:srgbClr val="002060"/>
                </a:solidFill>
              </a:rPr>
              <a:t>Șef Serviciu Resurse Umane</a:t>
            </a:r>
            <a:br>
              <a:rPr lang="vi-VN" sz="1600" b="1" dirty="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1368005476"/>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516499"/>
          </a:xfrm>
        </p:spPr>
        <p:txBody>
          <a:bodyPr/>
          <a:lstStyle/>
          <a:p>
            <a:pPr algn="ctr"/>
            <a:r>
              <a:rPr lang="ro-RO" sz="1600" b="1" dirty="0">
                <a:solidFill>
                  <a:srgbClr val="002060"/>
                </a:solidFill>
              </a:rPr>
              <a:t>1</a:t>
            </a:r>
            <a:r>
              <a:rPr lang="vi-VN" sz="1600" b="1" dirty="0" smtClean="0">
                <a:solidFill>
                  <a:srgbClr val="002060"/>
                </a:solidFill>
              </a:rPr>
              <a:t>.6</a:t>
            </a:r>
            <a:r>
              <a:rPr lang="vi-VN" sz="1600" b="1" dirty="0">
                <a:solidFill>
                  <a:srgbClr val="002060"/>
                </a:solidFill>
              </a:rPr>
              <a:t>. Condiții de Muncă și Dezvoltarea Personalului</a:t>
            </a:r>
            <a:br>
              <a:rPr lang="vi-VN" sz="1600" b="1" dirty="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6" name="Rectangle 15"/>
          <p:cNvSpPr/>
          <p:nvPr/>
        </p:nvSpPr>
        <p:spPr>
          <a:xfrm>
            <a:off x="580293" y="1982469"/>
            <a:ext cx="7798776" cy="923330"/>
          </a:xfrm>
          <a:prstGeom prst="rect">
            <a:avLst/>
          </a:prstGeom>
        </p:spPr>
        <p:txBody>
          <a:bodyPr wrap="square">
            <a:spAutoFit/>
          </a:bodyPr>
          <a:lstStyle/>
          <a:p>
            <a:r>
              <a:rPr lang="ro-RO" sz="1600" kern="0" dirty="0">
                <a:solidFill>
                  <a:srgbClr val="002060"/>
                </a:solidFill>
                <a:latin typeface="Arial"/>
              </a:rPr>
              <a:t>CUPRINS:</a:t>
            </a:r>
            <a:br>
              <a:rPr lang="ro-RO" sz="1600" kern="0" dirty="0">
                <a:solidFill>
                  <a:srgbClr val="002060"/>
                </a:solidFill>
                <a:latin typeface="Arial"/>
              </a:rPr>
            </a:br>
            <a:r>
              <a:rPr lang="ro-RO" sz="1600" kern="0" dirty="0">
                <a:solidFill>
                  <a:srgbClr val="002060"/>
                </a:solidFill>
                <a:latin typeface="Arial"/>
              </a:rPr>
              <a:t/>
            </a:r>
            <a:br>
              <a:rPr lang="ro-RO" sz="1600" kern="0" dirty="0">
                <a:solidFill>
                  <a:srgbClr val="002060"/>
                </a:solidFill>
                <a:latin typeface="Arial"/>
              </a:rPr>
            </a:br>
            <a:endParaRPr lang="en-US" dirty="0"/>
          </a:p>
        </p:txBody>
      </p:sp>
      <p:sp>
        <p:nvSpPr>
          <p:cNvPr id="17" name="Rectangle 16"/>
          <p:cNvSpPr/>
          <p:nvPr/>
        </p:nvSpPr>
        <p:spPr>
          <a:xfrm>
            <a:off x="580293" y="2554004"/>
            <a:ext cx="8088922" cy="2077492"/>
          </a:xfrm>
          <a:prstGeom prst="rect">
            <a:avLst/>
          </a:prstGeom>
        </p:spPr>
        <p:txBody>
          <a:bodyPr wrap="square">
            <a:spAutoFit/>
          </a:bodyPr>
          <a:lstStyle/>
          <a:p>
            <a:pPr marL="285750" indent="-285750">
              <a:lnSpc>
                <a:spcPct val="150000"/>
              </a:lnSpc>
              <a:buFont typeface="Arial" panose="020B0604020202020204" pitchFamily="34" charset="0"/>
              <a:buChar char="•"/>
            </a:pPr>
            <a:r>
              <a:rPr lang="it-IT" sz="1600" kern="0" dirty="0">
                <a:solidFill>
                  <a:srgbClr val="002060"/>
                </a:solidFill>
                <a:latin typeface="Arial"/>
              </a:rPr>
              <a:t>Stabilirea necesarului de formare pentru contabili, economiști și celelalte categorii profesionale</a:t>
            </a:r>
            <a:r>
              <a:rPr lang="it-IT" sz="1600" kern="0" dirty="0" smtClean="0">
                <a:solidFill>
                  <a:srgbClr val="002060"/>
                </a:solidFill>
                <a:latin typeface="Arial"/>
              </a:rPr>
              <a:t>;</a:t>
            </a:r>
            <a:endParaRPr lang="ro-RO" sz="1600" kern="0" dirty="0" smtClean="0">
              <a:solidFill>
                <a:srgbClr val="002060"/>
              </a:solidFill>
              <a:latin typeface="Arial"/>
            </a:endParaRPr>
          </a:p>
          <a:p>
            <a:pPr marL="285750" indent="-285750">
              <a:lnSpc>
                <a:spcPct val="150000"/>
              </a:lnSpc>
              <a:buFont typeface="Arial" panose="020B0604020202020204" pitchFamily="34" charset="0"/>
              <a:buChar char="•"/>
            </a:pPr>
            <a:r>
              <a:rPr lang="fr-FR" sz="1600" kern="0" dirty="0" err="1">
                <a:solidFill>
                  <a:srgbClr val="002060"/>
                </a:solidFill>
                <a:latin typeface="Arial"/>
              </a:rPr>
              <a:t>Planurile</a:t>
            </a:r>
            <a:r>
              <a:rPr lang="fr-FR" sz="1600" kern="0" dirty="0">
                <a:solidFill>
                  <a:srgbClr val="002060"/>
                </a:solidFill>
                <a:latin typeface="Arial"/>
              </a:rPr>
              <a:t> de </a:t>
            </a:r>
            <a:r>
              <a:rPr lang="fr-FR" sz="1600" kern="0" dirty="0" err="1">
                <a:solidFill>
                  <a:srgbClr val="002060"/>
                </a:solidFill>
                <a:latin typeface="Arial"/>
              </a:rPr>
              <a:t>succesiune</a:t>
            </a:r>
            <a:r>
              <a:rPr lang="fr-FR" sz="1600" kern="0" dirty="0">
                <a:solidFill>
                  <a:srgbClr val="002060"/>
                </a:solidFill>
                <a:latin typeface="Arial"/>
              </a:rPr>
              <a:t> (Back-up de </a:t>
            </a:r>
            <a:r>
              <a:rPr lang="fr-FR" sz="1600" kern="0" dirty="0" err="1">
                <a:solidFill>
                  <a:srgbClr val="002060"/>
                </a:solidFill>
                <a:latin typeface="Arial"/>
              </a:rPr>
              <a:t>personal</a:t>
            </a:r>
            <a:r>
              <a:rPr lang="fr-FR" sz="1600" kern="0" dirty="0">
                <a:solidFill>
                  <a:srgbClr val="002060"/>
                </a:solidFill>
                <a:latin typeface="Arial"/>
              </a:rPr>
              <a:t>); </a:t>
            </a:r>
            <a:endParaRPr lang="ro-RO" sz="1600" kern="0" dirty="0" smtClean="0">
              <a:solidFill>
                <a:srgbClr val="002060"/>
              </a:solidFill>
              <a:latin typeface="Arial"/>
            </a:endParaRPr>
          </a:p>
          <a:p>
            <a:pPr marL="285750" indent="-285750">
              <a:lnSpc>
                <a:spcPct val="150000"/>
              </a:lnSpc>
              <a:buFont typeface="Arial" panose="020B0604020202020204" pitchFamily="34" charset="0"/>
              <a:buChar char="•"/>
            </a:pPr>
            <a:r>
              <a:rPr lang="vi-VN" sz="1600" kern="0" dirty="0">
                <a:solidFill>
                  <a:srgbClr val="002060"/>
                </a:solidFill>
                <a:latin typeface="Arial"/>
              </a:rPr>
              <a:t>Evaluarea condițiilor de muncă și sporurile pentru condiții speciale</a:t>
            </a:r>
            <a:br>
              <a:rPr lang="vi-VN" sz="1600" kern="0" dirty="0">
                <a:solidFill>
                  <a:srgbClr val="002060"/>
                </a:solidFill>
                <a:latin typeface="Arial"/>
              </a:rPr>
            </a:br>
            <a:endParaRPr lang="en-US" dirty="0"/>
          </a:p>
        </p:txBody>
      </p:sp>
    </p:spTree>
    <p:extLst>
      <p:ext uri="{BB962C8B-B14F-4D97-AF65-F5344CB8AC3E}">
        <p14:creationId xmlns:p14="http://schemas.microsoft.com/office/powerpoint/2010/main" val="3009363616"/>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116165"/>
            <a:ext cx="8839199" cy="375822"/>
          </a:xfrm>
        </p:spPr>
        <p:txBody>
          <a:bodyPr/>
          <a:lstStyle/>
          <a:p>
            <a:pPr algn="ctr"/>
            <a:r>
              <a:rPr lang="it-IT" sz="1600" b="1" dirty="0">
                <a:solidFill>
                  <a:srgbClr val="002060"/>
                </a:solidFill>
              </a:rPr>
              <a:t>Stabilirea necesarului de formare </a:t>
            </a:r>
            <a:r>
              <a:rPr lang="it-IT" sz="1600" b="1" dirty="0" smtClean="0">
                <a:solidFill>
                  <a:srgbClr val="002060"/>
                </a:solidFill>
              </a:rPr>
              <a:t>profesională</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8635" y="1446940"/>
            <a:ext cx="5396273" cy="416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226871"/>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31155" y="1134172"/>
            <a:ext cx="8839199" cy="490122"/>
          </a:xfrm>
        </p:spPr>
        <p:txBody>
          <a:bodyPr/>
          <a:lstStyle/>
          <a:p>
            <a:pPr algn="ctr"/>
            <a:r>
              <a:rPr lang="it-IT" sz="1600" b="1" dirty="0">
                <a:solidFill>
                  <a:srgbClr val="002060"/>
                </a:solidFill>
              </a:rPr>
              <a:t>Stabilirea necesarului de formare profesională</a:t>
            </a: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3330" y="1548848"/>
            <a:ext cx="5064427" cy="391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227685"/>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31155" y="1134172"/>
            <a:ext cx="8839199" cy="384614"/>
          </a:xfrm>
        </p:spPr>
        <p:txBody>
          <a:bodyPr/>
          <a:lstStyle/>
          <a:p>
            <a:pPr algn="ctr"/>
            <a:r>
              <a:rPr lang="fr-FR" sz="1600" b="1" dirty="0" err="1">
                <a:solidFill>
                  <a:srgbClr val="002060"/>
                </a:solidFill>
              </a:rPr>
              <a:t>Planurile</a:t>
            </a:r>
            <a:r>
              <a:rPr lang="fr-FR" sz="1600" b="1" dirty="0">
                <a:solidFill>
                  <a:srgbClr val="002060"/>
                </a:solidFill>
              </a:rPr>
              <a:t> de </a:t>
            </a:r>
            <a:r>
              <a:rPr lang="fr-FR" sz="1600" b="1" dirty="0" err="1">
                <a:solidFill>
                  <a:srgbClr val="002060"/>
                </a:solidFill>
              </a:rPr>
              <a:t>succesiune</a:t>
            </a:r>
            <a:r>
              <a:rPr lang="fr-FR" sz="1600" b="1" dirty="0">
                <a:solidFill>
                  <a:srgbClr val="002060"/>
                </a:solidFill>
              </a:rPr>
              <a:t> (Back-up de </a:t>
            </a:r>
            <a:r>
              <a:rPr lang="fr-FR" sz="1600" b="1" dirty="0" err="1">
                <a:solidFill>
                  <a:srgbClr val="002060"/>
                </a:solidFill>
              </a:rPr>
              <a:t>personal</a:t>
            </a:r>
            <a:r>
              <a:rPr lang="fr-FR" sz="1600" b="1" dirty="0">
                <a:solidFill>
                  <a:srgbClr val="002060"/>
                </a:solidFill>
              </a:rPr>
              <a:t>)</a:t>
            </a: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4" name="Rectangle 3"/>
          <p:cNvSpPr/>
          <p:nvPr/>
        </p:nvSpPr>
        <p:spPr>
          <a:xfrm>
            <a:off x="1030414" y="1777140"/>
            <a:ext cx="6802758" cy="2214965"/>
          </a:xfrm>
          <a:prstGeom prst="rect">
            <a:avLst/>
          </a:prstGeom>
        </p:spPr>
        <p:txBody>
          <a:bodyPr wrap="square">
            <a:spAutoFit/>
          </a:bodyPr>
          <a:lstStyle/>
          <a:p>
            <a:pPr algn="just" fontAlgn="auto">
              <a:lnSpc>
                <a:spcPct val="90000"/>
              </a:lnSpc>
              <a:spcBef>
                <a:spcPts val="1000"/>
              </a:spcBef>
              <a:spcAft>
                <a:spcPts val="0"/>
              </a:spcAft>
            </a:pPr>
            <a:r>
              <a:rPr lang="ro-RO" sz="1600" b="0" dirty="0">
                <a:solidFill>
                  <a:prstClr val="black"/>
                </a:solidFill>
                <a:latin typeface="Calibri" panose="020F0502020204030204"/>
              </a:rPr>
              <a:t>Î</a:t>
            </a:r>
            <a:r>
              <a:rPr lang="en-US" sz="1600" b="0" dirty="0">
                <a:solidFill>
                  <a:prstClr val="black"/>
                </a:solidFill>
                <a:latin typeface="Calibri" panose="020F0502020204030204"/>
              </a:rPr>
              <a:t>n </a:t>
            </a:r>
            <a:r>
              <a:rPr lang="en-US" sz="1600" b="0" dirty="0" err="1">
                <a:solidFill>
                  <a:prstClr val="black"/>
                </a:solidFill>
                <a:latin typeface="Calibri" panose="020F0502020204030204"/>
              </a:rPr>
              <a:t>baza</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principiului</a:t>
            </a:r>
            <a:r>
              <a:rPr lang="en-US" sz="1600" b="0" dirty="0">
                <a:solidFill>
                  <a:prstClr val="black"/>
                </a:solidFill>
                <a:latin typeface="Calibri" panose="020F0502020204030204"/>
              </a:rPr>
              <a:t> </a:t>
            </a:r>
            <a:r>
              <a:rPr lang="en-US" sz="1600" b="0" i="1" dirty="0" err="1">
                <a:solidFill>
                  <a:prstClr val="black"/>
                </a:solidFill>
                <a:latin typeface="Calibri" panose="020F0502020204030204"/>
              </a:rPr>
              <a:t>permanentei</a:t>
            </a:r>
            <a:r>
              <a:rPr lang="en-US" sz="1600" b="0" i="1" dirty="0">
                <a:solidFill>
                  <a:prstClr val="black"/>
                </a:solidFill>
                <a:latin typeface="Calibri" panose="020F0502020204030204"/>
              </a:rPr>
              <a:t> </a:t>
            </a:r>
            <a:r>
              <a:rPr lang="en-US" sz="1600" b="0" i="1" dirty="0" err="1">
                <a:solidFill>
                  <a:prstClr val="black"/>
                </a:solidFill>
                <a:latin typeface="Calibri" panose="020F0502020204030204"/>
              </a:rPr>
              <a:t>managementului</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pentru</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fiecare</a:t>
            </a:r>
            <a:r>
              <a:rPr lang="en-US" sz="1600" b="0" dirty="0">
                <a:solidFill>
                  <a:prstClr val="black"/>
                </a:solidFill>
                <a:latin typeface="Calibri" panose="020F0502020204030204"/>
              </a:rPr>
              <a:t> post de </a:t>
            </a:r>
            <a:r>
              <a:rPr lang="en-US" sz="1600" b="0" dirty="0" err="1">
                <a:solidFill>
                  <a:prstClr val="black"/>
                </a:solidFill>
                <a:latin typeface="Calibri" panose="020F0502020204030204"/>
              </a:rPr>
              <a:t>conducere</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trebuie</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sa</a:t>
            </a:r>
            <a:r>
              <a:rPr lang="en-US" sz="1600" b="0" dirty="0">
                <a:solidFill>
                  <a:prstClr val="black"/>
                </a:solidFill>
                <a:latin typeface="Calibri" panose="020F0502020204030204"/>
              </a:rPr>
              <a:t> fie </a:t>
            </a:r>
            <a:r>
              <a:rPr lang="en-US" sz="1600" b="0" dirty="0" err="1">
                <a:solidFill>
                  <a:prstClr val="black"/>
                </a:solidFill>
                <a:latin typeface="Calibri" panose="020F0502020204030204"/>
              </a:rPr>
              <a:t>prevazuta</a:t>
            </a:r>
            <a:r>
              <a:rPr lang="en-US" sz="1600" b="0" dirty="0">
                <a:solidFill>
                  <a:prstClr val="black"/>
                </a:solidFill>
                <a:latin typeface="Calibri" panose="020F0502020204030204"/>
              </a:rPr>
              <a:t> o </a:t>
            </a:r>
            <a:r>
              <a:rPr lang="en-US" sz="1600" b="0" dirty="0" err="1">
                <a:solidFill>
                  <a:prstClr val="black"/>
                </a:solidFill>
                <a:latin typeface="Calibri" panose="020F0502020204030204"/>
              </a:rPr>
              <a:t>persoana</a:t>
            </a:r>
            <a:r>
              <a:rPr lang="en-US" sz="1600" b="0" dirty="0">
                <a:solidFill>
                  <a:prstClr val="black"/>
                </a:solidFill>
                <a:latin typeface="Calibri" panose="020F0502020204030204"/>
              </a:rPr>
              <a:t> care </a:t>
            </a:r>
            <a:r>
              <a:rPr lang="en-US" sz="1600" b="0" dirty="0" err="1">
                <a:solidFill>
                  <a:prstClr val="black"/>
                </a:solidFill>
                <a:latin typeface="Calibri" panose="020F0502020204030204"/>
              </a:rPr>
              <a:t>sa</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poata</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inlocui</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oricand</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titularul</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sau</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Acest</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rol</a:t>
            </a:r>
            <a:r>
              <a:rPr lang="en-US" sz="1600" b="0" dirty="0">
                <a:solidFill>
                  <a:prstClr val="black"/>
                </a:solidFill>
                <a:latin typeface="Calibri" panose="020F0502020204030204"/>
              </a:rPr>
              <a:t>, de </a:t>
            </a:r>
            <a:r>
              <a:rPr lang="en-US" sz="1600" b="0" dirty="0" err="1">
                <a:solidFill>
                  <a:prstClr val="black"/>
                </a:solidFill>
                <a:latin typeface="Calibri" panose="020F0502020204030204"/>
              </a:rPr>
              <a:t>regula</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il</a:t>
            </a:r>
            <a:r>
              <a:rPr lang="en-US" sz="1600" b="0" dirty="0">
                <a:solidFill>
                  <a:prstClr val="black"/>
                </a:solidFill>
                <a:latin typeface="Calibri" panose="020F0502020204030204"/>
              </a:rPr>
              <a:t> are </a:t>
            </a:r>
            <a:r>
              <a:rPr lang="en-US" sz="1600" b="0" dirty="0" err="1">
                <a:solidFill>
                  <a:prstClr val="black"/>
                </a:solidFill>
                <a:latin typeface="Calibri" panose="020F0502020204030204"/>
              </a:rPr>
              <a:t>adjunctul</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titularului</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postului</a:t>
            </a:r>
            <a:r>
              <a:rPr lang="en-US" sz="1600" b="0" dirty="0">
                <a:solidFill>
                  <a:prstClr val="black"/>
                </a:solidFill>
                <a:latin typeface="Calibri" panose="020F0502020204030204"/>
              </a:rPr>
              <a:t> de </a:t>
            </a:r>
            <a:r>
              <a:rPr lang="en-US" sz="1600" b="0" dirty="0" err="1">
                <a:solidFill>
                  <a:prstClr val="black"/>
                </a:solidFill>
                <a:latin typeface="Calibri" panose="020F0502020204030204"/>
              </a:rPr>
              <a:t>conducere</a:t>
            </a:r>
            <a:r>
              <a:rPr lang="en-US" sz="1600" b="0" dirty="0">
                <a:solidFill>
                  <a:prstClr val="black"/>
                </a:solidFill>
                <a:latin typeface="Calibri" panose="020F0502020204030204"/>
              </a:rPr>
              <a:t>. </a:t>
            </a:r>
          </a:p>
          <a:p>
            <a:pPr algn="just" fontAlgn="auto">
              <a:lnSpc>
                <a:spcPct val="90000"/>
              </a:lnSpc>
              <a:spcBef>
                <a:spcPts val="1000"/>
              </a:spcBef>
              <a:spcAft>
                <a:spcPts val="0"/>
              </a:spcAft>
            </a:pPr>
            <a:r>
              <a:rPr lang="en-US" sz="1600" b="0" dirty="0" err="1" smtClean="0">
                <a:solidFill>
                  <a:prstClr val="black"/>
                </a:solidFill>
                <a:latin typeface="Calibri" panose="020F0502020204030204"/>
              </a:rPr>
              <a:t>Daca</a:t>
            </a:r>
            <a:r>
              <a:rPr lang="en-US" sz="1600" b="0" dirty="0" smtClean="0">
                <a:solidFill>
                  <a:prstClr val="black"/>
                </a:solidFill>
                <a:latin typeface="Calibri" panose="020F0502020204030204"/>
              </a:rPr>
              <a:t> </a:t>
            </a:r>
            <a:r>
              <a:rPr lang="en-US" sz="1600" b="0" dirty="0">
                <a:solidFill>
                  <a:prstClr val="black"/>
                </a:solidFill>
                <a:latin typeface="Calibri" panose="020F0502020204030204"/>
              </a:rPr>
              <a:t>un </a:t>
            </a:r>
            <a:r>
              <a:rPr lang="en-US" sz="1600" b="0" dirty="0" err="1">
                <a:solidFill>
                  <a:prstClr val="black"/>
                </a:solidFill>
                <a:latin typeface="Calibri" panose="020F0502020204030204"/>
              </a:rPr>
              <a:t>asemenea</a:t>
            </a:r>
            <a:r>
              <a:rPr lang="en-US" sz="1600" b="0" dirty="0">
                <a:solidFill>
                  <a:prstClr val="black"/>
                </a:solidFill>
                <a:latin typeface="Calibri" panose="020F0502020204030204"/>
              </a:rPr>
              <a:t> post nu </a:t>
            </a:r>
            <a:r>
              <a:rPr lang="en-US" sz="1600" b="0" dirty="0" err="1">
                <a:solidFill>
                  <a:prstClr val="black"/>
                </a:solidFill>
                <a:latin typeface="Calibri" panose="020F0502020204030204"/>
              </a:rPr>
              <a:t>figureza</a:t>
            </a:r>
            <a:r>
              <a:rPr lang="en-US" sz="1600" b="0" dirty="0">
                <a:solidFill>
                  <a:prstClr val="black"/>
                </a:solidFill>
                <a:latin typeface="Calibri" panose="020F0502020204030204"/>
              </a:rPr>
              <a:t> in </a:t>
            </a:r>
            <a:r>
              <a:rPr lang="en-US" sz="1600" b="0" dirty="0" err="1">
                <a:solidFill>
                  <a:prstClr val="black"/>
                </a:solidFill>
                <a:latin typeface="Calibri" panose="020F0502020204030204"/>
              </a:rPr>
              <a:t>structura</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organizatorica</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atunci</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preluarea</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prerogativelor</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postului</a:t>
            </a:r>
            <a:r>
              <a:rPr lang="en-US" sz="1600" b="0" dirty="0">
                <a:solidFill>
                  <a:prstClr val="black"/>
                </a:solidFill>
                <a:latin typeface="Calibri" panose="020F0502020204030204"/>
              </a:rPr>
              <a:t> de </a:t>
            </a:r>
            <a:r>
              <a:rPr lang="en-US" sz="1600" b="0" dirty="0" err="1">
                <a:solidFill>
                  <a:prstClr val="black"/>
                </a:solidFill>
                <a:latin typeface="Calibri" panose="020F0502020204030204"/>
              </a:rPr>
              <a:t>conducere</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revine</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unuia</a:t>
            </a:r>
            <a:r>
              <a:rPr lang="en-US" sz="1600" b="0" dirty="0">
                <a:solidFill>
                  <a:prstClr val="black"/>
                </a:solidFill>
                <a:latin typeface="Calibri" panose="020F0502020204030204"/>
              </a:rPr>
              <a:t> din </a:t>
            </a:r>
            <a:r>
              <a:rPr lang="en-US" sz="1600" b="0" dirty="0" err="1">
                <a:solidFill>
                  <a:prstClr val="black"/>
                </a:solidFill>
                <a:latin typeface="Calibri" panose="020F0502020204030204"/>
              </a:rPr>
              <a:t>subordonati</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desemnat</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dinainte</a:t>
            </a:r>
            <a:r>
              <a:rPr lang="en-US" sz="1600" b="0" dirty="0">
                <a:solidFill>
                  <a:prstClr val="black"/>
                </a:solidFill>
                <a:latin typeface="Calibri" panose="020F0502020204030204"/>
              </a:rPr>
              <a:t>. Se </a:t>
            </a:r>
            <a:r>
              <a:rPr lang="en-US" sz="1600" b="0" dirty="0" err="1">
                <a:solidFill>
                  <a:prstClr val="black"/>
                </a:solidFill>
                <a:latin typeface="Calibri" panose="020F0502020204030204"/>
              </a:rPr>
              <a:t>asigura</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astfel</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continuitatea</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conducerii</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tuturor</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nivelurilor</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ierarhice</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prin</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preluarea</a:t>
            </a:r>
            <a:r>
              <a:rPr lang="en-US" sz="1600" b="0" dirty="0">
                <a:solidFill>
                  <a:prstClr val="black"/>
                </a:solidFill>
                <a:latin typeface="Calibri" panose="020F0502020204030204"/>
              </a:rPr>
              <a:t> automata a </a:t>
            </a:r>
            <a:r>
              <a:rPr lang="en-US" sz="1600" b="0" dirty="0" err="1">
                <a:solidFill>
                  <a:prstClr val="black"/>
                </a:solidFill>
                <a:latin typeface="Calibri" panose="020F0502020204030204"/>
              </a:rPr>
              <a:t>sarcinilor</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competentelor</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si</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responsabilitatilor</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sefului</a:t>
            </a:r>
            <a:r>
              <a:rPr lang="en-US" sz="1600" b="0" dirty="0">
                <a:solidFill>
                  <a:prstClr val="black"/>
                </a:solidFill>
                <a:latin typeface="Calibri" panose="020F0502020204030204"/>
              </a:rPr>
              <a:t> de </a:t>
            </a:r>
            <a:r>
              <a:rPr lang="en-US" sz="1600" b="0" dirty="0" err="1">
                <a:solidFill>
                  <a:prstClr val="black"/>
                </a:solidFill>
                <a:latin typeface="Calibri" panose="020F0502020204030204"/>
              </a:rPr>
              <a:t>catre</a:t>
            </a:r>
            <a:r>
              <a:rPr lang="en-US" sz="1600" b="0" dirty="0">
                <a:solidFill>
                  <a:prstClr val="black"/>
                </a:solidFill>
                <a:latin typeface="Calibri" panose="020F0502020204030204"/>
              </a:rPr>
              <a:t> un alt </a:t>
            </a:r>
            <a:r>
              <a:rPr lang="en-US" sz="1600" b="0" dirty="0" err="1">
                <a:solidFill>
                  <a:prstClr val="black"/>
                </a:solidFill>
                <a:latin typeface="Calibri" panose="020F0502020204030204"/>
              </a:rPr>
              <a:t>salariat</a:t>
            </a:r>
            <a:r>
              <a:rPr lang="en-US" sz="1600" b="0" dirty="0">
                <a:solidFill>
                  <a:prstClr val="black"/>
                </a:solidFill>
                <a:latin typeface="Calibri" panose="020F0502020204030204"/>
              </a:rPr>
              <a:t> in </a:t>
            </a:r>
            <a:r>
              <a:rPr lang="en-US" sz="1600" b="0" dirty="0" err="1">
                <a:solidFill>
                  <a:prstClr val="black"/>
                </a:solidFill>
                <a:latin typeface="Calibri" panose="020F0502020204030204"/>
              </a:rPr>
              <a:t>situatia</a:t>
            </a:r>
            <a:r>
              <a:rPr lang="en-US" sz="1600" b="0" dirty="0">
                <a:solidFill>
                  <a:prstClr val="black"/>
                </a:solidFill>
                <a:latin typeface="Calibri" panose="020F0502020204030204"/>
              </a:rPr>
              <a:t> de </a:t>
            </a:r>
            <a:r>
              <a:rPr lang="en-US" sz="1600" b="0" dirty="0" err="1">
                <a:solidFill>
                  <a:prstClr val="black"/>
                </a:solidFill>
                <a:latin typeface="Calibri" panose="020F0502020204030204"/>
              </a:rPr>
              <a:t>imposibilitate</a:t>
            </a:r>
            <a:r>
              <a:rPr lang="en-US" sz="1600" b="0" dirty="0">
                <a:solidFill>
                  <a:prstClr val="black"/>
                </a:solidFill>
                <a:latin typeface="Calibri" panose="020F0502020204030204"/>
              </a:rPr>
              <a:t> a </a:t>
            </a:r>
            <a:r>
              <a:rPr lang="en-US" sz="1600" b="0" dirty="0" err="1">
                <a:solidFill>
                  <a:prstClr val="black"/>
                </a:solidFill>
                <a:latin typeface="Calibri" panose="020F0502020204030204"/>
              </a:rPr>
              <a:t>executarii</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lor</a:t>
            </a:r>
            <a:r>
              <a:rPr lang="en-US" sz="1600" b="0" dirty="0">
                <a:solidFill>
                  <a:prstClr val="black"/>
                </a:solidFill>
                <a:latin typeface="Calibri" panose="020F0502020204030204"/>
              </a:rPr>
              <a:t> de </a:t>
            </a:r>
            <a:r>
              <a:rPr lang="en-US" sz="1600" b="0" dirty="0" err="1">
                <a:solidFill>
                  <a:prstClr val="black"/>
                </a:solidFill>
                <a:latin typeface="Calibri" panose="020F0502020204030204"/>
              </a:rPr>
              <a:t>catre</a:t>
            </a:r>
            <a:r>
              <a:rPr lang="en-US" sz="1600" b="0" dirty="0">
                <a:solidFill>
                  <a:prstClr val="black"/>
                </a:solidFill>
                <a:latin typeface="Calibri" panose="020F0502020204030204"/>
              </a:rPr>
              <a:t> </a:t>
            </a:r>
            <a:r>
              <a:rPr lang="en-US" sz="1600" b="0" dirty="0" err="1">
                <a:solidFill>
                  <a:prstClr val="black"/>
                </a:solidFill>
                <a:latin typeface="Calibri" panose="020F0502020204030204"/>
              </a:rPr>
              <a:t>sef</a:t>
            </a:r>
            <a:r>
              <a:rPr lang="en-US" sz="1600" b="0" dirty="0">
                <a:solidFill>
                  <a:prstClr val="black"/>
                </a:solidFill>
                <a:latin typeface="Calibri" panose="020F0502020204030204"/>
              </a:rPr>
              <a:t>.</a:t>
            </a:r>
          </a:p>
        </p:txBody>
      </p:sp>
    </p:spTree>
    <p:extLst>
      <p:ext uri="{BB962C8B-B14F-4D97-AF65-F5344CB8AC3E}">
        <p14:creationId xmlns:p14="http://schemas.microsoft.com/office/powerpoint/2010/main" val="2005577414"/>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134172"/>
            <a:ext cx="8839199" cy="490122"/>
          </a:xfrm>
        </p:spPr>
        <p:txBody>
          <a:bodyPr/>
          <a:lstStyle/>
          <a:p>
            <a:pPr algn="ctr"/>
            <a:r>
              <a:rPr lang="vi-VN" sz="1600" b="1" dirty="0">
                <a:solidFill>
                  <a:srgbClr val="002060"/>
                </a:solidFill>
              </a:rPr>
              <a:t>Evaluarea condițiilor de muncă și sporurile pentru condiții speciale</a:t>
            </a: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3263" y="1515342"/>
            <a:ext cx="2403329" cy="3260919"/>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42732" y="1515343"/>
            <a:ext cx="2330430" cy="3260919"/>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39367" y="1515343"/>
            <a:ext cx="3119575" cy="3260919"/>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24597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xfrm>
            <a:off x="1114041" y="6611937"/>
            <a:ext cx="1295400" cy="246063"/>
          </a:xfrm>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graphicFrame>
        <p:nvGraphicFramePr>
          <p:cNvPr id="4" name="Diagram 3"/>
          <p:cNvGraphicFramePr/>
          <p:nvPr>
            <p:extLst>
              <p:ext uri="{D42A27DB-BD31-4B8C-83A1-F6EECF244321}">
                <p14:modId xmlns:p14="http://schemas.microsoft.com/office/powerpoint/2010/main" val="1032444726"/>
              </p:ext>
            </p:extLst>
          </p:nvPr>
        </p:nvGraphicFramePr>
        <p:xfrm>
          <a:off x="982579" y="1401997"/>
          <a:ext cx="7379368" cy="4064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475010414"/>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39948" y="1215586"/>
            <a:ext cx="8839199" cy="296691"/>
          </a:xfrm>
        </p:spPr>
        <p:txBody>
          <a:bodyPr/>
          <a:lstStyle/>
          <a:p>
            <a:pPr algn="ctr"/>
            <a:r>
              <a:rPr lang="vi-VN" sz="1600" b="1" dirty="0">
                <a:solidFill>
                  <a:srgbClr val="002060"/>
                </a:solidFill>
              </a:rPr>
              <a:t>Evaluarea condițiilor de muncă și sporurile pentru condiții </a:t>
            </a:r>
            <a:r>
              <a:rPr lang="vi-VN" sz="1600" b="1" dirty="0" smtClean="0">
                <a:solidFill>
                  <a:srgbClr val="002060"/>
                </a:solidFill>
              </a:rPr>
              <a:t>speciale</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307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4210" y="1629263"/>
            <a:ext cx="8231921" cy="60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4210" y="2232957"/>
            <a:ext cx="8210608" cy="279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87578"/>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5"/>
            <a:ext cx="8839199" cy="419784"/>
          </a:xfrm>
        </p:spPr>
        <p:txBody>
          <a:bodyPr/>
          <a:lstStyle/>
          <a:p>
            <a:pPr algn="ctr"/>
            <a:r>
              <a:rPr lang="vi-VN" sz="1600" b="1" dirty="0">
                <a:solidFill>
                  <a:srgbClr val="002060"/>
                </a:solidFill>
              </a:rPr>
              <a:t>Evaluarea condițiilor de muncă și sporurile pentru condiții speciale</a:t>
            </a: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409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2901" y="1815771"/>
            <a:ext cx="6842007" cy="87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2901" y="2687163"/>
            <a:ext cx="8100036" cy="67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54030"/>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lvl="0" eaLnBrk="0" hangingPunct="0"/>
            <a:r>
              <a:rPr lang="ro-RO" b="1" i="1" kern="1200" dirty="0" smtClean="0">
                <a:solidFill>
                  <a:srgbClr val="2C87C8"/>
                </a:solidFill>
                <a:latin typeface="Calibri" panose="020F0502020204030204"/>
              </a:rPr>
              <a:t>		</a:t>
            </a:r>
            <a:endParaRPr lang="ro-RO" altLang="en-US" sz="1600" kern="1200" dirty="0">
              <a:solidFill>
                <a:prstClr val="black"/>
              </a:solidFill>
              <a:latin typeface="Calibri" panose="020F0502020204030204"/>
              <a:ea typeface="MS PGothic" panose="020B0600070205080204" pitchFamily="34" charset="-128"/>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4" name="Rectangle 3"/>
          <p:cNvSpPr/>
          <p:nvPr/>
        </p:nvSpPr>
        <p:spPr>
          <a:xfrm>
            <a:off x="1200149" y="3532972"/>
            <a:ext cx="6953251" cy="338554"/>
          </a:xfrm>
          <a:prstGeom prst="rect">
            <a:avLst/>
          </a:prstGeom>
        </p:spPr>
        <p:txBody>
          <a:bodyPr wrap="square">
            <a:spAutoFit/>
          </a:bodyPr>
          <a:lstStyle/>
          <a:p>
            <a:pPr defTabSz="457200" eaLnBrk="0" hangingPunct="0">
              <a:defRPr/>
            </a:pPr>
            <a:r>
              <a:rPr lang="ro-RO" altLang="en-US" sz="1600" b="0" kern="0" dirty="0" smtClean="0">
                <a:solidFill>
                  <a:prstClr val="black"/>
                </a:solidFill>
                <a:latin typeface="Calibri" panose="020F0502020204030204" pitchFamily="34" charset="0"/>
                <a:ea typeface="MS PGothic" panose="020B0600070205080204" pitchFamily="34" charset="-128"/>
              </a:rPr>
              <a:t>			</a:t>
            </a:r>
            <a:endParaRPr lang="en-US" altLang="en-US" sz="1600" b="0" kern="0" dirty="0">
              <a:solidFill>
                <a:prstClr val="black"/>
              </a:solidFill>
              <a:latin typeface="Calibri" panose="020F0502020204030204" pitchFamily="34" charset="0"/>
              <a:ea typeface="MS PGothic" panose="020B0600070205080204" pitchFamily="34" charset="-128"/>
            </a:endParaRPr>
          </a:p>
        </p:txBody>
      </p:sp>
      <p:sp>
        <p:nvSpPr>
          <p:cNvPr id="5" name="Rectangle 4"/>
          <p:cNvSpPr/>
          <p:nvPr/>
        </p:nvSpPr>
        <p:spPr>
          <a:xfrm>
            <a:off x="2728805" y="2601010"/>
            <a:ext cx="2924390" cy="646331"/>
          </a:xfrm>
          <a:prstGeom prst="rect">
            <a:avLst/>
          </a:prstGeom>
        </p:spPr>
        <p:txBody>
          <a:bodyPr wrap="none">
            <a:spAutoFit/>
          </a:bodyPr>
          <a:lstStyle/>
          <a:p>
            <a:pPr algn="ctr" fontAlgn="auto">
              <a:spcBef>
                <a:spcPts val="0"/>
              </a:spcBef>
              <a:spcAft>
                <a:spcPts val="0"/>
              </a:spcAft>
            </a:pPr>
            <a:r>
              <a:rPr lang="ro-RO" sz="3600" dirty="0">
                <a:solidFill>
                  <a:srgbClr val="2C87C8"/>
                </a:solidFill>
                <a:latin typeface="Calibri" panose="020F0502020204030204"/>
              </a:rPr>
              <a:t>Vă mulțumim!</a:t>
            </a:r>
          </a:p>
        </p:txBody>
      </p:sp>
      <p:pic>
        <p:nvPicPr>
          <p:cNvPr id="6" name="Picture 5"/>
          <p:cNvPicPr>
            <a:picLocks noChangeAspect="1"/>
          </p:cNvPicPr>
          <p:nvPr/>
        </p:nvPicPr>
        <p:blipFill>
          <a:blip r:embed="rId11"/>
          <a:stretch>
            <a:fillRect/>
          </a:stretch>
        </p:blipFill>
        <p:spPr>
          <a:xfrm>
            <a:off x="5663441" y="4195916"/>
            <a:ext cx="2865368" cy="847417"/>
          </a:xfrm>
          <a:prstGeom prst="rect">
            <a:avLst/>
          </a:prstGeom>
        </p:spPr>
      </p:pic>
    </p:spTree>
    <p:extLst>
      <p:ext uri="{BB962C8B-B14F-4D97-AF65-F5344CB8AC3E}">
        <p14:creationId xmlns:p14="http://schemas.microsoft.com/office/powerpoint/2010/main" val="195870459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2415</TotalTime>
  <Words>7017</Words>
  <Application>Microsoft Office PowerPoint</Application>
  <PresentationFormat>On-screen Show (4:3)</PresentationFormat>
  <Paragraphs>591</Paragraphs>
  <Slides>92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94" baseType="lpstr">
      <vt:lpstr>GIZ_Banner_Kopfzeile-Ausland (3)</vt:lpstr>
      <vt:lpstr>Document</vt:lpstr>
      <vt:lpstr>  Program de Instruiri și Schimburi de Experiență  a Specialiștilor din cadrul Întreprinderilor de Alimentare cu Apă și de Canalizare Membre AMAC   Iași-Septembrie 2018</vt:lpstr>
      <vt:lpstr>Modul 1: Financiar-Contabilitate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INDICATORII DE PERFORMANȚĂ economici și financiari</vt:lpstr>
      <vt:lpstr>INDICATORII DE PERFORMANȚĂ economici și financiari</vt:lpstr>
      <vt:lpstr>INDICATORII DE PERFORMANȚĂ economici și financiari</vt:lpstr>
      <vt:lpstr>INDICATORII DE PERFORMANȚĂ economici și financiari</vt:lpstr>
      <vt:lpstr>INDICATORII DE PERFORMANȚĂ economici și financiari</vt:lpstr>
      <vt:lpstr>PowerPoint Presentation</vt:lpstr>
      <vt:lpstr>PowerPoint Presentation</vt:lpstr>
      <vt:lpstr>Cuprins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Modul 1: Financiar-Contabilitate   1.4. Cuantificarea Consumurilor, Facturarea Serviciilor   Lector: Jr. Cristian Mariniuc Șef Serviciu Comercial ZMI (Zona Metropolitană Iași)  Iași-Septembrie 2018 </vt:lpstr>
      <vt:lpstr>1.4. Cuantificarea Consumurilor, Facturarea Serviciilor   Cuprins   1. Structura Serviciilor Comerciale  2. Lista activităților desfășurate în cadrul Serviciilor Comerciale   3. Tipuri de utilizatori   4. Contractul de furnizare/prestare a serviciului de alimentare  cu apă și de  canalizare   5. Citirea contoarelor de branșament și facturarea consumurilor  </vt:lpstr>
      <vt:lpstr>1.4. Cuantificarea Consumurilor, Facturarea Serviciilor   Cuprins   6. Contractare în condominii   7. Sancțiuni aplicate în cazul întârzierii la plată   8. Sancțiuni aplicate în cazul neplății  9. Preluare ape pluviale   10. Raport de activitate  </vt:lpstr>
      <vt:lpstr>1.4. Cuantificarea Consumurilor, Facturarea Serviciilor  Subtitlul 1 - Structura Serviciilor Comerciale  Serviciul Comercial Zona Metropolitană Iași – municipiul Iași și comunele limitrofe: Lețcani, Ciurea, Bârnova, Tomești, Holboca, Aroneanu, Valea Lupului, Rediu, Miroslava și Popricani. Sector Comercial Iași Nord  Sector Comercial Iași Sud Serviciul Comercial Zona Județeană Iași – restul localităților și comunelor din aria de operare din județul Iași și localitățile din județul Neamț prin care trece conducta de aducțiune Timișești.  Sector Comercial Bahlui  Sector Comercial Prut-Bârlad  Sector Comercial Siret </vt:lpstr>
      <vt:lpstr>1.4. Cuantificarea Consumurilor, Facturarea Serviciilor  Subtitlul 1 - Structura Serviciilor Comerciale  </vt:lpstr>
      <vt:lpstr>1.4. Cuantificarea Consumurilor, Facturarea Serviciilor  Subtitlul 2 - Lista activităților desfășurate în cadrul Serviciilor Comerciale   1. Contractarea serviciilor de alimentare cu apă și de canalizare  2. Citirea contoarelor de branșament și emiterea facturilor  3. Încasarea creanțelor la utilizatorii rău platnici  4. Răspunsuri la petiții/sesizări cu privire la activitățile comerciale  </vt:lpstr>
      <vt:lpstr>1.4. Cuantificarea Consumurilor, Facturarea Serviciilor  Subtitlul 2.1 – Contractarea serviciilor de alimentare cu apă și de canalizare    - Primirea documentației în vederea întocmirii contractului     - Întocmirea contractului     - Semnarea contractului de către utilizator      - Înregistrarea în sistemul informatic      - Arhivarea contractelor la nivel de serviciu  </vt:lpstr>
      <vt:lpstr>1.4. Cuantificarea Consumurilor, Facturarea Serviciilor  Subtitlul 2.2 – Citirea contoarelor de branșament și facturarea consumurilor   - Citirea consumului realizat     - Transmiterea citirii și înregistrarea în CROS     - Verificarea și validarea consumurilor      - Efectuarea calculului pentru consumul înregistrat      - Verificarea rapoartelor în vederea emiterii facturilor  - Emiterea și transmiterea facturii  </vt:lpstr>
      <vt:lpstr>1.4. Cuantificarea Consumurilor, Facturarea Serviciilor  Subtitlul 2.3 – Încasarea creanțelor de la utilizatorii rău platnici     - Notificarea utilizatorului     - Emiterea ordinului de închidere     - Emiterea ordinului de debranșare/bușonare      - Furnizarea datelor în vederea întocmirii dosarului de acționare în  judecată      - Încasarea creanțelor și a cheltuielilor de judecată   </vt:lpstr>
      <vt:lpstr>1.4. Cuantificarea Consumurilor, Facturarea Serviciilor  Subtitlul 2.4– Răspunsuri la petiții/sesizări cu privire la activitățile comerciale     - Primirea prin intermediul registrului intrări-ieșiri a petițiilor/sesizărilor     - Culegerea informațiilor necesare întocmirii răspunsului     - Redactarea răspunsului la petiții/sesizări      - Verificarea răspunsului formulat de către șefii compartimentelor      - Transmiterea răspunsului către utilizator   </vt:lpstr>
      <vt:lpstr>1.4. Cuantificarea Consumurilor, Facturarea Serviciilor  Subtitlul 3 – Tipuri de utilizatori   Operatori economici – 3.006 contracte  Instituții publice – 626 contracte  Utilizatori casnici individuali, persoane fizice – 72.547 contracte  Utilizatori casnici colectivi, asociații de proprietari/chiriași cu personalitate juridică: – 3.819 contracte, din care:    - contracte cu asociații de proprietari/chiriași – 2.244   - contracte în nume propriu – 892   - contracte individuale – 448   - convenții individuale – 235  Total contracte gestionate (decembrie 2017) – 79.998  Total locuri de consum (decembrie 2017) – 83.925   </vt:lpstr>
      <vt:lpstr>1.4. Cuantificarea Consumurilor, Facturarea Serviciilor  Subtitlul 4 – Contractul de furnizare/prestare a serviciului de alimentare cu apă și de canalizare     - Contractul utilizat în cadrul SC APAVITAL SA a fost aprobat prin Hotărârea  Nr.2/12.05.2009 a ARSACIS și are la bază contractul cadru ce a fost aprobat  prin Ordinul Nr. 90/2007 al ANRSC  - Se folosește același tip de contract pentru toate categoriile de utilizatori  - Se furnizează/prestează serviciul de alimentare cu apă și de canalizare  numai pe baza unui contract încheiat cu utilizatorul.   </vt:lpstr>
      <vt:lpstr>1.4. Cuantificarea Consumurilor, Facturarea Serviciilor  Subtitlul 5 – Citirea contoarelor de branșament și facturarea consumurilor  Gradul de contorizare  SCZMI – 99,99% - 3 utilizatori necontorizați, condiții tehnice improprii  SCZJI – 99,87% - 59 utilizatori necontorizați, rețele apă prin proprietăți private   Citirea consumului realizat  Se efectuează de către 57 agenți servicii client, astfel: - Lunar – la operatorii economici, instituții publice, utilizatori casnici colectivi, asociații de proprietari/chiriași cu personalitate juridică - O dată la 6 luni – la utilizatorii casnici individuali, persoane fizice - Citirea prin vizualizare directă pentru un număr de 78.768 contoare – 93,85% - Citirea prin transmisie la distanță pentru un număr de 5157 contoare – 6,15% Evidența consumurilor de apă este electronică, pentru fiecare utilizator în parte fiind atribuit un cod de identificare, permițând astfel utilizarea facilă a datelor pentru emiterea facturii, întocmirea de rapoarte, etc.   </vt:lpstr>
      <vt:lpstr>1.4. Cuantificarea Consumurilor, Facturarea Serviciilor  Subtitlul 5 – Citirea contoarelor de branșament și facturarea consumurilor  Activitatea de citiri contoare și emitere facturi: - Graficul de citiri a contoarelor de branșament se întocmește conform clauzelor din contractele de furnizare/prestare servicii apa-canal încheiate cu utilizatorii (rute lunare de citire); - Operatorul introducere/validare date încarcă în PSION datele utilizatorilor ce urmează a fi citiți de către agentul servicii client în 3 – 5 zile lucrătoare; - Agentul servicii client se deplasează în teren conform graficului de citiri în vederea identificării utilizatorilor și a tipului de citire ce urmează a se efectua (radio sau vizual); Agentul servicii client efectuează citirile cu ajutorul PSION-ului; - Operatorul descarcă datele din PSION în baza de date CROS și generează documentul  ”Citiri” pe care îl transmite prin intermediul agentului servicii client către analistul servicii client responsabil de zonă; - Analistul servicii client verifică, rezolvă eventualele neconformități sesizate în teren și validează documentul ”Citiri”; - Prin intermediul aplicației informatice CROS, operatorul introducere/validare date generează facturile tuturor utilizatorilor; - În cazul în care un utilizator deţine mai mult de un branşament (loc consum) se va încheia cu acesta un singur contract şi se va emite o singură factură; - Facturile emise sunt transmise, funcție de opțiunea utilizatorului: la casieriile operatorului, prin serviciul de curierat sau pe adresa de e-mail.  </vt:lpstr>
      <vt:lpstr>1.4. Cuantificarea Consumurilor, Facturarea Serviciilor  Subtitlul 5 – Citirea contoarelor de branșament și facturarea consumurilor  Sancțiuni (deteriorare contor, rupere sigiliu, intervenție utilizator) - Orice reparație sau înlocuire de contor de branșament care se datorează unei cauze străine de voința operatorului (îngheț, incendiu, șoc exterior) sunt efectuate de operator pe cheltuiala exclusivă a utilizatorului. Tot pe cheltuiala utilizatorului se efectuează și verificarea metrologică a contorului în cazul în care sigiliile aplicate de către operator au fost rupte. - Pentru situații de consum fraudulos (sigiliile aplicate de operator sunt rupte cu intenția de a prejudicia operatorul, intervenţie neautorizată asupra contorului de branşament menită să influenţeze indicaţiile acestuia, lipsa contorului din instalaţie, intervenţie asupra reţelei de alimentare cu apă menită să ocolească contorul de branşament, violare sigiliu metrologic sau de by-pass) prejudiciul creat operatorului se consideră ca fiind cantitatea calculată conform indicațiilor contorului sau stabilită conform Ordin29/N/1993 pentru utilizatorii la care nu există un istoric de consum. În ambele situații cantitatea se multiplică cu trei și se aplică pentru o perioadă de maxim 36 de luni anterioare depistării (atunci când această perioadă nu se poate determina) la tarifele în vigoare la data constatării.  - Aceeași modalitate de calcul se aplică și în cazul în care utilizatorul deversează clandestin apă uzată în rețeaua de canalizare.  </vt:lpstr>
      <vt:lpstr>1.4. Cuantificarea Consumurilor, Facturarea Serviciilor  Subtitlul 6 – Contractare în condominii   În cazul condominiilor sunt mai multe tipuri de contractare  1. Contract încheiat cu utilizatorul colectiv – asociație de proprietari (art. 31 din Legea 241/2006 republicată)  - operatorul nu are atribuții în aval de contorul de branșament  - achiziționarea și montarea repartitoarelor de costuri (contoarelor de apartamente) cade în sarcina  proprietarilor de spații cu destinația de locuință sau spații cu altă destinație decât cea de locuință  - citirea repartitoarelor de costuri şi repartizarea consumului înregistrat de contorul de branşament este în  sarcina asociației de proprietari 2. Contract în nume propriu (art. 28 din Legea 241/2006 republicată)  - proprietarul de apartament a realizat un branşament contorizat, în amonte de contorul de branşament al  condominiului  - operatorul nu are atribuții în aval de contorul de branșament  </vt:lpstr>
      <vt:lpstr>1.4. Cuantificarea Consumurilor, Facturarea Serviciilor  Subtitlul 6 – Contractare în condominii    3. Contract individual cu distribuție pe verticală sau contract individual cu distribuție pe orizontală (art. 31 din Legea 241/2006 republicată)  - achiziționarea și montarea contoarelor de apă la nivel de unitate imobiliară cade în sarcina proprietarilor  de spații cu destinația de locuință sau spații cu altă destinație decât cea de locuință, cu avizul operatorului  - operatorul citeşte contoarele de apă şi emite facturi la nivel de unitate imobiliară. Diferenţa între  consumul înregistrat de contorul de branşament al condominiului şi suma consumurilor individuale este  repartizată de operator în mod egal pe fiecare unitate imobiliară  - operatorul nu are atribuţii de natură tehnică (întreținere, reparații, înlocuiri, etc.) pe instalaţia interioară,  după contorul de branşament al imobilului  </vt:lpstr>
      <vt:lpstr>1.4. Cuantificarea Consumurilor, Facturarea Serviciilor  Subtitlul 7 – Sancțiuni aplicate în cazul întârzierii la plată   Termen de plată (art. 31 alineat 15 din Legea 241/2006 republicată) Utilizatorul este obligat să achite facturile reprezentând contravaloarea serviciului de care au beneficiat, în termenul de scadență de 15 zile de la data emiterii facturilor; data emiterii facturii și termenul de scadență se înscriu pe factură.   Întârziere la plată (art. 31 alineat 16 din Legea 241/2006 republicată) Neachitarea facturii în termen de 30 zile de la data scadenței atrage după sine penalități de întârziere, după cum urmează:  a) penalitățile sunt egale cu nivelul dobânzii datorate pentru neplata la termen a obligațiilor bugetare, stabilite conform reglementărilor legale în vigoare;  b) penalitățile se datorează începând cu prima zi după data scadenței;  c) valoarea totală a penalităților nu poate depăși cuantumul debitului și se constituie venit al operatorului  </vt:lpstr>
      <vt:lpstr>1.4. Cuantificarea Consumurilor, Facturarea Serviciilor  Subtitlul 8 – Sancțiuni aplicate în cazul neplății (art. 32 din Legea 241/2006 republicată)   - Operatorul are dreptul să sisteze furnizarea/prestarea serviciului acelor utilizatori care nu îşi achită contravaloarea serviciilor furnizate/prestate în cel mult 30 de zile calendaristice de la data expirării termenului de plată a facturilor, prin debranşarea de la reţelele publice de distribuţie a apei ori de la reţelele publice de canalizare şi să solicite recuperarea debitelor în instanţă  - Măsura debranșării de la rețeaua publică se poate lua numai în urma unei notificări prealabile adresate utilizatorului restant și se poate pune în aplicare după 5 zile lucrătoare de la data primirii acesteia  - Reluarea furnizării/prestării serviciului de alimentare cu apă şi de canalizare se va face în termen de maximum 5 zile lucrătoare de la efectuarea plății; cheltuielile justificate aferente sistării, respectiv reluării furnizării/prestării serviciului, se suportă de utilizator  </vt:lpstr>
      <vt:lpstr>1.4. Cuantificarea Consumurilor, Facturarea Serviciilor  Subtitlul 9 – Preluare ape pluviale  - Serviciul de canalizare ape pluviale se facturează la utilizatorii agenți economici și instituții publice conform Hotărârii ARSACIS nr. 13/05.11.2010  - Cantitatea de apă pluvială preluată la canalizare lunar se calculează cu relaţia:   Qm = (SC X 0.85 + SN X 0.05) X k.   unde:  Qm = cantitatea de apă pluvială.  SC = suprafaţa construită.  SN = suprafaţa neconstruită.  k  = cantitatea specifică de apă pluvială comunicată lunar de Autoritatea Naţională de Meteorologie, pentru luna anterioară emiterii facturii, de la stațiile meteorologice Iași și Cotnari și postul pluviometric Pașcani  - Contravaloarea serviciului de canalizare a apelor pluviale se evidențiază distinct în factura emisă pentru consumul de apă/canal</vt:lpstr>
      <vt:lpstr>1.4. Cuantificarea Consumurilor, Facturarea Serviciilor  Subtitlul 10 – Raport de activitate   Volume facturate ape pluviale ianuarie – decembrie 2017</vt:lpstr>
      <vt:lpstr>  Modul 1: Financiar-Contabilitate    1.5. Politica Companiei Privind Personalul  Lector: Ing. Vicu Grasu Șef Serviciu Resurse Umane </vt:lpstr>
      <vt:lpstr>1.5. Politica Companiei Privind Personalul   </vt:lpstr>
      <vt:lpstr>Motivarea personalului     </vt:lpstr>
      <vt:lpstr>Obiectivele strategice în domeniul motivarii personalului (1) </vt:lpstr>
      <vt:lpstr>Obiectivele strategice în domeniul motivarii personalului (2) </vt:lpstr>
      <vt:lpstr>Obiectivele strategice în domeniul motivarii personalului (3) </vt:lpstr>
      <vt:lpstr>Căi de acțiune privind operaționalizarea motivării personalului (1) </vt:lpstr>
      <vt:lpstr>Căi de acțiune privind operaționalizarea motivării personalului (2) </vt:lpstr>
      <vt:lpstr>Căi de acțiune privind operaționalizarea motivării personalului (3) </vt:lpstr>
      <vt:lpstr>Elemente de calcul a salariilor  </vt:lpstr>
      <vt:lpstr>Elemente de calcul a salariilor  </vt:lpstr>
      <vt:lpstr>Elemente de calcul a salariilor </vt:lpstr>
      <vt:lpstr>Necesarul de salariați  </vt:lpstr>
      <vt:lpstr>Necesarul de salariați  </vt:lpstr>
      <vt:lpstr>Dezvoltarea personalului și managementul cunoștințelor </vt:lpstr>
      <vt:lpstr>Dezvoltarea personalului și managementul cunoștințelor </vt:lpstr>
      <vt:lpstr>Contractul colectiv de muncă </vt:lpstr>
      <vt:lpstr>Contractul colectiv de muncă </vt:lpstr>
      <vt:lpstr>Contractul individul de muncă </vt:lpstr>
      <vt:lpstr>Contractul individul de muncă </vt:lpstr>
      <vt:lpstr>  Modul 1: Financiar-Contabilitate     1.6. Condiții de Muncă și Dezvoltarea Personalului  Lector: Ing. Vicu Grasu Șef Serviciu Resurse Umane </vt:lpstr>
      <vt:lpstr>1.6. Condiții de Muncă și Dezvoltarea Personalului </vt:lpstr>
      <vt:lpstr>Stabilirea necesarului de formare profesională </vt:lpstr>
      <vt:lpstr>Stabilirea necesarului de formare profesională</vt:lpstr>
      <vt:lpstr>Planurile de succesiune (Back-up de personal)</vt:lpstr>
      <vt:lpstr>Evaluarea condițiilor de muncă și sporurile pentru condiții speciale</vt:lpstr>
      <vt:lpstr>Evaluarea condițiilor de muncă și sporurile pentru condiții speciale </vt:lpstr>
      <vt:lpstr>Evaluarea condițiilor de muncă și sporurile pentru condiții speciale</vt:lpstr>
      <vt:lpstr>  </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Vicu GRASU</cp:lastModifiedBy>
  <cp:revision>616</cp:revision>
  <cp:lastPrinted>2018-09-10T13:48:53Z</cp:lastPrinted>
  <dcterms:created xsi:type="dcterms:W3CDTF">2013-09-05T11:54:56Z</dcterms:created>
  <dcterms:modified xsi:type="dcterms:W3CDTF">2018-09-20T11:30:58Z</dcterms:modified>
</cp:coreProperties>
</file>