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67"/>
  </p:notesMasterIdLst>
  <p:handoutMasterIdLst>
    <p:handoutMasterId r:id="rId68"/>
  </p:handoutMasterIdLst>
  <p:sldIdLst>
    <p:sldId id="407" r:id="rId2"/>
    <p:sldId id="421" r:id="rId3"/>
    <p:sldId id="420" r:id="rId4"/>
    <p:sldId id="408" r:id="rId5"/>
    <p:sldId id="418" r:id="rId6"/>
    <p:sldId id="416" r:id="rId7"/>
    <p:sldId id="415" r:id="rId8"/>
    <p:sldId id="414" r:id="rId9"/>
    <p:sldId id="411" r:id="rId10"/>
    <p:sldId id="413" r:id="rId11"/>
    <p:sldId id="412" r:id="rId12"/>
    <p:sldId id="410" r:id="rId13"/>
    <p:sldId id="422" r:id="rId14"/>
    <p:sldId id="436" r:id="rId15"/>
    <p:sldId id="438" r:id="rId16"/>
    <p:sldId id="439" r:id="rId17"/>
    <p:sldId id="440" r:id="rId18"/>
    <p:sldId id="441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57" r:id="rId30"/>
    <p:sldId id="458" r:id="rId31"/>
    <p:sldId id="455" r:id="rId32"/>
    <p:sldId id="473" r:id="rId33"/>
    <p:sldId id="472" r:id="rId34"/>
    <p:sldId id="471" r:id="rId35"/>
    <p:sldId id="470" r:id="rId36"/>
    <p:sldId id="469" r:id="rId37"/>
    <p:sldId id="468" r:id="rId38"/>
    <p:sldId id="467" r:id="rId39"/>
    <p:sldId id="466" r:id="rId40"/>
    <p:sldId id="465" r:id="rId41"/>
    <p:sldId id="463" r:id="rId42"/>
    <p:sldId id="464" r:id="rId43"/>
    <p:sldId id="462" r:id="rId44"/>
    <p:sldId id="459" r:id="rId45"/>
    <p:sldId id="461" r:id="rId46"/>
    <p:sldId id="460" r:id="rId47"/>
    <p:sldId id="456" r:id="rId48"/>
    <p:sldId id="453" r:id="rId49"/>
    <p:sldId id="478" r:id="rId50"/>
    <p:sldId id="477" r:id="rId51"/>
    <p:sldId id="476" r:id="rId52"/>
    <p:sldId id="475" r:id="rId53"/>
    <p:sldId id="474" r:id="rId54"/>
    <p:sldId id="480" r:id="rId55"/>
    <p:sldId id="483" r:id="rId56"/>
    <p:sldId id="482" r:id="rId57"/>
    <p:sldId id="481" r:id="rId58"/>
    <p:sldId id="484" r:id="rId59"/>
    <p:sldId id="486" r:id="rId60"/>
    <p:sldId id="485" r:id="rId61"/>
    <p:sldId id="409" r:id="rId62"/>
    <p:sldId id="490" r:id="rId63"/>
    <p:sldId id="489" r:id="rId64"/>
    <p:sldId id="406" r:id="rId65"/>
    <p:sldId id="487" r:id="rId66"/>
  </p:sldIdLst>
  <p:sldSz cx="9144000" cy="6858000" type="screen4x3"/>
  <p:notesSz cx="6858000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Bohantov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452"/>
    <a:srgbClr val="E5DBA1"/>
    <a:srgbClr val="BABA93"/>
    <a:srgbClr val="BABB93"/>
    <a:srgbClr val="DEDEAF"/>
    <a:srgbClr val="999999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2385" autoAdjust="0"/>
  </p:normalViewPr>
  <p:slideViewPr>
    <p:cSldViewPr snapToGrid="0">
      <p:cViewPr varScale="1">
        <p:scale>
          <a:sx n="104" d="100"/>
          <a:sy n="104" d="100"/>
        </p:scale>
        <p:origin x="1944" y="102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4BBF79D3-D540-4A1F-9847-1559C7AB9D7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991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508" y="4714876"/>
            <a:ext cx="5028986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Klicken Sie, um die Formate des Vorlagentextes zu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CC8D018-2849-4367-944E-648FA90DDE5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175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A5A60-FFC1-4DD6-B034-06B726499F40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7B01B-C2E8-4CD6-B726-44287C896096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1188A-33A2-4652-B861-6B898985BDA5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1B3F-98C9-477F-8A19-E86B62010671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D77F8-03E1-499A-AFE8-B8E68698775C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D8158-1737-45DB-8ECC-2C3A89813773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88"/>
            <a:ext cx="91440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Grafik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447925"/>
            <a:ext cx="77755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layer</a:t>
            </a:r>
          </a:p>
          <a:p>
            <a:pPr lvl="1"/>
            <a:r>
              <a:rPr lang="en-GB" smtClean="0"/>
              <a:t>Second layer</a:t>
            </a:r>
          </a:p>
          <a:p>
            <a:pPr lvl="2"/>
            <a:r>
              <a:rPr lang="en-GB" smtClean="0"/>
              <a:t>Third layer</a:t>
            </a:r>
          </a:p>
          <a:p>
            <a:pPr lvl="3"/>
            <a:r>
              <a:rPr lang="en-GB" smtClean="0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4138" y="6581775"/>
            <a:ext cx="927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000" b="0" dirty="0" smtClean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9BC64416-FE4D-4747-9892-1848A6515E88}" type="slidenum">
              <a:rPr lang="en-GB" sz="1000" b="0" smtClean="0">
                <a:solidFill>
                  <a:srgbClr val="6E6452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en-GB" sz="1000" b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263" y="6581775"/>
            <a:ext cx="3419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1000" b="1" spc="70" baseline="0" dirty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 b="0" smtClean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6CC72D31-0A1F-4446-B251-5763FDFFC8B0}" type="datetime1">
              <a:rPr lang="en-GB"/>
              <a:pPr>
                <a:defRPr/>
              </a:pPr>
              <a:t>12/04/2019</a:t>
            </a:fld>
            <a:endParaRPr lang="en-GB" dirty="0"/>
          </a:p>
        </p:txBody>
      </p:sp>
      <p:sp>
        <p:nvSpPr>
          <p:cNvPr id="103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482725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add title</a:t>
            </a:r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58775" indent="-358775" algn="l" rtl="0" fontAlgn="base">
        <a:spcBef>
          <a:spcPts val="400"/>
        </a:spcBef>
        <a:spcAft>
          <a:spcPts val="800"/>
        </a:spcAft>
        <a:buClr>
          <a:srgbClr val="C80F0F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  <a:ea typeface="+mn-ea"/>
          <a:cs typeface="+mn-cs"/>
        </a:defRPr>
      </a:lvl1pPr>
      <a:lvl2pPr marL="7191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2pPr>
      <a:lvl3pPr marL="1079500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3pPr>
      <a:lvl4pPr marL="1439863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4pPr>
      <a:lvl5pPr marL="17986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5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8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0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1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6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5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6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8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5.png"/><Relationship Id="rId10" Type="http://schemas.openxmlformats.org/officeDocument/2006/relationships/image" Target="file:///\\192.168.1.33\DataJur\Legi_Rom\DE\A16\g180d01.gif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3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4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26.bin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file:///\\192.168.1.33\DataJur\Legi_Rom\DE\A16\g180d02.gi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.png"/><Relationship Id="rId11" Type="http://schemas.openxmlformats.org/officeDocument/2006/relationships/image" Target="../media/image36.gif"/><Relationship Id="rId5" Type="http://schemas.openxmlformats.org/officeDocument/2006/relationships/image" Target="../media/image5.png"/><Relationship Id="rId10" Type="http://schemas.openxmlformats.org/officeDocument/2006/relationships/image" Target="../media/image3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7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8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8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0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1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1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2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3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4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5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5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6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7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8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8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9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0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0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1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1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3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4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5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45.bin"/><Relationship Id="rId5" Type="http://schemas.openxmlformats.org/officeDocument/2006/relationships/image" Target="../media/image5.png"/><Relationship Id="rId10" Type="http://schemas.openxmlformats.org/officeDocument/2006/relationships/image" Target="file:///\\192.168.1.33\DataJur\Legi_Rom\DE\A16\g180d03.gif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56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8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7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8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50.bin"/><Relationship Id="rId18" Type="http://schemas.openxmlformats.org/officeDocument/2006/relationships/image" Target="../media/image62.e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file:///\\192.168.1.33\DataJur\Legi_Rom\DE\A16\g180d04.gif" TargetMode="External"/><Relationship Id="rId1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6" Type="http://schemas.openxmlformats.org/officeDocument/2006/relationships/image" Target="file:///\\192.168.1.33\DataJur\Legi_Rom\DE\A16\g180d05.gif" TargetMode="Externa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6.png"/><Relationship Id="rId11" Type="http://schemas.openxmlformats.org/officeDocument/2006/relationships/image" Target="../media/image63.gif"/><Relationship Id="rId5" Type="http://schemas.openxmlformats.org/officeDocument/2006/relationships/image" Target="../media/image5.png"/><Relationship Id="rId15" Type="http://schemas.openxmlformats.org/officeDocument/2006/relationships/image" Target="../media/image64.gif"/><Relationship Id="rId10" Type="http://schemas.openxmlformats.org/officeDocument/2006/relationships/image" Target="../media/image60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61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65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2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54.bin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file:///\\192.168.1.33\DataJur\Legi_Rom\DE\A16\g180d06.gi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6.png"/><Relationship Id="rId11" Type="http://schemas.openxmlformats.org/officeDocument/2006/relationships/image" Target="../media/image68.gif"/><Relationship Id="rId5" Type="http://schemas.openxmlformats.org/officeDocument/2006/relationships/image" Target="../media/image5.png"/><Relationship Id="rId10" Type="http://schemas.openxmlformats.org/officeDocument/2006/relationships/image" Target="../media/image66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67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56.bin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file:///\\192.168.1.33\DataJur\Legi_Rom\DE\A16\g180d07.gi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6.png"/><Relationship Id="rId11" Type="http://schemas.openxmlformats.org/officeDocument/2006/relationships/image" Target="../media/image71.gif"/><Relationship Id="rId5" Type="http://schemas.openxmlformats.org/officeDocument/2006/relationships/image" Target="../media/image5.png"/><Relationship Id="rId10" Type="http://schemas.openxmlformats.org/officeDocument/2006/relationships/image" Target="../media/image69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70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7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8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4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9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5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60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6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61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62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zm-k.ru/images/vodonapornie-bashni/graf-watrebak.jp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80.emf"/><Relationship Id="rId4" Type="http://schemas.openxmlformats.org/officeDocument/2006/relationships/image" Target="../media/image5.png"/><Relationship Id="rId9" Type="http://schemas.openxmlformats.org/officeDocument/2006/relationships/image" Target="../media/image7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83.jpeg"/><Relationship Id="rId7" Type="http://schemas.openxmlformats.org/officeDocument/2006/relationships/hyperlink" Target="http://www.ifcaac.amac.md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6.png"/><Relationship Id="rId5" Type="http://schemas.openxmlformats.org/officeDocument/2006/relationships/image" Target="../media/image85.jpeg"/><Relationship Id="rId10" Type="http://schemas.openxmlformats.org/officeDocument/2006/relationships/image" Target="../media/image5.png"/><Relationship Id="rId4" Type="http://schemas.openxmlformats.org/officeDocument/2006/relationships/image" Target="../media/image84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3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rgbClr val="002060"/>
                </a:solidFill>
              </a:rPr>
              <a:t>Curs de instruire pentru angajații operatorilor „Apă-Canal”</a:t>
            </a: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smtClean="0">
                <a:solidFill>
                  <a:srgbClr val="002060"/>
                </a:solidFill>
              </a:rPr>
              <a:t/>
            </a:r>
            <a:br>
              <a:rPr lang="ro-RO" smtClean="0">
                <a:solidFill>
                  <a:srgbClr val="002060"/>
                </a:solidFill>
              </a:rPr>
            </a:br>
            <a:r>
              <a:rPr lang="ro-RO" b="1" smtClean="0">
                <a:solidFill>
                  <a:srgbClr val="C00000"/>
                </a:solidFill>
              </a:rPr>
              <a:t>Modulul:  </a:t>
            </a:r>
            <a:r>
              <a:rPr lang="ro-RO" b="1" dirty="0" smtClean="0">
                <a:solidFill>
                  <a:srgbClr val="002060"/>
                </a:solidFill>
              </a:rPr>
              <a:t>Managementul și exploatarea rețelelor de alimentare cu apă și de canalizare</a:t>
            </a:r>
            <a:br>
              <a:rPr lang="ro-RO" b="1" dirty="0" smtClean="0">
                <a:solidFill>
                  <a:srgbClr val="002060"/>
                </a:solidFill>
              </a:rPr>
            </a:br>
            <a:r>
              <a:rPr lang="ro-RO" b="1" dirty="0" smtClean="0">
                <a:solidFill>
                  <a:srgbClr val="002060"/>
                </a:solidFill>
              </a:rPr>
              <a:t/>
            </a:r>
            <a:br>
              <a:rPr lang="ro-RO" b="1" dirty="0" smtClean="0">
                <a:solidFill>
                  <a:srgbClr val="002060"/>
                </a:solidFill>
              </a:rPr>
            </a:br>
            <a:r>
              <a:rPr lang="ro-RO" altLang="en-US" sz="2000" b="1" dirty="0">
                <a:solidFill>
                  <a:srgbClr val="FF0000"/>
                </a:solidFill>
              </a:rPr>
              <a:t>Sesiunea </a:t>
            </a:r>
            <a:r>
              <a:rPr lang="ro-RO" altLang="en-US" sz="2000" b="1" dirty="0" smtClean="0">
                <a:solidFill>
                  <a:srgbClr val="FF0000"/>
                </a:solidFill>
              </a:rPr>
              <a:t>1</a:t>
            </a:r>
            <a:r>
              <a:rPr lang="en-US" altLang="en-US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:  </a:t>
            </a:r>
            <a:r>
              <a:rPr lang="ro-MD" sz="2000" b="1" dirty="0" smtClean="0">
                <a:solidFill>
                  <a:srgbClr val="002060"/>
                </a:solidFill>
                <a:latin typeface="+mn-lt"/>
              </a:rPr>
              <a:t>Acte legislative și normative cu privire la exploatarea rețelelor de apă/canalizare</a:t>
            </a:r>
            <a:r>
              <a:rPr lang="ro-RO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o-RO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b="1" dirty="0" smtClean="0">
                <a:solidFill>
                  <a:srgbClr val="000F2E"/>
                </a:solidFill>
              </a:rPr>
              <a:t/>
            </a:r>
            <a:br>
              <a:rPr lang="ro-RO" b="1" dirty="0" smtClean="0">
                <a:solidFill>
                  <a:srgbClr val="000F2E"/>
                </a:solidFill>
              </a:rPr>
            </a:br>
            <a:r>
              <a:rPr lang="ro-RO" sz="1800" b="1" i="1" dirty="0" smtClean="0">
                <a:solidFill>
                  <a:srgbClr val="002060"/>
                </a:solidFill>
              </a:rPr>
              <a:t>Expert: </a:t>
            </a:r>
            <a:r>
              <a:rPr lang="en-GB" sz="1800" b="1" i="1" dirty="0" smtClean="0">
                <a:solidFill>
                  <a:srgbClr val="002060"/>
                </a:solidFill>
              </a:rPr>
              <a:t>Ra</a:t>
            </a:r>
            <a:r>
              <a:rPr lang="ro-MD" sz="1800" b="1" i="1" dirty="0" err="1" smtClean="0">
                <a:solidFill>
                  <a:srgbClr val="002060"/>
                </a:solidFill>
              </a:rPr>
              <a:t>ță</a:t>
            </a:r>
            <a:r>
              <a:rPr lang="ro-MD" sz="1800" b="1" i="1" dirty="0" smtClean="0">
                <a:solidFill>
                  <a:srgbClr val="002060"/>
                </a:solidFill>
              </a:rPr>
              <a:t> Vitalie </a:t>
            </a:r>
            <a:r>
              <a:rPr lang="ro-RO" sz="1800" b="1" i="1" dirty="0" smtClean="0">
                <a:solidFill>
                  <a:srgbClr val="002060"/>
                </a:solidFill>
              </a:rPr>
              <a:t/>
            </a:r>
            <a:br>
              <a:rPr lang="ro-RO" sz="1800" b="1" i="1" dirty="0" smtClean="0">
                <a:solidFill>
                  <a:srgbClr val="002060"/>
                </a:solidFill>
              </a:rPr>
            </a:br>
            <a:r>
              <a:rPr lang="ro-RO" sz="1800" b="1" i="1" dirty="0" smtClean="0">
                <a:solidFill>
                  <a:srgbClr val="002060"/>
                </a:solidFill>
              </a:rPr>
              <a:t>Agenția Națională de Reglementare Energetică </a:t>
            </a:r>
            <a:br>
              <a:rPr lang="ro-RO" sz="1800" b="1" i="1" dirty="0" smtClean="0">
                <a:solidFill>
                  <a:srgbClr val="002060"/>
                </a:solidFill>
              </a:rPr>
            </a:br>
            <a:r>
              <a:rPr lang="ro-RO" sz="1600" b="1" dirty="0" smtClean="0">
                <a:solidFill>
                  <a:srgbClr val="002060"/>
                </a:solidFill>
              </a:rPr>
              <a:t/>
            </a:r>
            <a:br>
              <a:rPr lang="ro-RO" sz="1600" b="1" dirty="0" smtClean="0">
                <a:solidFill>
                  <a:srgbClr val="002060"/>
                </a:solidFill>
              </a:rPr>
            </a:br>
            <a:r>
              <a:rPr lang="ro-RO" sz="1600" b="1" dirty="0" smtClean="0">
                <a:solidFill>
                  <a:srgbClr val="002060"/>
                </a:solidFill>
              </a:rPr>
              <a:t>2 – 3 – 4 Aprilie 2019,  Chișinău</a:t>
            </a:r>
            <a:endParaRPr lang="ro-RO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16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502449"/>
              </p:ext>
            </p:extLst>
          </p:nvPr>
        </p:nvGraphicFramePr>
        <p:xfrm>
          <a:off x="609601" y="1473115"/>
          <a:ext cx="8130972" cy="5089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Worksheet" r:id="rId9" imgW="8505851" imgH="5752996" progId="Excel.Sheet.12">
                  <p:embed/>
                </p:oleObj>
              </mc:Choice>
              <mc:Fallback>
                <p:oleObj name="Worksheet" r:id="rId9" imgW="8505851" imgH="575299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601" y="1473115"/>
                        <a:ext cx="8130972" cy="5089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9268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005071"/>
              </p:ext>
            </p:extLst>
          </p:nvPr>
        </p:nvGraphicFramePr>
        <p:xfrm>
          <a:off x="787791" y="1612081"/>
          <a:ext cx="7946634" cy="4531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Worksheet" r:id="rId9" imgW="8324726" imgH="4019654" progId="Excel.Sheet.12">
                  <p:embed/>
                </p:oleObj>
              </mc:Choice>
              <mc:Fallback>
                <p:oleObj name="Worksheet" r:id="rId9" imgW="8324726" imgH="401965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7791" y="1612081"/>
                        <a:ext cx="7946634" cy="4531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7176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702500"/>
              </p:ext>
            </p:extLst>
          </p:nvPr>
        </p:nvGraphicFramePr>
        <p:xfrm>
          <a:off x="1163781" y="1553020"/>
          <a:ext cx="7262767" cy="512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Worksheet" r:id="rId9" imgW="8324726" imgH="6505738" progId="Excel.Sheet.12">
                  <p:embed/>
                </p:oleObj>
              </mc:Choice>
              <mc:Fallback>
                <p:oleObj name="Worksheet" r:id="rId9" imgW="8324726" imgH="65057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3781" y="1553020"/>
                        <a:ext cx="7262767" cy="5128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2748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617544"/>
              </p:ext>
            </p:extLst>
          </p:nvPr>
        </p:nvGraphicFramePr>
        <p:xfrm>
          <a:off x="1028699" y="1426305"/>
          <a:ext cx="7467601" cy="5022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7" name="Worksheet" r:id="rId9" imgW="8324726" imgH="4905460" progId="Excel.Sheet.12">
                  <p:embed/>
                </p:oleObj>
              </mc:Choice>
              <mc:Fallback>
                <p:oleObj name="Worksheet" r:id="rId9" imgW="8324726" imgH="4905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8699" y="1426305"/>
                        <a:ext cx="7467601" cy="5022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640259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053838"/>
              </p:ext>
            </p:extLst>
          </p:nvPr>
        </p:nvGraphicFramePr>
        <p:xfrm>
          <a:off x="1085850" y="1661838"/>
          <a:ext cx="7515226" cy="4624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Worksheet" r:id="rId9" imgW="8324726" imgH="4048092" progId="Excel.Sheet.12">
                  <p:embed/>
                </p:oleObj>
              </mc:Choice>
              <mc:Fallback>
                <p:oleObj name="Worksheet" r:id="rId9" imgW="8324726" imgH="40480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85850" y="1661838"/>
                        <a:ext cx="7515226" cy="4624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232555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567389"/>
              </p:ext>
            </p:extLst>
          </p:nvPr>
        </p:nvGraphicFramePr>
        <p:xfrm>
          <a:off x="762001" y="1508747"/>
          <a:ext cx="7677150" cy="482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Worksheet" r:id="rId9" imgW="8324726" imgH="4895980" progId="Excel.Sheet.12">
                  <p:embed/>
                </p:oleObj>
              </mc:Choice>
              <mc:Fallback>
                <p:oleObj name="Worksheet" r:id="rId9" imgW="8324726" imgH="48959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2001" y="1508747"/>
                        <a:ext cx="7677150" cy="4825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305438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548583"/>
              </p:ext>
            </p:extLst>
          </p:nvPr>
        </p:nvGraphicFramePr>
        <p:xfrm>
          <a:off x="885825" y="1764043"/>
          <a:ext cx="7572375" cy="417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Worksheet" r:id="rId9" imgW="8324726" imgH="3762303" progId="Excel.Sheet.12">
                  <p:embed/>
                </p:oleObj>
              </mc:Choice>
              <mc:Fallback>
                <p:oleObj name="Worksheet" r:id="rId9" imgW="8324726" imgH="376230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5825" y="1764043"/>
                        <a:ext cx="7572375" cy="4179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73137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96787"/>
              </p:ext>
            </p:extLst>
          </p:nvPr>
        </p:nvGraphicFramePr>
        <p:xfrm>
          <a:off x="885825" y="1528365"/>
          <a:ext cx="7715250" cy="4777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Worksheet" r:id="rId9" imgW="8324726" imgH="4419548" progId="Excel.Sheet.12">
                  <p:embed/>
                </p:oleObj>
              </mc:Choice>
              <mc:Fallback>
                <p:oleObj name="Worksheet" r:id="rId9" imgW="8324726" imgH="441954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5825" y="1528365"/>
                        <a:ext cx="7715250" cy="4777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60273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052121"/>
              </p:ext>
            </p:extLst>
          </p:nvPr>
        </p:nvGraphicFramePr>
        <p:xfrm>
          <a:off x="828675" y="1486065"/>
          <a:ext cx="7905750" cy="498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Worksheet" r:id="rId9" imgW="8324726" imgH="4610191" progId="Excel.Sheet.12">
                  <p:embed/>
                </p:oleObj>
              </mc:Choice>
              <mc:Fallback>
                <p:oleObj name="Worksheet" r:id="rId9" imgW="8324726" imgH="461019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8675" y="1486065"/>
                        <a:ext cx="7905750" cy="4981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646593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589718"/>
              </p:ext>
            </p:extLst>
          </p:nvPr>
        </p:nvGraphicFramePr>
        <p:xfrm>
          <a:off x="790575" y="1620242"/>
          <a:ext cx="7877176" cy="4637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Worksheet" r:id="rId9" imgW="9029568" imgH="4571922" progId="Excel.Sheet.12">
                  <p:embed/>
                </p:oleObj>
              </mc:Choice>
              <mc:Fallback>
                <p:oleObj name="Worksheet" r:id="rId9" imgW="9029568" imgH="457192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0575" y="1620242"/>
                        <a:ext cx="7877176" cy="4637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20598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799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076449"/>
              </p:ext>
            </p:extLst>
          </p:nvPr>
        </p:nvGraphicFramePr>
        <p:xfrm>
          <a:off x="662472" y="1612085"/>
          <a:ext cx="8078099" cy="4635972"/>
        </p:xfrm>
        <a:graphic>
          <a:graphicData uri="http://schemas.openxmlformats.org/drawingml/2006/table">
            <a:tbl>
              <a:tblPr/>
              <a:tblGrid>
                <a:gridCol w="449387">
                  <a:extLst>
                    <a:ext uri="{9D8B030D-6E8A-4147-A177-3AD203B41FA5}">
                      <a16:colId xmlns:a16="http://schemas.microsoft.com/office/drawing/2014/main" xmlns="" val="1841210761"/>
                    </a:ext>
                  </a:extLst>
                </a:gridCol>
                <a:gridCol w="4207570">
                  <a:extLst>
                    <a:ext uri="{9D8B030D-6E8A-4147-A177-3AD203B41FA5}">
                      <a16:colId xmlns:a16="http://schemas.microsoft.com/office/drawing/2014/main" xmlns="" val="1421358415"/>
                    </a:ext>
                  </a:extLst>
                </a:gridCol>
                <a:gridCol w="1000250">
                  <a:extLst>
                    <a:ext uri="{9D8B030D-6E8A-4147-A177-3AD203B41FA5}">
                      <a16:colId xmlns:a16="http://schemas.microsoft.com/office/drawing/2014/main" xmlns="" val="931580027"/>
                    </a:ext>
                  </a:extLst>
                </a:gridCol>
                <a:gridCol w="1174205">
                  <a:extLst>
                    <a:ext uri="{9D8B030D-6E8A-4147-A177-3AD203B41FA5}">
                      <a16:colId xmlns:a16="http://schemas.microsoft.com/office/drawing/2014/main" xmlns="" val="1580302903"/>
                    </a:ext>
                  </a:extLst>
                </a:gridCol>
                <a:gridCol w="1246687">
                  <a:extLst>
                    <a:ext uri="{9D8B030D-6E8A-4147-A177-3AD203B41FA5}">
                      <a16:colId xmlns:a16="http://schemas.microsoft.com/office/drawing/2014/main" xmlns="" val="2940770353"/>
                    </a:ext>
                  </a:extLst>
                </a:gridCol>
              </a:tblGrid>
              <a:tr h="376794"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Nr.do</a:t>
                      </a:r>
                    </a:p>
                  </a:txBody>
                  <a:tcPr marL="8634" marR="8634" marT="8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Specificaţie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Unitatea de măsură</a:t>
                      </a:r>
                    </a:p>
                  </a:txBody>
                  <a:tcPr marL="8634" marR="8634" marT="8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Consumul anual de apă</a:t>
                      </a:r>
                    </a:p>
                  </a:txBody>
                  <a:tcPr marL="8634" marR="8634" marT="8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Ponderea din valoarea totală, %</a:t>
                      </a:r>
                    </a:p>
                  </a:txBody>
                  <a:tcPr marL="8634" marR="8634" marT="8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1377674"/>
                  </a:ext>
                </a:extLst>
              </a:tr>
              <a:tr h="1883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7807918"/>
                  </a:ext>
                </a:extLst>
              </a:tr>
              <a:tr h="18839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Consumul tehnologic de apă în sistemul public de apă, inclusiv: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343203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În procesul de captare la: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363325,47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9644790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spălarea sitelor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360280,43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7516412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spălarea </a:t>
                      </a:r>
                      <a:r>
                        <a:rPr lang="ro-R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 filtrelor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5938173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spălarea conductelor de captare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5558834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spălarea și dezinfectarea </a:t>
                      </a:r>
                      <a:r>
                        <a:rPr lang="ro-R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fântânilor </a:t>
                      </a:r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arteziene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759,61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90142641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spălarea și dezinfectarea turn/castel de apă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36,62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6112315"/>
                  </a:ext>
                </a:extLst>
              </a:tr>
              <a:tr h="376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f) spălarea și dezinfectarea rețelelor de la fîntîna art. pînî la castel, bazin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2248,82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6481895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În procesul de tratare la: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2734621,39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33,08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003478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spălarea filtrelor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2469852,22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4341642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spălarea și dezinfectarea filtrelor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321,34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1891307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răcirea rulmenților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26044,74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2990277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spălarea și  dezinfectarea turnuri/castele, rezervoare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5130,78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7245736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prelevarea probelor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141912,00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4445565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f) necesitățile laboratorului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1007,40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6477184"/>
                  </a:ext>
                </a:extLst>
              </a:tr>
              <a:tr h="21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g) evacuarea nămolului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90352,92</a:t>
                      </a:r>
                    </a:p>
                  </a:txBody>
                  <a:tcPr marL="8634" marR="8634" marT="8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7285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382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207446"/>
              </p:ext>
            </p:extLst>
          </p:nvPr>
        </p:nvGraphicFramePr>
        <p:xfrm>
          <a:off x="733426" y="1486065"/>
          <a:ext cx="8007146" cy="4857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Worksheet" r:id="rId9" imgW="9058352" imgH="5276915" progId="Excel.Sheet.12">
                  <p:embed/>
                </p:oleObj>
              </mc:Choice>
              <mc:Fallback>
                <p:oleObj name="Worksheet" r:id="rId9" imgW="9058352" imgH="52769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3426" y="1486065"/>
                        <a:ext cx="8007146" cy="4857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557597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243352"/>
              </p:ext>
            </p:extLst>
          </p:nvPr>
        </p:nvGraphicFramePr>
        <p:xfrm>
          <a:off x="619126" y="1473115"/>
          <a:ext cx="8039100" cy="5099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Worksheet" r:id="rId9" imgW="8448635" imgH="5410330" progId="Excel.Sheet.12">
                  <p:embed/>
                </p:oleObj>
              </mc:Choice>
              <mc:Fallback>
                <p:oleObj name="Worksheet" r:id="rId9" imgW="8448635" imgH="54103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9126" y="1473115"/>
                        <a:ext cx="8039100" cy="5099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363025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075404"/>
              </p:ext>
            </p:extLst>
          </p:nvPr>
        </p:nvGraphicFramePr>
        <p:xfrm>
          <a:off x="1009650" y="1405894"/>
          <a:ext cx="7629525" cy="5080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Worksheet" r:id="rId9" imgW="8448635" imgH="4886501" progId="Excel.Sheet.12">
                  <p:embed/>
                </p:oleObj>
              </mc:Choice>
              <mc:Fallback>
                <p:oleObj name="Worksheet" r:id="rId9" imgW="8448635" imgH="48865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9650" y="1405894"/>
                        <a:ext cx="7629525" cy="5080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846848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126022"/>
              </p:ext>
            </p:extLst>
          </p:nvPr>
        </p:nvGraphicFramePr>
        <p:xfrm>
          <a:off x="666750" y="1426304"/>
          <a:ext cx="8129588" cy="5107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Worksheet" r:id="rId9" imgW="8448635" imgH="4667419" progId="Excel.Sheet.12">
                  <p:embed/>
                </p:oleObj>
              </mc:Choice>
              <mc:Fallback>
                <p:oleObj name="Worksheet" r:id="rId9" imgW="8448635" imgH="46674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6750" y="1426304"/>
                        <a:ext cx="8129588" cy="5107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048610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322203"/>
              </p:ext>
            </p:extLst>
          </p:nvPr>
        </p:nvGraphicFramePr>
        <p:xfrm>
          <a:off x="609600" y="1426305"/>
          <a:ext cx="8186738" cy="5155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Worksheet" r:id="rId9" imgW="8448635" imgH="5734037" progId="Excel.Sheet.12">
                  <p:embed/>
                </p:oleObj>
              </mc:Choice>
              <mc:Fallback>
                <p:oleObj name="Worksheet" r:id="rId9" imgW="8448635" imgH="57340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600" y="1426305"/>
                        <a:ext cx="8186738" cy="5155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277914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525972"/>
              </p:ext>
            </p:extLst>
          </p:nvPr>
        </p:nvGraphicFramePr>
        <p:xfrm>
          <a:off x="638175" y="1405894"/>
          <a:ext cx="8158163" cy="5185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Worksheet" r:id="rId9" imgW="8448635" imgH="5257956" progId="Excel.Sheet.12">
                  <p:embed/>
                </p:oleObj>
              </mc:Choice>
              <mc:Fallback>
                <p:oleObj name="Worksheet" r:id="rId9" imgW="8448635" imgH="52579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8175" y="1405894"/>
                        <a:ext cx="8158163" cy="5185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475061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08063" y="-50711100"/>
          <a:ext cx="7128146" cy="3816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169">
                  <a:extLst>
                    <a:ext uri="{9D8B030D-6E8A-4147-A177-3AD203B41FA5}">
                      <a16:colId xmlns:a16="http://schemas.microsoft.com/office/drawing/2014/main" xmlns="" val="281663640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434047037"/>
                    </a:ext>
                  </a:extLst>
                </a:gridCol>
                <a:gridCol w="643625">
                  <a:extLst>
                    <a:ext uri="{9D8B030D-6E8A-4147-A177-3AD203B41FA5}">
                      <a16:colId xmlns:a16="http://schemas.microsoft.com/office/drawing/2014/main" xmlns="" val="1562980113"/>
                    </a:ext>
                  </a:extLst>
                </a:gridCol>
                <a:gridCol w="796486">
                  <a:extLst>
                    <a:ext uri="{9D8B030D-6E8A-4147-A177-3AD203B41FA5}">
                      <a16:colId xmlns:a16="http://schemas.microsoft.com/office/drawing/2014/main" xmlns="" val="685098833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3408389618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4157346383"/>
                    </a:ext>
                  </a:extLst>
                </a:gridCol>
                <a:gridCol w="627534">
                  <a:extLst>
                    <a:ext uri="{9D8B030D-6E8A-4147-A177-3AD203B41FA5}">
                      <a16:colId xmlns:a16="http://schemas.microsoft.com/office/drawing/2014/main" xmlns="" val="1825863722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3153312845"/>
                    </a:ext>
                  </a:extLst>
                </a:gridCol>
                <a:gridCol w="659715">
                  <a:extLst>
                    <a:ext uri="{9D8B030D-6E8A-4147-A177-3AD203B41FA5}">
                      <a16:colId xmlns:a16="http://schemas.microsoft.com/office/drawing/2014/main" xmlns="" val="678905753"/>
                    </a:ext>
                  </a:extLst>
                </a:gridCol>
                <a:gridCol w="571217">
                  <a:extLst>
                    <a:ext uri="{9D8B030D-6E8A-4147-A177-3AD203B41FA5}">
                      <a16:colId xmlns:a16="http://schemas.microsoft.com/office/drawing/2014/main" xmlns="" val="1795491243"/>
                    </a:ext>
                  </a:extLst>
                </a:gridCol>
                <a:gridCol w="675806">
                  <a:extLst>
                    <a:ext uri="{9D8B030D-6E8A-4147-A177-3AD203B41FA5}">
                      <a16:colId xmlns:a16="http://schemas.microsoft.com/office/drawing/2014/main" xmlns="" val="161832268"/>
                    </a:ext>
                  </a:extLst>
                </a:gridCol>
              </a:tblGrid>
              <a:tr h="1851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27. Volumul de apă pentru necesităţile tehnologice ale laboratorului, 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,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2417877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990337405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 = n 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∙ q</a:t>
                      </a:r>
                      <a:r>
                        <a:rPr lang="ro-RO" sz="1000" u="none" strike="noStrike" baseline="-25000">
                          <a:effectLst/>
                        </a:rPr>
                        <a:t>n.l.lb </a:t>
                      </a:r>
                      <a:r>
                        <a:rPr lang="ro-RO" sz="1000" u="none" strike="noStrike">
                          <a:effectLst/>
                        </a:rPr>
                        <a:t>∙ 365,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, (13)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2033663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699579603"/>
                  </a:ext>
                </a:extLst>
              </a:tr>
              <a:tr h="193233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unde: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n</a:t>
                      </a:r>
                      <a:r>
                        <a:rPr lang="ro-RO" sz="900" u="none" strike="noStrike" baseline="-25000">
                          <a:effectLst/>
                        </a:rPr>
                        <a:t>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q</a:t>
                      </a:r>
                      <a:r>
                        <a:rPr lang="ro-RO" sz="900" u="none" strike="noStrike" baseline="-25000">
                          <a:effectLst/>
                        </a:rPr>
                        <a:t>n.l.lb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800" u="none" strike="noStrike">
                          <a:effectLst/>
                        </a:rPr>
                        <a:t>zile in an</a:t>
                      </a:r>
                      <a:endParaRPr lang="ro-R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9234139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1007,40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046009591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unde: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97984723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– numărul de lucrători în laborator în zi (24 ore), unităţi;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0556427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 – consumul normativ de apă ce revine pentru un lucrător în laborator,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7385559"/>
                  </a:ext>
                </a:extLst>
              </a:tr>
              <a:tr h="16907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365 – perioada de calcul, zile.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4725931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Notă: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22272246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, – numărul de lucrători în laborator în zi (24 ore), se stabileşte conform numărului real de lucrători ai laboratorului;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5535770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, – consumul normativ de apă ce revine pentru un lucrător în laborator, se stabileşte 0,46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6258349"/>
                  </a:ext>
                </a:extLst>
              </a:tr>
              <a:tr h="39451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În cazul existenţei contoarelor se utilizează valoarea efectivă a volumului de apă înregistrat în perioada precedentă, conform indicilor contorului, dar care nu va fi mai mare decât volumul de apă ce se obţine conform calculelor.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5116205"/>
                  </a:ext>
                </a:extLst>
              </a:tr>
              <a:tr h="38646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28. Consumul tehnologic de apă la evacuarea nămolului din camerele de floculaţie (reacţie), din decantor, V</a:t>
                      </a:r>
                      <a:r>
                        <a:rPr lang="ro-RO" sz="1000" u="none" strike="noStrike" baseline="-25000">
                          <a:effectLst/>
                        </a:rPr>
                        <a:t>evc.năm.,</a:t>
                      </a:r>
                      <a:r>
                        <a:rPr lang="ro-RO" sz="1000" u="none" strike="noStrike">
                          <a:effectLst/>
                        </a:rPr>
                        <a:t>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113737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gridSpan="7"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51220310"/>
                  </a:ext>
                </a:extLst>
              </a:tr>
              <a:tr h="16102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93491783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57269682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144221774"/>
                  </a:ext>
                </a:extLst>
              </a:tr>
            </a:tbl>
          </a:graphicData>
        </a:graphic>
      </p:graphicFrame>
      <p:pic>
        <p:nvPicPr>
          <p:cNvPr id="11" name="Рисунок 15" descr="Описание: Описание: \\192.168.1.33\DataJur\Legi_Rom\DE\A16\g180d01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6988075"/>
            <a:ext cx="39243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08063" y="-50711100"/>
          <a:ext cx="7128146" cy="3816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169">
                  <a:extLst>
                    <a:ext uri="{9D8B030D-6E8A-4147-A177-3AD203B41FA5}">
                      <a16:colId xmlns:a16="http://schemas.microsoft.com/office/drawing/2014/main" xmlns="" val="3112046123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412031748"/>
                    </a:ext>
                  </a:extLst>
                </a:gridCol>
                <a:gridCol w="643625">
                  <a:extLst>
                    <a:ext uri="{9D8B030D-6E8A-4147-A177-3AD203B41FA5}">
                      <a16:colId xmlns:a16="http://schemas.microsoft.com/office/drawing/2014/main" xmlns="" val="4129492839"/>
                    </a:ext>
                  </a:extLst>
                </a:gridCol>
                <a:gridCol w="796486">
                  <a:extLst>
                    <a:ext uri="{9D8B030D-6E8A-4147-A177-3AD203B41FA5}">
                      <a16:colId xmlns:a16="http://schemas.microsoft.com/office/drawing/2014/main" xmlns="" val="1838490754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1994197059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847934646"/>
                    </a:ext>
                  </a:extLst>
                </a:gridCol>
                <a:gridCol w="627534">
                  <a:extLst>
                    <a:ext uri="{9D8B030D-6E8A-4147-A177-3AD203B41FA5}">
                      <a16:colId xmlns:a16="http://schemas.microsoft.com/office/drawing/2014/main" xmlns="" val="3728481125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3186283213"/>
                    </a:ext>
                  </a:extLst>
                </a:gridCol>
                <a:gridCol w="659715">
                  <a:extLst>
                    <a:ext uri="{9D8B030D-6E8A-4147-A177-3AD203B41FA5}">
                      <a16:colId xmlns:a16="http://schemas.microsoft.com/office/drawing/2014/main" xmlns="" val="3089865219"/>
                    </a:ext>
                  </a:extLst>
                </a:gridCol>
                <a:gridCol w="571217">
                  <a:extLst>
                    <a:ext uri="{9D8B030D-6E8A-4147-A177-3AD203B41FA5}">
                      <a16:colId xmlns:a16="http://schemas.microsoft.com/office/drawing/2014/main" xmlns="" val="2767738943"/>
                    </a:ext>
                  </a:extLst>
                </a:gridCol>
                <a:gridCol w="675806">
                  <a:extLst>
                    <a:ext uri="{9D8B030D-6E8A-4147-A177-3AD203B41FA5}">
                      <a16:colId xmlns:a16="http://schemas.microsoft.com/office/drawing/2014/main" xmlns="" val="4228659482"/>
                    </a:ext>
                  </a:extLst>
                </a:gridCol>
              </a:tblGrid>
              <a:tr h="1851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27. Volumul de apă pentru necesităţile tehnologice ale laboratorului, 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,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6515887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976102750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 = n 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∙ q</a:t>
                      </a:r>
                      <a:r>
                        <a:rPr lang="ro-RO" sz="1000" u="none" strike="noStrike" baseline="-25000">
                          <a:effectLst/>
                        </a:rPr>
                        <a:t>n.l.lb </a:t>
                      </a:r>
                      <a:r>
                        <a:rPr lang="ro-RO" sz="1000" u="none" strike="noStrike">
                          <a:effectLst/>
                        </a:rPr>
                        <a:t>∙ 365,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, (13)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6326317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37080830"/>
                  </a:ext>
                </a:extLst>
              </a:tr>
              <a:tr h="193233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unde: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n</a:t>
                      </a:r>
                      <a:r>
                        <a:rPr lang="ro-RO" sz="900" u="none" strike="noStrike" baseline="-25000">
                          <a:effectLst/>
                        </a:rPr>
                        <a:t>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q</a:t>
                      </a:r>
                      <a:r>
                        <a:rPr lang="ro-RO" sz="900" u="none" strike="noStrike" baseline="-25000">
                          <a:effectLst/>
                        </a:rPr>
                        <a:t>n.l.lb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800" u="none" strike="noStrike">
                          <a:effectLst/>
                        </a:rPr>
                        <a:t>zile in an</a:t>
                      </a:r>
                      <a:endParaRPr lang="ro-R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51229271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1007,40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30235846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unde: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59136299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– numărul de lucrători în laborator în zi (24 ore), unităţi;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5130657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 – consumul normativ de apă ce revine pentru un lucrător în laborator,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8896291"/>
                  </a:ext>
                </a:extLst>
              </a:tr>
              <a:tr h="16907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365 – perioada de calcul, zile.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06133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Notă: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94119789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, – numărul de lucrători în laborator în zi (24 ore), se stabileşte conform numărului real de lucrători ai laboratorului;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5261811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, – consumul normativ de apă ce revine pentru un lucrător în laborator, se stabileşte 0,46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554683"/>
                  </a:ext>
                </a:extLst>
              </a:tr>
              <a:tr h="39451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În cazul existenţei contoarelor se utilizează valoarea efectivă a volumului de apă înregistrat în perioada precedentă, conform indicilor contorului, dar care nu va fi mai mare decât volumul de apă ce se obţine conform calculelor.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5271376"/>
                  </a:ext>
                </a:extLst>
              </a:tr>
              <a:tr h="38646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28. Consumul tehnologic de apă la evacuarea nămolului din camerele de floculaţie (reacţie), din decantor, V</a:t>
                      </a:r>
                      <a:r>
                        <a:rPr lang="ro-RO" sz="1000" u="none" strike="noStrike" baseline="-25000">
                          <a:effectLst/>
                        </a:rPr>
                        <a:t>evc.năm.,</a:t>
                      </a:r>
                      <a:r>
                        <a:rPr lang="ro-RO" sz="1000" u="none" strike="noStrike">
                          <a:effectLst/>
                        </a:rPr>
                        <a:t>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990753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gridSpan="7"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49082234"/>
                  </a:ext>
                </a:extLst>
              </a:tr>
              <a:tr h="16102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319117302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43582293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707084037"/>
                  </a:ext>
                </a:extLst>
              </a:tr>
            </a:tbl>
          </a:graphicData>
        </a:graphic>
      </p:graphicFrame>
      <p:pic>
        <p:nvPicPr>
          <p:cNvPr id="12" name="Рисунок 15" descr="Описание: Описание: \\192.168.1.33\DataJur\Legi_Rom\DE\A16\g180d01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6988075"/>
            <a:ext cx="39243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008063" y="-50711100"/>
          <a:ext cx="7128146" cy="3816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169">
                  <a:extLst>
                    <a:ext uri="{9D8B030D-6E8A-4147-A177-3AD203B41FA5}">
                      <a16:colId xmlns:a16="http://schemas.microsoft.com/office/drawing/2014/main" xmlns="" val="801286051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2025965405"/>
                    </a:ext>
                  </a:extLst>
                </a:gridCol>
                <a:gridCol w="643625">
                  <a:extLst>
                    <a:ext uri="{9D8B030D-6E8A-4147-A177-3AD203B41FA5}">
                      <a16:colId xmlns:a16="http://schemas.microsoft.com/office/drawing/2014/main" xmlns="" val="3010714826"/>
                    </a:ext>
                  </a:extLst>
                </a:gridCol>
                <a:gridCol w="796486">
                  <a:extLst>
                    <a:ext uri="{9D8B030D-6E8A-4147-A177-3AD203B41FA5}">
                      <a16:colId xmlns:a16="http://schemas.microsoft.com/office/drawing/2014/main" xmlns="" val="2434451887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1732980003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3721882474"/>
                    </a:ext>
                  </a:extLst>
                </a:gridCol>
                <a:gridCol w="627534">
                  <a:extLst>
                    <a:ext uri="{9D8B030D-6E8A-4147-A177-3AD203B41FA5}">
                      <a16:colId xmlns:a16="http://schemas.microsoft.com/office/drawing/2014/main" xmlns="" val="3299568932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1094678206"/>
                    </a:ext>
                  </a:extLst>
                </a:gridCol>
                <a:gridCol w="659715">
                  <a:extLst>
                    <a:ext uri="{9D8B030D-6E8A-4147-A177-3AD203B41FA5}">
                      <a16:colId xmlns:a16="http://schemas.microsoft.com/office/drawing/2014/main" xmlns="" val="69494880"/>
                    </a:ext>
                  </a:extLst>
                </a:gridCol>
                <a:gridCol w="571217">
                  <a:extLst>
                    <a:ext uri="{9D8B030D-6E8A-4147-A177-3AD203B41FA5}">
                      <a16:colId xmlns:a16="http://schemas.microsoft.com/office/drawing/2014/main" xmlns="" val="874929497"/>
                    </a:ext>
                  </a:extLst>
                </a:gridCol>
                <a:gridCol w="675806">
                  <a:extLst>
                    <a:ext uri="{9D8B030D-6E8A-4147-A177-3AD203B41FA5}">
                      <a16:colId xmlns:a16="http://schemas.microsoft.com/office/drawing/2014/main" xmlns="" val="3107502266"/>
                    </a:ext>
                  </a:extLst>
                </a:gridCol>
              </a:tblGrid>
              <a:tr h="1851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27. Volumul de apă pentru necesităţile tehnologice ale laboratorului, 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,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9734935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84157917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 = n 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∙ q</a:t>
                      </a:r>
                      <a:r>
                        <a:rPr lang="ro-RO" sz="1000" u="none" strike="noStrike" baseline="-25000">
                          <a:effectLst/>
                        </a:rPr>
                        <a:t>n.l.lb </a:t>
                      </a:r>
                      <a:r>
                        <a:rPr lang="ro-RO" sz="1000" u="none" strike="noStrike">
                          <a:effectLst/>
                        </a:rPr>
                        <a:t>∙ 365,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, (13)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7704125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2265748"/>
                  </a:ext>
                </a:extLst>
              </a:tr>
              <a:tr h="193233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unde: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n</a:t>
                      </a:r>
                      <a:r>
                        <a:rPr lang="ro-RO" sz="900" u="none" strike="noStrike" baseline="-25000">
                          <a:effectLst/>
                        </a:rPr>
                        <a:t>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q</a:t>
                      </a:r>
                      <a:r>
                        <a:rPr lang="ro-RO" sz="900" u="none" strike="noStrike" baseline="-25000">
                          <a:effectLst/>
                        </a:rPr>
                        <a:t>n.l.lb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800" u="none" strike="noStrike">
                          <a:effectLst/>
                        </a:rPr>
                        <a:t>zile in an</a:t>
                      </a:r>
                      <a:endParaRPr lang="ro-R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32676141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1007,40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869916833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unde: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70426383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– numărul de lucrători în laborator în zi (24 ore), unităţi;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1493962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 – consumul normativ de apă ce revine pentru un lucrător în laborator,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207048"/>
                  </a:ext>
                </a:extLst>
              </a:tr>
              <a:tr h="16907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365 – perioada de calcul, zile.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6149920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Notă: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86058318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, – numărul de lucrători în laborator în zi (24 ore), se stabileşte conform numărului real de lucrători ai laboratorului;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06970170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, – consumul normativ de apă ce revine pentru un lucrător în laborator, se stabileşte 0,46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2432288"/>
                  </a:ext>
                </a:extLst>
              </a:tr>
              <a:tr h="39451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În cazul existenţei contoarelor se utilizează valoarea efectivă a volumului de apă înregistrat în perioada precedentă, conform indicilor contorului, dar care nu va fi mai mare decât volumul de apă ce se obţine conform calculelor.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9357489"/>
                  </a:ext>
                </a:extLst>
              </a:tr>
              <a:tr h="38646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28. Consumul tehnologic de apă la evacuarea nămolului din camerele de floculaţie (reacţie), din decantor, V</a:t>
                      </a:r>
                      <a:r>
                        <a:rPr lang="ro-RO" sz="1000" u="none" strike="noStrike" baseline="-25000">
                          <a:effectLst/>
                        </a:rPr>
                        <a:t>evc.năm.,</a:t>
                      </a:r>
                      <a:r>
                        <a:rPr lang="ro-RO" sz="1000" u="none" strike="noStrike">
                          <a:effectLst/>
                        </a:rPr>
                        <a:t>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5752444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gridSpan="7"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45731775"/>
                  </a:ext>
                </a:extLst>
              </a:tr>
              <a:tr h="16102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919951983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49554472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44921311"/>
                  </a:ext>
                </a:extLst>
              </a:tr>
            </a:tbl>
          </a:graphicData>
        </a:graphic>
      </p:graphicFrame>
      <p:pic>
        <p:nvPicPr>
          <p:cNvPr id="14" name="Рисунок 15" descr="Описание: Описание: \\192.168.1.33\DataJur\Legi_Rom\DE\A16\g180d01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6988075"/>
            <a:ext cx="39243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008063" y="-50711100"/>
          <a:ext cx="7128146" cy="3816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169">
                  <a:extLst>
                    <a:ext uri="{9D8B030D-6E8A-4147-A177-3AD203B41FA5}">
                      <a16:colId xmlns:a16="http://schemas.microsoft.com/office/drawing/2014/main" xmlns="" val="3743736483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2226581201"/>
                    </a:ext>
                  </a:extLst>
                </a:gridCol>
                <a:gridCol w="643625">
                  <a:extLst>
                    <a:ext uri="{9D8B030D-6E8A-4147-A177-3AD203B41FA5}">
                      <a16:colId xmlns:a16="http://schemas.microsoft.com/office/drawing/2014/main" xmlns="" val="3508759111"/>
                    </a:ext>
                  </a:extLst>
                </a:gridCol>
                <a:gridCol w="796486">
                  <a:extLst>
                    <a:ext uri="{9D8B030D-6E8A-4147-A177-3AD203B41FA5}">
                      <a16:colId xmlns:a16="http://schemas.microsoft.com/office/drawing/2014/main" xmlns="" val="3518328087"/>
                    </a:ext>
                  </a:extLst>
                </a:gridCol>
                <a:gridCol w="667761">
                  <a:extLst>
                    <a:ext uri="{9D8B030D-6E8A-4147-A177-3AD203B41FA5}">
                      <a16:colId xmlns:a16="http://schemas.microsoft.com/office/drawing/2014/main" xmlns="" val="1761703099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2015706138"/>
                    </a:ext>
                  </a:extLst>
                </a:gridCol>
                <a:gridCol w="627534">
                  <a:extLst>
                    <a:ext uri="{9D8B030D-6E8A-4147-A177-3AD203B41FA5}">
                      <a16:colId xmlns:a16="http://schemas.microsoft.com/office/drawing/2014/main" xmlns="" val="1192639238"/>
                    </a:ext>
                  </a:extLst>
                </a:gridCol>
                <a:gridCol w="539036">
                  <a:extLst>
                    <a:ext uri="{9D8B030D-6E8A-4147-A177-3AD203B41FA5}">
                      <a16:colId xmlns:a16="http://schemas.microsoft.com/office/drawing/2014/main" xmlns="" val="4019866766"/>
                    </a:ext>
                  </a:extLst>
                </a:gridCol>
                <a:gridCol w="659715">
                  <a:extLst>
                    <a:ext uri="{9D8B030D-6E8A-4147-A177-3AD203B41FA5}">
                      <a16:colId xmlns:a16="http://schemas.microsoft.com/office/drawing/2014/main" xmlns="" val="175479561"/>
                    </a:ext>
                  </a:extLst>
                </a:gridCol>
                <a:gridCol w="571217">
                  <a:extLst>
                    <a:ext uri="{9D8B030D-6E8A-4147-A177-3AD203B41FA5}">
                      <a16:colId xmlns:a16="http://schemas.microsoft.com/office/drawing/2014/main" xmlns="" val="1185778596"/>
                    </a:ext>
                  </a:extLst>
                </a:gridCol>
                <a:gridCol w="675806">
                  <a:extLst>
                    <a:ext uri="{9D8B030D-6E8A-4147-A177-3AD203B41FA5}">
                      <a16:colId xmlns:a16="http://schemas.microsoft.com/office/drawing/2014/main" xmlns="" val="1991599838"/>
                    </a:ext>
                  </a:extLst>
                </a:gridCol>
              </a:tblGrid>
              <a:tr h="1851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27. Volumul de apă pentru necesităţile tehnologice ale laboratorului, 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,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2703028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212647116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r>
                        <a:rPr lang="ro-RO" sz="1000" u="none" strike="noStrike">
                          <a:effectLst/>
                        </a:rPr>
                        <a:t> = n 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∙ q</a:t>
                      </a:r>
                      <a:r>
                        <a:rPr lang="ro-RO" sz="1000" u="none" strike="noStrike" baseline="-25000">
                          <a:effectLst/>
                        </a:rPr>
                        <a:t>n.l.lb </a:t>
                      </a:r>
                      <a:r>
                        <a:rPr lang="ro-RO" sz="1000" u="none" strike="noStrike">
                          <a:effectLst/>
                        </a:rPr>
                        <a:t>∙ 365,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, (13)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8121688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45600248"/>
                  </a:ext>
                </a:extLst>
              </a:tr>
              <a:tr h="193233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unde: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n</a:t>
                      </a:r>
                      <a:r>
                        <a:rPr lang="ro-RO" sz="900" u="none" strike="noStrike" baseline="-25000">
                          <a:effectLst/>
                        </a:rPr>
                        <a:t>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900" u="none" strike="noStrike">
                          <a:effectLst/>
                        </a:rPr>
                        <a:t>q</a:t>
                      </a:r>
                      <a:r>
                        <a:rPr lang="ro-RO" sz="900" u="none" strike="noStrike" baseline="-25000">
                          <a:effectLst/>
                        </a:rPr>
                        <a:t>n.l.lb</a:t>
                      </a:r>
                      <a:endParaRPr lang="ro-R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800" u="none" strike="noStrike">
                          <a:effectLst/>
                        </a:rPr>
                        <a:t>zile in an</a:t>
                      </a:r>
                      <a:endParaRPr lang="ro-R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V</a:t>
                      </a:r>
                      <a:r>
                        <a:rPr lang="ro-RO" sz="1000" u="none" strike="noStrike" baseline="-25000">
                          <a:effectLst/>
                        </a:rPr>
                        <a:t>lb.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191403588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1007,40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568885650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unde: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09657523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 – numărul de lucrători în laborator în zi (24 ore), unităţi;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182707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 – consumul normativ de apă ce revine pentru un lucrător în laborator,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8090346"/>
                  </a:ext>
                </a:extLst>
              </a:tr>
              <a:tr h="16907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365 – perioada de calcul, zile.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2213622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r>
                        <a:rPr lang="ro-RO" sz="1000" u="none" strike="noStrike">
                          <a:effectLst/>
                        </a:rPr>
                        <a:t>Notă: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2254706"/>
                  </a:ext>
                </a:extLst>
              </a:tr>
              <a:tr h="185182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n</a:t>
                      </a:r>
                      <a:r>
                        <a:rPr lang="ro-RO" sz="1000" u="none" strike="noStrike" baseline="-25000">
                          <a:effectLst/>
                        </a:rPr>
                        <a:t>l.lb</a:t>
                      </a:r>
                      <a:r>
                        <a:rPr lang="ro-RO" sz="1000" u="none" strike="noStrike">
                          <a:effectLst/>
                        </a:rPr>
                        <a:t>, – numărul de lucrători în laborator în zi (24 ore), se stabileşte conform numărului real de lucrători ai laboratorului;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08379"/>
                  </a:ext>
                </a:extLst>
              </a:tr>
              <a:tr h="20128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o-RO" sz="1000" u="none" strike="noStrike">
                          <a:effectLst/>
                        </a:rPr>
                        <a:t>q</a:t>
                      </a:r>
                      <a:r>
                        <a:rPr lang="ro-RO" sz="1000" u="none" strike="noStrike" baseline="-25000">
                          <a:effectLst/>
                        </a:rPr>
                        <a:t>n.l.lb</a:t>
                      </a:r>
                      <a:r>
                        <a:rPr lang="ro-RO" sz="1000" u="none" strike="noStrike">
                          <a:effectLst/>
                        </a:rPr>
                        <a:t>, – consumul normativ de apă ce revine pentru un lucrător în laborator, se stabileşte 0,46 m</a:t>
                      </a:r>
                      <a:r>
                        <a:rPr lang="ro-RO" sz="1000" u="none" strike="noStrike" baseline="30000">
                          <a:effectLst/>
                        </a:rPr>
                        <a:t>3</a:t>
                      </a:r>
                      <a:r>
                        <a:rPr lang="ro-RO" sz="1000" u="none" strike="noStrike">
                          <a:effectLst/>
                        </a:rPr>
                        <a:t>/zi (24 ore);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214442"/>
                  </a:ext>
                </a:extLst>
              </a:tr>
              <a:tr h="39451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În cazul existenţei contoarelor se utilizează valoarea efectivă a volumului de apă înregistrat în perioada precedentă, conform indicilor contorului, dar care nu va fi mai mare decât volumul de apă ce se obţine conform calculelor.</a:t>
                      </a:r>
                      <a:endParaRPr lang="ro-RO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5291744"/>
                  </a:ext>
                </a:extLst>
              </a:tr>
              <a:tr h="38646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o-RO" sz="1000" u="none" strike="noStrike">
                          <a:effectLst/>
                        </a:rPr>
                        <a:t>28. Consumul tehnologic de apă la evacuarea nămolului din camerele de floculaţie (reacţie), din decantor, V</a:t>
                      </a:r>
                      <a:r>
                        <a:rPr lang="ro-RO" sz="1000" u="none" strike="noStrike" baseline="-25000">
                          <a:effectLst/>
                        </a:rPr>
                        <a:t>evc.năm.,</a:t>
                      </a:r>
                      <a:r>
                        <a:rPr lang="ro-RO" sz="1000" u="none" strike="noStrike">
                          <a:effectLst/>
                        </a:rPr>
                        <a:t> se determină conform formulei:</a:t>
                      </a:r>
                      <a:endParaRPr lang="ro-RO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7752188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gridSpan="7"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69910196"/>
                  </a:ext>
                </a:extLst>
              </a:tr>
              <a:tr h="16102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903180400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195685077"/>
                  </a:ext>
                </a:extLst>
              </a:tr>
              <a:tr h="169079">
                <a:tc>
                  <a:txBody>
                    <a:bodyPr/>
                    <a:lstStyle/>
                    <a:p>
                      <a:pPr algn="just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7514177"/>
                  </a:ext>
                </a:extLst>
              </a:tr>
            </a:tbl>
          </a:graphicData>
        </a:graphic>
      </p:graphicFrame>
      <p:pic>
        <p:nvPicPr>
          <p:cNvPr id="16" name="Рисунок 15" descr="Описание: Описание: \\192.168.1.33\DataJur\Legi_Rom\DE\A16\g180d01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6988075"/>
            <a:ext cx="39243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974293"/>
              </p:ext>
            </p:extLst>
          </p:nvPr>
        </p:nvGraphicFramePr>
        <p:xfrm>
          <a:off x="590550" y="1426305"/>
          <a:ext cx="8150022" cy="4011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Worksheet" r:id="rId11" imgW="8448635" imgH="3733865" progId="Excel.Sheet.12">
                  <p:embed/>
                </p:oleObj>
              </mc:Choice>
              <mc:Fallback>
                <p:oleObj name="Worksheet" r:id="rId11" imgW="8448635" imgH="37338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0550" y="1426305"/>
                        <a:ext cx="8150022" cy="4011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5" descr="Описание: Описание: \\192.168.1.33\DataJur\Legi_Rom\DE\A16\g180d01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5719762"/>
            <a:ext cx="44958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87912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951431"/>
              </p:ext>
            </p:extLst>
          </p:nvPr>
        </p:nvGraphicFramePr>
        <p:xfrm>
          <a:off x="657225" y="1473116"/>
          <a:ext cx="8139113" cy="4927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Worksheet" r:id="rId9" imgW="8448635" imgH="5638891" progId="Excel.Sheet.12">
                  <p:embed/>
                </p:oleObj>
              </mc:Choice>
              <mc:Fallback>
                <p:oleObj name="Worksheet" r:id="rId9" imgW="8448635" imgH="563889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7225" y="1473116"/>
                        <a:ext cx="8139113" cy="4927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264219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26404"/>
              </p:ext>
            </p:extLst>
          </p:nvPr>
        </p:nvGraphicFramePr>
        <p:xfrm>
          <a:off x="714375" y="1419049"/>
          <a:ext cx="8081963" cy="5029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Worksheet" r:id="rId9" imgW="8448635" imgH="5276915" progId="Excel.Sheet.12">
                  <p:embed/>
                </p:oleObj>
              </mc:Choice>
              <mc:Fallback>
                <p:oleObj name="Worksheet" r:id="rId9" imgW="8448635" imgH="52769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4375" y="1419049"/>
                        <a:ext cx="8081963" cy="5029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89628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47663" y="1509713"/>
          <a:ext cx="84486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7" name="Worksheet" r:id="rId9" imgW="8448635" imgH="676203" progId="Excel.Sheet.12">
                  <p:embed/>
                </p:oleObj>
              </mc:Choice>
              <mc:Fallback>
                <p:oleObj name="Worksheet" r:id="rId9" imgW="8448635" imgH="676203" progId="Excel.Sheet.12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7663" y="1509713"/>
                        <a:ext cx="8448675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6" descr="Описание: Описание: \\192.168.1.33\DataJur\Legi_Rom\DE\A16\g180d02.gif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2" y="2195512"/>
            <a:ext cx="40290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47663" y="2760977"/>
          <a:ext cx="8448675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8" name="Worksheet" r:id="rId13" imgW="8448635" imgH="3752824" progId="Excel.Sheet.12">
                  <p:embed/>
                </p:oleObj>
              </mc:Choice>
              <mc:Fallback>
                <p:oleObj name="Worksheet" r:id="rId13" imgW="8448635" imgH="3752824" progId="Excel.Sheet.12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7663" y="2760977"/>
                        <a:ext cx="8448675" cy="375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379689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1148" y="1612081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745589"/>
              </p:ext>
            </p:extLst>
          </p:nvPr>
        </p:nvGraphicFramePr>
        <p:xfrm>
          <a:off x="615821" y="1553023"/>
          <a:ext cx="8014995" cy="4673820"/>
        </p:xfrm>
        <a:graphic>
          <a:graphicData uri="http://schemas.openxmlformats.org/drawingml/2006/table">
            <a:tbl>
              <a:tblPr/>
              <a:tblGrid>
                <a:gridCol w="445877">
                  <a:extLst>
                    <a:ext uri="{9D8B030D-6E8A-4147-A177-3AD203B41FA5}">
                      <a16:colId xmlns:a16="http://schemas.microsoft.com/office/drawing/2014/main" xmlns="" val="3859858224"/>
                    </a:ext>
                  </a:extLst>
                </a:gridCol>
                <a:gridCol w="4174701">
                  <a:extLst>
                    <a:ext uri="{9D8B030D-6E8A-4147-A177-3AD203B41FA5}">
                      <a16:colId xmlns:a16="http://schemas.microsoft.com/office/drawing/2014/main" xmlns="" val="4182983552"/>
                    </a:ext>
                  </a:extLst>
                </a:gridCol>
                <a:gridCol w="992435">
                  <a:extLst>
                    <a:ext uri="{9D8B030D-6E8A-4147-A177-3AD203B41FA5}">
                      <a16:colId xmlns:a16="http://schemas.microsoft.com/office/drawing/2014/main" xmlns="" val="4212054522"/>
                    </a:ext>
                  </a:extLst>
                </a:gridCol>
                <a:gridCol w="1165033">
                  <a:extLst>
                    <a:ext uri="{9D8B030D-6E8A-4147-A177-3AD203B41FA5}">
                      <a16:colId xmlns:a16="http://schemas.microsoft.com/office/drawing/2014/main" xmlns="" val="2810395711"/>
                    </a:ext>
                  </a:extLst>
                </a:gridCol>
                <a:gridCol w="1236949">
                  <a:extLst>
                    <a:ext uri="{9D8B030D-6E8A-4147-A177-3AD203B41FA5}">
                      <a16:colId xmlns:a16="http://schemas.microsoft.com/office/drawing/2014/main" xmlns="" val="1770923164"/>
                    </a:ext>
                  </a:extLst>
                </a:gridCol>
              </a:tblGrid>
              <a:tr h="555695"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Nr.do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Specificaţie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Unitatea de măsură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Consumul anual de apă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Ponderea din valoarea totală,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5352960"/>
                  </a:ext>
                </a:extLst>
              </a:tr>
              <a:tr h="2652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968687"/>
                  </a:ext>
                </a:extLst>
              </a:tr>
              <a:tr h="26528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Consumul tehnologic de apă în sistemul public de apă, inclusiv: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4238438"/>
                  </a:ext>
                </a:extLst>
              </a:tr>
              <a:tr h="2652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transportul şi distribuţia apei: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4107070,76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4740828"/>
                  </a:ext>
                </a:extLst>
              </a:tr>
              <a:tr h="2205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în procesul de golire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84194,37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8385945"/>
                  </a:ext>
                </a:extLst>
              </a:tr>
              <a:tr h="23522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la spălarea rețelelor de transport și distribuție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4009355,42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6350332"/>
                  </a:ext>
                </a:extLst>
              </a:tr>
              <a:tr h="2218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răcirea rulmenților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5839575"/>
                  </a:ext>
                </a:extLst>
              </a:tr>
              <a:tr h="40445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 prelevarea probelor din rețelele de transport și distribuție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7782,98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3850683"/>
                  </a:ext>
                </a:extLst>
              </a:tr>
              <a:tr h="220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e)spălarea și dezinfectarea rezervoarelor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5047,76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7364946"/>
                  </a:ext>
                </a:extLst>
              </a:tr>
              <a:tr h="244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Consumul de apă pentru necesităţi antiincendiare: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7945,44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190504"/>
                  </a:ext>
                </a:extLst>
              </a:tr>
              <a:tr h="214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lichidarea incendiilor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3811,20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9170105"/>
                  </a:ext>
                </a:extLst>
              </a:tr>
              <a:tr h="2292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b)testarea hidranţilor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4134,24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8410773"/>
                  </a:ext>
                </a:extLst>
              </a:tr>
              <a:tr h="22521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Consumul de apă pentru  necesităţile gospodăreşti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30758,55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08816362"/>
                  </a:ext>
                </a:extLst>
              </a:tr>
              <a:tr h="4198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Consumul tehnologic de apă în sistemul public de canalizare: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1022730,62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7782076"/>
                  </a:ext>
                </a:extLst>
              </a:tr>
              <a:tr h="2652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spălarea secţiei de gratare la staţia de epurare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15953,19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67651062"/>
                  </a:ext>
                </a:extLst>
              </a:tr>
              <a:tr h="2652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la tratarea nămolului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999753,33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373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179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47713" y="1461144"/>
          <a:ext cx="7648575" cy="5130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Worksheet" r:id="rId9" imgW="7648666" imgH="5619581" progId="Excel.Sheet.12">
                  <p:embed/>
                </p:oleObj>
              </mc:Choice>
              <mc:Fallback>
                <p:oleObj name="Worksheet" r:id="rId9" imgW="7648666" imgH="5619581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7713" y="1461144"/>
                        <a:ext cx="7648575" cy="5130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215700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317759"/>
              </p:ext>
            </p:extLst>
          </p:nvPr>
        </p:nvGraphicFramePr>
        <p:xfrm>
          <a:off x="828675" y="1515424"/>
          <a:ext cx="7911897" cy="4904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Worksheet" r:id="rId9" imgW="8448635" imgH="4905460" progId="Excel.Sheet.12">
                  <p:embed/>
                </p:oleObj>
              </mc:Choice>
              <mc:Fallback>
                <p:oleObj name="Worksheet" r:id="rId9" imgW="8448635" imgH="4905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8675" y="1515424"/>
                        <a:ext cx="7911897" cy="4904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432558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173768"/>
              </p:ext>
            </p:extLst>
          </p:nvPr>
        </p:nvGraphicFramePr>
        <p:xfrm>
          <a:off x="590550" y="1426304"/>
          <a:ext cx="8150022" cy="5107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Worksheet" r:id="rId9" imgW="8448635" imgH="5010085" progId="Excel.Sheet.12">
                  <p:embed/>
                </p:oleObj>
              </mc:Choice>
              <mc:Fallback>
                <p:oleObj name="Worksheet" r:id="rId9" imgW="8448635" imgH="50100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0550" y="1426304"/>
                        <a:ext cx="8150022" cy="5107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597276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424051"/>
              </p:ext>
            </p:extLst>
          </p:nvPr>
        </p:nvGraphicFramePr>
        <p:xfrm>
          <a:off x="638175" y="1426304"/>
          <a:ext cx="7991475" cy="5174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" name="Worksheet" r:id="rId9" imgW="8448635" imgH="5410330" progId="Excel.Sheet.12">
                  <p:embed/>
                </p:oleObj>
              </mc:Choice>
              <mc:Fallback>
                <p:oleObj name="Worksheet" r:id="rId9" imgW="8448635" imgH="54103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8175" y="1426304"/>
                        <a:ext cx="7991475" cy="5174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90412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066706"/>
              </p:ext>
            </p:extLst>
          </p:nvPr>
        </p:nvGraphicFramePr>
        <p:xfrm>
          <a:off x="771525" y="1486064"/>
          <a:ext cx="7762875" cy="5086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Worksheet" r:id="rId9" imgW="8448635" imgH="5010085" progId="Excel.Sheet.12">
                  <p:embed/>
                </p:oleObj>
              </mc:Choice>
              <mc:Fallback>
                <p:oleObj name="Worksheet" r:id="rId9" imgW="8448635" imgH="50100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1525" y="1486064"/>
                        <a:ext cx="7762875" cy="5086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348565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300479"/>
              </p:ext>
            </p:extLst>
          </p:nvPr>
        </p:nvGraphicFramePr>
        <p:xfrm>
          <a:off x="838200" y="1598926"/>
          <a:ext cx="7958138" cy="485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4" name="Worksheet" r:id="rId9" imgW="8448635" imgH="4772045" progId="Excel.Sheet.12">
                  <p:embed/>
                </p:oleObj>
              </mc:Choice>
              <mc:Fallback>
                <p:oleObj name="Worksheet" r:id="rId9" imgW="8448635" imgH="477204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8200" y="1598926"/>
                        <a:ext cx="7958138" cy="485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285717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37367"/>
              </p:ext>
            </p:extLst>
          </p:nvPr>
        </p:nvGraphicFramePr>
        <p:xfrm>
          <a:off x="800100" y="1561330"/>
          <a:ext cx="7996238" cy="501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7" name="Worksheet" r:id="rId9" imgW="8448635" imgH="4571922" progId="Excel.Sheet.12">
                  <p:embed/>
                </p:oleObj>
              </mc:Choice>
              <mc:Fallback>
                <p:oleObj name="Worksheet" r:id="rId9" imgW="8448635" imgH="457192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0100" y="1561330"/>
                        <a:ext cx="7996238" cy="5010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456320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622935"/>
              </p:ext>
            </p:extLst>
          </p:nvPr>
        </p:nvGraphicFramePr>
        <p:xfrm>
          <a:off x="819150" y="1405894"/>
          <a:ext cx="7977188" cy="5233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Worksheet" r:id="rId9" imgW="8448635" imgH="5762475" progId="Excel.Sheet.12">
                  <p:embed/>
                </p:oleObj>
              </mc:Choice>
              <mc:Fallback>
                <p:oleObj name="Worksheet" r:id="rId9" imgW="8448635" imgH="57624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9150" y="1405894"/>
                        <a:ext cx="7977188" cy="5233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711310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283204"/>
              </p:ext>
            </p:extLst>
          </p:nvPr>
        </p:nvGraphicFramePr>
        <p:xfrm>
          <a:off x="866775" y="1508747"/>
          <a:ext cx="7929563" cy="4996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5" name="Worksheet" r:id="rId9" imgW="8448635" imgH="5257956" progId="Excel.Sheet.12">
                  <p:embed/>
                </p:oleObj>
              </mc:Choice>
              <mc:Fallback>
                <p:oleObj name="Worksheet" r:id="rId9" imgW="8448635" imgH="52579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6775" y="1508747"/>
                        <a:ext cx="7929563" cy="4996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485937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422764"/>
              </p:ext>
            </p:extLst>
          </p:nvPr>
        </p:nvGraphicFramePr>
        <p:xfrm>
          <a:off x="728013" y="1528366"/>
          <a:ext cx="8034338" cy="4885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Worksheet" r:id="rId9" imgW="8448635" imgH="4972167" progId="Excel.Sheet.12">
                  <p:embed/>
                </p:oleObj>
              </mc:Choice>
              <mc:Fallback>
                <p:oleObj name="Worksheet" r:id="rId9" imgW="8448635" imgH="49721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8013" y="1528366"/>
                        <a:ext cx="8034338" cy="4885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445327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5114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707495"/>
              </p:ext>
            </p:extLst>
          </p:nvPr>
        </p:nvGraphicFramePr>
        <p:xfrm>
          <a:off x="678982" y="1486324"/>
          <a:ext cx="7931019" cy="4704926"/>
        </p:xfrm>
        <a:graphic>
          <a:graphicData uri="http://schemas.openxmlformats.org/drawingml/2006/table">
            <a:tbl>
              <a:tblPr/>
              <a:tblGrid>
                <a:gridCol w="441204">
                  <a:extLst>
                    <a:ext uri="{9D8B030D-6E8A-4147-A177-3AD203B41FA5}">
                      <a16:colId xmlns:a16="http://schemas.microsoft.com/office/drawing/2014/main" xmlns="" val="2873696010"/>
                    </a:ext>
                  </a:extLst>
                </a:gridCol>
                <a:gridCol w="4130962">
                  <a:extLst>
                    <a:ext uri="{9D8B030D-6E8A-4147-A177-3AD203B41FA5}">
                      <a16:colId xmlns:a16="http://schemas.microsoft.com/office/drawing/2014/main" xmlns="" val="812887407"/>
                    </a:ext>
                  </a:extLst>
                </a:gridCol>
                <a:gridCol w="982038">
                  <a:extLst>
                    <a:ext uri="{9D8B030D-6E8A-4147-A177-3AD203B41FA5}">
                      <a16:colId xmlns:a16="http://schemas.microsoft.com/office/drawing/2014/main" xmlns="" val="2059335715"/>
                    </a:ext>
                  </a:extLst>
                </a:gridCol>
                <a:gridCol w="1152826">
                  <a:extLst>
                    <a:ext uri="{9D8B030D-6E8A-4147-A177-3AD203B41FA5}">
                      <a16:colId xmlns:a16="http://schemas.microsoft.com/office/drawing/2014/main" xmlns="" val="2881080011"/>
                    </a:ext>
                  </a:extLst>
                </a:gridCol>
                <a:gridCol w="1223989">
                  <a:extLst>
                    <a:ext uri="{9D8B030D-6E8A-4147-A177-3AD203B41FA5}">
                      <a16:colId xmlns:a16="http://schemas.microsoft.com/office/drawing/2014/main" xmlns="" val="3250000123"/>
                    </a:ext>
                  </a:extLst>
                </a:gridCol>
              </a:tblGrid>
              <a:tr h="627234"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Nr.do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Specificaţie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Unitatea de măsură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Consumul anual de apă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Ponderea din valoarea totală,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9522920"/>
                  </a:ext>
                </a:extLst>
              </a:tr>
              <a:tr h="210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7954447"/>
                  </a:ext>
                </a:extLst>
              </a:tr>
              <a:tr h="27748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Consumul tehnologic de apă în sistemul public de apă, inclusiv: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1564392"/>
                  </a:ext>
                </a:extLst>
              </a:tr>
              <a:tr h="2462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ro-R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necesităţile</a:t>
                      </a:r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laboratorului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671,60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860595"/>
                  </a:ext>
                </a:extLst>
              </a:tr>
              <a:tr h="36199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desfundarea </a:t>
                      </a:r>
                      <a:r>
                        <a:rPr lang="ro-R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reţelelor</a:t>
                      </a:r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canalizare în caz de obscurare a </a:t>
                      </a:r>
                      <a:r>
                        <a:rPr lang="ro-R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ţevilor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0532155"/>
                  </a:ext>
                </a:extLst>
              </a:tr>
              <a:tr h="273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consum tehnologic de apă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8266452,23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8879033"/>
                  </a:ext>
                </a:extLst>
              </a:tr>
              <a:tr h="27359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Pierderile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apă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în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sistemul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apă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inclusiv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4515288"/>
                  </a:ext>
                </a:extLst>
              </a:tr>
              <a:tr h="2295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Prierderile de apă cauzate de rupturi şi frînturi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12534003,00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9375136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Pierderile de apă cauzate de fisuri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2594298,76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8732963"/>
                  </a:ext>
                </a:extLst>
              </a:tr>
              <a:tr h="2235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Golirea ţevilor pentru înlăturarea avariilor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162811,69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571013"/>
                  </a:ext>
                </a:extLst>
              </a:tr>
              <a:tr h="22053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Pierderea de apă cauzată de scurgerile latente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939840,34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630989"/>
                  </a:ext>
                </a:extLst>
              </a:tr>
              <a:tr h="694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Pierderile de apă prin pereţii rezervoarelor de la stația de tratare și cele intermediare situate pe rețelele de transport și distribuție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119856,29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0812113"/>
                  </a:ext>
                </a:extLst>
              </a:tr>
              <a:tr h="214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pierderi de apă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16350810,09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7309494"/>
                  </a:ext>
                </a:extLst>
              </a:tr>
              <a:tr h="273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9324131"/>
                  </a:ext>
                </a:extLst>
              </a:tr>
              <a:tr h="211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o-RO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consum tehnologic şi pierderi de apă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o-RO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24617262,32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010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681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022132"/>
              </p:ext>
            </p:extLst>
          </p:nvPr>
        </p:nvGraphicFramePr>
        <p:xfrm>
          <a:off x="790575" y="1426304"/>
          <a:ext cx="8005763" cy="5117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3" name="Worksheet" r:id="rId9" imgW="8448635" imgH="5410330" progId="Excel.Sheet.12">
                  <p:embed/>
                </p:oleObj>
              </mc:Choice>
              <mc:Fallback>
                <p:oleObj name="Worksheet" r:id="rId9" imgW="8448635" imgH="54103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0575" y="1426304"/>
                        <a:ext cx="8005763" cy="5117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378675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957456"/>
              </p:ext>
            </p:extLst>
          </p:nvPr>
        </p:nvGraphicFramePr>
        <p:xfrm>
          <a:off x="347663" y="1486064"/>
          <a:ext cx="8448675" cy="506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Worksheet" r:id="rId9" imgW="8448635" imgH="5000605" progId="Excel.Sheet.12">
                  <p:embed/>
                </p:oleObj>
              </mc:Choice>
              <mc:Fallback>
                <p:oleObj name="Worksheet" r:id="rId9" imgW="8448635" imgH="500060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7663" y="1486064"/>
                        <a:ext cx="8448675" cy="5067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09771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709676"/>
              </p:ext>
            </p:extLst>
          </p:nvPr>
        </p:nvGraphicFramePr>
        <p:xfrm>
          <a:off x="762000" y="1620240"/>
          <a:ext cx="8034338" cy="4837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7" name="Worksheet" r:id="rId9" imgW="8448635" imgH="4590881" progId="Excel.Sheet.12">
                  <p:embed/>
                </p:oleObj>
              </mc:Choice>
              <mc:Fallback>
                <p:oleObj name="Worksheet" r:id="rId9" imgW="8448635" imgH="45908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2000" y="1620240"/>
                        <a:ext cx="8034338" cy="4837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496937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731817"/>
              </p:ext>
            </p:extLst>
          </p:nvPr>
        </p:nvGraphicFramePr>
        <p:xfrm>
          <a:off x="752475" y="1473115"/>
          <a:ext cx="8043863" cy="502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5" name="Worksheet" r:id="rId9" imgW="8448635" imgH="4714816" progId="Excel.Sheet.12">
                  <p:embed/>
                </p:oleObj>
              </mc:Choice>
              <mc:Fallback>
                <p:oleObj name="Worksheet" r:id="rId9" imgW="8448635" imgH="47148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475" y="1473115"/>
                        <a:ext cx="8043863" cy="502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134408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507630"/>
              </p:ext>
            </p:extLst>
          </p:nvPr>
        </p:nvGraphicFramePr>
        <p:xfrm>
          <a:off x="723900" y="1553019"/>
          <a:ext cx="8072438" cy="491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" name="Worksheet" r:id="rId9" imgW="8448635" imgH="4257695" progId="Excel.Sheet.12">
                  <p:embed/>
                </p:oleObj>
              </mc:Choice>
              <mc:Fallback>
                <p:oleObj name="Worksheet" r:id="rId9" imgW="8448635" imgH="425769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3900" y="1553019"/>
                        <a:ext cx="8072438" cy="491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75383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072882"/>
              </p:ext>
            </p:extLst>
          </p:nvPr>
        </p:nvGraphicFramePr>
        <p:xfrm>
          <a:off x="752475" y="1419048"/>
          <a:ext cx="8043863" cy="5096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" name="Worksheet" r:id="rId9" imgW="8448635" imgH="4762565" progId="Excel.Sheet.12">
                  <p:embed/>
                </p:oleObj>
              </mc:Choice>
              <mc:Fallback>
                <p:oleObj name="Worksheet" r:id="rId9" imgW="8448635" imgH="47625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475" y="1419048"/>
                        <a:ext cx="8043863" cy="5096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03090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430332"/>
              </p:ext>
            </p:extLst>
          </p:nvPr>
        </p:nvGraphicFramePr>
        <p:xfrm>
          <a:off x="752475" y="1461145"/>
          <a:ext cx="8043863" cy="5082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3" name="Worksheet" r:id="rId9" imgW="8448635" imgH="4924418" progId="Excel.Sheet.12">
                  <p:embed/>
                </p:oleObj>
              </mc:Choice>
              <mc:Fallback>
                <p:oleObj name="Worksheet" r:id="rId9" imgW="8448635" imgH="492441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475" y="1461145"/>
                        <a:ext cx="8043863" cy="5082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822133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06594"/>
              </p:ext>
            </p:extLst>
          </p:nvPr>
        </p:nvGraphicFramePr>
        <p:xfrm>
          <a:off x="885825" y="1598926"/>
          <a:ext cx="7910513" cy="4839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Worksheet" r:id="rId9" imgW="8448635" imgH="4819793" progId="Excel.Sheet.12">
                  <p:embed/>
                </p:oleObj>
              </mc:Choice>
              <mc:Fallback>
                <p:oleObj name="Worksheet" r:id="rId9" imgW="8448635" imgH="48197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5825" y="1598926"/>
                        <a:ext cx="7910513" cy="4839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016226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7" descr="Описание: Описание: \\192.168.1.33\DataJur\Legi_Rom\DE\A16\g180d03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509712"/>
            <a:ext cx="3952874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741178"/>
              </p:ext>
            </p:extLst>
          </p:nvPr>
        </p:nvGraphicFramePr>
        <p:xfrm>
          <a:off x="699796" y="2170041"/>
          <a:ext cx="7903028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7" name="Worksheet" r:id="rId11" imgW="8477418" imgH="4048092" progId="Excel.Sheet.12">
                  <p:embed/>
                </p:oleObj>
              </mc:Choice>
              <mc:Fallback>
                <p:oleObj name="Worksheet" r:id="rId11" imgW="8477418" imgH="40480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9796" y="2170041"/>
                        <a:ext cx="7903028" cy="404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092186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088829"/>
              </p:ext>
            </p:extLst>
          </p:nvPr>
        </p:nvGraphicFramePr>
        <p:xfrm>
          <a:off x="681135" y="1561332"/>
          <a:ext cx="7800392" cy="4316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1" name="Worksheet" r:id="rId9" imgW="8477418" imgH="3057662" progId="Excel.Sheet.12">
                  <p:embed/>
                </p:oleObj>
              </mc:Choice>
              <mc:Fallback>
                <p:oleObj name="Worksheet" r:id="rId9" imgW="8477418" imgH="305766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1135" y="1561332"/>
                        <a:ext cx="7800392" cy="4316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883495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-9623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791" y="1580820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997136"/>
              </p:ext>
            </p:extLst>
          </p:nvPr>
        </p:nvGraphicFramePr>
        <p:xfrm>
          <a:off x="687388" y="1628775"/>
          <a:ext cx="7639050" cy="501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Worksheet" r:id="rId9" imgW="8324726" imgH="5638891" progId="Excel.Sheet.12">
                  <p:embed/>
                </p:oleObj>
              </mc:Choice>
              <mc:Fallback>
                <p:oleObj name="Worksheet" r:id="rId9" imgW="8324726" imgH="563889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7388" y="1628775"/>
                        <a:ext cx="7639050" cy="5013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2703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60117"/>
              </p:ext>
            </p:extLst>
          </p:nvPr>
        </p:nvGraphicFramePr>
        <p:xfrm>
          <a:off x="895739" y="1699625"/>
          <a:ext cx="7844833" cy="442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5" name="Worksheet" r:id="rId9" imgW="8477418" imgH="4429027" progId="Excel.Sheet.12">
                  <p:embed/>
                </p:oleObj>
              </mc:Choice>
              <mc:Fallback>
                <p:oleObj name="Worksheet" r:id="rId9" imgW="8477418" imgH="442902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5739" y="1699625"/>
                        <a:ext cx="7844833" cy="442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233801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609178"/>
              </p:ext>
            </p:extLst>
          </p:nvPr>
        </p:nvGraphicFramePr>
        <p:xfrm>
          <a:off x="727788" y="1677565"/>
          <a:ext cx="7893698" cy="430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9" name="Worksheet" r:id="rId9" imgW="8477418" imgH="4305443" progId="Excel.Sheet.12">
                  <p:embed/>
                </p:oleObj>
              </mc:Choice>
              <mc:Fallback>
                <p:oleObj name="Worksheet" r:id="rId9" imgW="8477418" imgH="430544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7788" y="1677565"/>
                        <a:ext cx="7893698" cy="430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409234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755657"/>
              </p:ext>
            </p:extLst>
          </p:nvPr>
        </p:nvGraphicFramePr>
        <p:xfrm>
          <a:off x="634482" y="1494665"/>
          <a:ext cx="7977674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9" name="Worksheet" r:id="rId9" imgW="8477418" imgH="2114628" progId="Excel.Sheet.12">
                  <p:embed/>
                </p:oleObj>
              </mc:Choice>
              <mc:Fallback>
                <p:oleObj name="Worksheet" r:id="rId9" imgW="8477418" imgH="211462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4482" y="1494665"/>
                        <a:ext cx="7977674" cy="211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8" descr="Описание: Описание: \\192.168.1.33\DataJur\Legi_Rom\DE\A16\g180d04.gif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778763"/>
            <a:ext cx="3168650" cy="42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115225"/>
              </p:ext>
            </p:extLst>
          </p:nvPr>
        </p:nvGraphicFramePr>
        <p:xfrm>
          <a:off x="333375" y="4255829"/>
          <a:ext cx="84772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name="Worksheet" r:id="rId13" imgW="8477418" imgH="809618" progId="Excel.Sheet.12">
                  <p:embed/>
                </p:oleObj>
              </mc:Choice>
              <mc:Fallback>
                <p:oleObj name="Worksheet" r:id="rId13" imgW="8477418" imgH="80961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3375" y="4255829"/>
                        <a:ext cx="8477250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9" descr="Описание: Описание: \\192.168.1.33\DataJur\Legi_Rom\DE\A16\g180d05.gif"/>
          <p:cNvPicPr>
            <a:picLocks noChangeAspect="1" noChangeArrowheads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5126729"/>
            <a:ext cx="3149599" cy="44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832871"/>
              </p:ext>
            </p:extLst>
          </p:nvPr>
        </p:nvGraphicFramePr>
        <p:xfrm>
          <a:off x="634481" y="5612572"/>
          <a:ext cx="797767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1" name="Worksheet" r:id="rId17" imgW="8477418" imgH="895285" progId="Excel.Sheet.12">
                  <p:embed/>
                </p:oleObj>
              </mc:Choice>
              <mc:Fallback>
                <p:oleObj name="Worksheet" r:id="rId17" imgW="8477418" imgH="8952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34481" y="5612572"/>
                        <a:ext cx="7977675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909657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137263"/>
              </p:ext>
            </p:extLst>
          </p:nvPr>
        </p:nvGraphicFramePr>
        <p:xfrm>
          <a:off x="653143" y="1557824"/>
          <a:ext cx="7959012" cy="506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7" name="Worksheet" r:id="rId9" imgW="8477418" imgH="5067313" progId="Excel.Sheet.12">
                  <p:embed/>
                </p:oleObj>
              </mc:Choice>
              <mc:Fallback>
                <p:oleObj name="Worksheet" r:id="rId9" imgW="8477418" imgH="506731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3143" y="1557824"/>
                        <a:ext cx="7959012" cy="506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350332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091257"/>
              </p:ext>
            </p:extLst>
          </p:nvPr>
        </p:nvGraphicFramePr>
        <p:xfrm>
          <a:off x="634481" y="1562770"/>
          <a:ext cx="8014997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2" name="Worksheet" r:id="rId9" imgW="8477418" imgH="3210036" progId="Excel.Sheet.12">
                  <p:embed/>
                </p:oleObj>
              </mc:Choice>
              <mc:Fallback>
                <p:oleObj name="Worksheet" r:id="rId9" imgW="8477418" imgH="321003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4481" y="1562770"/>
                        <a:ext cx="8014997" cy="320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634481" y="4844338"/>
            <a:ext cx="80149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Volumul pierderilor latente de apă, </a:t>
            </a:r>
            <a:r>
              <a:rPr lang="ro-RO" sz="1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ro-RO" sz="1400" b="0" baseline="-25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pr.lt</a:t>
            </a:r>
            <a:r>
              <a:rPr lang="ro-RO" sz="1400" b="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ro-RO" sz="1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, se determină conform formulei:</a:t>
            </a:r>
            <a:r>
              <a:rPr lang="ro-RO" sz="1400" dirty="0"/>
              <a:t> </a:t>
            </a:r>
            <a:endParaRPr lang="ru-RU" sz="1400" dirty="0"/>
          </a:p>
        </p:txBody>
      </p:sp>
      <p:pic>
        <p:nvPicPr>
          <p:cNvPr id="14" name="Рисунок 20" descr="Описание: Описание: \\192.168.1.33\DataJur\Legi_Rom\DE\A16\g180d06.gif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39" y="5222131"/>
            <a:ext cx="4739121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320502"/>
              </p:ext>
            </p:extLst>
          </p:nvPr>
        </p:nvGraphicFramePr>
        <p:xfrm>
          <a:off x="513184" y="5663879"/>
          <a:ext cx="8136294" cy="466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3" name="Worksheet" r:id="rId13" imgW="8563066" imgH="438163" progId="Excel.Sheet.12">
                  <p:embed/>
                </p:oleObj>
              </mc:Choice>
              <mc:Fallback>
                <p:oleObj name="Worksheet" r:id="rId13" imgW="8563066" imgH="4381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3184" y="5663879"/>
                        <a:ext cx="8136294" cy="466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969414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662426"/>
              </p:ext>
            </p:extLst>
          </p:nvPr>
        </p:nvGraphicFramePr>
        <p:xfrm>
          <a:off x="765110" y="1511172"/>
          <a:ext cx="7847046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3" name="Worksheet" r:id="rId9" imgW="8563066" imgH="1409635" progId="Excel.Sheet.12">
                  <p:embed/>
                </p:oleObj>
              </mc:Choice>
              <mc:Fallback>
                <p:oleObj name="Worksheet" r:id="rId9" imgW="8563066" imgH="14096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5110" y="1511172"/>
                        <a:ext cx="7847046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21" descr="Описание: Описание: \\192.168.1.33\DataJur\Legi_Rom\DE\A16\g180d07.gif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04" y="3011161"/>
            <a:ext cx="2905991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087810"/>
              </p:ext>
            </p:extLst>
          </p:nvPr>
        </p:nvGraphicFramePr>
        <p:xfrm>
          <a:off x="699796" y="3374865"/>
          <a:ext cx="7912360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4" name="Worksheet" r:id="rId13" imgW="8563066" imgH="3019392" progId="Excel.Sheet.12">
                  <p:embed/>
                </p:oleObj>
              </mc:Choice>
              <mc:Fallback>
                <p:oleObj name="Worksheet" r:id="rId13" imgW="8563066" imgH="30193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9796" y="3374865"/>
                        <a:ext cx="7912360" cy="301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129698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112170"/>
              </p:ext>
            </p:extLst>
          </p:nvPr>
        </p:nvGraphicFramePr>
        <p:xfrm>
          <a:off x="718457" y="1769221"/>
          <a:ext cx="7884367" cy="440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9" name="Worksheet" r:id="rId9" imgW="8563066" imgH="4010175" progId="Excel.Sheet.12">
                  <p:embed/>
                </p:oleObj>
              </mc:Choice>
              <mc:Fallback>
                <p:oleObj name="Worksheet" r:id="rId9" imgW="8563066" imgH="40101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8457" y="1769221"/>
                        <a:ext cx="7884367" cy="4407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913578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692510"/>
              </p:ext>
            </p:extLst>
          </p:nvPr>
        </p:nvGraphicFramePr>
        <p:xfrm>
          <a:off x="766763" y="1600200"/>
          <a:ext cx="7610475" cy="465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3" name="Worksheet" r:id="rId9" imgW="7610406" imgH="3657678" progId="Excel.Sheet.12">
                  <p:embed/>
                </p:oleObj>
              </mc:Choice>
              <mc:Fallback>
                <p:oleObj name="Worksheet" r:id="rId9" imgW="7610406" imgH="365767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6763" y="1600200"/>
                        <a:ext cx="7610475" cy="4651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087890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04801"/>
              </p:ext>
            </p:extLst>
          </p:nvPr>
        </p:nvGraphicFramePr>
        <p:xfrm>
          <a:off x="699796" y="1598927"/>
          <a:ext cx="7884367" cy="474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7" name="Worksheet" r:id="rId9" imgW="8563066" imgH="4410068" progId="Excel.Sheet.12">
                  <p:embed/>
                </p:oleObj>
              </mc:Choice>
              <mc:Fallback>
                <p:oleObj name="Worksheet" r:id="rId9" imgW="8563066" imgH="44100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9796" y="1598927"/>
                        <a:ext cx="7884367" cy="474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554725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15634"/>
              </p:ext>
            </p:extLst>
          </p:nvPr>
        </p:nvGraphicFramePr>
        <p:xfrm>
          <a:off x="746449" y="1561331"/>
          <a:ext cx="7856375" cy="495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1" name="Worksheet" r:id="rId9" imgW="8563066" imgH="4438507" progId="Excel.Sheet.12">
                  <p:embed/>
                </p:oleObj>
              </mc:Choice>
              <mc:Fallback>
                <p:oleObj name="Worksheet" r:id="rId9" imgW="8563066" imgH="44385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6449" y="1561331"/>
                        <a:ext cx="7856375" cy="495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424420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825" y="2188526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0225" y="2340926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576769"/>
              </p:ext>
            </p:extLst>
          </p:nvPr>
        </p:nvGraphicFramePr>
        <p:xfrm>
          <a:off x="933450" y="1553020"/>
          <a:ext cx="7800975" cy="5019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Worksheet" r:id="rId9" imgW="8324726" imgH="5210208" progId="Excel.Sheet.12">
                  <p:embed/>
                </p:oleObj>
              </mc:Choice>
              <mc:Fallback>
                <p:oleObj name="Worksheet" r:id="rId9" imgW="8324726" imgH="521020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3450" y="1553020"/>
                        <a:ext cx="7800975" cy="5019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0607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1" y="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443393"/>
              </p:ext>
            </p:extLst>
          </p:nvPr>
        </p:nvGraphicFramePr>
        <p:xfrm>
          <a:off x="709127" y="1461145"/>
          <a:ext cx="7921689" cy="5144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5" name="Worksheet" r:id="rId9" imgW="8563066" imgH="5514955" progId="Excel.Sheet.12">
                  <p:embed/>
                </p:oleObj>
              </mc:Choice>
              <mc:Fallback>
                <p:oleObj name="Worksheet" r:id="rId9" imgW="8563066" imgH="551495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9127" y="1461145"/>
                        <a:ext cx="7921689" cy="5144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681843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8119"/>
              </p:ext>
            </p:extLst>
          </p:nvPr>
        </p:nvGraphicFramePr>
        <p:xfrm>
          <a:off x="587829" y="1453498"/>
          <a:ext cx="8005665" cy="5124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1" name="Worksheet" r:id="rId9" imgW="7667621" imgH="4505214" progId="Excel.Sheet.12">
                  <p:embed/>
                </p:oleObj>
              </mc:Choice>
              <mc:Fallback>
                <p:oleObj name="Worksheet" r:id="rId9" imgW="7667621" imgH="450521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7829" y="1453498"/>
                        <a:ext cx="8005665" cy="5124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0380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Рисунок 5" descr="Схема работы водонапорной башни Рожновского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0" y="1516379"/>
            <a:ext cx="7262892" cy="4987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253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1" descr="Чертежи водонапорных башен Рожновского разного объёма">
            <a:hlinkClick r:id="rId8" tgtFrame="&quot;_blank&quot;" tooltip="&quot;Чертежи водонапорных башен Рожновского разного объёма&quot;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0" y="1561331"/>
            <a:ext cx="7725746" cy="27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740" y="4379659"/>
            <a:ext cx="7844832" cy="21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62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8"/>
          <p:cNvSpPr txBox="1">
            <a:spLocks/>
          </p:cNvSpPr>
          <p:nvPr/>
        </p:nvSpPr>
        <p:spPr>
          <a:xfrm>
            <a:off x="2433908" y="1620411"/>
            <a:ext cx="6262254" cy="2074863"/>
          </a:xfrm>
          <a:prstGeom prst="rect">
            <a:avLst/>
          </a:prstGeom>
        </p:spPr>
        <p:txBody>
          <a:bodyPr/>
          <a:lstStyle/>
          <a:p>
            <a:endParaRPr lang="en-GB" sz="1000" dirty="0">
              <a:solidFill>
                <a:srgbClr val="534B3E"/>
              </a:solidFill>
            </a:endParaRPr>
          </a:p>
        </p:txBody>
      </p:sp>
      <p:pic>
        <p:nvPicPr>
          <p:cNvPr id="20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509167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407106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462357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315231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269324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215461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163782" y="-24491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163782" y="2122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</a:t>
            </a:r>
            <a:endParaRPr kumimoji="0" lang="ro-RO" altLang="zh-CN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163782" y="978625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4131" y="1677564"/>
            <a:ext cx="5865549" cy="48352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8"/>
          <p:cNvSpPr txBox="1">
            <a:spLocks/>
          </p:cNvSpPr>
          <p:nvPr/>
        </p:nvSpPr>
        <p:spPr>
          <a:xfrm>
            <a:off x="2433908" y="1620411"/>
            <a:ext cx="6262254" cy="2074863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 smtClean="0">
              <a:solidFill>
                <a:srgbClr val="534B3E"/>
              </a:solidFill>
            </a:endParaRPr>
          </a:p>
          <a:p>
            <a:pPr>
              <a:spcAft>
                <a:spcPts val="300"/>
              </a:spcAft>
            </a:pPr>
            <a:r>
              <a:rPr lang="ro-RO" sz="2800" dirty="0" smtClean="0">
                <a:solidFill>
                  <a:srgbClr val="534B3E"/>
                </a:solidFill>
              </a:rPr>
              <a:t>Vă mulțumim pentru atenție</a:t>
            </a:r>
            <a:endParaRPr lang="en-GB" sz="2800" dirty="0" smtClean="0">
              <a:solidFill>
                <a:srgbClr val="534B3E"/>
              </a:solidFill>
            </a:endParaRPr>
          </a:p>
          <a:p>
            <a:endParaRPr lang="en-GB" sz="1000" dirty="0">
              <a:solidFill>
                <a:srgbClr val="534B3E"/>
              </a:solidFill>
            </a:endParaRPr>
          </a:p>
        </p:txBody>
      </p:sp>
      <p:sp>
        <p:nvSpPr>
          <p:cNvPr id="22" name="Textfeld 9"/>
          <p:cNvSpPr txBox="1">
            <a:spLocks noChangeArrowheads="1"/>
          </p:cNvSpPr>
          <p:nvPr/>
        </p:nvSpPr>
        <p:spPr bwMode="auto">
          <a:xfrm>
            <a:off x="427153" y="5399463"/>
            <a:ext cx="1371600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Proiect </a:t>
            </a:r>
            <a:r>
              <a:rPr lang="ro-RO" sz="800" b="0" dirty="0" err="1" smtClean="0">
                <a:solidFill>
                  <a:schemeClr val="tx2">
                    <a:lumMod val="75000"/>
                  </a:schemeClr>
                </a:solidFill>
              </a:rPr>
              <a:t>co</a:t>
            </a: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-finanțat de</a:t>
            </a:r>
            <a:endParaRPr lang="en-GB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" name="Picture 11" descr="F:\Branding\EU\jau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056" y="5624205"/>
            <a:ext cx="13652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H:\bn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6511" y="5590073"/>
            <a:ext cx="1016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8991" y="5624205"/>
            <a:ext cx="16398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feld 9"/>
          <p:cNvSpPr txBox="1">
            <a:spLocks noChangeArrowheads="1"/>
          </p:cNvSpPr>
          <p:nvPr/>
        </p:nvSpPr>
        <p:spPr bwMode="auto">
          <a:xfrm>
            <a:off x="6898878" y="5383151"/>
            <a:ext cx="1147762" cy="214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In cooperare cu</a:t>
            </a:r>
            <a:endParaRPr lang="ro-RO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45" y="5540701"/>
            <a:ext cx="1071880" cy="1071880"/>
          </a:xfrm>
          <a:prstGeom prst="rect">
            <a:avLst/>
          </a:prstGeom>
        </p:spPr>
      </p:pic>
      <p:pic>
        <p:nvPicPr>
          <p:cNvPr id="17" name="Picture 16" descr="D:\Users\Desktop\logotyp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16" y="5818037"/>
            <a:ext cx="1958975" cy="5695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tăText 1"/>
          <p:cNvSpPr txBox="1"/>
          <p:nvPr/>
        </p:nvSpPr>
        <p:spPr>
          <a:xfrm>
            <a:off x="1856306" y="3145976"/>
            <a:ext cx="53619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  <a:hlinkClick r:id="rId7"/>
              </a:rPr>
              <a:t>www.ifcaac.amac.md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ifcaac@fua.utm.md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77-38 22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ro-RO" sz="1400" b="0" u="sng" dirty="0" smtClean="0">
                <a:solidFill>
                  <a:srgbClr val="7030A0"/>
                </a:solidFill>
                <a:latin typeface="+mn-lt"/>
              </a:rPr>
              <a:t>www.amac.md</a:t>
            </a:r>
            <a:r>
              <a:rPr lang="ro-RO" sz="1400" b="0" dirty="0" smtClean="0">
                <a:solidFill>
                  <a:srgbClr val="7030A0"/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apacanal@yandex.ru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28-84-33</a:t>
            </a:r>
          </a:p>
          <a:p>
            <a:pPr algn="ctr"/>
            <a:endParaRPr lang="ro-RO" sz="8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04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509167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6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407106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462357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315231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fcaac_logo0200px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269324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215461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163782" y="-24491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163782" y="2122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</a:t>
            </a:r>
            <a:endParaRPr kumimoji="0" lang="ro-RO" altLang="zh-CN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163782" y="978625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78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17964"/>
              </p:ext>
            </p:extLst>
          </p:nvPr>
        </p:nvGraphicFramePr>
        <p:xfrm>
          <a:off x="787791" y="1490663"/>
          <a:ext cx="7832334" cy="494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Worksheet" r:id="rId9" imgW="8324726" imgH="4943377" progId="Excel.Sheet.12">
                  <p:embed/>
                </p:oleObj>
              </mc:Choice>
              <mc:Fallback>
                <p:oleObj name="Worksheet" r:id="rId9" imgW="8324726" imgH="494337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7791" y="1490663"/>
                        <a:ext cx="7832334" cy="494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9381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6543" y="1700393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272412"/>
              </p:ext>
            </p:extLst>
          </p:nvPr>
        </p:nvGraphicFramePr>
        <p:xfrm>
          <a:off x="714375" y="1562100"/>
          <a:ext cx="7829551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Worksheet" r:id="rId9" imgW="8324726" imgH="3886239" progId="Excel.Sheet.12">
                  <p:embed/>
                </p:oleObj>
              </mc:Choice>
              <mc:Fallback>
                <p:oleObj name="Worksheet" r:id="rId9" imgW="8324726" imgH="38862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4375" y="1562100"/>
                        <a:ext cx="7829551" cy="391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5148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588340"/>
              </p:ext>
            </p:extLst>
          </p:nvPr>
        </p:nvGraphicFramePr>
        <p:xfrm>
          <a:off x="787791" y="1473115"/>
          <a:ext cx="7946634" cy="5194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Worksheet" r:id="rId9" imgW="8324726" imgH="5400851" progId="Excel.Sheet.12">
                  <p:embed/>
                </p:oleObj>
              </mc:Choice>
              <mc:Fallback>
                <p:oleObj name="Worksheet" r:id="rId9" imgW="8324726" imgH="540085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7791" y="1473115"/>
                        <a:ext cx="7946634" cy="5194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8065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412</TotalTime>
  <Words>1334</Words>
  <Application>Microsoft Office PowerPoint</Application>
  <PresentationFormat>Экран (4:3)</PresentationFormat>
  <Paragraphs>567</Paragraphs>
  <Slides>65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1" baseType="lpstr">
      <vt:lpstr>Arial</vt:lpstr>
      <vt:lpstr>Arial Narrow</vt:lpstr>
      <vt:lpstr>Calibri</vt:lpstr>
      <vt:lpstr>Times New Roman</vt:lpstr>
      <vt:lpstr>GIZ_Banner_Kopfzeile-Ausland (3)</vt:lpstr>
      <vt:lpstr>Worksheet</vt:lpstr>
      <vt:lpstr>Curs de instruire pentru angajații operatorilor „Apă-Canal”  Modulul:  Managementul și exploatarea rețelelor de alimentare cu apă și de canalizare  Sesiunea 1:  Acte legislative și normative cu privire la exploatarea rețelelor de apă/canalizare   Expert: Rață Vitalie  Agenția Națională de Reglementare Energetică   2 – 3 – 4 Aprilie 2019,  Chișinău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Anticamera</cp:lastModifiedBy>
  <cp:revision>302</cp:revision>
  <cp:lastPrinted>2017-07-11T13:18:46Z</cp:lastPrinted>
  <dcterms:created xsi:type="dcterms:W3CDTF">2013-09-05T11:54:56Z</dcterms:created>
  <dcterms:modified xsi:type="dcterms:W3CDTF">2019-04-12T09:59:00Z</dcterms:modified>
</cp:coreProperties>
</file>