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67"/>
  </p:notesMasterIdLst>
  <p:handoutMasterIdLst>
    <p:handoutMasterId r:id="rId68"/>
  </p:handoutMasterIdLst>
  <p:sldIdLst>
    <p:sldId id="407" r:id="rId2"/>
    <p:sldId id="421" r:id="rId3"/>
    <p:sldId id="420" r:id="rId4"/>
    <p:sldId id="408" r:id="rId5"/>
    <p:sldId id="418" r:id="rId6"/>
    <p:sldId id="416" r:id="rId7"/>
    <p:sldId id="415" r:id="rId8"/>
    <p:sldId id="414" r:id="rId9"/>
    <p:sldId id="411" r:id="rId10"/>
    <p:sldId id="413" r:id="rId11"/>
    <p:sldId id="412" r:id="rId12"/>
    <p:sldId id="410" r:id="rId13"/>
    <p:sldId id="422" r:id="rId14"/>
    <p:sldId id="436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7" r:id="rId30"/>
    <p:sldId id="458" r:id="rId31"/>
    <p:sldId id="455" r:id="rId32"/>
    <p:sldId id="473" r:id="rId33"/>
    <p:sldId id="472" r:id="rId34"/>
    <p:sldId id="471" r:id="rId35"/>
    <p:sldId id="470" r:id="rId36"/>
    <p:sldId id="469" r:id="rId37"/>
    <p:sldId id="468" r:id="rId38"/>
    <p:sldId id="467" r:id="rId39"/>
    <p:sldId id="466" r:id="rId40"/>
    <p:sldId id="465" r:id="rId41"/>
    <p:sldId id="463" r:id="rId42"/>
    <p:sldId id="464" r:id="rId43"/>
    <p:sldId id="462" r:id="rId44"/>
    <p:sldId id="459" r:id="rId45"/>
    <p:sldId id="461" r:id="rId46"/>
    <p:sldId id="460" r:id="rId47"/>
    <p:sldId id="456" r:id="rId48"/>
    <p:sldId id="453" r:id="rId49"/>
    <p:sldId id="478" r:id="rId50"/>
    <p:sldId id="477" r:id="rId51"/>
    <p:sldId id="476" r:id="rId52"/>
    <p:sldId id="475" r:id="rId53"/>
    <p:sldId id="474" r:id="rId54"/>
    <p:sldId id="480" r:id="rId55"/>
    <p:sldId id="483" r:id="rId56"/>
    <p:sldId id="482" r:id="rId57"/>
    <p:sldId id="481" r:id="rId58"/>
    <p:sldId id="484" r:id="rId59"/>
    <p:sldId id="486" r:id="rId60"/>
    <p:sldId id="485" r:id="rId61"/>
    <p:sldId id="490" r:id="rId62"/>
    <p:sldId id="491" r:id="rId63"/>
    <p:sldId id="489" r:id="rId64"/>
    <p:sldId id="406" r:id="rId65"/>
    <p:sldId id="487" r:id="rId66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2385" autoAdjust="0"/>
  </p:normalViewPr>
  <p:slideViewPr>
    <p:cSldViewPr snapToGrid="0">
      <p:cViewPr varScale="1">
        <p:scale>
          <a:sx n="104" d="100"/>
          <a:sy n="104" d="100"/>
        </p:scale>
        <p:origin x="1944" y="102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5.png"/><Relationship Id="rId10" Type="http://schemas.openxmlformats.org/officeDocument/2006/relationships/image" Target="file:///\\192.168.1.33\DataJur\Legi_Rom\DE\A16\g180d01.gi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2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png"/><Relationship Id="rId11" Type="http://schemas.openxmlformats.org/officeDocument/2006/relationships/image" Target="../media/image36.gif"/><Relationship Id="rId5" Type="http://schemas.openxmlformats.org/officeDocument/2006/relationships/image" Target="../media/image5.png"/><Relationship Id="rId10" Type="http://schemas.openxmlformats.org/officeDocument/2006/relationships/image" Target="../media/image3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8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8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9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0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5.png"/><Relationship Id="rId10" Type="http://schemas.openxmlformats.org/officeDocument/2006/relationships/image" Target="file:///\\192.168.1.33\DataJur\Legi_Rom\DE\A16\g180d03.gi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56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7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62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4.gif" TargetMode="External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file:///\\192.168.1.33\DataJur\Legi_Rom\DE\A16\g180d05.gif" TargetMode="Externa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6.png"/><Relationship Id="rId11" Type="http://schemas.openxmlformats.org/officeDocument/2006/relationships/image" Target="../media/image63.gif"/><Relationship Id="rId5" Type="http://schemas.openxmlformats.org/officeDocument/2006/relationships/image" Target="../media/image5.png"/><Relationship Id="rId15" Type="http://schemas.openxmlformats.org/officeDocument/2006/relationships/image" Target="../media/image64.gif"/><Relationship Id="rId10" Type="http://schemas.openxmlformats.org/officeDocument/2006/relationships/image" Target="../media/image6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4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6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6.png"/><Relationship Id="rId11" Type="http://schemas.openxmlformats.org/officeDocument/2006/relationships/image" Target="../media/image68.gif"/><Relationship Id="rId5" Type="http://schemas.openxmlformats.org/officeDocument/2006/relationships/image" Target="../media/image5.png"/><Relationship Id="rId10" Type="http://schemas.openxmlformats.org/officeDocument/2006/relationships/image" Target="../media/image6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6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7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.png"/><Relationship Id="rId11" Type="http://schemas.openxmlformats.org/officeDocument/2006/relationships/image" Target="../media/image71.gif"/><Relationship Id="rId5" Type="http://schemas.openxmlformats.org/officeDocument/2006/relationships/image" Target="../media/image5.png"/><Relationship Id="rId10" Type="http://schemas.openxmlformats.org/officeDocument/2006/relationships/image" Target="../media/image6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7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1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2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zm-k.ru/images/vodonapornie-bashni/graf-watrebak.jp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0.emf"/><Relationship Id="rId4" Type="http://schemas.openxmlformats.org/officeDocument/2006/relationships/image" Target="../media/image5.png"/><Relationship Id="rId9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83.jpeg"/><Relationship Id="rId7" Type="http://schemas.openxmlformats.org/officeDocument/2006/relationships/hyperlink" Target="http://www.ifcaac.amac.md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6.png"/><Relationship Id="rId5" Type="http://schemas.openxmlformats.org/officeDocument/2006/relationships/image" Target="../media/image85.jpeg"/><Relationship Id="rId10" Type="http://schemas.openxmlformats.org/officeDocument/2006/relationships/image" Target="../media/image5.png"/><Relationship Id="rId4" Type="http://schemas.openxmlformats.org/officeDocument/2006/relationships/image" Target="../media/image84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Учебный курс для сотрудников операторов</a:t>
            </a:r>
            <a:r>
              <a:rPr lang="ro-RO" b="1" dirty="0" smtClean="0">
                <a:solidFill>
                  <a:srgbClr val="002060"/>
                </a:solidFill>
              </a:rPr>
              <a:t> „A</a:t>
            </a:r>
            <a:r>
              <a:rPr lang="ru-RU" b="1" dirty="0" smtClean="0">
                <a:solidFill>
                  <a:srgbClr val="002060"/>
                </a:solidFill>
              </a:rPr>
              <a:t>пэ</a:t>
            </a:r>
            <a:r>
              <a:rPr lang="ro-RO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К</a:t>
            </a:r>
            <a:r>
              <a:rPr lang="ro-RO" b="1" dirty="0" smtClean="0">
                <a:solidFill>
                  <a:srgbClr val="002060"/>
                </a:solidFill>
              </a:rPr>
              <a:t>a</a:t>
            </a:r>
            <a:r>
              <a:rPr lang="ru-RU" b="1" dirty="0" smtClean="0">
                <a:solidFill>
                  <a:srgbClr val="002060"/>
                </a:solidFill>
              </a:rPr>
              <a:t>н</a:t>
            </a:r>
            <a:r>
              <a:rPr lang="ro-RO" b="1" dirty="0" smtClean="0">
                <a:solidFill>
                  <a:srgbClr val="002060"/>
                </a:solidFill>
              </a:rPr>
              <a:t>a</a:t>
            </a:r>
            <a:r>
              <a:rPr lang="ru-RU" b="1" dirty="0" smtClean="0">
                <a:solidFill>
                  <a:srgbClr val="002060"/>
                </a:solidFill>
              </a:rPr>
              <a:t>л</a:t>
            </a:r>
            <a:r>
              <a:rPr lang="ro-RO" b="1" dirty="0" smtClean="0">
                <a:solidFill>
                  <a:srgbClr val="002060"/>
                </a:solidFill>
              </a:rPr>
              <a:t>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C00000"/>
                </a:solidFill>
              </a:rPr>
              <a:t>Mo</a:t>
            </a:r>
            <a:r>
              <a:rPr lang="ru-RU" b="1" smtClean="0">
                <a:solidFill>
                  <a:srgbClr val="C00000"/>
                </a:solidFill>
              </a:rPr>
              <a:t>дуль</a:t>
            </a:r>
            <a:r>
              <a:rPr lang="ro-RO" b="1" smtClean="0">
                <a:solidFill>
                  <a:srgbClr val="C00000"/>
                </a:solidFill>
              </a:rPr>
              <a:t>:  </a:t>
            </a:r>
            <a:r>
              <a:rPr lang="ru-RU" b="1" dirty="0" smtClean="0">
                <a:solidFill>
                  <a:srgbClr val="002060"/>
                </a:solidFill>
              </a:rPr>
              <a:t>Управления и эксплуатация сетей водоснабжения и канализации</a:t>
            </a:r>
            <a:r>
              <a:rPr lang="ro-RO" b="1" dirty="0" smtClean="0">
                <a:solidFill>
                  <a:srgbClr val="002060"/>
                </a:solidFill>
              </a:rPr>
              <a:t/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002060"/>
                </a:solidFill>
              </a:rPr>
              <a:t/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u-RU" altLang="en-US" sz="2000" b="1" dirty="0" smtClean="0">
                <a:solidFill>
                  <a:srgbClr val="FF0000"/>
                </a:solidFill>
              </a:rPr>
              <a:t>Сессия</a:t>
            </a:r>
            <a:r>
              <a:rPr lang="ro-RO" altLang="en-US" sz="2000" b="1" dirty="0" smtClean="0">
                <a:solidFill>
                  <a:srgbClr val="FF0000"/>
                </a:solidFill>
              </a:rPr>
              <a:t> 1</a:t>
            </a:r>
            <a:r>
              <a:rPr lang="en-US" alt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Законодательные и нормативные акты по эксплуатации </a:t>
            </a:r>
            <a:r>
              <a:rPr lang="ru-RU" sz="2000" b="1" dirty="0">
                <a:solidFill>
                  <a:srgbClr val="002060"/>
                </a:solidFill>
              </a:rPr>
              <a:t>сетей </a:t>
            </a:r>
            <a:r>
              <a:rPr lang="ru-RU" sz="2000" b="1" dirty="0" smtClean="0">
                <a:solidFill>
                  <a:srgbClr val="002060"/>
                </a:solidFill>
              </a:rPr>
              <a:t>водопроводно-канализационных сетей</a:t>
            </a: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 smtClean="0">
                <a:solidFill>
                  <a:srgbClr val="000F2E"/>
                </a:solidFill>
              </a:rPr>
              <a:t/>
            </a:r>
            <a:br>
              <a:rPr lang="ro-RO" b="1" dirty="0" smtClean="0">
                <a:solidFill>
                  <a:srgbClr val="000F2E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Эксперт</a:t>
            </a:r>
            <a:r>
              <a:rPr lang="ro-RO" sz="1800" b="1" i="1" dirty="0" smtClean="0">
                <a:solidFill>
                  <a:srgbClr val="002060"/>
                </a:solidFill>
              </a:rPr>
              <a:t>: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Рацэ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Виталие</a:t>
            </a:r>
            <a:r>
              <a:rPr lang="ro-RO" sz="1800" b="1" i="1" dirty="0" smtClean="0">
                <a:solidFill>
                  <a:srgbClr val="002060"/>
                </a:solidFill>
              </a:rPr>
              <a:t/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Институт</a:t>
            </a:r>
            <a:r>
              <a:rPr lang="ro-RO" sz="1800" b="1" i="1" dirty="0" smtClean="0">
                <a:solidFill>
                  <a:srgbClr val="002060"/>
                </a:solidFill>
              </a:rPr>
              <a:t>/</a:t>
            </a:r>
            <a:r>
              <a:rPr lang="ru-RU" sz="1800" b="1" i="1" dirty="0" smtClean="0">
                <a:solidFill>
                  <a:srgbClr val="002060"/>
                </a:solidFill>
              </a:rPr>
              <a:t>Предприятие</a:t>
            </a:r>
            <a:r>
              <a:rPr lang="ro-RO" sz="1800" b="1" i="1" dirty="0" smtClean="0">
                <a:solidFill>
                  <a:srgbClr val="002060"/>
                </a:solidFill>
              </a:rPr>
              <a:t>: ANRE 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/>
            </a:r>
            <a:br>
              <a:rPr lang="ro-RO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9</a:t>
            </a:r>
            <a:r>
              <a:rPr lang="ro-RO" sz="1600" b="1" dirty="0" smtClean="0">
                <a:solidFill>
                  <a:srgbClr val="002060"/>
                </a:solidFill>
              </a:rPr>
              <a:t> – </a:t>
            </a:r>
            <a:r>
              <a:rPr lang="ru-RU" sz="1600" b="1" dirty="0" smtClean="0">
                <a:solidFill>
                  <a:srgbClr val="002060"/>
                </a:solidFill>
              </a:rPr>
              <a:t>10</a:t>
            </a:r>
            <a:r>
              <a:rPr lang="ro-RO" sz="1600" b="1" dirty="0" smtClean="0">
                <a:solidFill>
                  <a:srgbClr val="002060"/>
                </a:solidFill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</a:rPr>
              <a:t>11</a:t>
            </a:r>
            <a:r>
              <a:rPr lang="ro-RO" sz="1600" b="1" dirty="0" smtClean="0">
                <a:solidFill>
                  <a:srgbClr val="002060"/>
                </a:solidFill>
              </a:rPr>
              <a:t> A</a:t>
            </a:r>
            <a:r>
              <a:rPr lang="ru-RU" sz="1600" b="1" dirty="0" smtClean="0">
                <a:solidFill>
                  <a:srgbClr val="002060"/>
                </a:solidFill>
              </a:rPr>
              <a:t>прель</a:t>
            </a:r>
            <a:r>
              <a:rPr lang="ro-RO" sz="1600" b="1" dirty="0" smtClean="0">
                <a:solidFill>
                  <a:srgbClr val="002060"/>
                </a:solidFill>
              </a:rPr>
              <a:t> 2019,  </a:t>
            </a:r>
            <a:r>
              <a:rPr lang="ru-RU" sz="1600" b="1" dirty="0" err="1" smtClean="0">
                <a:solidFill>
                  <a:srgbClr val="002060"/>
                </a:solidFill>
              </a:rPr>
              <a:t>Кишинэу</a:t>
            </a:r>
            <a:endParaRPr lang="ro-RO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63864"/>
              </p:ext>
            </p:extLst>
          </p:nvPr>
        </p:nvGraphicFramePr>
        <p:xfrm>
          <a:off x="541338" y="1117600"/>
          <a:ext cx="8131175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Worksheet" r:id="rId9" imgW="8505851" imgH="5724558" progId="Excel.Sheet.12">
                  <p:embed/>
                </p:oleObj>
              </mc:Choice>
              <mc:Fallback>
                <p:oleObj name="Worksheet" r:id="rId9" imgW="8505851" imgH="57245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1338" y="1117600"/>
                        <a:ext cx="8131175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268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424701"/>
              </p:ext>
            </p:extLst>
          </p:nvPr>
        </p:nvGraphicFramePr>
        <p:xfrm>
          <a:off x="771525" y="1598613"/>
          <a:ext cx="794702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Worksheet" r:id="rId9" imgW="8324726" imgH="4181508" progId="Excel.Sheet.12">
                  <p:embed/>
                </p:oleObj>
              </mc:Choice>
              <mc:Fallback>
                <p:oleObj name="Worksheet" r:id="rId9" imgW="8324726" imgH="41815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1525" y="1598613"/>
                        <a:ext cx="7947025" cy="471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17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702500"/>
              </p:ext>
            </p:extLst>
          </p:nvPr>
        </p:nvGraphicFramePr>
        <p:xfrm>
          <a:off x="1163781" y="1553020"/>
          <a:ext cx="7262767" cy="512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Worksheet" r:id="rId9" imgW="8324726" imgH="6505738" progId="Excel.Sheet.12">
                  <p:embed/>
                </p:oleObj>
              </mc:Choice>
              <mc:Fallback>
                <p:oleObj name="Worksheet" r:id="rId9" imgW="8324726" imgH="65057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3781" y="1553020"/>
                        <a:ext cx="7262767" cy="512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2748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055757"/>
              </p:ext>
            </p:extLst>
          </p:nvPr>
        </p:nvGraphicFramePr>
        <p:xfrm>
          <a:off x="1028700" y="1425575"/>
          <a:ext cx="7467600" cy="498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Worksheet" r:id="rId9" imgW="8324726" imgH="5048354" progId="Excel.Sheet.12">
                  <p:embed/>
                </p:oleObj>
              </mc:Choice>
              <mc:Fallback>
                <p:oleObj name="Worksheet" r:id="rId9" imgW="8324726" imgH="50483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8700" y="1425575"/>
                        <a:ext cx="7467600" cy="498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4025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59709"/>
              </p:ext>
            </p:extLst>
          </p:nvPr>
        </p:nvGraphicFramePr>
        <p:xfrm>
          <a:off x="1085850" y="1662113"/>
          <a:ext cx="7515225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Worksheet" r:id="rId9" imgW="8324726" imgH="4010175" progId="Excel.Sheet.12">
                  <p:embed/>
                </p:oleObj>
              </mc:Choice>
              <mc:Fallback>
                <p:oleObj name="Worksheet" r:id="rId9" imgW="8324726" imgH="4010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5850" y="1662113"/>
                        <a:ext cx="7515225" cy="45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3255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567389"/>
              </p:ext>
            </p:extLst>
          </p:nvPr>
        </p:nvGraphicFramePr>
        <p:xfrm>
          <a:off x="762001" y="1508747"/>
          <a:ext cx="7677150" cy="482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Worksheet" r:id="rId9" imgW="8324726" imgH="4895980" progId="Excel.Sheet.12">
                  <p:embed/>
                </p:oleObj>
              </mc:Choice>
              <mc:Fallback>
                <p:oleObj name="Worksheet" r:id="rId9" imgW="8324726" imgH="48959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1" y="1508747"/>
                        <a:ext cx="7677150" cy="482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30543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905876"/>
              </p:ext>
            </p:extLst>
          </p:nvPr>
        </p:nvGraphicFramePr>
        <p:xfrm>
          <a:off x="885825" y="1763713"/>
          <a:ext cx="7572375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1" name="Worksheet" r:id="rId9" imgW="8324726" imgH="3943467" progId="Excel.Sheet.12">
                  <p:embed/>
                </p:oleObj>
              </mc:Choice>
              <mc:Fallback>
                <p:oleObj name="Worksheet" r:id="rId9" imgW="8324726" imgH="39434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763713"/>
                        <a:ext cx="7572375" cy="438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313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96787"/>
              </p:ext>
            </p:extLst>
          </p:nvPr>
        </p:nvGraphicFramePr>
        <p:xfrm>
          <a:off x="885825" y="1528365"/>
          <a:ext cx="7715250" cy="477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Worksheet" r:id="rId9" imgW="8324726" imgH="4419548" progId="Excel.Sheet.12">
                  <p:embed/>
                </p:oleObj>
              </mc:Choice>
              <mc:Fallback>
                <p:oleObj name="Worksheet" r:id="rId9" imgW="8324726" imgH="44195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528365"/>
                        <a:ext cx="7715250" cy="4777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0273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68029"/>
              </p:ext>
            </p:extLst>
          </p:nvPr>
        </p:nvGraphicFramePr>
        <p:xfrm>
          <a:off x="828675" y="1486065"/>
          <a:ext cx="7905750" cy="498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Worksheet" r:id="rId9" imgW="8324726" imgH="4610191" progId="Excel.Sheet.12">
                  <p:embed/>
                </p:oleObj>
              </mc:Choice>
              <mc:Fallback>
                <p:oleObj name="Worksheet" r:id="rId9" imgW="8324726" imgH="46101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675" y="1486065"/>
                        <a:ext cx="7905750" cy="4981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646593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947368"/>
              </p:ext>
            </p:extLst>
          </p:nvPr>
        </p:nvGraphicFramePr>
        <p:xfrm>
          <a:off x="790575" y="1620838"/>
          <a:ext cx="7877175" cy="458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Worksheet" r:id="rId9" imgW="9029568" imgH="4524525" progId="Excel.Sheet.12">
                  <p:embed/>
                </p:oleObj>
              </mc:Choice>
              <mc:Fallback>
                <p:oleObj name="Worksheet" r:id="rId9" imgW="9029568" imgH="4524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0575" y="1620838"/>
                        <a:ext cx="7877175" cy="458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0598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799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587114"/>
              </p:ext>
            </p:extLst>
          </p:nvPr>
        </p:nvGraphicFramePr>
        <p:xfrm>
          <a:off x="662472" y="1553020"/>
          <a:ext cx="8078099" cy="5062692"/>
        </p:xfrm>
        <a:graphic>
          <a:graphicData uri="http://schemas.openxmlformats.org/drawingml/2006/table">
            <a:tbl>
              <a:tblPr/>
              <a:tblGrid>
                <a:gridCol w="449387">
                  <a:extLst>
                    <a:ext uri="{9D8B030D-6E8A-4147-A177-3AD203B41FA5}">
                      <a16:colId xmlns:a16="http://schemas.microsoft.com/office/drawing/2014/main" xmlns="" val="1841210761"/>
                    </a:ext>
                  </a:extLst>
                </a:gridCol>
                <a:gridCol w="4207570">
                  <a:extLst>
                    <a:ext uri="{9D8B030D-6E8A-4147-A177-3AD203B41FA5}">
                      <a16:colId xmlns:a16="http://schemas.microsoft.com/office/drawing/2014/main" xmlns="" val="1421358415"/>
                    </a:ext>
                  </a:extLst>
                </a:gridCol>
                <a:gridCol w="1000250">
                  <a:extLst>
                    <a:ext uri="{9D8B030D-6E8A-4147-A177-3AD203B41FA5}">
                      <a16:colId xmlns:a16="http://schemas.microsoft.com/office/drawing/2014/main" xmlns="" val="931580027"/>
                    </a:ext>
                  </a:extLst>
                </a:gridCol>
                <a:gridCol w="1174205">
                  <a:extLst>
                    <a:ext uri="{9D8B030D-6E8A-4147-A177-3AD203B41FA5}">
                      <a16:colId xmlns:a16="http://schemas.microsoft.com/office/drawing/2014/main" xmlns="" val="1580302903"/>
                    </a:ext>
                  </a:extLst>
                </a:gridCol>
                <a:gridCol w="1246687">
                  <a:extLst>
                    <a:ext uri="{9D8B030D-6E8A-4147-A177-3AD203B41FA5}">
                      <a16:colId xmlns:a16="http://schemas.microsoft.com/office/drawing/2014/main" xmlns="" val="2940770353"/>
                    </a:ext>
                  </a:extLst>
                </a:gridCol>
              </a:tblGrid>
              <a:tr h="634327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377674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7807918"/>
                  </a:ext>
                </a:extLst>
              </a:tr>
              <a:tr h="21707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ТЕХНОЛОГИЧЕСКИЙ РАСХОД ВОДЫ, включительно: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343203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водоразбора</a:t>
                      </a:r>
                      <a:r>
                        <a:rPr lang="ro-R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363325,47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9644790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промывку сеток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360280,43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7516412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промывку микрофильтров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5938173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промывку водозаборных трубопроводов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5558834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промывку и дезинфекцию артезианских скважин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759,61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0142641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промывку и дезинфекцию  водонапорных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башень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6112315"/>
                  </a:ext>
                </a:extLst>
              </a:tr>
              <a:tr h="425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 промывку и дезинфекцию  водопроводной сети от артезианской скважины до водонапорной башни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2248,82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481895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процессе водоочистки на: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2734621,39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33,08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03478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промывку фильтрующего слоя быстрых фильтров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2469852,22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4341642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промывку и дезинфекцию стен фильтров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321,34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1891307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охлаждение подшипников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26044,74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990277"/>
                  </a:ext>
                </a:extLst>
              </a:tr>
              <a:tr h="634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промывку, дезинфекцию резервуаров и водонапорных башнях на станциях очистки питьевой воды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5130,78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7245736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 проб воды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141912,00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4445565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технологические нужды лаборатории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1007,40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6477184"/>
                  </a:ext>
                </a:extLst>
              </a:tr>
              <a:tr h="217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удалении осадка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90352,92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728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38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565132"/>
              </p:ext>
            </p:extLst>
          </p:nvPr>
        </p:nvGraphicFramePr>
        <p:xfrm>
          <a:off x="733425" y="1485900"/>
          <a:ext cx="8007350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Worksheet" r:id="rId9" imgW="9058352" imgH="5200728" progId="Excel.Sheet.12">
                  <p:embed/>
                </p:oleObj>
              </mc:Choice>
              <mc:Fallback>
                <p:oleObj name="Worksheet" r:id="rId9" imgW="9058352" imgH="52007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3425" y="1485900"/>
                        <a:ext cx="8007350" cy="478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5759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842219"/>
              </p:ext>
            </p:extLst>
          </p:nvPr>
        </p:nvGraphicFramePr>
        <p:xfrm>
          <a:off x="619125" y="1473200"/>
          <a:ext cx="8039100" cy="516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Worksheet" r:id="rId9" imgW="8448635" imgH="5477038" progId="Excel.Sheet.12">
                  <p:embed/>
                </p:oleObj>
              </mc:Choice>
              <mc:Fallback>
                <p:oleObj name="Worksheet" r:id="rId9" imgW="8448635" imgH="54770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125" y="1473200"/>
                        <a:ext cx="8039100" cy="516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63025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62027"/>
              </p:ext>
            </p:extLst>
          </p:nvPr>
        </p:nvGraphicFramePr>
        <p:xfrm>
          <a:off x="1009650" y="1405894"/>
          <a:ext cx="7629525" cy="508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Worksheet" r:id="rId9" imgW="8448635" imgH="4886501" progId="Excel.Sheet.12">
                  <p:embed/>
                </p:oleObj>
              </mc:Choice>
              <mc:Fallback>
                <p:oleObj name="Worksheet" r:id="rId9" imgW="8448635" imgH="48865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9650" y="1405894"/>
                        <a:ext cx="7629525" cy="508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4684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35080"/>
              </p:ext>
            </p:extLst>
          </p:nvPr>
        </p:nvGraphicFramePr>
        <p:xfrm>
          <a:off x="666750" y="1425575"/>
          <a:ext cx="8129588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Worksheet" r:id="rId9" imgW="8448635" imgH="4829273" progId="Excel.Sheet.12">
                  <p:embed/>
                </p:oleObj>
              </mc:Choice>
              <mc:Fallback>
                <p:oleObj name="Worksheet" r:id="rId9" imgW="8448635" imgH="48292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750" y="1425575"/>
                        <a:ext cx="8129588" cy="528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48610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322203"/>
              </p:ext>
            </p:extLst>
          </p:nvPr>
        </p:nvGraphicFramePr>
        <p:xfrm>
          <a:off x="609600" y="1426305"/>
          <a:ext cx="8186738" cy="5155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Worksheet" r:id="rId9" imgW="8448635" imgH="5734037" progId="Excel.Sheet.12">
                  <p:embed/>
                </p:oleObj>
              </mc:Choice>
              <mc:Fallback>
                <p:oleObj name="Worksheet" r:id="rId9" imgW="8448635" imgH="57340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0" y="1426305"/>
                        <a:ext cx="8186738" cy="5155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27791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554633"/>
              </p:ext>
            </p:extLst>
          </p:nvPr>
        </p:nvGraphicFramePr>
        <p:xfrm>
          <a:off x="638175" y="1406525"/>
          <a:ext cx="8158163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Worksheet" r:id="rId9" imgW="8448635" imgH="5248125" progId="Excel.Sheet.12">
                  <p:embed/>
                </p:oleObj>
              </mc:Choice>
              <mc:Fallback>
                <p:oleObj name="Worksheet" r:id="rId9" imgW="8448635" imgH="52481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175" y="1406525"/>
                        <a:ext cx="8158163" cy="517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7506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281663640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434047037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1562980113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68509883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3408389618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4157346383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1825863722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153312845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678905753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1795491243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161832268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241787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90337405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203366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99579603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9234139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04600959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798472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55642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7385559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472593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22272246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553577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258349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5116205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113737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51220310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349178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726968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44221774"/>
                  </a:ext>
                </a:extLst>
              </a:tr>
            </a:tbl>
          </a:graphicData>
        </a:graphic>
      </p:graphicFrame>
      <p:pic>
        <p:nvPicPr>
          <p:cNvPr id="11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311204612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412031748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4129492839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1838490754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994197059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847934646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3728481125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186283213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3089865219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2767738943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4228659482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651588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7610275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632631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37080830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1229271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30235846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59136299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513065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8896291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06133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94119789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5261811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554683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5271376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990753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49082234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1911730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4358229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7084037"/>
                  </a:ext>
                </a:extLst>
              </a:tr>
            </a:tbl>
          </a:graphicData>
        </a:graphic>
      </p:graphicFrame>
      <p:pic>
        <p:nvPicPr>
          <p:cNvPr id="12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801286051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2025965405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3010714826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2434451887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732980003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721882474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3299568932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1094678206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69494880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874929497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3107502266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9734935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8415791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7704125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2265748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3267614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6991683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7042638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1493962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207048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14992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86058318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697017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2432288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9357489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575244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45731775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1995198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4955447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44921311"/>
                  </a:ext>
                </a:extLst>
              </a:tr>
            </a:tbl>
          </a:graphicData>
        </a:graphic>
      </p:graphicFrame>
      <p:pic>
        <p:nvPicPr>
          <p:cNvPr id="14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374373648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2226581201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3508759111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3518328087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761703099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2015706138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1192639238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4019866766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175479561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1185778596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1991599838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270302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12647116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81216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45600248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14035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6888565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0965752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18270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090346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221362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2254706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08379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214442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5291744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77521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69910196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0318040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9568507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7514177"/>
                  </a:ext>
                </a:extLst>
              </a:tr>
            </a:tbl>
          </a:graphicData>
        </a:graphic>
      </p:graphicFrame>
      <p:pic>
        <p:nvPicPr>
          <p:cNvPr id="16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115373"/>
              </p:ext>
            </p:extLst>
          </p:nvPr>
        </p:nvGraphicFramePr>
        <p:xfrm>
          <a:off x="590550" y="1425575"/>
          <a:ext cx="8150225" cy="416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Worksheet" r:id="rId11" imgW="8448635" imgH="3876760" progId="Excel.Sheet.12">
                  <p:embed/>
                </p:oleObj>
              </mc:Choice>
              <mc:Fallback>
                <p:oleObj name="Worksheet" r:id="rId11" imgW="8448635" imgH="3876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550" y="1425575"/>
                        <a:ext cx="8150225" cy="416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5719762"/>
            <a:ext cx="4495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791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386746"/>
              </p:ext>
            </p:extLst>
          </p:nvPr>
        </p:nvGraphicFramePr>
        <p:xfrm>
          <a:off x="657225" y="1473200"/>
          <a:ext cx="8139113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Worksheet" r:id="rId9" imgW="8448635" imgH="5581663" progId="Excel.Sheet.12">
                  <p:embed/>
                </p:oleObj>
              </mc:Choice>
              <mc:Fallback>
                <p:oleObj name="Worksheet" r:id="rId9" imgW="8448635" imgH="55816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225" y="1473200"/>
                        <a:ext cx="8139113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6421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539088"/>
              </p:ext>
            </p:extLst>
          </p:nvPr>
        </p:nvGraphicFramePr>
        <p:xfrm>
          <a:off x="714375" y="1419225"/>
          <a:ext cx="80819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Worksheet" r:id="rId9" imgW="8448635" imgH="5438768" progId="Excel.Sheet.12">
                  <p:embed/>
                </p:oleObj>
              </mc:Choice>
              <mc:Fallback>
                <p:oleObj name="Worksheet" r:id="rId9" imgW="8448635" imgH="54387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4375" y="1419225"/>
                        <a:ext cx="8081963" cy="518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8962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633243"/>
              </p:ext>
            </p:extLst>
          </p:nvPr>
        </p:nvGraphicFramePr>
        <p:xfrm>
          <a:off x="347661" y="1523312"/>
          <a:ext cx="84486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7" name="Worksheet" r:id="rId9" imgW="8448635" imgH="676203" progId="Excel.Sheet.12">
                  <p:embed/>
                </p:oleObj>
              </mc:Choice>
              <mc:Fallback>
                <p:oleObj name="Worksheet" r:id="rId9" imgW="8448635" imgH="676203" progId="Excel.Sheet.12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661" y="1523312"/>
                        <a:ext cx="8448675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6" descr="Описание: Описание: \\192.168.1.33\DataJur\Legi_Rom\DE\A16\g180d02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2195512"/>
            <a:ext cx="40290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749251"/>
              </p:ext>
            </p:extLst>
          </p:nvPr>
        </p:nvGraphicFramePr>
        <p:xfrm>
          <a:off x="217641" y="2643187"/>
          <a:ext cx="8448675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8" name="Worksheet" r:id="rId13" imgW="8448635" imgH="3752824" progId="Excel.Sheet.12">
                  <p:embed/>
                </p:oleObj>
              </mc:Choice>
              <mc:Fallback>
                <p:oleObj name="Worksheet" r:id="rId13" imgW="8448635" imgH="3752824" progId="Excel.Shee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7641" y="2643187"/>
                        <a:ext cx="8448675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968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148" y="1612081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74934"/>
              </p:ext>
            </p:extLst>
          </p:nvPr>
        </p:nvGraphicFramePr>
        <p:xfrm>
          <a:off x="615821" y="1553023"/>
          <a:ext cx="8014995" cy="5045807"/>
        </p:xfrm>
        <a:graphic>
          <a:graphicData uri="http://schemas.openxmlformats.org/drawingml/2006/table">
            <a:tbl>
              <a:tblPr/>
              <a:tblGrid>
                <a:gridCol w="445877">
                  <a:extLst>
                    <a:ext uri="{9D8B030D-6E8A-4147-A177-3AD203B41FA5}">
                      <a16:colId xmlns:a16="http://schemas.microsoft.com/office/drawing/2014/main" xmlns="" val="3859858224"/>
                    </a:ext>
                  </a:extLst>
                </a:gridCol>
                <a:gridCol w="4174701">
                  <a:extLst>
                    <a:ext uri="{9D8B030D-6E8A-4147-A177-3AD203B41FA5}">
                      <a16:colId xmlns:a16="http://schemas.microsoft.com/office/drawing/2014/main" xmlns="" val="4182983552"/>
                    </a:ext>
                  </a:extLst>
                </a:gridCol>
                <a:gridCol w="992435">
                  <a:extLst>
                    <a:ext uri="{9D8B030D-6E8A-4147-A177-3AD203B41FA5}">
                      <a16:colId xmlns:a16="http://schemas.microsoft.com/office/drawing/2014/main" xmlns="" val="4212054522"/>
                    </a:ext>
                  </a:extLst>
                </a:gridCol>
                <a:gridCol w="1165033">
                  <a:extLst>
                    <a:ext uri="{9D8B030D-6E8A-4147-A177-3AD203B41FA5}">
                      <a16:colId xmlns:a16="http://schemas.microsoft.com/office/drawing/2014/main" xmlns="" val="2810395711"/>
                    </a:ext>
                  </a:extLst>
                </a:gridCol>
                <a:gridCol w="1236949">
                  <a:extLst>
                    <a:ext uri="{9D8B030D-6E8A-4147-A177-3AD203B41FA5}">
                      <a16:colId xmlns:a16="http://schemas.microsoft.com/office/drawing/2014/main" xmlns="" val="1770923164"/>
                    </a:ext>
                  </a:extLst>
                </a:gridCol>
              </a:tblGrid>
              <a:tr h="555695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5352960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968687"/>
                  </a:ext>
                </a:extLst>
              </a:tr>
              <a:tr h="26528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ТЕХНОЛОГИЧЕСКИЙ РАСХОД ВОДЫ, включительно: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4238438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процессе транспортировке и распределении воды на: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4107070,76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4740828"/>
                  </a:ext>
                </a:extLst>
              </a:tr>
              <a:tr h="220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опорожнения водопроводов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84194,37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8385945"/>
                  </a:ext>
                </a:extLst>
              </a:tr>
              <a:tr h="2352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промывку публичных водопроводных и водораспределительных сетей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4009355,42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6350332"/>
                  </a:ext>
                </a:extLst>
              </a:tr>
              <a:tr h="221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охлаждение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подшибников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5839575"/>
                  </a:ext>
                </a:extLst>
              </a:tr>
              <a:tr h="404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отборе проб для проверки качества воды в публичных водораспределительных сетях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7782,98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3850683"/>
                  </a:ext>
                </a:extLst>
              </a:tr>
              <a:tr h="220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промывку и дезинфекцию  резервуаров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5047,76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7364946"/>
                  </a:ext>
                </a:extLst>
              </a:tr>
              <a:tr h="244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воды на противопожарные нужды на: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7945,44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190504"/>
                  </a:ext>
                </a:extLst>
              </a:tr>
              <a:tr h="214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ликвидацию пожаров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3811,20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9170105"/>
                  </a:ext>
                </a:extLst>
              </a:tr>
              <a:tr h="229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) процессы технической проверки  гидрантов 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4134,24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8410773"/>
                  </a:ext>
                </a:extLst>
              </a:tr>
              <a:tr h="22521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воды на хозяйственные нужды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30758,55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8816362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воды в публичной канализационной системе: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1022730,62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7782076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в процессе промывки решеток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15953,19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7651062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в процессе обработки осадка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999753,33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373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17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47713" y="1461144"/>
          <a:ext cx="7648575" cy="5130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Worksheet" r:id="rId9" imgW="7648666" imgH="5619581" progId="Excel.Sheet.12">
                  <p:embed/>
                </p:oleObj>
              </mc:Choice>
              <mc:Fallback>
                <p:oleObj name="Worksheet" r:id="rId9" imgW="7648666" imgH="5619581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713" y="1461144"/>
                        <a:ext cx="7648575" cy="5130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1570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310741"/>
              </p:ext>
            </p:extLst>
          </p:nvPr>
        </p:nvGraphicFramePr>
        <p:xfrm>
          <a:off x="828675" y="1515424"/>
          <a:ext cx="7911897" cy="490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Worksheet" r:id="rId9" imgW="8448635" imgH="4905460" progId="Excel.Sheet.12">
                  <p:embed/>
                </p:oleObj>
              </mc:Choice>
              <mc:Fallback>
                <p:oleObj name="Worksheet" r:id="rId9" imgW="8448635" imgH="4905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675" y="1515424"/>
                        <a:ext cx="7911897" cy="4904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432558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73768"/>
              </p:ext>
            </p:extLst>
          </p:nvPr>
        </p:nvGraphicFramePr>
        <p:xfrm>
          <a:off x="590550" y="1426304"/>
          <a:ext cx="8150022" cy="510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Worksheet" r:id="rId9" imgW="8448635" imgH="5010085" progId="Excel.Sheet.12">
                  <p:embed/>
                </p:oleObj>
              </mc:Choice>
              <mc:Fallback>
                <p:oleObj name="Worksheet" r:id="rId9" imgW="8448635" imgH="50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0550" y="1426304"/>
                        <a:ext cx="8150022" cy="510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597276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424051"/>
              </p:ext>
            </p:extLst>
          </p:nvPr>
        </p:nvGraphicFramePr>
        <p:xfrm>
          <a:off x="638175" y="1426304"/>
          <a:ext cx="7991475" cy="5174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Worksheet" r:id="rId9" imgW="8448635" imgH="5410330" progId="Excel.Sheet.12">
                  <p:embed/>
                </p:oleObj>
              </mc:Choice>
              <mc:Fallback>
                <p:oleObj name="Worksheet" r:id="rId9" imgW="8448635" imgH="5410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175" y="1426304"/>
                        <a:ext cx="7991475" cy="5174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90412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066706"/>
              </p:ext>
            </p:extLst>
          </p:nvPr>
        </p:nvGraphicFramePr>
        <p:xfrm>
          <a:off x="771525" y="1486064"/>
          <a:ext cx="7762875" cy="5086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Worksheet" r:id="rId9" imgW="8448635" imgH="5010085" progId="Excel.Sheet.12">
                  <p:embed/>
                </p:oleObj>
              </mc:Choice>
              <mc:Fallback>
                <p:oleObj name="Worksheet" r:id="rId9" imgW="8448635" imgH="50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1525" y="1486064"/>
                        <a:ext cx="7762875" cy="5086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348565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281434"/>
              </p:ext>
            </p:extLst>
          </p:nvPr>
        </p:nvGraphicFramePr>
        <p:xfrm>
          <a:off x="838200" y="1598613"/>
          <a:ext cx="7958138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Worksheet" r:id="rId9" imgW="8448635" imgH="4972167" progId="Excel.Sheet.12">
                  <p:embed/>
                </p:oleObj>
              </mc:Choice>
              <mc:Fallback>
                <p:oleObj name="Worksheet" r:id="rId9" imgW="8448635" imgH="49721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1598613"/>
                        <a:ext cx="7958138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85717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173980"/>
              </p:ext>
            </p:extLst>
          </p:nvPr>
        </p:nvGraphicFramePr>
        <p:xfrm>
          <a:off x="800100" y="1562100"/>
          <a:ext cx="7996238" cy="514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Worksheet" r:id="rId9" imgW="8448635" imgH="4695858" progId="Excel.Sheet.12">
                  <p:embed/>
                </p:oleObj>
              </mc:Choice>
              <mc:Fallback>
                <p:oleObj name="Worksheet" r:id="rId9" imgW="8448635" imgH="46958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0100" y="1562100"/>
                        <a:ext cx="7996238" cy="514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5632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622935"/>
              </p:ext>
            </p:extLst>
          </p:nvPr>
        </p:nvGraphicFramePr>
        <p:xfrm>
          <a:off x="819150" y="1405894"/>
          <a:ext cx="7977188" cy="523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Worksheet" r:id="rId9" imgW="8448635" imgH="5762475" progId="Excel.Sheet.12">
                  <p:embed/>
                </p:oleObj>
              </mc:Choice>
              <mc:Fallback>
                <p:oleObj name="Worksheet" r:id="rId9" imgW="8448635" imgH="57624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9150" y="1405894"/>
                        <a:ext cx="7977188" cy="5233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71131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230025"/>
              </p:ext>
            </p:extLst>
          </p:nvPr>
        </p:nvGraphicFramePr>
        <p:xfrm>
          <a:off x="866775" y="1508125"/>
          <a:ext cx="7929563" cy="511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Worksheet" r:id="rId9" imgW="8448635" imgH="5381540" progId="Excel.Sheet.12">
                  <p:embed/>
                </p:oleObj>
              </mc:Choice>
              <mc:Fallback>
                <p:oleObj name="Worksheet" r:id="rId9" imgW="8448635" imgH="53815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775" y="1508125"/>
                        <a:ext cx="7929563" cy="511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485937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359372"/>
              </p:ext>
            </p:extLst>
          </p:nvPr>
        </p:nvGraphicFramePr>
        <p:xfrm>
          <a:off x="728663" y="1528763"/>
          <a:ext cx="8124825" cy="5116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Worksheet" r:id="rId9" imgW="8543760" imgH="5334143" progId="Excel.Sheet.12">
                  <p:embed/>
                </p:oleObj>
              </mc:Choice>
              <mc:Fallback>
                <p:oleObj name="Worksheet" r:id="rId9" imgW="8543760" imgH="53341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8663" y="1528763"/>
                        <a:ext cx="8124825" cy="5116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44532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114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51300"/>
              </p:ext>
            </p:extLst>
          </p:nvPr>
        </p:nvGraphicFramePr>
        <p:xfrm>
          <a:off x="678982" y="1486324"/>
          <a:ext cx="7931019" cy="4917633"/>
        </p:xfrm>
        <a:graphic>
          <a:graphicData uri="http://schemas.openxmlformats.org/drawingml/2006/table">
            <a:tbl>
              <a:tblPr/>
              <a:tblGrid>
                <a:gridCol w="441204">
                  <a:extLst>
                    <a:ext uri="{9D8B030D-6E8A-4147-A177-3AD203B41FA5}">
                      <a16:colId xmlns:a16="http://schemas.microsoft.com/office/drawing/2014/main" xmlns="" val="2873696010"/>
                    </a:ext>
                  </a:extLst>
                </a:gridCol>
                <a:gridCol w="4130962">
                  <a:extLst>
                    <a:ext uri="{9D8B030D-6E8A-4147-A177-3AD203B41FA5}">
                      <a16:colId xmlns:a16="http://schemas.microsoft.com/office/drawing/2014/main" xmlns="" val="812887407"/>
                    </a:ext>
                  </a:extLst>
                </a:gridCol>
                <a:gridCol w="982038">
                  <a:extLst>
                    <a:ext uri="{9D8B030D-6E8A-4147-A177-3AD203B41FA5}">
                      <a16:colId xmlns:a16="http://schemas.microsoft.com/office/drawing/2014/main" xmlns="" val="2059335715"/>
                    </a:ext>
                  </a:extLst>
                </a:gridCol>
                <a:gridCol w="1152826">
                  <a:extLst>
                    <a:ext uri="{9D8B030D-6E8A-4147-A177-3AD203B41FA5}">
                      <a16:colId xmlns:a16="http://schemas.microsoft.com/office/drawing/2014/main" xmlns="" val="2881080011"/>
                    </a:ext>
                  </a:extLst>
                </a:gridCol>
                <a:gridCol w="1223989">
                  <a:extLst>
                    <a:ext uri="{9D8B030D-6E8A-4147-A177-3AD203B41FA5}">
                      <a16:colId xmlns:a16="http://schemas.microsoft.com/office/drawing/2014/main" xmlns="" val="3250000123"/>
                    </a:ext>
                  </a:extLst>
                </a:gridCol>
              </a:tblGrid>
              <a:tr h="627234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9522920"/>
                  </a:ext>
                </a:extLst>
              </a:tr>
              <a:tr h="210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7954447"/>
                  </a:ext>
                </a:extLst>
              </a:tr>
              <a:tr h="2774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ТЕХНОЛОГИЧЕСКИЙ РАСХОД ВОДЫ, включительно: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564392"/>
                  </a:ext>
                </a:extLst>
              </a:tr>
              <a:tr h="246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на технологические процессы лаборатории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860595"/>
                  </a:ext>
                </a:extLst>
              </a:tr>
              <a:tr h="3619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используемый в процессе прочистки публичных канализационных сетей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0532155"/>
                  </a:ext>
                </a:extLst>
              </a:tr>
              <a:tr h="27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технологичкский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 воды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8266452,23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8879033"/>
                  </a:ext>
                </a:extLst>
              </a:tr>
              <a:tr h="27359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Потери воды в публичной системе водоснабжения,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включительно</a:t>
                      </a:r>
                      <a:r>
                        <a:rPr lang="ro-MD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4515288"/>
                  </a:ext>
                </a:extLst>
              </a:tr>
              <a:tr h="2295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воды из за трещин и прорывов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12534003,00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9375136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воды из за свищей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2594298,76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8732963"/>
                  </a:ext>
                </a:extLst>
              </a:tr>
              <a:tr h="223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процессе опорожнения в процессе ликвидации аварий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162811,69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71013"/>
                  </a:ext>
                </a:extLst>
              </a:tr>
              <a:tr h="2205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Скрытые потери воды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939840,34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630989"/>
                  </a:ext>
                </a:extLst>
              </a:tr>
              <a:tr h="694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воды через стенки резервуара на очистных сооружениях и промежуточные резервуары на передающих и распределительных сетях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119856,29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0812113"/>
                  </a:ext>
                </a:extLst>
              </a:tr>
              <a:tr h="214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потери воды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16350810,09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7309494"/>
                  </a:ext>
                </a:extLst>
              </a:tr>
              <a:tr h="27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9324131"/>
                  </a:ext>
                </a:extLst>
              </a:tr>
              <a:tr h="211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технологический расход и потери воды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24617262,32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01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81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182639"/>
              </p:ext>
            </p:extLst>
          </p:nvPr>
        </p:nvGraphicFramePr>
        <p:xfrm>
          <a:off x="790575" y="1426304"/>
          <a:ext cx="8005763" cy="511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Worksheet" r:id="rId9" imgW="8448635" imgH="5410330" progId="Excel.Sheet.12">
                  <p:embed/>
                </p:oleObj>
              </mc:Choice>
              <mc:Fallback>
                <p:oleObj name="Worksheet" r:id="rId9" imgW="8448635" imgH="5410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0575" y="1426304"/>
                        <a:ext cx="8005763" cy="511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78675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531524"/>
              </p:ext>
            </p:extLst>
          </p:nvPr>
        </p:nvGraphicFramePr>
        <p:xfrm>
          <a:off x="347663" y="1485900"/>
          <a:ext cx="8448675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Worksheet" r:id="rId9" imgW="8448635" imgH="5162459" progId="Excel.Sheet.12">
                  <p:embed/>
                </p:oleObj>
              </mc:Choice>
              <mc:Fallback>
                <p:oleObj name="Worksheet" r:id="rId9" imgW="8448635" imgH="51624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663" y="1485900"/>
                        <a:ext cx="8448675" cy="523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9771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840537"/>
              </p:ext>
            </p:extLst>
          </p:nvPr>
        </p:nvGraphicFramePr>
        <p:xfrm>
          <a:off x="762000" y="1620838"/>
          <a:ext cx="8034338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Worksheet" r:id="rId9" imgW="8448635" imgH="4619671" progId="Excel.Sheet.12">
                  <p:embed/>
                </p:oleObj>
              </mc:Choice>
              <mc:Fallback>
                <p:oleObj name="Worksheet" r:id="rId9" imgW="8448635" imgH="46196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0" y="1620838"/>
                        <a:ext cx="8034338" cy="486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496937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69545"/>
              </p:ext>
            </p:extLst>
          </p:nvPr>
        </p:nvGraphicFramePr>
        <p:xfrm>
          <a:off x="752475" y="1473200"/>
          <a:ext cx="8043863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0" name="Worksheet" r:id="rId9" imgW="8448635" imgH="4914939" progId="Excel.Sheet.12">
                  <p:embed/>
                </p:oleObj>
              </mc:Choice>
              <mc:Fallback>
                <p:oleObj name="Worksheet" r:id="rId9" imgW="8448635" imgH="4914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73200"/>
                        <a:ext cx="8043863" cy="523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13440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213285"/>
              </p:ext>
            </p:extLst>
          </p:nvPr>
        </p:nvGraphicFramePr>
        <p:xfrm>
          <a:off x="723900" y="1553019"/>
          <a:ext cx="8072438" cy="491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name="Worksheet" r:id="rId9" imgW="8448635" imgH="4257695" progId="Excel.Sheet.12">
                  <p:embed/>
                </p:oleObj>
              </mc:Choice>
              <mc:Fallback>
                <p:oleObj name="Worksheet" r:id="rId9" imgW="8448635" imgH="42576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900" y="1553019"/>
                        <a:ext cx="8072438" cy="491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5383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417579"/>
              </p:ext>
            </p:extLst>
          </p:nvPr>
        </p:nvGraphicFramePr>
        <p:xfrm>
          <a:off x="752475" y="1419048"/>
          <a:ext cx="8043863" cy="5096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Worksheet" r:id="rId9" imgW="8448635" imgH="4762565" progId="Excel.Sheet.12">
                  <p:embed/>
                </p:oleObj>
              </mc:Choice>
              <mc:Fallback>
                <p:oleObj name="Worksheet" r:id="rId9" imgW="8448635" imgH="47625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19048"/>
                        <a:ext cx="8043863" cy="5096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03090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430332"/>
              </p:ext>
            </p:extLst>
          </p:nvPr>
        </p:nvGraphicFramePr>
        <p:xfrm>
          <a:off x="752475" y="1461145"/>
          <a:ext cx="8043863" cy="508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8" name="Worksheet" r:id="rId9" imgW="8448635" imgH="4924418" progId="Excel.Sheet.12">
                  <p:embed/>
                </p:oleObj>
              </mc:Choice>
              <mc:Fallback>
                <p:oleObj name="Worksheet" r:id="rId9" imgW="8448635" imgH="49244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61145"/>
                        <a:ext cx="8043863" cy="5082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822133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473802"/>
              </p:ext>
            </p:extLst>
          </p:nvPr>
        </p:nvGraphicFramePr>
        <p:xfrm>
          <a:off x="885825" y="1598613"/>
          <a:ext cx="7910513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Worksheet" r:id="rId9" imgW="8448635" imgH="5019564" progId="Excel.Sheet.12">
                  <p:embed/>
                </p:oleObj>
              </mc:Choice>
              <mc:Fallback>
                <p:oleObj name="Worksheet" r:id="rId9" imgW="8448635" imgH="50195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598613"/>
                        <a:ext cx="7910513" cy="504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016226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7" descr="Описание: Описание: \\192.168.1.33\DataJur\Legi_Rom\DE\A16\g180d03.gif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509712"/>
            <a:ext cx="3952874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741178"/>
              </p:ext>
            </p:extLst>
          </p:nvPr>
        </p:nvGraphicFramePr>
        <p:xfrm>
          <a:off x="699796" y="2170041"/>
          <a:ext cx="7903028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" name="Worksheet" r:id="rId11" imgW="8477418" imgH="4048092" progId="Excel.Sheet.12">
                  <p:embed/>
                </p:oleObj>
              </mc:Choice>
              <mc:Fallback>
                <p:oleObj name="Worksheet" r:id="rId11" imgW="8477418" imgH="40480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9796" y="2170041"/>
                        <a:ext cx="7903028" cy="404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92186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088829"/>
              </p:ext>
            </p:extLst>
          </p:nvPr>
        </p:nvGraphicFramePr>
        <p:xfrm>
          <a:off x="681135" y="1561332"/>
          <a:ext cx="7800392" cy="4316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name="Worksheet" r:id="rId9" imgW="8477418" imgH="3057662" progId="Excel.Sheet.12">
                  <p:embed/>
                </p:oleObj>
              </mc:Choice>
              <mc:Fallback>
                <p:oleObj name="Worksheet" r:id="rId9" imgW="8477418" imgH="30576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1135" y="1561332"/>
                        <a:ext cx="7800392" cy="4316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88349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-9623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791" y="1580820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044982"/>
              </p:ext>
            </p:extLst>
          </p:nvPr>
        </p:nvGraphicFramePr>
        <p:xfrm>
          <a:off x="569167" y="1481449"/>
          <a:ext cx="8171405" cy="510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Worksheet" r:id="rId9" imgW="9058352" imgH="5372061" progId="Excel.Sheet.12">
                  <p:embed/>
                </p:oleObj>
              </mc:Choice>
              <mc:Fallback>
                <p:oleObj name="Worksheet" r:id="rId9" imgW="9058352" imgH="53720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9167" y="1481449"/>
                        <a:ext cx="8171405" cy="5100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703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60117"/>
              </p:ext>
            </p:extLst>
          </p:nvPr>
        </p:nvGraphicFramePr>
        <p:xfrm>
          <a:off x="895739" y="1699625"/>
          <a:ext cx="7844833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0" name="Worksheet" r:id="rId9" imgW="8477418" imgH="4429027" progId="Excel.Sheet.12">
                  <p:embed/>
                </p:oleObj>
              </mc:Choice>
              <mc:Fallback>
                <p:oleObj name="Worksheet" r:id="rId9" imgW="8477418" imgH="44290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5739" y="1699625"/>
                        <a:ext cx="7844833" cy="442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33801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454114"/>
              </p:ext>
            </p:extLst>
          </p:nvPr>
        </p:nvGraphicFramePr>
        <p:xfrm>
          <a:off x="727075" y="1677988"/>
          <a:ext cx="7894638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Worksheet" r:id="rId9" imgW="8477418" imgH="4229256" progId="Excel.Sheet.12">
                  <p:embed/>
                </p:oleObj>
              </mc:Choice>
              <mc:Fallback>
                <p:oleObj name="Worksheet" r:id="rId9" imgW="8477418" imgH="42292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7075" y="1677988"/>
                        <a:ext cx="7894638" cy="422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9234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982872"/>
              </p:ext>
            </p:extLst>
          </p:nvPr>
        </p:nvGraphicFramePr>
        <p:xfrm>
          <a:off x="635000" y="1495425"/>
          <a:ext cx="7977188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7" name="Worksheet" r:id="rId9" imgW="8477418" imgH="2238212" progId="Excel.Sheet.12">
                  <p:embed/>
                </p:oleObj>
              </mc:Choice>
              <mc:Fallback>
                <p:oleObj name="Worksheet" r:id="rId9" imgW="8477418" imgH="22382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5000" y="1495425"/>
                        <a:ext cx="7977188" cy="223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8" descr="Описание: Описание: \\192.168.1.33\DataJur\Legi_Rom\DE\A16\g180d04.gif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78763"/>
            <a:ext cx="3168650" cy="42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313616"/>
              </p:ext>
            </p:extLst>
          </p:nvPr>
        </p:nvGraphicFramePr>
        <p:xfrm>
          <a:off x="333375" y="4255829"/>
          <a:ext cx="84772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8" name="Worksheet" r:id="rId13" imgW="8477418" imgH="809618" progId="Excel.Sheet.12">
                  <p:embed/>
                </p:oleObj>
              </mc:Choice>
              <mc:Fallback>
                <p:oleObj name="Worksheet" r:id="rId13" imgW="8477418" imgH="8096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3375" y="4255829"/>
                        <a:ext cx="8477250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9" descr="Описание: Описание: \\192.168.1.33\DataJur\Legi_Rom\DE\A16\g180d05.gif"/>
          <p:cNvPicPr>
            <a:picLocks noChangeAspect="1" noChangeArrowheads="1"/>
          </p:cNvPicPr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5126729"/>
            <a:ext cx="3149599" cy="4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355857"/>
              </p:ext>
            </p:extLst>
          </p:nvPr>
        </p:nvGraphicFramePr>
        <p:xfrm>
          <a:off x="634481" y="5612572"/>
          <a:ext cx="79776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9" name="Worksheet" r:id="rId17" imgW="8477418" imgH="895285" progId="Excel.Sheet.12">
                  <p:embed/>
                </p:oleObj>
              </mc:Choice>
              <mc:Fallback>
                <p:oleObj name="Worksheet" r:id="rId17" imgW="8477418" imgH="8952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4481" y="5612572"/>
                        <a:ext cx="797767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909657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137263"/>
              </p:ext>
            </p:extLst>
          </p:nvPr>
        </p:nvGraphicFramePr>
        <p:xfrm>
          <a:off x="653143" y="1557824"/>
          <a:ext cx="7959012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name="Worksheet" r:id="rId9" imgW="8477418" imgH="5067313" progId="Excel.Sheet.12">
                  <p:embed/>
                </p:oleObj>
              </mc:Choice>
              <mc:Fallback>
                <p:oleObj name="Worksheet" r:id="rId9" imgW="8477418" imgH="506731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143" y="1557824"/>
                        <a:ext cx="7959012" cy="506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50332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312830"/>
              </p:ext>
            </p:extLst>
          </p:nvPr>
        </p:nvGraphicFramePr>
        <p:xfrm>
          <a:off x="634481" y="1562770"/>
          <a:ext cx="8014997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4" name="Worksheet" r:id="rId9" imgW="8477418" imgH="3210036" progId="Excel.Sheet.12">
                  <p:embed/>
                </p:oleObj>
              </mc:Choice>
              <mc:Fallback>
                <p:oleObj name="Worksheet" r:id="rId9" imgW="8477418" imgH="321003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4481" y="1562770"/>
                        <a:ext cx="8014997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79010" y="4919168"/>
            <a:ext cx="69802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dirty="0">
                <a:solidFill>
                  <a:schemeClr val="tx1"/>
                </a:solidFill>
              </a:rPr>
              <a:t>Объем скрытых потерь воды, </a:t>
            </a:r>
            <a:r>
              <a:rPr lang="ru-RU" sz="1000" b="0" dirty="0" err="1">
                <a:solidFill>
                  <a:schemeClr val="tx1"/>
                </a:solidFill>
              </a:rPr>
              <a:t>Vpr.lt</a:t>
            </a:r>
            <a:r>
              <a:rPr lang="ru-RU" sz="1000" b="0" dirty="0">
                <a:solidFill>
                  <a:schemeClr val="tx1"/>
                </a:solidFill>
              </a:rPr>
              <a:t>., определяется по формуле: 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4" name="Рисунок 20" descr="Описание: Описание: \\192.168.1.33\DataJur\Legi_Rom\DE\A16\g180d06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39" y="5222131"/>
            <a:ext cx="4739121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560998"/>
              </p:ext>
            </p:extLst>
          </p:nvPr>
        </p:nvGraphicFramePr>
        <p:xfrm>
          <a:off x="513184" y="5574148"/>
          <a:ext cx="8136294" cy="46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5" name="Worksheet" r:id="rId13" imgW="8563066" imgH="438163" progId="Excel.Sheet.12">
                  <p:embed/>
                </p:oleObj>
              </mc:Choice>
              <mc:Fallback>
                <p:oleObj name="Worksheet" r:id="rId13" imgW="8563066" imgH="4381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3184" y="5574148"/>
                        <a:ext cx="8136294" cy="466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69414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50892"/>
              </p:ext>
            </p:extLst>
          </p:nvPr>
        </p:nvGraphicFramePr>
        <p:xfrm>
          <a:off x="765110" y="1511172"/>
          <a:ext cx="7847046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5" name="Worksheet" r:id="rId9" imgW="8563066" imgH="1409635" progId="Excel.Sheet.12">
                  <p:embed/>
                </p:oleObj>
              </mc:Choice>
              <mc:Fallback>
                <p:oleObj name="Worksheet" r:id="rId9" imgW="8563066" imgH="14096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5110" y="1511172"/>
                        <a:ext cx="7847046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21" descr="Описание: Описание: \\192.168.1.33\DataJur\Legi_Rom\DE\A16\g180d07.gif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04" y="3011161"/>
            <a:ext cx="2905991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087810"/>
              </p:ext>
            </p:extLst>
          </p:nvPr>
        </p:nvGraphicFramePr>
        <p:xfrm>
          <a:off x="699796" y="3374865"/>
          <a:ext cx="791236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6" name="Worksheet" r:id="rId13" imgW="8563066" imgH="3019392" progId="Excel.Sheet.12">
                  <p:embed/>
                </p:oleObj>
              </mc:Choice>
              <mc:Fallback>
                <p:oleObj name="Worksheet" r:id="rId13" imgW="8563066" imgH="30193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9796" y="3374865"/>
                        <a:ext cx="7912360" cy="301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129698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112170"/>
              </p:ext>
            </p:extLst>
          </p:nvPr>
        </p:nvGraphicFramePr>
        <p:xfrm>
          <a:off x="718457" y="1769221"/>
          <a:ext cx="7884367" cy="440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4" name="Worksheet" r:id="rId9" imgW="8563066" imgH="4010175" progId="Excel.Sheet.12">
                  <p:embed/>
                </p:oleObj>
              </mc:Choice>
              <mc:Fallback>
                <p:oleObj name="Worksheet" r:id="rId9" imgW="8563066" imgH="4010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8457" y="1769221"/>
                        <a:ext cx="7884367" cy="4407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13578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692510"/>
              </p:ext>
            </p:extLst>
          </p:nvPr>
        </p:nvGraphicFramePr>
        <p:xfrm>
          <a:off x="766763" y="1600200"/>
          <a:ext cx="7610475" cy="465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8" name="Worksheet" r:id="rId9" imgW="7610406" imgH="3657678" progId="Excel.Sheet.12">
                  <p:embed/>
                </p:oleObj>
              </mc:Choice>
              <mc:Fallback>
                <p:oleObj name="Worksheet" r:id="rId9" imgW="7610406" imgH="36576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6763" y="1600200"/>
                        <a:ext cx="7610475" cy="465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08789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734027"/>
              </p:ext>
            </p:extLst>
          </p:nvPr>
        </p:nvGraphicFramePr>
        <p:xfrm>
          <a:off x="699796" y="1598927"/>
          <a:ext cx="7884367" cy="47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3" name="Worksheet" r:id="rId9" imgW="8563066" imgH="4410068" progId="Excel.Sheet.12">
                  <p:embed/>
                </p:oleObj>
              </mc:Choice>
              <mc:Fallback>
                <p:oleObj name="Worksheet" r:id="rId9" imgW="8563066" imgH="44100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796" y="1598927"/>
                        <a:ext cx="7884367" cy="47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54725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213253"/>
              </p:ext>
            </p:extLst>
          </p:nvPr>
        </p:nvGraphicFramePr>
        <p:xfrm>
          <a:off x="746125" y="1562101"/>
          <a:ext cx="8004175" cy="4702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7" name="Worksheet" r:id="rId9" imgW="8724885" imgH="4600712" progId="Excel.Sheet.12">
                  <p:embed/>
                </p:oleObj>
              </mc:Choice>
              <mc:Fallback>
                <p:oleObj name="Worksheet" r:id="rId9" imgW="8724885" imgH="46007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6125" y="1562101"/>
                        <a:ext cx="8004175" cy="4702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2442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825" y="2188526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225" y="2340926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937635"/>
              </p:ext>
            </p:extLst>
          </p:nvPr>
        </p:nvGraphicFramePr>
        <p:xfrm>
          <a:off x="687825" y="1602339"/>
          <a:ext cx="7933661" cy="493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Worksheet" r:id="rId9" imgW="9058352" imgH="4362320" progId="Excel.Sheet.12">
                  <p:embed/>
                </p:oleObj>
              </mc:Choice>
              <mc:Fallback>
                <p:oleObj name="Worksheet" r:id="rId9" imgW="9058352" imgH="43623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7825" y="1602339"/>
                        <a:ext cx="7933661" cy="4938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607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157685"/>
              </p:ext>
            </p:extLst>
          </p:nvPr>
        </p:nvGraphicFramePr>
        <p:xfrm>
          <a:off x="709613" y="1460500"/>
          <a:ext cx="7921625" cy="514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Worksheet" r:id="rId9" imgW="8563066" imgH="5514955" progId="Excel.Sheet.12">
                  <p:embed/>
                </p:oleObj>
              </mc:Choice>
              <mc:Fallback>
                <p:oleObj name="Worksheet" r:id="rId9" imgW="8563066" imgH="5514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9613" y="1460500"/>
                        <a:ext cx="7921625" cy="514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81843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614021"/>
              </p:ext>
            </p:extLst>
          </p:nvPr>
        </p:nvGraphicFramePr>
        <p:xfrm>
          <a:off x="443620" y="1377950"/>
          <a:ext cx="8296952" cy="492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1" name="Worksheet" r:id="rId9" imgW="9058352" imgH="4924418" progId="Excel.Sheet.12">
                  <p:embed/>
                </p:oleObj>
              </mc:Choice>
              <mc:Fallback>
                <p:oleObj name="Worksheet" r:id="rId9" imgW="9058352" imgH="49244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3620" y="1377950"/>
                        <a:ext cx="8296952" cy="492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6253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5" descr="Схема работы водонапорной башни Рожновского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0" y="1516379"/>
            <a:ext cx="7262892" cy="498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55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1" descr="Чертежи водонапорных башен Рожновского разного объёма">
            <a:hlinkClick r:id="rId8" tgtFrame="&quot;_blank&quot;" tooltip="&quot;Чертежи водонапорных башен Рожновского разного объёма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0" y="1561331"/>
            <a:ext cx="7725746" cy="27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40" y="4379659"/>
            <a:ext cx="7844832" cy="2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2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endParaRPr lang="en-GB" sz="1000" dirty="0">
              <a:solidFill>
                <a:srgbClr val="534B3E"/>
              </a:solidFill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131" y="1677564"/>
            <a:ext cx="5865549" cy="48352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 smtClean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 smtClean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22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</a:t>
            </a:r>
            <a:r>
              <a:rPr lang="ro-RO" sz="800" b="0" dirty="0" err="1" smtClean="0">
                <a:solidFill>
                  <a:schemeClr val="tx2">
                    <a:lumMod val="75000"/>
                  </a:schemeClr>
                </a:solidFill>
              </a:rPr>
              <a:t>co</a:t>
            </a: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Picture 11" descr="F:\Branding\EU\jau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:\b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17" name="Picture 16" descr="D:\Users\Desktop\logotyp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7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 dirty="0" smtClean="0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 dirty="0" smtClean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78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591412"/>
              </p:ext>
            </p:extLst>
          </p:nvPr>
        </p:nvGraphicFramePr>
        <p:xfrm>
          <a:off x="718458" y="1473115"/>
          <a:ext cx="7921690" cy="506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Worksheet" r:id="rId9" imgW="9058352" imgH="4448338" progId="Excel.Sheet.12">
                  <p:embed/>
                </p:oleObj>
              </mc:Choice>
              <mc:Fallback>
                <p:oleObj name="Worksheet" r:id="rId9" imgW="9058352" imgH="44483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8458" y="1473115"/>
                        <a:ext cx="7921690" cy="5067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38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6543" y="1700393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944542"/>
              </p:ext>
            </p:extLst>
          </p:nvPr>
        </p:nvGraphicFramePr>
        <p:xfrm>
          <a:off x="688063" y="1700393"/>
          <a:ext cx="8101823" cy="4513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Worksheet" r:id="rId9" imgW="9058352" imgH="3943467" progId="Excel.Sheet.12">
                  <p:embed/>
                </p:oleObj>
              </mc:Choice>
              <mc:Fallback>
                <p:oleObj name="Worksheet" r:id="rId9" imgW="9058352" imgH="39434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063" y="1700393"/>
                        <a:ext cx="8101823" cy="4513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148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082110"/>
              </p:ext>
            </p:extLst>
          </p:nvPr>
        </p:nvGraphicFramePr>
        <p:xfrm>
          <a:off x="379557" y="1453497"/>
          <a:ext cx="7947025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Worksheet" r:id="rId9" imgW="8324726" imgH="5400851" progId="Excel.Sheet.12">
                  <p:embed/>
                </p:oleObj>
              </mc:Choice>
              <mc:Fallback>
                <p:oleObj name="Worksheet" r:id="rId9" imgW="8324726" imgH="54008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557" y="1453497"/>
                        <a:ext cx="7947025" cy="519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06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518</TotalTime>
  <Words>1308</Words>
  <Application>Microsoft Office PowerPoint</Application>
  <PresentationFormat>Экран (4:3)</PresentationFormat>
  <Paragraphs>567</Paragraphs>
  <Slides>65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Arial</vt:lpstr>
      <vt:lpstr>Arial Narrow</vt:lpstr>
      <vt:lpstr>Calibri</vt:lpstr>
      <vt:lpstr>Times New Roman</vt:lpstr>
      <vt:lpstr>GIZ_Banner_Kopfzeile-Ausland (3)</vt:lpstr>
      <vt:lpstr>Worksheet</vt:lpstr>
      <vt:lpstr>Учебный курс для сотрудников операторов „Aпэ-Кaнaл”  Moдуль:  Управления и эксплуатация сетей водоснабжения и канализации  Сессия 1:  Законодательные и нормативные акты по эксплуатации сетей водопроводно-канализационных сетей  Эксперт: Рацэ Виталие Институт/Предприятие: ANRE   9 – 10– 11 Aпрель 2019,  Кишинэу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Anticamera</cp:lastModifiedBy>
  <cp:revision>317</cp:revision>
  <cp:lastPrinted>2017-07-11T13:18:46Z</cp:lastPrinted>
  <dcterms:created xsi:type="dcterms:W3CDTF">2013-09-05T11:54:56Z</dcterms:created>
  <dcterms:modified xsi:type="dcterms:W3CDTF">2019-04-12T09:48:15Z</dcterms:modified>
</cp:coreProperties>
</file>