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1" r:id="rId1"/>
  </p:sldMasterIdLst>
  <p:notesMasterIdLst>
    <p:notesMasterId r:id="rId49"/>
  </p:notesMasterIdLst>
  <p:handoutMasterIdLst>
    <p:handoutMasterId r:id="rId50"/>
  </p:handoutMasterIdLst>
  <p:sldIdLst>
    <p:sldId id="407" r:id="rId2"/>
    <p:sldId id="426" r:id="rId3"/>
    <p:sldId id="451" r:id="rId4"/>
    <p:sldId id="438" r:id="rId5"/>
    <p:sldId id="427" r:id="rId6"/>
    <p:sldId id="431" r:id="rId7"/>
    <p:sldId id="441" r:id="rId8"/>
    <p:sldId id="419" r:id="rId9"/>
    <p:sldId id="436" r:id="rId10"/>
    <p:sldId id="430" r:id="rId11"/>
    <p:sldId id="435" r:id="rId12"/>
    <p:sldId id="434" r:id="rId13"/>
    <p:sldId id="449" r:id="rId14"/>
    <p:sldId id="423" r:id="rId15"/>
    <p:sldId id="433" r:id="rId16"/>
    <p:sldId id="450" r:id="rId17"/>
    <p:sldId id="432" r:id="rId18"/>
    <p:sldId id="429" r:id="rId19"/>
    <p:sldId id="428" r:id="rId20"/>
    <p:sldId id="452" r:id="rId21"/>
    <p:sldId id="425" r:id="rId22"/>
    <p:sldId id="453" r:id="rId23"/>
    <p:sldId id="424" r:id="rId24"/>
    <p:sldId id="422" r:id="rId25"/>
    <p:sldId id="439" r:id="rId26"/>
    <p:sldId id="440" r:id="rId27"/>
    <p:sldId id="442" r:id="rId28"/>
    <p:sldId id="437" r:id="rId29"/>
    <p:sldId id="455" r:id="rId30"/>
    <p:sldId id="454" r:id="rId31"/>
    <p:sldId id="456" r:id="rId32"/>
    <p:sldId id="421" r:id="rId33"/>
    <p:sldId id="457" r:id="rId34"/>
    <p:sldId id="420" r:id="rId35"/>
    <p:sldId id="408" r:id="rId36"/>
    <p:sldId id="417" r:id="rId37"/>
    <p:sldId id="418" r:id="rId38"/>
    <p:sldId id="416" r:id="rId39"/>
    <p:sldId id="443" r:id="rId40"/>
    <p:sldId id="445" r:id="rId41"/>
    <p:sldId id="444" r:id="rId42"/>
    <p:sldId id="415" r:id="rId43"/>
    <p:sldId id="414" r:id="rId44"/>
    <p:sldId id="411" r:id="rId45"/>
    <p:sldId id="413" r:id="rId46"/>
    <p:sldId id="412" r:id="rId47"/>
    <p:sldId id="406" r:id="rId48"/>
  </p:sldIdLst>
  <p:sldSz cx="9144000" cy="6858000" type="screen4x3"/>
  <p:notesSz cx="6858000" cy="9926638"/>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p15="http://schemas.microsoft.com/office/powerpoint/2012/main">
        <p15:guide id="1" orient="horz" pos="658">
          <p15:clr>
            <a:srgbClr val="A4A3A4"/>
          </p15:clr>
        </p15:guide>
        <p15:guide id="2" orient="horz" pos="388">
          <p15:clr>
            <a:srgbClr val="A4A3A4"/>
          </p15:clr>
        </p15:guide>
        <p15:guide id="3" pos="288">
          <p15:clr>
            <a:srgbClr val="A4A3A4"/>
          </p15:clr>
        </p15:guide>
        <p15:guide id="4" pos="1022">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Bohantov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452"/>
    <a:srgbClr val="E5DBA1"/>
    <a:srgbClr val="BABA93"/>
    <a:srgbClr val="BABB93"/>
    <a:srgbClr val="DEDEAF"/>
    <a:srgbClr val="999999"/>
    <a:srgbClr val="D9D9D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7091" autoAdjust="0"/>
  </p:normalViewPr>
  <p:slideViewPr>
    <p:cSldViewPr snapToGrid="0">
      <p:cViewPr varScale="1">
        <p:scale>
          <a:sx n="101" d="100"/>
          <a:sy n="101" d="100"/>
        </p:scale>
        <p:origin x="2034" y="114"/>
      </p:cViewPr>
      <p:guideLst>
        <p:guide orient="horz" pos="658"/>
        <p:guide orient="horz" pos="388"/>
        <p:guide pos="288"/>
        <p:guide pos="10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08" d="100"/>
          <a:sy n="108" d="100"/>
        </p:scale>
        <p:origin x="-4140" y="-102"/>
      </p:cViewPr>
      <p:guideLst>
        <p:guide orient="horz" pos="3126"/>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a:solidFill>
                  <a:schemeClr val="tx1"/>
                </a:solidFill>
                <a:latin typeface="Arial Narrow" pitchFamily="34" charset="0"/>
                <a:cs typeface="+mn-cs"/>
              </a:defRPr>
            </a:lvl1pPr>
          </a:lstStyle>
          <a:p>
            <a:pPr>
              <a:defRPr/>
            </a:pPr>
            <a:fld id="{4BBF79D3-D540-4A1F-9847-1559C7AB9D71}" type="slidenum">
              <a:rPr lang="de-DE"/>
              <a:pPr>
                <a:defRPr/>
              </a:pPr>
              <a:t>‹#›</a:t>
            </a:fld>
            <a:endParaRPr lang="de-DE" dirty="0"/>
          </a:p>
        </p:txBody>
      </p:sp>
    </p:spTree>
    <p:extLst>
      <p:ext uri="{BB962C8B-B14F-4D97-AF65-F5344CB8AC3E}">
        <p14:creationId xmlns:p14="http://schemas.microsoft.com/office/powerpoint/2010/main" val="3549918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5" name="Rectangle 3"/>
          <p:cNvSpPr>
            <a:spLocks noGrp="1" noChangeArrowheads="1"/>
          </p:cNvSpPr>
          <p:nvPr>
            <p:ph type="dt" idx="1"/>
          </p:nvPr>
        </p:nvSpPr>
        <p:spPr bwMode="auto">
          <a:xfrm>
            <a:off x="3885453" y="0"/>
            <a:ext cx="2972547" cy="495300"/>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eaLnBrk="0" hangingPunct="0">
              <a:defRPr sz="1200" b="0" dirty="0">
                <a:solidFill>
                  <a:schemeClr val="tx1"/>
                </a:solidFill>
                <a:latin typeface="Arial Narrow" pitchFamily="34" charset="0"/>
                <a:cs typeface="+mn-cs"/>
              </a:defRPr>
            </a:lvl1pPr>
          </a:lstStyle>
          <a:p>
            <a:pPr>
              <a:defRPr/>
            </a:pPr>
            <a:endParaRPr lang="de-DE"/>
          </a:p>
        </p:txBody>
      </p:sp>
      <p:sp>
        <p:nvSpPr>
          <p:cNvPr id="11268" name="Rectangle 4"/>
          <p:cNvSpPr>
            <a:spLocks noGrp="1" noRot="1" noChangeAspect="1" noChangeArrowheads="1" noTextEdit="1"/>
          </p:cNvSpPr>
          <p:nvPr>
            <p:ph type="sldImg" idx="2"/>
          </p:nvPr>
        </p:nvSpPr>
        <p:spPr bwMode="auto">
          <a:xfrm>
            <a:off x="947738" y="744538"/>
            <a:ext cx="4962525" cy="3722687"/>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508" y="4714876"/>
            <a:ext cx="5028986" cy="4467225"/>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de-DE" noProof="0" dirty="0"/>
              <a:t>Klicken Sie, um die Formate des Vorlagentextes zu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198" name="Rectangle 6"/>
          <p:cNvSpPr>
            <a:spLocks noGrp="1" noChangeArrowheads="1"/>
          </p:cNvSpPr>
          <p:nvPr>
            <p:ph type="ftr" sz="quarter" idx="4"/>
          </p:nvPr>
        </p:nvSpPr>
        <p:spPr bwMode="auto">
          <a:xfrm>
            <a:off x="0"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eaLnBrk="0" hangingPunct="0">
              <a:defRPr sz="1200" b="0" dirty="0">
                <a:solidFill>
                  <a:schemeClr val="tx1"/>
                </a:solidFill>
                <a:latin typeface="Arial Narrow" pitchFamily="34" charset="0"/>
                <a:cs typeface="+mn-cs"/>
              </a:defRPr>
            </a:lvl1pPr>
          </a:lstStyle>
          <a:p>
            <a:pPr>
              <a:defRPr/>
            </a:pPr>
            <a:endParaRPr lang="de-DE"/>
          </a:p>
        </p:txBody>
      </p:sp>
      <p:sp>
        <p:nvSpPr>
          <p:cNvPr id="8199" name="Rectangle 7"/>
          <p:cNvSpPr>
            <a:spLocks noGrp="1" noChangeArrowheads="1"/>
          </p:cNvSpPr>
          <p:nvPr>
            <p:ph type="sldNum" sz="quarter" idx="5"/>
          </p:nvPr>
        </p:nvSpPr>
        <p:spPr bwMode="auto">
          <a:xfrm>
            <a:off x="3885453" y="9431338"/>
            <a:ext cx="2972547" cy="4953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eaLnBrk="0" hangingPunct="0">
              <a:defRPr sz="1200" b="0" smtClean="0">
                <a:solidFill>
                  <a:schemeClr val="tx1"/>
                </a:solidFill>
                <a:latin typeface="Arial Narrow" pitchFamily="34" charset="0"/>
                <a:cs typeface="+mn-cs"/>
              </a:defRPr>
            </a:lvl1pPr>
          </a:lstStyle>
          <a:p>
            <a:pPr>
              <a:defRPr/>
            </a:pPr>
            <a:fld id="{FCC8D018-2849-4367-944E-648FA90DDE54}" type="slidenum">
              <a:rPr lang="de-DE"/>
              <a:pPr>
                <a:defRPr/>
              </a:pPr>
              <a:t>‹#›</a:t>
            </a:fld>
            <a:endParaRPr lang="de-DE" dirty="0"/>
          </a:p>
        </p:txBody>
      </p:sp>
    </p:spTree>
    <p:extLst>
      <p:ext uri="{BB962C8B-B14F-4D97-AF65-F5344CB8AC3E}">
        <p14:creationId xmlns:p14="http://schemas.microsoft.com/office/powerpoint/2010/main" val="2580175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a:defRPr/>
            </a:pPr>
            <a:fld id="{FCC8D018-2849-4367-944E-648FA90DDE54}" type="slidenum">
              <a:rPr lang="de-DE" smtClean="0"/>
              <a:pPr>
                <a:defRPr/>
              </a:pPr>
              <a:t>27</a:t>
            </a:fld>
            <a:endParaRPr lang="de-DE" dirty="0"/>
          </a:p>
        </p:txBody>
      </p:sp>
    </p:spTree>
    <p:extLst>
      <p:ext uri="{BB962C8B-B14F-4D97-AF65-F5344CB8AC3E}">
        <p14:creationId xmlns:p14="http://schemas.microsoft.com/office/powerpoint/2010/main" val="1520732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6" name="Rectangle 17"/>
          <p:cNvSpPr>
            <a:spLocks noGrp="1" noChangeArrowheads="1"/>
          </p:cNvSpPr>
          <p:nvPr>
            <p:ph type="dt" sz="half" idx="11"/>
          </p:nvPr>
        </p:nvSpPr>
        <p:spPr>
          <a:ln/>
        </p:spPr>
        <p:txBody>
          <a:bodyPr/>
          <a:lstStyle>
            <a:lvl1pPr>
              <a:defRPr/>
            </a:lvl1pPr>
          </a:lstStyle>
          <a:p>
            <a:pPr>
              <a:defRPr/>
            </a:pPr>
            <a:fld id="{0D1A5A60-FFC1-4DD6-B034-06B726499F40}" type="datetime1">
              <a:rPr lang="en-GB"/>
              <a:pPr>
                <a:defRPr/>
              </a:pPr>
              <a:t>12/04/2019</a:t>
            </a:fld>
            <a:endParaRPr lang="en-GB"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4" name="Rectangle 25"/>
          <p:cNvSpPr>
            <a:spLocks noGrp="1" noChangeArrowheads="1"/>
          </p:cNvSpPr>
          <p:nvPr>
            <p:ph type="ftr" sz="quarter" idx="10"/>
          </p:nvPr>
        </p:nvSpPr>
        <p:spPr>
          <a:ln/>
        </p:spPr>
        <p:txBody>
          <a:bodyPr/>
          <a:lstStyle>
            <a:lvl1pPr>
              <a:defRPr/>
            </a:lvl1pPr>
          </a:lstStyle>
          <a:p>
            <a:pPr>
              <a:defRPr/>
            </a:pPr>
            <a:endParaRPr lang="de-DE"/>
          </a:p>
        </p:txBody>
      </p:sp>
      <p:sp>
        <p:nvSpPr>
          <p:cNvPr id="5" name="Rectangle 17"/>
          <p:cNvSpPr>
            <a:spLocks noGrp="1" noChangeArrowheads="1"/>
          </p:cNvSpPr>
          <p:nvPr>
            <p:ph type="dt" sz="half" idx="11"/>
          </p:nvPr>
        </p:nvSpPr>
        <p:spPr>
          <a:ln/>
        </p:spPr>
        <p:txBody>
          <a:bodyPr/>
          <a:lstStyle>
            <a:lvl1pPr>
              <a:defRPr/>
            </a:lvl1pPr>
          </a:lstStyle>
          <a:p>
            <a:pPr>
              <a:defRPr/>
            </a:pPr>
            <a:fld id="{E647B01B-C2E8-4CD6-B726-44287C896096}" type="datetime1">
              <a:rPr lang="en-GB"/>
              <a:pPr>
                <a:defRPr/>
              </a:pPr>
              <a:t>12/04/2019</a:t>
            </a:fld>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8" name="Rectangle 17"/>
          <p:cNvSpPr>
            <a:spLocks noGrp="1" noChangeArrowheads="1"/>
          </p:cNvSpPr>
          <p:nvPr>
            <p:ph type="dt" sz="half" idx="14"/>
          </p:nvPr>
        </p:nvSpPr>
        <p:spPr>
          <a:ln/>
        </p:spPr>
        <p:txBody>
          <a:bodyPr/>
          <a:lstStyle>
            <a:lvl1pPr>
              <a:defRPr/>
            </a:lvl1pPr>
          </a:lstStyle>
          <a:p>
            <a:pPr>
              <a:defRPr/>
            </a:pPr>
            <a:fld id="{3941188A-33A2-4652-B861-6B898985BDA5}" type="datetime1">
              <a:rPr lang="en-GB"/>
              <a:pPr>
                <a:defRPr/>
              </a:pPr>
              <a:t>12/04/2019</a:t>
            </a:fld>
            <a:endParaRPr lang="en-GB"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adline, Subhead, Bulletpoints, großes Bild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a:t>Вставка рисунка</a:t>
            </a:r>
            <a:endParaRPr lang="en-GB" noProof="0" dirty="0"/>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94731B3F-98C9-477F-8A19-E86B62010671}" type="datetime1">
              <a:rPr lang="en-GB"/>
              <a:pPr>
                <a:defRPr/>
              </a:pPr>
              <a:t>12/04/2019</a:t>
            </a:fld>
            <a:endParaRPr lang="en-GB"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a:t>Образец заголовка</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ru-RU" noProof="0" dirty="0"/>
              <a:t>Образец текста</a:t>
            </a:r>
          </a:p>
          <a:p>
            <a:pPr lvl="1"/>
            <a:r>
              <a:rPr lang="ru-RU" noProof="0" dirty="0"/>
              <a:t>Второй уровень</a:t>
            </a:r>
          </a:p>
          <a:p>
            <a:pPr lvl="2"/>
            <a:r>
              <a:rPr lang="ru-RU" noProof="0" dirty="0"/>
              <a:t>Третий уровень</a:t>
            </a:r>
          </a:p>
          <a:p>
            <a:pPr lvl="3"/>
            <a:r>
              <a:rPr lang="ru-RU" noProof="0" dirty="0"/>
              <a:t>Четвертый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244D77F8-03E1-499A-AFE8-B8E68698775C}" type="datetime1">
              <a:rPr lang="en-GB"/>
              <a:pPr>
                <a:defRPr/>
              </a:pPr>
              <a:t>12/04/2019</a:t>
            </a:fld>
            <a:endParaRPr lang="en-GB"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line, 2 Spalten,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ru-RU" noProof="0" dirty="0"/>
              <a:t>Образец заголовка</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ru-RU" noProof="0" dirty="0"/>
              <a:t>Образец текста</a:t>
            </a:r>
          </a:p>
          <a:p>
            <a:pPr lvl="1"/>
            <a:r>
              <a:rPr lang="ru-RU" noProof="0" dirty="0"/>
              <a:t>Второй уровень</a:t>
            </a:r>
          </a:p>
          <a:p>
            <a:pPr lvl="2"/>
            <a:r>
              <a:rPr lang="ru-RU" noProof="0" dirty="0"/>
              <a:t>Третий уровень</a:t>
            </a:r>
          </a:p>
        </p:txBody>
      </p:sp>
      <p:sp>
        <p:nvSpPr>
          <p:cNvPr id="5" name="Rectangle 25"/>
          <p:cNvSpPr>
            <a:spLocks noGrp="1" noChangeArrowheads="1"/>
          </p:cNvSpPr>
          <p:nvPr>
            <p:ph type="ftr" sz="quarter" idx="13"/>
          </p:nvPr>
        </p:nvSpPr>
        <p:spPr>
          <a:ln/>
        </p:spPr>
        <p:txBody>
          <a:bodyPr/>
          <a:lstStyle>
            <a:lvl1pPr>
              <a:defRPr/>
            </a:lvl1pPr>
          </a:lstStyle>
          <a:p>
            <a:pPr>
              <a:defRPr/>
            </a:pPr>
            <a:endParaRPr lang="de-DE"/>
          </a:p>
        </p:txBody>
      </p:sp>
      <p:sp>
        <p:nvSpPr>
          <p:cNvPr id="6" name="Rectangle 17"/>
          <p:cNvSpPr>
            <a:spLocks noGrp="1" noChangeArrowheads="1"/>
          </p:cNvSpPr>
          <p:nvPr>
            <p:ph type="dt" sz="half" idx="14"/>
          </p:nvPr>
        </p:nvSpPr>
        <p:spPr>
          <a:ln/>
        </p:spPr>
        <p:txBody>
          <a:bodyPr/>
          <a:lstStyle>
            <a:lvl1pPr>
              <a:defRPr/>
            </a:lvl1pPr>
          </a:lstStyle>
          <a:p>
            <a:pPr>
              <a:defRPr/>
            </a:pPr>
            <a:fld id="{06DD8158-1737-45DB-8ECC-2C3A89813773}" type="datetime1">
              <a:rPr lang="en-GB"/>
              <a:pPr>
                <a:defRPr/>
              </a:pPr>
              <a:t>12/04/2019</a:t>
            </a:fld>
            <a:endParaRPr lang="en-GB"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8"/>
          <a:srcRect/>
          <a:stretch>
            <a:fillRect/>
          </a:stretch>
        </p:blipFill>
        <p:spPr bwMode="auto">
          <a:xfrm>
            <a:off x="0" y="1588"/>
            <a:ext cx="9144000" cy="1116012"/>
          </a:xfrm>
          <a:prstGeom prst="rect">
            <a:avLst/>
          </a:prstGeom>
          <a:noFill/>
          <a:ln w="9525">
            <a:noFill/>
            <a:miter lim="800000"/>
            <a:headEnd/>
            <a:tailEnd/>
          </a:ln>
        </p:spPr>
      </p:pic>
      <p:pic>
        <p:nvPicPr>
          <p:cNvPr id="1027" name="Grafik 8"/>
          <p:cNvPicPr>
            <a:picLocks noChangeAspect="1"/>
          </p:cNvPicPr>
          <p:nvPr/>
        </p:nvPicPr>
        <p:blipFill>
          <a:blip r:embed="rId9"/>
          <a:srcRect/>
          <a:stretch>
            <a:fillRect/>
          </a:stretch>
        </p:blipFill>
        <p:spPr bwMode="auto">
          <a:xfrm>
            <a:off x="0" y="5851525"/>
            <a:ext cx="9144000" cy="738188"/>
          </a:xfrm>
          <a:prstGeom prst="rect">
            <a:avLst/>
          </a:prstGeom>
          <a:noFill/>
          <a:ln w="9525">
            <a:noFill/>
            <a:miter lim="800000"/>
            <a:headEnd/>
            <a:tailEnd/>
          </a:ln>
        </p:spPr>
      </p:pic>
      <p:sp>
        <p:nvSpPr>
          <p:cNvPr id="1028" name="Rectangle 16"/>
          <p:cNvSpPr>
            <a:spLocks noGrp="1" noChangeArrowheads="1"/>
          </p:cNvSpPr>
          <p:nvPr>
            <p:ph type="body" idx="1"/>
          </p:nvPr>
        </p:nvSpPr>
        <p:spPr bwMode="auto">
          <a:xfrm>
            <a:off x="684213" y="2447925"/>
            <a:ext cx="7775575" cy="3816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First layer</a:t>
            </a:r>
          </a:p>
          <a:p>
            <a:pPr lvl="1"/>
            <a:r>
              <a:rPr lang="en-GB"/>
              <a:t>Second layer</a:t>
            </a:r>
          </a:p>
          <a:p>
            <a:pPr lvl="2"/>
            <a:r>
              <a:rPr lang="en-GB"/>
              <a:t>Third layer</a:t>
            </a:r>
          </a:p>
          <a:p>
            <a:pPr lvl="3"/>
            <a:r>
              <a:rPr lang="en-GB"/>
              <a:t>Fourth layer</a:t>
            </a:r>
          </a:p>
        </p:txBody>
      </p:sp>
      <p:sp>
        <p:nvSpPr>
          <p:cNvPr id="14" name="Text Box 19"/>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defRPr/>
            </a:pPr>
            <a:r>
              <a:rPr lang="en-GB" sz="1000" b="0" dirty="0">
                <a:solidFill>
                  <a:srgbClr val="6E6452"/>
                </a:solidFill>
                <a:latin typeface="Arial Narrow" pitchFamily="34" charset="0"/>
              </a:rPr>
              <a:t>Page </a:t>
            </a:r>
            <a:fld id="{9BC64416-FE4D-4747-9892-1848A6515E88}" type="slidenum">
              <a:rPr lang="en-GB" sz="1000" b="0" smtClean="0">
                <a:solidFill>
                  <a:srgbClr val="6E6452"/>
                </a:solidFill>
                <a:latin typeface="Arial Narrow" pitchFamily="34" charset="0"/>
              </a:rPr>
              <a:pPr>
                <a:defRPr/>
              </a:pPr>
              <a:t>‹#›</a:t>
            </a:fld>
            <a:endParaRPr lang="en-GB" sz="1000" b="0" dirty="0">
              <a:solidFill>
                <a:srgbClr val="6E6452"/>
              </a:solidFill>
              <a:latin typeface="Arial Narrow" pitchFamily="34" charset="0"/>
            </a:endParaRPr>
          </a:p>
        </p:txBody>
      </p:sp>
      <p:sp>
        <p:nvSpPr>
          <p:cNvPr id="15" name="Rectangle 25"/>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000" b="1" spc="70" baseline="0" dirty="0">
                <a:solidFill>
                  <a:srgbClr val="6E6452"/>
                </a:solidFill>
                <a:latin typeface="Arial Narrow" pitchFamily="34" charset="0"/>
                <a:cs typeface="+mn-cs"/>
              </a:defRPr>
            </a:lvl1pPr>
          </a:lstStyle>
          <a:p>
            <a:pPr>
              <a:defRPr/>
            </a:pPr>
            <a:endParaRPr lang="de-DE"/>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smtClean="0">
                <a:solidFill>
                  <a:srgbClr val="6E6452"/>
                </a:solidFill>
                <a:latin typeface="Arial Narrow" pitchFamily="34" charset="0"/>
                <a:cs typeface="+mn-cs"/>
              </a:defRPr>
            </a:lvl1pPr>
          </a:lstStyle>
          <a:p>
            <a:pPr>
              <a:defRPr/>
            </a:pPr>
            <a:fld id="{6CC72D31-0A1F-4446-B251-5763FDFFC8B0}" type="datetime1">
              <a:rPr lang="en-GB"/>
              <a:pPr>
                <a:defRPr/>
              </a:pPr>
              <a:t>12/04/2019</a:t>
            </a:fld>
            <a:endParaRPr lang="en-GB" dirty="0"/>
          </a:p>
        </p:txBody>
      </p:sp>
      <p:sp>
        <p:nvSpPr>
          <p:cNvPr id="1032" name="Rectangle 15"/>
          <p:cNvSpPr>
            <a:spLocks noGrp="1" noChangeArrowheads="1"/>
          </p:cNvSpPr>
          <p:nvPr>
            <p:ph type="title"/>
          </p:nvPr>
        </p:nvSpPr>
        <p:spPr bwMode="auto">
          <a:xfrm>
            <a:off x="684213" y="1482725"/>
            <a:ext cx="777557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here to add title</a:t>
            </a:r>
            <a:endParaRPr lang="de-DE"/>
          </a:p>
        </p:txBody>
      </p:sp>
    </p:spTree>
  </p:cSld>
  <p:clrMap bg1="lt1" tx1="dk1" bg2="lt2" tx2="dk2" accent1="accent1" accent2="accent2" accent3="accent3" accent4="accent4" accent5="accent5" accent6="accent6" hlink="hlink" folHlink="folHlink"/>
  <p:sldLayoutIdLst>
    <p:sldLayoutId id="2147483700" r:id="rId1"/>
    <p:sldLayoutId id="2147483699" r:id="rId2"/>
    <p:sldLayoutId id="2147483698" r:id="rId3"/>
    <p:sldLayoutId id="2147483697" r:id="rId4"/>
    <p:sldLayoutId id="2147483696" r:id="rId5"/>
    <p:sldLayoutId id="2147483695" r:id="rId6"/>
  </p:sldLayoutIdLst>
  <p:transition/>
  <p:hf sldNum="0" hdr="0" ftr="0" dt="0"/>
  <p:txStyles>
    <p:titleStyle>
      <a:lvl1pPr algn="l" rtl="0" fontAlgn="base">
        <a:spcBef>
          <a:spcPct val="0"/>
        </a:spcBef>
        <a:spcAft>
          <a:spcPct val="0"/>
        </a:spcAft>
        <a:defRPr sz="2400">
          <a:solidFill>
            <a:srgbClr val="6E6452"/>
          </a:solidFill>
          <a:latin typeface="+mj-lt"/>
          <a:ea typeface="+mj-ea"/>
          <a:cs typeface="+mj-cs"/>
        </a:defRPr>
      </a:lvl1pPr>
      <a:lvl2pPr algn="l" rtl="0" fontAlgn="base">
        <a:spcBef>
          <a:spcPct val="0"/>
        </a:spcBef>
        <a:spcAft>
          <a:spcPct val="0"/>
        </a:spcAft>
        <a:defRPr sz="2400">
          <a:solidFill>
            <a:srgbClr val="6E6452"/>
          </a:solidFill>
          <a:latin typeface="Arial" charset="0"/>
        </a:defRPr>
      </a:lvl2pPr>
      <a:lvl3pPr algn="l" rtl="0" fontAlgn="base">
        <a:spcBef>
          <a:spcPct val="0"/>
        </a:spcBef>
        <a:spcAft>
          <a:spcPct val="0"/>
        </a:spcAft>
        <a:defRPr sz="2400">
          <a:solidFill>
            <a:srgbClr val="6E6452"/>
          </a:solidFill>
          <a:latin typeface="Arial" charset="0"/>
        </a:defRPr>
      </a:lvl3pPr>
      <a:lvl4pPr algn="l" rtl="0" fontAlgn="base">
        <a:spcBef>
          <a:spcPct val="0"/>
        </a:spcBef>
        <a:spcAft>
          <a:spcPct val="0"/>
        </a:spcAft>
        <a:defRPr sz="2400">
          <a:solidFill>
            <a:srgbClr val="6E6452"/>
          </a:solidFill>
          <a:latin typeface="Arial" charset="0"/>
        </a:defRPr>
      </a:lvl4pPr>
      <a:lvl5pPr algn="l" rtl="0" fontAlgn="base">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fontAlgn="base">
        <a:spcBef>
          <a:spcPts val="400"/>
        </a:spcBef>
        <a:spcAft>
          <a:spcPts val="800"/>
        </a:spcAft>
        <a:buClr>
          <a:srgbClr val="C80F0F"/>
        </a:buClr>
        <a:buFont typeface="Arial" charset="0"/>
        <a:buChar char="•"/>
        <a:tabLst>
          <a:tab pos="2190750" algn="l"/>
        </a:tabLst>
        <a:defRPr>
          <a:solidFill>
            <a:srgbClr val="6E6452"/>
          </a:solidFill>
          <a:latin typeface="+mn-lt"/>
          <a:ea typeface="+mn-ea"/>
          <a:cs typeface="+mn-cs"/>
        </a:defRPr>
      </a:lvl1pPr>
      <a:lvl2pPr marL="7191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2pPr>
      <a:lvl3pPr marL="1079500"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3pPr>
      <a:lvl4pPr marL="1439863"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4pPr>
      <a:lvl5pPr marL="1798638" indent="-358775" algn="l" rtl="0" fontAlgn="base">
        <a:spcBef>
          <a:spcPts val="400"/>
        </a:spcBef>
        <a:spcAft>
          <a:spcPts val="800"/>
        </a:spcAft>
        <a:buClr>
          <a:srgbClr val="6E6452"/>
        </a:buClr>
        <a:buFont typeface="Arial"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9.jpg"/><Relationship Id="rId4" Type="http://schemas.openxmlformats.org/officeDocument/2006/relationships/image" Target="../media/image4.png"/><Relationship Id="rId9" Type="http://schemas.openxmlformats.org/officeDocument/2006/relationships/image" Target="../media/image28.jpeg"/></Relationships>
</file>

<file path=ppt/slides/_rels/slide2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52.jpeg"/><Relationship Id="rId7" Type="http://schemas.openxmlformats.org/officeDocument/2006/relationships/hyperlink" Target="http://www.ifcaac.amac.md/" TargetMode="External"/><Relationship Id="rId12"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png"/><Relationship Id="rId5" Type="http://schemas.openxmlformats.org/officeDocument/2006/relationships/image" Target="../media/image54.jpeg"/><Relationship Id="rId10" Type="http://schemas.openxmlformats.org/officeDocument/2006/relationships/image" Target="../media/image5.png"/><Relationship Id="rId4" Type="http://schemas.openxmlformats.org/officeDocument/2006/relationships/image" Target="../media/image53.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2" name="Titel 15"/>
          <p:cNvSpPr>
            <a:spLocks noGrp="1"/>
          </p:cNvSpPr>
          <p:nvPr>
            <p:ph type="title"/>
          </p:nvPr>
        </p:nvSpPr>
        <p:spPr>
          <a:xfrm>
            <a:off x="148741" y="1845308"/>
            <a:ext cx="8839199" cy="4416167"/>
          </a:xfrm>
        </p:spPr>
        <p:txBody>
          <a:bodyPr/>
          <a:lstStyle/>
          <a:p>
            <a:pPr algn="ctr"/>
            <a:r>
              <a:rPr lang="ro-RO" b="1" dirty="0">
                <a:solidFill>
                  <a:srgbClr val="002060"/>
                </a:solidFill>
              </a:rPr>
              <a:t>Curs de instruire pentru angajații operatorilor „Apă-Canal”</a:t>
            </a:r>
            <a:r>
              <a:rPr lang="ro-RO" dirty="0">
                <a:solidFill>
                  <a:srgbClr val="002060"/>
                </a:solidFill>
              </a:rPr>
              <a:t/>
            </a:r>
            <a:br>
              <a:rPr lang="ro-RO" dirty="0">
                <a:solidFill>
                  <a:srgbClr val="002060"/>
                </a:solidFill>
              </a:rPr>
            </a:br>
            <a:r>
              <a:rPr lang="ro-RO">
                <a:solidFill>
                  <a:srgbClr val="002060"/>
                </a:solidFill>
              </a:rPr>
              <a:t/>
            </a:r>
            <a:br>
              <a:rPr lang="ro-RO">
                <a:solidFill>
                  <a:srgbClr val="002060"/>
                </a:solidFill>
              </a:rPr>
            </a:br>
            <a:r>
              <a:rPr lang="ro-RO" b="1" smtClean="0">
                <a:solidFill>
                  <a:srgbClr val="C00000"/>
                </a:solidFill>
              </a:rPr>
              <a:t>Modulul:  </a:t>
            </a:r>
            <a:r>
              <a:rPr lang="ro-RO" b="1" dirty="0">
                <a:solidFill>
                  <a:srgbClr val="002060"/>
                </a:solidFill>
              </a:rPr>
              <a:t>Managementul și exploatarea rețelelor de alimentare cu apă și de canalizare</a:t>
            </a:r>
            <a:br>
              <a:rPr lang="ro-RO" b="1" dirty="0">
                <a:solidFill>
                  <a:srgbClr val="002060"/>
                </a:solidFill>
              </a:rPr>
            </a:br>
            <a:r>
              <a:rPr lang="ro-RO" b="1" dirty="0">
                <a:solidFill>
                  <a:srgbClr val="002060"/>
                </a:solidFill>
              </a:rPr>
              <a:t/>
            </a:r>
            <a:br>
              <a:rPr lang="ro-RO" b="1" dirty="0">
                <a:solidFill>
                  <a:srgbClr val="002060"/>
                </a:solidFill>
              </a:rPr>
            </a:br>
            <a:r>
              <a:rPr lang="ro-RO" altLang="en-US" sz="2000" b="1" dirty="0">
                <a:solidFill>
                  <a:srgbClr val="FF0000"/>
                </a:solidFill>
              </a:rPr>
              <a:t>Sesiunea </a:t>
            </a:r>
            <a:r>
              <a:rPr lang="en-US" altLang="en-US" sz="2000" b="1" dirty="0">
                <a:solidFill>
                  <a:srgbClr val="FF0000"/>
                </a:solidFill>
              </a:rPr>
              <a:t>2</a:t>
            </a:r>
            <a:r>
              <a:rPr lang="en-US" altLang="en-US" sz="2000" b="1" dirty="0">
                <a:solidFill>
                  <a:srgbClr val="002060"/>
                </a:solidFill>
                <a:latin typeface="+mn-lt"/>
                <a:cs typeface="Times New Roman" panose="02020603050405020304" pitchFamily="18" charset="0"/>
              </a:rPr>
              <a:t>:  </a:t>
            </a:r>
            <a:r>
              <a:rPr lang="ro-MD" sz="2000" b="1" dirty="0">
                <a:solidFill>
                  <a:srgbClr val="002060"/>
                </a:solidFill>
                <a:latin typeface="+mn-lt"/>
              </a:rPr>
              <a:t>Structura organizatorică a Serviciului de exploatare a reţelelor de apă şi de canalizare</a:t>
            </a:r>
            <a:r>
              <a:rPr lang="ro-RO" sz="2000" dirty="0">
                <a:solidFill>
                  <a:srgbClr val="002060"/>
                </a:solidFill>
                <a:latin typeface="+mn-lt"/>
                <a:cs typeface="Times New Roman" panose="02020603050405020304" pitchFamily="18" charset="0"/>
              </a:rPr>
              <a:t/>
            </a:r>
            <a:br>
              <a:rPr lang="ro-RO" sz="2000" dirty="0">
                <a:solidFill>
                  <a:srgbClr val="002060"/>
                </a:solidFill>
                <a:latin typeface="+mn-lt"/>
                <a:cs typeface="Times New Roman" panose="02020603050405020304" pitchFamily="18" charset="0"/>
              </a:rPr>
            </a:br>
            <a:r>
              <a:rPr lang="ro-RO" dirty="0">
                <a:solidFill>
                  <a:srgbClr val="000F2E"/>
                </a:solidFill>
                <a:latin typeface="Times New Roman" panose="02020603050405020304" pitchFamily="18" charset="0"/>
                <a:cs typeface="Times New Roman" panose="02020603050405020304" pitchFamily="18" charset="0"/>
              </a:rPr>
              <a:t/>
            </a:r>
            <a:br>
              <a:rPr lang="ro-RO" dirty="0">
                <a:solidFill>
                  <a:srgbClr val="000F2E"/>
                </a:solidFill>
                <a:latin typeface="Times New Roman" panose="02020603050405020304" pitchFamily="18" charset="0"/>
                <a:cs typeface="Times New Roman" panose="02020603050405020304" pitchFamily="18" charset="0"/>
              </a:rPr>
            </a:br>
            <a:r>
              <a:rPr lang="ro-RO" b="1" dirty="0">
                <a:solidFill>
                  <a:srgbClr val="000F2E"/>
                </a:solidFill>
              </a:rPr>
              <a:t/>
            </a:r>
            <a:br>
              <a:rPr lang="ro-RO" b="1" dirty="0">
                <a:solidFill>
                  <a:srgbClr val="000F2E"/>
                </a:solidFill>
              </a:rPr>
            </a:br>
            <a:r>
              <a:rPr lang="ro-RO" sz="1800" b="1" i="1" dirty="0">
                <a:solidFill>
                  <a:srgbClr val="002060"/>
                </a:solidFill>
              </a:rPr>
              <a:t>Expert Roşca Laurian</a:t>
            </a:r>
            <a:br>
              <a:rPr lang="ro-RO" sz="1800" b="1" i="1" dirty="0">
                <a:solidFill>
                  <a:srgbClr val="002060"/>
                </a:solidFill>
              </a:rPr>
            </a:br>
            <a:r>
              <a:rPr lang="ro-RO" sz="1800" b="1" i="1" dirty="0" smtClean="0">
                <a:solidFill>
                  <a:srgbClr val="002060"/>
                </a:solidFill>
              </a:rPr>
              <a:t>S.A</a:t>
            </a:r>
            <a:r>
              <a:rPr lang="ro-RO" sz="1800" b="1" i="1" dirty="0">
                <a:solidFill>
                  <a:srgbClr val="002060"/>
                </a:solidFill>
              </a:rPr>
              <a:t>. „Apă Canal Chişinău”</a:t>
            </a:r>
            <a:r>
              <a:rPr lang="ro-RO" sz="1800" b="1" dirty="0">
                <a:solidFill>
                  <a:srgbClr val="002060"/>
                </a:solidFill>
              </a:rPr>
              <a:t/>
            </a:r>
            <a:br>
              <a:rPr lang="ro-RO" sz="1800" b="1" dirty="0">
                <a:solidFill>
                  <a:srgbClr val="002060"/>
                </a:solidFill>
              </a:rPr>
            </a:br>
            <a:r>
              <a:rPr lang="ro-RO" sz="1600" b="1" dirty="0">
                <a:solidFill>
                  <a:srgbClr val="002060"/>
                </a:solidFill>
              </a:rPr>
              <a:t/>
            </a:r>
            <a:br>
              <a:rPr lang="ro-RO" sz="1600" b="1" dirty="0">
                <a:solidFill>
                  <a:srgbClr val="002060"/>
                </a:solidFill>
              </a:rPr>
            </a:br>
            <a:r>
              <a:rPr lang="ro-RO" sz="1600" b="1" dirty="0">
                <a:solidFill>
                  <a:srgbClr val="002060"/>
                </a:solidFill>
              </a:rPr>
              <a:t>2 – 3 – 4 Aprilie 2019,  Chișinău</a:t>
            </a:r>
          </a:p>
        </p:txBody>
      </p:sp>
    </p:spTree>
    <p:extLst>
      <p:ext uri="{BB962C8B-B14F-4D97-AF65-F5344CB8AC3E}">
        <p14:creationId xmlns:p14="http://schemas.microsoft.com/office/powerpoint/2010/main" val="23616167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247317"/>
          </a:xfrm>
          <a:prstGeom prst="rect">
            <a:avLst/>
          </a:prstGeom>
          <a:noFill/>
        </p:spPr>
        <p:txBody>
          <a:bodyPr wrap="square" rtlCol="0">
            <a:spAutoFit/>
          </a:bodyPr>
          <a:lstStyle/>
          <a:p>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Serviciul public de  alimentare cu energie termică şi apă caldă (Centralele termice „Codru”, „Costiujeni” şi „Aeroport”):</a:t>
            </a:r>
          </a:p>
          <a:p>
            <a:r>
              <a:rPr lang="ro-RO" sz="1800" dirty="0">
                <a:solidFill>
                  <a:schemeClr val="tx1"/>
                </a:solidFill>
                <a:latin typeface="Times New Roman" panose="02020603050405020304" pitchFamily="18" charset="0"/>
                <a:cs typeface="Times New Roman" panose="02020603050405020304" pitchFamily="18" charset="0"/>
              </a:rPr>
              <a:t>	pregătirea apei calde;</a:t>
            </a:r>
          </a:p>
          <a:p>
            <a:r>
              <a:rPr lang="ro-RO" sz="1800" dirty="0">
                <a:solidFill>
                  <a:schemeClr val="tx1"/>
                </a:solidFill>
                <a:latin typeface="Times New Roman" panose="02020603050405020304" pitchFamily="18" charset="0"/>
                <a:cs typeface="Times New Roman" panose="02020603050405020304" pitchFamily="18" charset="0"/>
              </a:rPr>
              <a:t>	producerea energiei termice;</a:t>
            </a:r>
          </a:p>
          <a:p>
            <a:r>
              <a:rPr lang="ro-RO" sz="1800" dirty="0">
                <a:solidFill>
                  <a:schemeClr val="tx1"/>
                </a:solidFill>
                <a:latin typeface="Times New Roman" panose="02020603050405020304" pitchFamily="18" charset="0"/>
                <a:cs typeface="Times New Roman" panose="02020603050405020304" pitchFamily="18" charset="0"/>
              </a:rPr>
              <a:t>	exploatarea reţelelor termice;</a:t>
            </a:r>
          </a:p>
          <a:p>
            <a:r>
              <a:rPr lang="ro-RO" sz="1800" dirty="0">
                <a:solidFill>
                  <a:schemeClr val="tx1"/>
                </a:solidFill>
                <a:latin typeface="Times New Roman" panose="02020603050405020304" pitchFamily="18" charset="0"/>
                <a:cs typeface="Times New Roman" panose="02020603050405020304" pitchFamily="18" charset="0"/>
              </a:rPr>
              <a:t>	producerea energiei electrice.</a:t>
            </a:r>
          </a:p>
          <a:p>
            <a:r>
              <a:rPr lang="en-US" sz="1800" i="1" dirty="0">
                <a:solidFill>
                  <a:schemeClr val="tx1"/>
                </a:solidFill>
                <a:latin typeface="Times New Roman" panose="02020603050405020304" pitchFamily="18" charset="0"/>
                <a:cs typeface="Times New Roman" panose="02020603050405020304" pitchFamily="18" charset="0"/>
              </a:rPr>
              <a:t>                                  </a:t>
            </a:r>
          </a:p>
          <a:p>
            <a:r>
              <a:rPr lang="en-US" sz="1800" i="1" dirty="0">
                <a:solidFill>
                  <a:schemeClr val="tx1"/>
                </a:solidFill>
                <a:latin typeface="Times New Roman" panose="02020603050405020304" pitchFamily="18" charset="0"/>
                <a:cs typeface="Times New Roman" panose="02020603050405020304" pitchFamily="18" charset="0"/>
              </a:rPr>
              <a:t>                                     </a:t>
            </a:r>
            <a:r>
              <a:rPr lang="ro-RO" sz="1800" i="1" dirty="0">
                <a:solidFill>
                  <a:schemeClr val="tx1"/>
                </a:solidFill>
                <a:latin typeface="Times New Roman" panose="02020603050405020304" pitchFamily="18" charset="0"/>
                <a:cs typeface="Times New Roman" panose="02020603050405020304" pitchFamily="18" charset="0"/>
              </a:rPr>
              <a:t>Activităţi auxiliare  </a:t>
            </a:r>
          </a:p>
          <a:p>
            <a:r>
              <a:rPr lang="ro-RO" sz="1800" dirty="0">
                <a:solidFill>
                  <a:schemeClr val="tx1"/>
                </a:solidFill>
                <a:latin typeface="Times New Roman" panose="02020603050405020304" pitchFamily="18" charset="0"/>
                <a:cs typeface="Times New Roman" panose="02020603050405020304" pitchFamily="18" charset="0"/>
              </a:rPr>
              <a:t>-	proiectarea şi construcţia reţelelor de apă şi canalizare;</a:t>
            </a:r>
          </a:p>
          <a:p>
            <a:r>
              <a:rPr lang="ro-RO" sz="1800" dirty="0">
                <a:solidFill>
                  <a:schemeClr val="tx1"/>
                </a:solidFill>
                <a:latin typeface="Times New Roman" panose="02020603050405020304" pitchFamily="18" charset="0"/>
                <a:cs typeface="Times New Roman" panose="02020603050405020304" pitchFamily="18" charset="0"/>
              </a:rPr>
              <a:t>-	exploatarea auto transportului;</a:t>
            </a:r>
          </a:p>
          <a:p>
            <a:r>
              <a:rPr lang="ro-RO" sz="1800" dirty="0">
                <a:solidFill>
                  <a:schemeClr val="tx1"/>
                </a:solidFill>
                <a:latin typeface="Times New Roman" panose="02020603050405020304" pitchFamily="18" charset="0"/>
                <a:cs typeface="Times New Roman" panose="02020603050405020304" pitchFamily="18" charset="0"/>
              </a:rPr>
              <a:t>-	exploatarea mecanismelor;</a:t>
            </a:r>
          </a:p>
          <a:p>
            <a:r>
              <a:rPr lang="ro-RO" sz="1800" dirty="0">
                <a:solidFill>
                  <a:schemeClr val="tx1"/>
                </a:solidFill>
                <a:latin typeface="Times New Roman" panose="02020603050405020304" pitchFamily="18" charset="0"/>
                <a:cs typeface="Times New Roman" panose="02020603050405020304" pitchFamily="18" charset="0"/>
              </a:rPr>
              <a:t>-	reparaţia utilajului electric şi mecanic;</a:t>
            </a:r>
          </a:p>
          <a:p>
            <a:r>
              <a:rPr lang="ro-RO" sz="1800" dirty="0">
                <a:solidFill>
                  <a:schemeClr val="tx1"/>
                </a:solidFill>
                <a:latin typeface="Times New Roman" panose="02020603050405020304" pitchFamily="18" charset="0"/>
                <a:cs typeface="Times New Roman" panose="02020603050405020304" pitchFamily="18" charset="0"/>
              </a:rPr>
              <a:t>-	reparaţia clădirilor şi instalaţiilor;</a:t>
            </a:r>
          </a:p>
          <a:p>
            <a:r>
              <a:rPr lang="ro-RO" sz="1800" dirty="0">
                <a:solidFill>
                  <a:schemeClr val="tx1"/>
                </a:solidFill>
                <a:latin typeface="Times New Roman" panose="02020603050405020304" pitchFamily="18" charset="0"/>
                <a:cs typeface="Times New Roman" panose="02020603050405020304" pitchFamily="18" charset="0"/>
              </a:rPr>
              <a:t>-	efectuarea investigațiilor de laborator a calității apei potabile/uzate.</a:t>
            </a:r>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5497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678204"/>
          </a:xfrm>
          <a:prstGeom prst="rect">
            <a:avLst/>
          </a:prstGeom>
          <a:noFill/>
        </p:spPr>
        <p:txBody>
          <a:bodyPr wrap="square" rtlCol="0">
            <a:spAutoFit/>
          </a:bodyPr>
          <a:lstStyle/>
          <a:p>
            <a:r>
              <a:rPr lang="ro-RO" sz="1400" dirty="0">
                <a:solidFill>
                  <a:schemeClr val="tx1"/>
                </a:solidFill>
                <a:latin typeface="Times New Roman" panose="02020603050405020304" pitchFamily="18" charset="0"/>
                <a:cs typeface="Times New Roman" panose="02020603050405020304" pitchFamily="18" charset="0"/>
              </a:rPr>
              <a:t>      </a:t>
            </a:r>
            <a:r>
              <a:rPr lang="ro-RO" sz="2000" dirty="0">
                <a:solidFill>
                  <a:schemeClr val="tx1"/>
                </a:solidFill>
                <a:latin typeface="Times New Roman" panose="02020603050405020304" pitchFamily="18" charset="0"/>
                <a:cs typeface="Times New Roman" panose="02020603050405020304" pitchFamily="18" charset="0"/>
              </a:rPr>
              <a:t>La întreprindere muncesc  în jur de 1789 angajaţi, care sunt organizați în 26 de departamente. Noua structură organizatorică a fost aplicată la sfârșitul anului 2017, având drept rol accelerarea procesului de modernizare şi orientarea companiei către dezvoltare şi investiţii. </a:t>
            </a:r>
          </a:p>
          <a:p>
            <a:r>
              <a:rPr lang="ro-RO" sz="2000" dirty="0">
                <a:solidFill>
                  <a:schemeClr val="tx1"/>
                </a:solidFill>
                <a:latin typeface="Times New Roman" panose="02020603050405020304" pitchFamily="18" charset="0"/>
                <a:cs typeface="Times New Roman" panose="02020603050405020304" pitchFamily="18" charset="0"/>
              </a:rPr>
              <a:t>      Reorganizarea societăţii este în concordanţă cu necesităţile interne identificate, precum şi cu viziunea de dezvoltare/investiţii pe care o are administrația. </a:t>
            </a:r>
          </a:p>
          <a:p>
            <a:r>
              <a:rPr lang="ro-RO" sz="2000" dirty="0">
                <a:solidFill>
                  <a:schemeClr val="tx1"/>
                </a:solidFill>
                <a:latin typeface="Times New Roman" panose="02020603050405020304" pitchFamily="18" charset="0"/>
                <a:cs typeface="Times New Roman" panose="02020603050405020304" pitchFamily="18" charset="0"/>
              </a:rPr>
              <a:t>          Prin implementarea acestei măsuri organizatorice a fost creat un număr important de locuri de muncă - funcţii de execuţie destinate specialiştilor, în structuri cheie, care asigură suportul pe termen mediu şi lung pentru activităţile de mentenanţă, retehnologizare, tehnic si suport producţie, proiectare, infrastructuri etc. </a:t>
            </a:r>
          </a:p>
          <a:p>
            <a:endParaRPr lang="ro-RO"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2050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970318"/>
          </a:xfrm>
          <a:prstGeom prst="rect">
            <a:avLst/>
          </a:prstGeom>
          <a:noFill/>
        </p:spPr>
        <p:txBody>
          <a:bodyPr wrap="square" rtlCol="0">
            <a:spAutoFit/>
          </a:bodyPr>
          <a:lstStyle/>
          <a:p>
            <a:r>
              <a:rPr lang="ro-RO" sz="14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Potrivit noii organigrame a furnizorului multe sectoare au fost comasate, ceea ce va facilita un număr amplu de procese definite, care, eventual, sunt puse în deservirea consumatorilor. </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Pentru a mări competitivitatea pe piaţă a S.A. „Apă-Canal Chișinău", prin reorganizare se lărgeşte baza de specialişti a companiei, cum sunt cele de retehnologizare şi mentenanţă a capacităţilor de producere și livrare a apei de calitate. </a:t>
            </a:r>
          </a:p>
          <a:p>
            <a:r>
              <a:rPr lang="ro-RO" sz="1800" dirty="0">
                <a:solidFill>
                  <a:schemeClr val="tx1"/>
                </a:solidFill>
                <a:latin typeface="Times New Roman" panose="02020603050405020304" pitchFamily="18" charset="0"/>
                <a:cs typeface="Times New Roman" panose="02020603050405020304" pitchFamily="18" charset="0"/>
              </a:rPr>
              <a:t>        O dată cu aprobarea noii organigrame se dorește atragerea în structurile companiei a specialiştilor foarte bine pregătiţi, aceasta fiind o problemă care necesită  rezolvare şi pentru care există o viziune pe termen lung. </a:t>
            </a:r>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Reorganizarea nu a presupus disponibilizări, ocupanţii posturilor restructurate urmând să ocupe alte poziţii în cadrul companiei, în conformitate cu pregătirea şi experienţa profesională proprie. </a:t>
            </a:r>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7915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426305"/>
            <a:ext cx="8823481" cy="5295338"/>
          </a:xfrm>
          <a:prstGeom prst="rect">
            <a:avLst/>
          </a:prstGeom>
        </p:spPr>
      </p:pic>
    </p:spTree>
    <p:extLst>
      <p:ext uri="{BB962C8B-B14F-4D97-AF65-F5344CB8AC3E}">
        <p14:creationId xmlns:p14="http://schemas.microsoft.com/office/powerpoint/2010/main" val="18504123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Staţia de apă Nistru</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434C223-E0B8-4155-B16E-BCD3B2461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6689" y="1996880"/>
            <a:ext cx="3788489" cy="4807633"/>
          </a:xfrm>
          <a:prstGeom prst="rect">
            <a:avLst/>
          </a:prstGeom>
        </p:spPr>
      </p:pic>
      <p:pic>
        <p:nvPicPr>
          <p:cNvPr id="5" name="Picture 4">
            <a:extLst>
              <a:ext uri="{FF2B5EF4-FFF2-40B4-BE49-F238E27FC236}">
                <a16:creationId xmlns:a16="http://schemas.microsoft.com/office/drawing/2014/main" xmlns="" id="{3E31C4F8-46F7-4F50-8331-E1E841359D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161" y="2003721"/>
            <a:ext cx="4840585" cy="4807634"/>
          </a:xfrm>
          <a:prstGeom prst="rect">
            <a:avLst/>
          </a:prstGeom>
        </p:spPr>
      </p:pic>
    </p:spTree>
    <p:extLst>
      <p:ext uri="{BB962C8B-B14F-4D97-AF65-F5344CB8AC3E}">
        <p14:creationId xmlns:p14="http://schemas.microsoft.com/office/powerpoint/2010/main" val="1766357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08215"/>
          </a:xfrm>
          <a:prstGeom prst="rect">
            <a:avLst/>
          </a:prstGeom>
          <a:noFill/>
        </p:spPr>
        <p:txBody>
          <a:bodyPr wrap="square" rtlCol="0">
            <a:spAutoFit/>
          </a:bodyPr>
          <a:lstStyle/>
          <a:p>
            <a:r>
              <a:rPr lang="ro-RO" sz="1800" dirty="0">
                <a:solidFill>
                  <a:schemeClr val="tx1"/>
                </a:solidFill>
                <a:latin typeface="Times New Roman" panose="02020603050405020304" pitchFamily="18" charset="0"/>
                <a:cs typeface="Times New Roman" panose="02020603050405020304" pitchFamily="18" charset="0"/>
              </a:rPr>
              <a:t>Staţia de tratare a apei</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833" y="1941629"/>
            <a:ext cx="8636788" cy="4916371"/>
          </a:xfrm>
          <a:prstGeom prst="rect">
            <a:avLst/>
          </a:prstGeom>
        </p:spPr>
      </p:pic>
    </p:spTree>
    <p:extLst>
      <p:ext uri="{BB962C8B-B14F-4D97-AF65-F5344CB8AC3E}">
        <p14:creationId xmlns:p14="http://schemas.microsoft.com/office/powerpoint/2010/main" val="38395438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0" y="1461145"/>
            <a:ext cx="8807441" cy="5244456"/>
          </a:xfrm>
          <a:prstGeom prst="rect">
            <a:avLst/>
          </a:prstGeom>
        </p:spPr>
      </p:pic>
    </p:spTree>
    <p:extLst>
      <p:ext uri="{BB962C8B-B14F-4D97-AF65-F5344CB8AC3E}">
        <p14:creationId xmlns:p14="http://schemas.microsoft.com/office/powerpoint/2010/main" val="6239198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473114"/>
            <a:ext cx="8807440" cy="5264570"/>
          </a:xfrm>
          <a:prstGeom prst="rect">
            <a:avLst/>
          </a:prstGeom>
        </p:spPr>
      </p:pic>
    </p:spTree>
    <p:extLst>
      <p:ext uri="{BB962C8B-B14F-4D97-AF65-F5344CB8AC3E}">
        <p14:creationId xmlns:p14="http://schemas.microsoft.com/office/powerpoint/2010/main" val="16194928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0" y="1473115"/>
            <a:ext cx="8791399" cy="5216443"/>
          </a:xfrm>
          <a:prstGeom prst="rect">
            <a:avLst/>
          </a:prstGeom>
        </p:spPr>
      </p:pic>
    </p:spTree>
    <p:extLst>
      <p:ext uri="{BB962C8B-B14F-4D97-AF65-F5344CB8AC3E}">
        <p14:creationId xmlns:p14="http://schemas.microsoft.com/office/powerpoint/2010/main" val="15083424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528366"/>
            <a:ext cx="8807440" cy="5209318"/>
          </a:xfrm>
          <a:prstGeom prst="rect">
            <a:avLst/>
          </a:prstGeom>
        </p:spPr>
      </p:pic>
    </p:spTree>
    <p:extLst>
      <p:ext uri="{BB962C8B-B14F-4D97-AF65-F5344CB8AC3E}">
        <p14:creationId xmlns:p14="http://schemas.microsoft.com/office/powerpoint/2010/main" val="115213459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966727"/>
          </a:xfrm>
          <a:prstGeom prst="rect">
            <a:avLst/>
          </a:prstGeom>
          <a:noFill/>
        </p:spPr>
        <p:txBody>
          <a:bodyPr wrap="square" rtlCol="0">
            <a:spAutoFit/>
          </a:bodyPr>
          <a:lstStyle/>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Încadrarea compartimentelor responsabile de exploatarea reţelelor de apă/canalizare în structura organizatorică a operatorului</a:t>
            </a: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Componenţa, numărul şi calificarea personalului de exploatare se stabilesc în statele de personal/funcţiuni şi sunt determinate de către operatorul serviciului AAC în dependenţă de capacitatea şi gradul de complexitate al instalaţiilor, procesele tehnologice utilizate, ţinând cont de volumul lucrărilor de întreţinere şi reparaţii ale instalaţiilor şi reţelelor în funcţiune.</a:t>
            </a:r>
          </a:p>
        </p:txBody>
      </p:sp>
    </p:spTree>
    <p:extLst>
      <p:ext uri="{BB962C8B-B14F-4D97-AF65-F5344CB8AC3E}">
        <p14:creationId xmlns:p14="http://schemas.microsoft.com/office/powerpoint/2010/main" val="7367178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27FD9F3-8E68-4BEE-A1DF-CE36C88036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1419048"/>
            <a:ext cx="8943975" cy="5338444"/>
          </a:xfrm>
          <a:prstGeom prst="rect">
            <a:avLst/>
          </a:prstGeom>
        </p:spPr>
      </p:pic>
    </p:spTree>
    <p:extLst>
      <p:ext uri="{BB962C8B-B14F-4D97-AF65-F5344CB8AC3E}">
        <p14:creationId xmlns:p14="http://schemas.microsoft.com/office/powerpoint/2010/main" val="7548436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553020"/>
            <a:ext cx="8807440" cy="5184664"/>
          </a:xfrm>
          <a:prstGeom prst="rect">
            <a:avLst/>
          </a:prstGeom>
        </p:spPr>
      </p:pic>
    </p:spTree>
    <p:extLst>
      <p:ext uri="{BB962C8B-B14F-4D97-AF65-F5344CB8AC3E}">
        <p14:creationId xmlns:p14="http://schemas.microsoft.com/office/powerpoint/2010/main" val="13891734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EC2E96D-A226-4231-BC6F-AB5C70945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25" y="1405894"/>
            <a:ext cx="8982076" cy="5351598"/>
          </a:xfrm>
          <a:prstGeom prst="rect">
            <a:avLst/>
          </a:prstGeom>
        </p:spPr>
      </p:pic>
    </p:spTree>
    <p:extLst>
      <p:ext uri="{BB962C8B-B14F-4D97-AF65-F5344CB8AC3E}">
        <p14:creationId xmlns:p14="http://schemas.microsoft.com/office/powerpoint/2010/main" val="36035498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528366"/>
            <a:ext cx="8823482" cy="5177234"/>
          </a:xfrm>
          <a:prstGeom prst="rect">
            <a:avLst/>
          </a:prstGeom>
        </p:spPr>
      </p:pic>
    </p:spTree>
    <p:extLst>
      <p:ext uri="{BB962C8B-B14F-4D97-AF65-F5344CB8AC3E}">
        <p14:creationId xmlns:p14="http://schemas.microsoft.com/office/powerpoint/2010/main" val="25174098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401205"/>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Normativul</a:t>
            </a:r>
            <a:r>
              <a:rPr lang="en-US" sz="2000" dirty="0">
                <a:solidFill>
                  <a:schemeClr val="tx1"/>
                </a:solidFill>
                <a:latin typeface="Times New Roman" panose="02020603050405020304" pitchFamily="18" charset="0"/>
                <a:cs typeface="Times New Roman" panose="02020603050405020304" pitchFamily="18" charset="0"/>
              </a:rPr>
              <a:t> de personal. </a:t>
            </a:r>
            <a:r>
              <a:rPr lang="en-US" sz="2000" dirty="0" err="1">
                <a:solidFill>
                  <a:schemeClr val="tx1"/>
                </a:solidFill>
                <a:latin typeface="Times New Roman" panose="02020603050405020304" pitchFamily="18" charset="0"/>
                <a:cs typeface="Times New Roman" panose="02020603050405020304" pitchFamily="18" charset="0"/>
              </a:rPr>
              <a:t>Specialit</a:t>
            </a:r>
            <a:r>
              <a:rPr lang="ro-RO" sz="2000" dirty="0">
                <a:solidFill>
                  <a:schemeClr val="tx1"/>
                </a:solidFill>
                <a:latin typeface="Times New Roman" panose="02020603050405020304" pitchFamily="18" charset="0"/>
                <a:cs typeface="Times New Roman" panose="02020603050405020304" pitchFamily="18" charset="0"/>
              </a:rPr>
              <a:t>ăţile şi profesiile implicate în exploatarea reţelelor de alimentare cu apă şi de canalizare.</a:t>
            </a:r>
          </a:p>
          <a:p>
            <a:endParaRPr lang="ro-RO" sz="20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ro-RO" sz="2000" dirty="0">
                <a:solidFill>
                  <a:schemeClr val="tx1"/>
                </a:solidFill>
                <a:latin typeface="Times New Roman" panose="02020603050405020304" pitchFamily="18" charset="0"/>
                <a:cs typeface="Times New Roman" panose="02020603050405020304" pitchFamily="18" charset="0"/>
              </a:rPr>
              <a:t>     În dependenţă de structura operatorului serviciilor AAC, determinată de Statutul lui, exploatarea obiectelor GAC se efectuează de subdiviziuni, componenţa şi numărul lucrătorilor cărora se stabileşte de către operatorul serviciilor AAC în mod independent, cu respectarea prevederilor actelor legislative şi normative ale Republicii Moldova.</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5067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1F614FDA-0E32-4F4A-ABA8-C7BAE33E25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68298"/>
            <a:ext cx="9144000" cy="5489702"/>
          </a:xfrm>
          <a:prstGeom prst="rect">
            <a:avLst/>
          </a:prstGeom>
        </p:spPr>
      </p:pic>
    </p:spTree>
    <p:extLst>
      <p:ext uri="{BB962C8B-B14F-4D97-AF65-F5344CB8AC3E}">
        <p14:creationId xmlns:p14="http://schemas.microsoft.com/office/powerpoint/2010/main" val="295386481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2246769"/>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Responsabilitatea  personalului din cadrul  serviciului de exploatare a reţelelor de apă şi de canalizare. </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70ECC7F1-ACE2-4182-870A-47338FAF695D}"/>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192181" y="2276475"/>
            <a:ext cx="4271820" cy="4581524"/>
          </a:xfrm>
        </p:spPr>
      </p:pic>
      <p:pic>
        <p:nvPicPr>
          <p:cNvPr id="8" name="Content Placeholder 7">
            <a:extLst>
              <a:ext uri="{FF2B5EF4-FFF2-40B4-BE49-F238E27FC236}">
                <a16:creationId xmlns:a16="http://schemas.microsoft.com/office/drawing/2014/main" xmlns="" id="{72841594-9053-49CC-B9FA-77B55A92350D}"/>
              </a:ext>
            </a:extLst>
          </p:cNvPr>
          <p:cNvPicPr>
            <a:picLocks noGrp="1" noChangeAspect="1"/>
          </p:cNvPicPr>
          <p:nvPr>
            <p:ph idx="12"/>
          </p:nvPr>
        </p:nvPicPr>
        <p:blipFill>
          <a:blip r:embed="rId9" cstate="print">
            <a:extLst>
              <a:ext uri="{28A0092B-C50C-407E-A947-70E740481C1C}">
                <a14:useLocalDpi xmlns:a14="http://schemas.microsoft.com/office/drawing/2010/main" val="0"/>
              </a:ext>
            </a:extLst>
          </a:blip>
          <a:stretch>
            <a:fillRect/>
          </a:stretch>
        </p:blipFill>
        <p:spPr>
          <a:xfrm>
            <a:off x="4680001" y="2088756"/>
            <a:ext cx="4271817" cy="4668736"/>
          </a:xfrm>
        </p:spPr>
      </p:pic>
    </p:spTree>
    <p:extLst>
      <p:ext uri="{BB962C8B-B14F-4D97-AF65-F5344CB8AC3E}">
        <p14:creationId xmlns:p14="http://schemas.microsoft.com/office/powerpoint/2010/main" val="323676198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5C1F3C95-8DFD-4985-A464-4B308A1C576D}"/>
              </a:ext>
            </a:extLst>
          </p:cNvPr>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99147" y="1401069"/>
            <a:ext cx="4166863" cy="5410286"/>
          </a:xfrm>
        </p:spPr>
      </p:pic>
      <p:pic>
        <p:nvPicPr>
          <p:cNvPr id="8" name="Content Placeholder 7">
            <a:extLst>
              <a:ext uri="{FF2B5EF4-FFF2-40B4-BE49-F238E27FC236}">
                <a16:creationId xmlns:a16="http://schemas.microsoft.com/office/drawing/2014/main" xmlns="" id="{E46BE5D5-1DA5-45D7-BD39-CEF25777B0AA}"/>
              </a:ext>
            </a:extLst>
          </p:cNvPr>
          <p:cNvPicPr>
            <a:picLocks noGrp="1" noChangeAspect="1"/>
          </p:cNvPicPr>
          <p:nvPr>
            <p:ph idx="12"/>
          </p:nvPr>
        </p:nvPicPr>
        <p:blipFill>
          <a:blip r:embed="rId10" cstate="print">
            <a:extLst>
              <a:ext uri="{28A0092B-C50C-407E-A947-70E740481C1C}">
                <a14:useLocalDpi xmlns:a14="http://schemas.microsoft.com/office/drawing/2010/main" val="0"/>
              </a:ext>
            </a:extLst>
          </a:blip>
          <a:stretch>
            <a:fillRect/>
          </a:stretch>
        </p:blipFill>
        <p:spPr>
          <a:xfrm>
            <a:off x="4266011" y="1405751"/>
            <a:ext cx="4700272" cy="5351741"/>
          </a:xfrm>
        </p:spPr>
      </p:pic>
    </p:spTree>
    <p:extLst>
      <p:ext uri="{BB962C8B-B14F-4D97-AF65-F5344CB8AC3E}">
        <p14:creationId xmlns:p14="http://schemas.microsoft.com/office/powerpoint/2010/main" val="31326016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A6453001-A675-40A6-81D2-247B3BFDA228}"/>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1" y="1423548"/>
            <a:ext cx="4875706" cy="5434451"/>
          </a:xfrm>
        </p:spPr>
      </p:pic>
      <p:pic>
        <p:nvPicPr>
          <p:cNvPr id="8" name="Content Placeholder 7">
            <a:extLst>
              <a:ext uri="{FF2B5EF4-FFF2-40B4-BE49-F238E27FC236}">
                <a16:creationId xmlns:a16="http://schemas.microsoft.com/office/drawing/2014/main" xmlns="" id="{C6C17B84-D385-472B-B6D4-6EF97DF24650}"/>
              </a:ext>
            </a:extLst>
          </p:cNvPr>
          <p:cNvPicPr>
            <a:picLocks noGrp="1" noChangeAspect="1"/>
          </p:cNvPicPr>
          <p:nvPr>
            <p:ph idx="12"/>
          </p:nvPr>
        </p:nvPicPr>
        <p:blipFill>
          <a:blip r:embed="rId9" cstate="print">
            <a:extLst>
              <a:ext uri="{28A0092B-C50C-407E-A947-70E740481C1C}">
                <a14:useLocalDpi xmlns:a14="http://schemas.microsoft.com/office/drawing/2010/main" val="0"/>
              </a:ext>
            </a:extLst>
          </a:blip>
          <a:stretch>
            <a:fillRect/>
          </a:stretch>
        </p:blipFill>
        <p:spPr>
          <a:xfrm>
            <a:off x="4714875" y="1453496"/>
            <a:ext cx="4429123" cy="5303995"/>
          </a:xfrm>
        </p:spPr>
      </p:pic>
    </p:spTree>
    <p:extLst>
      <p:ext uri="{BB962C8B-B14F-4D97-AF65-F5344CB8AC3E}">
        <p14:creationId xmlns:p14="http://schemas.microsoft.com/office/powerpoint/2010/main" val="10173024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xmlns="" id="{5519FCF2-7C5D-4076-917B-0146B06BE556}"/>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1" y="1368298"/>
            <a:ext cx="5017738" cy="5443057"/>
          </a:xfrm>
        </p:spPr>
      </p:pic>
      <p:pic>
        <p:nvPicPr>
          <p:cNvPr id="10" name="Content Placeholder 9">
            <a:extLst>
              <a:ext uri="{FF2B5EF4-FFF2-40B4-BE49-F238E27FC236}">
                <a16:creationId xmlns:a16="http://schemas.microsoft.com/office/drawing/2014/main" xmlns="" id="{408623AE-29BF-44B7-868B-9EE8E5EEE7EF}"/>
              </a:ext>
            </a:extLst>
          </p:cNvPr>
          <p:cNvPicPr>
            <a:picLocks noGrp="1" noChangeAspect="1"/>
          </p:cNvPicPr>
          <p:nvPr>
            <p:ph idx="12"/>
          </p:nvPr>
        </p:nvPicPr>
        <p:blipFill>
          <a:blip r:embed="rId9" cstate="print">
            <a:extLst>
              <a:ext uri="{28A0092B-C50C-407E-A947-70E740481C1C}">
                <a14:useLocalDpi xmlns:a14="http://schemas.microsoft.com/office/drawing/2010/main" val="0"/>
              </a:ext>
            </a:extLst>
          </a:blip>
          <a:stretch>
            <a:fillRect/>
          </a:stretch>
        </p:blipFill>
        <p:spPr>
          <a:xfrm>
            <a:off x="4875707" y="1402748"/>
            <a:ext cx="4163517" cy="5455252"/>
          </a:xfrm>
        </p:spPr>
      </p:pic>
    </p:spTree>
    <p:extLst>
      <p:ext uri="{BB962C8B-B14F-4D97-AF65-F5344CB8AC3E}">
        <p14:creationId xmlns:p14="http://schemas.microsoft.com/office/powerpoint/2010/main" val="20477072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2120068"/>
          </a:xfrm>
          <a:prstGeom prst="rect">
            <a:avLst/>
          </a:prstGeom>
          <a:noFill/>
        </p:spPr>
        <p:txBody>
          <a:bodyPr wrap="square" rtlCol="0">
            <a:spAutoFit/>
          </a:bodyPr>
          <a:lstStyle/>
          <a:p>
            <a:r>
              <a:rPr lang="en-US" sz="1800" dirty="0">
                <a:solidFill>
                  <a:schemeClr val="tx1"/>
                </a:solidFill>
                <a:latin typeface="Times New Roman" panose="02020603050405020304" pitchFamily="18" charset="0"/>
                <a:cs typeface="Times New Roman" panose="02020603050405020304" pitchFamily="18" charset="0"/>
              </a:rPr>
              <a:t>      </a:t>
            </a:r>
          </a:p>
          <a:p>
            <a:r>
              <a:rPr lang="ro-RO" sz="1800" dirty="0">
                <a:solidFill>
                  <a:schemeClr val="tx1"/>
                </a:solidFill>
                <a:latin typeface="Times New Roman" panose="02020603050405020304" pitchFamily="18" charset="0"/>
                <a:cs typeface="Times New Roman" panose="02020603050405020304" pitchFamily="18" charset="0"/>
              </a:rPr>
              <a:t>Schema de încadrare şi salarizare (statele de funcţiuni) se aprobă în corespundere cu documentele de statut.</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În dependenţă de obligaţiunile de serviciu pe care le îndeplineşte, personalul de exploatare se divizează în personal administrativ-tehnic, operativ şi de intervenţii şi reparaţii.</a:t>
            </a:r>
          </a:p>
        </p:txBody>
      </p:sp>
    </p:spTree>
    <p:extLst>
      <p:ext uri="{BB962C8B-B14F-4D97-AF65-F5344CB8AC3E}">
        <p14:creationId xmlns:p14="http://schemas.microsoft.com/office/powerpoint/2010/main" val="9892347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82B808C7-3EDF-4B12-9FBA-14C40C2099E8}"/>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85725" y="1423549"/>
            <a:ext cx="4667250" cy="5387806"/>
          </a:xfrm>
        </p:spPr>
      </p:pic>
      <p:pic>
        <p:nvPicPr>
          <p:cNvPr id="8" name="Content Placeholder 7">
            <a:extLst>
              <a:ext uri="{FF2B5EF4-FFF2-40B4-BE49-F238E27FC236}">
                <a16:creationId xmlns:a16="http://schemas.microsoft.com/office/drawing/2014/main" xmlns="" id="{86923B38-DAE7-4E38-BA51-2FFFC1A9DD5A}"/>
              </a:ext>
            </a:extLst>
          </p:cNvPr>
          <p:cNvPicPr>
            <a:picLocks noGrp="1" noChangeAspect="1"/>
          </p:cNvPicPr>
          <p:nvPr>
            <p:ph idx="12"/>
          </p:nvPr>
        </p:nvPicPr>
        <p:blipFill>
          <a:blip r:embed="rId9" cstate="print">
            <a:extLst>
              <a:ext uri="{28A0092B-C50C-407E-A947-70E740481C1C}">
                <a14:useLocalDpi xmlns:a14="http://schemas.microsoft.com/office/drawing/2010/main" val="0"/>
              </a:ext>
            </a:extLst>
          </a:blip>
          <a:stretch>
            <a:fillRect/>
          </a:stretch>
        </p:blipFill>
        <p:spPr>
          <a:xfrm>
            <a:off x="4449013" y="1405894"/>
            <a:ext cx="4667250" cy="5452106"/>
          </a:xfrm>
        </p:spPr>
      </p:pic>
    </p:spTree>
    <p:extLst>
      <p:ext uri="{BB962C8B-B14F-4D97-AF65-F5344CB8AC3E}">
        <p14:creationId xmlns:p14="http://schemas.microsoft.com/office/powerpoint/2010/main" val="36067056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xmlns="" id="{2240AB42-AC18-4C69-A936-4F3D6B22B0BC}"/>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0" y="1368298"/>
            <a:ext cx="4713189" cy="5443057"/>
          </a:xfrm>
        </p:spPr>
      </p:pic>
      <p:pic>
        <p:nvPicPr>
          <p:cNvPr id="8" name="Content Placeholder 7">
            <a:extLst>
              <a:ext uri="{FF2B5EF4-FFF2-40B4-BE49-F238E27FC236}">
                <a16:creationId xmlns:a16="http://schemas.microsoft.com/office/drawing/2014/main" xmlns="" id="{5114EA6F-5B8D-4662-B210-0400515E8DAD}"/>
              </a:ext>
            </a:extLst>
          </p:cNvPr>
          <p:cNvPicPr>
            <a:picLocks noGrp="1" noChangeAspect="1"/>
          </p:cNvPicPr>
          <p:nvPr>
            <p:ph idx="12"/>
          </p:nvPr>
        </p:nvPicPr>
        <p:blipFill>
          <a:blip r:embed="rId9" cstate="print">
            <a:extLst>
              <a:ext uri="{28A0092B-C50C-407E-A947-70E740481C1C}">
                <a14:useLocalDpi xmlns:a14="http://schemas.microsoft.com/office/drawing/2010/main" val="0"/>
              </a:ext>
            </a:extLst>
          </a:blip>
          <a:stretch>
            <a:fillRect/>
          </a:stretch>
        </p:blipFill>
        <p:spPr>
          <a:xfrm>
            <a:off x="4430811" y="1359084"/>
            <a:ext cx="4713189" cy="5452269"/>
          </a:xfrm>
        </p:spPr>
      </p:pic>
    </p:spTree>
    <p:extLst>
      <p:ext uri="{BB962C8B-B14F-4D97-AF65-F5344CB8AC3E}">
        <p14:creationId xmlns:p14="http://schemas.microsoft.com/office/powerpoint/2010/main" val="212799826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370427"/>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Dotarea cu tehnică şi utilaje a echipelor responsabile de exploatarea reţelelor de apă şi de canalizare.</a:t>
            </a:r>
          </a:p>
          <a:p>
            <a:r>
              <a:rPr lang="ro-RO" sz="20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Operatorul are în dotare un parc auto (Serviciul auto transport) compus din:</a:t>
            </a:r>
          </a:p>
          <a:p>
            <a:r>
              <a:rPr lang="ro-RO" sz="1800" dirty="0">
                <a:solidFill>
                  <a:schemeClr val="tx1"/>
                </a:solidFill>
                <a:latin typeface="Times New Roman" panose="02020603050405020304" pitchFamily="18" charset="0"/>
                <a:cs typeface="Times New Roman" panose="02020603050405020304" pitchFamily="18" charset="0"/>
              </a:rPr>
              <a:t>•	Autocamioane </a:t>
            </a:r>
          </a:p>
          <a:p>
            <a:r>
              <a:rPr lang="ro-RO" sz="1800" dirty="0">
                <a:solidFill>
                  <a:schemeClr val="tx1"/>
                </a:solidFill>
                <a:latin typeface="Times New Roman" panose="02020603050405020304" pitchFamily="18" charset="0"/>
                <a:cs typeface="Times New Roman" panose="02020603050405020304" pitchFamily="18" charset="0"/>
              </a:rPr>
              <a:t>•	Autoturisme </a:t>
            </a:r>
          </a:p>
          <a:p>
            <a:r>
              <a:rPr lang="ro-RO" sz="1800" dirty="0">
                <a:solidFill>
                  <a:schemeClr val="tx1"/>
                </a:solidFill>
                <a:latin typeface="Times New Roman" panose="02020603050405020304" pitchFamily="18" charset="0"/>
                <a:cs typeface="Times New Roman" panose="02020603050405020304" pitchFamily="18" charset="0"/>
              </a:rPr>
              <a:t>•	Autobuz </a:t>
            </a:r>
          </a:p>
          <a:p>
            <a:r>
              <a:rPr lang="ro-RO" sz="1800" dirty="0">
                <a:solidFill>
                  <a:schemeClr val="tx1"/>
                </a:solidFill>
                <a:latin typeface="Times New Roman" panose="02020603050405020304" pitchFamily="18" charset="0"/>
                <a:cs typeface="Times New Roman" panose="02020603050405020304" pitchFamily="18" charset="0"/>
              </a:rPr>
              <a:t>•	Autospeciale (pentru remedierea avariilor) </a:t>
            </a:r>
          </a:p>
          <a:p>
            <a:r>
              <a:rPr lang="ro-RO" sz="1800" dirty="0">
                <a:solidFill>
                  <a:schemeClr val="tx1"/>
                </a:solidFill>
                <a:latin typeface="Times New Roman" panose="02020603050405020304" pitchFamily="18" charset="0"/>
                <a:cs typeface="Times New Roman" panose="02020603050405020304" pitchFamily="18" charset="0"/>
              </a:rPr>
              <a:t>•	Macarale auto. </a:t>
            </a:r>
          </a:p>
          <a:p>
            <a:r>
              <a:rPr lang="ro-RO" sz="1800" dirty="0">
                <a:solidFill>
                  <a:schemeClr val="tx1"/>
                </a:solidFill>
                <a:latin typeface="Times New Roman" panose="02020603050405020304" pitchFamily="18" charset="0"/>
                <a:cs typeface="Times New Roman" panose="02020603050405020304" pitchFamily="18" charset="0"/>
              </a:rPr>
              <a:t>	La începutul anului 2014, întreprinderea avea în dotare un număr de 198 de vehicule, dintre care, 56 de unităţi sunt ateliere mobile de depănare. În anul 2011, la SAT au fost achiziţionate 12 autoturisme. Tot în acest an a fost iniţiată procedura de instalare a dispozitivelor GPS la bordul unităţilor de transport.</a:t>
            </a:r>
          </a:p>
          <a:p>
            <a:endParaRPr lang="ro-RO"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33824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286232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Deasemenea, S.A. „Apă-Canal Chişinău” are în gestiune un parc de mecanisme (Serviciul mecanisme) compus din:</a:t>
            </a:r>
          </a:p>
          <a:p>
            <a:r>
              <a:rPr lang="ro-RO" sz="2000" dirty="0">
                <a:solidFill>
                  <a:schemeClr val="tx1"/>
                </a:solidFill>
                <a:latin typeface="Times New Roman" panose="02020603050405020304" pitchFamily="18" charset="0"/>
                <a:cs typeface="Times New Roman" panose="02020603050405020304" pitchFamily="18" charset="0"/>
              </a:rPr>
              <a:t>•	Excavatoare  </a:t>
            </a:r>
          </a:p>
          <a:p>
            <a:r>
              <a:rPr lang="ro-RO" sz="2000" dirty="0">
                <a:solidFill>
                  <a:schemeClr val="tx1"/>
                </a:solidFill>
                <a:latin typeface="Times New Roman" panose="02020603050405020304" pitchFamily="18" charset="0"/>
                <a:cs typeface="Times New Roman" panose="02020603050405020304" pitchFamily="18" charset="0"/>
              </a:rPr>
              <a:t>•	Tractoare </a:t>
            </a:r>
          </a:p>
          <a:p>
            <a:r>
              <a:rPr lang="ro-RO" sz="2000" dirty="0">
                <a:solidFill>
                  <a:schemeClr val="tx1"/>
                </a:solidFill>
                <a:latin typeface="Times New Roman" panose="02020603050405020304" pitchFamily="18" charset="0"/>
                <a:cs typeface="Times New Roman" panose="02020603050405020304" pitchFamily="18" charset="0"/>
              </a:rPr>
              <a:t>•	Buldozere </a:t>
            </a:r>
          </a:p>
          <a:p>
            <a:r>
              <a:rPr lang="ro-RO" sz="2000" dirty="0">
                <a:solidFill>
                  <a:schemeClr val="tx1"/>
                </a:solidFill>
                <a:latin typeface="Times New Roman" panose="02020603050405020304" pitchFamily="18" charset="0"/>
                <a:cs typeface="Times New Roman" panose="02020603050405020304" pitchFamily="18" charset="0"/>
              </a:rPr>
              <a:t>•	Autogreider </a:t>
            </a:r>
          </a:p>
          <a:p>
            <a:r>
              <a:rPr lang="ro-RO" sz="2000" dirty="0">
                <a:solidFill>
                  <a:schemeClr val="tx1"/>
                </a:solidFill>
                <a:latin typeface="Times New Roman" panose="02020603050405020304" pitchFamily="18" charset="0"/>
                <a:cs typeface="Times New Roman" panose="02020603050405020304" pitchFamily="18" charset="0"/>
              </a:rPr>
              <a:t>•	Autocamioane </a:t>
            </a:r>
          </a:p>
          <a:p>
            <a:r>
              <a:rPr lang="ro-RO" sz="2000" dirty="0">
                <a:solidFill>
                  <a:schemeClr val="tx1"/>
                </a:solidFill>
                <a:latin typeface="Times New Roman" panose="02020603050405020304" pitchFamily="18" charset="0"/>
                <a:cs typeface="Times New Roman" panose="02020603050405020304" pitchFamily="18" charset="0"/>
              </a:rPr>
              <a:t>•	Autoîncărcător </a:t>
            </a:r>
          </a:p>
          <a:p>
            <a:r>
              <a:rPr lang="ro-RO" sz="2000" dirty="0">
                <a:solidFill>
                  <a:schemeClr val="tx1"/>
                </a:solidFill>
                <a:latin typeface="Times New Roman" panose="02020603050405020304" pitchFamily="18" charset="0"/>
                <a:cs typeface="Times New Roman" panose="02020603050405020304" pitchFamily="18" charset="0"/>
              </a:rPr>
              <a:t>•	Remorci pentru transportarea încărcăturilor</a:t>
            </a:r>
          </a:p>
        </p:txBody>
      </p:sp>
    </p:spTree>
    <p:extLst>
      <p:ext uri="{BB962C8B-B14F-4D97-AF65-F5344CB8AC3E}">
        <p14:creationId xmlns:p14="http://schemas.microsoft.com/office/powerpoint/2010/main" val="24488797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 y="1508748"/>
            <a:ext cx="8934450" cy="5196851"/>
          </a:xfrm>
          <a:prstGeom prst="rect">
            <a:avLst/>
          </a:prstGeom>
        </p:spPr>
      </p:pic>
    </p:spTree>
    <p:extLst>
      <p:ext uri="{BB962C8B-B14F-4D97-AF65-F5344CB8AC3E}">
        <p14:creationId xmlns:p14="http://schemas.microsoft.com/office/powerpoint/2010/main" val="415017906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0" y="1665944"/>
            <a:ext cx="8807441" cy="5007571"/>
          </a:xfrm>
          <a:prstGeom prst="rect">
            <a:avLst/>
          </a:prstGeom>
        </p:spPr>
      </p:pic>
    </p:spTree>
    <p:extLst>
      <p:ext uri="{BB962C8B-B14F-4D97-AF65-F5344CB8AC3E}">
        <p14:creationId xmlns:p14="http://schemas.microsoft.com/office/powerpoint/2010/main" val="30796819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1" y="1461145"/>
            <a:ext cx="8839524" cy="5116118"/>
          </a:xfrm>
          <a:prstGeom prst="rect">
            <a:avLst/>
          </a:prstGeom>
        </p:spPr>
      </p:pic>
    </p:spTree>
    <p:extLst>
      <p:ext uri="{BB962C8B-B14F-4D97-AF65-F5344CB8AC3E}">
        <p14:creationId xmlns:p14="http://schemas.microsoft.com/office/powerpoint/2010/main" val="28479264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0" y="1453496"/>
            <a:ext cx="8791399" cy="5268145"/>
          </a:xfrm>
          <a:prstGeom prst="rect">
            <a:avLst/>
          </a:prstGeom>
        </p:spPr>
      </p:pic>
    </p:spTree>
    <p:extLst>
      <p:ext uri="{BB962C8B-B14F-4D97-AF65-F5344CB8AC3E}">
        <p14:creationId xmlns:p14="http://schemas.microsoft.com/office/powerpoint/2010/main" val="13127035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1" y="1508748"/>
            <a:ext cx="8791398" cy="5212894"/>
          </a:xfrm>
          <a:prstGeom prst="rect">
            <a:avLst/>
          </a:prstGeom>
        </p:spPr>
      </p:pic>
    </p:spTree>
    <p:extLst>
      <p:ext uri="{BB962C8B-B14F-4D97-AF65-F5344CB8AC3E}">
        <p14:creationId xmlns:p14="http://schemas.microsoft.com/office/powerpoint/2010/main" val="16806079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1" y="1473114"/>
            <a:ext cx="8823482" cy="5248528"/>
          </a:xfrm>
          <a:prstGeom prst="rect">
            <a:avLst/>
          </a:prstGeom>
        </p:spPr>
      </p:pic>
    </p:spTree>
    <p:extLst>
      <p:ext uri="{BB962C8B-B14F-4D97-AF65-F5344CB8AC3E}">
        <p14:creationId xmlns:p14="http://schemas.microsoft.com/office/powerpoint/2010/main" val="12448631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416320"/>
          </a:xfrm>
          <a:prstGeom prst="rect">
            <a:avLst/>
          </a:prstGeom>
          <a:noFill/>
        </p:spPr>
        <p:txBody>
          <a:bodyPr wrap="square" rtlCol="0">
            <a:spAutoFit/>
          </a:bodyPr>
          <a:lstStyle/>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      </a:t>
            </a:r>
            <a:r>
              <a:rPr lang="ro-RO" sz="1800" dirty="0">
                <a:solidFill>
                  <a:schemeClr val="tx1"/>
                </a:solidFill>
                <a:latin typeface="Times New Roman" panose="02020603050405020304" pitchFamily="18" charset="0"/>
                <a:cs typeface="Times New Roman" panose="02020603050405020304" pitchFamily="18" charset="0"/>
              </a:rPr>
              <a:t>În cazul operatorului de serviciul public de alimentare cu apă şi de canalizare a municipiului Chişinău, acesta este întreprinderea S.A.”Apă Canal Chişinău”.</a:t>
            </a:r>
          </a:p>
          <a:p>
            <a:pPr>
              <a:lnSpc>
                <a:spcPct val="150000"/>
              </a:lnSpc>
            </a:pPr>
            <a:r>
              <a:rPr lang="ro-RO" sz="1800" dirty="0">
                <a:solidFill>
                  <a:schemeClr val="tx1"/>
                </a:solidFill>
                <a:latin typeface="Times New Roman" panose="02020603050405020304" pitchFamily="18" charset="0"/>
                <a:cs typeface="Times New Roman" panose="02020603050405020304" pitchFamily="18" charset="0"/>
              </a:rPr>
              <a:t>       S.A. „Apă – Canal Chişinău” este cel mai mare operator al serviciului public de alimentare cu apă şi de canalizare din R. Moldova, o întreprindere de monopol natural în municipiu. Aria de deservire a societăţii cuprinde 29 de localităţi, cu o populaţie de peste 800 000 locuitori, majoritatea fiind din municipiul Chişinău.</a:t>
            </a:r>
            <a:endParaRPr 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3336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938992"/>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720" y="1461144"/>
            <a:ext cx="8864985" cy="5015855"/>
          </a:xfrm>
          <a:prstGeom prst="rect">
            <a:avLst/>
          </a:prstGeom>
        </p:spPr>
      </p:pic>
    </p:spTree>
    <p:extLst>
      <p:ext uri="{BB962C8B-B14F-4D97-AF65-F5344CB8AC3E}">
        <p14:creationId xmlns:p14="http://schemas.microsoft.com/office/powerpoint/2010/main" val="42066865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34" y="1453496"/>
            <a:ext cx="8952932" cy="5404503"/>
          </a:xfrm>
          <a:prstGeom prst="rect">
            <a:avLst/>
          </a:prstGeom>
        </p:spPr>
      </p:pic>
    </p:spTree>
    <p:extLst>
      <p:ext uri="{BB962C8B-B14F-4D97-AF65-F5344CB8AC3E}">
        <p14:creationId xmlns:p14="http://schemas.microsoft.com/office/powerpoint/2010/main" val="12550925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473114"/>
            <a:ext cx="8818470" cy="5251535"/>
          </a:xfrm>
          <a:prstGeom prst="rect">
            <a:avLst/>
          </a:prstGeom>
        </p:spPr>
      </p:pic>
    </p:spTree>
    <p:extLst>
      <p:ext uri="{BB962C8B-B14F-4D97-AF65-F5344CB8AC3E}">
        <p14:creationId xmlns:p14="http://schemas.microsoft.com/office/powerpoint/2010/main" val="36893815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561331"/>
            <a:ext cx="8799419" cy="5049019"/>
          </a:xfrm>
          <a:prstGeom prst="rect">
            <a:avLst/>
          </a:prstGeom>
        </p:spPr>
      </p:pic>
    </p:spTree>
    <p:extLst>
      <p:ext uri="{BB962C8B-B14F-4D97-AF65-F5344CB8AC3E}">
        <p14:creationId xmlns:p14="http://schemas.microsoft.com/office/powerpoint/2010/main" val="12851480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81" y="1508748"/>
            <a:ext cx="8818469" cy="5177802"/>
          </a:xfrm>
          <a:prstGeom prst="rect">
            <a:avLst/>
          </a:prstGeom>
        </p:spPr>
      </p:pic>
    </p:spTree>
    <p:extLst>
      <p:ext uri="{BB962C8B-B14F-4D97-AF65-F5344CB8AC3E}">
        <p14:creationId xmlns:p14="http://schemas.microsoft.com/office/powerpoint/2010/main" val="39480653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0" y="1461145"/>
            <a:ext cx="8818469" cy="5263506"/>
          </a:xfrm>
          <a:prstGeom prst="rect">
            <a:avLst/>
          </a:prstGeom>
        </p:spPr>
      </p:pic>
    </p:spTree>
    <p:extLst>
      <p:ext uri="{BB962C8B-B14F-4D97-AF65-F5344CB8AC3E}">
        <p14:creationId xmlns:p14="http://schemas.microsoft.com/office/powerpoint/2010/main" val="40792685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631216"/>
          </a:xfrm>
          <a:prstGeom prst="rect">
            <a:avLst/>
          </a:prstGeom>
          <a:noFill/>
        </p:spPr>
        <p:txBody>
          <a:bodyPr wrap="square" rtlCol="0">
            <a:spAutoFit/>
          </a:bodyPr>
          <a:lstStyle/>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180" y="1473115"/>
            <a:ext cx="8780369" cy="5251536"/>
          </a:xfrm>
          <a:prstGeom prst="rect">
            <a:avLst/>
          </a:prstGeom>
        </p:spPr>
      </p:pic>
    </p:spTree>
    <p:extLst>
      <p:ext uri="{BB962C8B-B14F-4D97-AF65-F5344CB8AC3E}">
        <p14:creationId xmlns:p14="http://schemas.microsoft.com/office/powerpoint/2010/main" val="12271763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Inhaltsplatzhalter 8"/>
          <p:cNvSpPr txBox="1">
            <a:spLocks/>
          </p:cNvSpPr>
          <p:nvPr/>
        </p:nvSpPr>
        <p:spPr>
          <a:xfrm>
            <a:off x="2433908" y="1620411"/>
            <a:ext cx="6262254" cy="2074863"/>
          </a:xfrm>
          <a:prstGeom prst="rect">
            <a:avLst/>
          </a:prstGeom>
        </p:spPr>
        <p:txBody>
          <a:bodyPr/>
          <a:lstStyle/>
          <a:p>
            <a:pPr algn="ctr">
              <a:spcAft>
                <a:spcPts val="600"/>
              </a:spcAft>
            </a:pPr>
            <a:endParaRPr lang="en-US" sz="2000" dirty="0">
              <a:solidFill>
                <a:srgbClr val="534B3E"/>
              </a:solidFill>
            </a:endParaRPr>
          </a:p>
          <a:p>
            <a:pPr algn="ctr">
              <a:spcAft>
                <a:spcPts val="600"/>
              </a:spcAft>
            </a:pPr>
            <a:endParaRPr lang="en-US" sz="2000" dirty="0">
              <a:solidFill>
                <a:srgbClr val="534B3E"/>
              </a:solidFill>
            </a:endParaRPr>
          </a:p>
          <a:p>
            <a:pPr>
              <a:spcAft>
                <a:spcPts val="300"/>
              </a:spcAft>
            </a:pPr>
            <a:r>
              <a:rPr lang="ro-RO" sz="2800" dirty="0">
                <a:solidFill>
                  <a:srgbClr val="534B3E"/>
                </a:solidFill>
              </a:rPr>
              <a:t>Vă mulțumim pentru atenție</a:t>
            </a:r>
            <a:endParaRPr lang="en-GB" sz="2800" dirty="0">
              <a:solidFill>
                <a:srgbClr val="534B3E"/>
              </a:solidFill>
            </a:endParaRPr>
          </a:p>
          <a:p>
            <a:endParaRPr lang="en-GB" sz="1000" dirty="0">
              <a:solidFill>
                <a:srgbClr val="534B3E"/>
              </a:solidFill>
            </a:endParaRPr>
          </a:p>
        </p:txBody>
      </p:sp>
      <p:sp>
        <p:nvSpPr>
          <p:cNvPr id="22" name="Textfeld 9"/>
          <p:cNvSpPr txBox="1">
            <a:spLocks noChangeArrowheads="1"/>
          </p:cNvSpPr>
          <p:nvPr/>
        </p:nvSpPr>
        <p:spPr bwMode="auto">
          <a:xfrm>
            <a:off x="427153" y="5399463"/>
            <a:ext cx="1371600" cy="215900"/>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a:solidFill>
                  <a:schemeClr val="tx2">
                    <a:lumMod val="75000"/>
                  </a:schemeClr>
                </a:solidFill>
              </a:rPr>
              <a:t>Proiect co-finanțat de</a:t>
            </a:r>
            <a:endParaRPr lang="en-GB" sz="800" b="0" dirty="0">
              <a:solidFill>
                <a:schemeClr val="tx2">
                  <a:lumMod val="75000"/>
                </a:schemeClr>
              </a:solidFill>
            </a:endParaRPr>
          </a:p>
        </p:txBody>
      </p:sp>
      <p:pic>
        <p:nvPicPr>
          <p:cNvPr id="23" name="Picture 11" descr="F:\Branding\EU\jaune.jpg"/>
          <p:cNvPicPr>
            <a:picLocks noChangeAspect="1" noChangeArrowheads="1"/>
          </p:cNvPicPr>
          <p:nvPr/>
        </p:nvPicPr>
        <p:blipFill>
          <a:blip r:embed="rId2"/>
          <a:srcRect/>
          <a:stretch>
            <a:fillRect/>
          </a:stretch>
        </p:blipFill>
        <p:spPr bwMode="auto">
          <a:xfrm>
            <a:off x="491056" y="5624205"/>
            <a:ext cx="1365250" cy="927100"/>
          </a:xfrm>
          <a:prstGeom prst="rect">
            <a:avLst/>
          </a:prstGeom>
          <a:noFill/>
          <a:ln w="9525">
            <a:noFill/>
            <a:miter lim="800000"/>
            <a:headEnd/>
            <a:tailEnd/>
          </a:ln>
        </p:spPr>
      </p:pic>
      <p:pic>
        <p:nvPicPr>
          <p:cNvPr id="24" name="Picture 11" descr="H:\bn4.jpg"/>
          <p:cNvPicPr>
            <a:picLocks noChangeAspect="1" noChangeArrowheads="1"/>
          </p:cNvPicPr>
          <p:nvPr/>
        </p:nvPicPr>
        <p:blipFill>
          <a:blip r:embed="rId3"/>
          <a:srcRect/>
          <a:stretch>
            <a:fillRect/>
          </a:stretch>
        </p:blipFill>
        <p:spPr bwMode="auto">
          <a:xfrm>
            <a:off x="2046511" y="5590073"/>
            <a:ext cx="1016000" cy="1025525"/>
          </a:xfrm>
          <a:prstGeom prst="rect">
            <a:avLst/>
          </a:prstGeom>
          <a:noFill/>
          <a:ln w="9525">
            <a:noFill/>
            <a:miter lim="800000"/>
            <a:headEnd/>
            <a:tailEnd/>
          </a:ln>
        </p:spPr>
      </p:pic>
      <p:pic>
        <p:nvPicPr>
          <p:cNvPr id="26" name="Picture 1"/>
          <p:cNvPicPr>
            <a:picLocks noChangeAspect="1"/>
          </p:cNvPicPr>
          <p:nvPr/>
        </p:nvPicPr>
        <p:blipFill>
          <a:blip r:embed="rId4"/>
          <a:srcRect/>
          <a:stretch>
            <a:fillRect/>
          </a:stretch>
        </p:blipFill>
        <p:spPr bwMode="auto">
          <a:xfrm>
            <a:off x="5258991" y="5624205"/>
            <a:ext cx="1639887" cy="957262"/>
          </a:xfrm>
          <a:prstGeom prst="rect">
            <a:avLst/>
          </a:prstGeom>
          <a:noFill/>
          <a:ln w="9525">
            <a:noFill/>
            <a:miter lim="800000"/>
            <a:headEnd/>
            <a:tailEnd/>
          </a:ln>
        </p:spPr>
      </p:pic>
      <p:sp>
        <p:nvSpPr>
          <p:cNvPr id="29" name="Textfeld 9"/>
          <p:cNvSpPr txBox="1">
            <a:spLocks noChangeArrowheads="1"/>
          </p:cNvSpPr>
          <p:nvPr/>
        </p:nvSpPr>
        <p:spPr bwMode="auto">
          <a:xfrm>
            <a:off x="6898878" y="5383151"/>
            <a:ext cx="1147762" cy="214313"/>
          </a:xfrm>
          <a:prstGeom prst="rect">
            <a:avLst/>
          </a:prstGeom>
          <a:noFill/>
          <a:ln>
            <a:noFill/>
          </a:ln>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ro-RO" sz="800" b="0" dirty="0">
                <a:solidFill>
                  <a:schemeClr val="tx2">
                    <a:lumMod val="75000"/>
                  </a:schemeClr>
                </a:solidFill>
              </a:rPr>
              <a:t>In cooperare cu</a:t>
            </a:r>
          </a:p>
        </p:txBody>
      </p:sp>
      <p:pic>
        <p:nvPicPr>
          <p:cNvPr id="16" name="Picture 15"/>
          <p:cNvPicPr/>
          <p:nvPr/>
        </p:nvPicPr>
        <p:blipFill>
          <a:blip r:embed="rId5" cstate="print">
            <a:extLst>
              <a:ext uri="{28A0092B-C50C-407E-A947-70E740481C1C}">
                <a14:useLocalDpi xmlns:a14="http://schemas.microsoft.com/office/drawing/2010/main" val="0"/>
              </a:ext>
            </a:extLst>
          </a:blip>
          <a:stretch>
            <a:fillRect/>
          </a:stretch>
        </p:blipFill>
        <p:spPr>
          <a:xfrm>
            <a:off x="7752045" y="5540701"/>
            <a:ext cx="1071880" cy="1071880"/>
          </a:xfrm>
          <a:prstGeom prst="rect">
            <a:avLst/>
          </a:prstGeom>
        </p:spPr>
      </p:pic>
      <p:pic>
        <p:nvPicPr>
          <p:cNvPr id="17" name="Picture 16" descr="D:\Users\Desktop\logotyp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2716" y="5818037"/>
            <a:ext cx="1958975" cy="569595"/>
          </a:xfrm>
          <a:prstGeom prst="rect">
            <a:avLst/>
          </a:prstGeom>
          <a:noFill/>
          <a:ln>
            <a:noFill/>
          </a:ln>
        </p:spPr>
      </p:pic>
      <p:sp>
        <p:nvSpPr>
          <p:cNvPr id="15" name="CasetăText 1"/>
          <p:cNvSpPr txBox="1"/>
          <p:nvPr/>
        </p:nvSpPr>
        <p:spPr>
          <a:xfrm>
            <a:off x="1856306" y="3145976"/>
            <a:ext cx="5361912" cy="1723549"/>
          </a:xfrm>
          <a:prstGeom prst="rect">
            <a:avLst/>
          </a:prstGeom>
          <a:noFill/>
        </p:spPr>
        <p:txBody>
          <a:bodyPr wrap="square" rtlCol="0">
            <a:spAutoFit/>
          </a:bodyPr>
          <a:lstStyle/>
          <a:p>
            <a:pPr algn="ctr"/>
            <a:r>
              <a:rPr lang="ro-RO" sz="1400" b="0" u="sng" dirty="0">
                <a:solidFill>
                  <a:schemeClr val="bg2">
                    <a:lumMod val="25000"/>
                  </a:schemeClr>
                </a:solidFill>
                <a:latin typeface="+mn-lt"/>
                <a:hlinkClick r:id="rId7"/>
              </a:rPr>
              <a:t>www.ifcaac.amac.md</a:t>
            </a:r>
            <a:r>
              <a:rPr lang="ro-RO" sz="1400" b="0" dirty="0">
                <a:solidFill>
                  <a:schemeClr val="bg2">
                    <a:lumMod val="25000"/>
                  </a:schemeClr>
                </a:solidFill>
                <a:latin typeface="+mn-lt"/>
              </a:rPr>
              <a:t> </a:t>
            </a:r>
          </a:p>
          <a:p>
            <a:pPr algn="ctr"/>
            <a:r>
              <a:rPr lang="ro-RO" sz="1400" b="0" u="sng" dirty="0">
                <a:solidFill>
                  <a:schemeClr val="bg2">
                    <a:lumMod val="25000"/>
                  </a:schemeClr>
                </a:solidFill>
                <a:latin typeface="+mn-lt"/>
              </a:rPr>
              <a:t>ifcaac@fua.utm.md</a:t>
            </a:r>
            <a:r>
              <a:rPr lang="ro-RO" sz="1400" b="0" dirty="0">
                <a:solidFill>
                  <a:schemeClr val="bg2">
                    <a:lumMod val="25000"/>
                  </a:schemeClr>
                </a:solidFill>
                <a:latin typeface="+mn-lt"/>
              </a:rPr>
              <a:t> </a:t>
            </a:r>
          </a:p>
          <a:p>
            <a:pPr algn="ctr"/>
            <a:r>
              <a:rPr lang="ro-RO" sz="1400" b="0" dirty="0">
                <a:solidFill>
                  <a:schemeClr val="bg2">
                    <a:lumMod val="25000"/>
                  </a:schemeClr>
                </a:solidFill>
                <a:latin typeface="+mn-lt"/>
              </a:rPr>
              <a:t>telefon: (022) 77-38 22</a:t>
            </a:r>
          </a:p>
          <a:p>
            <a:pPr algn="ctr"/>
            <a:r>
              <a:rPr lang="ro-RO" sz="1400" b="0" dirty="0">
                <a:solidFill>
                  <a:schemeClr val="bg2">
                    <a:lumMod val="25000"/>
                  </a:schemeClr>
                </a:solidFill>
                <a:latin typeface="+mn-lt"/>
              </a:rPr>
              <a:t> </a:t>
            </a:r>
          </a:p>
          <a:p>
            <a:pPr algn="ctr"/>
            <a:r>
              <a:rPr lang="ro-RO" sz="1400" b="0" u="sng">
                <a:solidFill>
                  <a:srgbClr val="7030A0"/>
                </a:solidFill>
                <a:latin typeface="+mn-lt"/>
              </a:rPr>
              <a:t>www.amac.md</a:t>
            </a:r>
            <a:r>
              <a:rPr lang="ro-RO" sz="1400" b="0">
                <a:solidFill>
                  <a:srgbClr val="7030A0"/>
                </a:solidFill>
                <a:latin typeface="+mn-lt"/>
              </a:rPr>
              <a:t> </a:t>
            </a:r>
            <a:endParaRPr lang="ro-RO" sz="1400" b="0" dirty="0">
              <a:solidFill>
                <a:schemeClr val="bg2">
                  <a:lumMod val="25000"/>
                </a:schemeClr>
              </a:solidFill>
              <a:latin typeface="+mn-lt"/>
            </a:endParaRPr>
          </a:p>
          <a:p>
            <a:pPr algn="ctr"/>
            <a:r>
              <a:rPr lang="ro-RO" sz="1400" b="0" u="sng" dirty="0">
                <a:solidFill>
                  <a:schemeClr val="bg2">
                    <a:lumMod val="25000"/>
                  </a:schemeClr>
                </a:solidFill>
                <a:latin typeface="+mn-lt"/>
              </a:rPr>
              <a:t>apacanal@yandex.ru</a:t>
            </a:r>
            <a:r>
              <a:rPr lang="ro-RO" sz="1400" b="0" dirty="0">
                <a:solidFill>
                  <a:schemeClr val="bg2">
                    <a:lumMod val="25000"/>
                  </a:schemeClr>
                </a:solidFill>
                <a:latin typeface="+mn-lt"/>
              </a:rPr>
              <a:t>  </a:t>
            </a:r>
          </a:p>
          <a:p>
            <a:pPr algn="ctr"/>
            <a:r>
              <a:rPr lang="ro-RO" sz="1400" b="0" dirty="0">
                <a:solidFill>
                  <a:schemeClr val="bg2">
                    <a:lumMod val="25000"/>
                  </a:schemeClr>
                </a:solidFill>
                <a:latin typeface="+mn-lt"/>
              </a:rPr>
              <a:t>telefon: (022) 28-84-33</a:t>
            </a:r>
          </a:p>
          <a:p>
            <a:pPr algn="ctr"/>
            <a:endParaRPr lang="ro-RO" sz="800" b="0" dirty="0">
              <a:solidFill>
                <a:schemeClr val="bg2">
                  <a:lumMod val="25000"/>
                </a:schemeClr>
              </a:solidFill>
              <a:latin typeface="+mn-lt"/>
            </a:endParaRPr>
          </a:p>
        </p:txBody>
      </p:sp>
      <p:pic>
        <p:nvPicPr>
          <p:cNvPr id="204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0822" y="509167"/>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9591" y="407106"/>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3" descr="Description: C:\Users\Stela\Desktop\Logou nou UTM\Logo_inscript_horizontal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9454" y="462357"/>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f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7739" y="315231"/>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fcaac_logo0200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0035" y="269324"/>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181" y="215461"/>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1163782" y="-2449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4" name="Rectangle 8"/>
          <p:cNvSpPr>
            <a:spLocks noChangeArrowheads="1"/>
          </p:cNvSpPr>
          <p:nvPr/>
        </p:nvSpPr>
        <p:spPr bwMode="auto">
          <a:xfrm>
            <a:off x="1163782" y="2122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zh-CN"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ro-RO" altLang="zh-CN"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zh-CN" sz="1800" b="0" i="0" u="none" strike="noStrike" cap="none" normalizeH="0" baseline="0">
              <a:ln>
                <a:noFill/>
              </a:ln>
              <a:solidFill>
                <a:schemeClr val="tx1"/>
              </a:solidFill>
              <a:effectLst/>
              <a:latin typeface="Arial" panose="020B0604020202020204" pitchFamily="34" charset="0"/>
            </a:endParaRPr>
          </a:p>
        </p:txBody>
      </p:sp>
      <p:sp>
        <p:nvSpPr>
          <p:cNvPr id="5" name="Rectangle 9"/>
          <p:cNvSpPr>
            <a:spLocks noChangeArrowheads="1"/>
          </p:cNvSpPr>
          <p:nvPr/>
        </p:nvSpPr>
        <p:spPr bwMode="auto">
          <a:xfrm>
            <a:off x="1163782" y="978625"/>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1846659"/>
          </a:xfrm>
          <a:prstGeom prst="rect">
            <a:avLst/>
          </a:prstGeom>
          <a:noFill/>
        </p:spPr>
        <p:txBody>
          <a:bodyPr wrap="square" rtlCol="0">
            <a:spAutoFit/>
          </a:bodyPr>
          <a:lstStyle/>
          <a:p>
            <a:endParaRPr lang="ro-RO" sz="14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5C4DD6D-8FDE-44DE-9D1C-2D1BC88391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02" y="1666147"/>
            <a:ext cx="4496697" cy="5145208"/>
          </a:xfrm>
          <a:prstGeom prst="rect">
            <a:avLst/>
          </a:prstGeom>
        </p:spPr>
      </p:pic>
      <p:pic>
        <p:nvPicPr>
          <p:cNvPr id="5" name="Picture 4">
            <a:extLst>
              <a:ext uri="{FF2B5EF4-FFF2-40B4-BE49-F238E27FC236}">
                <a16:creationId xmlns:a16="http://schemas.microsoft.com/office/drawing/2014/main" xmlns="" id="{5AAF29BB-4518-4941-B1C2-7AF0019029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0823" y="1646532"/>
            <a:ext cx="4467876" cy="2696664"/>
          </a:xfrm>
          <a:prstGeom prst="rect">
            <a:avLst/>
          </a:prstGeom>
        </p:spPr>
      </p:pic>
      <p:pic>
        <p:nvPicPr>
          <p:cNvPr id="7" name="Picture 6">
            <a:extLst>
              <a:ext uri="{FF2B5EF4-FFF2-40B4-BE49-F238E27FC236}">
                <a16:creationId xmlns:a16="http://schemas.microsoft.com/office/drawing/2014/main" xmlns="" id="{42EFC773-8EA0-46F4-A25D-B6D6C6EB4D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0821" y="4380791"/>
            <a:ext cx="4467875" cy="2430564"/>
          </a:xfrm>
          <a:prstGeom prst="rect">
            <a:avLst/>
          </a:prstGeom>
        </p:spPr>
      </p:pic>
    </p:spTree>
    <p:extLst>
      <p:ext uri="{BB962C8B-B14F-4D97-AF65-F5344CB8AC3E}">
        <p14:creationId xmlns:p14="http://schemas.microsoft.com/office/powerpoint/2010/main" val="16868281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5016758"/>
          </a:xfrm>
          <a:prstGeom prst="rect">
            <a:avLst/>
          </a:prstGeom>
          <a:noFill/>
        </p:spPr>
        <p:txBody>
          <a:bodyPr wrap="square" rtlCol="0">
            <a:spAutoFit/>
          </a:bodyPr>
          <a:lstStyle/>
          <a:p>
            <a:pPr>
              <a:lnSpc>
                <a:spcPct val="150000"/>
              </a:lnSpc>
            </a:pPr>
            <a:r>
              <a:rPr lang="ro-RO" sz="1400" dirty="0">
                <a:solidFill>
                  <a:schemeClr val="tx1"/>
                </a:solidFill>
                <a:latin typeface="Times New Roman" panose="02020603050405020304" pitchFamily="18" charset="0"/>
                <a:cs typeface="Times New Roman" panose="02020603050405020304" pitchFamily="18" charset="0"/>
              </a:rPr>
              <a:t>     </a:t>
            </a:r>
            <a:r>
              <a:rPr lang="ro-RO" sz="2000" dirty="0">
                <a:solidFill>
                  <a:schemeClr val="tx1"/>
                </a:solidFill>
                <a:latin typeface="Times New Roman" panose="02020603050405020304" pitchFamily="18" charset="0"/>
                <a:cs typeface="Times New Roman" panose="02020603050405020304" pitchFamily="18" charset="0"/>
              </a:rPr>
              <a:t>Sediul administrativ al organizaţiei este situat pe strada Albişoara, 38 şi coincide cu majoritatea birourilor administrative, precum şi cu locaţia în care îşi desfăşoară activitatea Directorul general, structura conducerii S.A. „Apă-Canal Chişinău” fiind următoarea:</a:t>
            </a: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Adunarea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Generală</a:t>
            </a:r>
            <a:r>
              <a:rPr lang="en-US" sz="2000" dirty="0">
                <a:solidFill>
                  <a:schemeClr val="tx1"/>
                </a:solidFill>
                <a:latin typeface="Times New Roman" panose="02020603050405020304" pitchFamily="18" charset="0"/>
                <a:cs typeface="Times New Roman" panose="02020603050405020304" pitchFamily="18" charset="0"/>
              </a:rPr>
              <a:t> a </a:t>
            </a:r>
            <a:r>
              <a:rPr lang="en-US" sz="2000" dirty="0" err="1">
                <a:solidFill>
                  <a:schemeClr val="tx1"/>
                </a:solidFill>
                <a:latin typeface="Times New Roman" panose="02020603050405020304" pitchFamily="18" charset="0"/>
                <a:cs typeface="Times New Roman" panose="02020603050405020304" pitchFamily="18" charset="0"/>
              </a:rPr>
              <a:t>Acţionarilor</a:t>
            </a:r>
            <a:r>
              <a:rPr lang="en-US" sz="20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Consiliul</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Societăţii</a:t>
            </a:r>
            <a:r>
              <a:rPr lang="en-US" sz="2000" dirty="0">
                <a:solidFill>
                  <a:schemeClr val="tx1"/>
                </a:solidFill>
                <a:latin typeface="Times New Roman" panose="02020603050405020304" pitchFamily="18" charset="0"/>
                <a:cs typeface="Times New Roman" panose="02020603050405020304" pitchFamily="18" charset="0"/>
              </a:rPr>
              <a:t> pe </a:t>
            </a:r>
            <a:r>
              <a:rPr lang="en-US" sz="2000" dirty="0" err="1">
                <a:solidFill>
                  <a:schemeClr val="tx1"/>
                </a:solidFill>
                <a:latin typeface="Times New Roman" panose="02020603050405020304" pitchFamily="18" charset="0"/>
                <a:cs typeface="Times New Roman" panose="02020603050405020304" pitchFamily="18" charset="0"/>
              </a:rPr>
              <a:t>Acţiuni</a:t>
            </a:r>
            <a:r>
              <a:rPr lang="en-US" sz="20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Comisia</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cenzori</a:t>
            </a:r>
            <a:r>
              <a:rPr lang="en-US" sz="20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Organul</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executiv</a:t>
            </a:r>
            <a:r>
              <a:rPr lang="en-US" sz="2000" dirty="0">
                <a:solidFill>
                  <a:schemeClr val="tx1"/>
                </a:solidFill>
                <a:latin typeface="Times New Roman" panose="02020603050405020304" pitchFamily="18" charset="0"/>
                <a:cs typeface="Times New Roman" panose="02020603050405020304" pitchFamily="18" charset="0"/>
              </a:rPr>
              <a:t>: Director general </a:t>
            </a:r>
            <a:r>
              <a:rPr lang="en-US" sz="2000" dirty="0" err="1">
                <a:solidFill>
                  <a:schemeClr val="tx1"/>
                </a:solidFill>
                <a:latin typeface="Times New Roman" panose="02020603050405020304" pitchFamily="18" charset="0"/>
                <a:cs typeface="Times New Roman" panose="02020603050405020304" pitchFamily="18" charset="0"/>
              </a:rPr>
              <a:t>şi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Comitetul</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conducere</a:t>
            </a:r>
            <a:r>
              <a:rPr lang="en-US" sz="20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Comitetul</a:t>
            </a:r>
            <a:r>
              <a:rPr lang="en-US" sz="2000" dirty="0">
                <a:solidFill>
                  <a:schemeClr val="tx1"/>
                </a:solidFill>
                <a:latin typeface="Times New Roman" panose="02020603050405020304" pitchFamily="18" charset="0"/>
                <a:cs typeface="Times New Roman" panose="02020603050405020304" pitchFamily="18" charset="0"/>
              </a:rPr>
              <a:t> de </a:t>
            </a:r>
            <a:r>
              <a:rPr lang="en-US" sz="2000" dirty="0" err="1">
                <a:solidFill>
                  <a:schemeClr val="tx1"/>
                </a:solidFill>
                <a:latin typeface="Times New Roman" panose="02020603050405020304" pitchFamily="18" charset="0"/>
                <a:cs typeface="Times New Roman" panose="02020603050405020304" pitchFamily="18" charset="0"/>
              </a:rPr>
              <a:t>conducere</a:t>
            </a:r>
            <a:r>
              <a:rPr lang="en-US" sz="2000" dirty="0">
                <a:solidFill>
                  <a:schemeClr val="tx1"/>
                </a:solidFill>
                <a:latin typeface="Times New Roman" panose="02020603050405020304" pitchFamily="18" charset="0"/>
                <a:cs typeface="Times New Roman" panose="02020603050405020304" pitchFamily="18" charset="0"/>
              </a:rPr>
              <a:t> are </a:t>
            </a:r>
            <a:r>
              <a:rPr lang="en-US" sz="2000" dirty="0" err="1">
                <a:solidFill>
                  <a:schemeClr val="tx1"/>
                </a:solidFill>
                <a:latin typeface="Times New Roman" panose="02020603050405020304" pitchFamily="18" charset="0"/>
                <a:cs typeface="Times New Roman" panose="02020603050405020304" pitchFamily="18" charset="0"/>
              </a:rPr>
              <a:t>în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subordine</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Biroul</a:t>
            </a:r>
            <a:r>
              <a:rPr lang="en-US" sz="2000" dirty="0">
                <a:solidFill>
                  <a:schemeClr val="tx1"/>
                </a:solidFill>
                <a:latin typeface="Times New Roman" panose="02020603050405020304" pitchFamily="18" charset="0"/>
                <a:cs typeface="Times New Roman" panose="02020603050405020304" pitchFamily="18" charset="0"/>
              </a:rPr>
              <a:t> audit.</a:t>
            </a:r>
          </a:p>
          <a:p>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1814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3785652"/>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Directorul general efectuează conducerea prin aparatul administrativ, care are următoarea componenţă:</a:t>
            </a:r>
          </a:p>
          <a:p>
            <a:r>
              <a:rPr lang="ro-RO" sz="2000" dirty="0">
                <a:solidFill>
                  <a:schemeClr val="tx1"/>
                </a:solidFill>
                <a:latin typeface="Times New Roman" panose="02020603050405020304" pitchFamily="18" charset="0"/>
                <a:cs typeface="Times New Roman" panose="02020603050405020304" pitchFamily="18" charset="0"/>
              </a:rPr>
              <a:t>-	Direcţia tehnică, producţie;</a:t>
            </a:r>
          </a:p>
          <a:p>
            <a:r>
              <a:rPr lang="ro-RO" sz="2000" dirty="0">
                <a:solidFill>
                  <a:schemeClr val="tx1"/>
                </a:solidFill>
                <a:latin typeface="Times New Roman" panose="02020603050405020304" pitchFamily="18" charset="0"/>
                <a:cs typeface="Times New Roman" panose="02020603050405020304" pitchFamily="18" charset="0"/>
              </a:rPr>
              <a:t>-	Direcţia economică ;</a:t>
            </a:r>
          </a:p>
          <a:p>
            <a:r>
              <a:rPr lang="ro-RO" sz="2000" dirty="0">
                <a:solidFill>
                  <a:schemeClr val="tx1"/>
                </a:solidFill>
                <a:latin typeface="Times New Roman" panose="02020603050405020304" pitchFamily="18" charset="0"/>
                <a:cs typeface="Times New Roman" panose="02020603050405020304" pitchFamily="18" charset="0"/>
              </a:rPr>
              <a:t>-	Direcţia relaţii cu clienţii;</a:t>
            </a:r>
          </a:p>
          <a:p>
            <a:r>
              <a:rPr lang="ro-RO" sz="2000" dirty="0">
                <a:solidFill>
                  <a:schemeClr val="tx1"/>
                </a:solidFill>
                <a:latin typeface="Times New Roman" panose="02020603050405020304" pitchFamily="18" charset="0"/>
                <a:cs typeface="Times New Roman" panose="02020603050405020304" pitchFamily="18" charset="0"/>
              </a:rPr>
              <a:t>-	Departamentul asigurarea calităţii, control şi reglementare;</a:t>
            </a:r>
          </a:p>
          <a:p>
            <a:r>
              <a:rPr lang="ro-RO" sz="2000" dirty="0">
                <a:solidFill>
                  <a:schemeClr val="tx1"/>
                </a:solidFill>
                <a:latin typeface="Times New Roman" panose="02020603050405020304" pitchFamily="18" charset="0"/>
                <a:cs typeface="Times New Roman" panose="02020603050405020304" pitchFamily="18" charset="0"/>
              </a:rPr>
              <a:t>-	Serviciul secretariat, protocol şi relaţii cu publicul;</a:t>
            </a:r>
          </a:p>
          <a:p>
            <a:r>
              <a:rPr lang="ro-RO" sz="2000" dirty="0">
                <a:solidFill>
                  <a:schemeClr val="tx1"/>
                </a:solidFill>
                <a:latin typeface="Times New Roman" panose="02020603050405020304" pitchFamily="18" charset="0"/>
                <a:cs typeface="Times New Roman" panose="02020603050405020304" pitchFamily="18" charset="0"/>
              </a:rPr>
              <a:t>-	Serviciul resurse umane;</a:t>
            </a:r>
          </a:p>
          <a:p>
            <a:r>
              <a:rPr lang="ro-RO" sz="2000" dirty="0">
                <a:solidFill>
                  <a:schemeClr val="tx1"/>
                </a:solidFill>
                <a:latin typeface="Times New Roman" panose="02020603050405020304" pitchFamily="18" charset="0"/>
                <a:cs typeface="Times New Roman" panose="02020603050405020304" pitchFamily="18" charset="0"/>
              </a:rPr>
              <a:t>-	Serviciul de protecţie şi prevenire;</a:t>
            </a:r>
          </a:p>
          <a:p>
            <a:r>
              <a:rPr lang="ro-RO" sz="2000" dirty="0">
                <a:solidFill>
                  <a:schemeClr val="tx1"/>
                </a:solidFill>
                <a:latin typeface="Times New Roman" panose="02020603050405020304" pitchFamily="18" charset="0"/>
                <a:cs typeface="Times New Roman" panose="02020603050405020304" pitchFamily="18" charset="0"/>
              </a:rPr>
              <a:t>-	Serviciul informatizări;</a:t>
            </a:r>
          </a:p>
          <a:p>
            <a:r>
              <a:rPr lang="ro-RO" sz="2000" dirty="0">
                <a:solidFill>
                  <a:schemeClr val="tx1"/>
                </a:solidFill>
                <a:latin typeface="Times New Roman" panose="02020603050405020304" pitchFamily="18" charset="0"/>
                <a:cs typeface="Times New Roman" panose="02020603050405020304" pitchFamily="18" charset="0"/>
              </a:rPr>
              <a:t>-	Serviciul administrativ şi aprovizionări;</a:t>
            </a:r>
          </a:p>
          <a:p>
            <a:r>
              <a:rPr lang="ro-RO" sz="2000" dirty="0">
                <a:solidFill>
                  <a:schemeClr val="tx1"/>
                </a:solidFill>
                <a:latin typeface="Times New Roman" panose="02020603050405020304" pitchFamily="18" charset="0"/>
                <a:cs typeface="Times New Roman" panose="02020603050405020304" pitchFamily="18" charset="0"/>
              </a:rPr>
              <a:t>-	Serviciul Unitatea de Implementare a Proiectului.</a:t>
            </a:r>
          </a:p>
        </p:txBody>
      </p:sp>
    </p:spTree>
    <p:extLst>
      <p:ext uri="{BB962C8B-B14F-4D97-AF65-F5344CB8AC3E}">
        <p14:creationId xmlns:p14="http://schemas.microsoft.com/office/powerpoint/2010/main" val="289140815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401205"/>
          </a:xfrm>
          <a:prstGeom prst="rect">
            <a:avLst/>
          </a:prstGeom>
          <a:noFill/>
        </p:spPr>
        <p:txBody>
          <a:bodyPr wrap="square" rtlCol="0">
            <a:spAutoFit/>
          </a:bodyPr>
          <a:lstStyle/>
          <a:p>
            <a:r>
              <a:rPr lang="ro-RO" sz="2000" dirty="0">
                <a:solidFill>
                  <a:schemeClr val="tx1"/>
                </a:solidFill>
                <a:latin typeface="Times New Roman" panose="02020603050405020304" pitchFamily="18" charset="0"/>
                <a:cs typeface="Times New Roman" panose="02020603050405020304" pitchFamily="18" charset="0"/>
              </a:rPr>
              <a:t>Încadrarea compartimentelor responsabile de exploatarea reţelelor de apă şi de canalizare în structura organizatorică a operatorului.</a:t>
            </a: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ro-RO" sz="2000" dirty="0">
              <a:solidFill>
                <a:schemeClr val="tx1"/>
              </a:solidFill>
              <a:latin typeface="Times New Roman" panose="02020603050405020304" pitchFamily="18" charset="0"/>
              <a:cs typeface="Times New Roman" panose="02020603050405020304" pitchFamily="18" charset="0"/>
            </a:endParaRPr>
          </a:p>
          <a:p>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4B1B07A-EE93-4EB9-985C-BA2081B3EB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263366"/>
            <a:ext cx="9144000" cy="4707802"/>
          </a:xfrm>
          <a:prstGeom prst="rect">
            <a:avLst/>
          </a:prstGeom>
        </p:spPr>
      </p:pic>
    </p:spTree>
    <p:extLst>
      <p:ext uri="{BB962C8B-B14F-4D97-AF65-F5344CB8AC3E}">
        <p14:creationId xmlns:p14="http://schemas.microsoft.com/office/powerpoint/2010/main" val="25800831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822" y="340351"/>
            <a:ext cx="1809750" cy="549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591" y="238290"/>
            <a:ext cx="718557" cy="7185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Description: C:\Users\Stela\Desktop\Logou nou UTM\Logo_inscript_horizontal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9454" y="293541"/>
            <a:ext cx="2226253" cy="558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f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739" y="146415"/>
            <a:ext cx="756366" cy="7563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fcaac_logo0200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0035" y="100508"/>
            <a:ext cx="836721" cy="836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181" y="46645"/>
            <a:ext cx="1631950" cy="12477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
          <p:cNvSpPr>
            <a:spLocks noChangeArrowheads="1"/>
          </p:cNvSpPr>
          <p:nvPr/>
        </p:nvSpPr>
        <p:spPr bwMode="auto">
          <a:xfrm>
            <a:off x="1163782" y="809809"/>
            <a:ext cx="7162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kumimoji="0" lang="ro-RO" altLang="ro-RO" sz="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INSTITUTUL DE FORMARE CONTINUĂ ÎN DOMENIUL ALIMENTĂRII CU APĂ ŞI CANALIZĂRII</a:t>
            </a:r>
            <a:endParaRPr kumimoji="0" lang="ro-RO" altLang="ro-RO" sz="800" i="0" u="none" strike="noStrike" cap="none" normalizeH="0" baseline="0" dirty="0">
              <a:ln>
                <a:noFill/>
              </a:ln>
              <a:solidFill>
                <a:srgbClr val="00206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ro-RO" sz="900"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Calibri" panose="020F0502020204030204" pitchFamily="34" charset="0"/>
              </a:rPr>
              <a:t>PENTRU MEMBRII ASOCIAȚIEI „MOLDOVA APĂ-CANAL”</a:t>
            </a:r>
            <a:endParaRPr kumimoji="0" lang="ro-RO" altLang="ro-RO" sz="1800" i="0" u="none" strike="noStrike" cap="none" normalizeH="0" baseline="0" dirty="0">
              <a:ln>
                <a:noFill/>
              </a:ln>
              <a:solidFill>
                <a:srgbClr val="002060"/>
              </a:solidFill>
              <a:effectLst/>
              <a:latin typeface="Arial" panose="020B0604020202020204" pitchFamily="34" charset="0"/>
            </a:endParaRPr>
          </a:p>
        </p:txBody>
      </p:sp>
      <p:sp>
        <p:nvSpPr>
          <p:cNvPr id="11" name="TextBox 10"/>
          <p:cNvSpPr txBox="1"/>
          <p:nvPr/>
        </p:nvSpPr>
        <p:spPr>
          <a:xfrm>
            <a:off x="787791" y="1598927"/>
            <a:ext cx="7638757" cy="4339650"/>
          </a:xfrm>
          <a:prstGeom prst="rect">
            <a:avLst/>
          </a:prstGeom>
          <a:noFill/>
        </p:spPr>
        <p:txBody>
          <a:bodyPr wrap="square" rtlCol="0">
            <a:spAutoFit/>
          </a:bodyPr>
          <a:lstStyle/>
          <a:p>
            <a:r>
              <a:rPr lang="ro-RO" sz="1800" dirty="0">
                <a:solidFill>
                  <a:schemeClr val="tx1"/>
                </a:solidFill>
                <a:latin typeface="Times New Roman" panose="02020603050405020304" pitchFamily="18" charset="0"/>
                <a:cs typeface="Times New Roman" panose="02020603050405020304" pitchFamily="18" charset="0"/>
              </a:rPr>
              <a:t>Activitatea întreprinderii constă în efectuarea prestării de servicii în domeniul gospodăriei comunale precum:</a:t>
            </a:r>
          </a:p>
          <a:p>
            <a:r>
              <a:rPr lang="ro-RO" sz="1800" dirty="0">
                <a:solidFill>
                  <a:schemeClr val="tx1"/>
                </a:solidFill>
                <a:latin typeface="Times New Roman" panose="02020603050405020304" pitchFamily="18" charset="0"/>
                <a:cs typeface="Times New Roman" panose="02020603050405020304" pitchFamily="18" charset="0"/>
              </a:rPr>
              <a:t>        Serviciul public de alimentare cu apă potabilă şi industrială:</a:t>
            </a:r>
          </a:p>
          <a:p>
            <a:r>
              <a:rPr lang="ro-RO" sz="1800" dirty="0">
                <a:solidFill>
                  <a:schemeClr val="tx1"/>
                </a:solidFill>
                <a:latin typeface="Times New Roman" panose="02020603050405020304" pitchFamily="18" charset="0"/>
                <a:cs typeface="Times New Roman" panose="02020603050405020304" pitchFamily="18" charset="0"/>
              </a:rPr>
              <a:t>•	captarea  apei – subterane (ape arteziene) şi de suprafaţă (fluviul Nistru);</a:t>
            </a:r>
          </a:p>
          <a:p>
            <a:r>
              <a:rPr lang="ro-RO" sz="1800" dirty="0">
                <a:solidFill>
                  <a:schemeClr val="tx1"/>
                </a:solidFill>
                <a:latin typeface="Times New Roman" panose="02020603050405020304" pitchFamily="18" charset="0"/>
                <a:cs typeface="Times New Roman" panose="02020603050405020304" pitchFamily="18" charset="0"/>
              </a:rPr>
              <a:t>•	tratarea apei;</a:t>
            </a:r>
          </a:p>
          <a:p>
            <a:r>
              <a:rPr lang="ro-RO" sz="1800" dirty="0">
                <a:solidFill>
                  <a:schemeClr val="tx1"/>
                </a:solidFill>
                <a:latin typeface="Times New Roman" panose="02020603050405020304" pitchFamily="18" charset="0"/>
                <a:cs typeface="Times New Roman" panose="02020603050405020304" pitchFamily="18" charset="0"/>
              </a:rPr>
              <a:t>•	pomparea apei;</a:t>
            </a:r>
          </a:p>
          <a:p>
            <a:r>
              <a:rPr lang="ro-RO" sz="1800" dirty="0">
                <a:solidFill>
                  <a:schemeClr val="tx1"/>
                </a:solidFill>
                <a:latin typeface="Times New Roman" panose="02020603050405020304" pitchFamily="18" charset="0"/>
                <a:cs typeface="Times New Roman" panose="02020603050405020304" pitchFamily="18" charset="0"/>
              </a:rPr>
              <a:t>•	exploatarea aducţiunilor şi a reţelelor de distribuţie.</a:t>
            </a:r>
          </a:p>
          <a:p>
            <a:endParaRPr lang="ro-RO" sz="1800" dirty="0">
              <a:solidFill>
                <a:schemeClr val="tx1"/>
              </a:solidFill>
              <a:latin typeface="Times New Roman" panose="02020603050405020304" pitchFamily="18" charset="0"/>
              <a:cs typeface="Times New Roman" panose="02020603050405020304" pitchFamily="18" charset="0"/>
            </a:endParaRPr>
          </a:p>
          <a:p>
            <a:r>
              <a:rPr lang="ro-RO" sz="1800" dirty="0">
                <a:solidFill>
                  <a:schemeClr val="tx1"/>
                </a:solidFill>
                <a:latin typeface="Times New Roman" panose="02020603050405020304" pitchFamily="18" charset="0"/>
                <a:cs typeface="Times New Roman" panose="02020603050405020304" pitchFamily="18" charset="0"/>
              </a:rPr>
              <a:t>        Serviciul public de  canalizare:</a:t>
            </a:r>
          </a:p>
          <a:p>
            <a:r>
              <a:rPr lang="ro-RO" sz="1800" dirty="0">
                <a:solidFill>
                  <a:schemeClr val="tx1"/>
                </a:solidFill>
                <a:latin typeface="Times New Roman" panose="02020603050405020304" pitchFamily="18" charset="0"/>
                <a:cs typeface="Times New Roman" panose="02020603050405020304" pitchFamily="18" charset="0"/>
              </a:rPr>
              <a:t>•	exploatare reţelelor de canalizare;</a:t>
            </a:r>
          </a:p>
          <a:p>
            <a:r>
              <a:rPr lang="ro-RO" sz="1800" dirty="0">
                <a:solidFill>
                  <a:schemeClr val="tx1"/>
                </a:solidFill>
                <a:latin typeface="Times New Roman" panose="02020603050405020304" pitchFamily="18" charset="0"/>
                <a:cs typeface="Times New Roman" panose="02020603050405020304" pitchFamily="18" charset="0"/>
              </a:rPr>
              <a:t>•	pomparea apelor uzate;</a:t>
            </a:r>
          </a:p>
          <a:p>
            <a:r>
              <a:rPr lang="ro-RO" sz="1800" dirty="0">
                <a:solidFill>
                  <a:schemeClr val="tx1"/>
                </a:solidFill>
                <a:latin typeface="Times New Roman" panose="02020603050405020304" pitchFamily="18" charset="0"/>
                <a:cs typeface="Times New Roman" panose="02020603050405020304" pitchFamily="18" charset="0"/>
              </a:rPr>
              <a:t>•	epurarea apelor uzate.</a:t>
            </a:r>
          </a:p>
          <a:p>
            <a:endParaRPr lang="ro-RO" sz="1400" dirty="0">
              <a:solidFill>
                <a:schemeClr val="tx1"/>
              </a:solidFill>
              <a:latin typeface="Times New Roman" panose="02020603050405020304" pitchFamily="18" charset="0"/>
              <a:cs typeface="Times New Roman" panose="02020603050405020304" pitchFamily="18" charset="0"/>
            </a:endParaRPr>
          </a:p>
          <a:p>
            <a:r>
              <a:rPr lang="ro-RO" sz="1400" dirty="0">
                <a:solidFill>
                  <a:schemeClr val="tx1"/>
                </a:solidFill>
                <a:latin typeface="Times New Roman" panose="02020603050405020304" pitchFamily="18" charset="0"/>
                <a:cs typeface="Times New Roman" panose="02020603050405020304" pitchFamily="18" charset="0"/>
              </a:rPr>
              <a:t>        </a:t>
            </a:r>
          </a:p>
          <a:p>
            <a:endParaRPr lang="ro-RO"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54418"/>
      </p:ext>
    </p:extLst>
  </p:cSld>
  <p:clrMapOvr>
    <a:masterClrMapping/>
  </p:clrMapOvr>
  <p:transition/>
</p:sld>
</file>

<file path=ppt/theme/theme1.xml><?xml version="1.0" encoding="utf-8"?>
<a:theme xmlns:a="http://schemas.openxmlformats.org/drawingml/2006/main" name="GIZ_Banner_Kopfzeile-Ausland (3)">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GIZ_Banner_Kopfzeile-Ausland (3)</Template>
  <TotalTime>871</TotalTime>
  <Words>769</Words>
  <Application>Microsoft Office PowerPoint</Application>
  <PresentationFormat>Экран (4:3)</PresentationFormat>
  <Paragraphs>364</Paragraphs>
  <Slides>47</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47</vt:i4>
      </vt:variant>
    </vt:vector>
  </HeadingPairs>
  <TitlesOfParts>
    <vt:vector size="52" baseType="lpstr">
      <vt:lpstr>Arial</vt:lpstr>
      <vt:lpstr>Arial Narrow</vt:lpstr>
      <vt:lpstr>Calibri</vt:lpstr>
      <vt:lpstr>Times New Roman</vt:lpstr>
      <vt:lpstr>GIZ_Banner_Kopfzeile-Ausland (3)</vt:lpstr>
      <vt:lpstr>Curs de instruire pentru angajații operatorilor „Apă-Canal”  Modulul:  Managementul și exploatarea rețelelor de alimentare cu apă și de canalizare  Sesiunea 2:  Structura organizatorică a Serviciului de exploatare a reţelelor de apă şi de canalizare   Expert Roşca Laurian S.A. „Apă Canal Chişinău”  2 – 3 – 4 Aprilie 2019,  Chișinău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GIZ-Design</dc:creator>
  <cp:keywords>GIZ-Leerfolie</cp:keywords>
  <cp:lastModifiedBy>Anticamera</cp:lastModifiedBy>
  <cp:revision>314</cp:revision>
  <cp:lastPrinted>2017-07-11T13:18:46Z</cp:lastPrinted>
  <dcterms:created xsi:type="dcterms:W3CDTF">2013-09-05T11:54:56Z</dcterms:created>
  <dcterms:modified xsi:type="dcterms:W3CDTF">2019-04-12T10:00:39Z</dcterms:modified>
</cp:coreProperties>
</file>