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85"/>
  </p:notesMasterIdLst>
  <p:handoutMasterIdLst>
    <p:handoutMasterId r:id="rId86"/>
  </p:handoutMasterIdLst>
  <p:sldIdLst>
    <p:sldId id="407" r:id="rId2"/>
    <p:sldId id="419" r:id="rId3"/>
    <p:sldId id="468" r:id="rId4"/>
    <p:sldId id="431" r:id="rId5"/>
    <p:sldId id="449" r:id="rId6"/>
    <p:sldId id="422" r:id="rId7"/>
    <p:sldId id="421" r:id="rId8"/>
    <p:sldId id="451" r:id="rId9"/>
    <p:sldId id="420" r:id="rId10"/>
    <p:sldId id="452" r:id="rId11"/>
    <p:sldId id="408" r:id="rId12"/>
    <p:sldId id="453" r:id="rId13"/>
    <p:sldId id="417" r:id="rId14"/>
    <p:sldId id="454" r:id="rId15"/>
    <p:sldId id="418" r:id="rId16"/>
    <p:sldId id="458" r:id="rId17"/>
    <p:sldId id="416" r:id="rId18"/>
    <p:sldId id="460" r:id="rId19"/>
    <p:sldId id="459" r:id="rId20"/>
    <p:sldId id="415" r:id="rId21"/>
    <p:sldId id="461" r:id="rId22"/>
    <p:sldId id="414" r:id="rId23"/>
    <p:sldId id="462" r:id="rId24"/>
    <p:sldId id="423" r:id="rId25"/>
    <p:sldId id="429" r:id="rId26"/>
    <p:sldId id="433" r:id="rId27"/>
    <p:sldId id="432" r:id="rId28"/>
    <p:sldId id="487" r:id="rId29"/>
    <p:sldId id="457" r:id="rId30"/>
    <p:sldId id="470" r:id="rId31"/>
    <p:sldId id="481" r:id="rId32"/>
    <p:sldId id="482" r:id="rId33"/>
    <p:sldId id="483" r:id="rId34"/>
    <p:sldId id="488" r:id="rId35"/>
    <p:sldId id="491" r:id="rId36"/>
    <p:sldId id="490" r:id="rId37"/>
    <p:sldId id="493" r:id="rId38"/>
    <p:sldId id="476" r:id="rId39"/>
    <p:sldId id="477" r:id="rId40"/>
    <p:sldId id="478" r:id="rId41"/>
    <p:sldId id="479" r:id="rId42"/>
    <p:sldId id="480" r:id="rId43"/>
    <p:sldId id="475" r:id="rId44"/>
    <p:sldId id="474" r:id="rId45"/>
    <p:sldId id="472" r:id="rId46"/>
    <p:sldId id="426" r:id="rId47"/>
    <p:sldId id="428" r:id="rId48"/>
    <p:sldId id="427" r:id="rId49"/>
    <p:sldId id="425" r:id="rId50"/>
    <p:sldId id="409" r:id="rId51"/>
    <p:sldId id="434" r:id="rId52"/>
    <p:sldId id="463" r:id="rId53"/>
    <p:sldId id="438" r:id="rId54"/>
    <p:sldId id="455" r:id="rId55"/>
    <p:sldId id="411" r:id="rId56"/>
    <p:sldId id="413" r:id="rId57"/>
    <p:sldId id="412" r:id="rId58"/>
    <p:sldId id="410" r:id="rId59"/>
    <p:sldId id="435" r:id="rId60"/>
    <p:sldId id="467" r:id="rId61"/>
    <p:sldId id="439" r:id="rId62"/>
    <p:sldId id="442" r:id="rId63"/>
    <p:sldId id="441" r:id="rId64"/>
    <p:sldId id="440" r:id="rId65"/>
    <p:sldId id="437" r:id="rId66"/>
    <p:sldId id="469" r:id="rId67"/>
    <p:sldId id="445" r:id="rId68"/>
    <p:sldId id="501" r:id="rId69"/>
    <p:sldId id="500" r:id="rId70"/>
    <p:sldId id="502" r:id="rId71"/>
    <p:sldId id="503" r:id="rId72"/>
    <p:sldId id="504" r:id="rId73"/>
    <p:sldId id="505" r:id="rId74"/>
    <p:sldId id="506" r:id="rId75"/>
    <p:sldId id="436" r:id="rId76"/>
    <p:sldId id="444" r:id="rId77"/>
    <p:sldId id="494" r:id="rId78"/>
    <p:sldId id="496" r:id="rId79"/>
    <p:sldId id="499" r:id="rId80"/>
    <p:sldId id="498" r:id="rId81"/>
    <p:sldId id="497" r:id="rId82"/>
    <p:sldId id="448" r:id="rId83"/>
    <p:sldId id="406" r:id="rId84"/>
  </p:sldIdLst>
  <p:sldSz cx="9144000" cy="6858000" type="screen4x3"/>
  <p:notesSz cx="6799263" cy="9929813"/>
  <p:defaultTextStyle>
    <a:defPPr>
      <a:defRPr lang="de-DE"/>
    </a:defPPr>
    <a:lvl1pPr algn="l" rtl="0" fontAlgn="base">
      <a:spcBef>
        <a:spcPct val="0"/>
      </a:spcBef>
      <a:spcAft>
        <a:spcPct val="0"/>
      </a:spcAft>
      <a:defRPr sz="2200" b="1" kern="1200">
        <a:solidFill>
          <a:srgbClr val="999999"/>
        </a:solidFill>
        <a:latin typeface="Arial" charset="0"/>
        <a:ea typeface="+mn-ea"/>
        <a:cs typeface="Arial" charset="0"/>
      </a:defRPr>
    </a:lvl1pPr>
    <a:lvl2pPr marL="457200" algn="l" rtl="0" fontAlgn="base">
      <a:spcBef>
        <a:spcPct val="0"/>
      </a:spcBef>
      <a:spcAft>
        <a:spcPct val="0"/>
      </a:spcAft>
      <a:defRPr sz="2200" b="1" kern="1200">
        <a:solidFill>
          <a:srgbClr val="999999"/>
        </a:solidFill>
        <a:latin typeface="Arial" charset="0"/>
        <a:ea typeface="+mn-ea"/>
        <a:cs typeface="Arial" charset="0"/>
      </a:defRPr>
    </a:lvl2pPr>
    <a:lvl3pPr marL="914400" algn="l" rtl="0" fontAlgn="base">
      <a:spcBef>
        <a:spcPct val="0"/>
      </a:spcBef>
      <a:spcAft>
        <a:spcPct val="0"/>
      </a:spcAft>
      <a:defRPr sz="2200" b="1" kern="1200">
        <a:solidFill>
          <a:srgbClr val="999999"/>
        </a:solidFill>
        <a:latin typeface="Arial" charset="0"/>
        <a:ea typeface="+mn-ea"/>
        <a:cs typeface="Arial" charset="0"/>
      </a:defRPr>
    </a:lvl3pPr>
    <a:lvl4pPr marL="1371600" algn="l" rtl="0" fontAlgn="base">
      <a:spcBef>
        <a:spcPct val="0"/>
      </a:spcBef>
      <a:spcAft>
        <a:spcPct val="0"/>
      </a:spcAft>
      <a:defRPr sz="2200" b="1" kern="1200">
        <a:solidFill>
          <a:srgbClr val="999999"/>
        </a:solidFill>
        <a:latin typeface="Arial" charset="0"/>
        <a:ea typeface="+mn-ea"/>
        <a:cs typeface="Arial" charset="0"/>
      </a:defRPr>
    </a:lvl4pPr>
    <a:lvl5pPr marL="1828800" algn="l" rtl="0" fontAlgn="base">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p:defaultTextStyle>
  <p:extLst>
    <p:ext uri="{EFAFB233-063F-42B5-8137-9DF3F51BA10A}">
      <p15:sldGuideLst xmlns:p15="http://schemas.microsoft.com/office/powerpoint/2012/main">
        <p15:guide id="1" orient="horz" pos="658">
          <p15:clr>
            <a:srgbClr val="A4A3A4"/>
          </p15:clr>
        </p15:guide>
        <p15:guide id="2" orient="horz" pos="388">
          <p15:clr>
            <a:srgbClr val="A4A3A4"/>
          </p15:clr>
        </p15:guide>
        <p15:guide id="3" pos="288">
          <p15:clr>
            <a:srgbClr val="A4A3A4"/>
          </p15:clr>
        </p15:guide>
        <p15:guide id="4" pos="102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Bohantov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A93"/>
    <a:srgbClr val="6E6452"/>
    <a:srgbClr val="E5DBA1"/>
    <a:srgbClr val="BABB93"/>
    <a:srgbClr val="DEDEAF"/>
    <a:srgbClr val="999999"/>
    <a:srgbClr val="D9D9D9"/>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2385" autoAdjust="0"/>
  </p:normalViewPr>
  <p:slideViewPr>
    <p:cSldViewPr snapToGrid="0">
      <p:cViewPr varScale="1">
        <p:scale>
          <a:sx n="107" d="100"/>
          <a:sy n="107" d="100"/>
        </p:scale>
        <p:origin x="1854" y="114"/>
      </p:cViewPr>
      <p:guideLst>
        <p:guide orient="horz" pos="658"/>
        <p:guide orient="horz" pos="388"/>
        <p:guide pos="288"/>
        <p:guide pos="10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8" d="100"/>
          <a:sy n="108" d="100"/>
        </p:scale>
        <p:origin x="-4140" y="-10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7088" cy="495458"/>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3" name="Rectangle 3"/>
          <p:cNvSpPr>
            <a:spLocks noGrp="1" noChangeArrowheads="1"/>
          </p:cNvSpPr>
          <p:nvPr>
            <p:ph type="dt" sz="quarter" idx="1"/>
          </p:nvPr>
        </p:nvSpPr>
        <p:spPr bwMode="auto">
          <a:xfrm>
            <a:off x="3852176" y="0"/>
            <a:ext cx="2947088" cy="495458"/>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34355"/>
            <a:ext cx="2947088" cy="495458"/>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52176" y="9434355"/>
            <a:ext cx="2947088" cy="495458"/>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a:solidFill>
                  <a:schemeClr val="tx1"/>
                </a:solidFill>
                <a:latin typeface="Arial Narrow" pitchFamily="34" charset="0"/>
                <a:cs typeface="+mn-cs"/>
              </a:defRPr>
            </a:lvl1pPr>
          </a:lstStyle>
          <a:p>
            <a:pPr>
              <a:defRPr/>
            </a:pPr>
            <a:fld id="{4BBF79D3-D540-4A1F-9847-1559C7AB9D71}" type="slidenum">
              <a:rPr lang="de-DE"/>
              <a:pPr>
                <a:defRPr/>
              </a:pPr>
              <a:t>‹#›</a:t>
            </a:fld>
            <a:endParaRPr lang="de-DE" dirty="0"/>
          </a:p>
        </p:txBody>
      </p:sp>
    </p:spTree>
    <p:extLst>
      <p:ext uri="{BB962C8B-B14F-4D97-AF65-F5344CB8AC3E}">
        <p14:creationId xmlns:p14="http://schemas.microsoft.com/office/powerpoint/2010/main" val="3549918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7088" cy="495458"/>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5" name="Rectangle 3"/>
          <p:cNvSpPr>
            <a:spLocks noGrp="1" noChangeArrowheads="1"/>
          </p:cNvSpPr>
          <p:nvPr>
            <p:ph type="dt" idx="1"/>
          </p:nvPr>
        </p:nvSpPr>
        <p:spPr bwMode="auto">
          <a:xfrm>
            <a:off x="3852176" y="0"/>
            <a:ext cx="2947088" cy="495458"/>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11268" name="Rectangle 4"/>
          <p:cNvSpPr>
            <a:spLocks noGrp="1" noRot="1" noChangeAspect="1" noChangeArrowheads="1" noTextEdit="1"/>
          </p:cNvSpPr>
          <p:nvPr>
            <p:ph type="sldImg" idx="2"/>
          </p:nvPr>
        </p:nvSpPr>
        <p:spPr bwMode="auto">
          <a:xfrm>
            <a:off x="917575" y="744538"/>
            <a:ext cx="4964113" cy="372427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06675" y="4716384"/>
            <a:ext cx="4985914" cy="4468654"/>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p>
            <a:pPr lvl="0"/>
            <a:r>
              <a:rPr lang="de-DE" noProof="0" dirty="0"/>
              <a:t>Klicken Sie, um die Formate des Vorlagentextes zu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198" name="Rectangle 6"/>
          <p:cNvSpPr>
            <a:spLocks noGrp="1" noChangeArrowheads="1"/>
          </p:cNvSpPr>
          <p:nvPr>
            <p:ph type="ftr" sz="quarter" idx="4"/>
          </p:nvPr>
        </p:nvSpPr>
        <p:spPr bwMode="auto">
          <a:xfrm>
            <a:off x="0" y="9434355"/>
            <a:ext cx="2947088" cy="495458"/>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52176" y="9434355"/>
            <a:ext cx="2947088" cy="495458"/>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smtClean="0">
                <a:solidFill>
                  <a:schemeClr val="tx1"/>
                </a:solidFill>
                <a:latin typeface="Arial Narrow" pitchFamily="34" charset="0"/>
                <a:cs typeface="+mn-cs"/>
              </a:defRPr>
            </a:lvl1pPr>
          </a:lstStyle>
          <a:p>
            <a:pPr>
              <a:defRPr/>
            </a:pPr>
            <a:fld id="{FCC8D018-2849-4367-944E-648FA90DDE54}" type="slidenum">
              <a:rPr lang="de-DE"/>
              <a:pPr>
                <a:defRPr/>
              </a:pPr>
              <a:t>‹#›</a:t>
            </a:fld>
            <a:endParaRPr lang="de-DE" dirty="0"/>
          </a:p>
        </p:txBody>
      </p:sp>
    </p:spTree>
    <p:extLst>
      <p:ext uri="{BB962C8B-B14F-4D97-AF65-F5344CB8AC3E}">
        <p14:creationId xmlns:p14="http://schemas.microsoft.com/office/powerpoint/2010/main" val="25801759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5" name="Inhaltsplatzhalter 2"/>
          <p:cNvSpPr>
            <a:spLocks noGrp="1"/>
          </p:cNvSpPr>
          <p:nvPr>
            <p:ph idx="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6" name="Rectangle 17"/>
          <p:cNvSpPr>
            <a:spLocks noGrp="1" noChangeArrowheads="1"/>
          </p:cNvSpPr>
          <p:nvPr>
            <p:ph type="dt" sz="half" idx="11"/>
          </p:nvPr>
        </p:nvSpPr>
        <p:spPr>
          <a:ln/>
        </p:spPr>
        <p:txBody>
          <a:bodyPr/>
          <a:lstStyle>
            <a:lvl1pPr>
              <a:defRPr/>
            </a:lvl1pPr>
          </a:lstStyle>
          <a:p>
            <a:pPr>
              <a:defRPr/>
            </a:pPr>
            <a:fld id="{0D1A5A60-FFC1-4DD6-B034-06B726499F40}" type="datetime1">
              <a:rPr lang="en-GB"/>
              <a:pPr>
                <a:defRPr/>
              </a:pPr>
              <a:t>12/04/2019</a:t>
            </a:fld>
            <a:endParaRPr lang="en-GB"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5" name="Rectangle 17"/>
          <p:cNvSpPr>
            <a:spLocks noGrp="1" noChangeArrowheads="1"/>
          </p:cNvSpPr>
          <p:nvPr>
            <p:ph type="dt" sz="half" idx="11"/>
          </p:nvPr>
        </p:nvSpPr>
        <p:spPr>
          <a:ln/>
        </p:spPr>
        <p:txBody>
          <a:bodyPr/>
          <a:lstStyle>
            <a:lvl1pPr>
              <a:defRPr/>
            </a:lvl1pPr>
          </a:lstStyle>
          <a:p>
            <a:pPr>
              <a:defRPr/>
            </a:pPr>
            <a:fld id="{E647B01B-C2E8-4CD6-B726-44287C896096}" type="datetime1">
              <a:rPr lang="en-GB"/>
              <a:pPr>
                <a:defRPr/>
              </a:pPr>
              <a:t>12/04/2019</a:t>
            </a:fld>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6" name="Bildplatzhalter 2"/>
          <p:cNvSpPr>
            <a:spLocks noGrp="1"/>
          </p:cNvSpPr>
          <p:nvPr>
            <p:ph type="pic" idx="12"/>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8" name="Rectangle 17"/>
          <p:cNvSpPr>
            <a:spLocks noGrp="1" noChangeArrowheads="1"/>
          </p:cNvSpPr>
          <p:nvPr>
            <p:ph type="dt" sz="half" idx="14"/>
          </p:nvPr>
        </p:nvSpPr>
        <p:spPr>
          <a:ln/>
        </p:spPr>
        <p:txBody>
          <a:bodyPr/>
          <a:lstStyle>
            <a:lvl1pPr>
              <a:defRPr/>
            </a:lvl1pPr>
          </a:lstStyle>
          <a:p>
            <a:pPr>
              <a:defRPr/>
            </a:pPr>
            <a:fld id="{3941188A-33A2-4652-B861-6B898985BDA5}" type="datetime1">
              <a:rPr lang="en-GB"/>
              <a:pPr>
                <a:defRPr/>
              </a:pPr>
              <a:t>12/04/2019</a:t>
            </a:fld>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Bildplatzhalter 2"/>
          <p:cNvSpPr>
            <a:spLocks noGrp="1"/>
          </p:cNvSpPr>
          <p:nvPr>
            <p:ph type="pic" idx="12"/>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94731B3F-98C9-477F-8A19-E86B62010671}" type="datetime1">
              <a:rPr lang="en-GB"/>
              <a:pPr>
                <a:defRPr/>
              </a:pPr>
              <a:t>12/04/2019</a:t>
            </a:fld>
            <a:endParaRPr lang="en-GB"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244D77F8-03E1-499A-AFE8-B8E68698775C}" type="datetime1">
              <a:rPr lang="en-GB"/>
              <a:pPr>
                <a:defRPr/>
              </a:pPr>
              <a:t>12/04/2019</a:t>
            </a:fld>
            <a:endParaRPr lang="en-GB"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a:t>Образец заголовка</a:t>
            </a:r>
            <a:endParaRPr lang="de-DE" noProof="0" dirty="0"/>
          </a:p>
        </p:txBody>
      </p:sp>
      <p:sp>
        <p:nvSpPr>
          <p:cNvPr id="9" name="Inhaltsplatzhalter 2"/>
          <p:cNvSpPr>
            <a:spLocks noGrp="1"/>
          </p:cNvSpPr>
          <p:nvPr>
            <p:ph idx="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Inhaltsplatzhalter 2"/>
          <p:cNvSpPr>
            <a:spLocks noGrp="1"/>
          </p:cNvSpPr>
          <p:nvPr>
            <p:ph idx="12"/>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06DD8158-1737-45DB-8ECC-2C3A89813773}" type="datetime1">
              <a:rPr lang="en-GB"/>
              <a:pPr>
                <a:defRPr/>
              </a:pPr>
              <a:t>12/04/2019</a:t>
            </a:fld>
            <a:endParaRPr lang="en-GB"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p:nvPicPr>
        <p:blipFill>
          <a:blip r:embed="rId8"/>
          <a:srcRect/>
          <a:stretch>
            <a:fillRect/>
          </a:stretch>
        </p:blipFill>
        <p:spPr bwMode="auto">
          <a:xfrm>
            <a:off x="0" y="1588"/>
            <a:ext cx="9144000" cy="1116012"/>
          </a:xfrm>
          <a:prstGeom prst="rect">
            <a:avLst/>
          </a:prstGeom>
          <a:noFill/>
          <a:ln w="9525">
            <a:noFill/>
            <a:miter lim="800000"/>
            <a:headEnd/>
            <a:tailEnd/>
          </a:ln>
        </p:spPr>
      </p:pic>
      <p:pic>
        <p:nvPicPr>
          <p:cNvPr id="1027" name="Grafik 8"/>
          <p:cNvPicPr>
            <a:picLocks noChangeAspect="1"/>
          </p:cNvPicPr>
          <p:nvPr/>
        </p:nvPicPr>
        <p:blipFill>
          <a:blip r:embed="rId9"/>
          <a:srcRect/>
          <a:stretch>
            <a:fillRect/>
          </a:stretch>
        </p:blipFill>
        <p:spPr bwMode="auto">
          <a:xfrm>
            <a:off x="0" y="5851525"/>
            <a:ext cx="9144000" cy="738188"/>
          </a:xfrm>
          <a:prstGeom prst="rect">
            <a:avLst/>
          </a:prstGeom>
          <a:noFill/>
          <a:ln w="9525">
            <a:noFill/>
            <a:miter lim="800000"/>
            <a:headEnd/>
            <a:tailEnd/>
          </a:ln>
        </p:spPr>
      </p:pic>
      <p:sp>
        <p:nvSpPr>
          <p:cNvPr id="1028" name="Rectangle 16"/>
          <p:cNvSpPr>
            <a:spLocks noGrp="1" noChangeArrowheads="1"/>
          </p:cNvSpPr>
          <p:nvPr>
            <p:ph type="body" idx="1"/>
          </p:nvPr>
        </p:nvSpPr>
        <p:spPr bwMode="auto">
          <a:xfrm>
            <a:off x="684213" y="2447925"/>
            <a:ext cx="7775575" cy="381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First layer</a:t>
            </a:r>
          </a:p>
          <a:p>
            <a:pPr lvl="1"/>
            <a:r>
              <a:rPr lang="en-GB"/>
              <a:t>Second layer</a:t>
            </a:r>
          </a:p>
          <a:p>
            <a:pPr lvl="2"/>
            <a:r>
              <a:rPr lang="en-GB"/>
              <a:t>Third layer</a:t>
            </a:r>
          </a:p>
          <a:p>
            <a:pPr lvl="3"/>
            <a:r>
              <a:rPr lang="en-GB"/>
              <a:t>Fourth layer</a:t>
            </a:r>
          </a:p>
        </p:txBody>
      </p:sp>
      <p:sp>
        <p:nvSpPr>
          <p:cNvPr id="14" name="Text Box 19"/>
          <p:cNvSpPr txBox="1">
            <a:spLocks noChangeArrowheads="1"/>
          </p:cNvSpPr>
          <p:nvPr/>
        </p:nvSpPr>
        <p:spPr bwMode="auto">
          <a:xfrm>
            <a:off x="7704138" y="6581775"/>
            <a:ext cx="927100" cy="246063"/>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defRPr/>
            </a:pPr>
            <a:r>
              <a:rPr lang="en-GB" sz="1000" b="0" dirty="0">
                <a:solidFill>
                  <a:srgbClr val="6E6452"/>
                </a:solidFill>
                <a:latin typeface="Arial Narrow" pitchFamily="34" charset="0"/>
              </a:rPr>
              <a:t>Page </a:t>
            </a:r>
            <a:fld id="{9BC64416-FE4D-4747-9892-1848A6515E88}" type="slidenum">
              <a:rPr lang="en-GB" sz="1000" b="0" smtClean="0">
                <a:solidFill>
                  <a:srgbClr val="6E6452"/>
                </a:solidFill>
                <a:latin typeface="Arial Narrow" pitchFamily="34" charset="0"/>
              </a:rPr>
              <a:pPr>
                <a:defRPr/>
              </a:pPr>
              <a:t>‹#›</a:t>
            </a:fld>
            <a:endParaRPr lang="en-GB" sz="1000" b="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263" y="6581775"/>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1" spc="70" baseline="0" dirty="0">
                <a:solidFill>
                  <a:srgbClr val="6E6452"/>
                </a:solidFill>
                <a:latin typeface="Arial Narrow" pitchFamily="34" charset="0"/>
                <a:cs typeface="+mn-cs"/>
              </a:defRPr>
            </a:lvl1pPr>
          </a:lstStyle>
          <a:p>
            <a:pPr>
              <a:defRPr/>
            </a:pPr>
            <a:endParaRPr lang="de-DE"/>
          </a:p>
        </p:txBody>
      </p:sp>
      <p:sp>
        <p:nvSpPr>
          <p:cNvPr id="16" name="Rectangle 17"/>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smtClean="0">
                <a:solidFill>
                  <a:srgbClr val="6E6452"/>
                </a:solidFill>
                <a:latin typeface="Arial Narrow" pitchFamily="34" charset="0"/>
                <a:cs typeface="+mn-cs"/>
              </a:defRPr>
            </a:lvl1pPr>
          </a:lstStyle>
          <a:p>
            <a:pPr>
              <a:defRPr/>
            </a:pPr>
            <a:fld id="{6CC72D31-0A1F-4446-B251-5763FDFFC8B0}" type="datetime1">
              <a:rPr lang="en-GB"/>
              <a:pPr>
                <a:defRPr/>
              </a:pPr>
              <a:t>12/04/2019</a:t>
            </a:fld>
            <a:endParaRPr lang="en-GB" dirty="0"/>
          </a:p>
        </p:txBody>
      </p:sp>
      <p:sp>
        <p:nvSpPr>
          <p:cNvPr id="1032" name="Rectangle 15"/>
          <p:cNvSpPr>
            <a:spLocks noGrp="1" noChangeArrowheads="1"/>
          </p:cNvSpPr>
          <p:nvPr>
            <p:ph type="title"/>
          </p:nvPr>
        </p:nvSpPr>
        <p:spPr bwMode="auto">
          <a:xfrm>
            <a:off x="684213" y="1482725"/>
            <a:ext cx="7775575"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here to add title</a:t>
            </a:r>
            <a:endParaRPr lang="de-DE"/>
          </a:p>
        </p:txBody>
      </p:sp>
    </p:spTree>
  </p:cSld>
  <p:clrMap bg1="lt1" tx1="dk1" bg2="lt2" tx2="dk2" accent1="accent1" accent2="accent2" accent3="accent3" accent4="accent4" accent5="accent5" accent6="accent6" hlink="hlink" folHlink="folHlink"/>
  <p:sldLayoutIdLst>
    <p:sldLayoutId id="2147483700" r:id="rId1"/>
    <p:sldLayoutId id="2147483699" r:id="rId2"/>
    <p:sldLayoutId id="2147483698" r:id="rId3"/>
    <p:sldLayoutId id="2147483697" r:id="rId4"/>
    <p:sldLayoutId id="2147483696" r:id="rId5"/>
    <p:sldLayoutId id="2147483695" r:id="rId6"/>
  </p:sldLayoutIdLst>
  <p:transition/>
  <p:hf sldNum="0" hdr="0" ftr="0" dt="0"/>
  <p:txStyles>
    <p:titleStyle>
      <a:lvl1pPr algn="l" rtl="0" fontAlgn="base">
        <a:spcBef>
          <a:spcPct val="0"/>
        </a:spcBef>
        <a:spcAft>
          <a:spcPct val="0"/>
        </a:spcAft>
        <a:defRPr sz="2400">
          <a:solidFill>
            <a:srgbClr val="6E6452"/>
          </a:solidFill>
          <a:latin typeface="+mj-lt"/>
          <a:ea typeface="+mj-ea"/>
          <a:cs typeface="+mj-cs"/>
        </a:defRPr>
      </a:lvl1pPr>
      <a:lvl2pPr algn="l" rtl="0" fontAlgn="base">
        <a:spcBef>
          <a:spcPct val="0"/>
        </a:spcBef>
        <a:spcAft>
          <a:spcPct val="0"/>
        </a:spcAft>
        <a:defRPr sz="2400">
          <a:solidFill>
            <a:srgbClr val="6E6452"/>
          </a:solidFill>
          <a:latin typeface="Arial" charset="0"/>
        </a:defRPr>
      </a:lvl2pPr>
      <a:lvl3pPr algn="l" rtl="0" fontAlgn="base">
        <a:spcBef>
          <a:spcPct val="0"/>
        </a:spcBef>
        <a:spcAft>
          <a:spcPct val="0"/>
        </a:spcAft>
        <a:defRPr sz="2400">
          <a:solidFill>
            <a:srgbClr val="6E6452"/>
          </a:solidFill>
          <a:latin typeface="Arial" charset="0"/>
        </a:defRPr>
      </a:lvl3pPr>
      <a:lvl4pPr algn="l" rtl="0" fontAlgn="base">
        <a:spcBef>
          <a:spcPct val="0"/>
        </a:spcBef>
        <a:spcAft>
          <a:spcPct val="0"/>
        </a:spcAft>
        <a:defRPr sz="2400">
          <a:solidFill>
            <a:srgbClr val="6E6452"/>
          </a:solidFill>
          <a:latin typeface="Arial" charset="0"/>
        </a:defRPr>
      </a:lvl4pPr>
      <a:lvl5pPr algn="l" rtl="0" fontAlgn="base">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fontAlgn="base">
        <a:spcBef>
          <a:spcPts val="400"/>
        </a:spcBef>
        <a:spcAft>
          <a:spcPts val="800"/>
        </a:spcAft>
        <a:buClr>
          <a:srgbClr val="C80F0F"/>
        </a:buClr>
        <a:buFont typeface="Arial" charset="0"/>
        <a:buChar char="•"/>
        <a:tabLst>
          <a:tab pos="2190750" algn="l"/>
        </a:tabLst>
        <a:defRPr>
          <a:solidFill>
            <a:srgbClr val="6E6452"/>
          </a:solidFill>
          <a:latin typeface="+mn-lt"/>
          <a:ea typeface="+mn-ea"/>
          <a:cs typeface="+mn-cs"/>
        </a:defRPr>
      </a:lvl1pPr>
      <a:lvl2pPr marL="7191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2pPr>
      <a:lvl3pPr marL="1079500"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3pPr>
      <a:lvl4pPr marL="1439863"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4pPr>
      <a:lvl5pPr marL="17986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0.jpg"/></Relationships>
</file>

<file path=ppt/slides/_rels/slide67.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6.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jpg"/></Relationships>
</file>

<file path=ppt/slides/_rels/slide6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0.jpg"/><Relationship Id="rId5" Type="http://schemas.openxmlformats.org/officeDocument/2006/relationships/image" Target="../media/image6.png"/><Relationship Id="rId10" Type="http://schemas.openxmlformats.org/officeDocument/2006/relationships/image" Target="../media/image39.jpg"/><Relationship Id="rId4" Type="http://schemas.openxmlformats.org/officeDocument/2006/relationships/image" Target="../media/image5.png"/><Relationship Id="rId9" Type="http://schemas.openxmlformats.org/officeDocument/2006/relationships/image" Target="../media/image38.jpg"/></Relationships>
</file>

<file path=ppt/slides/_rels/slide6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2.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4.jpg"/></Relationships>
</file>

<file path=ppt/slides/_rels/slide7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6.jpg"/></Relationships>
</file>

<file path=ppt/slides/_rels/slide7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9.jpg"/><Relationship Id="rId4" Type="http://schemas.openxmlformats.org/officeDocument/2006/relationships/image" Target="../media/image5.png"/><Relationship Id="rId9" Type="http://schemas.openxmlformats.org/officeDocument/2006/relationships/image" Target="../media/image48.jpg"/></Relationships>
</file>

<file path=ppt/slides/_rels/slide7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1.jpg"/></Relationships>
</file>

<file path=ppt/slides/_rels/slide7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54.jpeg"/><Relationship Id="rId7" Type="http://schemas.openxmlformats.org/officeDocument/2006/relationships/hyperlink" Target="http://www.ifcaac.amac.md/" TargetMode="External"/><Relationship Id="rId12"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png"/><Relationship Id="rId5" Type="http://schemas.openxmlformats.org/officeDocument/2006/relationships/image" Target="../media/image56.jpeg"/><Relationship Id="rId10" Type="http://schemas.openxmlformats.org/officeDocument/2006/relationships/image" Target="../media/image5.png"/><Relationship Id="rId4" Type="http://schemas.openxmlformats.org/officeDocument/2006/relationships/image" Target="../media/image55.jpe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2" name="Titel 15"/>
          <p:cNvSpPr>
            <a:spLocks noGrp="1"/>
          </p:cNvSpPr>
          <p:nvPr>
            <p:ph type="title"/>
          </p:nvPr>
        </p:nvSpPr>
        <p:spPr>
          <a:xfrm>
            <a:off x="148741" y="1845308"/>
            <a:ext cx="8839199" cy="4416167"/>
          </a:xfrm>
        </p:spPr>
        <p:txBody>
          <a:bodyPr/>
          <a:lstStyle/>
          <a:p>
            <a:pPr algn="ctr"/>
            <a:r>
              <a:rPr lang="ro-RO" b="1" dirty="0">
                <a:solidFill>
                  <a:srgbClr val="002060"/>
                </a:solidFill>
              </a:rPr>
              <a:t>Curs de instruire pentru angajații operatorilor „Apă-Canal”</a:t>
            </a:r>
            <a:r>
              <a:rPr lang="ro-RO" dirty="0">
                <a:solidFill>
                  <a:srgbClr val="002060"/>
                </a:solidFill>
              </a:rPr>
              <a:t/>
            </a:r>
            <a:br>
              <a:rPr lang="ro-RO" dirty="0">
                <a:solidFill>
                  <a:srgbClr val="002060"/>
                </a:solidFill>
              </a:rPr>
            </a:br>
            <a:r>
              <a:rPr lang="ro-RO">
                <a:solidFill>
                  <a:srgbClr val="002060"/>
                </a:solidFill>
              </a:rPr>
              <a:t/>
            </a:r>
            <a:br>
              <a:rPr lang="ro-RO">
                <a:solidFill>
                  <a:srgbClr val="002060"/>
                </a:solidFill>
              </a:rPr>
            </a:br>
            <a:r>
              <a:rPr lang="ro-RO" b="1" smtClean="0">
                <a:solidFill>
                  <a:srgbClr val="C00000"/>
                </a:solidFill>
              </a:rPr>
              <a:t>Modulul:  </a:t>
            </a:r>
            <a:r>
              <a:rPr lang="ro-RO" b="1" dirty="0">
                <a:solidFill>
                  <a:srgbClr val="002060"/>
                </a:solidFill>
              </a:rPr>
              <a:t>Managementul și exploatarea rețelelor de alimentare cu apă și de canalizare</a:t>
            </a:r>
            <a:br>
              <a:rPr lang="ro-RO" b="1" dirty="0">
                <a:solidFill>
                  <a:srgbClr val="002060"/>
                </a:solidFill>
              </a:rPr>
            </a:br>
            <a:r>
              <a:rPr lang="ro-RO" b="1" dirty="0">
                <a:solidFill>
                  <a:srgbClr val="002060"/>
                </a:solidFill>
              </a:rPr>
              <a:t/>
            </a:r>
            <a:br>
              <a:rPr lang="ro-RO" b="1" dirty="0">
                <a:solidFill>
                  <a:srgbClr val="002060"/>
                </a:solidFill>
              </a:rPr>
            </a:br>
            <a:r>
              <a:rPr lang="ro-RO" altLang="en-US" sz="2000" b="1" dirty="0">
                <a:solidFill>
                  <a:srgbClr val="FF0000"/>
                </a:solidFill>
              </a:rPr>
              <a:t>Sesiunea </a:t>
            </a:r>
            <a:r>
              <a:rPr lang="en-US" altLang="en-US" sz="2000" b="1" dirty="0">
                <a:solidFill>
                  <a:srgbClr val="FF0000"/>
                </a:solidFill>
              </a:rPr>
              <a:t>3</a:t>
            </a:r>
            <a:r>
              <a:rPr lang="en-US" altLang="en-US" sz="2000" b="1" dirty="0">
                <a:solidFill>
                  <a:srgbClr val="002060"/>
                </a:solidFill>
                <a:latin typeface="+mn-lt"/>
                <a:cs typeface="Times New Roman" panose="02020603050405020304" pitchFamily="18" charset="0"/>
              </a:rPr>
              <a:t>:  </a:t>
            </a:r>
            <a:r>
              <a:rPr lang="en-US" sz="2000" b="1" dirty="0" err="1">
                <a:solidFill>
                  <a:srgbClr val="002060"/>
                </a:solidFill>
                <a:latin typeface="+mn-lt"/>
              </a:rPr>
              <a:t>Planificarea</a:t>
            </a:r>
            <a:r>
              <a:rPr lang="en-US" sz="2000" b="1" dirty="0">
                <a:solidFill>
                  <a:srgbClr val="002060"/>
                </a:solidFill>
                <a:latin typeface="+mn-lt"/>
              </a:rPr>
              <a:t> invest</a:t>
            </a:r>
            <a:r>
              <a:rPr lang="ro-RO" sz="2000" b="1" dirty="0">
                <a:solidFill>
                  <a:srgbClr val="002060"/>
                </a:solidFill>
                <a:latin typeface="+mn-lt"/>
              </a:rPr>
              <a:t>iţiilor, lucrărilor de reparaţii şi întreţinere pentru asigurarea funcţionării normale a reţelelor de apă </a:t>
            </a:r>
            <a:br>
              <a:rPr lang="ro-RO" sz="2000" b="1" dirty="0">
                <a:solidFill>
                  <a:srgbClr val="002060"/>
                </a:solidFill>
                <a:latin typeface="+mn-lt"/>
              </a:rPr>
            </a:br>
            <a:r>
              <a:rPr lang="ro-RO" sz="2000" b="1" dirty="0">
                <a:solidFill>
                  <a:srgbClr val="002060"/>
                </a:solidFill>
                <a:latin typeface="+mn-lt"/>
              </a:rPr>
              <a:t>şi de canalizare.</a:t>
            </a:r>
            <a:r>
              <a:rPr lang="ro-RO" sz="2000" dirty="0">
                <a:solidFill>
                  <a:srgbClr val="002060"/>
                </a:solidFill>
                <a:latin typeface="+mn-lt"/>
                <a:cs typeface="Times New Roman" panose="02020603050405020304" pitchFamily="18" charset="0"/>
              </a:rPr>
              <a:t/>
            </a:r>
            <a:br>
              <a:rPr lang="ro-RO" sz="2000" dirty="0">
                <a:solidFill>
                  <a:srgbClr val="002060"/>
                </a:solidFill>
                <a:latin typeface="+mn-lt"/>
                <a:cs typeface="Times New Roman" panose="02020603050405020304" pitchFamily="18" charset="0"/>
              </a:rPr>
            </a:br>
            <a:r>
              <a:rPr lang="ro-RO" b="1" dirty="0">
                <a:solidFill>
                  <a:srgbClr val="000F2E"/>
                </a:solidFill>
              </a:rPr>
              <a:t/>
            </a:r>
            <a:br>
              <a:rPr lang="ro-RO" b="1" dirty="0">
                <a:solidFill>
                  <a:srgbClr val="000F2E"/>
                </a:solidFill>
              </a:rPr>
            </a:br>
            <a:r>
              <a:rPr lang="ro-RO" sz="1800" b="1" i="1" dirty="0">
                <a:solidFill>
                  <a:srgbClr val="002060"/>
                </a:solidFill>
              </a:rPr>
              <a:t>Expert  Roşca Laurian</a:t>
            </a:r>
            <a:br>
              <a:rPr lang="ro-RO" sz="1800" b="1" i="1" dirty="0">
                <a:solidFill>
                  <a:srgbClr val="002060"/>
                </a:solidFill>
              </a:rPr>
            </a:br>
            <a:r>
              <a:rPr lang="ro-RO" sz="1800" b="1" i="1" dirty="0">
                <a:solidFill>
                  <a:srgbClr val="002060"/>
                </a:solidFill>
              </a:rPr>
              <a:t>Institutia/Intreprinderea  S.A. „Apă Canal Chişinău”</a:t>
            </a:r>
            <a:r>
              <a:rPr lang="ro-RO" sz="1800" b="1" dirty="0">
                <a:solidFill>
                  <a:srgbClr val="002060"/>
                </a:solidFill>
              </a:rPr>
              <a:t/>
            </a:r>
            <a:br>
              <a:rPr lang="ro-RO" sz="1800" b="1" dirty="0">
                <a:solidFill>
                  <a:srgbClr val="002060"/>
                </a:solidFill>
              </a:rPr>
            </a:br>
            <a:r>
              <a:rPr lang="ro-RO" sz="1600" b="1" dirty="0">
                <a:solidFill>
                  <a:srgbClr val="002060"/>
                </a:solidFill>
              </a:rPr>
              <a:t/>
            </a:r>
            <a:br>
              <a:rPr lang="ro-RO" sz="1600" b="1" dirty="0">
                <a:solidFill>
                  <a:srgbClr val="002060"/>
                </a:solidFill>
              </a:rPr>
            </a:br>
            <a:r>
              <a:rPr lang="ro-RO" sz="1600" b="1" dirty="0">
                <a:solidFill>
                  <a:srgbClr val="002060"/>
                </a:solidFill>
              </a:rPr>
              <a:t>2 – 3 – 4 Aprilie 2019,  Chișinău</a:t>
            </a:r>
          </a:p>
        </p:txBody>
      </p:sp>
    </p:spTree>
    <p:extLst>
      <p:ext uri="{BB962C8B-B14F-4D97-AF65-F5344CB8AC3E}">
        <p14:creationId xmlns:p14="http://schemas.microsoft.com/office/powerpoint/2010/main" val="23616167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093428"/>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Reparațiile capitale ale utilajului se efectuează prin deschiderea/dezvelirea acestuia, verificarea lui cu revizia completă a utilajului deschis, încercările, măsurătorile, lichidarea deteriorărilor depistate, în rezultatul cărora se efectuează modernizarea utilajului. </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Reparația capitală trebuie să asigure recuperarea inițială a caracteristicilor tehnice ale echipamentelor. </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6143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401205"/>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 procesul reparațiilor capitale ale utilajului este oportună efectuarea modernizării acestuia în scopul majorării productivității ș facilitării exploatării.</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 cazuri aparte, când aceasta este economic oportun, operatorul poate să achiziționeze în locul reparației capitale utilaj nou din contul alocațiilor destinate pentru reparația capitală.</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Reparațiile capitale ale utilajului se efectuează numai după perioada dintre 2 reparații succesive. </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6819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324535"/>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Pentru realizarea lor trebuie efectuate următoarele etape: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a)  elaborarea graficelor de executare a lucrărilor;</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b)  efectuarea examinărilor/reviziilor preventive și verificărilor,</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c)  elaborarea documentației respective;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d)  pregătirea instrumentelor, pieselor de rezervă;</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e)  executarea măsurilor antiincendiare în conformitate cu „Regulile securității antiincendiare în RM” și asigurarea respectării cerințelor protecției muncii și tehnicii securității vitale.</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531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653646"/>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Reparația capitală a utilajului constă în:</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a)  înlocuirea sau restabilirea pieselor uzate;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b)  modernizarea unor ansambluri/piese;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c)  efectuarea măsurătorilor preventive și a verificărilor;</a:t>
            </a:r>
          </a:p>
          <a:p>
            <a:pPr marL="342900" indent="-342900">
              <a:lnSpc>
                <a:spcPct val="150000"/>
              </a:lnSpc>
              <a:buAutoNum type="alphaLcParenR" startAt="4"/>
            </a:pPr>
            <a:r>
              <a:rPr lang="ro-RO" sz="2000" dirty="0">
                <a:solidFill>
                  <a:schemeClr val="tx1"/>
                </a:solidFill>
                <a:latin typeface="Times New Roman" panose="02020603050405020304" pitchFamily="18" charset="0"/>
                <a:cs typeface="Times New Roman" panose="02020603050405020304" pitchFamily="18" charset="0"/>
              </a:rPr>
              <a:t>executarea lucrărilor de lichidare a deteriorărilor mărunte.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Defectele descoperite pe parcursul verificărilor utilajului se lichidează în timpul reparației capitale ulterioare a utilajului.   Deteriorările care au un caracter de accident sau avarie se lichidează imediat. Reparațiile capitale ale utilajului și instalațiilor pot fi complexe și selective.</a:t>
            </a:r>
            <a:endParaRPr lang="ro-RO"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9264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401205"/>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Reparațiile complexe prevăd reparația utilajului și instalațiilor în întregime, iar cele selective – reparația construcțiilor sau instalaţiilor separate.</a:t>
            </a:r>
          </a:p>
          <a:p>
            <a:endParaRPr lang="ro-RO" sz="2000" dirty="0">
              <a:solidFill>
                <a:schemeClr val="tx1"/>
              </a:solidFill>
              <a:latin typeface="Times New Roman" panose="02020603050405020304" pitchFamily="18" charset="0"/>
              <a:cs typeface="Times New Roman" panose="02020603050405020304" pitchFamily="18" charset="0"/>
            </a:endParaRPr>
          </a:p>
          <a:p>
            <a:r>
              <a:rPr lang="ro-RO" sz="2000" dirty="0">
                <a:solidFill>
                  <a:schemeClr val="tx1"/>
                </a:solidFill>
                <a:latin typeface="Times New Roman" panose="02020603050405020304" pitchFamily="18" charset="0"/>
                <a:cs typeface="Times New Roman" panose="02020603050405020304" pitchFamily="18" charset="0"/>
              </a:rPr>
              <a:t>    Reparațiile capitale selective se efectuează pe măsura uzurii unor construcții separate și în următoarele cazuri:</a:t>
            </a:r>
          </a:p>
          <a:p>
            <a:r>
              <a:rPr lang="ro-RO" sz="2000" dirty="0">
                <a:solidFill>
                  <a:schemeClr val="tx1"/>
                </a:solidFill>
                <a:latin typeface="Times New Roman" panose="02020603050405020304" pitchFamily="18" charset="0"/>
                <a:cs typeface="Times New Roman" panose="02020603050405020304" pitchFamily="18" charset="0"/>
              </a:rPr>
              <a:t>a)  când reparația complexă poate provoca întreruperi în funcționarea unor sectoare sau a întreprinderii în întregime;</a:t>
            </a:r>
          </a:p>
          <a:p>
            <a:r>
              <a:rPr lang="ro-RO" sz="2000" dirty="0">
                <a:solidFill>
                  <a:schemeClr val="tx1"/>
                </a:solidFill>
                <a:latin typeface="Times New Roman" panose="02020603050405020304" pitchFamily="18" charset="0"/>
                <a:cs typeface="Times New Roman" panose="02020603050405020304" pitchFamily="18" charset="0"/>
              </a:rPr>
              <a:t>b)  uzurii importante a unor construcții care amenință integritatea instalației în totalitatea sa;</a:t>
            </a:r>
          </a:p>
          <a:p>
            <a:r>
              <a:rPr lang="ro-RO" sz="2000" dirty="0">
                <a:solidFill>
                  <a:schemeClr val="tx1"/>
                </a:solidFill>
                <a:latin typeface="Times New Roman" panose="02020603050405020304" pitchFamily="18" charset="0"/>
                <a:cs typeface="Times New Roman" panose="02020603050405020304" pitchFamily="18" charset="0"/>
              </a:rPr>
              <a:t>c)  în oportunitatea economică a efectuării reparației complexe (demolarea clădirii, stoparea exploatării întreprinderii, reconstrucția probabilă etc.).</a:t>
            </a: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94679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808817"/>
          </a:xfrm>
          <a:prstGeom prst="rect">
            <a:avLst/>
          </a:prstGeom>
          <a:noFill/>
        </p:spPr>
        <p:txBody>
          <a:bodyPr wrap="square" rtlCol="0">
            <a:spAutoFit/>
          </a:bodyPr>
          <a:lstStyle/>
          <a:p>
            <a:r>
              <a:rPr lang="ro-RO" sz="14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La lucrările executate din contul alocațiilor pentru reparații capitale pot fi raportate:</a:t>
            </a:r>
          </a:p>
          <a:p>
            <a:r>
              <a:rPr lang="ro-RO" sz="1800" dirty="0">
                <a:solidFill>
                  <a:schemeClr val="tx1"/>
                </a:solidFill>
                <a:latin typeface="Times New Roman" panose="02020603050405020304" pitchFamily="18" charset="0"/>
                <a:cs typeface="Times New Roman" panose="02020603050405020304" pitchFamily="18" charset="0"/>
              </a:rPr>
              <a:t>a)  lucrările de ajustare la instalarea aparatelor de evidență a debitelor și măsură a parametrilor necesari ai apei, gazului, nămolului;</a:t>
            </a:r>
          </a:p>
          <a:p>
            <a:r>
              <a:rPr lang="ro-RO" sz="1800" dirty="0">
                <a:solidFill>
                  <a:schemeClr val="tx1"/>
                </a:solidFill>
                <a:latin typeface="Times New Roman" panose="02020603050405020304" pitchFamily="18" charset="0"/>
                <a:cs typeface="Times New Roman" panose="02020603050405020304" pitchFamily="18" charset="0"/>
              </a:rPr>
              <a:t>b)  lucrările de automatizare și transferul la dirijarea la distanță a proceselor de producție;</a:t>
            </a:r>
          </a:p>
          <a:p>
            <a:r>
              <a:rPr lang="ro-RO" sz="1800" dirty="0">
                <a:solidFill>
                  <a:schemeClr val="tx1"/>
                </a:solidFill>
                <a:latin typeface="Times New Roman" panose="02020603050405020304" pitchFamily="18" charset="0"/>
                <a:cs typeface="Times New Roman" panose="02020603050405020304" pitchFamily="18" charset="0"/>
              </a:rPr>
              <a:t>c)  lucrările de ajustare efectuate în scopul intensificării și utilizării regimurilor tehnologice;</a:t>
            </a:r>
          </a:p>
          <a:p>
            <a:r>
              <a:rPr lang="ro-RO" sz="1800" dirty="0">
                <a:solidFill>
                  <a:schemeClr val="tx1"/>
                </a:solidFill>
                <a:latin typeface="Times New Roman" panose="02020603050405020304" pitchFamily="18" charset="0"/>
                <a:cs typeface="Times New Roman" panose="02020603050405020304" pitchFamily="18" charset="0"/>
              </a:rPr>
              <a:t>d)  lucrările de reconstrucție, extindere, amenajare și reutilare tehnică, modernizare a utilajului, care înlocuiesc reparațiile capitale și ameliorează eficiența exploatării;</a:t>
            </a:r>
          </a:p>
          <a:p>
            <a:r>
              <a:rPr lang="ro-RO" sz="1800" dirty="0">
                <a:solidFill>
                  <a:schemeClr val="tx1"/>
                </a:solidFill>
                <a:latin typeface="Times New Roman" panose="02020603050405020304" pitchFamily="18" charset="0"/>
                <a:cs typeface="Times New Roman" panose="02020603050405020304" pitchFamily="18" charset="0"/>
              </a:rPr>
              <a:t>e)  lucrările de resăpare (foraje noi) a sondelor/puțurilor cu debit mic;</a:t>
            </a:r>
          </a:p>
          <a:p>
            <a:r>
              <a:rPr lang="ro-RO" sz="1800" dirty="0">
                <a:solidFill>
                  <a:schemeClr val="tx1"/>
                </a:solidFill>
                <a:latin typeface="Times New Roman" panose="02020603050405020304" pitchFamily="18" charset="0"/>
                <a:cs typeface="Times New Roman" panose="02020603050405020304" pitchFamily="18" charset="0"/>
              </a:rPr>
              <a:t>f)  lucrările de reinstalare a tronsoanelor de conducte uzate;</a:t>
            </a:r>
          </a:p>
          <a:p>
            <a:pPr marL="342900" indent="-342900">
              <a:buAutoNum type="alphaLcParenR" startAt="7"/>
            </a:pPr>
            <a:r>
              <a:rPr lang="ro-RO" sz="1800" dirty="0">
                <a:solidFill>
                  <a:schemeClr val="tx1"/>
                </a:solidFill>
                <a:latin typeface="Times New Roman" panose="02020603050405020304" pitchFamily="18" charset="0"/>
                <a:cs typeface="Times New Roman" panose="02020603050405020304" pitchFamily="18" charset="0"/>
              </a:rPr>
              <a:t>lucrările de curățare a suprafețelor interioare ale conductelor de incrustări și de protecție contra coroziunii în conformitate cu cerințele documentelor normative.</a:t>
            </a:r>
          </a:p>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7035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093428"/>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 acele cazuri când efectuarea reparațiilor capitale ale instalațiilor sau complexului de instalații nu este oportună economic din contul fondurilor alocate reparațiilor capitale se efectuează lucrări de întreținere a construcțiilor, instalațiilor individuale într-o stare bună pentru exploatarea lor normală în decursul perioadei stabilite.</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491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110741"/>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Întreținerea tehnică se efectuează în conformitate cu Legea nr. 303 din 13.12.2013 privind serviciul public de alimentare cu apă și canalizare, RET, regulile de protecție a muncii și tehnicii securității la exploatarea sistemelor AAC, instrucțiunile uzinelor producătoare, cu respectarea minuțioasă a cerințelor sanitare și antiincendiare.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Întreținerea tehnică curentă se efectuează de către personalul de gardă al instalațiilor și agregatelor respective, iar la rețele – de către echipele/formațiunile de exploatare (nu mai puțin de 2 persoane). </a:t>
            </a:r>
          </a:p>
          <a:p>
            <a:pPr>
              <a:lnSpc>
                <a:spcPct val="150000"/>
              </a:lnSpc>
            </a:pPr>
            <a:r>
              <a:rPr lang="ro-RO" sz="1600" dirty="0">
                <a:solidFill>
                  <a:schemeClr val="tx1"/>
                </a:solidFill>
                <a:latin typeface="Times New Roman" panose="02020603050405020304" pitchFamily="18" charset="0"/>
                <a:cs typeface="Times New Roman" panose="02020603050405020304" pitchFamily="18" charset="0"/>
              </a:rPr>
              <a:t>     </a:t>
            </a:r>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60793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170646"/>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Defecțiunile mărunte pentru eliminarea căror nu este nevoie de o pregătire specială se lichidează imediat. Defecțiunile care por provoca avarii se elimină după posibilități neîntârziat, iar avariile se localizează. </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 scopul depistării la timp a defecțiunilor, uzurii și altor deficiențe în instalații și utilaj, în afară de deservirea de gardă, trebuie efectuate revizii periodice sub formă de comisii: parţiale, generale sau excepţionale, după caz.</a:t>
            </a:r>
          </a:p>
          <a:p>
            <a:pPr>
              <a:lnSpc>
                <a:spcPct val="150000"/>
              </a:lnSpc>
            </a:pPr>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29638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939540"/>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Reviziile periodice prezintă un set de măsuri preventive, având drept scop crearea condițiilor celor mai favorabile de funcționare a instalațiilor și utilajului, prevenirea la timp a deranjamentelor și constituirea premiselor exploatării normale a întregului complex al sistemului AAC.  </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14659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51439" y="1598926"/>
            <a:ext cx="7675110" cy="4555093"/>
          </a:xfrm>
          <a:prstGeom prst="rect">
            <a:avLst/>
          </a:prstGeom>
          <a:noFill/>
        </p:spPr>
        <p:txBody>
          <a:bodyPr wrap="square" rtlCol="0">
            <a:spAutoFit/>
          </a:bodyPr>
          <a:lstStyle/>
          <a:p>
            <a:r>
              <a:rPr lang="en-US" sz="2000" dirty="0">
                <a:solidFill>
                  <a:schemeClr val="tx1"/>
                </a:solidFill>
                <a:latin typeface="Times New Roman" panose="02020603050405020304" pitchFamily="18" charset="0"/>
                <a:cs typeface="Times New Roman" panose="02020603050405020304" pitchFamily="18" charset="0"/>
              </a:rPr>
              <a:t>   Pl</a:t>
            </a:r>
            <a:r>
              <a:rPr lang="ro-RO" sz="2000" dirty="0">
                <a:solidFill>
                  <a:schemeClr val="tx1"/>
                </a:solidFill>
                <a:latin typeface="Times New Roman" panose="02020603050405020304" pitchFamily="18" charset="0"/>
                <a:cs typeface="Times New Roman" panose="02020603050405020304" pitchFamily="18" charset="0"/>
              </a:rPr>
              <a:t>anificarea investiţiilor, lucrărilor de reparaţie şi întreţinere</a:t>
            </a:r>
            <a:endParaRPr lang="en-US"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ro-RO" sz="2000" dirty="0">
                <a:solidFill>
                  <a:schemeClr val="tx1"/>
                </a:solidFill>
              </a:rPr>
              <a:t>Conform prevederilor </a:t>
            </a:r>
            <a:r>
              <a:rPr lang="pt-BR" sz="2000" dirty="0">
                <a:solidFill>
                  <a:schemeClr val="tx1"/>
                </a:solidFill>
              </a:rPr>
              <a:t>R</a:t>
            </a:r>
            <a:r>
              <a:rPr lang="ro-RO" sz="2000" dirty="0">
                <a:solidFill>
                  <a:schemeClr val="tx1"/>
                </a:solidFill>
              </a:rPr>
              <a:t>egulamentului </a:t>
            </a:r>
            <a:r>
              <a:rPr lang="pt-BR" sz="2000" dirty="0">
                <a:solidFill>
                  <a:schemeClr val="tx1"/>
                </a:solidFill>
              </a:rPr>
              <a:t>privind exploatarea tehnică a sistemelor şi instalaţiilor publice de alimentare cu apă şi de canalizare</a:t>
            </a:r>
            <a:r>
              <a:rPr lang="ro-RO" sz="2000" dirty="0">
                <a:solidFill>
                  <a:schemeClr val="tx1"/>
                </a:solidFill>
              </a:rPr>
              <a:t>, aprobat prin ordinul nr.159/331 din 02 iulie 2018, Anexa nr.</a:t>
            </a:r>
            <a:r>
              <a:rPr lang="ro-RO" sz="2000" i="1" dirty="0">
                <a:solidFill>
                  <a:schemeClr val="tx1"/>
                </a:solidFill>
              </a:rPr>
              <a:t>1- REGULI PRIVIND EFECTUAREA REPARAȚIILOR PREVENTIVE PLANIFICATE A SISTEMELOR ȘI INSTALAȚIILOR DE ALIMENTARE CU APĂ ȘI DE CANALIZARE</a:t>
            </a: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00831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28556"/>
          </a:xfrm>
          <a:prstGeom prst="rect">
            <a:avLst/>
          </a:prstGeom>
          <a:noFill/>
        </p:spPr>
        <p:txBody>
          <a:bodyPr wrap="square" rtlCol="0">
            <a:spAutoFit/>
          </a:bodyPr>
          <a:lstStyle/>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Reviziile periodice se efectuează conform unui grafic special care ține cont de particularitățile rețelelor de apă și canalizare, instalațiilor și utilajului GAC, precum și de tehnologia utilizată, deoarece pentru asigurarea funcționării normale și neîntrerupte a instalațiilor AAC este necesar să se stabilească un regim optim de funcționare a fiecărei instalații și să se asigure respectarea necondiționată/absolută a acestui regim și controlul tehnic sever al funcționării fiecărui element separat.</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O atenție deosebită la alcătuirea graficelor reviziilor planificate trebuie acordată pregătirii utilajului de funcționare în perioadele de toamnă-iarnă și primăvară-vară. Graficul reviziilor planificate se aprobă de către inginerul-șef al operatorului.</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3815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401205"/>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Reviziile neplanificate trebuie efectuate după cutremurele de pământ/seisme, fluxurile noroioase de ape torențiale, ploile torențiale, furtunile vijelioase (uragane), ninsorile puternice, inundații și alte calamități naturale, care pot provoca avarii în sistemele AAC, deformări ale fundațiilor, elementelor de construcții și altor instalații/edificii.</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9388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993483"/>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Reviziile periodice se efectuează de către o comisie condusă de șeful sectorului respectiv sau de inginerul-șef al operatorului și de către persoanele responsabile de executarea reparației, precum și de către personalul ce deservește rețelele, instalațiile și utilajul în cauză, cu antrenarea/cooptarea altor persoane cointeresate în funcționarea fără avarii a instalațiilor și rețelelor AAC,  iar în caz de necesitate -  și de personalul de reparații, cu înlăturarea concomitentă a deficiențelor mărunte observate în funcționarea utilajului. </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În timpul reviziilor se verifică starea utilajului și instalațiilor, se efectuează curățarea, spălarea, purjarea/suflarea și alte lucrări profilactice, care nu necesită deschiderea utilajului și înlocuirea pieselor.</a:t>
            </a:r>
          </a:p>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1480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16758"/>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 baza datelor înscrise în „Registrul inspecțiilor și reparațiilor utilajului, instalațiilor, rețelelor și edificiilor” se întocmește borderoul deficiențelor în care se notează defecțiunile eliminarea căror în timpul reviziilor este imposibilă, și măsurile necesare pentru înlăturarea lor </a:t>
            </a:r>
            <a:endParaRPr lang="ro-RO" sz="32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Defectele depistate în timpul reviziilor periodice se înlătură în limita posibilităților imediat sau sunt eliminate în timpul următoarelor reparații curente ori capitale în funcție de caracterul defectului și influența lui asupra funcționării sistemului AAC în întregime.</a:t>
            </a: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3911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2" y="1598927"/>
            <a:ext cx="7568418"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D081EE85-FBB8-4D27-A4E8-A521534BE8E3}"/>
              </a:ext>
            </a:extLst>
          </p:cNvPr>
          <p:cNvSpPr/>
          <p:nvPr/>
        </p:nvSpPr>
        <p:spPr bwMode="auto">
          <a:xfrm>
            <a:off x="473767" y="1855959"/>
            <a:ext cx="2175687" cy="17631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err="1">
                <a:solidFill>
                  <a:schemeClr val="tx1"/>
                </a:solidFill>
              </a:rPr>
              <a:t>Serviciile</a:t>
            </a:r>
            <a:r>
              <a:rPr lang="en-US" sz="1400" dirty="0">
                <a:solidFill>
                  <a:schemeClr val="tx1"/>
                </a:solidFill>
              </a:rPr>
              <a:t> de </a:t>
            </a:r>
            <a:r>
              <a:rPr lang="en-US" sz="1400" dirty="0" err="1">
                <a:solidFill>
                  <a:schemeClr val="tx1"/>
                </a:solidFill>
              </a:rPr>
              <a:t>exploatare</a:t>
            </a:r>
            <a:endParaRPr lang="ro-RO" sz="1400" dirty="0">
              <a:solidFill>
                <a:schemeClr val="tx1"/>
              </a:solidFill>
            </a:endParaRPr>
          </a:p>
          <a:p>
            <a:pPr marL="0" marR="0" indent="0" algn="l" defTabSz="914400" rtl="0" eaLnBrk="0" fontAlgn="base" latinLnBrk="0" hangingPunct="0">
              <a:lnSpc>
                <a:spcPct val="100000"/>
              </a:lnSpc>
              <a:spcBef>
                <a:spcPct val="0"/>
              </a:spcBef>
              <a:spcAft>
                <a:spcPct val="0"/>
              </a:spcAft>
              <a:buClrTx/>
              <a:buSzTx/>
              <a:buFontTx/>
              <a:buNone/>
              <a:tabLst/>
            </a:pPr>
            <a:r>
              <a:rPr lang="ro-RO" sz="900" dirty="0">
                <a:solidFill>
                  <a:schemeClr val="tx1"/>
                </a:solidFill>
              </a:rPr>
              <a:t>  </a:t>
            </a:r>
            <a:r>
              <a:rPr lang="ro-RO" sz="900" i="1" dirty="0">
                <a:solidFill>
                  <a:schemeClr val="tx1"/>
                </a:solidFill>
              </a:rPr>
              <a:t>Annual, pina la sf.lunii octombrie</a:t>
            </a:r>
            <a:endParaRPr lang="en-US" sz="900" i="1" dirty="0">
              <a:solidFill>
                <a:schemeClr val="tx1"/>
              </a:solidFill>
            </a:endParaRPr>
          </a:p>
          <a:p>
            <a:pPr marL="171450" marR="0" indent="-171450" algn="l" defTabSz="914400" rtl="0" eaLnBrk="0" fontAlgn="base" latinLnBrk="0" hangingPunct="0">
              <a:lnSpc>
                <a:spcPct val="100000"/>
              </a:lnSpc>
              <a:spcBef>
                <a:spcPct val="0"/>
              </a:spcBef>
              <a:spcAft>
                <a:spcPct val="0"/>
              </a:spcAft>
              <a:buClrTx/>
              <a:buSzTx/>
              <a:buFontTx/>
              <a:buChar char="-"/>
              <a:tabLst/>
            </a:pPr>
            <a:r>
              <a:rPr lang="en-US" sz="1000" dirty="0" err="1">
                <a:solidFill>
                  <a:schemeClr val="tx1"/>
                </a:solidFill>
              </a:rPr>
              <a:t>Anali</a:t>
            </a:r>
            <a:r>
              <a:rPr lang="ro-RO" sz="1000" dirty="0">
                <a:solidFill>
                  <a:schemeClr val="tx1"/>
                </a:solidFill>
              </a:rPr>
              <a:t>zează necesarul de lucrări, întocmeste lista şi devizele de cheltuieli, cu prezentarea argumentărilor necesare</a:t>
            </a:r>
          </a:p>
          <a:p>
            <a:pPr marL="171450" marR="0" indent="-171450" algn="l" defTabSz="914400" rtl="0" eaLnBrk="0" fontAlgn="base" latinLnBrk="0" hangingPunct="0">
              <a:lnSpc>
                <a:spcPct val="100000"/>
              </a:lnSpc>
              <a:spcBef>
                <a:spcPct val="0"/>
              </a:spcBef>
              <a:spcAft>
                <a:spcPct val="0"/>
              </a:spcAft>
              <a:buClrTx/>
              <a:buSzTx/>
              <a:buFontTx/>
              <a:buChar char="-"/>
              <a:tabLst/>
            </a:pPr>
            <a:r>
              <a:rPr lang="ro-RO" sz="1000" dirty="0">
                <a:solidFill>
                  <a:schemeClr val="tx1"/>
                </a:solidFill>
              </a:rPr>
              <a:t>Prezintă la direcţia tehnică devizele pentru verificare</a:t>
            </a:r>
          </a:p>
          <a:p>
            <a:pPr marL="171450" marR="0" indent="-171450" algn="l" defTabSz="914400" rtl="0" eaLnBrk="0" fontAlgn="base" latinLnBrk="0" hangingPunct="0">
              <a:lnSpc>
                <a:spcPct val="100000"/>
              </a:lnSpc>
              <a:spcBef>
                <a:spcPct val="0"/>
              </a:spcBef>
              <a:spcAft>
                <a:spcPct val="0"/>
              </a:spcAft>
              <a:buClrTx/>
              <a:buSzTx/>
              <a:buFontTx/>
              <a:buChar char="-"/>
              <a:tabLst/>
            </a:pPr>
            <a:endParaRPr lang="ro-RO" sz="1000" dirty="0">
              <a:solidFill>
                <a:schemeClr val="tx1"/>
              </a:solidFill>
            </a:endParaRPr>
          </a:p>
          <a:p>
            <a:pPr marL="171450" marR="0" indent="-171450" algn="l" defTabSz="914400" rtl="0" eaLnBrk="0" fontAlgn="base" latinLnBrk="0" hangingPunct="0">
              <a:lnSpc>
                <a:spcPct val="100000"/>
              </a:lnSpc>
              <a:spcBef>
                <a:spcPct val="0"/>
              </a:spcBef>
              <a:spcAft>
                <a:spcPct val="0"/>
              </a:spcAft>
              <a:buClrTx/>
              <a:buSzTx/>
              <a:buFontTx/>
              <a:buChar char="-"/>
              <a:tabLst/>
            </a:pPr>
            <a:endParaRPr lang="ro-RO" sz="1000" dirty="0">
              <a:solidFill>
                <a:schemeClr val="tx1"/>
              </a:solidFill>
            </a:endParaRPr>
          </a:p>
          <a:p>
            <a:pPr marL="285750" marR="0" indent="-285750" algn="l" defTabSz="914400" rtl="0" eaLnBrk="0" fontAlgn="base" latinLnBrk="0" hangingPunct="0">
              <a:lnSpc>
                <a:spcPct val="100000"/>
              </a:lnSpc>
              <a:spcBef>
                <a:spcPct val="0"/>
              </a:spcBef>
              <a:spcAft>
                <a:spcPct val="0"/>
              </a:spcAft>
              <a:buClrTx/>
              <a:buSzTx/>
              <a:buFontTx/>
              <a:buChar char="-"/>
              <a:tabLst/>
            </a:pPr>
            <a:endParaRPr kumimoji="0" lang="ro-RO" sz="1400" b="1" i="0" u="none" strike="noStrike" cap="none" normalizeH="0" baseline="0" dirty="0">
              <a:ln>
                <a:noFill/>
              </a:ln>
              <a:solidFill>
                <a:schemeClr val="tx1"/>
              </a:solidFill>
              <a:effectLst/>
            </a:endParaRPr>
          </a:p>
        </p:txBody>
      </p:sp>
      <p:sp>
        <p:nvSpPr>
          <p:cNvPr id="4" name="Arrow: Right 3">
            <a:extLst>
              <a:ext uri="{FF2B5EF4-FFF2-40B4-BE49-F238E27FC236}">
                <a16:creationId xmlns:a16="http://schemas.microsoft.com/office/drawing/2014/main" xmlns="" id="{A661C9F4-2D11-4360-BC35-7C6B18624280}"/>
              </a:ext>
            </a:extLst>
          </p:cNvPr>
          <p:cNvSpPr/>
          <p:nvPr/>
        </p:nvSpPr>
        <p:spPr bwMode="auto">
          <a:xfrm>
            <a:off x="2664566" y="2400621"/>
            <a:ext cx="724277"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13" name="Rectangle 12">
            <a:extLst>
              <a:ext uri="{FF2B5EF4-FFF2-40B4-BE49-F238E27FC236}">
                <a16:creationId xmlns:a16="http://schemas.microsoft.com/office/drawing/2014/main" xmlns="" id="{8772EF41-E248-40E1-BF73-6391ADA7B6AD}"/>
              </a:ext>
            </a:extLst>
          </p:cNvPr>
          <p:cNvSpPr/>
          <p:nvPr/>
        </p:nvSpPr>
        <p:spPr bwMode="auto">
          <a:xfrm>
            <a:off x="3403956" y="1855959"/>
            <a:ext cx="2272568" cy="17631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ro-RO" sz="1400" dirty="0">
                <a:solidFill>
                  <a:schemeClr val="tx1"/>
                </a:solidFill>
              </a:rPr>
              <a:t>         Direcţia tehnică</a:t>
            </a:r>
          </a:p>
          <a:p>
            <a:pPr marL="0" marR="0" indent="0" algn="l" defTabSz="914400" rtl="0" eaLnBrk="0" fontAlgn="base" latinLnBrk="0" hangingPunct="0">
              <a:lnSpc>
                <a:spcPct val="100000"/>
              </a:lnSpc>
              <a:spcBef>
                <a:spcPct val="0"/>
              </a:spcBef>
              <a:spcAft>
                <a:spcPct val="0"/>
              </a:spcAft>
              <a:buClrTx/>
              <a:buSzTx/>
              <a:buFontTx/>
              <a:buNone/>
              <a:tabLst/>
            </a:pPr>
            <a:r>
              <a:rPr lang="ro-RO" sz="1400" dirty="0">
                <a:solidFill>
                  <a:schemeClr val="tx1"/>
                </a:solidFill>
              </a:rPr>
              <a:t>  Secţia tehnică/investiţii</a:t>
            </a:r>
            <a:endParaRPr lang="en-US" sz="900" dirty="0">
              <a:solidFill>
                <a:schemeClr val="tx1"/>
              </a:solidFill>
            </a:endParaRPr>
          </a:p>
          <a:p>
            <a:pPr marL="171450" marR="0" indent="-171450" algn="l" defTabSz="914400" rtl="0" eaLnBrk="0" fontAlgn="base" latinLnBrk="0" hangingPunct="0">
              <a:lnSpc>
                <a:spcPct val="100000"/>
              </a:lnSpc>
              <a:spcBef>
                <a:spcPct val="0"/>
              </a:spcBef>
              <a:spcAft>
                <a:spcPct val="0"/>
              </a:spcAft>
              <a:buClrTx/>
              <a:buSzTx/>
              <a:buFontTx/>
              <a:buChar char="-"/>
              <a:tabLst/>
            </a:pPr>
            <a:r>
              <a:rPr lang="ro-RO" sz="1000" dirty="0">
                <a:solidFill>
                  <a:schemeClr val="tx1"/>
                </a:solidFill>
              </a:rPr>
              <a:t>Verifică devizele prezentate</a:t>
            </a:r>
          </a:p>
          <a:p>
            <a:pPr marL="171450" marR="0" indent="-171450" algn="l" defTabSz="914400" rtl="0" eaLnBrk="0" fontAlgn="base" latinLnBrk="0" hangingPunct="0">
              <a:lnSpc>
                <a:spcPct val="100000"/>
              </a:lnSpc>
              <a:spcBef>
                <a:spcPct val="0"/>
              </a:spcBef>
              <a:spcAft>
                <a:spcPct val="0"/>
              </a:spcAft>
              <a:buClrTx/>
              <a:buSzTx/>
              <a:buFontTx/>
              <a:buChar char="-"/>
              <a:tabLst/>
            </a:pPr>
            <a:r>
              <a:rPr lang="ro-RO" sz="1000" dirty="0">
                <a:solidFill>
                  <a:schemeClr val="tx1"/>
                </a:solidFill>
              </a:rPr>
              <a:t>Concretizează necesarul de lucrări, după caz intervine cu propuneri de modificări</a:t>
            </a:r>
          </a:p>
          <a:p>
            <a:pPr marL="171450" marR="0" indent="-171450" algn="l" defTabSz="914400" rtl="0" eaLnBrk="0" fontAlgn="base" latinLnBrk="0" hangingPunct="0">
              <a:lnSpc>
                <a:spcPct val="100000"/>
              </a:lnSpc>
              <a:spcBef>
                <a:spcPct val="0"/>
              </a:spcBef>
              <a:spcAft>
                <a:spcPct val="0"/>
              </a:spcAft>
              <a:buClrTx/>
              <a:buSzTx/>
              <a:buFontTx/>
              <a:buChar char="-"/>
              <a:tabLst/>
            </a:pPr>
            <a:r>
              <a:rPr lang="ro-RO" sz="1000" dirty="0">
                <a:solidFill>
                  <a:schemeClr val="tx1"/>
                </a:solidFill>
              </a:rPr>
              <a:t>Prezintă la conducerii devizele pentru aprobare, semnare şi  ulterioara difuzare a acestora</a:t>
            </a:r>
          </a:p>
          <a:p>
            <a:pPr marL="171450" marR="0" indent="-171450" algn="l" defTabSz="914400" rtl="0" eaLnBrk="0" fontAlgn="base" latinLnBrk="0" hangingPunct="0">
              <a:lnSpc>
                <a:spcPct val="100000"/>
              </a:lnSpc>
              <a:spcBef>
                <a:spcPct val="0"/>
              </a:spcBef>
              <a:spcAft>
                <a:spcPct val="0"/>
              </a:spcAft>
              <a:buClrTx/>
              <a:buSzTx/>
              <a:buFontTx/>
              <a:buChar char="-"/>
              <a:tabLst/>
            </a:pPr>
            <a:endParaRPr lang="ro-RO" sz="1000" dirty="0">
              <a:solidFill>
                <a:schemeClr val="tx1"/>
              </a:solidFill>
            </a:endParaRPr>
          </a:p>
          <a:p>
            <a:pPr marL="171450" marR="0" indent="-171450" algn="l" defTabSz="914400" rtl="0" eaLnBrk="0" fontAlgn="base" latinLnBrk="0" hangingPunct="0">
              <a:lnSpc>
                <a:spcPct val="100000"/>
              </a:lnSpc>
              <a:spcBef>
                <a:spcPct val="0"/>
              </a:spcBef>
              <a:spcAft>
                <a:spcPct val="0"/>
              </a:spcAft>
              <a:buClrTx/>
              <a:buSzTx/>
              <a:buFontTx/>
              <a:buChar char="-"/>
              <a:tabLst/>
            </a:pPr>
            <a:endParaRPr lang="ro-RO" sz="1000" dirty="0">
              <a:solidFill>
                <a:schemeClr val="tx1"/>
              </a:solidFill>
            </a:endParaRPr>
          </a:p>
          <a:p>
            <a:pPr marL="285750" marR="0" indent="-285750" algn="l" defTabSz="914400" rtl="0" eaLnBrk="0" fontAlgn="base" latinLnBrk="0" hangingPunct="0">
              <a:lnSpc>
                <a:spcPct val="100000"/>
              </a:lnSpc>
              <a:spcBef>
                <a:spcPct val="0"/>
              </a:spcBef>
              <a:spcAft>
                <a:spcPct val="0"/>
              </a:spcAft>
              <a:buClrTx/>
              <a:buSzTx/>
              <a:buFontTx/>
              <a:buChar char="-"/>
              <a:tabLst/>
            </a:pPr>
            <a:endParaRPr kumimoji="0" lang="ro-RO" sz="1400" b="1" i="0" u="none" strike="noStrike" cap="none" normalizeH="0" baseline="0" dirty="0">
              <a:ln>
                <a:noFill/>
              </a:ln>
              <a:solidFill>
                <a:schemeClr val="tx1"/>
              </a:solidFill>
              <a:effectLst/>
            </a:endParaRPr>
          </a:p>
        </p:txBody>
      </p:sp>
      <p:sp>
        <p:nvSpPr>
          <p:cNvPr id="21" name="Rectangle 20">
            <a:extLst>
              <a:ext uri="{FF2B5EF4-FFF2-40B4-BE49-F238E27FC236}">
                <a16:creationId xmlns:a16="http://schemas.microsoft.com/office/drawing/2014/main" xmlns="" id="{5E77EEA9-AAA2-4CA8-A1ED-004EFEC5BF9A}"/>
              </a:ext>
            </a:extLst>
          </p:cNvPr>
          <p:cNvSpPr/>
          <p:nvPr/>
        </p:nvSpPr>
        <p:spPr bwMode="auto">
          <a:xfrm>
            <a:off x="6431026" y="1855958"/>
            <a:ext cx="1925183" cy="184665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ro-RO" sz="1600" dirty="0">
                <a:solidFill>
                  <a:schemeClr val="tx1"/>
                </a:solidFill>
              </a:rPr>
              <a:t>   Conducerea      întreprinderii</a:t>
            </a:r>
          </a:p>
          <a:p>
            <a:pPr marL="171450" marR="0" indent="-171450" algn="l" defTabSz="914400" rtl="0" eaLnBrk="0" fontAlgn="base" latinLnBrk="0" hangingPunct="0">
              <a:lnSpc>
                <a:spcPct val="100000"/>
              </a:lnSpc>
              <a:spcBef>
                <a:spcPct val="0"/>
              </a:spcBef>
              <a:spcAft>
                <a:spcPct val="0"/>
              </a:spcAft>
              <a:buClrTx/>
              <a:buSzTx/>
              <a:buFontTx/>
              <a:buChar char="-"/>
              <a:tabLst/>
            </a:pPr>
            <a:r>
              <a:rPr lang="ro-RO" sz="1000" dirty="0">
                <a:solidFill>
                  <a:schemeClr val="tx1"/>
                </a:solidFill>
              </a:rPr>
              <a:t>analizează, aprobă şi vizează documentaţia prezentată, sau după caz returnează cu indicaţiile de modificare a acestora</a:t>
            </a:r>
          </a:p>
          <a:p>
            <a:pPr marL="171450" marR="0" indent="-171450" algn="l" defTabSz="914400" rtl="0" eaLnBrk="0" fontAlgn="base" latinLnBrk="0" hangingPunct="0">
              <a:lnSpc>
                <a:spcPct val="100000"/>
              </a:lnSpc>
              <a:spcBef>
                <a:spcPct val="0"/>
              </a:spcBef>
              <a:spcAft>
                <a:spcPct val="0"/>
              </a:spcAft>
              <a:buClrTx/>
              <a:buSzTx/>
              <a:buFontTx/>
              <a:buChar char="-"/>
              <a:tabLst/>
            </a:pPr>
            <a:r>
              <a:rPr lang="ro-RO" sz="1000" dirty="0">
                <a:solidFill>
                  <a:schemeClr val="tx1"/>
                </a:solidFill>
              </a:rPr>
              <a:t>Returnează pentru difuzare documentele aprobate</a:t>
            </a:r>
          </a:p>
          <a:p>
            <a:pPr marL="171450" marR="0" indent="-171450" algn="l" defTabSz="914400" rtl="0" eaLnBrk="0" fontAlgn="base" latinLnBrk="0" hangingPunct="0">
              <a:lnSpc>
                <a:spcPct val="100000"/>
              </a:lnSpc>
              <a:spcBef>
                <a:spcPct val="0"/>
              </a:spcBef>
              <a:spcAft>
                <a:spcPct val="0"/>
              </a:spcAft>
              <a:buClrTx/>
              <a:buSzTx/>
              <a:buFontTx/>
              <a:buChar char="-"/>
              <a:tabLst/>
            </a:pPr>
            <a:endParaRPr lang="ro-RO" sz="1000" dirty="0">
              <a:solidFill>
                <a:schemeClr val="tx1"/>
              </a:solidFill>
            </a:endParaRPr>
          </a:p>
          <a:p>
            <a:pPr marL="285750" marR="0" indent="-285750" algn="l" defTabSz="914400" rtl="0" eaLnBrk="0" fontAlgn="base" latinLnBrk="0" hangingPunct="0">
              <a:lnSpc>
                <a:spcPct val="100000"/>
              </a:lnSpc>
              <a:spcBef>
                <a:spcPct val="0"/>
              </a:spcBef>
              <a:spcAft>
                <a:spcPct val="0"/>
              </a:spcAft>
              <a:buClrTx/>
              <a:buSzTx/>
              <a:buFontTx/>
              <a:buChar char="-"/>
              <a:tabLst/>
            </a:pPr>
            <a:endParaRPr kumimoji="0" lang="ro-RO" sz="1400" b="1" i="0" u="none" strike="noStrike" cap="none" normalizeH="0" baseline="0" dirty="0">
              <a:ln>
                <a:noFill/>
              </a:ln>
              <a:solidFill>
                <a:schemeClr val="tx1"/>
              </a:solidFill>
              <a:effectLst/>
            </a:endParaRPr>
          </a:p>
        </p:txBody>
      </p:sp>
      <p:sp>
        <p:nvSpPr>
          <p:cNvPr id="22" name="Arrow: Right 21">
            <a:extLst>
              <a:ext uri="{FF2B5EF4-FFF2-40B4-BE49-F238E27FC236}">
                <a16:creationId xmlns:a16="http://schemas.microsoft.com/office/drawing/2014/main" xmlns="" id="{58E26981-67EF-47E4-9C66-970E383051C4}"/>
              </a:ext>
            </a:extLst>
          </p:cNvPr>
          <p:cNvSpPr/>
          <p:nvPr/>
        </p:nvSpPr>
        <p:spPr bwMode="auto">
          <a:xfrm>
            <a:off x="5676524" y="2400621"/>
            <a:ext cx="724277"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3" name="Arrow: Right 22">
            <a:extLst>
              <a:ext uri="{FF2B5EF4-FFF2-40B4-BE49-F238E27FC236}">
                <a16:creationId xmlns:a16="http://schemas.microsoft.com/office/drawing/2014/main" xmlns="" id="{47E4C3AF-C68B-46E3-B295-23BE818A2781}"/>
              </a:ext>
            </a:extLst>
          </p:cNvPr>
          <p:cNvSpPr/>
          <p:nvPr/>
        </p:nvSpPr>
        <p:spPr bwMode="auto">
          <a:xfrm>
            <a:off x="8356209" y="2400621"/>
            <a:ext cx="724277"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4" name="Arrow: Right 23">
            <a:extLst>
              <a:ext uri="{FF2B5EF4-FFF2-40B4-BE49-F238E27FC236}">
                <a16:creationId xmlns:a16="http://schemas.microsoft.com/office/drawing/2014/main" xmlns="" id="{6EC281D8-29B2-43E2-A569-BAD58E65604D}"/>
              </a:ext>
            </a:extLst>
          </p:cNvPr>
          <p:cNvSpPr/>
          <p:nvPr/>
        </p:nvSpPr>
        <p:spPr bwMode="auto">
          <a:xfrm>
            <a:off x="283879" y="4671532"/>
            <a:ext cx="724277"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5" name="Rectangle 24">
            <a:extLst>
              <a:ext uri="{FF2B5EF4-FFF2-40B4-BE49-F238E27FC236}">
                <a16:creationId xmlns:a16="http://schemas.microsoft.com/office/drawing/2014/main" xmlns="" id="{AB83E47B-22BE-4A0F-AC1A-26AAB2458389}"/>
              </a:ext>
            </a:extLst>
          </p:cNvPr>
          <p:cNvSpPr/>
          <p:nvPr/>
        </p:nvSpPr>
        <p:spPr bwMode="auto">
          <a:xfrm>
            <a:off x="1008156" y="4106817"/>
            <a:ext cx="2024755" cy="184665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ro-RO" sz="1600" dirty="0">
                <a:solidFill>
                  <a:schemeClr val="tx1"/>
                </a:solidFill>
              </a:rPr>
              <a:t>      </a:t>
            </a:r>
            <a:r>
              <a:rPr lang="ro-RO" sz="1200" dirty="0">
                <a:solidFill>
                  <a:schemeClr val="tx1"/>
                </a:solidFill>
              </a:rPr>
              <a:t>Direcţia tehnică</a:t>
            </a:r>
          </a:p>
          <a:p>
            <a:pPr eaLnBrk="0" hangingPunct="0"/>
            <a:r>
              <a:rPr lang="ro-RO" sz="1200" dirty="0">
                <a:solidFill>
                  <a:schemeClr val="tx1"/>
                </a:solidFill>
              </a:rPr>
              <a:t> Secţia tehnică/investiţii</a:t>
            </a:r>
          </a:p>
          <a:p>
            <a:pPr marL="171450" indent="-171450" eaLnBrk="0" hangingPunct="0">
              <a:buFontTx/>
              <a:buChar char="-"/>
            </a:pPr>
            <a:r>
              <a:rPr lang="ro-RO" sz="1000" dirty="0">
                <a:solidFill>
                  <a:schemeClr val="tx1"/>
                </a:solidFill>
              </a:rPr>
              <a:t>Difuzează planurile şi devizele aprobate spre executare</a:t>
            </a:r>
          </a:p>
          <a:p>
            <a:pPr marL="171450" indent="-171450" eaLnBrk="0" hangingPunct="0">
              <a:buFontTx/>
              <a:buChar char="-"/>
            </a:pPr>
            <a:r>
              <a:rPr lang="ro-RO" sz="1000" dirty="0">
                <a:solidFill>
                  <a:schemeClr val="tx1"/>
                </a:solidFill>
              </a:rPr>
              <a:t>Monitorizează îndeplinirea acestora lunară, cu intervenţiile la necesitate</a:t>
            </a:r>
          </a:p>
          <a:p>
            <a:pPr eaLnBrk="0" hangingPunct="0"/>
            <a:endParaRPr lang="ro-RO" sz="1000" dirty="0">
              <a:solidFill>
                <a:schemeClr val="tx1"/>
              </a:solidFill>
            </a:endParaRPr>
          </a:p>
          <a:p>
            <a:pPr marR="0" algn="l" defTabSz="914400" rtl="0" eaLnBrk="0" fontAlgn="base" latinLnBrk="0" hangingPunct="0">
              <a:lnSpc>
                <a:spcPct val="100000"/>
              </a:lnSpc>
              <a:spcBef>
                <a:spcPct val="0"/>
              </a:spcBef>
              <a:spcAft>
                <a:spcPct val="0"/>
              </a:spcAft>
              <a:buClrTx/>
              <a:buSzTx/>
              <a:tabLst/>
            </a:pPr>
            <a:r>
              <a:rPr lang="ro-RO" sz="1600" dirty="0">
                <a:solidFill>
                  <a:schemeClr val="tx1"/>
                </a:solidFill>
              </a:rPr>
              <a:t>  </a:t>
            </a:r>
            <a:endParaRPr lang="ro-RO" sz="1000" dirty="0">
              <a:solidFill>
                <a:schemeClr val="tx1"/>
              </a:solidFill>
            </a:endParaRPr>
          </a:p>
          <a:p>
            <a:pPr marL="285750" marR="0" indent="-285750" algn="l" defTabSz="914400" rtl="0" eaLnBrk="0" fontAlgn="base" latinLnBrk="0" hangingPunct="0">
              <a:lnSpc>
                <a:spcPct val="100000"/>
              </a:lnSpc>
              <a:spcBef>
                <a:spcPct val="0"/>
              </a:spcBef>
              <a:spcAft>
                <a:spcPct val="0"/>
              </a:spcAft>
              <a:buClrTx/>
              <a:buSzTx/>
              <a:buFontTx/>
              <a:buChar char="-"/>
              <a:tabLst/>
            </a:pPr>
            <a:endParaRPr kumimoji="0" lang="ro-RO" sz="1400" b="1" i="0" u="none" strike="noStrike" cap="none" normalizeH="0" baseline="0" dirty="0">
              <a:ln>
                <a:noFill/>
              </a:ln>
              <a:solidFill>
                <a:schemeClr val="tx1"/>
              </a:solidFill>
              <a:effectLst/>
            </a:endParaRPr>
          </a:p>
        </p:txBody>
      </p:sp>
      <p:sp>
        <p:nvSpPr>
          <p:cNvPr id="26" name="Arrow: Right 25">
            <a:extLst>
              <a:ext uri="{FF2B5EF4-FFF2-40B4-BE49-F238E27FC236}">
                <a16:creationId xmlns:a16="http://schemas.microsoft.com/office/drawing/2014/main" xmlns="" id="{A5BABBF2-D54E-4A69-BB02-6695426DB0D0}"/>
              </a:ext>
            </a:extLst>
          </p:cNvPr>
          <p:cNvSpPr/>
          <p:nvPr/>
        </p:nvSpPr>
        <p:spPr bwMode="auto">
          <a:xfrm>
            <a:off x="3041817" y="4671532"/>
            <a:ext cx="724277"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7" name="Rectangle 26">
            <a:extLst>
              <a:ext uri="{FF2B5EF4-FFF2-40B4-BE49-F238E27FC236}">
                <a16:creationId xmlns:a16="http://schemas.microsoft.com/office/drawing/2014/main" xmlns="" id="{1543AC62-DC67-4960-A1B0-40DE32144B72}"/>
              </a:ext>
            </a:extLst>
          </p:cNvPr>
          <p:cNvSpPr/>
          <p:nvPr/>
        </p:nvSpPr>
        <p:spPr bwMode="auto">
          <a:xfrm>
            <a:off x="3757188" y="4113890"/>
            <a:ext cx="3558012" cy="184665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ro-RO" sz="1800" dirty="0">
                <a:solidFill>
                  <a:schemeClr val="tx1"/>
                </a:solidFill>
              </a:rPr>
              <a:t>                  </a:t>
            </a:r>
          </a:p>
          <a:p>
            <a:pPr eaLnBrk="0" hangingPunct="0"/>
            <a:r>
              <a:rPr lang="ro-RO" sz="1800" dirty="0">
                <a:solidFill>
                  <a:srgbClr val="7030A0"/>
                </a:solidFill>
              </a:rPr>
              <a:t>                 Rezultat</a:t>
            </a:r>
            <a:endParaRPr lang="ro-RO" sz="1600" dirty="0">
              <a:solidFill>
                <a:schemeClr val="tx1"/>
              </a:solidFill>
            </a:endParaRPr>
          </a:p>
          <a:p>
            <a:pPr marR="0" algn="l" defTabSz="914400" rtl="0" eaLnBrk="0" fontAlgn="base" latinLnBrk="0" hangingPunct="0">
              <a:lnSpc>
                <a:spcPct val="100000"/>
              </a:lnSpc>
              <a:spcBef>
                <a:spcPct val="0"/>
              </a:spcBef>
              <a:spcAft>
                <a:spcPct val="0"/>
              </a:spcAft>
              <a:buClrTx/>
              <a:buSzTx/>
              <a:tabLst/>
            </a:pPr>
            <a:r>
              <a:rPr lang="ro-RO" sz="1600" dirty="0">
                <a:solidFill>
                  <a:schemeClr val="tx1"/>
                </a:solidFill>
              </a:rPr>
              <a:t>      </a:t>
            </a:r>
            <a:r>
              <a:rPr lang="ro-RO" sz="1600" i="1" dirty="0">
                <a:solidFill>
                  <a:schemeClr val="tx1"/>
                </a:solidFill>
              </a:rPr>
              <a:t>Exploatarea în condiţii eficiente şi obţinerea performanţelor în livrarea unui serviciu de calitate consumatorilor  </a:t>
            </a:r>
            <a:endParaRPr lang="ro-RO" sz="1000" i="1" dirty="0">
              <a:solidFill>
                <a:schemeClr val="tx1"/>
              </a:solidFill>
            </a:endParaRPr>
          </a:p>
          <a:p>
            <a:pPr marL="285750" marR="0" indent="-285750" algn="l" defTabSz="914400" rtl="0" eaLnBrk="0" fontAlgn="base" latinLnBrk="0" hangingPunct="0">
              <a:lnSpc>
                <a:spcPct val="100000"/>
              </a:lnSpc>
              <a:spcBef>
                <a:spcPct val="0"/>
              </a:spcBef>
              <a:spcAft>
                <a:spcPct val="0"/>
              </a:spcAft>
              <a:buClrTx/>
              <a:buSzTx/>
              <a:buFontTx/>
              <a:buChar char="-"/>
              <a:tabLst/>
            </a:pPr>
            <a:endParaRPr kumimoji="0" lang="ro-RO" sz="14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7721540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28556"/>
          </a:xfrm>
          <a:prstGeom prst="rect">
            <a:avLst/>
          </a:prstGeom>
          <a:noFill/>
        </p:spPr>
        <p:txBody>
          <a:bodyPr wrap="square" rtlCol="0">
            <a:spAutoFit/>
          </a:bodyPr>
          <a:lstStyle/>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Este important de menţionat faptul, că în dependenţă de tipul de activităţi şi lucrări propuse spre executare, la planificarea anuală, identificarea priorităţilor lucrărilor trebuie analizată în grup de lucru corespunzător, cu specialişti care posedă experienţa şi cunoştinţele necesare.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Ca exemplu, în cazul stabilirii necesarului de înlocuire a conductelor uzate, atît la reţelele de apeduct, cît şi la cele de canalizare se va analiza registrul anual al avariilor, informaţia despre vîrsta reţelelor, tipul materialului, dar şi alte informaţii relevante. </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Astfel, în grupul de lucru se va propune minim 2 soluţii pentru executare, mai ales avînd în vedere circumstanţele financiare ale lucrărilor propuse şi impactul asupra consumatorilor.</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705377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862870"/>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După identificarea şi aprobarea volumului final de lucru, în baza planului anual se vor elabora şi aproba şi planuarile lunare, cu divizarea volumelor de lucru şi cheltuielilor.</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Ulterior acestea urmează a fi respectate la maxim, iar responsabilitatea pentru indeplinirea planurilor le va reveni tuturor participanţilor procesului- personalul de exploatare şi personalului tehnic ingineresc care monitorizează lucrările.</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08263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269199"/>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Exploatarea instalaţiilor(căminelor, camerelor, canalelor de trecere), armaturilor de închidere şi hidranţilor pentru stingerea incendiilor</a:t>
            </a:r>
          </a:p>
          <a:p>
            <a:r>
              <a:rPr lang="ro-RO" sz="2000" dirty="0">
                <a:solidFill>
                  <a:schemeClr val="tx1"/>
                </a:solidFill>
                <a:latin typeface="Times New Roman" panose="02020603050405020304" pitchFamily="18" charset="0"/>
                <a:cs typeface="Times New Roman" panose="02020603050405020304" pitchFamily="18" charset="0"/>
              </a:rPr>
              <a:t>    Lista de lucrări sistematic efectuate de echipele de exploatare a reţelelor ar fi: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Instalarea bratarii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Sudarea peticului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Sudarea fisurii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Stemuirea imbinarii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Instalarea mansonului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Sudarea capacului orb</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Inlocuirea armaturii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Repararea armaturii</a:t>
            </a:r>
          </a:p>
        </p:txBody>
      </p:sp>
    </p:spTree>
    <p:extLst>
      <p:ext uri="{BB962C8B-B14F-4D97-AF65-F5344CB8AC3E}">
        <p14:creationId xmlns:p14="http://schemas.microsoft.com/office/powerpoint/2010/main" val="26238312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11531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Reparatia vanei remont.parte sus</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Reparatia preventiva a vanei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Inlocuirea hidrantului de incendiu</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Reparatia caminului cu trape vechi1x1</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Amenajarea noului camin</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Racordarea clientului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Inlocuirea tevii pina la 5 m</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Inlocuirea tevii 5-10 m .</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Inlocuirea bransamentului</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Umplutura</a:t>
            </a:r>
          </a:p>
          <a:p>
            <a:pPr marL="342900" indent="-342900">
              <a:lnSpc>
                <a:spcPct val="150000"/>
              </a:lnSpc>
              <a:buFont typeface="Arial" panose="020B0604020202020204" pitchFamily="34" charset="0"/>
              <a:buChar char="•"/>
            </a:pPr>
            <a:r>
              <a:rPr lang="ro-RO" sz="2000" dirty="0">
                <a:solidFill>
                  <a:schemeClr val="tx1"/>
                </a:solidFill>
                <a:latin typeface="Times New Roman" panose="02020603050405020304" pitchFamily="18" charset="0"/>
                <a:cs typeface="Times New Roman" panose="02020603050405020304" pitchFamily="18" charset="0"/>
              </a:rPr>
              <a:t>Montarea gurii de acces a fintinii/fonta</a:t>
            </a:r>
          </a:p>
        </p:txBody>
      </p:sp>
    </p:spTree>
    <p:extLst>
      <p:ext uri="{BB962C8B-B14F-4D97-AF65-F5344CB8AC3E}">
        <p14:creationId xmlns:p14="http://schemas.microsoft.com/office/powerpoint/2010/main" val="42134921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16758"/>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Prestarea serviciilor auxiliare în domeniul alimentării cu apă și evacuării apelor uzate</a:t>
            </a:r>
            <a:endParaRPr lang="ro-RO" sz="1800" dirty="0">
              <a:solidFill>
                <a:schemeClr val="tx1"/>
              </a:solidFill>
              <a:latin typeface="Times New Roman" panose="02020603050405020304" pitchFamily="18" charset="0"/>
              <a:cs typeface="Times New Roman" panose="02020603050405020304" pitchFamily="18" charset="0"/>
            </a:endParaRPr>
          </a:p>
          <a:p>
            <a:r>
              <a:rPr lang="ro-RO" sz="2000" dirty="0">
                <a:solidFill>
                  <a:schemeClr val="tx1"/>
                </a:solidFill>
                <a:latin typeface="Times New Roman" panose="02020603050405020304" pitchFamily="18" charset="0"/>
                <a:cs typeface="Times New Roman" panose="02020603050405020304" pitchFamily="18" charset="0"/>
              </a:rPr>
              <a:t>    Serviciul public de  alimentare cu energie termică şi apă caldă (Centralele termice „Codru”, „Costiujeni” şi „Aeroport”):</a:t>
            </a:r>
          </a:p>
          <a:p>
            <a:r>
              <a:rPr lang="ro-RO" sz="2000" dirty="0">
                <a:solidFill>
                  <a:schemeClr val="tx1"/>
                </a:solidFill>
                <a:latin typeface="Times New Roman" panose="02020603050405020304" pitchFamily="18" charset="0"/>
                <a:cs typeface="Times New Roman" panose="02020603050405020304" pitchFamily="18" charset="0"/>
              </a:rPr>
              <a:t>	pregătirea apei calde;</a:t>
            </a:r>
          </a:p>
          <a:p>
            <a:r>
              <a:rPr lang="ro-RO" sz="2000" dirty="0">
                <a:solidFill>
                  <a:schemeClr val="tx1"/>
                </a:solidFill>
                <a:latin typeface="Times New Roman" panose="02020603050405020304" pitchFamily="18" charset="0"/>
                <a:cs typeface="Times New Roman" panose="02020603050405020304" pitchFamily="18" charset="0"/>
              </a:rPr>
              <a:t>	producerea energiei termice;</a:t>
            </a:r>
          </a:p>
          <a:p>
            <a:r>
              <a:rPr lang="ro-RO" sz="2000" dirty="0">
                <a:solidFill>
                  <a:schemeClr val="tx1"/>
                </a:solidFill>
                <a:latin typeface="Times New Roman" panose="02020603050405020304" pitchFamily="18" charset="0"/>
                <a:cs typeface="Times New Roman" panose="02020603050405020304" pitchFamily="18" charset="0"/>
              </a:rPr>
              <a:t>	exploatarea reţelelor termice;</a:t>
            </a:r>
          </a:p>
          <a:p>
            <a:r>
              <a:rPr lang="ro-RO" sz="2000" dirty="0">
                <a:solidFill>
                  <a:schemeClr val="tx1"/>
                </a:solidFill>
                <a:latin typeface="Times New Roman" panose="02020603050405020304" pitchFamily="18" charset="0"/>
                <a:cs typeface="Times New Roman" panose="02020603050405020304" pitchFamily="18" charset="0"/>
              </a:rPr>
              <a:t>	producerea energiei electrice.</a:t>
            </a:r>
          </a:p>
          <a:p>
            <a:r>
              <a:rPr lang="ro-RO" sz="2000" dirty="0">
                <a:solidFill>
                  <a:schemeClr val="tx1"/>
                </a:solidFill>
                <a:latin typeface="Times New Roman" panose="02020603050405020304" pitchFamily="18" charset="0"/>
                <a:cs typeface="Times New Roman" panose="02020603050405020304" pitchFamily="18" charset="0"/>
              </a:rPr>
              <a:t>         Activităţi auxiliare  </a:t>
            </a:r>
          </a:p>
          <a:p>
            <a:r>
              <a:rPr lang="ro-RO" sz="2000" dirty="0">
                <a:solidFill>
                  <a:schemeClr val="tx1"/>
                </a:solidFill>
                <a:latin typeface="Times New Roman" panose="02020603050405020304" pitchFamily="18" charset="0"/>
                <a:cs typeface="Times New Roman" panose="02020603050405020304" pitchFamily="18" charset="0"/>
              </a:rPr>
              <a:t>-	proiectarea şi construcţia reţelelor de apă şi canalizare;</a:t>
            </a:r>
          </a:p>
          <a:p>
            <a:r>
              <a:rPr lang="ro-RO" sz="2000" dirty="0">
                <a:solidFill>
                  <a:schemeClr val="tx1"/>
                </a:solidFill>
                <a:latin typeface="Times New Roman" panose="02020603050405020304" pitchFamily="18" charset="0"/>
                <a:cs typeface="Times New Roman" panose="02020603050405020304" pitchFamily="18" charset="0"/>
              </a:rPr>
              <a:t>-	exploatarea auto transportului;</a:t>
            </a:r>
          </a:p>
          <a:p>
            <a:r>
              <a:rPr lang="ro-RO" sz="2000" dirty="0">
                <a:solidFill>
                  <a:schemeClr val="tx1"/>
                </a:solidFill>
                <a:latin typeface="Times New Roman" panose="02020603050405020304" pitchFamily="18" charset="0"/>
                <a:cs typeface="Times New Roman" panose="02020603050405020304" pitchFamily="18" charset="0"/>
              </a:rPr>
              <a:t>-	exploatarea mecanismelor;</a:t>
            </a:r>
          </a:p>
          <a:p>
            <a:r>
              <a:rPr lang="ro-RO" sz="2000" dirty="0">
                <a:solidFill>
                  <a:schemeClr val="tx1"/>
                </a:solidFill>
                <a:latin typeface="Times New Roman" panose="02020603050405020304" pitchFamily="18" charset="0"/>
                <a:cs typeface="Times New Roman" panose="02020603050405020304" pitchFamily="18" charset="0"/>
              </a:rPr>
              <a:t>-	reparaţia utilajului electric şi mecanic;</a:t>
            </a:r>
          </a:p>
          <a:p>
            <a:r>
              <a:rPr lang="ro-RO" sz="2000" dirty="0">
                <a:solidFill>
                  <a:schemeClr val="tx1"/>
                </a:solidFill>
                <a:latin typeface="Times New Roman" panose="02020603050405020304" pitchFamily="18" charset="0"/>
                <a:cs typeface="Times New Roman" panose="02020603050405020304" pitchFamily="18" charset="0"/>
              </a:rPr>
              <a:t>-	reparaţia clădirilor şi instalaţiilor;</a:t>
            </a:r>
          </a:p>
          <a:p>
            <a:r>
              <a:rPr lang="ro-RO" sz="2000" dirty="0">
                <a:solidFill>
                  <a:schemeClr val="tx1"/>
                </a:solidFill>
                <a:latin typeface="Times New Roman" panose="02020603050405020304" pitchFamily="18" charset="0"/>
                <a:cs typeface="Times New Roman" panose="02020603050405020304" pitchFamily="18" charset="0"/>
              </a:rPr>
              <a:t>-	efectuarea investigațiilor de laborator a calității apei potabile/uzate.</a:t>
            </a:r>
          </a:p>
        </p:txBody>
      </p:sp>
    </p:spTree>
    <p:extLst>
      <p:ext uri="{BB962C8B-B14F-4D97-AF65-F5344CB8AC3E}">
        <p14:creationId xmlns:p14="http://schemas.microsoft.com/office/powerpoint/2010/main" val="18824448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555093"/>
          </a:xfrm>
          <a:prstGeom prst="rect">
            <a:avLst/>
          </a:prstGeom>
          <a:noFill/>
        </p:spPr>
        <p:txBody>
          <a:bodyPr wrap="square" rtlCol="0">
            <a:spAutoFit/>
          </a:bodyPr>
          <a:lstStyle/>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ro-RO" sz="2000" dirty="0">
                <a:solidFill>
                  <a:schemeClr val="tx1"/>
                </a:solidFill>
                <a:latin typeface="Times New Roman" panose="02020603050405020304" pitchFamily="18" charset="0"/>
                <a:cs typeface="Times New Roman" panose="02020603050405020304" pitchFamily="18" charset="0"/>
              </a:rPr>
              <a:t>Reparaţiile preventiv planificate RPP  a conductelor, instalațiilor și utilajului operatorilor de servicii AAC reprezintă un complex de măsuri tehnice orientate spre întreținerea/mentenanța sau reabilitarea calităților de exploatare a rețelelor, instalațiilor și utilajului în întregime, precum și a părților lor constructive, ansamblurilor și elementelor lor componente în parte. </a:t>
            </a:r>
          </a:p>
          <a:p>
            <a:pPr>
              <a:lnSpc>
                <a:spcPct val="150000"/>
              </a:lnSpc>
            </a:pPr>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9774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924699"/>
          </a:xfrm>
          <a:prstGeom prst="rect">
            <a:avLst/>
          </a:prstGeom>
          <a:noFill/>
        </p:spPr>
        <p:txBody>
          <a:bodyPr wrap="square" rtlCol="0">
            <a:spAutoFit/>
          </a:bodyPr>
          <a:lstStyle/>
          <a:p>
            <a:r>
              <a:rPr lang="ro-RO" sz="1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Astfel, in cazuri deosebite, de exemplu în cazul adresărilor parvenite de la autorităţile publice locale, primăriile suburbiilor, sau a agenţilor economici operatorul intervine cu soluţia de prestare a serviciilor contra cost, de exemplu de a proiecta sau reabilita unele conducte de alimentare cu apă sau de canalizare, efectuare de investigaţii de laborator privitor la calitatea apei, dar şi alte activităţi, la necesitate.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Exemple de acest gen:</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Strămutarea conductei magistrale cu d-1200mm din oţel, din str.M. Sadoveanu colţ cu str. V.Vodă cu reconectarea acesteia. </a:t>
            </a:r>
          </a:p>
          <a:p>
            <a:r>
              <a:rPr lang="ro-RO" sz="1800" dirty="0">
                <a:solidFill>
                  <a:schemeClr val="tx1"/>
                </a:solidFill>
                <a:latin typeface="Times New Roman" panose="02020603050405020304" pitchFamily="18" charset="0"/>
                <a:cs typeface="Times New Roman" panose="02020603050405020304" pitchFamily="18" charset="0"/>
              </a:rPr>
              <a:t>   </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5335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C2AC0B97-1304-49D7-979B-06165B3F6F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781496" y="-247490"/>
            <a:ext cx="5286223" cy="8631932"/>
          </a:xfrm>
          <a:prstGeom prst="rect">
            <a:avLst/>
          </a:prstGeom>
        </p:spPr>
      </p:pic>
    </p:spTree>
    <p:extLst>
      <p:ext uri="{BB962C8B-B14F-4D97-AF65-F5344CB8AC3E}">
        <p14:creationId xmlns:p14="http://schemas.microsoft.com/office/powerpoint/2010/main" val="15017033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049301F6-47E8-4324-88E0-2237779010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453497"/>
            <a:ext cx="8788857" cy="5303995"/>
          </a:xfrm>
          <a:prstGeom prst="rect">
            <a:avLst/>
          </a:prstGeom>
        </p:spPr>
      </p:pic>
    </p:spTree>
    <p:extLst>
      <p:ext uri="{BB962C8B-B14F-4D97-AF65-F5344CB8AC3E}">
        <p14:creationId xmlns:p14="http://schemas.microsoft.com/office/powerpoint/2010/main" val="30346117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C0B68DD6-84B7-4571-942E-888C284794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88" y="1405894"/>
            <a:ext cx="8935770" cy="5351598"/>
          </a:xfrm>
          <a:prstGeom prst="rect">
            <a:avLst/>
          </a:prstGeom>
        </p:spPr>
      </p:pic>
    </p:spTree>
    <p:extLst>
      <p:ext uri="{BB962C8B-B14F-4D97-AF65-F5344CB8AC3E}">
        <p14:creationId xmlns:p14="http://schemas.microsoft.com/office/powerpoint/2010/main" val="38465890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555093"/>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Deasemenea</a:t>
            </a:r>
            <a:r>
              <a:rPr lang="en-US" sz="2000" dirty="0">
                <a:solidFill>
                  <a:schemeClr val="tx1"/>
                </a:solidFill>
                <a:latin typeface="Times New Roman" panose="02020603050405020304" pitchFamily="18" charset="0"/>
                <a:cs typeface="Times New Roman" panose="02020603050405020304" pitchFamily="18" charset="0"/>
              </a:rPr>
              <a:t>, se </a:t>
            </a:r>
            <a:r>
              <a:rPr lang="en-US" sz="2000" dirty="0" err="1">
                <a:solidFill>
                  <a:schemeClr val="tx1"/>
                </a:solidFill>
                <a:latin typeface="Times New Roman" panose="02020603050405020304" pitchFamily="18" charset="0"/>
                <a:cs typeface="Times New Roman" panose="02020603050405020304" pitchFamily="18" charset="0"/>
              </a:rPr>
              <a:t>poate</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calificat</a:t>
            </a:r>
            <a:r>
              <a:rPr lang="en-US" sz="2000" dirty="0">
                <a:solidFill>
                  <a:schemeClr val="tx1"/>
                </a:solidFill>
                <a:latin typeface="Times New Roman" panose="02020603050405020304" pitchFamily="18" charset="0"/>
                <a:cs typeface="Times New Roman" panose="02020603050405020304" pitchFamily="18" charset="0"/>
              </a:rPr>
              <a:t> ca </a:t>
            </a:r>
            <a:r>
              <a:rPr lang="en-US" sz="2000" dirty="0" err="1">
                <a:solidFill>
                  <a:schemeClr val="tx1"/>
                </a:solidFill>
                <a:latin typeface="Times New Roman" panose="02020603050405020304" pitchFamily="18" charset="0"/>
                <a:cs typeface="Times New Roman" panose="02020603050405020304" pitchFamily="18" charset="0"/>
              </a:rPr>
              <a:t>servicii</a:t>
            </a:r>
            <a:r>
              <a:rPr lang="ro-RO" sz="2000" dirty="0">
                <a:solidFill>
                  <a:schemeClr val="tx1"/>
                </a:solidFill>
                <a:latin typeface="Times New Roman" panose="02020603050405020304" pitchFamily="18" charset="0"/>
                <a:cs typeface="Times New Roman" panose="02020603050405020304" pitchFamily="18" charset="0"/>
              </a:rPr>
              <a:t> prestate terţilor şi unele tipuri de lucrări de construcţii/reparaţii sau racordarea la reţelele publice în cazuri cînd Operatorul are posibilitatea sa efectuieze aceste lucrări, evident contra cost.</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 cazul dat, la solicitarea APL, primăriei s.Bălţata, Operatorul a executat conectarea reţelei noi construite la reţelele publice, inclusiv tot setul necesar de activităţi aferente.</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2502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17479094-7BA5-4A9D-BF87-1F633FD1E4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8827" y="1359084"/>
            <a:ext cx="4846346" cy="5498916"/>
          </a:xfrm>
          <a:prstGeom prst="rect">
            <a:avLst/>
          </a:prstGeom>
        </p:spPr>
      </p:pic>
    </p:spTree>
    <p:extLst>
      <p:ext uri="{BB962C8B-B14F-4D97-AF65-F5344CB8AC3E}">
        <p14:creationId xmlns:p14="http://schemas.microsoft.com/office/powerpoint/2010/main" val="8314609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0EDF487-791D-4632-84D9-28EAECDE32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8827" y="1359084"/>
            <a:ext cx="4846346" cy="5498916"/>
          </a:xfrm>
          <a:prstGeom prst="rect">
            <a:avLst/>
          </a:prstGeom>
        </p:spPr>
      </p:pic>
    </p:spTree>
    <p:extLst>
      <p:ext uri="{BB962C8B-B14F-4D97-AF65-F5344CB8AC3E}">
        <p14:creationId xmlns:p14="http://schemas.microsoft.com/office/powerpoint/2010/main" val="241458853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F9969D6-EA93-4F17-BAC7-09974F4A1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8827" y="1405894"/>
            <a:ext cx="4846346" cy="4424538"/>
          </a:xfrm>
          <a:prstGeom prst="rect">
            <a:avLst/>
          </a:prstGeom>
        </p:spPr>
      </p:pic>
    </p:spTree>
    <p:extLst>
      <p:ext uri="{BB962C8B-B14F-4D97-AF65-F5344CB8AC3E}">
        <p14:creationId xmlns:p14="http://schemas.microsoft.com/office/powerpoint/2010/main" val="40341803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801314"/>
          </a:xfrm>
          <a:prstGeom prst="rect">
            <a:avLst/>
          </a:prstGeom>
          <a:noFill/>
        </p:spPr>
        <p:txBody>
          <a:bodyPr wrap="square" rtlCol="0">
            <a:spAutoFit/>
          </a:bodyPr>
          <a:lstStyle/>
          <a:p>
            <a:r>
              <a:rPr lang="pt-BR" sz="2000" dirty="0">
                <a:solidFill>
                  <a:schemeClr val="tx1"/>
                </a:solidFill>
                <a:latin typeface="Times New Roman" panose="02020603050405020304" pitchFamily="18" charset="0"/>
                <a:cs typeface="Times New Roman" panose="02020603050405020304" pitchFamily="18" charset="0"/>
              </a:rPr>
              <a:t>         Spălarea planificată și neplanificată a rețelelor de apă și de canalizare</a:t>
            </a:r>
          </a:p>
          <a:p>
            <a:pPr>
              <a:lnSpc>
                <a:spcPct val="150000"/>
              </a:lnSpc>
            </a:pPr>
            <a:r>
              <a:rPr lang="pt-BR" sz="2000" dirty="0">
                <a:solidFill>
                  <a:schemeClr val="tx1"/>
                </a:solidFill>
                <a:latin typeface="Times New Roman" panose="02020603050405020304" pitchFamily="18" charset="0"/>
                <a:cs typeface="Times New Roman" panose="02020603050405020304" pitchFamily="18" charset="0"/>
              </a:rPr>
              <a:t>       </a:t>
            </a:r>
            <a:r>
              <a:rPr lang="pt-BR" sz="1800" dirty="0">
                <a:solidFill>
                  <a:schemeClr val="tx1"/>
                </a:solidFill>
                <a:latin typeface="Times New Roman" panose="02020603050405020304" pitchFamily="18" charset="0"/>
                <a:cs typeface="Times New Roman" panose="02020603050405020304" pitchFamily="18" charset="0"/>
              </a:rPr>
              <a:t>Sp</a:t>
            </a:r>
            <a:r>
              <a:rPr lang="ro-RO" sz="1800" dirty="0">
                <a:solidFill>
                  <a:schemeClr val="tx1"/>
                </a:solidFill>
                <a:latin typeface="Times New Roman" panose="02020603050405020304" pitchFamily="18" charset="0"/>
                <a:cs typeface="Times New Roman" panose="02020603050405020304" pitchFamily="18" charset="0"/>
              </a:rPr>
              <a:t>ălarea planificată a reţelelor, mai ales a celor de alimentare cu apă potabilă este o procedură obligatorie, întreprinsă de serviciile de exploatare a operatorului pentru a asigura un serviciu de calitate prestat consumatorului. Astfel, spălarea rețelelor de apă și de canalizare se efectuează nu mai rar de o dată pe an sau de atâtea ori cât este necesar conform dispozițiilor (scrise) sau instrucțiunilor serviciului ANSP, în special în cazul depistării schimbării calității apei în rețelele de apă după efectuare lucrărilor preventive, reparațiilor curente și capitale, precum și în cazul înfundării rețelelor de canalizare</a:t>
            </a:r>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40940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16758"/>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Concomitent, în cazul construcţiilor de reţele noi, până la recepția în exploatare a conductei construite antreprenorul cu participarea operatorului efectuează curățarea și spălarea cavității conductei în scopul eliminării impurităților reziduale și a obiectelor întâmplătoare, de regulă, înainte de efectuarea testărilor prin spălare hidropneumatică (cu apă și aer), prin metoda hidromecanică cu ajutorul pistoanelor elastice de curățare (de tipul bureților ș.a.) sau numai cu apă.</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După spălare se efectuează încercările hidraulice (pneumatice) preventive și de recepție ale conductelor în conformitate cu cerințele </a:t>
            </a:r>
            <a:r>
              <a:rPr lang="ru-RU" sz="1800" dirty="0">
                <a:solidFill>
                  <a:schemeClr val="tx1"/>
                </a:solidFill>
                <a:latin typeface="Times New Roman" panose="02020603050405020304" pitchFamily="18" charset="0"/>
                <a:cs typeface="Times New Roman" panose="02020603050405020304" pitchFamily="18" charset="0"/>
              </a:rPr>
              <a:t>СНиП 3.04.05-85*, </a:t>
            </a:r>
            <a:r>
              <a:rPr lang="ro-RO" sz="1800" dirty="0">
                <a:solidFill>
                  <a:schemeClr val="tx1"/>
                </a:solidFill>
                <a:latin typeface="Times New Roman" panose="02020603050405020304" pitchFamily="18" charset="0"/>
                <a:cs typeface="Times New Roman" panose="02020603050405020304" pitchFamily="18" charset="0"/>
              </a:rPr>
              <a:t>perfectându-se actele respective în conformitate cu anexele obligatorii nr. 1-4 ale aceluiași normativ.</a:t>
            </a:r>
          </a:p>
          <a:p>
            <a:r>
              <a:rPr lang="ro-RO" sz="2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832076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862870"/>
          </a:xfrm>
          <a:prstGeom prst="rect">
            <a:avLst/>
          </a:prstGeom>
          <a:noFill/>
        </p:spPr>
        <p:txBody>
          <a:bodyPr wrap="square" rtlCol="0">
            <a:spAutoFit/>
          </a:bodyPr>
          <a:lstStyle/>
          <a:p>
            <a:pPr marL="171450" indent="-171450" algn="just">
              <a:lnSpc>
                <a:spcPct val="150000"/>
              </a:lnSpc>
              <a:buFontTx/>
              <a:buChar char="-"/>
            </a:pPr>
            <a:r>
              <a:rPr lang="ro-RO" sz="2000" i="1" dirty="0">
                <a:solidFill>
                  <a:schemeClr val="tx1"/>
                </a:solidFill>
              </a:rPr>
              <a:t>Reparațiile curente</a:t>
            </a:r>
            <a:r>
              <a:rPr lang="ro-RO" sz="2000" dirty="0">
                <a:solidFill>
                  <a:schemeClr val="tx1"/>
                </a:solidFill>
              </a:rPr>
              <a:t> constituie/reprezintă baza exploatării normale (în limitele termenilor de calcul) a rețelelor, instalațiilor și utilajului și constau în lucrările de prevenire a acestora efectuate sistematic contra uzurii premature (înainte de vreme) și avariilor.</a:t>
            </a:r>
          </a:p>
          <a:p>
            <a:pPr marL="171450" indent="-171450" algn="just">
              <a:lnSpc>
                <a:spcPct val="150000"/>
              </a:lnSpc>
              <a:buFontTx/>
              <a:buChar char="-"/>
            </a:pPr>
            <a:endParaRPr lang="ro-RO" sz="2000" dirty="0">
              <a:solidFill>
                <a:schemeClr val="tx1"/>
              </a:solidFill>
            </a:endParaRPr>
          </a:p>
          <a:p>
            <a:pPr algn="just">
              <a:lnSpc>
                <a:spcPct val="150000"/>
              </a:lnSpc>
            </a:pPr>
            <a:r>
              <a:rPr lang="ro-RO" sz="2000" dirty="0">
                <a:solidFill>
                  <a:schemeClr val="tx1"/>
                </a:solidFill>
              </a:rPr>
              <a:t>  Reparațiile curente efectuate la timp și calitativ reduc considerabil cheltuielile de    efectuare a reparațiilor capitale și frecvența avariilor în sistemul AAC în întregime.</a:t>
            </a:r>
            <a:endParaRPr lang="ro-RO" sz="2000" i="1" dirty="0">
              <a:solidFill>
                <a:schemeClr val="tx1"/>
              </a:solidFill>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70769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970591"/>
          </a:xfrm>
          <a:prstGeom prst="rect">
            <a:avLst/>
          </a:prstGeom>
          <a:noFill/>
        </p:spPr>
        <p:txBody>
          <a:bodyPr wrap="square" rtlCol="0">
            <a:spAutoFit/>
          </a:bodyPr>
          <a:lstStyle/>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Conductele și instalațiile de alimentare cu apă finisate înainte de recepția în exploatare trebuie să fie spălate (curățate) și dezinfectate prin clorinare, cu spălarea ulterioară până la obținerea analizelor fizico-chimice și bacteriologice (de probă) satisfăcătoare/corespunzătoare cerințelor standardului de apă potabilă.</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Modul de efectuare a spălării și dezinfectării conductelor și a instalațiilor de alimentare cu apă este expus în anexa recomandată nr. 5 a </a:t>
            </a:r>
            <a:r>
              <a:rPr lang="ru-RU" sz="1800" dirty="0">
                <a:solidFill>
                  <a:schemeClr val="tx1"/>
                </a:solidFill>
                <a:latin typeface="Times New Roman" panose="02020603050405020304" pitchFamily="18" charset="0"/>
                <a:cs typeface="Times New Roman" panose="02020603050405020304" pitchFamily="18" charset="0"/>
              </a:rPr>
              <a:t>СНиП 3.04.05-85* </a:t>
            </a:r>
            <a:r>
              <a:rPr lang="ro-RO" sz="1800" dirty="0">
                <a:solidFill>
                  <a:schemeClr val="tx1"/>
                </a:solidFill>
                <a:latin typeface="Times New Roman" panose="02020603050405020304" pitchFamily="18" charset="0"/>
                <a:cs typeface="Times New Roman" panose="02020603050405020304" pitchFamily="18" charset="0"/>
              </a:rPr>
              <a:t>și în regulile respective.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Spălarea definitivă se efectuează până la obținerea a 2 probe bacteriologice și fizico-chimice satisfăcătoare a apei prelevate în conformitate cu indicațiile ANSP a Ministerului Sănătății,  Muncii și Protecției Sociale al RM</a:t>
            </a:r>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31933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28556"/>
          </a:xfrm>
          <a:prstGeom prst="rect">
            <a:avLst/>
          </a:prstGeom>
          <a:noFill/>
        </p:spPr>
        <p:txBody>
          <a:bodyPr wrap="square" rtlCol="0">
            <a:spAutoFit/>
          </a:bodyPr>
          <a:lstStyle/>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Pentru casele de locuit individuale cu diametrul branșamentului cuprins între 15  ÷ 32 mm şi lungimea până la 20 m, se permite executarea proceselor de spălare şi dezinfectare a branșamentului în momentul branșării. </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Spălarea şi dezinfectarea branșamentului se va executa timp de 30 min prin evacuarea apei din rețeaua publică, iar pentru branșamente cu lungimea mai mare de  20 m, durata spălării şi dezinfectării se va stabili conform prevederilor expuse în anexa recomandată nr. 5 a </a:t>
            </a:r>
            <a:r>
              <a:rPr lang="ru-RU" sz="1800" dirty="0">
                <a:solidFill>
                  <a:schemeClr val="tx1"/>
                </a:solidFill>
                <a:latin typeface="Times New Roman" panose="02020603050405020304" pitchFamily="18" charset="0"/>
                <a:cs typeface="Times New Roman" panose="02020603050405020304" pitchFamily="18" charset="0"/>
              </a:rPr>
              <a:t>СНиП 3.04.05-85* </a:t>
            </a:r>
            <a:r>
              <a:rPr lang="ro-RO" sz="1800" dirty="0">
                <a:solidFill>
                  <a:schemeClr val="tx1"/>
                </a:solidFill>
                <a:latin typeface="Times New Roman" panose="02020603050405020304" pitchFamily="18" charset="0"/>
                <a:cs typeface="Times New Roman" panose="02020603050405020304" pitchFamily="18" charset="0"/>
              </a:rPr>
              <a:t>și în regulile respective.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Despre rezultatele spălării și dezinfectării conductelor și instalațiilor ale sistemului de alimentare cu apă se perfectează un proces verbal conform formei din anexa obligatorie nr. 6 a </a:t>
            </a:r>
            <a:r>
              <a:rPr lang="ru-RU" sz="1800" dirty="0">
                <a:solidFill>
                  <a:schemeClr val="tx1"/>
                </a:solidFill>
                <a:latin typeface="Times New Roman" panose="02020603050405020304" pitchFamily="18" charset="0"/>
                <a:cs typeface="Times New Roman" panose="02020603050405020304" pitchFamily="18" charset="0"/>
              </a:rPr>
              <a:t>СНиП 3.04.05-85*.</a:t>
            </a:r>
          </a:p>
        </p:txBody>
      </p:sp>
    </p:spTree>
    <p:extLst>
      <p:ext uri="{BB962C8B-B14F-4D97-AF65-F5344CB8AC3E}">
        <p14:creationId xmlns:p14="http://schemas.microsoft.com/office/powerpoint/2010/main" val="385023566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785926"/>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Spălarea neplanificată a reţelelor de alimentare cu apă şi de canalizare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Este deasemenea o procedură obligatorie, dar care este impusă de a fi executată în urma producerii unor avarii la reţele, sau în cazul în care viteza fluxului de apă potabilă este mică în rezultatul consumului scăzut în fiecare lună sau la intervale determinate, precum și conform deciziei ANSP.</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Volumul de apă utilizat este calculat şi atribuit ca cheltuieli la consumul tehnologic de apă al operatorului, care se aprobă anual de către ANRE.</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7308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Dgdgfghfghfg</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D74FB616-8631-4901-875F-32D9B5F5C4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80" y="1405894"/>
            <a:ext cx="8971985" cy="5351598"/>
          </a:xfrm>
          <a:prstGeom prst="rect">
            <a:avLst/>
          </a:prstGeom>
        </p:spPr>
      </p:pic>
    </p:spTree>
    <p:extLst>
      <p:ext uri="{BB962C8B-B14F-4D97-AF65-F5344CB8AC3E}">
        <p14:creationId xmlns:p14="http://schemas.microsoft.com/office/powerpoint/2010/main" val="14751284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Dgdgfghfghfg</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0DFEA1D-4CD6-4A30-B7D8-88A0133F8D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28" y="1368298"/>
            <a:ext cx="9008198" cy="5443056"/>
          </a:xfrm>
          <a:prstGeom prst="rect">
            <a:avLst/>
          </a:prstGeom>
        </p:spPr>
      </p:pic>
    </p:spTree>
    <p:extLst>
      <p:ext uri="{BB962C8B-B14F-4D97-AF65-F5344CB8AC3E}">
        <p14:creationId xmlns:p14="http://schemas.microsoft.com/office/powerpoint/2010/main" val="271148778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41960EB2-DF24-4AFD-8548-582048F5B4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28" y="1405893"/>
            <a:ext cx="9008198" cy="5405461"/>
          </a:xfrm>
          <a:prstGeom prst="rect">
            <a:avLst/>
          </a:prstGeom>
        </p:spPr>
      </p:pic>
    </p:spTree>
    <p:extLst>
      <p:ext uri="{BB962C8B-B14F-4D97-AF65-F5344CB8AC3E}">
        <p14:creationId xmlns:p14="http://schemas.microsoft.com/office/powerpoint/2010/main" val="275007261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801314"/>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Zonele de protecţie a reţelelor de alimentare cu apă şi de canalizare</a:t>
            </a:r>
          </a:p>
          <a:p>
            <a:r>
              <a:rPr lang="ro-RO" sz="2000" dirty="0">
                <a:solidFill>
                  <a:schemeClr val="tx1"/>
                </a:solidFill>
                <a:latin typeface="Times New Roman" panose="02020603050405020304" pitchFamily="18" charset="0"/>
                <a:cs typeface="Times New Roman" panose="02020603050405020304" pitchFamily="18" charset="0"/>
              </a:rPr>
              <a:t>    </a:t>
            </a:r>
            <a:r>
              <a:rPr lang="ro-RO" sz="1400" dirty="0">
                <a:solidFill>
                  <a:schemeClr val="tx1"/>
                </a:solidFill>
                <a:latin typeface="Times New Roman" panose="02020603050405020304" pitchFamily="18" charset="0"/>
                <a:cs typeface="Times New Roman" panose="02020603050405020304" pitchFamily="18" charset="0"/>
              </a:rPr>
              <a:t>Conform prevederilor art.25 din Legea nr.303 din 13.12.2013. cu privire la serviciul public de alimentare cu apă şi de canalizare:</a:t>
            </a:r>
            <a:r>
              <a:rPr lang="ro-RO" b="0" dirty="0"/>
              <a:t> </a:t>
            </a:r>
            <a:endParaRPr lang="ro-RO" sz="1400" b="0" dirty="0"/>
          </a:p>
          <a:p>
            <a:pPr>
              <a:lnSpc>
                <a:spcPct val="150000"/>
              </a:lnSpc>
            </a:pPr>
            <a:r>
              <a:rPr lang="ro-RO" sz="1400" b="0" dirty="0">
                <a:solidFill>
                  <a:schemeClr val="tx1"/>
                </a:solidFill>
              </a:rPr>
              <a:t>1) Obiectele sistemului public de alimentare cu apă şi de canalizare au un grad sporit de pericol. Pentru asigurarea exploatării lor în siguranţă, se stabilesc zone de protecţie. Modul de delimitare a zonelor respective, dimensiunile şi regimul lor se reglementează prin acte normative, aprobate de către organele de resort.</a:t>
            </a:r>
            <a:r>
              <a:rPr lang="ro-RO" sz="1400" dirty="0">
                <a:solidFill>
                  <a:schemeClr val="tx1"/>
                </a:solidFill>
              </a:rPr>
              <a:t/>
            </a:r>
            <a:br>
              <a:rPr lang="ro-RO" sz="1400" dirty="0">
                <a:solidFill>
                  <a:schemeClr val="tx1"/>
                </a:solidFill>
              </a:rPr>
            </a:br>
            <a:r>
              <a:rPr lang="ro-RO" b="0" dirty="0"/>
              <a:t> </a:t>
            </a:r>
            <a:r>
              <a:rPr lang="ro-RO" sz="1400" b="0" dirty="0">
                <a:solidFill>
                  <a:schemeClr val="tx1"/>
                </a:solidFill>
              </a:rPr>
              <a:t>2) În zonele de protecție sanitară a sistemului public de alimentare cu apă și de canalizare se interzic efectuarea oricăror tipuri de lucrări de construcție, executarea săpăturilor, cultivarea plantațiilor perene, depozitarea materialelor, demolarea construcțiilor, a îngrădirilor sau a inscripțiilor de identificare și de avertizare aferente sistemului public de alimentare cu apă și de canalizare, orice mod de intervenție asupra rețelelor și instalațiilor și/sau orice mod de îngrădire a accesului la ele. </a:t>
            </a:r>
          </a:p>
          <a:p>
            <a:r>
              <a:rPr lang="ro-RO" b="0" dirty="0"/>
              <a:t> </a:t>
            </a:r>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583322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093428"/>
          </a:xfrm>
          <a:prstGeom prst="rect">
            <a:avLst/>
          </a:prstGeom>
          <a:noFill/>
        </p:spPr>
        <p:txBody>
          <a:bodyPr wrap="square" rtlCol="0">
            <a:spAutoFit/>
          </a:bodyPr>
          <a:lstStyle/>
          <a:p>
            <a:r>
              <a:rPr lang="ro-RO" sz="2000" b="0" dirty="0">
                <a:solidFill>
                  <a:schemeClr val="tx1"/>
                </a:solidFill>
              </a:rPr>
              <a:t>      În cazuri de excepție, cînd în zona de protecție sanitară a rețelelor și instalațiilor publice de alimentare cu apă și de canalizare este necesar să se execute o construcție autorizată în modul stabilit, beneficiarul acesteia suportă toate cheltuielile de modificare a traseului rețelelor de alimentare cu apă și de canalizare și a instalațiilor aferente, cu respectarea prevederilor Legii nr. 163/2010 privind autorizarea executării lucrărilor de construcție.</a:t>
            </a:r>
            <a:r>
              <a:rPr lang="ro-RO" sz="2000" dirty="0">
                <a:solidFill>
                  <a:schemeClr val="tx1"/>
                </a:solidFill>
              </a:rPr>
              <a:t/>
            </a:r>
            <a:br>
              <a:rPr lang="ro-RO" sz="2000" dirty="0">
                <a:solidFill>
                  <a:schemeClr val="tx1"/>
                </a:solidFill>
              </a:rPr>
            </a:br>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11540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693593"/>
          </a:xfrm>
          <a:prstGeom prst="rect">
            <a:avLst/>
          </a:prstGeom>
          <a:noFill/>
        </p:spPr>
        <p:txBody>
          <a:bodyPr wrap="square" rtlCol="0">
            <a:spAutoFit/>
          </a:bodyPr>
          <a:lstStyle/>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În acelaş timp, conform art.14, pct. c) al aceleiaşi legi, atribuţiile operatorului sunt:</a:t>
            </a:r>
          </a:p>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instituirea, supravegherea şi întreţinerea, în conformitate cu prevederile legale, a zonelor de protecţie a construcţiilor şi instalaţiilor specifice sistemelor publice de alimentare cu apă, de canalizare şi de epurare a apelor uzate; </a:t>
            </a:r>
          </a:p>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Art.16, pct.2  Operatorul care furnizează/prestează serviciul public de alimentare cu apă şi de canalizare are dreptul de servitute asupra terenurilor, indiferent de tipul de proprietate, pentru efectuarea lucrărilor de înlăturare a avariilor, de marcare, de construcţie a obiectelor, de deservire profilactică a reţelelor şi instalaţiilor, de reparare a acestora, cu folosirea tehnicii respective.</a:t>
            </a:r>
          </a:p>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Astfel, normativul în construcţii care reglementează zonele de protecţie la conducte în RM este </a:t>
            </a:r>
          </a:p>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NCM B.01.03-2016, tabelul 9, </a:t>
            </a:r>
            <a:r>
              <a:rPr lang="ro-RO" sz="1400" i="1" dirty="0">
                <a:solidFill>
                  <a:schemeClr val="tx1"/>
                </a:solidFill>
                <a:latin typeface="Times New Roman" panose="02020603050405020304" pitchFamily="18" charset="0"/>
                <a:cs typeface="Times New Roman" panose="02020603050405020304" pitchFamily="18" charset="0"/>
              </a:rPr>
              <a:t>anterior NCM B.01.03-2005</a:t>
            </a:r>
          </a:p>
          <a:p>
            <a:pPr>
              <a:lnSpc>
                <a:spcPct val="150000"/>
              </a:lnSpc>
            </a:pPr>
            <a:endParaRPr lang="ro-RO" sz="1400" dirty="0">
              <a:solidFill>
                <a:schemeClr val="tx1"/>
              </a:solidFill>
              <a:latin typeface="Times New Roman" panose="02020603050405020304" pitchFamily="18" charset="0"/>
              <a:cs typeface="Times New Roman" panose="02020603050405020304" pitchFamily="18" charset="0"/>
            </a:endParaRPr>
          </a:p>
          <a:p>
            <a:r>
              <a:rPr lang="ro-RO" sz="1400" dirty="0">
                <a:solidFill>
                  <a:schemeClr val="tx1"/>
                </a:solidFill>
                <a:latin typeface="Times New Roman" panose="02020603050405020304" pitchFamily="18" charset="0"/>
                <a:cs typeface="Times New Roman" panose="02020603050405020304" pitchFamily="18" charset="0"/>
              </a:rPr>
              <a:t>  Exemplu de act- prescripţie, întocmită de către inginerul inspector în cazul depistării încălcării zonei de protecţie a reţelelor de către un agent economic.</a:t>
            </a:r>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3638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F44763BF-1D52-4245-B558-01F1EAC73D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452" y="1426306"/>
            <a:ext cx="7350695" cy="5431694"/>
          </a:xfrm>
          <a:prstGeom prst="rect">
            <a:avLst/>
          </a:prstGeom>
        </p:spPr>
      </p:pic>
    </p:spTree>
    <p:extLst>
      <p:ext uri="{BB962C8B-B14F-4D97-AF65-F5344CB8AC3E}">
        <p14:creationId xmlns:p14="http://schemas.microsoft.com/office/powerpoint/2010/main" val="4547279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940088"/>
          </a:xfrm>
          <a:prstGeom prst="rect">
            <a:avLst/>
          </a:prstGeom>
          <a:noFill/>
        </p:spPr>
        <p:txBody>
          <a:bodyPr wrap="square" rtlCol="0">
            <a:spAutoFit/>
          </a:bodyPr>
          <a:lstStyle/>
          <a:p>
            <a:pPr>
              <a:lnSpc>
                <a:spcPct val="150000"/>
              </a:lnSpc>
            </a:pPr>
            <a:r>
              <a:rPr lang="ro-RO" sz="2000" dirty="0">
                <a:solidFill>
                  <a:schemeClr val="tx1"/>
                </a:solidFill>
                <a:cs typeface="Times New Roman" panose="02020603050405020304" pitchFamily="18" charset="0"/>
              </a:rPr>
              <a:t> În componența reparațiilor curente se includ:</a:t>
            </a:r>
          </a:p>
          <a:p>
            <a:pPr>
              <a:lnSpc>
                <a:spcPct val="150000"/>
              </a:lnSpc>
            </a:pPr>
            <a:r>
              <a:rPr lang="ro-RO" sz="2000" dirty="0">
                <a:solidFill>
                  <a:schemeClr val="tx1"/>
                </a:solidFill>
                <a:cs typeface="Times New Roman" panose="02020603050405020304" pitchFamily="18" charset="0"/>
              </a:rPr>
              <a:t>a) lucrările preventive planificate din timp;</a:t>
            </a:r>
          </a:p>
          <a:p>
            <a:pPr>
              <a:lnSpc>
                <a:spcPct val="150000"/>
              </a:lnSpc>
            </a:pPr>
            <a:r>
              <a:rPr lang="ro-RO" sz="2000" dirty="0">
                <a:solidFill>
                  <a:schemeClr val="tx1"/>
                </a:solidFill>
                <a:cs typeface="Times New Roman" panose="02020603050405020304" pitchFamily="18" charset="0"/>
              </a:rPr>
              <a:t>b) lucrările suplimentare/adiționale descoperite în procesul exploatării (lucrări neprevăzute, reparație accidentală);</a:t>
            </a:r>
          </a:p>
          <a:p>
            <a:pPr>
              <a:lnSpc>
                <a:spcPct val="150000"/>
              </a:lnSpc>
            </a:pPr>
            <a:r>
              <a:rPr lang="ro-RO" sz="2000" dirty="0">
                <a:solidFill>
                  <a:schemeClr val="tx1"/>
                </a:solidFill>
                <a:cs typeface="Times New Roman" panose="02020603050405020304" pitchFamily="18" charset="0"/>
              </a:rPr>
              <a:t>c) reparațiile neprevăzute descoperite în rezultatul calamităților naturale. Reparațiile curente se efectuează, de regulă, cu forța de muncă (puterile) a sectoarelor de reparații sau a echipelor permanente de construcții și reparații (la întreprinderile mari) sau de către personalul de exploatare.</a:t>
            </a:r>
          </a:p>
          <a:p>
            <a:pPr>
              <a:lnSpc>
                <a:spcPct val="150000"/>
              </a:lnSpc>
            </a:pPr>
            <a:r>
              <a:rPr lang="ro-RO" sz="2000" dirty="0">
                <a:solidFill>
                  <a:schemeClr val="tx1"/>
                </a:solidFill>
                <a:cs typeface="Times New Roman" panose="02020603050405020304" pitchFamily="18" charset="0"/>
              </a:rPr>
              <a:t>    </a:t>
            </a:r>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517395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7E64B85-2F95-4342-B0D1-4947686AE8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979" y="1515423"/>
            <a:ext cx="8405594" cy="5144473"/>
          </a:xfrm>
          <a:prstGeom prst="rect">
            <a:avLst/>
          </a:prstGeom>
        </p:spPr>
      </p:pic>
    </p:spTree>
    <p:extLst>
      <p:ext uri="{BB962C8B-B14F-4D97-AF65-F5344CB8AC3E}">
        <p14:creationId xmlns:p14="http://schemas.microsoft.com/office/powerpoint/2010/main" val="401038097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878259"/>
          </a:xfrm>
          <a:prstGeom prst="rect">
            <a:avLst/>
          </a:prstGeom>
          <a:noFill/>
        </p:spPr>
        <p:txBody>
          <a:bodyPr wrap="square" rtlCol="0">
            <a:spAutoFit/>
          </a:bodyPr>
          <a:lstStyle/>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Astfel, în timpul petrecerii inspecţiei zilnice la reţele, în cazurile de înlăturare a avariilor la reţelele de apeduct şi canalizare personalul operatorului monitorizează şi verifică permanent, respectarea zonelor de protecţie la reţele de către proprietarii terenurilor private, dar şi a celor publice.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În cazul depistării amplasării în zona de protecţie a conductelor şi instalaţiilor a unor construcţii, inclusiv şi temporare, de tip vagon, gheretă sau altele angajaţii operatorului de la serviciul de exploatare a reţelelor, semnalează despre acest caz conducerea întreprinderii, cu întocmirea actelor corespunzătoare.</a:t>
            </a:r>
          </a:p>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040699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477875"/>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În cazul recepţionării unor astfel de informaţii, inginerul inspector, sefii de sectoare şi alte persoane desemnate din cadrul întreprinderii, se deplasează imediat la faţa locului unde se ia legătura cu proprietarul terenului care a admis această abatere, este întocmit actul de constatare, cu detalii corespunzătoarte- adresa obiectivului, proprietarul acestuia, tipul de ingrădire de acces, dacă acesa a fost, ş.a. </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9270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110741"/>
          </a:xfrm>
          <a:prstGeom prst="rect">
            <a:avLst/>
          </a:prstGeom>
          <a:noFill/>
        </p:spPr>
        <p:txBody>
          <a:bodyPr wrap="square" rtlCol="0">
            <a:spAutoFit/>
          </a:bodyPr>
          <a:lstStyle/>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r>
              <a:rPr lang="ro-RO" sz="1600" dirty="0">
                <a:solidFill>
                  <a:schemeClr val="tx1"/>
                </a:solidFill>
                <a:latin typeface="Times New Roman" panose="02020603050405020304" pitchFamily="18" charset="0"/>
                <a:cs typeface="Times New Roman" panose="02020603050405020304" pitchFamily="18" charset="0"/>
              </a:rPr>
              <a:t>Totodată este informat proprietarul de teren sau construcţie despre prevederile legale menţionate mai sus cu privire la zonele de protecţie la reţele, este verificată documentaţia tehnică, de proiect dacă există, şi în dependenţă de caz, de către conducerea întreprinderii se ia decizia ulterioară asupra subiectului. </a:t>
            </a:r>
          </a:p>
          <a:p>
            <a:pPr>
              <a:lnSpc>
                <a:spcPct val="150000"/>
              </a:lnSpc>
            </a:pPr>
            <a:r>
              <a:rPr lang="ro-RO" sz="1600" dirty="0">
                <a:solidFill>
                  <a:schemeClr val="tx1"/>
                </a:solidFill>
                <a:latin typeface="Times New Roman" panose="02020603050405020304" pitchFamily="18" charset="0"/>
                <a:cs typeface="Times New Roman" panose="02020603050405020304" pitchFamily="18" charset="0"/>
              </a:rPr>
              <a:t>     Astfel, acestea pot fi:</a:t>
            </a:r>
          </a:p>
          <a:p>
            <a:pPr marL="285750" indent="-285750">
              <a:lnSpc>
                <a:spcPct val="150000"/>
              </a:lnSpc>
              <a:buFontTx/>
              <a:buChar char="-"/>
            </a:pPr>
            <a:r>
              <a:rPr lang="ro-RO" sz="1600" dirty="0">
                <a:solidFill>
                  <a:schemeClr val="tx1"/>
                </a:solidFill>
                <a:latin typeface="Times New Roman" panose="02020603050405020304" pitchFamily="18" charset="0"/>
                <a:cs typeface="Times New Roman" panose="02020603050405020304" pitchFamily="18" charset="0"/>
              </a:rPr>
              <a:t>Somaţia de a evacua construcţia depistată din zona de protecţie a reţelelor în termeni stabiliţi</a:t>
            </a:r>
          </a:p>
          <a:p>
            <a:pPr marL="285750" indent="-285750">
              <a:lnSpc>
                <a:spcPct val="150000"/>
              </a:lnSpc>
              <a:buFontTx/>
              <a:buChar char="-"/>
            </a:pPr>
            <a:r>
              <a:rPr lang="ro-RO" sz="1600" dirty="0">
                <a:solidFill>
                  <a:schemeClr val="tx1"/>
                </a:solidFill>
                <a:latin typeface="Times New Roman" panose="02020603050405020304" pitchFamily="18" charset="0"/>
                <a:cs typeface="Times New Roman" panose="02020603050405020304" pitchFamily="18" charset="0"/>
              </a:rPr>
              <a:t>În cazul amplasării unor construcţii provizorii, care pot fi usor evacuate în caz de avarie de pe reţele, dacă proprietarul prezintă receptivitate şi prezintă scrisoare de garanţie cu privire la acordarea accesului, evacuarea îmediată a construcţiilor din zona de avarie i se permite amplasarea temporară a acestora.</a:t>
            </a:r>
          </a:p>
        </p:txBody>
      </p:sp>
    </p:spTree>
    <p:extLst>
      <p:ext uri="{BB962C8B-B14F-4D97-AF65-F5344CB8AC3E}">
        <p14:creationId xmlns:p14="http://schemas.microsoft.com/office/powerpoint/2010/main" val="200368345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939540"/>
          </a:xfrm>
          <a:prstGeom prst="rect">
            <a:avLst/>
          </a:prstGeom>
          <a:noFill/>
        </p:spPr>
        <p:txBody>
          <a:bodyPr wrap="square" rtlCol="0">
            <a:spAutoFit/>
          </a:bodyPr>
          <a:lstStyle/>
          <a:p>
            <a:pPr marL="285750" indent="-285750">
              <a:lnSpc>
                <a:spcPct val="150000"/>
              </a:lnSpc>
              <a:buFontTx/>
              <a:buChar char="-"/>
            </a:pPr>
            <a:r>
              <a:rPr lang="ro-RO" sz="2000" dirty="0">
                <a:solidFill>
                  <a:schemeClr val="tx1"/>
                </a:solidFill>
                <a:latin typeface="Times New Roman" panose="02020603050405020304" pitchFamily="18" charset="0"/>
                <a:cs typeface="Times New Roman" panose="02020603050405020304" pitchFamily="18" charset="0"/>
              </a:rPr>
              <a:t>În caz cînd proprietarul terenului sau imobilului nu este receptiv la somaţiile operatorului, este sesizată autoritatea publică locală, primăria, pretura, inspecţia de disciplină în construcţii şi este chemat în instanţa de judecată pentru emiterea deciziei corespunzătoare.</a:t>
            </a:r>
            <a:endParaRPr lang="ro-RO" sz="32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7003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r>
              <a:rPr lang="en-US" sz="2000" dirty="0" err="1">
                <a:solidFill>
                  <a:schemeClr val="tx1"/>
                </a:solidFill>
                <a:latin typeface="Times New Roman" panose="02020603050405020304" pitchFamily="18" charset="0"/>
                <a:cs typeface="Times New Roman" panose="02020603050405020304" pitchFamily="18" charset="0"/>
              </a:rPr>
              <a:t>Exemple</a:t>
            </a:r>
            <a:r>
              <a:rPr lang="en-US" sz="2000" dirty="0">
                <a:solidFill>
                  <a:schemeClr val="tx1"/>
                </a:solidFill>
                <a:latin typeface="Times New Roman" panose="02020603050405020304" pitchFamily="18" charset="0"/>
                <a:cs typeface="Times New Roman" panose="02020603050405020304" pitchFamily="18" charset="0"/>
              </a:rPr>
              <a:t> de </a:t>
            </a:r>
            <a:r>
              <a:rPr lang="ro-RO" sz="2000" dirty="0">
                <a:solidFill>
                  <a:schemeClr val="tx1"/>
                </a:solidFill>
                <a:latin typeface="Times New Roman" panose="02020603050405020304" pitchFamily="18" charset="0"/>
                <a:cs typeface="Times New Roman" panose="02020603050405020304" pitchFamily="18" charset="0"/>
              </a:rPr>
              <a:t>încălcări ale zonelor de protecţie</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F45DDB93-71CA-45FB-983F-A27AF82ADA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1" y="2057584"/>
            <a:ext cx="8834124" cy="4699908"/>
          </a:xfrm>
          <a:prstGeom prst="rect">
            <a:avLst/>
          </a:prstGeom>
        </p:spPr>
      </p:pic>
    </p:spTree>
    <p:extLst>
      <p:ext uri="{BB962C8B-B14F-4D97-AF65-F5344CB8AC3E}">
        <p14:creationId xmlns:p14="http://schemas.microsoft.com/office/powerpoint/2010/main" val="394806536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15BDB9EF-12C2-4850-8DEF-1FBB7FBFCA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42" y="1508748"/>
            <a:ext cx="8953877" cy="5255414"/>
          </a:xfrm>
          <a:prstGeom prst="rect">
            <a:avLst/>
          </a:prstGeom>
        </p:spPr>
      </p:pic>
    </p:spTree>
    <p:extLst>
      <p:ext uri="{BB962C8B-B14F-4D97-AF65-F5344CB8AC3E}">
        <p14:creationId xmlns:p14="http://schemas.microsoft.com/office/powerpoint/2010/main" val="407926855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DC90688B-860E-47BC-A5A0-C8311D794F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16" y="1508748"/>
            <a:ext cx="8993196" cy="5248744"/>
          </a:xfrm>
          <a:prstGeom prst="rect">
            <a:avLst/>
          </a:prstGeom>
        </p:spPr>
      </p:pic>
    </p:spTree>
    <p:extLst>
      <p:ext uri="{BB962C8B-B14F-4D97-AF65-F5344CB8AC3E}">
        <p14:creationId xmlns:p14="http://schemas.microsoft.com/office/powerpoint/2010/main" val="12271763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08F4453F-B020-4ED6-B9AB-97CA655B7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34" y="1466135"/>
            <a:ext cx="8981037" cy="5291358"/>
          </a:xfrm>
          <a:prstGeom prst="rect">
            <a:avLst/>
          </a:prstGeom>
        </p:spPr>
      </p:pic>
    </p:spTree>
    <p:extLst>
      <p:ext uri="{BB962C8B-B14F-4D97-AF65-F5344CB8AC3E}">
        <p14:creationId xmlns:p14="http://schemas.microsoft.com/office/powerpoint/2010/main" val="405274865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687825" y="1598927"/>
            <a:ext cx="7638757" cy="5016758"/>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Un moment destul de important şi avantajos pentru Operator îl constituie faptul, că la etapa proiectării obiectivelor, reţelelor şi instalaţiilor, oricare proiect pentru a fi validat şi implementat, este necesar să fie coordonat cu intreprinderile care deţin  reţele inginereşti în preajma obiectivelor, astfel la momentul examinării proiectelor, inginerii coordonatori au posibilitatea să verifice soluţiile propuse de proiectanţi, şi să fie respectate toate exigenţele legale, inclusiv zonele de protecţie la reţele.</a:t>
            </a:r>
          </a:p>
          <a:p>
            <a:pPr>
              <a:lnSpc>
                <a:spcPct val="150000"/>
              </a:lnSpc>
            </a:pPr>
            <a:endParaRPr lang="ro-RO" sz="20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09315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2955168"/>
          </a:xfrm>
          <a:prstGeom prst="rect">
            <a:avLst/>
          </a:prstGeom>
          <a:noFill/>
        </p:spPr>
        <p:txBody>
          <a:bodyPr wrap="square" rtlCol="0">
            <a:spAutoFit/>
          </a:bodyPr>
          <a:lstStyle/>
          <a:p>
            <a:pPr>
              <a:lnSpc>
                <a:spcPct val="150000"/>
              </a:lnSpc>
            </a:pPr>
            <a:r>
              <a:rPr lang="ro-RO" sz="2000" dirty="0">
                <a:solidFill>
                  <a:schemeClr val="tx1"/>
                </a:solidFill>
                <a:latin typeface="+mn-lt"/>
                <a:cs typeface="Times New Roman" panose="02020603050405020304" pitchFamily="18" charset="0"/>
              </a:rPr>
              <a:t>   </a:t>
            </a:r>
            <a:r>
              <a:rPr lang="ro-RO" sz="1800" dirty="0">
                <a:solidFill>
                  <a:schemeClr val="tx1"/>
                </a:solidFill>
                <a:latin typeface="+mn-lt"/>
                <a:cs typeface="Times New Roman" panose="02020603050405020304" pitchFamily="18" charset="0"/>
              </a:rPr>
              <a:t>Reparațiile curente preventive se planifică, fiind exprimate în indicatori monetari și naturali și se efectuează conform graficului.</a:t>
            </a:r>
          </a:p>
          <a:p>
            <a:pPr>
              <a:lnSpc>
                <a:spcPct val="150000"/>
              </a:lnSpc>
            </a:pPr>
            <a:r>
              <a:rPr lang="ro-RO" sz="1800" dirty="0">
                <a:solidFill>
                  <a:schemeClr val="tx1"/>
                </a:solidFill>
                <a:latin typeface="+mn-lt"/>
                <a:cs typeface="Times New Roman" panose="02020603050405020304" pitchFamily="18" charset="0"/>
              </a:rPr>
              <a:t>    În aceste scopuri se recomandă a fi atribuite de la 75 - 80 % din sumele alocate pentru reparațiile curente.</a:t>
            </a:r>
          </a:p>
          <a:p>
            <a:pPr>
              <a:lnSpc>
                <a:spcPct val="150000"/>
              </a:lnSpc>
            </a:pPr>
            <a:r>
              <a:rPr lang="ro-RO" sz="1800" dirty="0">
                <a:solidFill>
                  <a:schemeClr val="tx1"/>
                </a:solidFill>
                <a:cs typeface="Times New Roman" panose="02020603050405020304" pitchFamily="18" charset="0"/>
              </a:rPr>
              <a:t>    Reparațiile curente se efectuează din contul mijloacelor proprii ale operatorului sau proprietarului rețelelor și instalațiilor.</a:t>
            </a:r>
            <a:endParaRPr lang="ro-RO" sz="1800" dirty="0">
              <a:solidFill>
                <a:schemeClr val="tx1"/>
              </a:solidFill>
              <a:latin typeface="+mn-lt"/>
              <a:cs typeface="Times New Roman" panose="02020603050405020304" pitchFamily="18" charset="0"/>
            </a:endParaRPr>
          </a:p>
          <a:p>
            <a:pPr>
              <a:lnSpc>
                <a:spcPct val="150000"/>
              </a:lnSpc>
            </a:pPr>
            <a:endParaRPr lang="ro-RO" sz="16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24615067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730317"/>
          </a:xfrm>
          <a:prstGeom prst="rect">
            <a:avLst/>
          </a:prstGeom>
          <a:noFill/>
        </p:spPr>
        <p:txBody>
          <a:bodyPr wrap="square" rtlCol="0">
            <a:spAutoFit/>
          </a:bodyPr>
          <a:lstStyle/>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ro-RO" sz="2000" dirty="0">
                <a:solidFill>
                  <a:schemeClr val="tx1"/>
                </a:solidFill>
                <a:latin typeface="Times New Roman" panose="02020603050405020304" pitchFamily="18" charset="0"/>
                <a:cs typeface="Times New Roman" panose="02020603050405020304" pitchFamily="18" charset="0"/>
              </a:rPr>
              <a:t> În cazuri cînd se depistează careva încălcări ale acestora, proiectanţilor li se impune să execute modificările de rigoare, ca ulterior aceste proiecte să fie coordonate şi date spre execuţie.</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Astfel pentru furnizarea unui serviciu de calitate consumatorilor şi o exploatare corespunzătoare a reţelelor şi instalaţiilor de apeduct şi canalizare este foarte important ca subiectul respectării permanente a zonelor de protecţie să fie monitorizat de către tot personalul Operatorului de servicii.</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809511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CF02DE73-D306-44AA-9A5D-2A6ADBCFF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1" y="1426304"/>
            <a:ext cx="8861284" cy="5385051"/>
          </a:xfrm>
          <a:prstGeom prst="rect">
            <a:avLst/>
          </a:prstGeom>
        </p:spPr>
      </p:pic>
    </p:spTree>
    <p:extLst>
      <p:ext uri="{BB962C8B-B14F-4D97-AF65-F5344CB8AC3E}">
        <p14:creationId xmlns:p14="http://schemas.microsoft.com/office/powerpoint/2010/main" val="42563066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19257612-2AC9-407B-9166-D7AB9F2037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74" y="1419048"/>
            <a:ext cx="8990091" cy="5401256"/>
          </a:xfrm>
          <a:prstGeom prst="rect">
            <a:avLst/>
          </a:prstGeom>
        </p:spPr>
      </p:pic>
    </p:spTree>
    <p:extLst>
      <p:ext uri="{BB962C8B-B14F-4D97-AF65-F5344CB8AC3E}">
        <p14:creationId xmlns:p14="http://schemas.microsoft.com/office/powerpoint/2010/main" val="249061404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2246769"/>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Caz de depistare a construcţiei în zona de protecţie a apeductului</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C1F8C19-E51A-4D2C-8298-C7012B2850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80" y="1957814"/>
            <a:ext cx="8926717" cy="4853541"/>
          </a:xfrm>
          <a:prstGeom prst="rect">
            <a:avLst/>
          </a:prstGeom>
        </p:spPr>
      </p:pic>
    </p:spTree>
    <p:extLst>
      <p:ext uri="{BB962C8B-B14F-4D97-AF65-F5344CB8AC3E}">
        <p14:creationId xmlns:p14="http://schemas.microsoft.com/office/powerpoint/2010/main" val="113745624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293E28C-44CB-4CF6-8916-7568471F35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34" y="1453497"/>
            <a:ext cx="8981037" cy="5303996"/>
          </a:xfrm>
          <a:prstGeom prst="rect">
            <a:avLst/>
          </a:prstGeom>
        </p:spPr>
      </p:pic>
    </p:spTree>
    <p:extLst>
      <p:ext uri="{BB962C8B-B14F-4D97-AF65-F5344CB8AC3E}">
        <p14:creationId xmlns:p14="http://schemas.microsoft.com/office/powerpoint/2010/main" val="382234495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81BBE249-ABFC-4795-9E39-C6FAC2B8F0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362241" y="1612079"/>
            <a:ext cx="8528261" cy="5145411"/>
          </a:xfrm>
          <a:prstGeom prst="rect">
            <a:avLst/>
          </a:prstGeom>
        </p:spPr>
      </p:pic>
    </p:spTree>
    <p:extLst>
      <p:ext uri="{BB962C8B-B14F-4D97-AF65-F5344CB8AC3E}">
        <p14:creationId xmlns:p14="http://schemas.microsoft.com/office/powerpoint/2010/main" val="39064703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Piese pentru reparaţia conductelor de apă/canalizare.</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EA020DF0-989A-4DF5-BD81-72E81E748A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998" y="2422226"/>
            <a:ext cx="4431710" cy="4322606"/>
          </a:xfrm>
          <a:prstGeom prst="rect">
            <a:avLst/>
          </a:prstGeom>
        </p:spPr>
      </p:pic>
      <p:pic>
        <p:nvPicPr>
          <p:cNvPr id="7" name="Picture 6">
            <a:extLst>
              <a:ext uri="{FF2B5EF4-FFF2-40B4-BE49-F238E27FC236}">
                <a16:creationId xmlns:a16="http://schemas.microsoft.com/office/drawing/2014/main" xmlns="" id="{04792324-E62F-4F46-B717-B89749976E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707" y="2088756"/>
            <a:ext cx="3982946" cy="4814075"/>
          </a:xfrm>
          <a:prstGeom prst="rect">
            <a:avLst/>
          </a:prstGeom>
        </p:spPr>
      </p:pic>
    </p:spTree>
    <p:extLst>
      <p:ext uri="{BB962C8B-B14F-4D97-AF65-F5344CB8AC3E}">
        <p14:creationId xmlns:p14="http://schemas.microsoft.com/office/powerpoint/2010/main" val="375983258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D418F9D6-0EA8-4CB6-9F77-BA41622C0C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39210"/>
            <a:ext cx="2493454" cy="2356315"/>
          </a:xfrm>
          <a:prstGeom prst="rect">
            <a:avLst/>
          </a:prstGeom>
        </p:spPr>
      </p:pic>
      <p:pic>
        <p:nvPicPr>
          <p:cNvPr id="5" name="Picture 4">
            <a:extLst>
              <a:ext uri="{FF2B5EF4-FFF2-40B4-BE49-F238E27FC236}">
                <a16:creationId xmlns:a16="http://schemas.microsoft.com/office/drawing/2014/main" xmlns="" id="{C30B4AD3-FE84-4A37-B035-9354C5FB41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3078" y="1598928"/>
            <a:ext cx="3460846" cy="2778490"/>
          </a:xfrm>
          <a:prstGeom prst="rect">
            <a:avLst/>
          </a:prstGeom>
        </p:spPr>
      </p:pic>
      <p:pic>
        <p:nvPicPr>
          <p:cNvPr id="7" name="Picture 6">
            <a:extLst>
              <a:ext uri="{FF2B5EF4-FFF2-40B4-BE49-F238E27FC236}">
                <a16:creationId xmlns:a16="http://schemas.microsoft.com/office/drawing/2014/main" xmlns="" id="{A843377C-DEDD-4091-950E-8E1FA84DDB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3924" y="1729870"/>
            <a:ext cx="3142881" cy="2647548"/>
          </a:xfrm>
          <a:prstGeom prst="rect">
            <a:avLst/>
          </a:prstGeom>
        </p:spPr>
      </p:pic>
      <p:pic>
        <p:nvPicPr>
          <p:cNvPr id="9" name="Picture 8">
            <a:extLst>
              <a:ext uri="{FF2B5EF4-FFF2-40B4-BE49-F238E27FC236}">
                <a16:creationId xmlns:a16="http://schemas.microsoft.com/office/drawing/2014/main" xmlns="" id="{3111A649-0106-4712-BDDF-E3045C46EF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424" y="4430105"/>
            <a:ext cx="2381250" cy="2381250"/>
          </a:xfrm>
          <a:prstGeom prst="rect">
            <a:avLst/>
          </a:prstGeom>
        </p:spPr>
      </p:pic>
      <p:pic>
        <p:nvPicPr>
          <p:cNvPr id="12" name="Picture 11">
            <a:extLst>
              <a:ext uri="{FF2B5EF4-FFF2-40B4-BE49-F238E27FC236}">
                <a16:creationId xmlns:a16="http://schemas.microsoft.com/office/drawing/2014/main" xmlns="" id="{ADDCED17-7905-4A8A-B0D5-6575AAA988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4672" y="4476750"/>
            <a:ext cx="2381250" cy="2381250"/>
          </a:xfrm>
          <a:prstGeom prst="rect">
            <a:avLst/>
          </a:prstGeom>
        </p:spPr>
      </p:pic>
      <p:pic>
        <p:nvPicPr>
          <p:cNvPr id="21" name="Picture 20">
            <a:extLst>
              <a:ext uri="{FF2B5EF4-FFF2-40B4-BE49-F238E27FC236}">
                <a16:creationId xmlns:a16="http://schemas.microsoft.com/office/drawing/2014/main" xmlns="" id="{F34F096C-630C-4927-8499-C5D7650FEE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0920" y="4247220"/>
            <a:ext cx="3229888" cy="2510272"/>
          </a:xfrm>
          <a:prstGeom prst="rect">
            <a:avLst/>
          </a:prstGeom>
        </p:spPr>
      </p:pic>
    </p:spTree>
    <p:extLst>
      <p:ext uri="{BB962C8B-B14F-4D97-AF65-F5344CB8AC3E}">
        <p14:creationId xmlns:p14="http://schemas.microsoft.com/office/powerpoint/2010/main" val="38306071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D1DDF74-936A-43EF-A305-0359D22174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073" y="1729869"/>
            <a:ext cx="2124075" cy="2152650"/>
          </a:xfrm>
          <a:prstGeom prst="rect">
            <a:avLst/>
          </a:prstGeom>
        </p:spPr>
      </p:pic>
      <p:pic>
        <p:nvPicPr>
          <p:cNvPr id="5" name="Picture 4">
            <a:extLst>
              <a:ext uri="{FF2B5EF4-FFF2-40B4-BE49-F238E27FC236}">
                <a16:creationId xmlns:a16="http://schemas.microsoft.com/office/drawing/2014/main" xmlns="" id="{AADBA6C6-EFC5-423B-97E5-108E1DB8A6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3273" y="1321488"/>
            <a:ext cx="3981450" cy="3124200"/>
          </a:xfrm>
          <a:prstGeom prst="rect">
            <a:avLst/>
          </a:prstGeom>
        </p:spPr>
      </p:pic>
      <p:pic>
        <p:nvPicPr>
          <p:cNvPr id="7" name="Picture 6">
            <a:extLst>
              <a:ext uri="{FF2B5EF4-FFF2-40B4-BE49-F238E27FC236}">
                <a16:creationId xmlns:a16="http://schemas.microsoft.com/office/drawing/2014/main" xmlns="" id="{39C9D40B-55A2-4577-9AAA-E7FC519414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0704" y="4025535"/>
            <a:ext cx="2857500" cy="2686050"/>
          </a:xfrm>
          <a:prstGeom prst="rect">
            <a:avLst/>
          </a:prstGeom>
        </p:spPr>
      </p:pic>
      <p:pic>
        <p:nvPicPr>
          <p:cNvPr id="9" name="Picture 8">
            <a:extLst>
              <a:ext uri="{FF2B5EF4-FFF2-40B4-BE49-F238E27FC236}">
                <a16:creationId xmlns:a16="http://schemas.microsoft.com/office/drawing/2014/main" xmlns="" id="{CE8A0350-1FDD-42F0-A40B-07CBE9275D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2572" y="3663585"/>
            <a:ext cx="3048000" cy="3048000"/>
          </a:xfrm>
          <a:prstGeom prst="rect">
            <a:avLst/>
          </a:prstGeom>
        </p:spPr>
      </p:pic>
    </p:spTree>
    <p:extLst>
      <p:ext uri="{BB962C8B-B14F-4D97-AF65-F5344CB8AC3E}">
        <p14:creationId xmlns:p14="http://schemas.microsoft.com/office/powerpoint/2010/main" val="355078971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9601D43-974C-4148-B579-896ECA855E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5182" y="2289865"/>
            <a:ext cx="4368583" cy="3574295"/>
          </a:xfrm>
          <a:prstGeom prst="rect">
            <a:avLst/>
          </a:prstGeom>
        </p:spPr>
      </p:pic>
      <p:pic>
        <p:nvPicPr>
          <p:cNvPr id="12" name="Content Placeholder 3">
            <a:extLst>
              <a:ext uri="{FF2B5EF4-FFF2-40B4-BE49-F238E27FC236}">
                <a16:creationId xmlns:a16="http://schemas.microsoft.com/office/drawing/2014/main" xmlns="" id="{04D21C2A-DEDA-435F-AA57-165903DF51F8}"/>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5865" y="2289865"/>
            <a:ext cx="4649318" cy="4274593"/>
          </a:xfrm>
        </p:spPr>
      </p:pic>
    </p:spTree>
    <p:extLst>
      <p:ext uri="{BB962C8B-B14F-4D97-AF65-F5344CB8AC3E}">
        <p14:creationId xmlns:p14="http://schemas.microsoft.com/office/powerpoint/2010/main" val="16027195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970318"/>
          </a:xfrm>
          <a:prstGeom prst="rect">
            <a:avLst/>
          </a:prstGeom>
          <a:noFill/>
        </p:spPr>
        <p:txBody>
          <a:bodyPr wrap="square" rtlCol="0">
            <a:spAutoFit/>
          </a:bodyPr>
          <a:lstStyle/>
          <a:p>
            <a:r>
              <a:rPr lang="en-US" sz="16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Reparațiile curente trebuie să se efectueze în limitele devizelor de cheltuieli anuale elaborate în baza inventarului/borderoului lucrărilor necesare descoperite în timpul examinărilor periodice (revizii, inspectări) în procesul exploatării.</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Spre deosebire de reparațiile preventive planificate, reparațiile neprevăzute constau în eliminarea urgentă a defecțiunilor mărunte neprevăzute/ocazionale, care nu au putut fi depistate și eliminate în timpul reparațiilor preventive sau au apărut după executarea acestora, iar întârzierea lichidării lor poate conduce la avarii sau agravarea condițiilor de exploatare. </a:t>
            </a:r>
          </a:p>
          <a:p>
            <a:r>
              <a:rPr lang="ro-RO" sz="1800" dirty="0">
                <a:solidFill>
                  <a:schemeClr val="tx1"/>
                </a:solidFill>
                <a:latin typeface="Times New Roman" panose="02020603050405020304" pitchFamily="18" charset="0"/>
                <a:cs typeface="Times New Roman" panose="02020603050405020304" pitchFamily="18" charset="0"/>
              </a:rPr>
              <a:t>      Astfel de defecțiuni mărunte trebuie să fie eliminate urgent  în termenii stabiliți de RET. Pentru efectuarea lucrărilor neprevăzute urgente se recomandă a fi rezervate de la 20-25% din sumele alocate pentru reparațiile curente. </a:t>
            </a:r>
          </a:p>
        </p:txBody>
      </p:sp>
    </p:spTree>
    <p:extLst>
      <p:ext uri="{BB962C8B-B14F-4D97-AF65-F5344CB8AC3E}">
        <p14:creationId xmlns:p14="http://schemas.microsoft.com/office/powerpoint/2010/main" val="421338246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1" name="Content Placeholder 3">
            <a:extLst>
              <a:ext uri="{FF2B5EF4-FFF2-40B4-BE49-F238E27FC236}">
                <a16:creationId xmlns:a16="http://schemas.microsoft.com/office/drawing/2014/main" xmlns="" id="{16B3C34F-6D25-4FA2-9A95-4B2D18E0FB67}"/>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0" y="2294358"/>
            <a:ext cx="4089679" cy="2383250"/>
          </a:xfrm>
        </p:spPr>
      </p:pic>
      <p:pic>
        <p:nvPicPr>
          <p:cNvPr id="22" name="Picture 21">
            <a:extLst>
              <a:ext uri="{FF2B5EF4-FFF2-40B4-BE49-F238E27FC236}">
                <a16:creationId xmlns:a16="http://schemas.microsoft.com/office/drawing/2014/main" xmlns="" id="{FFA54B00-CADA-4F3F-999B-6164C1B256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799" y="2188526"/>
            <a:ext cx="5029201" cy="3311465"/>
          </a:xfrm>
          <a:prstGeom prst="rect">
            <a:avLst/>
          </a:prstGeom>
        </p:spPr>
      </p:pic>
    </p:spTree>
    <p:extLst>
      <p:ext uri="{BB962C8B-B14F-4D97-AF65-F5344CB8AC3E}">
        <p14:creationId xmlns:p14="http://schemas.microsoft.com/office/powerpoint/2010/main" val="361294848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1" name="Content Placeholder 3">
            <a:extLst>
              <a:ext uri="{FF2B5EF4-FFF2-40B4-BE49-F238E27FC236}">
                <a16:creationId xmlns:a16="http://schemas.microsoft.com/office/drawing/2014/main" xmlns="" id="{7D1A9FFB-08D8-4D62-B2D9-47E4F1CB202C}"/>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6341" y="2201149"/>
            <a:ext cx="3564840" cy="2109593"/>
          </a:xfrm>
        </p:spPr>
      </p:pic>
      <p:pic>
        <p:nvPicPr>
          <p:cNvPr id="22" name="Picture 21">
            <a:extLst>
              <a:ext uri="{FF2B5EF4-FFF2-40B4-BE49-F238E27FC236}">
                <a16:creationId xmlns:a16="http://schemas.microsoft.com/office/drawing/2014/main" xmlns="" id="{A068849D-DD85-4D7F-94F7-71FD5A7951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3176" y="1996881"/>
            <a:ext cx="5254484" cy="3640244"/>
          </a:xfrm>
          <a:prstGeom prst="rect">
            <a:avLst/>
          </a:prstGeom>
        </p:spPr>
      </p:pic>
    </p:spTree>
    <p:extLst>
      <p:ext uri="{BB962C8B-B14F-4D97-AF65-F5344CB8AC3E}">
        <p14:creationId xmlns:p14="http://schemas.microsoft.com/office/powerpoint/2010/main" val="251629734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1" name="Content Placeholder 20">
            <a:extLst>
              <a:ext uri="{FF2B5EF4-FFF2-40B4-BE49-F238E27FC236}">
                <a16:creationId xmlns:a16="http://schemas.microsoft.com/office/drawing/2014/main" xmlns="" id="{CA9DC45D-6047-45A0-A110-98F3D5FD9D86}"/>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400766" y="3942289"/>
            <a:ext cx="2792632" cy="2498786"/>
          </a:xfrm>
          <a:prstGeom prst="rect">
            <a:avLst/>
          </a:prstGeom>
        </p:spPr>
      </p:pic>
      <p:pic>
        <p:nvPicPr>
          <p:cNvPr id="22" name="Content Placeholder 4">
            <a:extLst>
              <a:ext uri="{FF2B5EF4-FFF2-40B4-BE49-F238E27FC236}">
                <a16:creationId xmlns:a16="http://schemas.microsoft.com/office/drawing/2014/main" xmlns="" id="{36723B2F-EBF7-4A27-B5CA-231EFE2341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458542" y="2256283"/>
            <a:ext cx="2988853" cy="3023742"/>
          </a:xfrm>
          <a:prstGeom prst="rect">
            <a:avLst/>
          </a:prstGeom>
          <a:noFill/>
          <a:ln w="9525">
            <a:noFill/>
            <a:miter lim="800000"/>
            <a:headEnd/>
            <a:tailEnd/>
          </a:ln>
        </p:spPr>
      </p:pic>
      <p:pic>
        <p:nvPicPr>
          <p:cNvPr id="23" name="Picture 22">
            <a:extLst>
              <a:ext uri="{FF2B5EF4-FFF2-40B4-BE49-F238E27FC236}">
                <a16:creationId xmlns:a16="http://schemas.microsoft.com/office/drawing/2014/main" xmlns="" id="{D3E2FCD5-26B7-486D-94C7-9C8D4E0018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4061" y="2256283"/>
            <a:ext cx="2818135" cy="2818135"/>
          </a:xfrm>
          <a:prstGeom prst="rect">
            <a:avLst/>
          </a:prstGeom>
        </p:spPr>
      </p:pic>
    </p:spTree>
    <p:extLst>
      <p:ext uri="{BB962C8B-B14F-4D97-AF65-F5344CB8AC3E}">
        <p14:creationId xmlns:p14="http://schemas.microsoft.com/office/powerpoint/2010/main" val="11426082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1" name="Content Placeholder 3">
            <a:extLst>
              <a:ext uri="{FF2B5EF4-FFF2-40B4-BE49-F238E27FC236}">
                <a16:creationId xmlns:a16="http://schemas.microsoft.com/office/drawing/2014/main" xmlns="" id="{BF1BD0D8-78C5-41CB-84A2-7F83258583A0}"/>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17452" y="2414535"/>
            <a:ext cx="2659883" cy="2659883"/>
          </a:xfrm>
        </p:spPr>
      </p:pic>
      <p:pic>
        <p:nvPicPr>
          <p:cNvPr id="22" name="Picture 21">
            <a:extLst>
              <a:ext uri="{FF2B5EF4-FFF2-40B4-BE49-F238E27FC236}">
                <a16:creationId xmlns:a16="http://schemas.microsoft.com/office/drawing/2014/main" xmlns="" id="{977ABDA5-7F8F-4BB9-91FB-E03F40B70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2049" y="2414535"/>
            <a:ext cx="4468523" cy="3927353"/>
          </a:xfrm>
          <a:prstGeom prst="rect">
            <a:avLst/>
          </a:prstGeom>
        </p:spPr>
      </p:pic>
    </p:spTree>
    <p:extLst>
      <p:ext uri="{BB962C8B-B14F-4D97-AF65-F5344CB8AC3E}">
        <p14:creationId xmlns:p14="http://schemas.microsoft.com/office/powerpoint/2010/main" val="33486612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1" name="Content Placeholder 3">
            <a:extLst>
              <a:ext uri="{FF2B5EF4-FFF2-40B4-BE49-F238E27FC236}">
                <a16:creationId xmlns:a16="http://schemas.microsoft.com/office/drawing/2014/main" xmlns="" id="{5DB153D8-44B3-455B-AC4B-29520E46B560}"/>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595513" y="2003720"/>
            <a:ext cx="6141718" cy="4223343"/>
          </a:xfrm>
        </p:spPr>
      </p:pic>
    </p:spTree>
    <p:extLst>
      <p:ext uri="{BB962C8B-B14F-4D97-AF65-F5344CB8AC3E}">
        <p14:creationId xmlns:p14="http://schemas.microsoft.com/office/powerpoint/2010/main" val="33423379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678204"/>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Zonele de protecţie pentru staţiile de pompare în sistemele de apeduct şi canalizare.</a:t>
            </a:r>
          </a:p>
          <a:p>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rPr>
              <a:t>Cu </a:t>
            </a:r>
            <a:r>
              <a:rPr lang="en-US" sz="1800" dirty="0" err="1">
                <a:solidFill>
                  <a:schemeClr val="tx1"/>
                </a:solidFill>
                <a:latin typeface="Times New Roman" panose="02020603050405020304" pitchFamily="18" charset="0"/>
                <a:cs typeface="Times New Roman" panose="02020603050405020304" pitchFamily="18" charset="0"/>
              </a:rPr>
              <a:t>referire</a:t>
            </a:r>
            <a:r>
              <a:rPr lang="en-US" sz="1800" dirty="0">
                <a:solidFill>
                  <a:schemeClr val="tx1"/>
                </a:solidFill>
                <a:latin typeface="Times New Roman" panose="02020603050405020304" pitchFamily="18" charset="0"/>
                <a:cs typeface="Times New Roman" panose="02020603050405020304" pitchFamily="18" charset="0"/>
              </a:rPr>
              <a:t> la ZPS, </a:t>
            </a:r>
            <a:r>
              <a:rPr lang="en-US" sz="1800" dirty="0" err="1">
                <a:solidFill>
                  <a:schemeClr val="tx1"/>
                </a:solidFill>
                <a:latin typeface="Times New Roman" panose="02020603050405020304" pitchFamily="18" charset="0"/>
                <a:cs typeface="Times New Roman" panose="02020603050405020304" pitchFamily="18" charset="0"/>
              </a:rPr>
              <a:t>cadrul</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normativ</a:t>
            </a:r>
            <a:r>
              <a:rPr lang="en-US" sz="1800" dirty="0">
                <a:solidFill>
                  <a:schemeClr val="tx1"/>
                </a:solidFill>
                <a:latin typeface="Times New Roman" panose="02020603050405020304" pitchFamily="18" charset="0"/>
                <a:cs typeface="Times New Roman" panose="02020603050405020304" pitchFamily="18" charset="0"/>
              </a:rPr>
              <a:t> legal care </a:t>
            </a:r>
            <a:r>
              <a:rPr lang="en-US" sz="1800" dirty="0" err="1">
                <a:solidFill>
                  <a:schemeClr val="tx1"/>
                </a:solidFill>
                <a:latin typeface="Times New Roman" panose="02020603050405020304" pitchFamily="18" charset="0"/>
                <a:cs typeface="Times New Roman" panose="02020603050405020304" pitchFamily="18" charset="0"/>
              </a:rPr>
              <a:t>reglementea</a:t>
            </a:r>
            <a:r>
              <a:rPr lang="ro-RO" sz="1800" dirty="0">
                <a:solidFill>
                  <a:schemeClr val="tx1"/>
                </a:solidFill>
                <a:latin typeface="Times New Roman" panose="02020603050405020304" pitchFamily="18" charset="0"/>
                <a:cs typeface="Times New Roman" panose="02020603050405020304" pitchFamily="18" charset="0"/>
              </a:rPr>
              <a:t>ză activităţile şi defineşte restricţiile aplicabile este HG nr.949 din 25 noiembrie 2013, prin care a fost aprobat  </a:t>
            </a:r>
            <a:r>
              <a:rPr lang="pt-BR" sz="1800" dirty="0">
                <a:solidFill>
                  <a:schemeClr val="tx1"/>
                </a:solidFill>
                <a:latin typeface="Times New Roman" panose="02020603050405020304" pitchFamily="18" charset="0"/>
                <a:cs typeface="Times New Roman" panose="02020603050405020304" pitchFamily="18" charset="0"/>
              </a:rPr>
              <a:t>Regulamentul privind zonele</a:t>
            </a:r>
            <a:r>
              <a:rPr lang="ro-RO" sz="1800" dirty="0">
                <a:solidFill>
                  <a:schemeClr val="tx1"/>
                </a:solidFill>
                <a:latin typeface="Times New Roman" panose="02020603050405020304" pitchFamily="18" charset="0"/>
                <a:cs typeface="Times New Roman" panose="02020603050405020304" pitchFamily="18" charset="0"/>
              </a:rPr>
              <a:t> </a:t>
            </a:r>
            <a:r>
              <a:rPr lang="pt-BR" sz="1800" dirty="0">
                <a:solidFill>
                  <a:schemeClr val="tx1"/>
                </a:solidFill>
                <a:latin typeface="Times New Roman" panose="02020603050405020304" pitchFamily="18" charset="0"/>
                <a:cs typeface="Times New Roman" panose="02020603050405020304" pitchFamily="18" charset="0"/>
              </a:rPr>
              <a:t>de protecţie sanitară a prizelor de apa</a:t>
            </a:r>
            <a:r>
              <a:rPr lang="ro-RO" sz="1800" dirty="0">
                <a:solidFill>
                  <a:schemeClr val="tx1"/>
                </a:solidFill>
                <a:latin typeface="Times New Roman" panose="02020603050405020304" pitchFamily="18" charset="0"/>
                <a:cs typeface="Times New Roman" panose="02020603050405020304" pitchFamily="18" charset="0"/>
              </a:rPr>
              <a:t>, respectiv şi a staţiilor de pompare.</a:t>
            </a:r>
          </a:p>
          <a:p>
            <a:r>
              <a:rPr lang="ro-RO" sz="1800" dirty="0">
                <a:solidFill>
                  <a:schemeClr val="tx1"/>
                </a:solidFill>
                <a:latin typeface="Times New Roman" panose="02020603050405020304" pitchFamily="18" charset="0"/>
                <a:cs typeface="Times New Roman" panose="02020603050405020304" pitchFamily="18" charset="0"/>
              </a:rPr>
              <a:t>        Astfel, se definesc următoarele noţiuni:</a:t>
            </a:r>
          </a:p>
          <a:p>
            <a:r>
              <a:rPr lang="ro-RO" sz="1800" dirty="0">
                <a:solidFill>
                  <a:schemeClr val="tx1"/>
                </a:solidFill>
                <a:latin typeface="Times New Roman" panose="02020603050405020304" pitchFamily="18" charset="0"/>
                <a:cs typeface="Times New Roman" panose="02020603050405020304" pitchFamily="18" charset="0"/>
              </a:rPr>
              <a:t> surse de apă – resurse naturale de ape subterane şi de suprafaţă utilizate (sau care pot fi utilizate) în scopul aprovizionării cu apă potabilă a populaţiei;</a:t>
            </a:r>
          </a:p>
          <a:p>
            <a:r>
              <a:rPr lang="ro-RO" sz="1800" dirty="0">
                <a:solidFill>
                  <a:schemeClr val="tx1"/>
                </a:solidFill>
                <a:latin typeface="Times New Roman" panose="02020603050405020304" pitchFamily="18" charset="0"/>
                <a:cs typeface="Times New Roman" panose="02020603050405020304" pitchFamily="18" charset="0"/>
              </a:rPr>
              <a:t>    b) priză de apă – locul de extragere sau captare a apei din surse subterane sau de suprafaţă şi totalitatea construcţiilor şi instalaţiilor. Priza de apă poate conţine una sau mai multe instalaţii de captare a apei (sonde arteziene, izvoare);</a:t>
            </a:r>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76723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28556"/>
          </a:xfrm>
          <a:prstGeom prst="rect">
            <a:avLst/>
          </a:prstGeom>
          <a:noFill/>
        </p:spPr>
        <p:txBody>
          <a:bodyPr wrap="square" rtlCol="0">
            <a:spAutoFit/>
          </a:bodyPr>
          <a:lstStyle/>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c) zona de protecţie sanitară cu regim sever – terenul adiacent prizei de apă, unde este interzisă orice amplasare de folosinţă sau activitate care nu are legătură funcţională cu deservirea instalaţiilor de aprovizionare cu apă potabilă sau care ar putea conduce la contaminarea surselor de apă;</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d) zona de protecţie sanitară cu regim de restricţie – teritoriul din jurul zonei de protecţie sanitară cu regim sever, astfel încît prin aplicarea măsurilor de protecţie să se elimine pericolul de afectare a calităţii apei;</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e) zona de protecţie sanitară cu regim de observaţie – arealul dintre domeniile de alimentare şi de descărcare la suprafaţă şi/sau în subteran a apelor subterane prin emergente naturale (izvoare), drenuri şi foraje şi are rolul de a asigura protecţia faţă de substanţele poluante greu degradabile sau nedegradabile şi regenerarea debitului prelevat prin lucrări de captare.</a:t>
            </a:r>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36883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308872"/>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Zonele de protecţie sanitară sînt create în cadrul a trei perimetre:</a:t>
            </a:r>
          </a:p>
          <a:p>
            <a:r>
              <a:rPr lang="ro-RO" sz="1800" dirty="0">
                <a:solidFill>
                  <a:schemeClr val="tx1"/>
                </a:solidFill>
                <a:latin typeface="Times New Roman" panose="02020603050405020304" pitchFamily="18" charset="0"/>
                <a:cs typeface="Times New Roman" panose="02020603050405020304" pitchFamily="18" charset="0"/>
              </a:rPr>
              <a:t>    a)  perimetrul I – zona de protecţie sanitară cu regim sever, include teritoriul prizei de apa;</a:t>
            </a:r>
          </a:p>
          <a:p>
            <a:r>
              <a:rPr lang="ro-RO" sz="1800" dirty="0">
                <a:solidFill>
                  <a:schemeClr val="tx1"/>
                </a:solidFill>
                <a:latin typeface="Times New Roman" panose="02020603050405020304" pitchFamily="18" charset="0"/>
                <a:cs typeface="Times New Roman" panose="02020603050405020304" pitchFamily="18" charset="0"/>
              </a:rPr>
              <a:t>    b) perimetrul II – zona de protecţie sanitară cu regim de restricţie;</a:t>
            </a:r>
          </a:p>
          <a:p>
            <a:r>
              <a:rPr lang="ro-RO" sz="1800" dirty="0">
                <a:solidFill>
                  <a:schemeClr val="tx1"/>
                </a:solidFill>
                <a:latin typeface="Times New Roman" panose="02020603050405020304" pitchFamily="18" charset="0"/>
                <a:cs typeface="Times New Roman" panose="02020603050405020304" pitchFamily="18" charset="0"/>
              </a:rPr>
              <a:t>    c) perimetrul III – zona de protecţie sanitară cu regim de observaţie, include teritoriile adiacente unde se prevăd măsuri de protecţie a apei contra poluărilor.</a:t>
            </a:r>
          </a:p>
          <a:p>
            <a:r>
              <a:rPr lang="ro-RO" sz="1800" dirty="0">
                <a:solidFill>
                  <a:schemeClr val="tx1"/>
                </a:solidFill>
                <a:latin typeface="Times New Roman" panose="02020603050405020304" pitchFamily="18" charset="0"/>
                <a:cs typeface="Times New Roman" panose="02020603050405020304" pitchFamily="18" charset="0"/>
              </a:rPr>
              <a:t>       Zonele de protecţie sanitară se delimitează de către autorităţile administraţiei publice locale în baza documentaţiei de urbanism şi avizelor organelor de specialitate ale administraţiei publice centrale şi locale. Pentru obţinerea avizelor organelor de specialitate ale administraţiei publice centrale şi locale se va ţine cont de cerinţele minime privind conţinutul proiectului tehnic pentru delimitarea zonelor de protecţie sanitară a prizelor de apă, stabilite conform anexei la prezentul Regulament.</a:t>
            </a: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728633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862596"/>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   Amenajarea şi întreţinerea zonei de protecţie sanitară pentru perimetrul I se pune în sarcina utilizatorului prizei de apă.</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Amenajarea şi întreţinerea zonelor de protecţie sanitară pentru perimetrele II şi III se pune în sarcina autorităţilor publice locale.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Perimetrele stabilite ale zonelor de protecţie sanitară pot fi revizuite în cazul modificărilor condiţiilor de exploatare a prizelor de apă.</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96391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585871"/>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Perimetrul I al zonei de protecţie sanitară a apeductelor din surse de suprafaţă este stabilit în următoarele limite:</a:t>
            </a:r>
          </a:p>
          <a:p>
            <a:r>
              <a:rPr lang="ro-RO" sz="1800" dirty="0">
                <a:solidFill>
                  <a:schemeClr val="tx1"/>
                </a:solidFill>
                <a:latin typeface="Times New Roman" panose="02020603050405020304" pitchFamily="18" charset="0"/>
                <a:cs typeface="Times New Roman" panose="02020603050405020304" pitchFamily="18" charset="0"/>
              </a:rPr>
              <a:t>    a) pentru cursurile de apă:</a:t>
            </a:r>
          </a:p>
          <a:p>
            <a:r>
              <a:rPr lang="ro-RO" sz="1800" dirty="0">
                <a:solidFill>
                  <a:schemeClr val="tx1"/>
                </a:solidFill>
                <a:latin typeface="Times New Roman" panose="02020603050405020304" pitchFamily="18" charset="0"/>
                <a:cs typeface="Times New Roman" panose="02020603050405020304" pitchFamily="18" charset="0"/>
              </a:rPr>
              <a:t>    1) în amonte –  cel puţin 200 m de la priza de apă;</a:t>
            </a:r>
          </a:p>
          <a:p>
            <a:r>
              <a:rPr lang="ro-RO" sz="1800" dirty="0">
                <a:solidFill>
                  <a:schemeClr val="tx1"/>
                </a:solidFill>
                <a:latin typeface="Times New Roman" panose="02020603050405020304" pitchFamily="18" charset="0"/>
                <a:cs typeface="Times New Roman" panose="02020603050405020304" pitchFamily="18" charset="0"/>
              </a:rPr>
              <a:t>    2) în aval –  cel puţin 100 m de la priza de apă;</a:t>
            </a:r>
          </a:p>
          <a:p>
            <a:r>
              <a:rPr lang="ro-RO" sz="1800" dirty="0">
                <a:solidFill>
                  <a:schemeClr val="tx1"/>
                </a:solidFill>
                <a:latin typeface="Times New Roman" panose="02020603050405020304" pitchFamily="18" charset="0"/>
                <a:cs typeface="Times New Roman" panose="02020603050405020304" pitchFamily="18" charset="0"/>
              </a:rPr>
              <a:t>    3) pe malul din preajma prizei de apă – cel puţin 100 m de la oglinda apei în perioada de vară-toamnă;</a:t>
            </a:r>
          </a:p>
          <a:p>
            <a:r>
              <a:rPr lang="ro-RO" sz="1800" dirty="0">
                <a:solidFill>
                  <a:schemeClr val="tx1"/>
                </a:solidFill>
                <a:latin typeface="Times New Roman" panose="02020603050405020304" pitchFamily="18" charset="0"/>
                <a:cs typeface="Times New Roman" panose="02020603050405020304" pitchFamily="18" charset="0"/>
              </a:rPr>
              <a:t>    4) în direcţia opusă a malului faţă de priza de apă –  la lăţimea unui rîu sau canal mic de 100 de metri toată zona şi malul opus cu lăţimea de 50 m de la marginea apei, în perioada de vară-toamnă cu volume reduse;</a:t>
            </a:r>
          </a:p>
          <a:p>
            <a:r>
              <a:rPr lang="ro-RO" sz="1800" dirty="0">
                <a:solidFill>
                  <a:schemeClr val="tx1"/>
                </a:solidFill>
                <a:latin typeface="Times New Roman" panose="02020603050405020304" pitchFamily="18" charset="0"/>
                <a:cs typeface="Times New Roman" panose="02020603050405020304" pitchFamily="18" charset="0"/>
              </a:rPr>
              <a:t>    5) pentru rîurile sau canalele cu lăţimea mai mare de 100 de metri – în mărime minimă de 100 m;</a:t>
            </a:r>
          </a:p>
          <a:p>
            <a:r>
              <a:rPr lang="ro-RO" sz="1800" dirty="0">
                <a:solidFill>
                  <a:schemeClr val="tx1"/>
                </a:solidFill>
                <a:latin typeface="Times New Roman" panose="02020603050405020304" pitchFamily="18" charset="0"/>
                <a:cs typeface="Times New Roman" panose="02020603050405020304" pitchFamily="18" charset="0"/>
              </a:rPr>
              <a:t>    b) pentru lacuri şi alte acumulări de apă –  în funcţie de nivelul local al stării sanitare şi condiţiile hidrologice, dar cu diametrul de cel puţin 100 m de la priza de apă.</a:t>
            </a:r>
          </a:p>
          <a:p>
            <a:r>
              <a:rPr lang="ro-RO" sz="2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220369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708981"/>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Dirijarea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reparațiilor</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controlul</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calității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și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plenitudinii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volumului</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lucrări</a:t>
            </a:r>
            <a:r>
              <a:rPr lang="en-US" sz="2000" dirty="0">
                <a:solidFill>
                  <a:schemeClr val="tx1"/>
                </a:solidFill>
                <a:latin typeface="Times New Roman" panose="02020603050405020304" pitchFamily="18" charset="0"/>
                <a:cs typeface="Times New Roman" panose="02020603050405020304" pitchFamily="18" charset="0"/>
              </a:rPr>
              <a:t>, precum </a:t>
            </a:r>
            <a:r>
              <a:rPr lang="en-US" sz="2000" dirty="0" err="1">
                <a:solidFill>
                  <a:schemeClr val="tx1"/>
                </a:solidFill>
                <a:latin typeface="Times New Roman" panose="02020603050405020304" pitchFamily="18" charset="0"/>
                <a:cs typeface="Times New Roman" panose="02020603050405020304" pitchFamily="18" charset="0"/>
              </a:rPr>
              <a:t>și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recepția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lucrărilor</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executate</a:t>
            </a:r>
            <a:r>
              <a:rPr lang="en-US" sz="2000" dirty="0">
                <a:solidFill>
                  <a:schemeClr val="tx1"/>
                </a:solidFill>
                <a:latin typeface="Times New Roman" panose="02020603050405020304" pitchFamily="18" charset="0"/>
                <a:cs typeface="Times New Roman" panose="02020603050405020304" pitchFamily="18" charset="0"/>
              </a:rPr>
              <a:t> se </a:t>
            </a:r>
            <a:r>
              <a:rPr lang="en-US" sz="2000" dirty="0" err="1">
                <a:solidFill>
                  <a:schemeClr val="tx1"/>
                </a:solidFill>
                <a:latin typeface="Times New Roman" panose="02020603050405020304" pitchFamily="18" charset="0"/>
                <a:cs typeface="Times New Roman" panose="02020603050405020304" pitchFamily="18" charset="0"/>
              </a:rPr>
              <a:t>efectuează</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către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conducătorii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tehnicieni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șefii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sectoarelor</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producție</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către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inginerii</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supraveghere</a:t>
            </a:r>
            <a:r>
              <a:rPr lang="en-US" sz="2000" dirty="0">
                <a:solidFill>
                  <a:schemeClr val="tx1"/>
                </a:solidFill>
                <a:latin typeface="Times New Roman" panose="02020603050405020304" pitchFamily="18" charset="0"/>
                <a:cs typeface="Times New Roman" panose="02020603050405020304" pitchFamily="18" charset="0"/>
              </a:rPr>
              <a:t> a </a:t>
            </a:r>
            <a:r>
              <a:rPr lang="en-US" sz="2000" dirty="0" err="1">
                <a:solidFill>
                  <a:schemeClr val="tx1"/>
                </a:solidFill>
                <a:latin typeface="Times New Roman" panose="02020603050405020304" pitchFamily="18" charset="0"/>
                <a:cs typeface="Times New Roman" panose="02020603050405020304" pitchFamily="18" charset="0"/>
              </a:rPr>
              <a:t>reparațiilor</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iar</a:t>
            </a:r>
            <a:r>
              <a:rPr lang="en-US" sz="2000" dirty="0">
                <a:solidFill>
                  <a:schemeClr val="tx1"/>
                </a:solidFill>
                <a:latin typeface="Times New Roman" panose="02020603050405020304" pitchFamily="18" charset="0"/>
                <a:cs typeface="Times New Roman" panose="02020603050405020304" pitchFamily="18" charset="0"/>
              </a:rPr>
              <a:t> la </a:t>
            </a:r>
            <a:r>
              <a:rPr lang="en-US" sz="2000" dirty="0" err="1">
                <a:solidFill>
                  <a:schemeClr val="tx1"/>
                </a:solidFill>
                <a:latin typeface="Times New Roman" panose="02020603050405020304" pitchFamily="18" charset="0"/>
                <a:cs typeface="Times New Roman" panose="02020603050405020304" pitchFamily="18" charset="0"/>
              </a:rPr>
              <a:t>întreprinderile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mici</a:t>
            </a:r>
            <a:r>
              <a:rPr lang="en-US" sz="2000" dirty="0">
                <a:solidFill>
                  <a:schemeClr val="tx1"/>
                </a:solidFill>
                <a:latin typeface="Times New Roman" panose="02020603050405020304" pitchFamily="18" charset="0"/>
                <a:cs typeface="Times New Roman" panose="02020603050405020304" pitchFamily="18" charset="0"/>
              </a:rPr>
              <a:t> - de </a:t>
            </a:r>
            <a:r>
              <a:rPr lang="en-US" sz="2000" dirty="0" err="1">
                <a:solidFill>
                  <a:schemeClr val="tx1"/>
                </a:solidFill>
                <a:latin typeface="Times New Roman" panose="02020603050405020304" pitchFamily="18" charset="0"/>
                <a:cs typeface="Times New Roman" panose="02020603050405020304" pitchFamily="18" charset="0"/>
              </a:rPr>
              <a:t>către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inginerii-șefi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conducătorii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tehnici</a:t>
            </a:r>
            <a:r>
              <a:rPr lang="en-US" sz="2000" dirty="0">
                <a:solidFill>
                  <a:schemeClr val="tx1"/>
                </a:solidFill>
                <a:latin typeface="Times New Roman" panose="02020603050405020304" pitchFamily="18" charset="0"/>
                <a:cs typeface="Times New Roman" panose="02020603050405020304" pitchFamily="18" charset="0"/>
              </a:rPr>
              <a:t> ai </a:t>
            </a:r>
            <a:r>
              <a:rPr lang="en-US" sz="2000" dirty="0" err="1">
                <a:solidFill>
                  <a:schemeClr val="tx1"/>
                </a:solidFill>
                <a:latin typeface="Times New Roman" panose="02020603050405020304" pitchFamily="18" charset="0"/>
                <a:cs typeface="Times New Roman" panose="02020603050405020304" pitchFamily="18" charset="0"/>
              </a:rPr>
              <a:t>operatorilor</a:t>
            </a:r>
            <a:r>
              <a:rPr lang="en-US" sz="2000" dirty="0">
                <a:solidFill>
                  <a:schemeClr val="tx1"/>
                </a:solidFill>
                <a:latin typeface="Times New Roman" panose="02020603050405020304" pitchFamily="18" charset="0"/>
                <a:cs typeface="Times New Roman" panose="02020603050405020304" pitchFamily="18" charset="0"/>
              </a:rPr>
              <a:t>, </a:t>
            </a:r>
            <a:r>
              <a:rPr lang="ro-RO" sz="2000" dirty="0">
                <a:solidFill>
                  <a:schemeClr val="tx1"/>
                </a:solidFill>
                <a:latin typeface="Times New Roman" panose="02020603050405020304" pitchFamily="18" charset="0"/>
                <a:cs typeface="Times New Roman" panose="02020603050405020304" pitchFamily="18" charset="0"/>
              </a:rPr>
              <a:t>î</a:t>
            </a:r>
            <a:r>
              <a:rPr lang="en-US" sz="2000" dirty="0">
                <a:solidFill>
                  <a:schemeClr val="tx1"/>
                </a:solidFill>
                <a:latin typeface="Times New Roman" panose="02020603050405020304" pitchFamily="18" charset="0"/>
                <a:cs typeface="Times New Roman" panose="02020603050405020304" pitchFamily="18" charset="0"/>
              </a:rPr>
              <a:t>n </a:t>
            </a:r>
            <a:r>
              <a:rPr lang="en-US" sz="2000" dirty="0" err="1">
                <a:solidFill>
                  <a:schemeClr val="tx1"/>
                </a:solidFill>
                <a:latin typeface="Times New Roman" panose="02020603050405020304" pitchFamily="18" charset="0"/>
                <a:cs typeface="Times New Roman" panose="02020603050405020304" pitchFamily="18" charset="0"/>
              </a:rPr>
              <a:t>alte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cazuri</a:t>
            </a:r>
            <a:r>
              <a:rPr lang="en-US" sz="2000" dirty="0">
                <a:solidFill>
                  <a:schemeClr val="tx1"/>
                </a:solidFill>
                <a:latin typeface="Times New Roman" panose="02020603050405020304" pitchFamily="18" charset="0"/>
                <a:cs typeface="Times New Roman" panose="02020603050405020304" pitchFamily="18" charset="0"/>
              </a:rPr>
              <a:t> - de </a:t>
            </a:r>
            <a:r>
              <a:rPr lang="en-US" sz="2000" dirty="0" err="1">
                <a:solidFill>
                  <a:schemeClr val="tx1"/>
                </a:solidFill>
                <a:latin typeface="Times New Roman" panose="02020603050405020304" pitchFamily="18" charset="0"/>
                <a:cs typeface="Times New Roman" panose="02020603050405020304" pitchFamily="18" charset="0"/>
              </a:rPr>
              <a:t>către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responsabilii</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starea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tehnică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bună</a:t>
            </a:r>
            <a:r>
              <a:rPr lang="ro-RO"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a</a:t>
            </a:r>
            <a:r>
              <a:rPr lang="ro-RO"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rețelelor</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și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instalațiilor</a:t>
            </a:r>
            <a:r>
              <a:rPr lang="en-US" sz="2000" dirty="0">
                <a:solidFill>
                  <a:schemeClr val="tx1"/>
                </a:solidFill>
                <a:latin typeface="Times New Roman" panose="02020603050405020304" pitchFamily="18" charset="0"/>
                <a:cs typeface="Times New Roman" panose="02020603050405020304" pitchFamily="18" charset="0"/>
              </a:rPr>
              <a:t> AAC</a:t>
            </a:r>
            <a:r>
              <a:rPr lang="ro-RO" sz="2000" dirty="0">
                <a:solidFill>
                  <a:schemeClr val="tx1"/>
                </a:solidFill>
                <a:latin typeface="Times New Roman" panose="02020603050405020304" pitchFamily="18" charset="0"/>
                <a:cs typeface="Times New Roman" panose="02020603050405020304" pitchFamily="18" charset="0"/>
              </a:rPr>
              <a:t>.</a:t>
            </a:r>
          </a:p>
          <a:p>
            <a:pPr>
              <a:lnSpc>
                <a:spcPct val="150000"/>
              </a:lnSpc>
            </a:pPr>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75157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74723"/>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La prizele de apă de tip căuş în perimetrul I al zonei de protecţie sanitară se include toată zona căuşului.</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Perimetrul II al zonei de protecţie sanitară pe rîuri, canale, lacuri şi acumulări este delimitat în funcţie de condiţiile naturale, climatice şi hidrologice. În amontele apelor curgătoare distanţa de la priză trebuie să permită autopurificarea microbiană a apei, care la valoarea debitului apei de 95% durează timp de 3-5 zile.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Viteza apei în m/zi este calculată, în medie pe lungimea şi lăţimea cursului de apă sau a părţilor sale individuale, cu fluctuaţii bruşte ale vitezei de curgere. Limita perimetrului II al cursului de apă în aval trebuie să fie determinată luînd în considerare excepţiile influenţei vîntului cu fluxuri cu direcţie inversă, dar nu mai mică de 250 m de la priză. </a:t>
            </a:r>
          </a:p>
        </p:txBody>
      </p:sp>
    </p:spTree>
    <p:extLst>
      <p:ext uri="{BB962C8B-B14F-4D97-AF65-F5344CB8AC3E}">
        <p14:creationId xmlns:p14="http://schemas.microsoft.com/office/powerpoint/2010/main" val="8625473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69145"/>
          </a:xfrm>
          <a:prstGeom prst="rect">
            <a:avLst/>
          </a:prstGeom>
          <a:noFill/>
        </p:spPr>
        <p:txBody>
          <a:bodyPr wrap="square" rtlCol="0">
            <a:spAutoFit/>
          </a:bodyPr>
          <a:lstStyle/>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Limitele laterale ale perimetrului II al zonei de protecţie sanitară de la oglinda apei în perioada de vară-toamnă cu un nivel scăzut de apă trebuie să fie amplasate: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a) pe un teren plat –  la cel puţin 500 m;</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b) pe un teren deluros – pînă la înălţimea primei pante, situate în direcţia sursei de apă, dar nu mai puţin de 750 m cu o pantă cu înclinaţie uşoară sau lentă şi nu mai puţin de 1000 m cu pantă abruptă.</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26. Limitele perimetrului II al zonei de protecţie sanitară pentru prizele de apă trebuie să fie îndepărtate în ambele direcţii de la priză la o distanţă de 3 km la prezenţa direcţiei predominante a vînturilor pînă la 10 % şi la o distanţă de 5 km la prezenţa direcţiei predominante a vînturilor mai mult de 10 %.</a:t>
            </a:r>
            <a:r>
              <a:rPr lang="ro-RO" sz="2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3976460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74723"/>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Limitele perimetrului II al zonei de protecţie sanitară pentru bazinele acvatice trebuie să fie orientate în ambele direcţii de-a lungul coastei cu 3 sau 5 km, în conformitate cu punctul 26 al prezentului Regulament şi 500-1000 m de la oglinda apei în cazul nivelului normal.. În unele cazuri, ţinînd seama de situaţia sanitară specifică, cu o justificare corespunzătoare, limitele perimetrului II pot fi majorate.</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Limitele perimetrului III al zonei de protecţie sanitară a prizelor de apă de suprafaţă în fluxul de apă pînă şi în aval coincid cu hotarele perimetrului II. Limitele laterale trebuie să treacă prin linia despărţiturii apei în limita de 3-5 km, inclusiv a afluenţilor. Limitele perimetrului III al sursei de apă de suprafaţă pentru bazine cu apă stătătoare coincid pe deplin cu cele ale perimetrului II.</a:t>
            </a:r>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86701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Inhaltsplatzhalter 8"/>
          <p:cNvSpPr txBox="1">
            <a:spLocks/>
          </p:cNvSpPr>
          <p:nvPr/>
        </p:nvSpPr>
        <p:spPr>
          <a:xfrm>
            <a:off x="2433908" y="1620411"/>
            <a:ext cx="6262254" cy="2074863"/>
          </a:xfrm>
          <a:prstGeom prst="rect">
            <a:avLst/>
          </a:prstGeom>
        </p:spPr>
        <p:txBody>
          <a:bodyPr/>
          <a:lstStyle/>
          <a:p>
            <a:pPr algn="ctr">
              <a:spcAft>
                <a:spcPts val="600"/>
              </a:spcAft>
            </a:pPr>
            <a:endParaRPr lang="en-US" sz="2000" dirty="0">
              <a:solidFill>
                <a:srgbClr val="534B3E"/>
              </a:solidFill>
            </a:endParaRPr>
          </a:p>
          <a:p>
            <a:pPr algn="ctr">
              <a:spcAft>
                <a:spcPts val="600"/>
              </a:spcAft>
            </a:pPr>
            <a:endParaRPr lang="en-US" sz="2000" dirty="0">
              <a:solidFill>
                <a:srgbClr val="534B3E"/>
              </a:solidFill>
            </a:endParaRPr>
          </a:p>
          <a:p>
            <a:pPr>
              <a:spcAft>
                <a:spcPts val="300"/>
              </a:spcAft>
            </a:pPr>
            <a:r>
              <a:rPr lang="ro-RO" sz="2800" dirty="0">
                <a:solidFill>
                  <a:srgbClr val="534B3E"/>
                </a:solidFill>
              </a:rPr>
              <a:t>Vă mulțumim pentru atenție</a:t>
            </a:r>
            <a:endParaRPr lang="en-GB" sz="2800" dirty="0">
              <a:solidFill>
                <a:srgbClr val="534B3E"/>
              </a:solidFill>
            </a:endParaRPr>
          </a:p>
          <a:p>
            <a:endParaRPr lang="en-GB" sz="1000" dirty="0">
              <a:solidFill>
                <a:srgbClr val="534B3E"/>
              </a:solidFill>
            </a:endParaRPr>
          </a:p>
        </p:txBody>
      </p:sp>
      <p:sp>
        <p:nvSpPr>
          <p:cNvPr id="22" name="Textfeld 9"/>
          <p:cNvSpPr txBox="1">
            <a:spLocks noChangeArrowheads="1"/>
          </p:cNvSpPr>
          <p:nvPr/>
        </p:nvSpPr>
        <p:spPr bwMode="auto">
          <a:xfrm>
            <a:off x="427153" y="5399463"/>
            <a:ext cx="1371600" cy="215900"/>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a:solidFill>
                  <a:schemeClr val="tx2">
                    <a:lumMod val="75000"/>
                  </a:schemeClr>
                </a:solidFill>
              </a:rPr>
              <a:t>Proiect co-finanțat de</a:t>
            </a:r>
            <a:endParaRPr lang="en-GB" sz="800" b="0" dirty="0">
              <a:solidFill>
                <a:schemeClr val="tx2">
                  <a:lumMod val="75000"/>
                </a:schemeClr>
              </a:solidFill>
            </a:endParaRPr>
          </a:p>
        </p:txBody>
      </p:sp>
      <p:pic>
        <p:nvPicPr>
          <p:cNvPr id="23" name="Picture 11" descr="F:\Branding\EU\jaune.jpg"/>
          <p:cNvPicPr>
            <a:picLocks noChangeAspect="1" noChangeArrowheads="1"/>
          </p:cNvPicPr>
          <p:nvPr/>
        </p:nvPicPr>
        <p:blipFill>
          <a:blip r:embed="rId2"/>
          <a:srcRect/>
          <a:stretch>
            <a:fillRect/>
          </a:stretch>
        </p:blipFill>
        <p:spPr bwMode="auto">
          <a:xfrm>
            <a:off x="491056" y="5624205"/>
            <a:ext cx="1365250" cy="927100"/>
          </a:xfrm>
          <a:prstGeom prst="rect">
            <a:avLst/>
          </a:prstGeom>
          <a:noFill/>
          <a:ln w="9525">
            <a:noFill/>
            <a:miter lim="800000"/>
            <a:headEnd/>
            <a:tailEnd/>
          </a:ln>
        </p:spPr>
      </p:pic>
      <p:pic>
        <p:nvPicPr>
          <p:cNvPr id="24" name="Picture 11" descr="H:\bn4.jpg"/>
          <p:cNvPicPr>
            <a:picLocks noChangeAspect="1" noChangeArrowheads="1"/>
          </p:cNvPicPr>
          <p:nvPr/>
        </p:nvPicPr>
        <p:blipFill>
          <a:blip r:embed="rId3"/>
          <a:srcRect/>
          <a:stretch>
            <a:fillRect/>
          </a:stretch>
        </p:blipFill>
        <p:spPr bwMode="auto">
          <a:xfrm>
            <a:off x="2046511" y="5590073"/>
            <a:ext cx="1016000" cy="1025525"/>
          </a:xfrm>
          <a:prstGeom prst="rect">
            <a:avLst/>
          </a:prstGeom>
          <a:noFill/>
          <a:ln w="9525">
            <a:noFill/>
            <a:miter lim="800000"/>
            <a:headEnd/>
            <a:tailEnd/>
          </a:ln>
        </p:spPr>
      </p:pic>
      <p:pic>
        <p:nvPicPr>
          <p:cNvPr id="26" name="Picture 1"/>
          <p:cNvPicPr>
            <a:picLocks noChangeAspect="1"/>
          </p:cNvPicPr>
          <p:nvPr/>
        </p:nvPicPr>
        <p:blipFill>
          <a:blip r:embed="rId4"/>
          <a:srcRect/>
          <a:stretch>
            <a:fillRect/>
          </a:stretch>
        </p:blipFill>
        <p:spPr bwMode="auto">
          <a:xfrm>
            <a:off x="5258991" y="5624205"/>
            <a:ext cx="1639887" cy="957262"/>
          </a:xfrm>
          <a:prstGeom prst="rect">
            <a:avLst/>
          </a:prstGeom>
          <a:noFill/>
          <a:ln w="9525">
            <a:noFill/>
            <a:miter lim="800000"/>
            <a:headEnd/>
            <a:tailEnd/>
          </a:ln>
        </p:spPr>
      </p:pic>
      <p:sp>
        <p:nvSpPr>
          <p:cNvPr id="29" name="Textfeld 9"/>
          <p:cNvSpPr txBox="1">
            <a:spLocks noChangeArrowheads="1"/>
          </p:cNvSpPr>
          <p:nvPr/>
        </p:nvSpPr>
        <p:spPr bwMode="auto">
          <a:xfrm>
            <a:off x="6898878" y="5383151"/>
            <a:ext cx="1147762" cy="214313"/>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a:solidFill>
                  <a:schemeClr val="tx2">
                    <a:lumMod val="75000"/>
                  </a:schemeClr>
                </a:solidFill>
              </a:rPr>
              <a:t>In cooperare cu</a:t>
            </a:r>
          </a:p>
        </p:txBody>
      </p:sp>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7752045" y="5540701"/>
            <a:ext cx="1071880" cy="1071880"/>
          </a:xfrm>
          <a:prstGeom prst="rect">
            <a:avLst/>
          </a:prstGeom>
        </p:spPr>
      </p:pic>
      <p:pic>
        <p:nvPicPr>
          <p:cNvPr id="17" name="Picture 16" descr="D:\Users\Desktop\logotyp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2716" y="5818037"/>
            <a:ext cx="1958975" cy="569595"/>
          </a:xfrm>
          <a:prstGeom prst="rect">
            <a:avLst/>
          </a:prstGeom>
          <a:noFill/>
          <a:ln>
            <a:noFill/>
          </a:ln>
        </p:spPr>
      </p:pic>
      <p:sp>
        <p:nvSpPr>
          <p:cNvPr id="15" name="CasetăText 1"/>
          <p:cNvSpPr txBox="1"/>
          <p:nvPr/>
        </p:nvSpPr>
        <p:spPr>
          <a:xfrm>
            <a:off x="1856306" y="3145976"/>
            <a:ext cx="5361912" cy="1723549"/>
          </a:xfrm>
          <a:prstGeom prst="rect">
            <a:avLst/>
          </a:prstGeom>
          <a:noFill/>
        </p:spPr>
        <p:txBody>
          <a:bodyPr wrap="square" rtlCol="0">
            <a:spAutoFit/>
          </a:bodyPr>
          <a:lstStyle/>
          <a:p>
            <a:pPr algn="ctr"/>
            <a:r>
              <a:rPr lang="ro-RO" sz="1400" b="0" u="sng" dirty="0">
                <a:solidFill>
                  <a:schemeClr val="bg2">
                    <a:lumMod val="25000"/>
                  </a:schemeClr>
                </a:solidFill>
                <a:latin typeface="+mn-lt"/>
                <a:hlinkClick r:id="rId7"/>
              </a:rPr>
              <a:t>www.ifcaac.amac.md</a:t>
            </a:r>
            <a:r>
              <a:rPr lang="ro-RO" sz="1400" b="0" dirty="0">
                <a:solidFill>
                  <a:schemeClr val="bg2">
                    <a:lumMod val="25000"/>
                  </a:schemeClr>
                </a:solidFill>
                <a:latin typeface="+mn-lt"/>
              </a:rPr>
              <a:t> </a:t>
            </a:r>
          </a:p>
          <a:p>
            <a:pPr algn="ctr"/>
            <a:r>
              <a:rPr lang="ro-RO" sz="1400" b="0" u="sng" dirty="0">
                <a:solidFill>
                  <a:schemeClr val="bg2">
                    <a:lumMod val="25000"/>
                  </a:schemeClr>
                </a:solidFill>
                <a:latin typeface="+mn-lt"/>
              </a:rPr>
              <a:t>ifcaac@fua.utm.md</a:t>
            </a:r>
            <a:r>
              <a:rPr lang="ro-RO" sz="1400" b="0" dirty="0">
                <a:solidFill>
                  <a:schemeClr val="bg2">
                    <a:lumMod val="25000"/>
                  </a:schemeClr>
                </a:solidFill>
                <a:latin typeface="+mn-lt"/>
              </a:rPr>
              <a:t> </a:t>
            </a:r>
          </a:p>
          <a:p>
            <a:pPr algn="ctr"/>
            <a:r>
              <a:rPr lang="ro-RO" sz="1400" b="0" dirty="0">
                <a:solidFill>
                  <a:schemeClr val="bg2">
                    <a:lumMod val="25000"/>
                  </a:schemeClr>
                </a:solidFill>
                <a:latin typeface="+mn-lt"/>
              </a:rPr>
              <a:t>telefon: (022) 77-38 22</a:t>
            </a:r>
          </a:p>
          <a:p>
            <a:pPr algn="ctr"/>
            <a:r>
              <a:rPr lang="ro-RO" sz="1400" b="0" dirty="0">
                <a:solidFill>
                  <a:schemeClr val="bg2">
                    <a:lumMod val="25000"/>
                  </a:schemeClr>
                </a:solidFill>
                <a:latin typeface="+mn-lt"/>
              </a:rPr>
              <a:t> </a:t>
            </a:r>
          </a:p>
          <a:p>
            <a:pPr algn="ctr"/>
            <a:r>
              <a:rPr lang="ro-RO" sz="1400" b="0" u="sng">
                <a:solidFill>
                  <a:srgbClr val="7030A0"/>
                </a:solidFill>
                <a:latin typeface="+mn-lt"/>
              </a:rPr>
              <a:t>www.amac.md</a:t>
            </a:r>
            <a:r>
              <a:rPr lang="ro-RO" sz="1400" b="0">
                <a:solidFill>
                  <a:srgbClr val="7030A0"/>
                </a:solidFill>
                <a:latin typeface="+mn-lt"/>
              </a:rPr>
              <a:t> </a:t>
            </a:r>
            <a:endParaRPr lang="ro-RO" sz="1400" b="0" dirty="0">
              <a:solidFill>
                <a:schemeClr val="bg2">
                  <a:lumMod val="25000"/>
                </a:schemeClr>
              </a:solidFill>
              <a:latin typeface="+mn-lt"/>
            </a:endParaRPr>
          </a:p>
          <a:p>
            <a:pPr algn="ctr"/>
            <a:r>
              <a:rPr lang="ro-RO" sz="1400" b="0" u="sng" dirty="0">
                <a:solidFill>
                  <a:schemeClr val="bg2">
                    <a:lumMod val="25000"/>
                  </a:schemeClr>
                </a:solidFill>
                <a:latin typeface="+mn-lt"/>
              </a:rPr>
              <a:t>apacanal@yandex.ru</a:t>
            </a:r>
            <a:r>
              <a:rPr lang="ro-RO" sz="1400" b="0" dirty="0">
                <a:solidFill>
                  <a:schemeClr val="bg2">
                    <a:lumMod val="25000"/>
                  </a:schemeClr>
                </a:solidFill>
                <a:latin typeface="+mn-lt"/>
              </a:rPr>
              <a:t>  </a:t>
            </a:r>
          </a:p>
          <a:p>
            <a:pPr algn="ctr"/>
            <a:r>
              <a:rPr lang="ro-RO" sz="1400" b="0" dirty="0">
                <a:solidFill>
                  <a:schemeClr val="bg2">
                    <a:lumMod val="25000"/>
                  </a:schemeClr>
                </a:solidFill>
                <a:latin typeface="+mn-lt"/>
              </a:rPr>
              <a:t>telefon: (022) 28-84-33</a:t>
            </a:r>
          </a:p>
          <a:p>
            <a:pPr algn="ctr"/>
            <a:endParaRPr lang="ro-RO" sz="800" b="0" dirty="0">
              <a:solidFill>
                <a:schemeClr val="bg2">
                  <a:lumMod val="25000"/>
                </a:schemeClr>
              </a:solidFill>
              <a:latin typeface="+mn-lt"/>
            </a:endParaRPr>
          </a:p>
        </p:txBody>
      </p:sp>
      <p:pic>
        <p:nvPicPr>
          <p:cNvPr id="20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0822" y="509167"/>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49591" y="407106"/>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3" descr="Description: C:\Users\Stela\Desktop\Logou nou UTM\Logo_inscript_horizontal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9454" y="462357"/>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f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7739" y="315231"/>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fcaac_logo0200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0035" y="269324"/>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181" y="215461"/>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p:cNvSpPr>
            <a:spLocks noChangeArrowheads="1"/>
          </p:cNvSpPr>
          <p:nvPr/>
        </p:nvSpPr>
        <p:spPr bwMode="auto">
          <a:xfrm>
            <a:off x="1163782" y="-24491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4" name="Rectangle 8"/>
          <p:cNvSpPr>
            <a:spLocks noChangeArrowheads="1"/>
          </p:cNvSpPr>
          <p:nvPr/>
        </p:nvSpPr>
        <p:spPr bwMode="auto">
          <a:xfrm>
            <a:off x="1163782" y="212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zh-CN"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zh-CN"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zh-CN"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ro-RO"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zh-CN" sz="1800" b="0" i="0" u="none" strike="noStrike" cap="none" normalizeH="0" baseline="0">
              <a:ln>
                <a:noFill/>
              </a:ln>
              <a:solidFill>
                <a:schemeClr val="tx1"/>
              </a:solidFill>
              <a:effectLst/>
              <a:latin typeface="Arial" panose="020B0604020202020204" pitchFamily="34" charset="0"/>
            </a:endParaRPr>
          </a:p>
        </p:txBody>
      </p:sp>
      <p:sp>
        <p:nvSpPr>
          <p:cNvPr id="5" name="Rectangle 9"/>
          <p:cNvSpPr>
            <a:spLocks noChangeArrowheads="1"/>
          </p:cNvSpPr>
          <p:nvPr/>
        </p:nvSpPr>
        <p:spPr bwMode="auto">
          <a:xfrm>
            <a:off x="1163782" y="978625"/>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478423"/>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r>
              <a:rPr lang="ro-RO" sz="2000" u="sng" dirty="0">
                <a:solidFill>
                  <a:schemeClr val="tx1"/>
                </a:solidFill>
                <a:latin typeface="Times New Roman" panose="02020603050405020304" pitchFamily="18" charset="0"/>
                <a:cs typeface="Times New Roman" panose="02020603050405020304" pitchFamily="18" charset="0"/>
              </a:rPr>
              <a:t>Reparațiile capitale </a:t>
            </a:r>
            <a:r>
              <a:rPr lang="ro-RO" sz="2000" dirty="0">
                <a:solidFill>
                  <a:schemeClr val="tx1"/>
                </a:solidFill>
                <a:latin typeface="Times New Roman" panose="02020603050405020304" pitchFamily="18" charset="0"/>
                <a:cs typeface="Times New Roman" panose="02020603050405020304" pitchFamily="18" charset="0"/>
              </a:rPr>
              <a:t>a instalațiilor și utilajului reprezintă un complex de măsuri tehnice orientate spre reabilitarea sau înlocuirea construcțiilor și pieselor/ansamblurilor uzate sau a utilajului, instalațiilor, conductelor.</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La reparațiile capitale ale rețelelor, instalațiilor și utilajului AAC se referă lucrările în procesul efectuării căror se produce comutarea/schimbarea rețelelor, construcțiilor, ansamblurilor, pieselor sau înlocuirea lor cu altele mai durabile și mai econome, cu excepția schimbării sau înlocuirii complete a construcțiilor da bază a clădirilor și instalațiilor, demontarea/desfacerea căror ar conduce la deteriorarea lor.</a:t>
            </a: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179061"/>
      </p:ext>
    </p:extLst>
  </p:cSld>
  <p:clrMapOvr>
    <a:masterClrMapping/>
  </p:clrMapOvr>
  <p:transition/>
</p:sld>
</file>

<file path=ppt/theme/theme1.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GIZ_Banner_Kopfzeile-Ausland (3)</Template>
  <TotalTime>3007</TotalTime>
  <Words>4843</Words>
  <Application>Microsoft Office PowerPoint</Application>
  <PresentationFormat>Экран (4:3)</PresentationFormat>
  <Paragraphs>626</Paragraphs>
  <Slides>83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83</vt:i4>
      </vt:variant>
    </vt:vector>
  </HeadingPairs>
  <TitlesOfParts>
    <vt:vector size="88" baseType="lpstr">
      <vt:lpstr>Arial</vt:lpstr>
      <vt:lpstr>Arial Narrow</vt:lpstr>
      <vt:lpstr>Calibri</vt:lpstr>
      <vt:lpstr>Times New Roman</vt:lpstr>
      <vt:lpstr>GIZ_Banner_Kopfzeile-Ausland (3)</vt:lpstr>
      <vt:lpstr>Curs de instruire pentru angajații operatorilor „Apă-Canal”  Modulul:  Managementul și exploatarea rețelelor de alimentare cu apă și de canalizare  Sesiunea 3:  Planificarea investiţiilor, lucrărilor de reparaţii şi întreţinere pentru asigurarea funcţionării normale a reţelelor de apă  şi de canalizare.  Expert  Roşca Laurian Institutia/Intreprinderea  S.A. „Apă Canal Chişinău”  2 – 3 – 4 Aprilie 2019,  Chișinău</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GIZ-Design</dc:creator>
  <cp:keywords>GIZ-Leerfolie</cp:keywords>
  <cp:lastModifiedBy>Anticamera</cp:lastModifiedBy>
  <cp:revision>368</cp:revision>
  <cp:lastPrinted>2019-04-03T04:32:24Z</cp:lastPrinted>
  <dcterms:created xsi:type="dcterms:W3CDTF">2013-09-05T11:54:56Z</dcterms:created>
  <dcterms:modified xsi:type="dcterms:W3CDTF">2019-04-12T10:01:44Z</dcterms:modified>
</cp:coreProperties>
</file>