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1" r:id="rId1"/>
  </p:sldMasterIdLst>
  <p:notesMasterIdLst>
    <p:notesMasterId r:id="rId21"/>
  </p:notesMasterIdLst>
  <p:handoutMasterIdLst>
    <p:handoutMasterId r:id="rId22"/>
  </p:handoutMasterIdLst>
  <p:sldIdLst>
    <p:sldId id="407" r:id="rId2"/>
    <p:sldId id="419" r:id="rId3"/>
    <p:sldId id="421" r:id="rId4"/>
    <p:sldId id="429" r:id="rId5"/>
    <p:sldId id="422" r:id="rId6"/>
    <p:sldId id="430" r:id="rId7"/>
    <p:sldId id="431" r:id="rId8"/>
    <p:sldId id="432" r:id="rId9"/>
    <p:sldId id="433" r:id="rId10"/>
    <p:sldId id="436" r:id="rId11"/>
    <p:sldId id="420" r:id="rId12"/>
    <p:sldId id="435" r:id="rId13"/>
    <p:sldId id="408" r:id="rId14"/>
    <p:sldId id="417" r:id="rId15"/>
    <p:sldId id="426" r:id="rId16"/>
    <p:sldId id="423" r:id="rId17"/>
    <p:sldId id="425" r:id="rId18"/>
    <p:sldId id="428" r:id="rId19"/>
    <p:sldId id="406" r:id="rId20"/>
  </p:sldIdLst>
  <p:sldSz cx="9144000" cy="6858000" type="screen4x3"/>
  <p:notesSz cx="6858000" cy="9926638"/>
  <p:defaultTextStyle>
    <a:defPPr>
      <a:defRPr lang="de-DE"/>
    </a:defPPr>
    <a:lvl1pPr algn="l" rtl="0" fontAlgn="base">
      <a:spcBef>
        <a:spcPct val="0"/>
      </a:spcBef>
      <a:spcAft>
        <a:spcPct val="0"/>
      </a:spcAft>
      <a:defRPr sz="2200" b="1" kern="1200">
        <a:solidFill>
          <a:srgbClr val="999999"/>
        </a:solidFill>
        <a:latin typeface="Arial" charset="0"/>
        <a:ea typeface="+mn-ea"/>
        <a:cs typeface="Arial" charset="0"/>
      </a:defRPr>
    </a:lvl1pPr>
    <a:lvl2pPr marL="457200" algn="l" rtl="0" fontAlgn="base">
      <a:spcBef>
        <a:spcPct val="0"/>
      </a:spcBef>
      <a:spcAft>
        <a:spcPct val="0"/>
      </a:spcAft>
      <a:defRPr sz="2200" b="1" kern="1200">
        <a:solidFill>
          <a:srgbClr val="999999"/>
        </a:solidFill>
        <a:latin typeface="Arial" charset="0"/>
        <a:ea typeface="+mn-ea"/>
        <a:cs typeface="Arial" charset="0"/>
      </a:defRPr>
    </a:lvl2pPr>
    <a:lvl3pPr marL="914400" algn="l" rtl="0" fontAlgn="base">
      <a:spcBef>
        <a:spcPct val="0"/>
      </a:spcBef>
      <a:spcAft>
        <a:spcPct val="0"/>
      </a:spcAft>
      <a:defRPr sz="2200" b="1" kern="1200">
        <a:solidFill>
          <a:srgbClr val="999999"/>
        </a:solidFill>
        <a:latin typeface="Arial" charset="0"/>
        <a:ea typeface="+mn-ea"/>
        <a:cs typeface="Arial" charset="0"/>
      </a:defRPr>
    </a:lvl3pPr>
    <a:lvl4pPr marL="1371600" algn="l" rtl="0" fontAlgn="base">
      <a:spcBef>
        <a:spcPct val="0"/>
      </a:spcBef>
      <a:spcAft>
        <a:spcPct val="0"/>
      </a:spcAft>
      <a:defRPr sz="2200" b="1" kern="1200">
        <a:solidFill>
          <a:srgbClr val="999999"/>
        </a:solidFill>
        <a:latin typeface="Arial" charset="0"/>
        <a:ea typeface="+mn-ea"/>
        <a:cs typeface="Arial" charset="0"/>
      </a:defRPr>
    </a:lvl4pPr>
    <a:lvl5pPr marL="1828800" algn="l" rtl="0" fontAlgn="base">
      <a:spcBef>
        <a:spcPct val="0"/>
      </a:spcBef>
      <a:spcAft>
        <a:spcPct val="0"/>
      </a:spcAft>
      <a:defRPr sz="2200" b="1" kern="1200">
        <a:solidFill>
          <a:srgbClr val="999999"/>
        </a:solidFill>
        <a:latin typeface="Arial" charset="0"/>
        <a:ea typeface="+mn-ea"/>
        <a:cs typeface="Arial" charset="0"/>
      </a:defRPr>
    </a:lvl5pPr>
    <a:lvl6pPr marL="2286000" algn="l" defTabSz="914400" rtl="0" eaLnBrk="1" latinLnBrk="0" hangingPunct="1">
      <a:defRPr sz="2200" b="1" kern="1200">
        <a:solidFill>
          <a:srgbClr val="999999"/>
        </a:solidFill>
        <a:latin typeface="Arial" charset="0"/>
        <a:ea typeface="+mn-ea"/>
        <a:cs typeface="Arial" charset="0"/>
      </a:defRPr>
    </a:lvl6pPr>
    <a:lvl7pPr marL="2743200" algn="l" defTabSz="914400" rtl="0" eaLnBrk="1" latinLnBrk="0" hangingPunct="1">
      <a:defRPr sz="2200" b="1" kern="1200">
        <a:solidFill>
          <a:srgbClr val="999999"/>
        </a:solidFill>
        <a:latin typeface="Arial" charset="0"/>
        <a:ea typeface="+mn-ea"/>
        <a:cs typeface="Arial" charset="0"/>
      </a:defRPr>
    </a:lvl7pPr>
    <a:lvl8pPr marL="3200400" algn="l" defTabSz="914400" rtl="0" eaLnBrk="1" latinLnBrk="0" hangingPunct="1">
      <a:defRPr sz="2200" b="1" kern="1200">
        <a:solidFill>
          <a:srgbClr val="999999"/>
        </a:solidFill>
        <a:latin typeface="Arial" charset="0"/>
        <a:ea typeface="+mn-ea"/>
        <a:cs typeface="Arial" charset="0"/>
      </a:defRPr>
    </a:lvl8pPr>
    <a:lvl9pPr marL="3657600" algn="l" defTabSz="914400" rtl="0" eaLnBrk="1" latinLnBrk="0" hangingPunct="1">
      <a:defRPr sz="2200" b="1" kern="1200">
        <a:solidFill>
          <a:srgbClr val="999999"/>
        </a:solidFill>
        <a:latin typeface="Arial" charset="0"/>
        <a:ea typeface="+mn-ea"/>
        <a:cs typeface="Arial" charset="0"/>
      </a:defRPr>
    </a:lvl9pPr>
  </p:defaultTextStyle>
  <p:extLst>
    <p:ext uri="{EFAFB233-063F-42B5-8137-9DF3F51BA10A}">
      <p15:sldGuideLst xmlns:p15="http://schemas.microsoft.com/office/powerpoint/2012/main">
        <p15:guide id="1" orient="horz" pos="658">
          <p15:clr>
            <a:srgbClr val="A4A3A4"/>
          </p15:clr>
        </p15:guide>
        <p15:guide id="2" orient="horz" pos="388">
          <p15:clr>
            <a:srgbClr val="A4A3A4"/>
          </p15:clr>
        </p15:guide>
        <p15:guide id="3" pos="288">
          <p15:clr>
            <a:srgbClr val="A4A3A4"/>
          </p15:clr>
        </p15:guide>
        <p15:guide id="4" pos="1022">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Bohantov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70"/>
    <a:srgbClr val="002060"/>
    <a:srgbClr val="6E6452"/>
    <a:srgbClr val="E5DBA1"/>
    <a:srgbClr val="BABA93"/>
    <a:srgbClr val="BABB93"/>
    <a:srgbClr val="DEDEAF"/>
    <a:srgbClr val="999999"/>
    <a:srgbClr val="D9D9D9"/>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03" autoAdjust="0"/>
    <p:restoredTop sz="92385" autoAdjust="0"/>
  </p:normalViewPr>
  <p:slideViewPr>
    <p:cSldViewPr snapToGrid="0">
      <p:cViewPr varScale="1">
        <p:scale>
          <a:sx n="107" d="100"/>
          <a:sy n="107" d="100"/>
        </p:scale>
        <p:origin x="1854" y="114"/>
      </p:cViewPr>
      <p:guideLst>
        <p:guide orient="horz" pos="658"/>
        <p:guide orient="horz" pos="388"/>
        <p:guide pos="288"/>
        <p:guide pos="102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108" d="100"/>
          <a:sy n="108" d="100"/>
        </p:scale>
        <p:origin x="-4140" y="-102"/>
      </p:cViewPr>
      <p:guideLst>
        <p:guide orient="horz" pos="3126"/>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2547" cy="495300"/>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66563" name="Rectangle 3"/>
          <p:cNvSpPr>
            <a:spLocks noGrp="1" noChangeArrowheads="1"/>
          </p:cNvSpPr>
          <p:nvPr>
            <p:ph type="dt" sz="quarter" idx="1"/>
          </p:nvPr>
        </p:nvSpPr>
        <p:spPr bwMode="auto">
          <a:xfrm>
            <a:off x="3885453" y="0"/>
            <a:ext cx="2972547" cy="495300"/>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eaLnBrk="0" hangingPunct="0">
              <a:defRPr sz="1200" b="0" dirty="0">
                <a:solidFill>
                  <a:schemeClr val="tx1"/>
                </a:solidFill>
                <a:latin typeface="Arial Narrow" pitchFamily="34" charset="0"/>
                <a:cs typeface="+mn-cs"/>
              </a:defRPr>
            </a:lvl1pPr>
          </a:lstStyle>
          <a:p>
            <a:pPr>
              <a:defRPr/>
            </a:pPr>
            <a:endParaRPr lang="de-DE"/>
          </a:p>
        </p:txBody>
      </p:sp>
      <p:sp>
        <p:nvSpPr>
          <p:cNvPr id="66564" name="Rectangle 4"/>
          <p:cNvSpPr>
            <a:spLocks noGrp="1" noChangeArrowheads="1"/>
          </p:cNvSpPr>
          <p:nvPr>
            <p:ph type="ftr" sz="quarter" idx="2"/>
          </p:nvPr>
        </p:nvSpPr>
        <p:spPr bwMode="auto">
          <a:xfrm>
            <a:off x="0" y="9431338"/>
            <a:ext cx="2972547" cy="495300"/>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66565" name="Rectangle 5"/>
          <p:cNvSpPr>
            <a:spLocks noGrp="1" noChangeArrowheads="1"/>
          </p:cNvSpPr>
          <p:nvPr>
            <p:ph type="sldNum" sz="quarter" idx="3"/>
          </p:nvPr>
        </p:nvSpPr>
        <p:spPr bwMode="auto">
          <a:xfrm>
            <a:off x="3885453" y="9431338"/>
            <a:ext cx="2972547" cy="495300"/>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eaLnBrk="0" hangingPunct="0">
              <a:defRPr sz="1200" b="0">
                <a:solidFill>
                  <a:schemeClr val="tx1"/>
                </a:solidFill>
                <a:latin typeface="Arial Narrow" pitchFamily="34" charset="0"/>
                <a:cs typeface="+mn-cs"/>
              </a:defRPr>
            </a:lvl1pPr>
          </a:lstStyle>
          <a:p>
            <a:pPr>
              <a:defRPr/>
            </a:pPr>
            <a:fld id="{4BBF79D3-D540-4A1F-9847-1559C7AB9D71}" type="slidenum">
              <a:rPr lang="de-DE"/>
              <a:pPr>
                <a:defRPr/>
              </a:pPr>
              <a:t>‹#›</a:t>
            </a:fld>
            <a:endParaRPr lang="de-DE" dirty="0"/>
          </a:p>
        </p:txBody>
      </p:sp>
    </p:spTree>
    <p:extLst>
      <p:ext uri="{BB962C8B-B14F-4D97-AF65-F5344CB8AC3E}">
        <p14:creationId xmlns:p14="http://schemas.microsoft.com/office/powerpoint/2010/main" val="3549918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2547" cy="495300"/>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8195" name="Rectangle 3"/>
          <p:cNvSpPr>
            <a:spLocks noGrp="1" noChangeArrowheads="1"/>
          </p:cNvSpPr>
          <p:nvPr>
            <p:ph type="dt" idx="1"/>
          </p:nvPr>
        </p:nvSpPr>
        <p:spPr bwMode="auto">
          <a:xfrm>
            <a:off x="3885453" y="0"/>
            <a:ext cx="2972547" cy="495300"/>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eaLnBrk="0" hangingPunct="0">
              <a:defRPr sz="1200" b="0" dirty="0">
                <a:solidFill>
                  <a:schemeClr val="tx1"/>
                </a:solidFill>
                <a:latin typeface="Arial Narrow" pitchFamily="34" charset="0"/>
                <a:cs typeface="+mn-cs"/>
              </a:defRPr>
            </a:lvl1pPr>
          </a:lstStyle>
          <a:p>
            <a:pPr>
              <a:defRPr/>
            </a:pPr>
            <a:endParaRPr lang="de-DE"/>
          </a:p>
        </p:txBody>
      </p:sp>
      <p:sp>
        <p:nvSpPr>
          <p:cNvPr id="11268" name="Rectangle 4"/>
          <p:cNvSpPr>
            <a:spLocks noGrp="1" noRot="1" noChangeAspect="1" noChangeArrowheads="1" noTextEdit="1"/>
          </p:cNvSpPr>
          <p:nvPr>
            <p:ph type="sldImg" idx="2"/>
          </p:nvPr>
        </p:nvSpPr>
        <p:spPr bwMode="auto">
          <a:xfrm>
            <a:off x="947738" y="744538"/>
            <a:ext cx="4962525" cy="3722687"/>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508" y="4714876"/>
            <a:ext cx="5028986" cy="4467225"/>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p>
            <a:pPr lvl="0"/>
            <a:r>
              <a:rPr lang="de-DE" noProof="0" dirty="0"/>
              <a:t>Klicken Sie, um die Formate des Vorlagentextes zu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8198" name="Rectangle 6"/>
          <p:cNvSpPr>
            <a:spLocks noGrp="1" noChangeArrowheads="1"/>
          </p:cNvSpPr>
          <p:nvPr>
            <p:ph type="ftr" sz="quarter" idx="4"/>
          </p:nvPr>
        </p:nvSpPr>
        <p:spPr bwMode="auto">
          <a:xfrm>
            <a:off x="0" y="9431338"/>
            <a:ext cx="2972547" cy="495300"/>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8199" name="Rectangle 7"/>
          <p:cNvSpPr>
            <a:spLocks noGrp="1" noChangeArrowheads="1"/>
          </p:cNvSpPr>
          <p:nvPr>
            <p:ph type="sldNum" sz="quarter" idx="5"/>
          </p:nvPr>
        </p:nvSpPr>
        <p:spPr bwMode="auto">
          <a:xfrm>
            <a:off x="3885453" y="9431338"/>
            <a:ext cx="2972547" cy="495300"/>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eaLnBrk="0" hangingPunct="0">
              <a:defRPr sz="1200" b="0" smtClean="0">
                <a:solidFill>
                  <a:schemeClr val="tx1"/>
                </a:solidFill>
                <a:latin typeface="Arial Narrow" pitchFamily="34" charset="0"/>
                <a:cs typeface="+mn-cs"/>
              </a:defRPr>
            </a:lvl1pPr>
          </a:lstStyle>
          <a:p>
            <a:pPr>
              <a:defRPr/>
            </a:pPr>
            <a:fld id="{FCC8D018-2849-4367-944E-648FA90DDE54}" type="slidenum">
              <a:rPr lang="de-DE"/>
              <a:pPr>
                <a:defRPr/>
              </a:pPr>
              <a:t>‹#›</a:t>
            </a:fld>
            <a:endParaRPr lang="de-DE" dirty="0"/>
          </a:p>
        </p:txBody>
      </p:sp>
    </p:spTree>
    <p:extLst>
      <p:ext uri="{BB962C8B-B14F-4D97-AF65-F5344CB8AC3E}">
        <p14:creationId xmlns:p14="http://schemas.microsoft.com/office/powerpoint/2010/main" val="25801759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Narrow"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Narrow"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Narrow"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Narrow"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pPr>
              <a:defRPr/>
            </a:pPr>
            <a:fld id="{FCC8D018-2849-4367-944E-648FA90DDE54}" type="slidenum">
              <a:rPr lang="de-DE" smtClean="0"/>
              <a:pPr>
                <a:defRPr/>
              </a:pPr>
              <a:t>13</a:t>
            </a:fld>
            <a:endParaRPr lang="de-DE" dirty="0"/>
          </a:p>
        </p:txBody>
      </p:sp>
    </p:spTree>
    <p:extLst>
      <p:ext uri="{BB962C8B-B14F-4D97-AF65-F5344CB8AC3E}">
        <p14:creationId xmlns:p14="http://schemas.microsoft.com/office/powerpoint/2010/main" val="1913950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a:t>Образец заголовка</a:t>
            </a:r>
            <a:endParaRPr lang="de-DE" noProof="0" dirty="0"/>
          </a:p>
        </p:txBody>
      </p:sp>
      <p:sp>
        <p:nvSpPr>
          <p:cNvPr id="5" name="Inhaltsplatzhalter 2"/>
          <p:cNvSpPr>
            <a:spLocks noGrp="1"/>
          </p:cNvSpPr>
          <p:nvPr>
            <p:ph idx="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4" name="Rectangle 25"/>
          <p:cNvSpPr>
            <a:spLocks noGrp="1" noChangeArrowheads="1"/>
          </p:cNvSpPr>
          <p:nvPr>
            <p:ph type="ftr" sz="quarter" idx="10"/>
          </p:nvPr>
        </p:nvSpPr>
        <p:spPr>
          <a:ln/>
        </p:spPr>
        <p:txBody>
          <a:bodyPr/>
          <a:lstStyle>
            <a:lvl1pPr>
              <a:defRPr/>
            </a:lvl1pPr>
          </a:lstStyle>
          <a:p>
            <a:pPr>
              <a:defRPr/>
            </a:pPr>
            <a:endParaRPr lang="de-DE"/>
          </a:p>
        </p:txBody>
      </p:sp>
      <p:sp>
        <p:nvSpPr>
          <p:cNvPr id="6" name="Rectangle 17"/>
          <p:cNvSpPr>
            <a:spLocks noGrp="1" noChangeArrowheads="1"/>
          </p:cNvSpPr>
          <p:nvPr>
            <p:ph type="dt" sz="half" idx="11"/>
          </p:nvPr>
        </p:nvSpPr>
        <p:spPr>
          <a:ln/>
        </p:spPr>
        <p:txBody>
          <a:bodyPr/>
          <a:lstStyle>
            <a:lvl1pPr>
              <a:defRPr/>
            </a:lvl1pPr>
          </a:lstStyle>
          <a:p>
            <a:pPr>
              <a:defRPr/>
            </a:pPr>
            <a:fld id="{0D1A5A60-FFC1-4DD6-B034-06B726499F40}" type="datetime1">
              <a:rPr lang="en-GB"/>
              <a:pPr>
                <a:defRPr/>
              </a:pPr>
              <a:t>12/04/2019</a:t>
            </a:fld>
            <a:endParaRPr lang="en-GB"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a:t>Образец заголовка</a:t>
            </a:r>
            <a:endParaRPr lang="de-DE" noProof="0" dirty="0"/>
          </a:p>
        </p:txBody>
      </p:sp>
      <p:sp>
        <p:nvSpPr>
          <p:cNvPr id="7" name="Inhaltsplatzhalter 2"/>
          <p:cNvSpPr>
            <a:spLocks noGrp="1"/>
          </p:cNvSpPr>
          <p:nvPr>
            <p:ph idx="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4" name="Rectangle 25"/>
          <p:cNvSpPr>
            <a:spLocks noGrp="1" noChangeArrowheads="1"/>
          </p:cNvSpPr>
          <p:nvPr>
            <p:ph type="ftr" sz="quarter" idx="10"/>
          </p:nvPr>
        </p:nvSpPr>
        <p:spPr>
          <a:ln/>
        </p:spPr>
        <p:txBody>
          <a:bodyPr/>
          <a:lstStyle>
            <a:lvl1pPr>
              <a:defRPr/>
            </a:lvl1pPr>
          </a:lstStyle>
          <a:p>
            <a:pPr>
              <a:defRPr/>
            </a:pPr>
            <a:endParaRPr lang="de-DE"/>
          </a:p>
        </p:txBody>
      </p:sp>
      <p:sp>
        <p:nvSpPr>
          <p:cNvPr id="5" name="Rectangle 17"/>
          <p:cNvSpPr>
            <a:spLocks noGrp="1" noChangeArrowheads="1"/>
          </p:cNvSpPr>
          <p:nvPr>
            <p:ph type="dt" sz="half" idx="11"/>
          </p:nvPr>
        </p:nvSpPr>
        <p:spPr>
          <a:ln/>
        </p:spPr>
        <p:txBody>
          <a:bodyPr/>
          <a:lstStyle>
            <a:lvl1pPr>
              <a:defRPr/>
            </a:lvl1pPr>
          </a:lstStyle>
          <a:p>
            <a:pPr>
              <a:defRPr/>
            </a:pPr>
            <a:fld id="{E647B01B-C2E8-4CD6-B726-44287C896096}" type="datetime1">
              <a:rPr lang="en-GB"/>
              <a:pPr>
                <a:defRPr/>
              </a:pPr>
              <a:t>12/04/2019</a:t>
            </a:fld>
            <a:endParaRPr lang="en-GB"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a:t>Образец заголовка</a:t>
            </a:r>
            <a:endParaRPr lang="de-DE" noProof="0" dirty="0"/>
          </a:p>
        </p:txBody>
      </p:sp>
      <p:sp>
        <p:nvSpPr>
          <p:cNvPr id="7" name="Inhaltsplatzhalter 2"/>
          <p:cNvSpPr>
            <a:spLocks noGrp="1"/>
          </p:cNvSpPr>
          <p:nvPr>
            <p:ph idx="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6" name="Bildplatzhalter 2"/>
          <p:cNvSpPr>
            <a:spLocks noGrp="1"/>
          </p:cNvSpPr>
          <p:nvPr>
            <p:ph type="pic" idx="12"/>
          </p:nvPr>
        </p:nvSpPr>
        <p:spPr>
          <a:xfrm>
            <a:off x="6786000" y="2448001"/>
            <a:ext cx="2358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a:t>Вставка рисунка</a:t>
            </a:r>
            <a:endParaRPr lang="en-GB" noProof="0" dirty="0"/>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8" name="Rectangle 17"/>
          <p:cNvSpPr>
            <a:spLocks noGrp="1" noChangeArrowheads="1"/>
          </p:cNvSpPr>
          <p:nvPr>
            <p:ph type="dt" sz="half" idx="14"/>
          </p:nvPr>
        </p:nvSpPr>
        <p:spPr>
          <a:ln/>
        </p:spPr>
        <p:txBody>
          <a:bodyPr/>
          <a:lstStyle>
            <a:lvl1pPr>
              <a:defRPr/>
            </a:lvl1pPr>
          </a:lstStyle>
          <a:p>
            <a:pPr>
              <a:defRPr/>
            </a:pPr>
            <a:fld id="{3941188A-33A2-4652-B861-6B898985BDA5}" type="datetime1">
              <a:rPr lang="en-GB"/>
              <a:pPr>
                <a:defRPr/>
              </a:pPr>
              <a:t>12/04/2019</a:t>
            </a:fld>
            <a:endParaRPr lang="en-GB"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a:t>Образец заголовка</a:t>
            </a:r>
            <a:endParaRPr lang="de-DE" noProof="0" dirty="0"/>
          </a:p>
        </p:txBody>
      </p:sp>
      <p:sp>
        <p:nvSpPr>
          <p:cNvPr id="7" name="Inhaltsplatzhalter 2"/>
          <p:cNvSpPr>
            <a:spLocks noGrp="1"/>
          </p:cNvSpPr>
          <p:nvPr>
            <p:ph idx="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8" name="Bildplatzhalter 2"/>
          <p:cNvSpPr>
            <a:spLocks noGrp="1"/>
          </p:cNvSpPr>
          <p:nvPr>
            <p:ph type="pic" idx="12"/>
          </p:nvPr>
        </p:nvSpPr>
        <p:spPr>
          <a:xfrm>
            <a:off x="6786000" y="2448001"/>
            <a:ext cx="2358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a:t>Вставка рисунка</a:t>
            </a:r>
            <a:endParaRPr lang="en-GB" noProof="0" dirty="0"/>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6" name="Rectangle 17"/>
          <p:cNvSpPr>
            <a:spLocks noGrp="1" noChangeArrowheads="1"/>
          </p:cNvSpPr>
          <p:nvPr>
            <p:ph type="dt" sz="half" idx="14"/>
          </p:nvPr>
        </p:nvSpPr>
        <p:spPr>
          <a:ln/>
        </p:spPr>
        <p:txBody>
          <a:bodyPr/>
          <a:lstStyle>
            <a:lvl1pPr>
              <a:defRPr/>
            </a:lvl1pPr>
          </a:lstStyle>
          <a:p>
            <a:pPr>
              <a:defRPr/>
            </a:pPr>
            <a:fld id="{94731B3F-98C9-477F-8A19-E86B62010671}" type="datetime1">
              <a:rPr lang="en-GB"/>
              <a:pPr>
                <a:defRPr/>
              </a:pPr>
              <a:t>12/04/2019</a:t>
            </a:fld>
            <a:endParaRPr lang="en-GB"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684000" y="1483200"/>
            <a:ext cx="7776000" cy="617928"/>
          </a:xfrm>
        </p:spPr>
        <p:txBody>
          <a:bodyPr/>
          <a:lstStyle/>
          <a:p>
            <a:r>
              <a:rPr lang="ru-RU" noProof="0" dirty="0"/>
              <a:t>Образец заголовка</a:t>
            </a:r>
            <a:endParaRPr lang="de-DE" noProof="0" dirty="0"/>
          </a:p>
        </p:txBody>
      </p:sp>
      <p:sp>
        <p:nvSpPr>
          <p:cNvPr id="7" name="Inhaltsplatzhalter 2"/>
          <p:cNvSpPr>
            <a:spLocks noGrp="1"/>
          </p:cNvSpPr>
          <p:nvPr>
            <p:ph idx="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8" name="Inhaltsplatzhalter 2"/>
          <p:cNvSpPr>
            <a:spLocks noGrp="1"/>
          </p:cNvSpPr>
          <p:nvPr>
            <p:ph idx="12"/>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6" name="Rectangle 17"/>
          <p:cNvSpPr>
            <a:spLocks noGrp="1" noChangeArrowheads="1"/>
          </p:cNvSpPr>
          <p:nvPr>
            <p:ph type="dt" sz="half" idx="14"/>
          </p:nvPr>
        </p:nvSpPr>
        <p:spPr>
          <a:ln/>
        </p:spPr>
        <p:txBody>
          <a:bodyPr/>
          <a:lstStyle>
            <a:lvl1pPr>
              <a:defRPr/>
            </a:lvl1pPr>
          </a:lstStyle>
          <a:p>
            <a:pPr>
              <a:defRPr/>
            </a:pPr>
            <a:fld id="{244D77F8-03E1-499A-AFE8-B8E68698775C}" type="datetime1">
              <a:rPr lang="en-GB"/>
              <a:pPr>
                <a:defRPr/>
              </a:pPr>
              <a:t>12/04/2019</a:t>
            </a:fld>
            <a:endParaRPr lang="en-GB"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eadline, 2 Spalten,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684000" y="1483200"/>
            <a:ext cx="7776000" cy="617928"/>
          </a:xfrm>
        </p:spPr>
        <p:txBody>
          <a:bodyPr/>
          <a:lstStyle/>
          <a:p>
            <a:r>
              <a:rPr lang="ru-RU" noProof="0" dirty="0"/>
              <a:t>Образец заголовка</a:t>
            </a:r>
            <a:endParaRPr lang="de-DE" noProof="0" dirty="0"/>
          </a:p>
        </p:txBody>
      </p:sp>
      <p:sp>
        <p:nvSpPr>
          <p:cNvPr id="9" name="Inhaltsplatzhalter 2"/>
          <p:cNvSpPr>
            <a:spLocks noGrp="1"/>
          </p:cNvSpPr>
          <p:nvPr>
            <p:ph idx="1"/>
          </p:nvPr>
        </p:nvSpPr>
        <p:spPr>
          <a:xfrm>
            <a:off x="683999" y="2448000"/>
            <a:ext cx="3780000" cy="3816000"/>
          </a:xfrm>
        </p:spPr>
        <p:txBody>
          <a:bodyPr/>
          <a:lstStyle>
            <a:lvl1pPr>
              <a:defRPr sz="1800"/>
            </a:lvl1pPr>
            <a:lvl2pPr>
              <a:defRPr sz="1800"/>
            </a:lvl2pPr>
            <a:lvl3pPr>
              <a:defRPr sz="1800"/>
            </a:lvl3pPr>
            <a:lvl4pPr>
              <a:defRPr sz="1800"/>
            </a:lvl4pPr>
            <a:lvl5pPr>
              <a:defRPr sz="1800"/>
            </a:lvl5pPr>
          </a:lstStyle>
          <a:p>
            <a:pPr lvl="0"/>
            <a:r>
              <a:rPr lang="ru-RU" noProof="0" dirty="0"/>
              <a:t>Образец текста</a:t>
            </a:r>
          </a:p>
          <a:p>
            <a:pPr lvl="1"/>
            <a:r>
              <a:rPr lang="ru-RU" noProof="0" dirty="0"/>
              <a:t>Второй уровень</a:t>
            </a:r>
          </a:p>
          <a:p>
            <a:pPr lvl="2"/>
            <a:r>
              <a:rPr lang="ru-RU" noProof="0" dirty="0"/>
              <a:t>Третий уровень</a:t>
            </a:r>
          </a:p>
        </p:txBody>
      </p:sp>
      <p:sp>
        <p:nvSpPr>
          <p:cNvPr id="10" name="Inhaltsplatzhalter 2"/>
          <p:cNvSpPr>
            <a:spLocks noGrp="1"/>
          </p:cNvSpPr>
          <p:nvPr>
            <p:ph idx="12"/>
          </p:nvPr>
        </p:nvSpPr>
        <p:spPr>
          <a:xfrm>
            <a:off x="4680000" y="2448000"/>
            <a:ext cx="3780000" cy="3816000"/>
          </a:xfrm>
        </p:spPr>
        <p:txBody>
          <a:bodyPr/>
          <a:lstStyle>
            <a:lvl1pPr>
              <a:defRPr sz="1800"/>
            </a:lvl1pPr>
            <a:lvl2pPr>
              <a:defRPr sz="1800"/>
            </a:lvl2pPr>
            <a:lvl3pPr>
              <a:defRPr sz="1800"/>
            </a:lvl3pPr>
            <a:lvl4pPr>
              <a:defRPr sz="1800"/>
            </a:lvl4pPr>
            <a:lvl5pPr>
              <a:defRPr sz="1800"/>
            </a:lvl5pPr>
          </a:lstStyle>
          <a:p>
            <a:pPr lvl="0"/>
            <a:r>
              <a:rPr lang="ru-RU" noProof="0" dirty="0"/>
              <a:t>Образец текста</a:t>
            </a:r>
          </a:p>
          <a:p>
            <a:pPr lvl="1"/>
            <a:r>
              <a:rPr lang="ru-RU" noProof="0" dirty="0"/>
              <a:t>Второй уровень</a:t>
            </a:r>
          </a:p>
          <a:p>
            <a:pPr lvl="2"/>
            <a:r>
              <a:rPr lang="ru-RU" noProof="0" dirty="0"/>
              <a:t>Третий уровень</a:t>
            </a:r>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6" name="Rectangle 17"/>
          <p:cNvSpPr>
            <a:spLocks noGrp="1" noChangeArrowheads="1"/>
          </p:cNvSpPr>
          <p:nvPr>
            <p:ph type="dt" sz="half" idx="14"/>
          </p:nvPr>
        </p:nvSpPr>
        <p:spPr>
          <a:ln/>
        </p:spPr>
        <p:txBody>
          <a:bodyPr/>
          <a:lstStyle>
            <a:lvl1pPr>
              <a:defRPr/>
            </a:lvl1pPr>
          </a:lstStyle>
          <a:p>
            <a:pPr>
              <a:defRPr/>
            </a:pPr>
            <a:fld id="{06DD8158-1737-45DB-8ECC-2C3A89813773}" type="datetime1">
              <a:rPr lang="en-GB"/>
              <a:pPr>
                <a:defRPr/>
              </a:pPr>
              <a:t>12/04/2019</a:t>
            </a:fld>
            <a:endParaRPr lang="en-GB"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Grafik 6"/>
          <p:cNvPicPr>
            <a:picLocks noChangeAspect="1"/>
          </p:cNvPicPr>
          <p:nvPr/>
        </p:nvPicPr>
        <p:blipFill>
          <a:blip r:embed="rId8"/>
          <a:srcRect/>
          <a:stretch>
            <a:fillRect/>
          </a:stretch>
        </p:blipFill>
        <p:spPr bwMode="auto">
          <a:xfrm>
            <a:off x="0" y="1588"/>
            <a:ext cx="9144000" cy="1116012"/>
          </a:xfrm>
          <a:prstGeom prst="rect">
            <a:avLst/>
          </a:prstGeom>
          <a:noFill/>
          <a:ln w="9525">
            <a:noFill/>
            <a:miter lim="800000"/>
            <a:headEnd/>
            <a:tailEnd/>
          </a:ln>
        </p:spPr>
      </p:pic>
      <p:pic>
        <p:nvPicPr>
          <p:cNvPr id="1027" name="Grafik 8"/>
          <p:cNvPicPr>
            <a:picLocks noChangeAspect="1"/>
          </p:cNvPicPr>
          <p:nvPr/>
        </p:nvPicPr>
        <p:blipFill>
          <a:blip r:embed="rId9"/>
          <a:srcRect/>
          <a:stretch>
            <a:fillRect/>
          </a:stretch>
        </p:blipFill>
        <p:spPr bwMode="auto">
          <a:xfrm>
            <a:off x="0" y="5851525"/>
            <a:ext cx="9144000" cy="738188"/>
          </a:xfrm>
          <a:prstGeom prst="rect">
            <a:avLst/>
          </a:prstGeom>
          <a:noFill/>
          <a:ln w="9525">
            <a:noFill/>
            <a:miter lim="800000"/>
            <a:headEnd/>
            <a:tailEnd/>
          </a:ln>
        </p:spPr>
      </p:pic>
      <p:sp>
        <p:nvSpPr>
          <p:cNvPr id="1028" name="Rectangle 16"/>
          <p:cNvSpPr>
            <a:spLocks noGrp="1" noChangeArrowheads="1"/>
          </p:cNvSpPr>
          <p:nvPr>
            <p:ph type="body" idx="1"/>
          </p:nvPr>
        </p:nvSpPr>
        <p:spPr bwMode="auto">
          <a:xfrm>
            <a:off x="684213" y="2447925"/>
            <a:ext cx="7775575" cy="381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First layer</a:t>
            </a:r>
          </a:p>
          <a:p>
            <a:pPr lvl="1"/>
            <a:r>
              <a:rPr lang="en-GB"/>
              <a:t>Second layer</a:t>
            </a:r>
          </a:p>
          <a:p>
            <a:pPr lvl="2"/>
            <a:r>
              <a:rPr lang="en-GB"/>
              <a:t>Third layer</a:t>
            </a:r>
          </a:p>
          <a:p>
            <a:pPr lvl="3"/>
            <a:r>
              <a:rPr lang="en-GB"/>
              <a:t>Fourth layer</a:t>
            </a:r>
          </a:p>
        </p:txBody>
      </p:sp>
      <p:sp>
        <p:nvSpPr>
          <p:cNvPr id="14" name="Text Box 19"/>
          <p:cNvSpPr txBox="1">
            <a:spLocks noChangeArrowheads="1"/>
          </p:cNvSpPr>
          <p:nvPr/>
        </p:nvSpPr>
        <p:spPr bwMode="auto">
          <a:xfrm>
            <a:off x="7704138" y="6581775"/>
            <a:ext cx="927100" cy="246063"/>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a:defRPr/>
            </a:pPr>
            <a:r>
              <a:rPr lang="en-GB" sz="1000" b="0" dirty="0">
                <a:solidFill>
                  <a:srgbClr val="6E6452"/>
                </a:solidFill>
                <a:latin typeface="Arial Narrow" pitchFamily="34" charset="0"/>
              </a:rPr>
              <a:t>Page </a:t>
            </a:r>
            <a:fld id="{9BC64416-FE4D-4747-9892-1848A6515E88}" type="slidenum">
              <a:rPr lang="en-GB" sz="1000" b="0" smtClean="0">
                <a:solidFill>
                  <a:srgbClr val="6E6452"/>
                </a:solidFill>
                <a:latin typeface="Arial Narrow" pitchFamily="34" charset="0"/>
              </a:rPr>
              <a:pPr>
                <a:defRPr/>
              </a:pPr>
              <a:t>‹#›</a:t>
            </a:fld>
            <a:endParaRPr lang="en-GB" sz="1000" b="0" dirty="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2862263" y="6581775"/>
            <a:ext cx="3419475"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eaLnBrk="0" hangingPunct="0">
              <a:defRPr sz="1000" b="1" spc="70" baseline="0" dirty="0">
                <a:solidFill>
                  <a:srgbClr val="6E6452"/>
                </a:solidFill>
                <a:latin typeface="Arial Narrow" pitchFamily="34" charset="0"/>
                <a:cs typeface="+mn-cs"/>
              </a:defRPr>
            </a:lvl1pPr>
          </a:lstStyle>
          <a:p>
            <a:pPr>
              <a:defRPr/>
            </a:pPr>
            <a:endParaRPr lang="de-DE"/>
          </a:p>
        </p:txBody>
      </p:sp>
      <p:sp>
        <p:nvSpPr>
          <p:cNvPr id="16" name="Rectangle 17"/>
          <p:cNvSpPr>
            <a:spLocks noGrp="1" noChangeArrowheads="1"/>
          </p:cNvSpPr>
          <p:nvPr>
            <p:ph type="dt" sz="half" idx="2"/>
          </p:nvPr>
        </p:nvSpPr>
        <p:spPr bwMode="auto">
          <a:xfrm>
            <a:off x="679450" y="6581775"/>
            <a:ext cx="1295400"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eaLnBrk="0" hangingPunct="0">
              <a:defRPr sz="1000" b="0" smtClean="0">
                <a:solidFill>
                  <a:srgbClr val="6E6452"/>
                </a:solidFill>
                <a:latin typeface="Arial Narrow" pitchFamily="34" charset="0"/>
                <a:cs typeface="+mn-cs"/>
              </a:defRPr>
            </a:lvl1pPr>
          </a:lstStyle>
          <a:p>
            <a:pPr>
              <a:defRPr/>
            </a:pPr>
            <a:fld id="{6CC72D31-0A1F-4446-B251-5763FDFFC8B0}" type="datetime1">
              <a:rPr lang="en-GB"/>
              <a:pPr>
                <a:defRPr/>
              </a:pPr>
              <a:t>12/04/2019</a:t>
            </a:fld>
            <a:endParaRPr lang="en-GB" dirty="0"/>
          </a:p>
        </p:txBody>
      </p:sp>
      <p:sp>
        <p:nvSpPr>
          <p:cNvPr id="1032" name="Rectangle 15"/>
          <p:cNvSpPr>
            <a:spLocks noGrp="1" noChangeArrowheads="1"/>
          </p:cNvSpPr>
          <p:nvPr>
            <p:ph type="title"/>
          </p:nvPr>
        </p:nvSpPr>
        <p:spPr bwMode="auto">
          <a:xfrm>
            <a:off x="684213" y="1482725"/>
            <a:ext cx="7775575" cy="619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here to add title</a:t>
            </a:r>
            <a:endParaRPr lang="de-DE"/>
          </a:p>
        </p:txBody>
      </p:sp>
    </p:spTree>
  </p:cSld>
  <p:clrMap bg1="lt1" tx1="dk1" bg2="lt2" tx2="dk2" accent1="accent1" accent2="accent2" accent3="accent3" accent4="accent4" accent5="accent5" accent6="accent6" hlink="hlink" folHlink="folHlink"/>
  <p:sldLayoutIdLst>
    <p:sldLayoutId id="2147483700" r:id="rId1"/>
    <p:sldLayoutId id="2147483699" r:id="rId2"/>
    <p:sldLayoutId id="2147483698" r:id="rId3"/>
    <p:sldLayoutId id="2147483697" r:id="rId4"/>
    <p:sldLayoutId id="2147483696" r:id="rId5"/>
    <p:sldLayoutId id="2147483695" r:id="rId6"/>
  </p:sldLayoutIdLst>
  <p:transition/>
  <p:hf sldNum="0" hdr="0" ftr="0" dt="0"/>
  <p:txStyles>
    <p:titleStyle>
      <a:lvl1pPr algn="l" rtl="0" fontAlgn="base">
        <a:spcBef>
          <a:spcPct val="0"/>
        </a:spcBef>
        <a:spcAft>
          <a:spcPct val="0"/>
        </a:spcAft>
        <a:defRPr sz="2400">
          <a:solidFill>
            <a:srgbClr val="6E6452"/>
          </a:solidFill>
          <a:latin typeface="+mj-lt"/>
          <a:ea typeface="+mj-ea"/>
          <a:cs typeface="+mj-cs"/>
        </a:defRPr>
      </a:lvl1pPr>
      <a:lvl2pPr algn="l" rtl="0" fontAlgn="base">
        <a:spcBef>
          <a:spcPct val="0"/>
        </a:spcBef>
        <a:spcAft>
          <a:spcPct val="0"/>
        </a:spcAft>
        <a:defRPr sz="2400">
          <a:solidFill>
            <a:srgbClr val="6E6452"/>
          </a:solidFill>
          <a:latin typeface="Arial" charset="0"/>
        </a:defRPr>
      </a:lvl2pPr>
      <a:lvl3pPr algn="l" rtl="0" fontAlgn="base">
        <a:spcBef>
          <a:spcPct val="0"/>
        </a:spcBef>
        <a:spcAft>
          <a:spcPct val="0"/>
        </a:spcAft>
        <a:defRPr sz="2400">
          <a:solidFill>
            <a:srgbClr val="6E6452"/>
          </a:solidFill>
          <a:latin typeface="Arial" charset="0"/>
        </a:defRPr>
      </a:lvl3pPr>
      <a:lvl4pPr algn="l" rtl="0" fontAlgn="base">
        <a:spcBef>
          <a:spcPct val="0"/>
        </a:spcBef>
        <a:spcAft>
          <a:spcPct val="0"/>
        </a:spcAft>
        <a:defRPr sz="2400">
          <a:solidFill>
            <a:srgbClr val="6E6452"/>
          </a:solidFill>
          <a:latin typeface="Arial" charset="0"/>
        </a:defRPr>
      </a:lvl4pPr>
      <a:lvl5pPr algn="l" rtl="0" fontAlgn="base">
        <a:spcBef>
          <a:spcPct val="0"/>
        </a:spcBef>
        <a:spcAft>
          <a:spcPct val="0"/>
        </a:spcAft>
        <a:defRPr sz="2400">
          <a:solidFill>
            <a:srgbClr val="6E6452"/>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58775" indent="-358775" algn="l" rtl="0" fontAlgn="base">
        <a:spcBef>
          <a:spcPts val="400"/>
        </a:spcBef>
        <a:spcAft>
          <a:spcPts val="800"/>
        </a:spcAft>
        <a:buClr>
          <a:srgbClr val="C80F0F"/>
        </a:buClr>
        <a:buFont typeface="Arial" charset="0"/>
        <a:buChar char="•"/>
        <a:tabLst>
          <a:tab pos="2190750" algn="l"/>
        </a:tabLst>
        <a:defRPr>
          <a:solidFill>
            <a:srgbClr val="6E6452"/>
          </a:solidFill>
          <a:latin typeface="+mn-lt"/>
          <a:ea typeface="+mn-ea"/>
          <a:cs typeface="+mn-cs"/>
        </a:defRPr>
      </a:lvl1pPr>
      <a:lvl2pPr marL="719138"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2pPr>
      <a:lvl3pPr marL="1079500"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3pPr>
      <a:lvl4pPr marL="1439863"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4pPr>
      <a:lvl5pPr marL="1798638"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3" Type="http://schemas.openxmlformats.org/officeDocument/2006/relationships/image" Target="../media/image15.jpeg"/><Relationship Id="rId7" Type="http://schemas.openxmlformats.org/officeDocument/2006/relationships/hyperlink" Target="http://www.ifcaac.amac.md/" TargetMode="External"/><Relationship Id="rId12"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6.png"/><Relationship Id="rId5" Type="http://schemas.openxmlformats.org/officeDocument/2006/relationships/image" Target="../media/image17.jpeg"/><Relationship Id="rId10" Type="http://schemas.openxmlformats.org/officeDocument/2006/relationships/image" Target="../media/image5.png"/><Relationship Id="rId4" Type="http://schemas.openxmlformats.org/officeDocument/2006/relationships/image" Target="../media/image16.jpeg"/><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2" name="Titel 15"/>
          <p:cNvSpPr>
            <a:spLocks noGrp="1"/>
          </p:cNvSpPr>
          <p:nvPr>
            <p:ph type="title"/>
          </p:nvPr>
        </p:nvSpPr>
        <p:spPr>
          <a:xfrm>
            <a:off x="148741" y="1845308"/>
            <a:ext cx="8839199" cy="4416167"/>
          </a:xfrm>
        </p:spPr>
        <p:txBody>
          <a:bodyPr/>
          <a:lstStyle/>
          <a:p>
            <a:pPr algn="ctr" defTabSz="1347788">
              <a:tabLst>
                <a:tab pos="2152650" algn="l"/>
              </a:tabLst>
            </a:pPr>
            <a:r>
              <a:rPr lang="ru-RU" b="1" dirty="0">
                <a:solidFill>
                  <a:srgbClr val="002060"/>
                </a:solidFill>
              </a:rPr>
              <a:t>Учебный курс для работников предприятий</a:t>
            </a:r>
            <a:r>
              <a:rPr lang="ro-RO" b="1" dirty="0">
                <a:solidFill>
                  <a:srgbClr val="002060"/>
                </a:solidFill>
              </a:rPr>
              <a:t> „Apă-Canal”</a:t>
            </a:r>
            <a:r>
              <a:rPr lang="ro-RO" dirty="0">
                <a:solidFill>
                  <a:srgbClr val="002060"/>
                </a:solidFill>
              </a:rPr>
              <a:t/>
            </a:r>
            <a:br>
              <a:rPr lang="ro-RO" dirty="0">
                <a:solidFill>
                  <a:srgbClr val="002060"/>
                </a:solidFill>
              </a:rPr>
            </a:br>
            <a:r>
              <a:rPr lang="ro-RO">
                <a:solidFill>
                  <a:srgbClr val="002060"/>
                </a:solidFill>
              </a:rPr>
              <a:t/>
            </a:r>
            <a:br>
              <a:rPr lang="ro-RO">
                <a:solidFill>
                  <a:srgbClr val="002060"/>
                </a:solidFill>
              </a:rPr>
            </a:br>
            <a:r>
              <a:rPr lang="ro-RO" b="1" smtClean="0">
                <a:solidFill>
                  <a:srgbClr val="C00000"/>
                </a:solidFill>
              </a:rPr>
              <a:t>Modulul:  </a:t>
            </a:r>
            <a:r>
              <a:rPr lang="ru-RU" b="1" dirty="0">
                <a:solidFill>
                  <a:srgbClr val="002060"/>
                </a:solidFill>
              </a:rPr>
              <a:t>Управления и эксплуатация сетей водоснабжения и канализации</a:t>
            </a:r>
            <a:r>
              <a:rPr lang="ro-RO" b="1" dirty="0">
                <a:solidFill>
                  <a:srgbClr val="002060"/>
                </a:solidFill>
              </a:rPr>
              <a:t/>
            </a:r>
            <a:br>
              <a:rPr lang="ro-RO" b="1" dirty="0">
                <a:solidFill>
                  <a:srgbClr val="002060"/>
                </a:solidFill>
              </a:rPr>
            </a:br>
            <a:r>
              <a:rPr lang="ro-RO" b="1" dirty="0">
                <a:solidFill>
                  <a:srgbClr val="002060"/>
                </a:solidFill>
              </a:rPr>
              <a:t/>
            </a:r>
            <a:br>
              <a:rPr lang="ro-RO" b="1" dirty="0">
                <a:solidFill>
                  <a:srgbClr val="002060"/>
                </a:solidFill>
              </a:rPr>
            </a:br>
            <a:r>
              <a:rPr lang="ru-RU" altLang="en-US" sz="2000" b="1" dirty="0">
                <a:solidFill>
                  <a:srgbClr val="FF0000"/>
                </a:solidFill>
              </a:rPr>
              <a:t>Сессия </a:t>
            </a:r>
            <a:r>
              <a:rPr lang="en-US" altLang="en-US" sz="2000" b="1" dirty="0">
                <a:solidFill>
                  <a:srgbClr val="FF0000"/>
                </a:solidFill>
              </a:rPr>
              <a:t>4</a:t>
            </a:r>
            <a:r>
              <a:rPr lang="en-US" altLang="en-US" sz="2000" b="1" dirty="0">
                <a:solidFill>
                  <a:srgbClr val="002060"/>
                </a:solidFill>
                <a:latin typeface="+mn-lt"/>
                <a:cs typeface="Times New Roman" panose="02020603050405020304" pitchFamily="18" charset="0"/>
              </a:rPr>
              <a:t>: </a:t>
            </a:r>
            <a:r>
              <a:rPr lang="ru-RU" altLang="en-US" sz="2000" b="1" dirty="0">
                <a:solidFill>
                  <a:srgbClr val="002060"/>
                </a:solidFill>
                <a:latin typeface="+mn-lt"/>
                <a:cs typeface="Times New Roman" panose="02020603050405020304" pitchFamily="18" charset="0"/>
              </a:rPr>
              <a:t>Контроль и разработка режимов работы водопроводных и канализационных сетей. SCADA система для сетей водоснабжения</a:t>
            </a:r>
            <a:r>
              <a:rPr lang="ro-RO" sz="2000" dirty="0">
                <a:solidFill>
                  <a:srgbClr val="004070"/>
                </a:solidFill>
                <a:latin typeface="+mn-lt"/>
                <a:cs typeface="Times New Roman" panose="02020603050405020304" pitchFamily="18" charset="0"/>
              </a:rPr>
              <a:t/>
            </a:r>
            <a:br>
              <a:rPr lang="ro-RO" sz="2000" dirty="0">
                <a:solidFill>
                  <a:srgbClr val="004070"/>
                </a:solidFill>
                <a:latin typeface="+mn-lt"/>
                <a:cs typeface="Times New Roman" panose="02020603050405020304" pitchFamily="18" charset="0"/>
              </a:rPr>
            </a:br>
            <a:r>
              <a:rPr lang="ro-RO" b="1" dirty="0">
                <a:solidFill>
                  <a:srgbClr val="000F2E"/>
                </a:solidFill>
              </a:rPr>
              <a:t/>
            </a:r>
            <a:br>
              <a:rPr lang="ro-RO" b="1" dirty="0">
                <a:solidFill>
                  <a:srgbClr val="000F2E"/>
                </a:solidFill>
              </a:rPr>
            </a:br>
            <a:r>
              <a:rPr lang="ru-RU" sz="1800" b="1" i="1" dirty="0">
                <a:solidFill>
                  <a:srgbClr val="002060"/>
                </a:solidFill>
              </a:rPr>
              <a:t>Эксперт</a:t>
            </a:r>
            <a:r>
              <a:rPr lang="ro-RO" sz="1800" b="1" i="1" dirty="0">
                <a:solidFill>
                  <a:srgbClr val="002060"/>
                </a:solidFill>
              </a:rPr>
              <a:t>: </a:t>
            </a:r>
            <a:r>
              <a:rPr lang="ru-RU" sz="1800" b="1" i="1" dirty="0">
                <a:solidFill>
                  <a:srgbClr val="002060"/>
                </a:solidFill>
              </a:rPr>
              <a:t>Виталий Пономаренко </a:t>
            </a:r>
            <a:r>
              <a:rPr lang="ro-MD" sz="1800" b="1" i="1" dirty="0">
                <a:solidFill>
                  <a:srgbClr val="002060"/>
                </a:solidFill>
              </a:rPr>
              <a:t>/ </a:t>
            </a:r>
            <a:r>
              <a:rPr lang="ru-RU" sz="1800" b="1" i="1" dirty="0">
                <a:solidFill>
                  <a:srgbClr val="002060"/>
                </a:solidFill>
              </a:rPr>
              <a:t>Артем </a:t>
            </a:r>
            <a:r>
              <a:rPr lang="ru-RU" sz="1800" b="1" i="1" dirty="0" err="1">
                <a:solidFill>
                  <a:srgbClr val="002060"/>
                </a:solidFill>
              </a:rPr>
              <a:t>Молдован</a:t>
            </a:r>
            <a:r>
              <a:rPr lang="ro-RO" sz="1800" b="1" i="1" dirty="0">
                <a:solidFill>
                  <a:srgbClr val="002060"/>
                </a:solidFill>
              </a:rPr>
              <a:t/>
            </a:r>
            <a:br>
              <a:rPr lang="ro-RO" sz="1800" b="1" i="1" dirty="0">
                <a:solidFill>
                  <a:srgbClr val="002060"/>
                </a:solidFill>
              </a:rPr>
            </a:br>
            <a:r>
              <a:rPr lang="en-US" sz="1800" b="1" i="1" dirty="0" smtClean="0">
                <a:solidFill>
                  <a:srgbClr val="002060"/>
                </a:solidFill>
              </a:rPr>
              <a:t>S.A</a:t>
            </a:r>
            <a:r>
              <a:rPr lang="en-US" sz="1800" b="1" i="1" dirty="0">
                <a:solidFill>
                  <a:srgbClr val="002060"/>
                </a:solidFill>
              </a:rPr>
              <a:t>.</a:t>
            </a:r>
            <a:r>
              <a:rPr lang="ro-MD" sz="1800" b="1" i="1" dirty="0">
                <a:solidFill>
                  <a:srgbClr val="002060"/>
                </a:solidFill>
              </a:rPr>
              <a:t> </a:t>
            </a:r>
            <a:r>
              <a:rPr lang="ro-RO" sz="1800" b="1" dirty="0">
                <a:solidFill>
                  <a:srgbClr val="002060"/>
                </a:solidFill>
              </a:rPr>
              <a:t>„ </a:t>
            </a:r>
            <a:r>
              <a:rPr lang="en-US" sz="1800" b="1" i="1" dirty="0" err="1">
                <a:solidFill>
                  <a:srgbClr val="002060"/>
                </a:solidFill>
              </a:rPr>
              <a:t>Apa</a:t>
            </a:r>
            <a:r>
              <a:rPr lang="en-US" sz="1800" b="1" i="1" dirty="0">
                <a:solidFill>
                  <a:srgbClr val="002060"/>
                </a:solidFill>
              </a:rPr>
              <a:t> Canal Chi</a:t>
            </a:r>
            <a:r>
              <a:rPr lang="ro-MD" sz="1800" b="1" i="1" dirty="0">
                <a:solidFill>
                  <a:srgbClr val="002060"/>
                </a:solidFill>
              </a:rPr>
              <a:t>șinău</a:t>
            </a:r>
            <a:r>
              <a:rPr lang="ro-RO" sz="1800" b="1" dirty="0">
                <a:solidFill>
                  <a:srgbClr val="002060"/>
                </a:solidFill>
              </a:rPr>
              <a:t> ” / </a:t>
            </a:r>
            <a:r>
              <a:rPr lang="ro-RO" sz="1800" b="1" i="1" dirty="0">
                <a:solidFill>
                  <a:srgbClr val="002060"/>
                </a:solidFill>
              </a:rPr>
              <a:t>S.R.L. „ Salonix Engineering ” </a:t>
            </a:r>
            <a:r>
              <a:rPr lang="ro-RO" sz="1800" b="1" dirty="0">
                <a:solidFill>
                  <a:srgbClr val="002060"/>
                </a:solidFill>
              </a:rPr>
              <a:t/>
            </a:r>
            <a:br>
              <a:rPr lang="ro-RO" sz="1800" b="1" dirty="0">
                <a:solidFill>
                  <a:srgbClr val="002060"/>
                </a:solidFill>
              </a:rPr>
            </a:br>
            <a:r>
              <a:rPr lang="ro-RO" sz="1600" b="1" dirty="0">
                <a:solidFill>
                  <a:srgbClr val="002060"/>
                </a:solidFill>
              </a:rPr>
              <a:t/>
            </a:r>
            <a:br>
              <a:rPr lang="ro-RO" sz="1600" b="1" dirty="0">
                <a:solidFill>
                  <a:srgbClr val="002060"/>
                </a:solidFill>
              </a:rPr>
            </a:br>
            <a:r>
              <a:rPr lang="ru-RU" sz="1600" b="1" dirty="0">
                <a:solidFill>
                  <a:srgbClr val="002060"/>
                </a:solidFill>
              </a:rPr>
              <a:t>9</a:t>
            </a:r>
            <a:r>
              <a:rPr lang="ro-RO" sz="1600" b="1" dirty="0">
                <a:solidFill>
                  <a:srgbClr val="002060"/>
                </a:solidFill>
              </a:rPr>
              <a:t> – </a:t>
            </a:r>
            <a:r>
              <a:rPr lang="ru-RU" sz="1600" b="1" dirty="0">
                <a:solidFill>
                  <a:srgbClr val="002060"/>
                </a:solidFill>
              </a:rPr>
              <a:t>10</a:t>
            </a:r>
            <a:r>
              <a:rPr lang="ro-RO" sz="1600" b="1" dirty="0">
                <a:solidFill>
                  <a:srgbClr val="002060"/>
                </a:solidFill>
              </a:rPr>
              <a:t> – </a:t>
            </a:r>
            <a:r>
              <a:rPr lang="ru-RU" sz="1600" b="1" dirty="0">
                <a:solidFill>
                  <a:srgbClr val="002060"/>
                </a:solidFill>
              </a:rPr>
              <a:t>11</a:t>
            </a:r>
            <a:r>
              <a:rPr lang="ro-RO" sz="1600" b="1" dirty="0">
                <a:solidFill>
                  <a:srgbClr val="002060"/>
                </a:solidFill>
              </a:rPr>
              <a:t> Aprilie 2019,  Chișinău</a:t>
            </a:r>
          </a:p>
        </p:txBody>
      </p:sp>
    </p:spTree>
    <p:extLst>
      <p:ext uri="{BB962C8B-B14F-4D97-AF65-F5344CB8AC3E}">
        <p14:creationId xmlns:p14="http://schemas.microsoft.com/office/powerpoint/2010/main" val="236161678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70826" y="1473115"/>
            <a:ext cx="8469746" cy="1231106"/>
          </a:xfrm>
          <a:prstGeom prst="rect">
            <a:avLst/>
          </a:prstGeom>
          <a:noFill/>
        </p:spPr>
        <p:txBody>
          <a:bodyPr wrap="square" rtlCol="0">
            <a:spAutoFit/>
          </a:bodyPr>
          <a:lstStyle/>
          <a:p>
            <a:pPr algn="just" defTabSz="355600"/>
            <a:r>
              <a:rPr lang="ro-RO" sz="2000" dirty="0">
                <a:solidFill>
                  <a:schemeClr val="tx1"/>
                </a:solidFill>
                <a:latin typeface="Times New Roman" panose="02020603050405020304" pitchFamily="18" charset="0"/>
                <a:cs typeface="Times New Roman" panose="02020603050405020304" pitchFamily="18" charset="0"/>
              </a:rPr>
              <a:t>	</a:t>
            </a:r>
            <a:r>
              <a:rPr lang="en-US" sz="1800" dirty="0">
                <a:solidFill>
                  <a:schemeClr val="tx1"/>
                </a:solidFill>
                <a:latin typeface="Times New Roman" panose="02020603050405020304" pitchFamily="18" charset="0"/>
                <a:cs typeface="Times New Roman" panose="02020603050405020304" pitchFamily="18" charset="0"/>
              </a:rPr>
              <a:t>	</a:t>
            </a:r>
            <a:r>
              <a:rPr lang="ru-RU" sz="1800" dirty="0">
                <a:solidFill>
                  <a:schemeClr val="tx1"/>
                </a:solidFill>
                <a:latin typeface="Times New Roman" panose="02020603050405020304" pitchFamily="18" charset="0"/>
                <a:cs typeface="Times New Roman" panose="02020603050405020304" pitchFamily="18" charset="0"/>
              </a:rPr>
              <a:t> Расчётное время ликвидации аварии не должно превышать норм СНиП 2.04.02-84.  Для систем водоснабжения II и III категорий указанное в таблице время следует увеличивать соответственно в 1,25 и в 1,5 раза.</a:t>
            </a:r>
          </a:p>
          <a:p>
            <a:pPr algn="just" defTabSz="628650"/>
            <a:endParaRPr lang="en-US" sz="1800" dirty="0">
              <a:solidFill>
                <a:schemeClr val="tx1"/>
              </a:solidFill>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xmlns="" id="{1E11B81C-F7CD-4F86-99DE-625308D1A815}"/>
              </a:ext>
            </a:extLst>
          </p:cNvPr>
          <p:cNvPicPr>
            <a:picLocks noChangeAspect="1"/>
          </p:cNvPicPr>
          <p:nvPr/>
        </p:nvPicPr>
        <p:blipFill>
          <a:blip r:embed="rId8"/>
          <a:stretch>
            <a:fillRect/>
          </a:stretch>
        </p:blipFill>
        <p:spPr>
          <a:xfrm>
            <a:off x="658545" y="2713019"/>
            <a:ext cx="7676105" cy="1781108"/>
          </a:xfrm>
          <a:prstGeom prst="rect">
            <a:avLst/>
          </a:prstGeom>
        </p:spPr>
      </p:pic>
      <p:sp>
        <p:nvSpPr>
          <p:cNvPr id="5" name="Прямоугольник 4">
            <a:extLst>
              <a:ext uri="{FF2B5EF4-FFF2-40B4-BE49-F238E27FC236}">
                <a16:creationId xmlns:a16="http://schemas.microsoft.com/office/drawing/2014/main" xmlns="" id="{10239756-6A02-49B7-A394-A7C5761B308E}"/>
              </a:ext>
            </a:extLst>
          </p:cNvPr>
          <p:cNvSpPr/>
          <p:nvPr/>
        </p:nvSpPr>
        <p:spPr>
          <a:xfrm>
            <a:off x="270826" y="4569020"/>
            <a:ext cx="8469746" cy="2249527"/>
          </a:xfrm>
          <a:prstGeom prst="rect">
            <a:avLst/>
          </a:prstGeom>
        </p:spPr>
        <p:txBody>
          <a:bodyPr wrap="square">
            <a:spAutoFit/>
          </a:bodyPr>
          <a:lstStyle/>
          <a:p>
            <a:pPr algn="just" defTabSz="711200">
              <a:lnSpc>
                <a:spcPct val="107000"/>
              </a:lnSpc>
              <a:spcAft>
                <a:spcPts val="800"/>
              </a:spcAft>
            </a:pPr>
            <a:r>
              <a:rPr lang="ru-RU"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Для дезинфекции трубопроводов после ликвидации аварии указанное в таблице время следует увеличивать на 12 часов</a:t>
            </a:r>
          </a:p>
          <a:p>
            <a:pPr algn="just" defTabSz="711200">
              <a:lnSpc>
                <a:spcPct val="107000"/>
              </a:lnSpc>
              <a:spcAft>
                <a:spcPts val="800"/>
              </a:spcAft>
            </a:pPr>
            <a:r>
              <a:rPr lang="ru-RU" sz="1800" dirty="0">
                <a:solidFill>
                  <a:schemeClr val="tx1"/>
                </a:solidFill>
                <a:latin typeface="Times New Roman" panose="02020603050405020304" pitchFamily="18" charset="0"/>
                <a:cs typeface="Times New Roman" panose="02020603050405020304" pitchFamily="18" charset="0"/>
              </a:rPr>
              <a:t>	При локализации аварии допускается прекращение подачи воды населению численностью до 1000 человек. В случае большей численности населения, обслуживаемого отключенными участками сети, а также при длительности ликвидации аварии более 24 часов, должно быть организовано альтернативное (временное) водоснабжение. </a:t>
            </a:r>
          </a:p>
        </p:txBody>
      </p:sp>
    </p:spTree>
    <p:extLst>
      <p:ext uri="{BB962C8B-B14F-4D97-AF65-F5344CB8AC3E}">
        <p14:creationId xmlns:p14="http://schemas.microsoft.com/office/powerpoint/2010/main" val="144468341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346841" y="1405894"/>
            <a:ext cx="8393731" cy="5016758"/>
          </a:xfrm>
          <a:prstGeom prst="rect">
            <a:avLst/>
          </a:prstGeom>
          <a:noFill/>
        </p:spPr>
        <p:txBody>
          <a:bodyPr wrap="square" rtlCol="0">
            <a:spAutoFit/>
          </a:bodyPr>
          <a:lstStyle/>
          <a:p>
            <a:pPr algn="just" defTabSz="627063"/>
            <a:r>
              <a:rPr lang="ro-MD" sz="2000" dirty="0">
                <a:latin typeface="Times New Roman" panose="02020603050405020304" pitchFamily="18" charset="0"/>
                <a:cs typeface="Times New Roman" panose="02020603050405020304" pitchFamily="18" charset="0"/>
              </a:rPr>
              <a:t>	</a:t>
            </a:r>
            <a:r>
              <a:rPr lang="ro-MD" sz="2000" i="1" dirty="0"/>
              <a:t> </a:t>
            </a:r>
            <a:r>
              <a:rPr lang="ru-RU" sz="2000" dirty="0">
                <a:solidFill>
                  <a:schemeClr val="tx1"/>
                </a:solidFill>
                <a:latin typeface="Times New Roman" panose="02020603050405020304" pitchFamily="18" charset="0"/>
                <a:cs typeface="Times New Roman" panose="02020603050405020304" pitchFamily="18" charset="0"/>
              </a:rPr>
              <a:t> Разработкой режимов работы системы в целом</a:t>
            </a:r>
            <a:r>
              <a:rPr lang="en-US" sz="2000" dirty="0">
                <a:solidFill>
                  <a:schemeClr val="tx1"/>
                </a:solidFill>
                <a:latin typeface="Times New Roman" panose="02020603050405020304" pitchFamily="18" charset="0"/>
                <a:cs typeface="Times New Roman" panose="02020603050405020304" pitchFamily="18" charset="0"/>
              </a:rPr>
              <a:t>,</a:t>
            </a:r>
            <a:r>
              <a:rPr lang="ru-RU" sz="2000" dirty="0">
                <a:solidFill>
                  <a:schemeClr val="tx1"/>
                </a:solidFill>
                <a:latin typeface="Times New Roman" panose="02020603050405020304" pitchFamily="18" charset="0"/>
                <a:cs typeface="Times New Roman" panose="02020603050405020304" pitchFamily="18" charset="0"/>
              </a:rPr>
              <a:t> режимов работы насосных станций и водопроводных сетей</a:t>
            </a:r>
            <a:r>
              <a:rPr lang="en-US" sz="2000" dirty="0">
                <a:solidFill>
                  <a:schemeClr val="tx1"/>
                </a:solidFill>
                <a:latin typeface="Times New Roman" panose="02020603050405020304" pitchFamily="18" charset="0"/>
                <a:cs typeface="Times New Roman" panose="02020603050405020304" pitchFamily="18" charset="0"/>
              </a:rPr>
              <a:t>,</a:t>
            </a:r>
            <a:r>
              <a:rPr lang="ru-RU" sz="2000" dirty="0">
                <a:solidFill>
                  <a:schemeClr val="tx1"/>
                </a:solidFill>
                <a:latin typeface="Times New Roman" panose="02020603050405020304" pitchFamily="18" charset="0"/>
                <a:cs typeface="Times New Roman" panose="02020603050405020304" pitchFamily="18" charset="0"/>
              </a:rPr>
              <a:t> а также выполнением работ по оперативному контролю за работой насосных станций должны выполняться диспетчерской службой оператора под руководством главного инженера предприятия.  Диспетчерская служба оператора должна обеспечивать оперативное управление эксплуатацией, участвовать в разработке систем эксплуатации систем, разрабатывать предложения по оптимизации режимов работы как системы в целом, так и объектов. Для этого в диспетчерскую службу должна быть включена режимная группа.</a:t>
            </a:r>
          </a:p>
          <a:p>
            <a:pPr algn="just" defTabSz="627063"/>
            <a:r>
              <a:rPr lang="ru-RU" sz="2000" dirty="0">
                <a:solidFill>
                  <a:schemeClr val="tx1"/>
                </a:solidFill>
                <a:latin typeface="Times New Roman" panose="02020603050405020304" pitchFamily="18" charset="0"/>
                <a:cs typeface="Times New Roman" panose="02020603050405020304" pitchFamily="18" charset="0"/>
              </a:rPr>
              <a:t>          Эти предложения рассматриваются и утверждаются главным инженером оператора и передаются на объекты в виде режимов, графиков и инструкций.</a:t>
            </a:r>
          </a:p>
          <a:p>
            <a:pPr algn="just" defTabSz="627063"/>
            <a:r>
              <a:rPr lang="en-US" sz="2000" dirty="0">
                <a:solidFill>
                  <a:schemeClr val="tx1"/>
                </a:solidFill>
                <a:latin typeface="Times New Roman" panose="02020603050405020304" pitchFamily="18" charset="0"/>
                <a:cs typeface="Times New Roman" panose="02020603050405020304" pitchFamily="18" charset="0"/>
              </a:rPr>
              <a:t>	</a:t>
            </a:r>
            <a:r>
              <a:rPr lang="ru-RU" sz="2000" dirty="0">
                <a:solidFill>
                  <a:schemeClr val="tx1"/>
                </a:solidFill>
                <a:latin typeface="Times New Roman" panose="02020603050405020304" pitchFamily="18" charset="0"/>
                <a:cs typeface="Times New Roman" panose="02020603050405020304" pitchFamily="18" charset="0"/>
              </a:rPr>
              <a:t>Исходя из этого, соответствующие изменения вносятся в программы системы автоматического управления режимами работы отдельных объектов и технологических процессов.</a:t>
            </a:r>
          </a:p>
        </p:txBody>
      </p:sp>
    </p:spTree>
    <p:extLst>
      <p:ext uri="{BB962C8B-B14F-4D97-AF65-F5344CB8AC3E}">
        <p14:creationId xmlns:p14="http://schemas.microsoft.com/office/powerpoint/2010/main" val="415017906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346841" y="1405894"/>
            <a:ext cx="8393731" cy="4734438"/>
          </a:xfrm>
          <a:prstGeom prst="rect">
            <a:avLst/>
          </a:prstGeom>
          <a:noFill/>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      </a:t>
            </a:r>
            <a:r>
              <a:rPr lang="ru-RU" sz="2000" dirty="0">
                <a:solidFill>
                  <a:schemeClr val="tx1"/>
                </a:solidFill>
                <a:latin typeface="Times New Roman" panose="02020603050405020304" pitchFamily="18" charset="0"/>
                <a:cs typeface="Times New Roman" panose="02020603050405020304" pitchFamily="18" charset="0"/>
              </a:rPr>
              <a:t>Запрещается отключать внутренние водопроводные и канализационные системы потребителя от коммунальной системы водоснабжения и канализации, за исключением случаев, предусмотренных </a:t>
            </a:r>
            <a:r>
              <a:rPr lang="ru-RU" b="0" i="1" dirty="0">
                <a:solidFill>
                  <a:schemeClr val="tx1"/>
                </a:solidFill>
                <a:latin typeface="Times New Roman" panose="02020603050405020304" pitchFamily="18" charset="0"/>
                <a:cs typeface="Times New Roman" panose="02020603050405020304" pitchFamily="18" charset="0"/>
              </a:rPr>
              <a:t>Положением о технической</a:t>
            </a:r>
            <a:r>
              <a:rPr lang="en-US" b="0" i="1" dirty="0">
                <a:solidFill>
                  <a:schemeClr val="tx1"/>
                </a:solidFill>
                <a:latin typeface="Times New Roman" panose="02020603050405020304" pitchFamily="18" charset="0"/>
                <a:cs typeface="Times New Roman" panose="02020603050405020304" pitchFamily="18" charset="0"/>
              </a:rPr>
              <a:t> </a:t>
            </a:r>
            <a:r>
              <a:rPr lang="ru-RU" b="0" i="1" dirty="0">
                <a:solidFill>
                  <a:schemeClr val="tx1"/>
                </a:solidFill>
                <a:latin typeface="Times New Roman" panose="02020603050405020304" pitchFamily="18" charset="0"/>
                <a:cs typeface="Times New Roman" panose="02020603050405020304" pitchFamily="18" charset="0"/>
              </a:rPr>
              <a:t>эксплуатации</a:t>
            </a:r>
            <a:r>
              <a:rPr lang="en-US" b="0" i="1" dirty="0">
                <a:solidFill>
                  <a:schemeClr val="tx1"/>
                </a:solidFill>
                <a:latin typeface="Times New Roman" panose="02020603050405020304" pitchFamily="18" charset="0"/>
                <a:cs typeface="Times New Roman" panose="02020603050405020304" pitchFamily="18" charset="0"/>
              </a:rPr>
              <a:t> </a:t>
            </a:r>
            <a:r>
              <a:rPr lang="ru-RU" b="0" i="1" dirty="0">
                <a:solidFill>
                  <a:schemeClr val="tx1"/>
                </a:solidFill>
                <a:latin typeface="Times New Roman" panose="02020603050405020304" pitchFamily="18" charset="0"/>
                <a:cs typeface="Times New Roman" panose="02020603050405020304" pitchFamily="18" charset="0"/>
              </a:rPr>
              <a:t>публичных</a:t>
            </a:r>
            <a:r>
              <a:rPr lang="en-US" b="0" i="1" dirty="0">
                <a:solidFill>
                  <a:schemeClr val="tx1"/>
                </a:solidFill>
                <a:latin typeface="Times New Roman" panose="02020603050405020304" pitchFamily="18" charset="0"/>
                <a:cs typeface="Times New Roman" panose="02020603050405020304" pitchFamily="18" charset="0"/>
              </a:rPr>
              <a:t> </a:t>
            </a:r>
            <a:r>
              <a:rPr lang="ru-RU" b="0" i="1" dirty="0">
                <a:solidFill>
                  <a:schemeClr val="tx1"/>
                </a:solidFill>
                <a:latin typeface="Times New Roman" panose="02020603050405020304" pitchFamily="18" charset="0"/>
                <a:cs typeface="Times New Roman" panose="02020603050405020304" pitchFamily="18" charset="0"/>
              </a:rPr>
              <a:t>систем и сооружений</a:t>
            </a:r>
            <a:r>
              <a:rPr lang="en-US" b="0" i="1" dirty="0">
                <a:solidFill>
                  <a:schemeClr val="tx1"/>
                </a:solidFill>
                <a:latin typeface="Times New Roman" panose="02020603050405020304" pitchFamily="18" charset="0"/>
                <a:cs typeface="Times New Roman" panose="02020603050405020304" pitchFamily="18" charset="0"/>
              </a:rPr>
              <a:t> </a:t>
            </a:r>
            <a:r>
              <a:rPr lang="ru-RU" b="0" i="1" dirty="0">
                <a:solidFill>
                  <a:schemeClr val="tx1"/>
                </a:solidFill>
                <a:latin typeface="Times New Roman" panose="02020603050405020304" pitchFamily="18" charset="0"/>
                <a:cs typeface="Times New Roman" panose="02020603050405020304" pitchFamily="18" charset="0"/>
              </a:rPr>
              <a:t>водоснабжения и канализации</a:t>
            </a:r>
            <a:r>
              <a:rPr lang="ru-RU" sz="2000" dirty="0">
                <a:solidFill>
                  <a:schemeClr val="tx1"/>
                </a:solidFill>
                <a:latin typeface="Times New Roman" panose="02020603050405020304" pitchFamily="18" charset="0"/>
                <a:cs typeface="Times New Roman" panose="02020603050405020304" pitchFamily="18" charset="0"/>
              </a:rPr>
              <a:t>.</a:t>
            </a:r>
          </a:p>
          <a:p>
            <a:pPr algn="just" defTabSz="627063">
              <a:lnSpc>
                <a:spcPts val="3000"/>
              </a:lnSpc>
            </a:pPr>
            <a:r>
              <a:rPr lang="en-US" sz="2000" dirty="0">
                <a:solidFill>
                  <a:schemeClr val="tx1"/>
                </a:solidFill>
                <a:latin typeface="Times New Roman" panose="02020603050405020304" pitchFamily="18" charset="0"/>
                <a:cs typeface="Times New Roman" panose="02020603050405020304" pitchFamily="18" charset="0"/>
              </a:rPr>
              <a:t>      </a:t>
            </a:r>
            <a:r>
              <a:rPr lang="ru-RU" sz="2000" dirty="0">
                <a:solidFill>
                  <a:schemeClr val="tx1"/>
                </a:solidFill>
                <a:latin typeface="Times New Roman" panose="02020603050405020304" pitchFamily="18" charset="0"/>
                <a:cs typeface="Times New Roman" panose="02020603050405020304" pitchFamily="18" charset="0"/>
              </a:rPr>
              <a:t>Нарушение водоснабжения и сброса сточных вод допускается только в случае форс-мажорных обстоятельств, устранения неисправностей в сетях и сооружениях водоснабжения и канализации поставщика, выполнения плановых ремонтов, модернизации, расширения, отклонения, замене счетчиков или работах по подключению новых потребителей или новых секторов сетей водоснабжения и / или канализации к вышедшим на пенсию потребителям или невыполнению договорных положений;</a:t>
            </a:r>
          </a:p>
        </p:txBody>
      </p:sp>
    </p:spTree>
    <p:extLst>
      <p:ext uri="{BB962C8B-B14F-4D97-AF65-F5344CB8AC3E}">
        <p14:creationId xmlns:p14="http://schemas.microsoft.com/office/powerpoint/2010/main" val="167106957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491067" y="1598927"/>
            <a:ext cx="8111066" cy="4555093"/>
          </a:xfrm>
          <a:prstGeom prst="rect">
            <a:avLst/>
          </a:prstGeom>
          <a:noFill/>
        </p:spPr>
        <p:txBody>
          <a:bodyPr wrap="square" rtlCol="0">
            <a:spAutoFit/>
          </a:bodyPr>
          <a:lstStyle/>
          <a:p>
            <a:pPr algn="just" defTabSz="534988"/>
            <a:r>
              <a:rPr lang="ro-RO" sz="2000" dirty="0">
                <a:solidFill>
                  <a:schemeClr val="tx1"/>
                </a:solidFill>
                <a:latin typeface="Times New Roman" panose="02020603050405020304" pitchFamily="18" charset="0"/>
                <a:cs typeface="Times New Roman" panose="02020603050405020304" pitchFamily="18" charset="0"/>
              </a:rPr>
              <a:t>	</a:t>
            </a:r>
            <a:r>
              <a:rPr lang="ru-RU" sz="1800" dirty="0">
                <a:solidFill>
                  <a:schemeClr val="tx1"/>
                </a:solidFill>
                <a:latin typeface="Times New Roman" panose="02020603050405020304" pitchFamily="18" charset="0"/>
                <a:cs typeface="Times New Roman" panose="02020603050405020304" pitchFamily="18" charset="0"/>
              </a:rPr>
              <a:t>Чтобы обеспечить подачу воды потребителям в требуемом количестве и качестве, для системы водоснабжения как правило, должна быть предусмотрена централизованная система управления с использованием программного обеспечения, включая систему диспетчерского управления и мониторинга SCADA. Для оценки эффективности, производительности и расчета оптимальных эксплуатационных схем необходимо использовать возможности вычислительной техники .</a:t>
            </a:r>
          </a:p>
          <a:p>
            <a:pPr algn="just" defTabSz="534988"/>
            <a:r>
              <a:rPr lang="ru-RU" sz="1800" dirty="0">
                <a:solidFill>
                  <a:schemeClr val="tx1"/>
                </a:solidFill>
                <a:latin typeface="Times New Roman" panose="02020603050405020304" pitchFamily="18" charset="0"/>
                <a:cs typeface="Times New Roman" panose="02020603050405020304" pitchFamily="18" charset="0"/>
              </a:rPr>
              <a:t>	SCADA (Автоматическая система управления технологическим процессом) является высшим уровнем автоматизации систем водоснабжения и предназначена для обеспечения оптимального управления технологическими процессами водоснабжения. Главной особенностью системы водоснабжения SCADA, которая отличает ее от системы диспетчерского управления, является использование сложного информационного продукта с возможностью настройки необходимых параметров, а также пользовательского интерфейса и методики  расчета для расчета оптимальной работы водопроводных установок.</a:t>
            </a:r>
            <a:endParaRPr lang="ro-RO"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968194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558800" y="1598927"/>
            <a:ext cx="8181771" cy="3170099"/>
          </a:xfrm>
          <a:prstGeom prst="rect">
            <a:avLst/>
          </a:prstGeom>
          <a:noFill/>
        </p:spPr>
        <p:txBody>
          <a:bodyPr wrap="square" rtlCol="0">
            <a:spAutoFit/>
          </a:bodyPr>
          <a:lstStyle/>
          <a:p>
            <a:pPr algn="ctr"/>
            <a:r>
              <a:rPr lang="ru-RU" sz="2000" dirty="0">
                <a:solidFill>
                  <a:schemeClr val="tx1"/>
                </a:solidFill>
                <a:latin typeface="+mj-lt"/>
                <a:cs typeface="Times New Roman" panose="02020603050405020304" pitchFamily="18" charset="0"/>
              </a:rPr>
              <a:t>Контроль давления в водопроводных сетях.</a:t>
            </a:r>
          </a:p>
          <a:p>
            <a:pPr algn="ctr"/>
            <a:endParaRPr lang="ru-RU" sz="2000" dirty="0">
              <a:solidFill>
                <a:schemeClr val="tx1"/>
              </a:solidFill>
              <a:latin typeface="+mj-lt"/>
              <a:cs typeface="Times New Roman" panose="02020603050405020304" pitchFamily="18" charset="0"/>
            </a:endParaRPr>
          </a:p>
          <a:p>
            <a:pPr marL="342900" indent="-342900">
              <a:buFont typeface="Arial" panose="020B0604020202020204" pitchFamily="34" charset="0"/>
              <a:buChar char="•"/>
            </a:pPr>
            <a:r>
              <a:rPr lang="ru-RU" sz="2000" dirty="0">
                <a:solidFill>
                  <a:schemeClr val="tx1"/>
                </a:solidFill>
                <a:latin typeface="+mj-lt"/>
                <a:cs typeface="Times New Roman" panose="02020603050405020304" pitchFamily="18" charset="0"/>
              </a:rPr>
              <a:t>SCADA</a:t>
            </a:r>
          </a:p>
          <a:p>
            <a:pPr marL="342900" indent="-342900">
              <a:buFont typeface="Arial" panose="020B0604020202020204" pitchFamily="34" charset="0"/>
              <a:buChar char="•"/>
            </a:pPr>
            <a:r>
              <a:rPr lang="ru-RU" sz="2000" dirty="0">
                <a:solidFill>
                  <a:schemeClr val="tx1"/>
                </a:solidFill>
                <a:latin typeface="+mj-lt"/>
                <a:cs typeface="Times New Roman" panose="02020603050405020304" pitchFamily="18" charset="0"/>
              </a:rPr>
              <a:t>Мониторинг давления на насосных станциях (всасывающие и напорные трубопроводы)</a:t>
            </a:r>
          </a:p>
          <a:p>
            <a:pPr marL="342900" indent="-342900">
              <a:buFont typeface="Arial" panose="020B0604020202020204" pitchFamily="34" charset="0"/>
              <a:buChar char="•"/>
            </a:pPr>
            <a:r>
              <a:rPr lang="ru-RU" sz="2000" dirty="0">
                <a:solidFill>
                  <a:schemeClr val="tx1"/>
                </a:solidFill>
                <a:latin typeface="+mj-lt"/>
                <a:cs typeface="Times New Roman" panose="02020603050405020304" pitchFamily="18" charset="0"/>
              </a:rPr>
              <a:t>Контроль давления в критических точках (места с максимальными и минимальными значениями давления земли в зонах давления)</a:t>
            </a:r>
          </a:p>
          <a:p>
            <a:pPr marL="342900" indent="-342900">
              <a:buFont typeface="Arial" panose="020B0604020202020204" pitchFamily="34" charset="0"/>
              <a:buChar char="•"/>
            </a:pPr>
            <a:r>
              <a:rPr lang="ru-RU" sz="2000" dirty="0">
                <a:solidFill>
                  <a:schemeClr val="tx1"/>
                </a:solidFill>
                <a:latin typeface="+mj-lt"/>
                <a:cs typeface="Times New Roman" panose="02020603050405020304" pitchFamily="18" charset="0"/>
              </a:rPr>
              <a:t>Fit Back от потребителей (жалобы, заявления, обращения)</a:t>
            </a:r>
            <a:endParaRPr lang="ro-RO" sz="2000" dirty="0">
              <a:solidFill>
                <a:schemeClr val="tx1"/>
              </a:solidFill>
              <a:latin typeface="Times New Roman" panose="02020603050405020304" pitchFamily="18" charset="0"/>
              <a:cs typeface="Times New Roman" panose="02020603050405020304" pitchFamily="18" charset="0"/>
            </a:endParaRPr>
          </a:p>
          <a:p>
            <a:pPr algn="just" defTabSz="534988"/>
            <a:r>
              <a:rPr lang="ro-RO" sz="2000" dirty="0">
                <a:solidFill>
                  <a:schemeClr val="tx1"/>
                </a:solidFill>
                <a:latin typeface="Times New Roman" panose="02020603050405020304" pitchFamily="18" charset="0"/>
                <a:cs typeface="Times New Roman" panose="02020603050405020304" pitchFamily="18" charset="0"/>
              </a:rPr>
              <a:t>	</a:t>
            </a:r>
            <a:endParaRPr lang="en-US" sz="2000" dirty="0">
              <a:solidFill>
                <a:srgbClr val="FF0000"/>
              </a:solidFill>
              <a:latin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xmlns="" id="{6FAA0DE7-63BE-4616-937A-F1E3585AD3C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84400" y="4490973"/>
            <a:ext cx="4970048" cy="2367027"/>
          </a:xfrm>
          <a:prstGeom prst="rect">
            <a:avLst/>
          </a:prstGeom>
        </p:spPr>
      </p:pic>
    </p:spTree>
    <p:extLst>
      <p:ext uri="{BB962C8B-B14F-4D97-AF65-F5344CB8AC3E}">
        <p14:creationId xmlns:p14="http://schemas.microsoft.com/office/powerpoint/2010/main" val="284792640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315311" y="1598927"/>
            <a:ext cx="8425261" cy="4832092"/>
          </a:xfrm>
          <a:prstGeom prst="rect">
            <a:avLst/>
          </a:prstGeom>
          <a:noFill/>
        </p:spPr>
        <p:txBody>
          <a:bodyPr wrap="square" rtlCol="0">
            <a:spAutoFit/>
          </a:bodyPr>
          <a:lstStyle/>
          <a:p>
            <a:pPr algn="ctr"/>
            <a:r>
              <a:rPr lang="ru-RU" dirty="0">
                <a:solidFill>
                  <a:schemeClr val="tx1"/>
                </a:solidFill>
              </a:rPr>
              <a:t>Снижение давления в сетях водоснабжения</a:t>
            </a:r>
          </a:p>
          <a:p>
            <a:pPr algn="ctr"/>
            <a:endParaRPr lang="ru-RU" dirty="0">
              <a:solidFill>
                <a:schemeClr val="tx1"/>
              </a:solidFill>
            </a:endParaRPr>
          </a:p>
          <a:p>
            <a:r>
              <a:rPr lang="ru-RU" dirty="0">
                <a:solidFill>
                  <a:schemeClr val="tx1"/>
                </a:solidFill>
                <a:latin typeface="Times New Roman" panose="02020603050405020304" pitchFamily="18" charset="0"/>
                <a:cs typeface="Times New Roman" panose="02020603050405020304" pitchFamily="18" charset="0"/>
              </a:rPr>
              <a:t>             Цель:</a:t>
            </a:r>
          </a:p>
          <a:p>
            <a:pPr algn="just" defTabSz="627063"/>
            <a:r>
              <a:rPr lang="ru-RU" dirty="0">
                <a:solidFill>
                  <a:schemeClr val="tx1"/>
                </a:solidFill>
                <a:latin typeface="Times New Roman" panose="02020603050405020304" pitchFamily="18" charset="0"/>
                <a:cs typeface="Times New Roman" panose="02020603050405020304" pitchFamily="18" charset="0"/>
              </a:rPr>
              <a:t>	Снижение давления в сети для снижения потерь и количества утечек</a:t>
            </a:r>
            <a:r>
              <a:rPr lang="ro-MD" dirty="0">
                <a:solidFill>
                  <a:schemeClr val="tx1"/>
                </a:solidFill>
                <a:latin typeface="Times New Roman" panose="02020603050405020304" pitchFamily="18" charset="0"/>
                <a:cs typeface="Times New Roman" panose="02020603050405020304" pitchFamily="18" charset="0"/>
              </a:rPr>
              <a:t>,</a:t>
            </a:r>
            <a:r>
              <a:rPr lang="ru-RU" dirty="0">
                <a:solidFill>
                  <a:schemeClr val="tx1"/>
                </a:solidFill>
                <a:latin typeface="Times New Roman" panose="02020603050405020304" pitchFamily="18" charset="0"/>
                <a:cs typeface="Times New Roman" panose="02020603050405020304" pitchFamily="18" charset="0"/>
              </a:rPr>
              <a:t> без влияния на качество предоставляемых услуг (достаточное давление для верхнего этажа высотных зданий в зоне с сниженным давлением)</a:t>
            </a:r>
            <a:endParaRPr lang="ro-MD" dirty="0">
              <a:solidFill>
                <a:schemeClr val="tx1"/>
              </a:solidFill>
              <a:latin typeface="Times New Roman" panose="02020603050405020304" pitchFamily="18" charset="0"/>
              <a:cs typeface="Times New Roman" panose="02020603050405020304" pitchFamily="18" charset="0"/>
            </a:endParaRPr>
          </a:p>
          <a:p>
            <a:r>
              <a:rPr lang="ro-MD" dirty="0">
                <a:solidFill>
                  <a:schemeClr val="tx1"/>
                </a:solidFill>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Преимущества:</a:t>
            </a:r>
          </a:p>
          <a:p>
            <a:pPr defTabSz="627063"/>
            <a:r>
              <a:rPr lang="ru-RU" dirty="0">
                <a:solidFill>
                  <a:schemeClr val="tx1"/>
                </a:solidFill>
                <a:latin typeface="Times New Roman" panose="02020603050405020304" pitchFamily="18" charset="0"/>
                <a:cs typeface="Times New Roman" panose="02020603050405020304" pitchFamily="18" charset="0"/>
              </a:rPr>
              <a:t>	1 - Экономия операционных расходов:</a:t>
            </a:r>
          </a:p>
          <a:p>
            <a:pPr defTabSz="541338"/>
            <a:r>
              <a:rPr lang="ru-RU" dirty="0">
                <a:solidFill>
                  <a:schemeClr val="tx1"/>
                </a:solidFill>
                <a:latin typeface="Times New Roman" panose="02020603050405020304" pitchFamily="18" charset="0"/>
                <a:cs typeface="Times New Roman" panose="02020603050405020304" pitchFamily="18" charset="0"/>
              </a:rPr>
              <a:t>	Снижение давления на 10% позволяет снизить потери воды на 10%. Количество новых утечек уменьшится</a:t>
            </a:r>
          </a:p>
          <a:p>
            <a:pPr defTabSz="627063"/>
            <a:r>
              <a:rPr lang="ru-RU" dirty="0">
                <a:solidFill>
                  <a:schemeClr val="tx1"/>
                </a:solidFill>
                <a:latin typeface="Times New Roman" panose="02020603050405020304" pitchFamily="18" charset="0"/>
                <a:cs typeface="Times New Roman" panose="02020603050405020304" pitchFamily="18" charset="0"/>
              </a:rPr>
              <a:t>	2 - Улучшение состояния окружающей среды</a:t>
            </a:r>
          </a:p>
          <a:p>
            <a:pPr defTabSz="541338"/>
            <a:r>
              <a:rPr lang="ru-RU" dirty="0">
                <a:solidFill>
                  <a:schemeClr val="tx1"/>
                </a:solidFill>
                <a:latin typeface="Times New Roman" panose="02020603050405020304" pitchFamily="18" charset="0"/>
                <a:cs typeface="Times New Roman" panose="02020603050405020304" pitchFamily="18" charset="0"/>
              </a:rPr>
              <a:t>	Минимизация потерь ресурсов и экономия энергии (меньше перекачиваемой и очищенной воды)</a:t>
            </a: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899849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5016758"/>
          </a:xfrm>
          <a:prstGeom prst="rect">
            <a:avLst/>
          </a:prstGeom>
          <a:noFill/>
        </p:spPr>
        <p:txBody>
          <a:bodyPr wrap="square" rtlCol="0">
            <a:spAutoFit/>
          </a:bodyPr>
          <a:lstStyle/>
          <a:p>
            <a:endParaRPr lang="ru-RU" sz="2000" dirty="0">
              <a:solidFill>
                <a:schemeClr val="tx1"/>
              </a:solidFill>
              <a:latin typeface="Times New Roman" panose="02020603050405020304" pitchFamily="18" charset="0"/>
              <a:cs typeface="Times New Roman" panose="02020603050405020304" pitchFamily="18" charset="0"/>
            </a:endParaRPr>
          </a:p>
          <a:p>
            <a:pPr algn="ctr"/>
            <a:r>
              <a:rPr lang="ru-RU" sz="2000" dirty="0">
                <a:solidFill>
                  <a:schemeClr val="tx1"/>
                </a:solidFill>
                <a:latin typeface="Times New Roman" panose="02020603050405020304" pitchFamily="18" charset="0"/>
                <a:cs typeface="Times New Roman" panose="02020603050405020304" pitchFamily="18" charset="0"/>
              </a:rPr>
              <a:t>Методы снижения давления:</a:t>
            </a:r>
          </a:p>
          <a:p>
            <a:pPr marL="342900" indent="-342900">
              <a:buFont typeface="Wingdings" panose="05000000000000000000" pitchFamily="2" charset="2"/>
              <a:buChar char="v"/>
            </a:pPr>
            <a:r>
              <a:rPr lang="ru-RU" sz="2000" dirty="0">
                <a:solidFill>
                  <a:schemeClr val="tx1"/>
                </a:solidFill>
                <a:latin typeface="Times New Roman" panose="02020603050405020304" pitchFamily="18" charset="0"/>
                <a:cs typeface="Times New Roman" panose="02020603050405020304" pitchFamily="18" charset="0"/>
              </a:rPr>
              <a:t>Монтаж задвижек или зонирование</a:t>
            </a:r>
          </a:p>
          <a:p>
            <a:pPr marL="342900" indent="-342900">
              <a:buFont typeface="Wingdings" panose="05000000000000000000" pitchFamily="2" charset="2"/>
              <a:buChar char="v"/>
            </a:pPr>
            <a:r>
              <a:rPr lang="ru-RU" sz="2000" dirty="0">
                <a:solidFill>
                  <a:schemeClr val="tx1"/>
                </a:solidFill>
                <a:latin typeface="Times New Roman" panose="02020603050405020304" pitchFamily="18" charset="0"/>
                <a:cs typeface="Times New Roman" panose="02020603050405020304" pitchFamily="18" charset="0"/>
              </a:rPr>
              <a:t>Уменьшение давления на выходе с насосных станций</a:t>
            </a:r>
          </a:p>
          <a:p>
            <a:pPr marL="439738" indent="-84138">
              <a:buFont typeface="Arial" panose="020B0604020202020204" pitchFamily="34" charset="0"/>
              <a:buChar char="•"/>
            </a:pPr>
            <a:r>
              <a:rPr lang="ru-RU" sz="2000" dirty="0">
                <a:solidFill>
                  <a:schemeClr val="tx1"/>
                </a:solidFill>
                <a:latin typeface="Times New Roman" panose="02020603050405020304" pitchFamily="18" charset="0"/>
                <a:cs typeface="Times New Roman" panose="02020603050405020304" pitchFamily="18" charset="0"/>
                <a:sym typeface="Wingdings"/>
              </a:rPr>
              <a:t>Регулировка постоянного давления с помощью частотных преобразователей</a:t>
            </a:r>
          </a:p>
          <a:p>
            <a:pPr marL="439738" indent="-84138">
              <a:buFont typeface="Arial" panose="020B0604020202020204" pitchFamily="34" charset="0"/>
              <a:buChar char="•"/>
            </a:pPr>
            <a:r>
              <a:rPr lang="ru-RU" sz="2000" dirty="0">
                <a:solidFill>
                  <a:schemeClr val="tx1"/>
                </a:solidFill>
                <a:latin typeface="Times New Roman" panose="02020603050405020304" pitchFamily="18" charset="0"/>
                <a:cs typeface="Times New Roman" panose="02020603050405020304" pitchFamily="18" charset="0"/>
                <a:sym typeface="Wingdings"/>
              </a:rPr>
              <a:t>Регулировка давления в соответствии с потреблением с помощью программного обеспечения</a:t>
            </a:r>
          </a:p>
          <a:p>
            <a:pPr marL="342900" indent="-342900">
              <a:buFont typeface="Wingdings" panose="05000000000000000000" pitchFamily="2" charset="2"/>
              <a:buChar char="v"/>
            </a:pPr>
            <a:r>
              <a:rPr lang="ru-RU" sz="2000" dirty="0">
                <a:solidFill>
                  <a:schemeClr val="tx1"/>
                </a:solidFill>
                <a:latin typeface="Times New Roman" panose="02020603050405020304" pitchFamily="18" charset="0"/>
                <a:cs typeface="Times New Roman" panose="02020603050405020304" pitchFamily="18" charset="0"/>
              </a:rPr>
              <a:t>Редукторы давления (</a:t>
            </a:r>
            <a:r>
              <a:rPr lang="ro-RO" sz="2000" dirty="0">
                <a:solidFill>
                  <a:schemeClr val="tx1"/>
                </a:solidFill>
                <a:latin typeface="Times New Roman" panose="02020603050405020304" pitchFamily="18" charset="0"/>
                <a:cs typeface="Times New Roman" panose="02020603050405020304" pitchFamily="18" charset="0"/>
              </a:rPr>
              <a:t>PRV)</a:t>
            </a:r>
            <a:endParaRPr lang="ru-RU" sz="2000" dirty="0">
              <a:solidFill>
                <a:schemeClr val="tx1"/>
              </a:solidFill>
              <a:latin typeface="Times New Roman" panose="02020603050405020304" pitchFamily="18" charset="0"/>
              <a:cs typeface="Times New Roman" panose="02020603050405020304" pitchFamily="18" charset="0"/>
            </a:endParaRPr>
          </a:p>
          <a:p>
            <a:pPr marL="439738" indent="-84138">
              <a:buFont typeface="Arial" panose="020B0604020202020204" pitchFamily="34" charset="0"/>
              <a:buChar char="•"/>
            </a:pPr>
            <a:r>
              <a:rPr lang="ru-RU" sz="2000" dirty="0">
                <a:solidFill>
                  <a:schemeClr val="tx1"/>
                </a:solidFill>
                <a:latin typeface="Times New Roman" panose="02020603050405020304" pitchFamily="18" charset="0"/>
                <a:cs typeface="Times New Roman" panose="02020603050405020304" pitchFamily="18" charset="0"/>
              </a:rPr>
              <a:t>Редукторы, которые создают постоянный перепад давления между входом и выходом</a:t>
            </a:r>
          </a:p>
          <a:p>
            <a:pPr marL="439738" indent="-84138">
              <a:buFont typeface="Arial" panose="020B0604020202020204" pitchFamily="34" charset="0"/>
              <a:buChar char="•"/>
            </a:pPr>
            <a:r>
              <a:rPr lang="ru-RU" sz="2000" dirty="0">
                <a:solidFill>
                  <a:schemeClr val="tx1"/>
                </a:solidFill>
                <a:latin typeface="Times New Roman" panose="02020603050405020304" pitchFamily="18" charset="0"/>
                <a:cs typeface="Times New Roman" panose="02020603050405020304" pitchFamily="18" charset="0"/>
              </a:rPr>
              <a:t> Редукторы, которые обеспечивают постоянное давление на выходе</a:t>
            </a:r>
          </a:p>
          <a:p>
            <a:pPr marL="439738" indent="-84138">
              <a:buFont typeface="Arial" panose="020B0604020202020204" pitchFamily="34" charset="0"/>
              <a:buChar char="•"/>
            </a:pPr>
            <a:r>
              <a:rPr lang="ru-RU" sz="2000" dirty="0">
                <a:solidFill>
                  <a:schemeClr val="tx1"/>
                </a:solidFill>
                <a:latin typeface="Times New Roman" panose="02020603050405020304" pitchFamily="18" charset="0"/>
                <a:cs typeface="Times New Roman" panose="02020603050405020304" pitchFamily="18" charset="0"/>
              </a:rPr>
              <a:t>  Редукторы, которые производят переменное давление на выходе, что позволяет снизить давление в течение ночи</a:t>
            </a:r>
            <a:endParaRPr lang="ro-RO" sz="2000" dirty="0">
              <a:solidFill>
                <a:schemeClr val="tx1"/>
              </a:solidFill>
              <a:latin typeface="Times New Roman" panose="02020603050405020304" pitchFamily="18" charset="0"/>
              <a:cs typeface="Times New Roman" panose="02020603050405020304" pitchFamily="18" charset="0"/>
            </a:endParaRPr>
          </a:p>
          <a:p>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011640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541867" y="1598927"/>
            <a:ext cx="7884681" cy="1015663"/>
          </a:xfrm>
          <a:prstGeom prst="rect">
            <a:avLst/>
          </a:prstGeom>
          <a:noFill/>
        </p:spPr>
        <p:txBody>
          <a:bodyPr wrap="square" rtlCol="0">
            <a:spAutoFit/>
          </a:bodyPr>
          <a:lstStyle/>
          <a:p>
            <a:pPr algn="ctr"/>
            <a:r>
              <a:rPr lang="ru-RU" sz="2000" dirty="0">
                <a:solidFill>
                  <a:schemeClr val="tx1"/>
                </a:solidFill>
                <a:latin typeface="Times New Roman" panose="02020603050405020304" pitchFamily="18" charset="0"/>
                <a:cs typeface="Times New Roman" panose="02020603050405020304" pitchFamily="18" charset="0"/>
              </a:rPr>
              <a:t>Зонирование зоны повышенного давления, г. Кишинев, </a:t>
            </a:r>
          </a:p>
          <a:p>
            <a:pPr algn="ctr"/>
            <a:r>
              <a:rPr lang="ru-RU" sz="2000" dirty="0">
                <a:solidFill>
                  <a:schemeClr val="tx1"/>
                </a:solidFill>
                <a:latin typeface="Times New Roman" panose="02020603050405020304" pitchFamily="18" charset="0"/>
                <a:cs typeface="Times New Roman" panose="02020603050405020304" pitchFamily="18" charset="0"/>
              </a:rPr>
              <a:t>сект. Чеканы</a:t>
            </a:r>
            <a:r>
              <a:rPr lang="en-US" sz="2000" dirty="0">
                <a:solidFill>
                  <a:schemeClr val="tx1"/>
                </a:solidFill>
                <a:latin typeface="Times New Roman" panose="02020603050405020304" pitchFamily="18" charset="0"/>
                <a:cs typeface="Times New Roman" panose="02020603050405020304" pitchFamily="18" charset="0"/>
              </a:rPr>
              <a:t>,</a:t>
            </a:r>
            <a:r>
              <a:rPr lang="ru-RU" sz="2000" dirty="0">
                <a:solidFill>
                  <a:schemeClr val="tx1"/>
                </a:solidFill>
                <a:latin typeface="Times New Roman" panose="02020603050405020304" pitchFamily="18" charset="0"/>
                <a:cs typeface="Times New Roman" panose="02020603050405020304" pitchFamily="18" charset="0"/>
              </a:rPr>
              <a:t> путем установки / замены и последующего закрытия задвижек</a:t>
            </a:r>
            <a:endParaRPr lang="ro-RO" sz="2000" dirty="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2181" y="2777806"/>
            <a:ext cx="8840983" cy="3546764"/>
          </a:xfrm>
          <a:prstGeom prst="rect">
            <a:avLst/>
          </a:prstGeom>
        </p:spPr>
      </p:pic>
    </p:spTree>
    <p:extLst>
      <p:ext uri="{BB962C8B-B14F-4D97-AF65-F5344CB8AC3E}">
        <p14:creationId xmlns:p14="http://schemas.microsoft.com/office/powerpoint/2010/main" val="185259584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2181" y="2057584"/>
            <a:ext cx="8748620" cy="4785906"/>
          </a:xfrm>
          <a:prstGeom prst="rect">
            <a:avLst/>
          </a:prstGeom>
        </p:spPr>
      </p:pic>
      <p:sp>
        <p:nvSpPr>
          <p:cNvPr id="12" name="TextBox 11"/>
          <p:cNvSpPr txBox="1"/>
          <p:nvPr/>
        </p:nvSpPr>
        <p:spPr>
          <a:xfrm>
            <a:off x="192181" y="1426305"/>
            <a:ext cx="8537372" cy="707886"/>
          </a:xfrm>
          <a:prstGeom prst="rect">
            <a:avLst/>
          </a:prstGeom>
          <a:noFill/>
        </p:spPr>
        <p:txBody>
          <a:bodyPr wrap="square" rtlCol="0">
            <a:spAutoFit/>
          </a:bodyPr>
          <a:lstStyle/>
          <a:p>
            <a:pPr algn="ctr"/>
            <a:r>
              <a:rPr lang="ru-RU" sz="2000" dirty="0">
                <a:solidFill>
                  <a:schemeClr val="tx1"/>
                </a:solidFill>
                <a:latin typeface="Times New Roman" panose="02020603050405020304" pitchFamily="18" charset="0"/>
                <a:cs typeface="Times New Roman" panose="02020603050405020304" pitchFamily="18" charset="0"/>
              </a:rPr>
              <a:t>Эффект от осуществления мероприятий по снижению давления </a:t>
            </a:r>
          </a:p>
          <a:p>
            <a:pPr algn="ctr"/>
            <a:r>
              <a:rPr lang="ru-RU" sz="2000" dirty="0">
                <a:solidFill>
                  <a:schemeClr val="tx1"/>
                </a:solidFill>
                <a:latin typeface="Times New Roman" panose="02020603050405020304" pitchFamily="18" charset="0"/>
                <a:cs typeface="Times New Roman" panose="02020603050405020304" pitchFamily="18" charset="0"/>
              </a:rPr>
              <a:t>г. Кишинев, сект. Чеканы</a:t>
            </a:r>
            <a:endParaRPr lang="ro-MD"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38368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Inhaltsplatzhalter 8"/>
          <p:cNvSpPr txBox="1">
            <a:spLocks/>
          </p:cNvSpPr>
          <p:nvPr/>
        </p:nvSpPr>
        <p:spPr>
          <a:xfrm>
            <a:off x="1886612" y="1629961"/>
            <a:ext cx="6262254" cy="2074863"/>
          </a:xfrm>
          <a:prstGeom prst="rect">
            <a:avLst/>
          </a:prstGeom>
        </p:spPr>
        <p:txBody>
          <a:bodyPr/>
          <a:lstStyle/>
          <a:p>
            <a:pPr algn="ctr">
              <a:spcAft>
                <a:spcPts val="600"/>
              </a:spcAft>
            </a:pPr>
            <a:endParaRPr lang="en-US" sz="2000" dirty="0">
              <a:solidFill>
                <a:srgbClr val="534B3E"/>
              </a:solidFill>
            </a:endParaRPr>
          </a:p>
          <a:p>
            <a:pPr algn="ctr">
              <a:spcAft>
                <a:spcPts val="600"/>
              </a:spcAft>
            </a:pPr>
            <a:endParaRPr lang="en-US" sz="2000" dirty="0">
              <a:solidFill>
                <a:srgbClr val="534B3E"/>
              </a:solidFill>
            </a:endParaRPr>
          </a:p>
          <a:p>
            <a:pPr>
              <a:spcAft>
                <a:spcPts val="300"/>
              </a:spcAft>
            </a:pPr>
            <a:r>
              <a:rPr lang="ru-RU" sz="2800" dirty="0">
                <a:solidFill>
                  <a:srgbClr val="534B3E"/>
                </a:solidFill>
              </a:rPr>
              <a:t>Спасибо за внимание</a:t>
            </a:r>
            <a:r>
              <a:rPr lang="en-US" sz="2800" dirty="0">
                <a:solidFill>
                  <a:srgbClr val="534B3E"/>
                </a:solidFill>
              </a:rPr>
              <a:t> !!!</a:t>
            </a:r>
            <a:endParaRPr lang="en-GB" sz="1000" dirty="0">
              <a:solidFill>
                <a:srgbClr val="534B3E"/>
              </a:solidFill>
            </a:endParaRPr>
          </a:p>
        </p:txBody>
      </p:sp>
      <p:sp>
        <p:nvSpPr>
          <p:cNvPr id="22" name="Textfeld 9"/>
          <p:cNvSpPr txBox="1">
            <a:spLocks noChangeArrowheads="1"/>
          </p:cNvSpPr>
          <p:nvPr/>
        </p:nvSpPr>
        <p:spPr bwMode="auto">
          <a:xfrm>
            <a:off x="427153" y="5399463"/>
            <a:ext cx="1371600" cy="215900"/>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a:solidFill>
                  <a:schemeClr val="tx2">
                    <a:lumMod val="75000"/>
                  </a:schemeClr>
                </a:solidFill>
              </a:rPr>
              <a:t>Proiect co-finanțat de</a:t>
            </a:r>
            <a:endParaRPr lang="en-GB" sz="800" b="0" dirty="0">
              <a:solidFill>
                <a:schemeClr val="tx2">
                  <a:lumMod val="75000"/>
                </a:schemeClr>
              </a:solidFill>
            </a:endParaRPr>
          </a:p>
        </p:txBody>
      </p:sp>
      <p:pic>
        <p:nvPicPr>
          <p:cNvPr id="23" name="Picture 11" descr="F:\Branding\EU\jaune.jpg"/>
          <p:cNvPicPr>
            <a:picLocks noChangeAspect="1" noChangeArrowheads="1"/>
          </p:cNvPicPr>
          <p:nvPr/>
        </p:nvPicPr>
        <p:blipFill>
          <a:blip r:embed="rId2"/>
          <a:srcRect/>
          <a:stretch>
            <a:fillRect/>
          </a:stretch>
        </p:blipFill>
        <p:spPr bwMode="auto">
          <a:xfrm>
            <a:off x="491056" y="5624205"/>
            <a:ext cx="1365250" cy="927100"/>
          </a:xfrm>
          <a:prstGeom prst="rect">
            <a:avLst/>
          </a:prstGeom>
          <a:noFill/>
          <a:ln w="9525">
            <a:noFill/>
            <a:miter lim="800000"/>
            <a:headEnd/>
            <a:tailEnd/>
          </a:ln>
        </p:spPr>
      </p:pic>
      <p:pic>
        <p:nvPicPr>
          <p:cNvPr id="24" name="Picture 11" descr="H:\bn4.jpg"/>
          <p:cNvPicPr>
            <a:picLocks noChangeAspect="1" noChangeArrowheads="1"/>
          </p:cNvPicPr>
          <p:nvPr/>
        </p:nvPicPr>
        <p:blipFill>
          <a:blip r:embed="rId3"/>
          <a:srcRect/>
          <a:stretch>
            <a:fillRect/>
          </a:stretch>
        </p:blipFill>
        <p:spPr bwMode="auto">
          <a:xfrm>
            <a:off x="2046511" y="5590073"/>
            <a:ext cx="1016000" cy="1025525"/>
          </a:xfrm>
          <a:prstGeom prst="rect">
            <a:avLst/>
          </a:prstGeom>
          <a:noFill/>
          <a:ln w="9525">
            <a:noFill/>
            <a:miter lim="800000"/>
            <a:headEnd/>
            <a:tailEnd/>
          </a:ln>
        </p:spPr>
      </p:pic>
      <p:pic>
        <p:nvPicPr>
          <p:cNvPr id="26" name="Picture 1"/>
          <p:cNvPicPr>
            <a:picLocks noChangeAspect="1"/>
          </p:cNvPicPr>
          <p:nvPr/>
        </p:nvPicPr>
        <p:blipFill>
          <a:blip r:embed="rId4"/>
          <a:srcRect/>
          <a:stretch>
            <a:fillRect/>
          </a:stretch>
        </p:blipFill>
        <p:spPr bwMode="auto">
          <a:xfrm>
            <a:off x="5258991" y="5624205"/>
            <a:ext cx="1639887" cy="957262"/>
          </a:xfrm>
          <a:prstGeom prst="rect">
            <a:avLst/>
          </a:prstGeom>
          <a:noFill/>
          <a:ln w="9525">
            <a:noFill/>
            <a:miter lim="800000"/>
            <a:headEnd/>
            <a:tailEnd/>
          </a:ln>
        </p:spPr>
      </p:pic>
      <p:sp>
        <p:nvSpPr>
          <p:cNvPr id="29" name="Textfeld 9"/>
          <p:cNvSpPr txBox="1">
            <a:spLocks noChangeArrowheads="1"/>
          </p:cNvSpPr>
          <p:nvPr/>
        </p:nvSpPr>
        <p:spPr bwMode="auto">
          <a:xfrm>
            <a:off x="6898878" y="5383151"/>
            <a:ext cx="1147762" cy="214313"/>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a:solidFill>
                  <a:schemeClr val="tx2">
                    <a:lumMod val="75000"/>
                  </a:schemeClr>
                </a:solidFill>
              </a:rPr>
              <a:t>In cooperare cu</a:t>
            </a:r>
          </a:p>
        </p:txBody>
      </p:sp>
      <p:pic>
        <p:nvPicPr>
          <p:cNvPr id="16" name="Picture 15"/>
          <p:cNvPicPr/>
          <p:nvPr/>
        </p:nvPicPr>
        <p:blipFill>
          <a:blip r:embed="rId5" cstate="print">
            <a:extLst>
              <a:ext uri="{28A0092B-C50C-407E-A947-70E740481C1C}">
                <a14:useLocalDpi xmlns:a14="http://schemas.microsoft.com/office/drawing/2010/main" val="0"/>
              </a:ext>
            </a:extLst>
          </a:blip>
          <a:stretch>
            <a:fillRect/>
          </a:stretch>
        </p:blipFill>
        <p:spPr>
          <a:xfrm>
            <a:off x="7752045" y="5540701"/>
            <a:ext cx="1071880" cy="1071880"/>
          </a:xfrm>
          <a:prstGeom prst="rect">
            <a:avLst/>
          </a:prstGeom>
        </p:spPr>
      </p:pic>
      <p:pic>
        <p:nvPicPr>
          <p:cNvPr id="17" name="Picture 16" descr="D:\Users\Desktop\logotype.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52716" y="5818037"/>
            <a:ext cx="1958975" cy="569595"/>
          </a:xfrm>
          <a:prstGeom prst="rect">
            <a:avLst/>
          </a:prstGeom>
          <a:noFill/>
          <a:ln>
            <a:noFill/>
          </a:ln>
        </p:spPr>
      </p:pic>
      <p:sp>
        <p:nvSpPr>
          <p:cNvPr id="15" name="CasetăText 1"/>
          <p:cNvSpPr txBox="1"/>
          <p:nvPr/>
        </p:nvSpPr>
        <p:spPr>
          <a:xfrm>
            <a:off x="1856306" y="3145976"/>
            <a:ext cx="5361912" cy="1723549"/>
          </a:xfrm>
          <a:prstGeom prst="rect">
            <a:avLst/>
          </a:prstGeom>
          <a:noFill/>
        </p:spPr>
        <p:txBody>
          <a:bodyPr wrap="square" rtlCol="0">
            <a:spAutoFit/>
          </a:bodyPr>
          <a:lstStyle/>
          <a:p>
            <a:pPr algn="ctr"/>
            <a:r>
              <a:rPr lang="ro-RO" sz="1400" b="0" u="sng" dirty="0">
                <a:solidFill>
                  <a:schemeClr val="bg2">
                    <a:lumMod val="25000"/>
                  </a:schemeClr>
                </a:solidFill>
                <a:latin typeface="+mn-lt"/>
                <a:hlinkClick r:id="rId7"/>
              </a:rPr>
              <a:t>www.ifcaac.amac.md</a:t>
            </a:r>
            <a:r>
              <a:rPr lang="ro-RO" sz="1400" b="0" dirty="0">
                <a:solidFill>
                  <a:schemeClr val="bg2">
                    <a:lumMod val="25000"/>
                  </a:schemeClr>
                </a:solidFill>
                <a:latin typeface="+mn-lt"/>
              </a:rPr>
              <a:t> </a:t>
            </a:r>
          </a:p>
          <a:p>
            <a:pPr algn="ctr"/>
            <a:r>
              <a:rPr lang="ro-RO" sz="1400" b="0" u="sng" dirty="0">
                <a:solidFill>
                  <a:schemeClr val="bg2">
                    <a:lumMod val="25000"/>
                  </a:schemeClr>
                </a:solidFill>
                <a:latin typeface="+mn-lt"/>
              </a:rPr>
              <a:t>ifcaac@fua.utm.md</a:t>
            </a:r>
            <a:r>
              <a:rPr lang="ro-RO" sz="1400" b="0" dirty="0">
                <a:solidFill>
                  <a:schemeClr val="bg2">
                    <a:lumMod val="25000"/>
                  </a:schemeClr>
                </a:solidFill>
                <a:latin typeface="+mn-lt"/>
              </a:rPr>
              <a:t> </a:t>
            </a:r>
          </a:p>
          <a:p>
            <a:pPr algn="ctr"/>
            <a:r>
              <a:rPr lang="ro-RO" sz="1400" b="0" dirty="0">
                <a:solidFill>
                  <a:schemeClr val="bg2">
                    <a:lumMod val="25000"/>
                  </a:schemeClr>
                </a:solidFill>
                <a:latin typeface="+mn-lt"/>
              </a:rPr>
              <a:t>telefon: (022) 77-38 22</a:t>
            </a:r>
          </a:p>
          <a:p>
            <a:pPr algn="ctr"/>
            <a:r>
              <a:rPr lang="ro-RO" sz="1400" b="0" dirty="0">
                <a:solidFill>
                  <a:schemeClr val="bg2">
                    <a:lumMod val="25000"/>
                  </a:schemeClr>
                </a:solidFill>
                <a:latin typeface="+mn-lt"/>
              </a:rPr>
              <a:t> </a:t>
            </a:r>
          </a:p>
          <a:p>
            <a:pPr algn="ctr"/>
            <a:r>
              <a:rPr lang="ro-RO" sz="1400" b="0" u="sng">
                <a:solidFill>
                  <a:srgbClr val="7030A0"/>
                </a:solidFill>
                <a:latin typeface="+mn-lt"/>
              </a:rPr>
              <a:t>www.amac.md</a:t>
            </a:r>
            <a:r>
              <a:rPr lang="ro-RO" sz="1400" b="0">
                <a:solidFill>
                  <a:srgbClr val="7030A0"/>
                </a:solidFill>
                <a:latin typeface="+mn-lt"/>
              </a:rPr>
              <a:t> </a:t>
            </a:r>
            <a:endParaRPr lang="ro-RO" sz="1400" b="0" dirty="0">
              <a:solidFill>
                <a:schemeClr val="bg2">
                  <a:lumMod val="25000"/>
                </a:schemeClr>
              </a:solidFill>
              <a:latin typeface="+mn-lt"/>
            </a:endParaRPr>
          </a:p>
          <a:p>
            <a:pPr algn="ctr"/>
            <a:r>
              <a:rPr lang="ro-RO" sz="1400" b="0" u="sng" dirty="0">
                <a:solidFill>
                  <a:schemeClr val="bg2">
                    <a:lumMod val="25000"/>
                  </a:schemeClr>
                </a:solidFill>
                <a:latin typeface="+mn-lt"/>
              </a:rPr>
              <a:t>apacanal@yandex.ru</a:t>
            </a:r>
            <a:r>
              <a:rPr lang="ro-RO" sz="1400" b="0" dirty="0">
                <a:solidFill>
                  <a:schemeClr val="bg2">
                    <a:lumMod val="25000"/>
                  </a:schemeClr>
                </a:solidFill>
                <a:latin typeface="+mn-lt"/>
              </a:rPr>
              <a:t>  </a:t>
            </a:r>
          </a:p>
          <a:p>
            <a:pPr algn="ctr"/>
            <a:r>
              <a:rPr lang="ro-RO" sz="1400" b="0" dirty="0">
                <a:solidFill>
                  <a:schemeClr val="bg2">
                    <a:lumMod val="25000"/>
                  </a:schemeClr>
                </a:solidFill>
                <a:latin typeface="+mn-lt"/>
              </a:rPr>
              <a:t>telefon: (022) 28-84-33</a:t>
            </a:r>
          </a:p>
          <a:p>
            <a:pPr algn="ctr"/>
            <a:endParaRPr lang="ro-RO" sz="800" b="0" dirty="0">
              <a:solidFill>
                <a:schemeClr val="bg2">
                  <a:lumMod val="25000"/>
                </a:schemeClr>
              </a:solidFill>
              <a:latin typeface="+mn-lt"/>
            </a:endParaRPr>
          </a:p>
        </p:txBody>
      </p:sp>
      <p:pic>
        <p:nvPicPr>
          <p:cNvPr id="204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0822" y="509167"/>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6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49591" y="407106"/>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3" descr="Description: C:\Users\Stela\Desktop\Logou nou UTM\Logo_inscript_horizontal (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49454" y="462357"/>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fc"/>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17739" y="315231"/>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fcaac_logo0200px"/>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20035" y="269324"/>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2181" y="215461"/>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7"/>
          <p:cNvSpPr>
            <a:spLocks noChangeArrowheads="1"/>
          </p:cNvSpPr>
          <p:nvPr/>
        </p:nvSpPr>
        <p:spPr bwMode="auto">
          <a:xfrm>
            <a:off x="1163782" y="-24491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o-RO"/>
          </a:p>
        </p:txBody>
      </p:sp>
      <p:sp>
        <p:nvSpPr>
          <p:cNvPr id="4" name="Rectangle 8"/>
          <p:cNvSpPr>
            <a:spLocks noChangeArrowheads="1"/>
          </p:cNvSpPr>
          <p:nvPr/>
        </p:nvSpPr>
        <p:spPr bwMode="auto">
          <a:xfrm>
            <a:off x="1163782" y="21228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zh-CN"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zh-CN"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zh-CN"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ro-RO" altLang="zh-CN"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o-RO" altLang="zh-CN" sz="1800" b="0" i="0" u="none" strike="noStrike" cap="none" normalizeH="0" baseline="0">
              <a:ln>
                <a:noFill/>
              </a:ln>
              <a:solidFill>
                <a:schemeClr val="tx1"/>
              </a:solidFill>
              <a:effectLst/>
              <a:latin typeface="Arial" panose="020B0604020202020204" pitchFamily="34" charset="0"/>
            </a:endParaRPr>
          </a:p>
        </p:txBody>
      </p:sp>
      <p:sp>
        <p:nvSpPr>
          <p:cNvPr id="5" name="Rectangle 9"/>
          <p:cNvSpPr>
            <a:spLocks noChangeArrowheads="1"/>
          </p:cNvSpPr>
          <p:nvPr/>
        </p:nvSpPr>
        <p:spPr bwMode="auto">
          <a:xfrm>
            <a:off x="1163782" y="978625"/>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763878"/>
            <a:ext cx="8748619" cy="5016758"/>
          </a:xfrm>
          <a:prstGeom prst="rect">
            <a:avLst/>
          </a:prstGeom>
          <a:noFill/>
        </p:spPr>
        <p:txBody>
          <a:bodyPr wrap="square" rtlCol="0">
            <a:spAutoFit/>
          </a:bodyPr>
          <a:lstStyle/>
          <a:p>
            <a:pPr algn="ctr"/>
            <a:r>
              <a:rPr lang="ru-RU" sz="2000" dirty="0">
                <a:solidFill>
                  <a:schemeClr val="tx1"/>
                </a:solidFill>
              </a:rPr>
              <a:t>Управление режимами работы водопроводной / канализационной сети</a:t>
            </a:r>
            <a:endParaRPr lang="ro-RO" sz="2000" dirty="0">
              <a:solidFill>
                <a:schemeClr val="tx1"/>
              </a:solidFill>
              <a:latin typeface="Times New Roman" panose="02020603050405020304" pitchFamily="18" charset="0"/>
              <a:cs typeface="Times New Roman" panose="02020603050405020304" pitchFamily="18" charset="0"/>
            </a:endParaRPr>
          </a:p>
          <a:p>
            <a:pPr algn="just" defTabSz="442913">
              <a:lnSpc>
                <a:spcPct val="150000"/>
              </a:lnSpc>
            </a:pPr>
            <a:r>
              <a:rPr lang="ro-RO" sz="2000" dirty="0">
                <a:solidFill>
                  <a:schemeClr val="tx1"/>
                </a:solidFill>
                <a:latin typeface="Times New Roman" panose="02020603050405020304" pitchFamily="18" charset="0"/>
                <a:cs typeface="Times New Roman" panose="02020603050405020304" pitchFamily="18" charset="0"/>
              </a:rPr>
              <a:t>	</a:t>
            </a:r>
            <a:r>
              <a:rPr lang="ru-RU" sz="2000" dirty="0">
                <a:solidFill>
                  <a:schemeClr val="tx1"/>
                </a:solidFill>
                <a:latin typeface="Times New Roman" panose="02020603050405020304" pitchFamily="18" charset="0"/>
                <a:cs typeface="Times New Roman" panose="02020603050405020304" pitchFamily="18" charset="0"/>
              </a:rPr>
              <a:t>Функционирование публичной системы водоснабжения, а также непрерывность сброса сточных вод от всех потребителей услуг, в зависимости от категории системы водоснабжения и канализации населенного пункта с необходимыми параметрами, отвечающими следующим требованиям:</a:t>
            </a:r>
            <a:endParaRPr lang="ro-RO" sz="2000" dirty="0">
              <a:solidFill>
                <a:schemeClr val="tx1"/>
              </a:solidFill>
              <a:latin typeface="Times New Roman" panose="02020603050405020304" pitchFamily="18" charset="0"/>
              <a:cs typeface="Times New Roman" panose="02020603050405020304" pitchFamily="18" charset="0"/>
            </a:endParaRPr>
          </a:p>
          <a:p>
            <a:pPr marL="268288" indent="-268288" algn="just">
              <a:lnSpc>
                <a:spcPct val="150000"/>
              </a:lnSpc>
              <a:buFont typeface="Arial" panose="020B0604020202020204" pitchFamily="34" charset="0"/>
              <a:buChar char="•"/>
            </a:pPr>
            <a:r>
              <a:rPr lang="ru-RU" sz="2000" dirty="0">
                <a:solidFill>
                  <a:schemeClr val="tx1"/>
                </a:solidFill>
                <a:latin typeface="Times New Roman" panose="02020603050405020304" pitchFamily="18" charset="0"/>
                <a:cs typeface="Times New Roman" panose="02020603050405020304" pitchFamily="18" charset="0"/>
              </a:rPr>
              <a:t>необходимое давление и количество воды во всех точках водопотребления;</a:t>
            </a:r>
            <a:r>
              <a:rPr lang="ro-RO" sz="2000" dirty="0">
                <a:solidFill>
                  <a:schemeClr val="tx1"/>
                </a:solidFill>
                <a:latin typeface="Times New Roman" panose="02020603050405020304" pitchFamily="18" charset="0"/>
                <a:cs typeface="Times New Roman" panose="02020603050405020304" pitchFamily="18" charset="0"/>
              </a:rPr>
              <a:t>;</a:t>
            </a:r>
          </a:p>
          <a:p>
            <a:pPr marL="268288" indent="-268288" algn="just">
              <a:lnSpc>
                <a:spcPct val="150000"/>
              </a:lnSpc>
              <a:buFont typeface="Arial" panose="020B0604020202020204" pitchFamily="34" charset="0"/>
              <a:buChar char="•"/>
            </a:pPr>
            <a:r>
              <a:rPr lang="ru-RU" sz="2000" dirty="0">
                <a:solidFill>
                  <a:schemeClr val="tx1"/>
                </a:solidFill>
                <a:latin typeface="Times New Roman" panose="02020603050405020304" pitchFamily="18" charset="0"/>
                <a:cs typeface="Times New Roman" panose="02020603050405020304" pitchFamily="18" charset="0"/>
              </a:rPr>
              <a:t>устойчивая  и непрерывная работа системы;</a:t>
            </a:r>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a:solidFill>
                <a:schemeClr val="tx1"/>
              </a:solidFill>
              <a:latin typeface="Times New Roman" panose="02020603050405020304" pitchFamily="18" charset="0"/>
              <a:cs typeface="Times New Roman" panose="02020603050405020304" pitchFamily="18" charset="0"/>
            </a:endParaRPr>
          </a:p>
          <a:p>
            <a:pPr algn="just" defTabSz="442913"/>
            <a:r>
              <a:rPr lang="ro-RO" sz="2000" dirty="0">
                <a:solidFill>
                  <a:schemeClr val="tx1"/>
                </a:solidFill>
                <a:latin typeface="Times New Roman" panose="02020603050405020304" pitchFamily="18" charset="0"/>
                <a:cs typeface="Times New Roman" panose="02020603050405020304" pitchFamily="18" charset="0"/>
              </a:rPr>
              <a:t>	</a:t>
            </a:r>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008318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419971" y="1581076"/>
            <a:ext cx="8320601" cy="4770537"/>
          </a:xfrm>
          <a:prstGeom prst="rect">
            <a:avLst/>
          </a:prstGeom>
          <a:noFill/>
        </p:spPr>
        <p:txBody>
          <a:bodyPr wrap="square" rtlCol="0">
            <a:spAutoFit/>
          </a:bodyPr>
          <a:lstStyle/>
          <a:p>
            <a:pPr algn="just" defTabSz="541338"/>
            <a:r>
              <a:rPr lang="ro-RO" sz="2000" dirty="0">
                <a:solidFill>
                  <a:schemeClr val="tx1"/>
                </a:solidFill>
                <a:latin typeface="Times New Roman" panose="02020603050405020304" pitchFamily="18" charset="0"/>
                <a:cs typeface="Times New Roman" panose="02020603050405020304" pitchFamily="18" charset="0"/>
              </a:rPr>
              <a:t>	</a:t>
            </a:r>
            <a:r>
              <a:rPr lang="ru-RU" sz="2000" dirty="0">
                <a:solidFill>
                  <a:schemeClr val="tx1"/>
                </a:solidFill>
                <a:latin typeface="Times New Roman" panose="02020603050405020304" pitchFamily="18" charset="0"/>
                <a:cs typeface="Times New Roman" panose="02020603050405020304" pitchFamily="18" charset="0"/>
              </a:rPr>
              <a:t>Свободный напор (давление) - минимальное давление, которое должно быть обеспечено в любой точке распределительной сети, чтобы необходимое количество воды (дебит) мог достичь самой высокой и самой удаленной точки потребления внутри здания.</a:t>
            </a:r>
            <a:r>
              <a:rPr lang="ro-RO" sz="2000" dirty="0">
                <a:solidFill>
                  <a:schemeClr val="tx1"/>
                </a:solidFill>
                <a:latin typeface="Times New Roman" panose="02020603050405020304" pitchFamily="18" charset="0"/>
                <a:cs typeface="Times New Roman" panose="02020603050405020304" pitchFamily="18" charset="0"/>
              </a:rPr>
              <a:t>	Свободный напор в водопроводной сети у водозаборных колонок должен быть не менее 10 м.</a:t>
            </a:r>
            <a:endParaRPr lang="en-US" sz="2000" dirty="0">
              <a:solidFill>
                <a:schemeClr val="tx1"/>
              </a:solidFill>
              <a:latin typeface="Times New Roman" panose="02020603050405020304" pitchFamily="18" charset="0"/>
              <a:cs typeface="Times New Roman" panose="02020603050405020304" pitchFamily="18" charset="0"/>
            </a:endParaRPr>
          </a:p>
          <a:p>
            <a:pPr algn="just" defTabSz="541338"/>
            <a:r>
              <a:rPr lang="en-US" sz="2000" dirty="0">
                <a:solidFill>
                  <a:schemeClr val="tx1"/>
                </a:solidFill>
                <a:latin typeface="Times New Roman" panose="02020603050405020304" pitchFamily="18" charset="0"/>
                <a:cs typeface="Times New Roman" panose="02020603050405020304" pitchFamily="18" charset="0"/>
              </a:rPr>
              <a:t>	</a:t>
            </a:r>
            <a:r>
              <a:rPr lang="ro-RO" sz="2000" dirty="0">
                <a:solidFill>
                  <a:schemeClr val="tx1"/>
                </a:solidFill>
                <a:latin typeface="Times New Roman" panose="02020603050405020304" pitchFamily="18" charset="0"/>
                <a:cs typeface="Times New Roman" panose="02020603050405020304" pitchFamily="18" charset="0"/>
              </a:rPr>
              <a:t>Свободный напор на вводе в жилые и общественные здания должен приниматься из расчета свободного напора для первых этажей не менее 10 м с последующим увеличением расчетного напора на величину в 4 м для каждого вышерасположенного этажа при наличии на нем потребителей.</a:t>
            </a:r>
            <a:endParaRPr lang="ru-RU" sz="2000" dirty="0">
              <a:solidFill>
                <a:schemeClr val="tx1"/>
              </a:solidFill>
              <a:latin typeface="Times New Roman" panose="02020603050405020304" pitchFamily="18" charset="0"/>
              <a:cs typeface="Times New Roman" panose="02020603050405020304" pitchFamily="18" charset="0"/>
            </a:endParaRPr>
          </a:p>
          <a:p>
            <a:pPr algn="just" defTabSz="541338"/>
            <a:r>
              <a:rPr lang="ro-RO" sz="2000" dirty="0">
                <a:solidFill>
                  <a:schemeClr val="tx1"/>
                </a:solidFill>
                <a:latin typeface="Times New Roman" panose="02020603050405020304" pitchFamily="18" charset="0"/>
                <a:cs typeface="Times New Roman" panose="02020603050405020304" pitchFamily="18" charset="0"/>
              </a:rPr>
              <a:t>	Свободный напор в наружной сети хозяйственно-питьевого водопровода у потребителей (на вводе в здание, объект) не должен превышать 60 м.</a:t>
            </a:r>
            <a:endParaRPr lang="ru-RU" sz="2000" dirty="0">
              <a:solidFill>
                <a:schemeClr val="tx1"/>
              </a:solidFill>
              <a:latin typeface="Times New Roman" panose="02020603050405020304" pitchFamily="18" charset="0"/>
              <a:cs typeface="Times New Roman" panose="02020603050405020304" pitchFamily="18" charset="0"/>
            </a:endParaRPr>
          </a:p>
          <a:p>
            <a:pPr algn="just" defTabSz="541338"/>
            <a:endParaRPr lang="ro-RO" sz="1800" dirty="0">
              <a:solidFill>
                <a:schemeClr val="tx1"/>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550581" y="5926667"/>
            <a:ext cx="8113127" cy="649623"/>
          </a:xfrm>
        </p:spPr>
        <p:txBody>
          <a:bodyPr/>
          <a:lstStyle/>
          <a:p>
            <a:pPr algn="just"/>
            <a:r>
              <a:rPr lang="ro-RO" sz="1600" dirty="0">
                <a:solidFill>
                  <a:schemeClr val="tx1"/>
                </a:solidFill>
                <a:latin typeface="Times New Roman" panose="02020603050405020304" pitchFamily="18" charset="0"/>
                <a:cs typeface="Times New Roman" panose="02020603050405020304" pitchFamily="18" charset="0"/>
              </a:rPr>
              <a:t>ПРИМЕЧАНИЕ - При напорах в сети более 60 м для отдельных зданий или районов следует предусматривать установку регуляторов давления или зонирование системы водоснабжения.</a:t>
            </a:r>
            <a:endParaRPr lang="ru-RU" sz="1600" dirty="0">
              <a:solidFill>
                <a:schemeClr val="tx1"/>
              </a:solidFill>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421338246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357673" y="1508748"/>
            <a:ext cx="8320601" cy="2345322"/>
          </a:xfrm>
          <a:prstGeom prst="rect">
            <a:avLst/>
          </a:prstGeom>
          <a:noFill/>
        </p:spPr>
        <p:txBody>
          <a:bodyPr wrap="square" rtlCol="0">
            <a:spAutoFit/>
          </a:bodyPr>
          <a:lstStyle/>
          <a:p>
            <a:pPr algn="just" defTabSz="534988">
              <a:lnSpc>
                <a:spcPct val="150000"/>
              </a:lnSpc>
              <a:spcBef>
                <a:spcPts val="1200"/>
              </a:spcBef>
              <a:spcAft>
                <a:spcPts val="1200"/>
              </a:spcAft>
            </a:pPr>
            <a:r>
              <a:rPr lang="ro-RO" sz="2000"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 </a:t>
            </a:r>
            <a:r>
              <a:rPr lang="ru-RU" sz="2000" dirty="0">
                <a:solidFill>
                  <a:schemeClr val="tx1"/>
                </a:solidFill>
                <a:latin typeface="Times New Roman" panose="02020603050405020304" pitchFamily="18" charset="0"/>
                <a:cs typeface="Times New Roman" panose="02020603050405020304" pitchFamily="18" charset="0"/>
              </a:rPr>
              <a:t>Соблюдение режима водоснабжения - обеспечение надежной и эффективной работы всех элементов системы водоснабжения - сооружений водозабора и сооружений очистки воды, водопроводной сети (водоводов), резервуаров и водонапорных башен, насосных станций и др.</a:t>
            </a:r>
          </a:p>
        </p:txBody>
      </p:sp>
      <p:pic>
        <p:nvPicPr>
          <p:cNvPr id="12" name="Picture 1">
            <a:extLst>
              <a:ext uri="{FF2B5EF4-FFF2-40B4-BE49-F238E27FC236}">
                <a16:creationId xmlns:a16="http://schemas.microsoft.com/office/drawing/2014/main" xmlns="" id="{AAE94ABE-B887-406C-A5B6-1BEEC8B52CF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8156" y="4068398"/>
            <a:ext cx="7019636" cy="2587060"/>
          </a:xfrm>
          <a:prstGeom prst="rect">
            <a:avLst/>
          </a:prstGeom>
        </p:spPr>
      </p:pic>
    </p:spTree>
    <p:extLst>
      <p:ext uri="{BB962C8B-B14F-4D97-AF65-F5344CB8AC3E}">
        <p14:creationId xmlns:p14="http://schemas.microsoft.com/office/powerpoint/2010/main" val="378447028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70826" y="1473115"/>
            <a:ext cx="8469746" cy="5386090"/>
          </a:xfrm>
          <a:prstGeom prst="rect">
            <a:avLst/>
          </a:prstGeom>
          <a:noFill/>
        </p:spPr>
        <p:txBody>
          <a:bodyPr wrap="square" rtlCol="0">
            <a:spAutoFit/>
          </a:bodyPr>
          <a:lstStyle/>
          <a:p>
            <a:pPr algn="just" defTabSz="628650"/>
            <a:r>
              <a:rPr lang="ro-RO" sz="2000" dirty="0">
                <a:solidFill>
                  <a:schemeClr val="tx1"/>
                </a:solidFill>
                <a:latin typeface="Times New Roman" panose="02020603050405020304" pitchFamily="18" charset="0"/>
                <a:cs typeface="Times New Roman" panose="02020603050405020304" pitchFamily="18" charset="0"/>
              </a:rPr>
              <a:t>	</a:t>
            </a:r>
            <a:r>
              <a:rPr lang="ru-RU" sz="1800" dirty="0">
                <a:solidFill>
                  <a:schemeClr val="tx1"/>
                </a:solidFill>
                <a:latin typeface="Times New Roman" panose="02020603050405020304" pitchFamily="18" charset="0"/>
                <a:cs typeface="Times New Roman" panose="02020603050405020304" pitchFamily="18" charset="0"/>
              </a:rPr>
              <a:t>Водозаборные сооружения, водоводы, станции водоподготовки должны, как правило, рассчитываться на средний часовой расход в сутки (дни) максимального водопотребления. </a:t>
            </a:r>
          </a:p>
          <a:p>
            <a:pPr algn="just" defTabSz="627063"/>
            <a:r>
              <a:rPr lang="ru-RU" sz="1800" dirty="0">
                <a:solidFill>
                  <a:schemeClr val="tx1"/>
                </a:solidFill>
                <a:latin typeface="Times New Roman" panose="02020603050405020304" pitchFamily="18" charset="0"/>
                <a:cs typeface="Times New Roman" panose="02020603050405020304" pitchFamily="18" charset="0"/>
              </a:rPr>
              <a:t>	Важным условием эксплуатации ОС является их равномерная работа в течение суток и года по количеству обрабатываемой на них воды.</a:t>
            </a:r>
          </a:p>
          <a:p>
            <a:pPr algn="just" defTabSz="628650"/>
            <a:r>
              <a:rPr lang="en-US" sz="1800" dirty="0">
                <a:solidFill>
                  <a:schemeClr val="tx1"/>
                </a:solidFill>
                <a:latin typeface="Times New Roman" panose="02020603050405020304" pitchFamily="18" charset="0"/>
                <a:cs typeface="Times New Roman" panose="02020603050405020304" pitchFamily="18" charset="0"/>
              </a:rPr>
              <a:t>          </a:t>
            </a:r>
            <a:r>
              <a:rPr lang="ru-RU" sz="1800" dirty="0">
                <a:solidFill>
                  <a:schemeClr val="tx1"/>
                </a:solidFill>
                <a:latin typeface="Times New Roman" panose="02020603050405020304" pitchFamily="18" charset="0"/>
                <a:cs typeface="Times New Roman" panose="02020603050405020304" pitchFamily="18" charset="0"/>
              </a:rPr>
              <a:t> Насосные станции водоснабжения должны обеспечивать бесперебойную подачу воды потребителю по отношению к рабочему давлению в контрольных точках водопроводной сети в соответствии с фактическим режимом водопотребления.</a:t>
            </a:r>
            <a:r>
              <a:rPr lang="en-US" sz="1800" dirty="0">
                <a:solidFill>
                  <a:schemeClr val="tx1"/>
                </a:solidFill>
                <a:latin typeface="Times New Roman" panose="02020603050405020304" pitchFamily="18" charset="0"/>
                <a:cs typeface="Times New Roman" panose="02020603050405020304" pitchFamily="18" charset="0"/>
              </a:rPr>
              <a:t>	</a:t>
            </a:r>
          </a:p>
          <a:p>
            <a:pPr algn="just" defTabSz="628650"/>
            <a:r>
              <a:rPr lang="ru-RU" sz="1800" dirty="0">
                <a:solidFill>
                  <a:schemeClr val="tx1"/>
                </a:solidFill>
                <a:latin typeface="Times New Roman" panose="02020603050405020304" pitchFamily="18" charset="0"/>
                <a:cs typeface="Times New Roman" panose="02020603050405020304" pitchFamily="18" charset="0"/>
              </a:rPr>
              <a:t>	Канализационные насосные станции должны обеспечивать стабильную перекачку сточных вод.</a:t>
            </a:r>
            <a:endParaRPr lang="en-US" sz="1800" dirty="0">
              <a:solidFill>
                <a:schemeClr val="tx1"/>
              </a:solidFill>
              <a:latin typeface="Times New Roman" panose="02020603050405020304" pitchFamily="18" charset="0"/>
              <a:cs typeface="Times New Roman" panose="02020603050405020304" pitchFamily="18" charset="0"/>
            </a:endParaRPr>
          </a:p>
          <a:p>
            <a:pPr algn="just" defTabSz="628650"/>
            <a:r>
              <a:rPr lang="en-US" sz="1800" i="1" dirty="0">
                <a:latin typeface="Times New Roman" panose="02020603050405020304" pitchFamily="18" charset="0"/>
                <a:cs typeface="Times New Roman" panose="02020603050405020304" pitchFamily="18" charset="0"/>
              </a:rPr>
              <a:t>	</a:t>
            </a:r>
            <a:r>
              <a:rPr lang="ru-RU" sz="1800" dirty="0">
                <a:solidFill>
                  <a:schemeClr val="tx1"/>
                </a:solidFill>
                <a:latin typeface="Times New Roman" panose="02020603050405020304" pitchFamily="18" charset="0"/>
                <a:cs typeface="Times New Roman" panose="02020603050405020304" pitchFamily="18" charset="0"/>
              </a:rPr>
              <a:t>Чтобы эффективно регулировать режимы работы на каждой станции, карты режима должны быть разработаны заранее.</a:t>
            </a:r>
            <a:r>
              <a:rPr lang="en-US" sz="1800" dirty="0">
                <a:solidFill>
                  <a:schemeClr val="tx1"/>
                </a:solidFill>
                <a:latin typeface="Times New Roman" panose="02020603050405020304" pitchFamily="18" charset="0"/>
                <a:cs typeface="Times New Roman" panose="02020603050405020304" pitchFamily="18" charset="0"/>
              </a:rPr>
              <a:t> </a:t>
            </a:r>
            <a:r>
              <a:rPr lang="ru-RU" sz="1800" dirty="0">
                <a:solidFill>
                  <a:schemeClr val="tx1"/>
                </a:solidFill>
                <a:latin typeface="Times New Roman" panose="02020603050405020304" pitchFamily="18" charset="0"/>
                <a:cs typeface="Times New Roman" panose="02020603050405020304" pitchFamily="18" charset="0"/>
              </a:rPr>
              <a:t>Насосные агрегаты должны работать экономно.</a:t>
            </a:r>
            <a:endParaRPr lang="en-US" sz="1800" dirty="0">
              <a:solidFill>
                <a:schemeClr val="tx1"/>
              </a:solidFill>
              <a:latin typeface="Times New Roman" panose="02020603050405020304" pitchFamily="18" charset="0"/>
              <a:cs typeface="Times New Roman" panose="02020603050405020304" pitchFamily="18" charset="0"/>
            </a:endParaRPr>
          </a:p>
          <a:p>
            <a:pPr algn="just" defTabSz="628650"/>
            <a:r>
              <a:rPr lang="en-US" sz="1800" dirty="0">
                <a:solidFill>
                  <a:schemeClr val="tx1"/>
                </a:solidFill>
                <a:latin typeface="Times New Roman" panose="02020603050405020304" pitchFamily="18" charset="0"/>
                <a:cs typeface="Times New Roman" panose="02020603050405020304" pitchFamily="18" charset="0"/>
              </a:rPr>
              <a:t>	</a:t>
            </a:r>
            <a:r>
              <a:rPr lang="ru-RU" sz="1800" dirty="0">
                <a:solidFill>
                  <a:schemeClr val="tx1"/>
                </a:solidFill>
                <a:latin typeface="Times New Roman" panose="02020603050405020304" pitchFamily="18" charset="0"/>
                <a:cs typeface="Times New Roman" panose="02020603050405020304" pitchFamily="18" charset="0"/>
              </a:rPr>
              <a:t>В качестве критерия/показателя для экономичной работы насосных станций совместно с другими установками следует использовать норму удельного энергопотребления, выраженную в киловатт-часах/1000 м3, при условии поддержания рабочего давления в сети водоснабжения или обеспечения установленной схемы откачки сточных вод на КНС .</a:t>
            </a:r>
            <a:endParaRPr lang="en-US"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150677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341746" y="1612081"/>
            <a:ext cx="8469746" cy="4401205"/>
          </a:xfrm>
          <a:prstGeom prst="rect">
            <a:avLst/>
          </a:prstGeom>
          <a:noFill/>
        </p:spPr>
        <p:txBody>
          <a:bodyPr wrap="square" rtlCol="0">
            <a:spAutoFit/>
          </a:bodyPr>
          <a:lstStyle/>
          <a:p>
            <a:pPr defTabSz="541338"/>
            <a:r>
              <a:rPr lang="ro-RO" sz="2000" dirty="0">
                <a:solidFill>
                  <a:schemeClr val="tx1"/>
                </a:solidFill>
                <a:latin typeface="Times New Roman" panose="02020603050405020304" pitchFamily="18" charset="0"/>
                <a:cs typeface="Times New Roman" panose="02020603050405020304" pitchFamily="18" charset="0"/>
              </a:rPr>
              <a:t>	</a:t>
            </a:r>
            <a:r>
              <a:rPr lang="ru-RU" sz="2000" dirty="0">
                <a:solidFill>
                  <a:schemeClr val="tx1"/>
                </a:solidFill>
                <a:latin typeface="Times New Roman" panose="02020603050405020304" pitchFamily="18" charset="0"/>
                <a:cs typeface="Times New Roman" panose="02020603050405020304" pitchFamily="18" charset="0"/>
              </a:rPr>
              <a:t>Экономичная работа насосных станций обеспечивается соблюдением следующих условий:</a:t>
            </a:r>
            <a:endParaRPr lang="en-US" sz="2000" dirty="0">
              <a:solidFill>
                <a:schemeClr val="tx1"/>
              </a:solidFill>
              <a:latin typeface="Times New Roman" panose="02020603050405020304" pitchFamily="18" charset="0"/>
              <a:cs typeface="Times New Roman" panose="02020603050405020304" pitchFamily="18" charset="0"/>
            </a:endParaRPr>
          </a:p>
          <a:p>
            <a:pPr marL="342900" indent="-342900" defTabSz="541338">
              <a:buFont typeface="Arial" panose="020B0604020202020204" pitchFamily="34" charset="0"/>
              <a:buChar char="•"/>
            </a:pPr>
            <a:r>
              <a:rPr lang="ru-RU" sz="2000" dirty="0">
                <a:solidFill>
                  <a:schemeClr val="tx1"/>
                </a:solidFill>
                <a:latin typeface="Times New Roman" panose="02020603050405020304" pitchFamily="18" charset="0"/>
                <a:cs typeface="Times New Roman" panose="02020603050405020304" pitchFamily="18" charset="0"/>
              </a:rPr>
              <a:t>насосы работают в оптимальном диапазоне эффективности, то есть в допустимом рабочем диапазоне расхода воды и изменения давления;</a:t>
            </a:r>
            <a:endParaRPr lang="en-US" sz="2000" dirty="0">
              <a:solidFill>
                <a:schemeClr val="tx1"/>
              </a:solidFill>
              <a:latin typeface="Times New Roman" panose="02020603050405020304" pitchFamily="18" charset="0"/>
              <a:cs typeface="Times New Roman" panose="02020603050405020304" pitchFamily="18" charset="0"/>
            </a:endParaRPr>
          </a:p>
          <a:p>
            <a:pPr marL="342900" indent="-342900" defTabSz="541338">
              <a:buFont typeface="Arial" panose="020B0604020202020204" pitchFamily="34" charset="0"/>
              <a:buChar char="•"/>
            </a:pPr>
            <a:r>
              <a:rPr lang="ru-RU" sz="2000" dirty="0">
                <a:solidFill>
                  <a:schemeClr val="tx1"/>
                </a:solidFill>
                <a:latin typeface="Times New Roman" panose="02020603050405020304" pitchFamily="18" charset="0"/>
                <a:cs typeface="Times New Roman" panose="02020603050405020304" pitchFamily="18" charset="0"/>
              </a:rPr>
              <a:t>постоянная проверка износа оборудования (насосы, задвижки, клапаны, </a:t>
            </a:r>
            <a:r>
              <a:rPr lang="ru-RU" sz="2000" dirty="0" err="1">
                <a:solidFill>
                  <a:schemeClr val="tx1"/>
                </a:solidFill>
                <a:latin typeface="Times New Roman" panose="02020603050405020304" pitchFamily="18" charset="0"/>
                <a:cs typeface="Times New Roman" panose="02020603050405020304" pitchFamily="18" charset="0"/>
              </a:rPr>
              <a:t>итд</a:t>
            </a:r>
            <a:r>
              <a:rPr lang="ru-RU" sz="2000" dirty="0">
                <a:solidFill>
                  <a:schemeClr val="tx1"/>
                </a:solidFill>
                <a:latin typeface="Times New Roman" panose="02020603050405020304" pitchFamily="18" charset="0"/>
                <a:cs typeface="Times New Roman" panose="02020603050405020304" pitchFamily="18" charset="0"/>
              </a:rPr>
              <a:t>) и своевременное устранение обнаруженного износа;</a:t>
            </a:r>
            <a:endParaRPr lang="en-US" sz="2000" dirty="0">
              <a:solidFill>
                <a:schemeClr val="tx1"/>
              </a:solidFill>
              <a:latin typeface="Times New Roman" panose="02020603050405020304" pitchFamily="18" charset="0"/>
              <a:cs typeface="Times New Roman" panose="02020603050405020304" pitchFamily="18" charset="0"/>
            </a:endParaRPr>
          </a:p>
          <a:p>
            <a:pPr marL="342900" indent="-342900" defTabSz="541338">
              <a:buFont typeface="Arial" panose="020B0604020202020204" pitchFamily="34" charset="0"/>
              <a:buChar char="•"/>
            </a:pPr>
            <a:r>
              <a:rPr lang="ru-RU" sz="2000" dirty="0">
                <a:solidFill>
                  <a:schemeClr val="tx1"/>
                </a:solidFill>
                <a:latin typeface="Times New Roman" panose="02020603050405020304" pitchFamily="18" charset="0"/>
                <a:cs typeface="Times New Roman" panose="02020603050405020304" pitchFamily="18" charset="0"/>
              </a:rPr>
              <a:t>поддержание соответствия режима работы насосных станций  с режимом работы водопроводных и канализационных сетей</a:t>
            </a:r>
          </a:p>
          <a:p>
            <a:pPr algn="just" defTabSz="439738"/>
            <a:r>
              <a:rPr lang="en-US" sz="2000" dirty="0">
                <a:solidFill>
                  <a:schemeClr val="tx1"/>
                </a:solidFill>
                <a:latin typeface="Times New Roman" panose="02020603050405020304" pitchFamily="18" charset="0"/>
                <a:cs typeface="Times New Roman" panose="02020603050405020304" pitchFamily="18" charset="0"/>
              </a:rPr>
              <a:t>	</a:t>
            </a:r>
            <a:endParaRPr lang="ru-RU" sz="2000" dirty="0">
              <a:solidFill>
                <a:schemeClr val="tx1"/>
              </a:solidFill>
              <a:latin typeface="Times New Roman" panose="02020603050405020304" pitchFamily="18" charset="0"/>
              <a:cs typeface="Times New Roman" panose="02020603050405020304" pitchFamily="18" charset="0"/>
            </a:endParaRPr>
          </a:p>
          <a:p>
            <a:pPr algn="just" defTabSz="439738"/>
            <a:r>
              <a:rPr lang="ru-RU" sz="2000" dirty="0">
                <a:solidFill>
                  <a:schemeClr val="tx1"/>
                </a:solidFill>
                <a:latin typeface="Times New Roman" panose="02020603050405020304" pitchFamily="18" charset="0"/>
                <a:cs typeface="Times New Roman" panose="02020603050405020304" pitchFamily="18" charset="0"/>
              </a:rPr>
              <a:t>Не допускается работа в нештатном режиме насосных агрегатов: перегрузка, кавитация, откачка, выход за пределы оптимального диапазона производительности, повышенная вибрация, перегрев подшипников и других узлов агрегатов.</a:t>
            </a:r>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560270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510309" y="1426305"/>
            <a:ext cx="8362758" cy="5016758"/>
          </a:xfrm>
          <a:prstGeom prst="rect">
            <a:avLst/>
          </a:prstGeom>
          <a:noFill/>
        </p:spPr>
        <p:txBody>
          <a:bodyPr wrap="square" rtlCol="0">
            <a:spAutoFit/>
          </a:bodyPr>
          <a:lstStyle/>
          <a:p>
            <a:pPr algn="just"/>
            <a:r>
              <a:rPr lang="ru-RU" sz="2000" dirty="0">
                <a:solidFill>
                  <a:schemeClr val="tx1"/>
                </a:solidFill>
                <a:latin typeface="Times New Roman" panose="02020603050405020304" pitchFamily="18" charset="0"/>
                <a:cs typeface="Times New Roman" panose="02020603050405020304" pitchFamily="18" charset="0"/>
              </a:rPr>
              <a:t>     Поддержание соответствие  режима работы насосных станций и  режима работы водопроводных и / или канализационных сетей может быть достигнуто различными методами:</a:t>
            </a:r>
          </a:p>
          <a:p>
            <a:pPr marL="342900" indent="-342900" algn="just">
              <a:buFont typeface="Arial" panose="020B0604020202020204" pitchFamily="34" charset="0"/>
              <a:buChar char="•"/>
            </a:pPr>
            <a:r>
              <a:rPr lang="ru-RU" sz="2000" dirty="0">
                <a:solidFill>
                  <a:schemeClr val="tx1"/>
                </a:solidFill>
                <a:latin typeface="Times New Roman" panose="02020603050405020304" pitchFamily="18" charset="0"/>
                <a:cs typeface="Times New Roman" panose="02020603050405020304" pitchFamily="18" charset="0"/>
              </a:rPr>
              <a:t>путем правильного выбора состава насосных агрегатов для переменного режима подачи воды. Для этого наиболее экономичные рабочие комбинации нескольких типов насосов для разных значений расхода выбираются расчетным или экспериментальным путем. При необходимости роторы некоторых насосов можно обтачивать;</a:t>
            </a:r>
          </a:p>
          <a:p>
            <a:pPr marL="342900" indent="-342900" algn="just">
              <a:buFont typeface="Arial" panose="020B0604020202020204" pitchFamily="34" charset="0"/>
              <a:buChar char="•"/>
            </a:pPr>
            <a:r>
              <a:rPr lang="ru-RU" sz="2000" dirty="0">
                <a:solidFill>
                  <a:schemeClr val="tx1"/>
                </a:solidFill>
                <a:latin typeface="Times New Roman" panose="02020603050405020304" pitchFamily="18" charset="0"/>
                <a:cs typeface="Times New Roman" panose="02020603050405020304" pitchFamily="18" charset="0"/>
              </a:rPr>
              <a:t>путем регулирования работы некоторых насосов с помощью прижимания насосов с помощью напорных задвижек. Регулирование центробежных насосов задвижками на всасывающем водоводе запрещено;</a:t>
            </a:r>
          </a:p>
          <a:p>
            <a:pPr marL="342900" indent="-342900" algn="just">
              <a:buFont typeface="Arial" panose="020B0604020202020204" pitchFamily="34" charset="0"/>
              <a:buChar char="•"/>
            </a:pPr>
            <a:r>
              <a:rPr lang="ru-RU" sz="2000" dirty="0">
                <a:solidFill>
                  <a:schemeClr val="tx1"/>
                </a:solidFill>
                <a:latin typeface="Times New Roman" panose="02020603050405020304" pitchFamily="18" charset="0"/>
                <a:cs typeface="Times New Roman" panose="02020603050405020304" pitchFamily="18" charset="0"/>
              </a:rPr>
              <a:t>регулируя частоту вращения рабочих колес насоса с помощью регулируемого привода (ПЧТ) и комбинируя этот метод с описанными выше.</a:t>
            </a:r>
          </a:p>
        </p:txBody>
      </p:sp>
    </p:spTree>
    <p:extLst>
      <p:ext uri="{BB962C8B-B14F-4D97-AF65-F5344CB8AC3E}">
        <p14:creationId xmlns:p14="http://schemas.microsoft.com/office/powerpoint/2010/main" val="286042184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341746" y="1612081"/>
            <a:ext cx="8469746" cy="5016758"/>
          </a:xfrm>
          <a:prstGeom prst="rect">
            <a:avLst/>
          </a:prstGeom>
          <a:noFill/>
        </p:spPr>
        <p:txBody>
          <a:bodyPr wrap="square" rtlCol="0">
            <a:spAutoFit/>
          </a:bodyPr>
          <a:lstStyle/>
          <a:p>
            <a:pPr algn="just"/>
            <a:r>
              <a:rPr lang="ro-RO" sz="2000" dirty="0">
                <a:solidFill>
                  <a:schemeClr val="tx1"/>
                </a:solidFill>
                <a:latin typeface="Times New Roman" panose="02020603050405020304" pitchFamily="18" charset="0"/>
                <a:cs typeface="Times New Roman" panose="02020603050405020304" pitchFamily="18" charset="0"/>
              </a:rPr>
              <a:t>	</a:t>
            </a:r>
            <a:r>
              <a:rPr lang="ru-RU" sz="2000" dirty="0">
                <a:solidFill>
                  <a:schemeClr val="tx1"/>
                </a:solidFill>
                <a:latin typeface="Times New Roman" panose="02020603050405020304" pitchFamily="18" charset="0"/>
                <a:cs typeface="Times New Roman" panose="02020603050405020304" pitchFamily="18" charset="0"/>
              </a:rPr>
              <a:t>Для оперативного управления работой оборудования и для экономичной работы насосной станции, насосная станция должна быть оснащена:</a:t>
            </a:r>
          </a:p>
          <a:p>
            <a:pPr marL="342900" indent="-342900" algn="just">
              <a:buFont typeface="Arial" panose="020B0604020202020204" pitchFamily="34" charset="0"/>
              <a:buChar char="•"/>
            </a:pPr>
            <a:r>
              <a:rPr lang="ru-RU" sz="2000" dirty="0">
                <a:solidFill>
                  <a:schemeClr val="tx1"/>
                </a:solidFill>
                <a:latin typeface="Times New Roman" panose="02020603050405020304" pitchFamily="18" charset="0"/>
                <a:cs typeface="Times New Roman" panose="02020603050405020304" pitchFamily="18" charset="0"/>
              </a:rPr>
              <a:t>манометрами (датчиками давления) на нагнетательных и всасывающих трубах насоса, нагнетательных и всасывающих коллекторах;</a:t>
            </a:r>
          </a:p>
          <a:p>
            <a:pPr marL="342900" indent="-342900" algn="just">
              <a:buFont typeface="Arial" panose="020B0604020202020204" pitchFamily="34" charset="0"/>
              <a:buChar char="•"/>
            </a:pPr>
            <a:r>
              <a:rPr lang="ru-RU" sz="2000" dirty="0">
                <a:solidFill>
                  <a:schemeClr val="tx1"/>
                </a:solidFill>
                <a:latin typeface="Times New Roman" panose="02020603050405020304" pitchFamily="18" charset="0"/>
                <a:cs typeface="Times New Roman" panose="02020603050405020304" pitchFamily="18" charset="0"/>
              </a:rPr>
              <a:t>приборами для измерения уровня воды в резервуарах приема сточных вод и в резервуарах чистой воды (индикаторы уровня, датчики уровня);</a:t>
            </a:r>
          </a:p>
          <a:p>
            <a:pPr marL="342900" indent="-342900" algn="just">
              <a:buFont typeface="Arial" panose="020B0604020202020204" pitchFamily="34" charset="0"/>
              <a:buChar char="•"/>
            </a:pPr>
            <a:r>
              <a:rPr lang="ru-RU" sz="2000" dirty="0">
                <a:solidFill>
                  <a:schemeClr val="tx1"/>
                </a:solidFill>
                <a:latin typeface="Times New Roman" panose="02020603050405020304" pitchFamily="18" charset="0"/>
                <a:cs typeface="Times New Roman" panose="02020603050405020304" pitchFamily="18" charset="0"/>
              </a:rPr>
              <a:t>расходомерами  и регистраторами расхода на нагнетательных коллекторах, магистральных трубопроводах</a:t>
            </a:r>
          </a:p>
          <a:p>
            <a:pPr marL="342900" indent="-342900" algn="just">
              <a:buFont typeface="Arial" panose="020B0604020202020204" pitchFamily="34" charset="0"/>
              <a:buChar char="•"/>
            </a:pPr>
            <a:r>
              <a:rPr lang="ru-RU" sz="2000" dirty="0">
                <a:solidFill>
                  <a:schemeClr val="tx1"/>
                </a:solidFill>
                <a:latin typeface="Times New Roman" panose="02020603050405020304" pitchFamily="18" charset="0"/>
                <a:cs typeface="Times New Roman" panose="02020603050405020304" pitchFamily="18" charset="0"/>
              </a:rPr>
              <a:t>счетчиками электроэнергии, измеряющих электропотребление насосов</a:t>
            </a:r>
            <a:r>
              <a:rPr lang="en-US" sz="2000" dirty="0">
                <a:solidFill>
                  <a:schemeClr val="tx1"/>
                </a:solidFill>
                <a:latin typeface="Times New Roman" panose="02020603050405020304" pitchFamily="18" charset="0"/>
                <a:cs typeface="Times New Roman" panose="02020603050405020304" pitchFamily="18" charset="0"/>
              </a:rPr>
              <a:t>,</a:t>
            </a:r>
            <a:r>
              <a:rPr lang="ru-RU" sz="2000" dirty="0">
                <a:solidFill>
                  <a:schemeClr val="tx1"/>
                </a:solidFill>
                <a:latin typeface="Times New Roman" panose="02020603050405020304" pitchFamily="18" charset="0"/>
                <a:cs typeface="Times New Roman" panose="02020603050405020304" pitchFamily="18" charset="0"/>
              </a:rPr>
              <a:t> электропотребление на собственные нужды и </a:t>
            </a:r>
            <a:r>
              <a:rPr lang="ru-RU" sz="2000" dirty="0" err="1">
                <a:solidFill>
                  <a:schemeClr val="tx1"/>
                </a:solidFill>
                <a:latin typeface="Times New Roman" panose="02020603050405020304" pitchFamily="18" charset="0"/>
                <a:cs typeface="Times New Roman" panose="02020603050405020304" pitchFamily="18" charset="0"/>
              </a:rPr>
              <a:t>суб</a:t>
            </a:r>
            <a:r>
              <a:rPr lang="ru-RU" sz="2000" dirty="0">
                <a:solidFill>
                  <a:schemeClr val="tx1"/>
                </a:solidFill>
                <a:latin typeface="Times New Roman" panose="02020603050405020304" pitchFamily="18" charset="0"/>
                <a:cs typeface="Times New Roman" panose="02020603050405020304" pitchFamily="18" charset="0"/>
              </a:rPr>
              <a:t>-абонентов;</a:t>
            </a:r>
          </a:p>
          <a:p>
            <a:pPr marL="342900" indent="-342900" algn="just">
              <a:buFont typeface="Arial" panose="020B0604020202020204" pitchFamily="34" charset="0"/>
              <a:buChar char="•"/>
            </a:pPr>
            <a:r>
              <a:rPr lang="ru-RU" sz="2000" dirty="0">
                <a:solidFill>
                  <a:schemeClr val="tx1"/>
                </a:solidFill>
                <a:latin typeface="Times New Roman" panose="02020603050405020304" pitchFamily="18" charset="0"/>
                <a:cs typeface="Times New Roman" panose="02020603050405020304" pitchFamily="18" charset="0"/>
              </a:rPr>
              <a:t>Приборами измерения параметров электрического тока (амперметры, вольтметры и т. д.)</a:t>
            </a:r>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823258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341746" y="1612081"/>
            <a:ext cx="8469746" cy="5016758"/>
          </a:xfrm>
          <a:prstGeom prst="rect">
            <a:avLst/>
          </a:prstGeom>
          <a:noFill/>
        </p:spPr>
        <p:txBody>
          <a:bodyPr wrap="square" rtlCol="0">
            <a:spAutoFit/>
          </a:bodyPr>
          <a:lstStyle/>
          <a:p>
            <a:pPr defTabSz="711200"/>
            <a:r>
              <a:rPr lang="ro-RO" sz="2000" dirty="0">
                <a:solidFill>
                  <a:schemeClr val="tx1"/>
                </a:solidFill>
                <a:latin typeface="Times New Roman" panose="02020603050405020304" pitchFamily="18" charset="0"/>
                <a:cs typeface="Times New Roman" panose="02020603050405020304" pitchFamily="18" charset="0"/>
              </a:rPr>
              <a:t>	</a:t>
            </a:r>
            <a:r>
              <a:rPr lang="ru-RU" sz="1800" dirty="0">
                <a:solidFill>
                  <a:schemeClr val="tx1"/>
                </a:solidFill>
                <a:latin typeface="Times New Roman" panose="02020603050405020304" pitchFamily="18" charset="0"/>
                <a:cs typeface="Times New Roman" panose="02020603050405020304" pitchFamily="18" charset="0"/>
              </a:rPr>
              <a:t> </a:t>
            </a:r>
            <a:r>
              <a:rPr lang="ru-RU" sz="2000" dirty="0">
                <a:solidFill>
                  <a:schemeClr val="tx1"/>
                </a:solidFill>
                <a:latin typeface="Times New Roman" panose="02020603050405020304" pitchFamily="18" charset="0"/>
                <a:cs typeface="Times New Roman" panose="02020603050405020304" pitchFamily="18" charset="0"/>
              </a:rPr>
              <a:t>Режим пополнения - срабатывания резервуаров и баков должен определяться по</a:t>
            </a:r>
            <a:r>
              <a:rPr lang="en-US" sz="2000" dirty="0">
                <a:solidFill>
                  <a:schemeClr val="tx1"/>
                </a:solidFill>
                <a:latin typeface="Times New Roman" panose="02020603050405020304" pitchFamily="18" charset="0"/>
                <a:cs typeface="Times New Roman" panose="02020603050405020304" pitchFamily="18" charset="0"/>
              </a:rPr>
              <a:t> </a:t>
            </a:r>
            <a:r>
              <a:rPr lang="ru-RU" sz="2000" dirty="0">
                <a:solidFill>
                  <a:schemeClr val="tx1"/>
                </a:solidFill>
                <a:latin typeface="Times New Roman" panose="02020603050405020304" pitchFamily="18" charset="0"/>
                <a:cs typeface="Times New Roman" panose="02020603050405020304" pitchFamily="18" charset="0"/>
              </a:rPr>
              <a:t>условиям оптимизации работы системы подачи воды как единого целого с учетом того, что</a:t>
            </a:r>
            <a:r>
              <a:rPr lang="en-US" sz="2000" dirty="0">
                <a:solidFill>
                  <a:schemeClr val="tx1"/>
                </a:solidFill>
                <a:latin typeface="Times New Roman" panose="02020603050405020304" pitchFamily="18" charset="0"/>
                <a:cs typeface="Times New Roman" panose="02020603050405020304" pitchFamily="18" charset="0"/>
              </a:rPr>
              <a:t> </a:t>
            </a:r>
            <a:r>
              <a:rPr lang="ru-RU" sz="2000" dirty="0">
                <a:solidFill>
                  <a:schemeClr val="tx1"/>
                </a:solidFill>
                <a:latin typeface="Times New Roman" panose="02020603050405020304" pitchFamily="18" charset="0"/>
                <a:cs typeface="Times New Roman" panose="02020603050405020304" pitchFamily="18" charset="0"/>
              </a:rPr>
              <a:t>полный обмен хранящегося в каждом из них запаса воды должен производиться, как</a:t>
            </a:r>
            <a:r>
              <a:rPr lang="en-US" sz="2000" dirty="0">
                <a:solidFill>
                  <a:schemeClr val="tx1"/>
                </a:solidFill>
                <a:latin typeface="Times New Roman" panose="02020603050405020304" pitchFamily="18" charset="0"/>
                <a:cs typeface="Times New Roman" panose="02020603050405020304" pitchFamily="18" charset="0"/>
              </a:rPr>
              <a:t> </a:t>
            </a:r>
            <a:r>
              <a:rPr lang="ru-RU" sz="2000" dirty="0">
                <a:solidFill>
                  <a:schemeClr val="tx1"/>
                </a:solidFill>
                <a:latin typeface="Times New Roman" panose="02020603050405020304" pitchFamily="18" charset="0"/>
                <a:cs typeface="Times New Roman" panose="02020603050405020304" pitchFamily="18" charset="0"/>
              </a:rPr>
              <a:t>правило, в срок не более 2 суток.</a:t>
            </a:r>
            <a:endParaRPr lang="en-US" sz="2000" dirty="0">
              <a:solidFill>
                <a:schemeClr val="tx1"/>
              </a:solidFill>
              <a:latin typeface="Times New Roman" panose="02020603050405020304" pitchFamily="18" charset="0"/>
              <a:cs typeface="Times New Roman" panose="02020603050405020304" pitchFamily="18" charset="0"/>
            </a:endParaRPr>
          </a:p>
          <a:p>
            <a:pPr defTabSz="711200"/>
            <a:r>
              <a:rPr lang="en-US" sz="2000" dirty="0">
                <a:solidFill>
                  <a:schemeClr val="tx1"/>
                </a:solidFill>
                <a:latin typeface="Times New Roman" panose="02020603050405020304" pitchFamily="18" charset="0"/>
                <a:cs typeface="Times New Roman" panose="02020603050405020304" pitchFamily="18" charset="0"/>
              </a:rPr>
              <a:t>	</a:t>
            </a:r>
            <a:endParaRPr lang="ru-RU" sz="2000" dirty="0">
              <a:solidFill>
                <a:schemeClr val="tx1"/>
              </a:solidFill>
              <a:latin typeface="Times New Roman" panose="02020603050405020304" pitchFamily="18" charset="0"/>
              <a:cs typeface="Times New Roman" panose="02020603050405020304" pitchFamily="18" charset="0"/>
            </a:endParaRPr>
          </a:p>
          <a:p>
            <a:pPr algn="just" defTabSz="711200"/>
            <a:r>
              <a:rPr lang="ru-RU" sz="2000" dirty="0"/>
              <a:t> </a:t>
            </a:r>
            <a:r>
              <a:rPr lang="ru-RU" sz="2000" dirty="0">
                <a:solidFill>
                  <a:schemeClr val="tx1"/>
                </a:solidFill>
                <a:latin typeface="Times New Roman" panose="02020603050405020304" pitchFamily="18" charset="0"/>
                <a:cs typeface="Times New Roman" panose="02020603050405020304" pitchFamily="18" charset="0"/>
              </a:rPr>
              <a:t>Сроки локализации аварии от момента обнаружения утечки до перекрытия аварийного участка и прекращения утечки воды (отключения повреждённых участков сети) устанавливаются регламентом оператора </a:t>
            </a:r>
            <a:r>
              <a:rPr lang="ru-RU" sz="2000" dirty="0" err="1">
                <a:solidFill>
                  <a:schemeClr val="tx1"/>
                </a:solidFill>
                <a:latin typeface="Times New Roman" panose="02020603050405020304" pitchFamily="18" charset="0"/>
                <a:cs typeface="Times New Roman" panose="02020603050405020304" pitchFamily="18" charset="0"/>
              </a:rPr>
              <a:t>ВСиВО</a:t>
            </a:r>
            <a:r>
              <a:rPr lang="ru-RU" sz="2000" dirty="0">
                <a:solidFill>
                  <a:schemeClr val="tx1"/>
                </a:solidFill>
                <a:latin typeface="Times New Roman" panose="02020603050405020304" pitchFamily="18" charset="0"/>
                <a:cs typeface="Times New Roman" panose="02020603050405020304" pitchFamily="18" charset="0"/>
              </a:rPr>
              <a:t> в зависимости от характеристики участка сети, её диаметра, количества закрываемых задвижек, времени года, времени суток, категории трубопровода, срока его полезной эксплуатации, материала, оснащённости оператора машинами, механизмами и персоналом, месторасположения трубопровода, геологических, гидрогеологических, погодных и местных условий и т.п.</a:t>
            </a:r>
          </a:p>
        </p:txBody>
      </p:sp>
    </p:spTree>
    <p:extLst>
      <p:ext uri="{BB962C8B-B14F-4D97-AF65-F5344CB8AC3E}">
        <p14:creationId xmlns:p14="http://schemas.microsoft.com/office/powerpoint/2010/main" val="3665992343"/>
      </p:ext>
    </p:extLst>
  </p:cSld>
  <p:clrMapOvr>
    <a:masterClrMapping/>
  </p:clrMapOvr>
  <p:transition/>
</p:sld>
</file>

<file path=ppt/theme/theme1.xml><?xml version="1.0" encoding="utf-8"?>
<a:theme xmlns:a="http://schemas.openxmlformats.org/drawingml/2006/main" name="GIZ_Banner_Kopfzeile-Ausland (3)">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GIZ_Banner_Kopfzeile-Ausland (3)</Template>
  <TotalTime>6436</TotalTime>
  <Words>397</Words>
  <Application>Microsoft Office PowerPoint</Application>
  <PresentationFormat>Экран (4:3)</PresentationFormat>
  <Paragraphs>148</Paragraphs>
  <Slides>19</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19</vt:i4>
      </vt:variant>
    </vt:vector>
  </HeadingPairs>
  <TitlesOfParts>
    <vt:vector size="25" baseType="lpstr">
      <vt:lpstr>Arial</vt:lpstr>
      <vt:lpstr>Arial Narrow</vt:lpstr>
      <vt:lpstr>Calibri</vt:lpstr>
      <vt:lpstr>Times New Roman</vt:lpstr>
      <vt:lpstr>Wingdings</vt:lpstr>
      <vt:lpstr>GIZ_Banner_Kopfzeile-Ausland (3)</vt:lpstr>
      <vt:lpstr>Учебный курс для работников предприятий „Apă-Canal”  Modulul:  Управления и эксплуатация сетей водоснабжения и канализации  Сессия 4: Контроль и разработка режимов работы водопроводных и канализационных сетей. SCADA система для сетей водоснабжения  Эксперт: Виталий Пономаренко / Артем Молдован S.A. „ Apa Canal Chișinău ” / S.R.L. „ Salonix Engineering ”   9 – 10 – 11 Aprilie 2019,  Chișinău</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GIZ-Design</dc:creator>
  <cp:keywords>GIZ-Leerfolie</cp:keywords>
  <cp:lastModifiedBy>Anticamera</cp:lastModifiedBy>
  <cp:revision>353</cp:revision>
  <cp:lastPrinted>2017-07-11T13:18:46Z</cp:lastPrinted>
  <dcterms:created xsi:type="dcterms:W3CDTF">2013-09-05T11:54:56Z</dcterms:created>
  <dcterms:modified xsi:type="dcterms:W3CDTF">2019-04-12T09:50:21Z</dcterms:modified>
</cp:coreProperties>
</file>