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21"/>
  </p:notesMasterIdLst>
  <p:handoutMasterIdLst>
    <p:handoutMasterId r:id="rId22"/>
  </p:handoutMasterIdLst>
  <p:sldIdLst>
    <p:sldId id="407" r:id="rId2"/>
    <p:sldId id="419" r:id="rId3"/>
    <p:sldId id="421" r:id="rId4"/>
    <p:sldId id="429" r:id="rId5"/>
    <p:sldId id="422" r:id="rId6"/>
    <p:sldId id="430" r:id="rId7"/>
    <p:sldId id="431" r:id="rId8"/>
    <p:sldId id="432" r:id="rId9"/>
    <p:sldId id="433" r:id="rId10"/>
    <p:sldId id="434" r:id="rId11"/>
    <p:sldId id="420" r:id="rId12"/>
    <p:sldId id="435" r:id="rId13"/>
    <p:sldId id="408" r:id="rId14"/>
    <p:sldId id="417" r:id="rId15"/>
    <p:sldId id="426" r:id="rId16"/>
    <p:sldId id="423" r:id="rId17"/>
    <p:sldId id="425" r:id="rId18"/>
    <p:sldId id="428" r:id="rId19"/>
    <p:sldId id="406" r:id="rId20"/>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2060"/>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varScale="1">
        <p:scale>
          <a:sx n="107" d="100"/>
          <a:sy n="107" d="100"/>
        </p:scale>
        <p:origin x="1854" y="114"/>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12/04/2019</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12/04/2019</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12/04/2019</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12/04/2019</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12/04/2019</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12/04/2019</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12/04/2019</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4.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6.png"/><Relationship Id="rId5" Type="http://schemas.openxmlformats.org/officeDocument/2006/relationships/image" Target="../media/image16.jpeg"/><Relationship Id="rId10" Type="http://schemas.openxmlformats.org/officeDocument/2006/relationships/image" Target="../media/image5.png"/><Relationship Id="rId4" Type="http://schemas.openxmlformats.org/officeDocument/2006/relationships/image" Target="../media/image15.jpe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defTabSz="1347788">
              <a:tabLst>
                <a:tab pos="2152650" algn="l"/>
              </a:tabLst>
            </a:pPr>
            <a:r>
              <a:rPr lang="ro-RO" b="1" dirty="0">
                <a:solidFill>
                  <a:srgbClr val="002060"/>
                </a:solidFill>
              </a:rPr>
              <a:t>Curs de instruire pentru angajații operatorilor „Apă-Canal”</a:t>
            </a:r>
            <a:r>
              <a:rPr lang="ro-RO" dirty="0">
                <a:solidFill>
                  <a:srgbClr val="002060"/>
                </a:solidFill>
              </a:rPr>
              <a:t/>
            </a:r>
            <a:br>
              <a:rPr lang="ro-RO" dirty="0">
                <a:solidFill>
                  <a:srgbClr val="002060"/>
                </a:solidFill>
              </a:rPr>
            </a:br>
            <a:r>
              <a:rPr lang="ro-RO">
                <a:solidFill>
                  <a:srgbClr val="002060"/>
                </a:solidFill>
              </a:rPr>
              <a:t/>
            </a:r>
            <a:br>
              <a:rPr lang="ro-RO">
                <a:solidFill>
                  <a:srgbClr val="002060"/>
                </a:solidFill>
              </a:rPr>
            </a:br>
            <a:r>
              <a:rPr lang="ro-RO" b="1" smtClean="0">
                <a:solidFill>
                  <a:srgbClr val="C00000"/>
                </a:solidFill>
              </a:rPr>
              <a:t>Modulul:  </a:t>
            </a:r>
            <a:r>
              <a:rPr lang="ro-RO" b="1" dirty="0">
                <a:solidFill>
                  <a:srgbClr val="002060"/>
                </a:solidFill>
              </a:rPr>
              <a:t>Managementul și exploatarea rețelelor de alimentare cu apă și de canalizare</a:t>
            </a:r>
            <a:br>
              <a:rPr lang="ro-RO" b="1" dirty="0">
                <a:solidFill>
                  <a:srgbClr val="002060"/>
                </a:solidFill>
              </a:rPr>
            </a:br>
            <a:r>
              <a:rPr lang="ro-RO" b="1" dirty="0">
                <a:solidFill>
                  <a:srgbClr val="002060"/>
                </a:solidFill>
              </a:rPr>
              <a:t/>
            </a:r>
            <a:br>
              <a:rPr lang="ro-RO" b="1" dirty="0">
                <a:solidFill>
                  <a:srgbClr val="002060"/>
                </a:solidFill>
              </a:rPr>
            </a:br>
            <a:r>
              <a:rPr lang="ro-RO" altLang="en-US" sz="2000" b="1" dirty="0">
                <a:solidFill>
                  <a:srgbClr val="FF0000"/>
                </a:solidFill>
              </a:rPr>
              <a:t>Sesiunea </a:t>
            </a:r>
            <a:r>
              <a:rPr lang="en-US" altLang="en-US" sz="2000" b="1" dirty="0">
                <a:solidFill>
                  <a:srgbClr val="FF0000"/>
                </a:solidFill>
              </a:rPr>
              <a:t>4</a:t>
            </a:r>
            <a:r>
              <a:rPr lang="en-US" altLang="en-US" sz="2000" b="1" dirty="0">
                <a:solidFill>
                  <a:srgbClr val="002060"/>
                </a:solidFill>
                <a:latin typeface="+mn-lt"/>
                <a:cs typeface="Times New Roman" panose="02020603050405020304" pitchFamily="18" charset="0"/>
              </a:rPr>
              <a:t>:  </a:t>
            </a:r>
            <a:r>
              <a:rPr lang="ro-RO" sz="2000" b="1" dirty="0">
                <a:solidFill>
                  <a:srgbClr val="004070"/>
                </a:solidFill>
              </a:rPr>
              <a:t>Controlul și stabilirea regimului de funcționare a rețelelor </a:t>
            </a:r>
            <a:r>
              <a:rPr lang="en-US" sz="2000" b="1" dirty="0">
                <a:solidFill>
                  <a:srgbClr val="004070"/>
                </a:solidFill>
              </a:rPr>
              <a:t>                   </a:t>
            </a:r>
            <a:r>
              <a:rPr lang="ro-RO" sz="2000" b="1" dirty="0">
                <a:solidFill>
                  <a:srgbClr val="004070"/>
                </a:solidFill>
              </a:rPr>
              <a:t>de apă/canalizare. Sistema SCADA pentru rețele de apă</a:t>
            </a:r>
            <a:r>
              <a:rPr lang="ro-RO" sz="2000" dirty="0">
                <a:solidFill>
                  <a:srgbClr val="004070"/>
                </a:solidFill>
                <a:latin typeface="+mn-lt"/>
                <a:cs typeface="Times New Roman" panose="02020603050405020304" pitchFamily="18" charset="0"/>
              </a:rPr>
              <a:t/>
            </a:r>
            <a:br>
              <a:rPr lang="ro-RO" sz="2000" dirty="0">
                <a:solidFill>
                  <a:srgbClr val="004070"/>
                </a:solidFill>
                <a:latin typeface="+mn-lt"/>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b="1" dirty="0">
                <a:solidFill>
                  <a:srgbClr val="000F2E"/>
                </a:solidFill>
              </a:rPr>
              <a:t/>
            </a:r>
            <a:br>
              <a:rPr lang="ro-RO" b="1" dirty="0">
                <a:solidFill>
                  <a:srgbClr val="000F2E"/>
                </a:solidFill>
              </a:rPr>
            </a:br>
            <a:r>
              <a:rPr lang="ro-RO" sz="1800" b="1" i="1" dirty="0">
                <a:solidFill>
                  <a:srgbClr val="002060"/>
                </a:solidFill>
              </a:rPr>
              <a:t>Expert: </a:t>
            </a:r>
            <a:r>
              <a:rPr lang="en-US" sz="1800" b="1" i="1" dirty="0">
                <a:solidFill>
                  <a:srgbClr val="002060"/>
                </a:solidFill>
              </a:rPr>
              <a:t>Vitali </a:t>
            </a:r>
            <a:r>
              <a:rPr lang="en-US" sz="1800" b="1" i="1" dirty="0" err="1">
                <a:solidFill>
                  <a:srgbClr val="002060"/>
                </a:solidFill>
              </a:rPr>
              <a:t>Ponomarenco</a:t>
            </a:r>
            <a:r>
              <a:rPr lang="ro-MD" sz="1800" b="1" i="1" dirty="0">
                <a:solidFill>
                  <a:srgbClr val="002060"/>
                </a:solidFill>
              </a:rPr>
              <a:t> / Moldovan Artiom</a:t>
            </a:r>
            <a:r>
              <a:rPr lang="ro-RO" sz="1800" b="1" i="1" dirty="0">
                <a:solidFill>
                  <a:srgbClr val="002060"/>
                </a:solidFill>
              </a:rPr>
              <a:t/>
            </a:r>
            <a:br>
              <a:rPr lang="ro-RO" sz="1800" b="1" i="1" dirty="0">
                <a:solidFill>
                  <a:srgbClr val="002060"/>
                </a:solidFill>
              </a:rPr>
            </a:br>
            <a:r>
              <a:rPr lang="ro-RO" sz="1800" b="1" i="1" dirty="0">
                <a:solidFill>
                  <a:srgbClr val="002060"/>
                </a:solidFill>
              </a:rPr>
              <a:t>Institutia/Intreprinderea:</a:t>
            </a:r>
            <a:r>
              <a:rPr lang="en-US" sz="1800" b="1" i="1" dirty="0">
                <a:solidFill>
                  <a:srgbClr val="002060"/>
                </a:solidFill>
              </a:rPr>
              <a:t> S.A.</a:t>
            </a:r>
            <a:r>
              <a:rPr lang="ro-MD" sz="1800" b="1" i="1" dirty="0">
                <a:solidFill>
                  <a:srgbClr val="002060"/>
                </a:solidFill>
              </a:rPr>
              <a:t> </a:t>
            </a:r>
            <a:r>
              <a:rPr lang="ro-RO" sz="1800" b="1" dirty="0">
                <a:solidFill>
                  <a:srgbClr val="002060"/>
                </a:solidFill>
              </a:rPr>
              <a:t>„ </a:t>
            </a:r>
            <a:r>
              <a:rPr lang="en-US" sz="1800" b="1" i="1" dirty="0" err="1">
                <a:solidFill>
                  <a:srgbClr val="002060"/>
                </a:solidFill>
              </a:rPr>
              <a:t>Apa</a:t>
            </a:r>
            <a:r>
              <a:rPr lang="en-US" sz="1800" b="1" i="1" dirty="0">
                <a:solidFill>
                  <a:srgbClr val="002060"/>
                </a:solidFill>
              </a:rPr>
              <a:t> Canal Chi</a:t>
            </a:r>
            <a:r>
              <a:rPr lang="ro-MD" sz="1800" b="1" i="1" dirty="0">
                <a:solidFill>
                  <a:srgbClr val="002060"/>
                </a:solidFill>
              </a:rPr>
              <a:t>șinău</a:t>
            </a:r>
            <a:r>
              <a:rPr lang="ro-RO" sz="1800" b="1" dirty="0">
                <a:solidFill>
                  <a:srgbClr val="002060"/>
                </a:solidFill>
              </a:rPr>
              <a:t> ” / </a:t>
            </a:r>
            <a:r>
              <a:rPr lang="ro-RO" sz="1800" b="1" i="1" dirty="0">
                <a:solidFill>
                  <a:srgbClr val="002060"/>
                </a:solidFill>
              </a:rPr>
              <a:t>S.R.L. „ SALONIX ” </a:t>
            </a:r>
            <a:r>
              <a:rPr lang="ro-RO" sz="1800" b="1" dirty="0">
                <a:solidFill>
                  <a:srgbClr val="002060"/>
                </a:solidFill>
              </a:rPr>
              <a:t/>
            </a:r>
            <a:br>
              <a:rPr lang="ro-RO" sz="1800" b="1" dirty="0">
                <a:solidFill>
                  <a:srgbClr val="002060"/>
                </a:solidFill>
              </a:rPr>
            </a:br>
            <a:r>
              <a:rPr lang="ro-RO" sz="1600" b="1" dirty="0">
                <a:solidFill>
                  <a:srgbClr val="002060"/>
                </a:solidFill>
              </a:rPr>
              <a:t/>
            </a:r>
            <a:br>
              <a:rPr lang="ro-RO" sz="1600" b="1" dirty="0">
                <a:solidFill>
                  <a:srgbClr val="002060"/>
                </a:solidFill>
              </a:rPr>
            </a:br>
            <a:r>
              <a:rPr lang="ro-RO" sz="1600" b="1" dirty="0">
                <a:solidFill>
                  <a:srgbClr val="002060"/>
                </a:solidFill>
              </a:rPr>
              <a:t>2 – 3 – 4 Aprilie 2019,  Chișinău</a:t>
            </a:r>
          </a:p>
        </p:txBody>
      </p:sp>
    </p:spTree>
    <p:extLst>
      <p:ext uri="{BB962C8B-B14F-4D97-AF65-F5344CB8AC3E}">
        <p14:creationId xmlns:p14="http://schemas.microsoft.com/office/powerpoint/2010/main" val="2361616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1746" y="1612081"/>
            <a:ext cx="8469746" cy="4708981"/>
          </a:xfrm>
          <a:prstGeom prst="rect">
            <a:avLst/>
          </a:prstGeom>
          <a:noFill/>
        </p:spPr>
        <p:txBody>
          <a:bodyPr wrap="square" rtlCol="0">
            <a:spAutoFit/>
          </a:bodyPr>
          <a:lstStyle/>
          <a:p>
            <a:pPr algn="just" defTabSz="628650"/>
            <a:r>
              <a:rPr lang="ro-RO" sz="2000" dirty="0">
                <a:solidFill>
                  <a:schemeClr val="tx1"/>
                </a:solidFill>
                <a:latin typeface="Times New Roman" panose="02020603050405020304" pitchFamily="18" charset="0"/>
                <a:cs typeface="Times New Roman" panose="02020603050405020304" pitchFamily="18" charset="0"/>
              </a:rPr>
              <a:t>	Pentru sistemele de alimentare cu apă calculele privind funcționarea comună a aducțiunilor, rețelelor de alimentare cu apă, stațiilor de pompare și a rezervoarelor de reglare trebuie efectuate, de regulă, pentru următoarele regimuri de alimentare cu apă: </a:t>
            </a:r>
          </a:p>
          <a:p>
            <a:pPr marL="457200" indent="-457200" algn="just" defTabSz="628650">
              <a:buAutoNum type="alphaLcParenR"/>
            </a:pPr>
            <a:r>
              <a:rPr lang="ro-RO" sz="2000" dirty="0">
                <a:solidFill>
                  <a:schemeClr val="tx1"/>
                </a:solidFill>
                <a:latin typeface="Times New Roman" panose="02020603050405020304" pitchFamily="18" charset="0"/>
                <a:cs typeface="Times New Roman" panose="02020603050405020304" pitchFamily="18" charset="0"/>
              </a:rPr>
              <a:t>în ziua de consum maxim de apă - consumul maxim orar, precum și debitul maxim orar de apă plus debitul pentru stingerea incendiilor;</a:t>
            </a:r>
          </a:p>
          <a:p>
            <a:pPr marL="457200" indent="-457200" algn="just" defTabSz="628650">
              <a:buAutoNum type="alphaLcParenR"/>
            </a:pPr>
            <a:r>
              <a:rPr lang="ro-RO" sz="2000" dirty="0">
                <a:solidFill>
                  <a:schemeClr val="tx1"/>
                </a:solidFill>
                <a:latin typeface="Times New Roman" panose="02020603050405020304" pitchFamily="18" charset="0"/>
                <a:cs typeface="Times New Roman" panose="02020603050405020304" pitchFamily="18" charset="0"/>
              </a:rPr>
              <a:t>în ziua consumului mediu de apă – consumul mediu orar; </a:t>
            </a:r>
          </a:p>
          <a:p>
            <a:pPr marL="457200" indent="-457200" algn="just" defTabSz="628650">
              <a:buAutoNum type="alphaLcParenR"/>
            </a:pPr>
            <a:r>
              <a:rPr lang="ro-RO" sz="2000" dirty="0">
                <a:solidFill>
                  <a:schemeClr val="tx1"/>
                </a:solidFill>
                <a:latin typeface="Times New Roman" panose="02020603050405020304" pitchFamily="18" charset="0"/>
                <a:cs typeface="Times New Roman" panose="02020603050405020304" pitchFamily="18" charset="0"/>
              </a:rPr>
              <a:t>în ziua consumului minim de apă – consumul minim orar. </a:t>
            </a:r>
            <a:endParaRPr lang="en-US" sz="2000" dirty="0">
              <a:solidFill>
                <a:schemeClr val="tx1"/>
              </a:solidFill>
              <a:latin typeface="Times New Roman" panose="02020603050405020304" pitchFamily="18" charset="0"/>
              <a:cs typeface="Times New Roman" panose="02020603050405020304" pitchFamily="18" charset="0"/>
            </a:endParaRPr>
          </a:p>
          <a:p>
            <a:pPr marL="457200" indent="-457200" algn="just" defTabSz="628650">
              <a:buAutoNum type="alphaLcParenR"/>
            </a:pP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Stabilitatea regimurilor de exploatare și funcționare a stațiilor de pompare și dirijarea operativă a regimului de funcționare a stațiilor de pompare se efectuează de serviciul de dispecerat al operatorului  sub conducerea inginerului-șef al întreprinderii.</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628650"/>
            <a:endParaRPr lang="ru-RU" sz="2000" dirty="0">
              <a:solidFill>
                <a:schemeClr val="tx1"/>
              </a:solidFill>
              <a:latin typeface="Times New Roman" panose="02020603050405020304" pitchFamily="18" charset="0"/>
              <a:cs typeface="Times New Roman" panose="02020603050405020304" pitchFamily="18" charset="0"/>
            </a:endParaRPr>
          </a:p>
          <a:p>
            <a:pPr algn="just" defTabSz="628650"/>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7838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6841" y="1405894"/>
            <a:ext cx="8393731" cy="5016758"/>
          </a:xfrm>
          <a:prstGeom prst="rect">
            <a:avLst/>
          </a:prstGeom>
          <a:noFill/>
        </p:spPr>
        <p:txBody>
          <a:bodyPr wrap="square" rtlCol="0">
            <a:spAutoFit/>
          </a:bodyPr>
          <a:lstStyle/>
          <a:p>
            <a:pPr algn="just" defTabSz="627063"/>
            <a:r>
              <a:rPr lang="ro-MD" sz="2000" dirty="0">
                <a:latin typeface="Times New Roman" panose="02020603050405020304" pitchFamily="18" charset="0"/>
                <a:cs typeface="Times New Roman" panose="02020603050405020304" pitchFamily="18" charset="0"/>
              </a:rPr>
              <a:t>	</a:t>
            </a:r>
            <a:r>
              <a:rPr lang="ro-MD" sz="2000" i="1" dirty="0"/>
              <a:t> </a:t>
            </a:r>
            <a:r>
              <a:rPr lang="ro-MD" sz="2000" dirty="0">
                <a:solidFill>
                  <a:schemeClr val="tx1"/>
                </a:solidFill>
                <a:latin typeface="Times New Roman" panose="02020603050405020304" pitchFamily="18" charset="0"/>
                <a:cs typeface="Times New Roman" panose="02020603050405020304" pitchFamily="18" charset="0"/>
              </a:rPr>
              <a:t>Stabilitatea regimurilor de exploatare și funcționare a stațiilor de pompare și dirijarea operativă a regimului de funcționare a stațiilor de pompare se efectuează de serviciul de dispecerat al operatorului  sub conducerea inginerului-șef al întreprinderii.</a:t>
            </a:r>
            <a:endParaRPr lang="en-US" sz="2000" dirty="0">
              <a:solidFill>
                <a:schemeClr val="tx1"/>
              </a:solidFill>
              <a:latin typeface="Times New Roman" panose="02020603050405020304" pitchFamily="18" charset="0"/>
              <a:cs typeface="Times New Roman" panose="02020603050405020304" pitchFamily="18" charset="0"/>
            </a:endParaRPr>
          </a:p>
          <a:p>
            <a:pPr algn="just" defTabSz="627063"/>
            <a:r>
              <a:rPr lang="en-US"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Serviciul de dispecerat al operatorului trebuie să asigure gestionarea operativă a exploatării, să participe la elaborarea regimurilor de exploatare a sistemelor, să elaboreze propuneri de optimizare a regimurilor de funcționare a sistemului în întregime, precum și a obiectelor în parte. </a:t>
            </a:r>
            <a:r>
              <a:rPr lang="en-US"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Pentru aceasta în componența serviciului de dispecerat trebuie inclus un grup de regim.</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627063"/>
            <a:r>
              <a:rPr lang="en-US"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Aceste propuneri sunt examinate și aprobate de către inginerul-șef al operatorului și se transmit obiectelor sub formă de hărți de regim, grafice și instrucțiuni. </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627063"/>
            <a:r>
              <a:rPr lang="en-US"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În baza acestora se introduc modificările respective în programele sistemului de dirijare automată a regimurilor de funcționare a obiectelor în parte și a proceselor tehnologice</a:t>
            </a:r>
            <a:r>
              <a:rPr lang="en-US" sz="2000" dirty="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1790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6841" y="1405894"/>
            <a:ext cx="8393731" cy="5016758"/>
          </a:xfrm>
          <a:prstGeom prst="rect">
            <a:avLst/>
          </a:prstGeom>
          <a:noFill/>
        </p:spPr>
        <p:txBody>
          <a:bodyPr wrap="square" rtlCol="0">
            <a:spAutoFit/>
          </a:bodyPr>
          <a:lstStyle/>
          <a:p>
            <a:pPr algn="just" defTabSz="627063">
              <a:lnSpc>
                <a:spcPts val="3000"/>
              </a:lnSpc>
            </a:pPr>
            <a:r>
              <a:rPr lang="ro-MD" sz="2000" dirty="0">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Este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interzisă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deconectarea</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instalaţiilor</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interne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de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apă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şi</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de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canalizare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ale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consumatorului</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de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la</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sistemul</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public</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de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alimentare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cu</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apă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şi</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de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canalizare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în</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alte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cazuri</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decât</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cele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prevăzute</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în</a:t>
            </a:r>
            <a:r>
              <a:rPr lang="ru-RU" sz="2000" dirty="0">
                <a:solidFill>
                  <a:schemeClr val="tx1"/>
                </a:solidFill>
                <a:latin typeface="Times New Roman" panose="02020603050405020304" pitchFamily="18" charset="0"/>
                <a:cs typeface="Times New Roman" panose="02020603050405020304" pitchFamily="18" charset="0"/>
              </a:rPr>
              <a:t> </a:t>
            </a:r>
            <a:r>
              <a:rPr lang="pt-BR" sz="2000" i="1" dirty="0">
                <a:solidFill>
                  <a:schemeClr val="tx1"/>
                </a:solidFill>
                <a:latin typeface="Times New Roman" panose="02020603050405020304" pitchFamily="18" charset="0"/>
                <a:cs typeface="Times New Roman" panose="02020603050405020304" pitchFamily="18" charset="0"/>
              </a:rPr>
              <a:t>REGULAMENTUL privind exploatarea tehnică a sistemelor şi instalaţiilor publice de alimentare cu apă şi de canalizare.</a:t>
            </a:r>
            <a:r>
              <a:rPr lang="ru-RU" dirty="0">
                <a:solidFill>
                  <a:schemeClr val="tx1"/>
                </a:solidFill>
              </a:rPr>
              <a:t> </a:t>
            </a:r>
            <a:endParaRPr lang="ro-MD" dirty="0">
              <a:solidFill>
                <a:schemeClr val="tx1"/>
              </a:solidFill>
            </a:endParaRPr>
          </a:p>
          <a:p>
            <a:pPr algn="just" defTabSz="627063">
              <a:lnSpc>
                <a:spcPts val="3000"/>
              </a:lnSpc>
            </a:pPr>
            <a:r>
              <a:rPr lang="ro-MD" sz="2000" dirty="0">
                <a:solidFill>
                  <a:schemeClr val="tx1"/>
                </a:solidFill>
                <a:latin typeface="Times New Roman" panose="02020603050405020304" pitchFamily="18" charset="0"/>
                <a:cs typeface="Times New Roman" panose="02020603050405020304" pitchFamily="18" charset="0"/>
              </a:rPr>
              <a:t>	</a:t>
            </a:r>
            <a:r>
              <a:rPr lang="ro-RO" sz="2000" dirty="0">
                <a:solidFill>
                  <a:schemeClr val="tx1"/>
                </a:solidFill>
                <a:latin typeface="Times New Roman" panose="02020603050405020304" pitchFamily="18" charset="0"/>
                <a:cs typeface="Times New Roman" panose="02020603050405020304" pitchFamily="18" charset="0"/>
              </a:rPr>
              <a:t>Întreruperea alimentării cu apă şi evacuarii apelor uzate este permisă numai în cazuri de forţă majoră, la remedierea avariilor la reţelele şi construcţiile accesorii de alimentare cu apă şi canalizare ale furnizorului, executarea lucrărilor de reparaţie planificată, modernizări, extinderi, devieri, schimbări de contoare sau a lucrărilor de branşare a clienţilor noi ori a sectoarelor noi ale reţelelor de alimentare cu apă şi/sau canalizare, la consumatorii răuplatnici sau care nu-şi respectă clauzele contractuale;</a:t>
            </a:r>
          </a:p>
          <a:p>
            <a:pPr algn="just"/>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0695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91067" y="1598927"/>
            <a:ext cx="8111066" cy="5016758"/>
          </a:xfrm>
          <a:prstGeom prst="rect">
            <a:avLst/>
          </a:prstGeom>
          <a:noFill/>
        </p:spPr>
        <p:txBody>
          <a:bodyPr wrap="square" rtlCol="0">
            <a:spAutoFit/>
          </a:bodyPr>
          <a:lstStyle/>
          <a:p>
            <a:pPr algn="just" defTabSz="534988"/>
            <a:r>
              <a:rPr lang="ro-RO" sz="2000" dirty="0">
                <a:solidFill>
                  <a:schemeClr val="tx1"/>
                </a:solidFill>
                <a:latin typeface="Times New Roman" panose="02020603050405020304" pitchFamily="18" charset="0"/>
                <a:cs typeface="Times New Roman" panose="02020603050405020304" pitchFamily="18" charset="0"/>
              </a:rPr>
              <a:t>	În scopul asigurării furnizării apei consumatorilor în cantitatea și de calitatea necesare, trebuie, de regulă, să se prevadă un sistem de control centralizat pentru instalațiile de alimentare cu apă, utilizând dezvoltările software-ului gata făcute pe SCADA - inclusiv un sistem de </a:t>
            </a:r>
            <a:r>
              <a:rPr lang="ro-RO" sz="2000" dirty="0" err="1">
                <a:solidFill>
                  <a:schemeClr val="tx1"/>
                </a:solidFill>
                <a:latin typeface="Times New Roman" panose="02020603050405020304" pitchFamily="18" charset="0"/>
                <a:cs typeface="Times New Roman" panose="02020603050405020304" pitchFamily="18" charset="0"/>
              </a:rPr>
              <a:t>dispecerizare</a:t>
            </a:r>
            <a:r>
              <a:rPr lang="ro-RO" sz="2000" dirty="0">
                <a:solidFill>
                  <a:schemeClr val="tx1"/>
                </a:solidFill>
                <a:latin typeface="Times New Roman" panose="02020603050405020304" pitchFamily="18" charset="0"/>
                <a:cs typeface="Times New Roman" panose="02020603050405020304" pitchFamily="18" charset="0"/>
              </a:rPr>
              <a:t> a controlului cu utilizarea facilităților tehnicii de calcul pentru a evalua eficiența, performanța și calculul regimurilor optime de exploatare a instalațiilor. </a:t>
            </a:r>
          </a:p>
          <a:p>
            <a:pPr algn="just" defTabSz="534988"/>
            <a:r>
              <a:rPr lang="ro-RO" sz="2000" dirty="0">
                <a:solidFill>
                  <a:schemeClr val="tx1"/>
                </a:solidFill>
                <a:latin typeface="Times New Roman" panose="02020603050405020304" pitchFamily="18" charset="0"/>
                <a:cs typeface="Times New Roman" panose="02020603050405020304" pitchFamily="18" charset="0"/>
              </a:rPr>
              <a:t>	SCADA (Sistemul automat de control al procesului tehnologic) reprezintă cel mai înalt nivel de automatizare a instalațiilor de alimentare cu apă și este conceput pentru a asigura o gestionare optimă a proceselor tehnologice de alimentare cu apă. Caracteristica principală a alimentării cu apă SCADA, care o deosebește de sistemul de administrare dispecerizată, este utilizarea unui produs informațional elaborat, cu capacitatea de a configura parametrii necesari și interfața utilizatorului și tehnicii de calcul pentru calcularea regimurilor optime de funcționare a instalațiilor de apeduct.</a:t>
            </a:r>
          </a:p>
        </p:txBody>
      </p:sp>
    </p:spTree>
    <p:extLst>
      <p:ext uri="{BB962C8B-B14F-4D97-AF65-F5344CB8AC3E}">
        <p14:creationId xmlns:p14="http://schemas.microsoft.com/office/powerpoint/2010/main" val="30796819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558800" y="1598927"/>
            <a:ext cx="8181771" cy="2862322"/>
          </a:xfrm>
          <a:prstGeom prst="rect">
            <a:avLst/>
          </a:prstGeom>
          <a:noFill/>
        </p:spPr>
        <p:txBody>
          <a:bodyPr wrap="square" rtlCol="0">
            <a:spAutoFit/>
          </a:bodyPr>
          <a:lstStyle/>
          <a:p>
            <a:pPr algn="ctr"/>
            <a:r>
              <a:rPr lang="ro-RO" sz="2000" dirty="0">
                <a:solidFill>
                  <a:schemeClr val="tx1"/>
                </a:solidFill>
                <a:latin typeface="+mj-lt"/>
                <a:cs typeface="Times New Roman" panose="02020603050405020304" pitchFamily="18" charset="0"/>
              </a:rPr>
              <a:t>Controlul presiunii în rețelele de apă. </a:t>
            </a:r>
          </a:p>
          <a:p>
            <a:pPr algn="ctr"/>
            <a:endParaRPr lang="ro-RO"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o-RO" sz="2000" dirty="0">
                <a:solidFill>
                  <a:schemeClr val="tx1"/>
                </a:solidFill>
                <a:latin typeface="Times New Roman" panose="02020603050405020304" pitchFamily="18" charset="0"/>
                <a:cs typeface="Times New Roman" panose="02020603050405020304" pitchFamily="18" charset="0"/>
              </a:rPr>
              <a:t>SCADA</a:t>
            </a:r>
          </a:p>
          <a:p>
            <a:pPr marL="342900" indent="-342900" algn="just">
              <a:buFont typeface="Arial" panose="020B0604020202020204" pitchFamily="34" charset="0"/>
              <a:buChar char="•"/>
            </a:pPr>
            <a:r>
              <a:rPr lang="ro-RO" sz="2000" dirty="0">
                <a:solidFill>
                  <a:schemeClr val="tx1"/>
                </a:solidFill>
                <a:latin typeface="Times New Roman" panose="02020603050405020304" pitchFamily="18" charset="0"/>
                <a:cs typeface="Times New Roman" panose="02020603050405020304" pitchFamily="18" charset="0"/>
              </a:rPr>
              <a:t>Monitorizarea presiunii la </a:t>
            </a:r>
            <a:r>
              <a:rPr lang="ro-RO" sz="2000" dirty="0" err="1">
                <a:solidFill>
                  <a:schemeClr val="tx1"/>
                </a:solidFill>
                <a:latin typeface="Times New Roman" panose="02020603050405020304" pitchFamily="18" charset="0"/>
                <a:cs typeface="Times New Roman" panose="02020603050405020304" pitchFamily="18" charset="0"/>
              </a:rPr>
              <a:t>staţii</a:t>
            </a:r>
            <a:r>
              <a:rPr lang="ro-RO" sz="2000" dirty="0">
                <a:solidFill>
                  <a:schemeClr val="tx1"/>
                </a:solidFill>
                <a:latin typeface="Times New Roman" panose="02020603050405020304" pitchFamily="18" charset="0"/>
                <a:cs typeface="Times New Roman" panose="02020603050405020304" pitchFamily="18" charset="0"/>
              </a:rPr>
              <a:t> de pompare (</a:t>
            </a:r>
            <a:r>
              <a:rPr lang="ro-RO" sz="2000" dirty="0" err="1">
                <a:solidFill>
                  <a:schemeClr val="tx1"/>
                </a:solidFill>
                <a:latin typeface="Times New Roman" panose="02020603050405020304" pitchFamily="18" charset="0"/>
                <a:cs typeface="Times New Roman" panose="02020603050405020304" pitchFamily="18" charset="0"/>
              </a:rPr>
              <a:t>aducţiune</a:t>
            </a:r>
            <a:r>
              <a:rPr lang="ro-RO" sz="2000" dirty="0">
                <a:solidFill>
                  <a:schemeClr val="tx1"/>
                </a:solidFill>
                <a:latin typeface="Times New Roman" panose="02020603050405020304" pitchFamily="18" charset="0"/>
                <a:cs typeface="Times New Roman" panose="02020603050405020304" pitchFamily="18" charset="0"/>
              </a:rPr>
              <a:t>, refulare)</a:t>
            </a:r>
          </a:p>
          <a:p>
            <a:pPr marL="342900" indent="-342900" algn="just">
              <a:buFont typeface="Arial" panose="020B0604020202020204" pitchFamily="34" charset="0"/>
              <a:buChar char="•"/>
            </a:pPr>
            <a:r>
              <a:rPr lang="ro-RO" sz="2000" dirty="0">
                <a:solidFill>
                  <a:schemeClr val="tx1"/>
                </a:solidFill>
                <a:latin typeface="Times New Roman" panose="02020603050405020304" pitchFamily="18" charset="0"/>
                <a:cs typeface="Times New Roman" panose="02020603050405020304" pitchFamily="18" charset="0"/>
              </a:rPr>
              <a:t>Monitorizarea presiunii în puncte critice ( locuri cu valorile </a:t>
            </a:r>
            <a:r>
              <a:rPr lang="ro-RO" sz="2000" dirty="0" err="1">
                <a:solidFill>
                  <a:schemeClr val="tx1"/>
                </a:solidFill>
                <a:latin typeface="Times New Roman" panose="02020603050405020304" pitchFamily="18" charset="0"/>
                <a:cs typeface="Times New Roman" panose="02020603050405020304" pitchFamily="18" charset="0"/>
              </a:rPr>
              <a:t>max</a:t>
            </a:r>
            <a:r>
              <a:rPr lang="ro-RO" sz="2000" dirty="0">
                <a:solidFill>
                  <a:schemeClr val="tx1"/>
                </a:solidFill>
                <a:latin typeface="Times New Roman" panose="02020603050405020304" pitchFamily="18" charset="0"/>
                <a:cs typeface="Times New Roman" panose="02020603050405020304" pitchFamily="18" charset="0"/>
              </a:rPr>
              <a:t> şi min a cotelor de </a:t>
            </a:r>
            <a:r>
              <a:rPr lang="ro-RO" sz="2000" dirty="0" err="1">
                <a:solidFill>
                  <a:schemeClr val="tx1"/>
                </a:solidFill>
                <a:latin typeface="Times New Roman" panose="02020603050405020304" pitchFamily="18" charset="0"/>
                <a:cs typeface="Times New Roman" panose="02020603050405020304" pitchFamily="18" charset="0"/>
              </a:rPr>
              <a:t>pămînt</a:t>
            </a:r>
            <a:r>
              <a:rPr lang="ro-RO" sz="2000" dirty="0">
                <a:solidFill>
                  <a:schemeClr val="tx1"/>
                </a:solidFill>
                <a:latin typeface="Times New Roman" panose="02020603050405020304" pitchFamily="18" charset="0"/>
                <a:cs typeface="Times New Roman" panose="02020603050405020304" pitchFamily="18" charset="0"/>
              </a:rPr>
              <a:t> în zone de presiune)</a:t>
            </a:r>
          </a:p>
          <a:p>
            <a:pPr marL="342900" indent="-342900" algn="just">
              <a:buFont typeface="Arial" panose="020B0604020202020204" pitchFamily="34" charset="0"/>
              <a:buChar char="•"/>
            </a:pPr>
            <a:r>
              <a:rPr lang="ro-RO" sz="2000" dirty="0">
                <a:solidFill>
                  <a:schemeClr val="tx1"/>
                </a:solidFill>
                <a:latin typeface="Times New Roman" panose="02020603050405020304" pitchFamily="18" charset="0"/>
                <a:cs typeface="Times New Roman" panose="02020603050405020304" pitchFamily="18" charset="0"/>
              </a:rPr>
              <a:t>Fit Back de la consumatori (</a:t>
            </a:r>
            <a:r>
              <a:rPr lang="ro-RO" sz="2000" dirty="0" err="1">
                <a:solidFill>
                  <a:schemeClr val="tx1"/>
                </a:solidFill>
                <a:latin typeface="Times New Roman" panose="02020603050405020304" pitchFamily="18" charset="0"/>
                <a:cs typeface="Times New Roman" panose="02020603050405020304" pitchFamily="18" charset="0"/>
              </a:rPr>
              <a:t>plîngeri</a:t>
            </a:r>
            <a:r>
              <a:rPr lang="ro-RO" sz="2000" dirty="0">
                <a:solidFill>
                  <a:schemeClr val="tx1"/>
                </a:solidFill>
                <a:latin typeface="Times New Roman" panose="02020603050405020304" pitchFamily="18" charset="0"/>
                <a:cs typeface="Times New Roman" panose="02020603050405020304" pitchFamily="18" charset="0"/>
              </a:rPr>
              <a:t>, cereri, adresări)</a:t>
            </a:r>
          </a:p>
          <a:p>
            <a:pPr marL="342900" indent="-342900" algn="just">
              <a:buFont typeface="Arial" panose="020B0604020202020204" pitchFamily="34" charset="0"/>
              <a:buChar char="•"/>
            </a:pPr>
            <a:endParaRPr lang="ro-RO" sz="2000" dirty="0">
              <a:solidFill>
                <a:schemeClr val="tx1"/>
              </a:solidFill>
              <a:latin typeface="Times New Roman" panose="02020603050405020304" pitchFamily="18" charset="0"/>
              <a:cs typeface="Times New Roman" panose="02020603050405020304" pitchFamily="18" charset="0"/>
            </a:endParaRPr>
          </a:p>
          <a:p>
            <a:pPr algn="just" defTabSz="534988"/>
            <a:r>
              <a:rPr lang="ro-RO" sz="2000" dirty="0">
                <a:solidFill>
                  <a:schemeClr val="tx1"/>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6FAA0DE7-63BE-4616-937A-F1E3585AD3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5915" y="4001160"/>
            <a:ext cx="4818533" cy="2710425"/>
          </a:xfrm>
          <a:prstGeom prst="rect">
            <a:avLst/>
          </a:prstGeom>
        </p:spPr>
      </p:pic>
    </p:spTree>
    <p:extLst>
      <p:ext uri="{BB962C8B-B14F-4D97-AF65-F5344CB8AC3E}">
        <p14:creationId xmlns:p14="http://schemas.microsoft.com/office/powerpoint/2010/main" val="28479264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15311" y="1598927"/>
            <a:ext cx="8544910" cy="5047536"/>
          </a:xfrm>
          <a:prstGeom prst="rect">
            <a:avLst/>
          </a:prstGeom>
          <a:noFill/>
        </p:spPr>
        <p:txBody>
          <a:bodyPr wrap="square" rtlCol="0">
            <a:spAutoFit/>
          </a:bodyPr>
          <a:lstStyle/>
          <a:p>
            <a:pPr algn="ctr"/>
            <a:r>
              <a:rPr lang="ro-RO" dirty="0">
                <a:solidFill>
                  <a:schemeClr val="tx1"/>
                </a:solidFill>
              </a:rPr>
              <a:t>Reducerea presiunii în rețele de alimentare cu apă</a:t>
            </a:r>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r>
              <a:rPr lang="ro-MD" sz="2000" dirty="0">
                <a:solidFill>
                  <a:schemeClr val="tx1"/>
                </a:solidFill>
                <a:latin typeface="Times New Roman" panose="02020603050405020304" pitchFamily="18" charset="0"/>
                <a:cs typeface="Times New Roman" panose="02020603050405020304" pitchFamily="18" charset="0"/>
              </a:rPr>
              <a:t>	Obiectivul:</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541338"/>
            <a:r>
              <a:rPr lang="ro-MD" sz="2000" dirty="0">
                <a:solidFill>
                  <a:schemeClr val="tx1"/>
                </a:solidFill>
                <a:latin typeface="Times New Roman" panose="02020603050405020304" pitchFamily="18" charset="0"/>
                <a:cs typeface="Times New Roman" panose="02020603050405020304" pitchFamily="18" charset="0"/>
              </a:rPr>
              <a:t>	Reducerea presiunii din reţea, pentru a reduce pierderile de apă și numărul de scurgeri fără ca nivelul actual al serviciului să fie afectat (se va asigura o presiune suficientă pentru ultimul etaj al clădirilor înalte din zona cu presiunea redusă)</a:t>
            </a:r>
          </a:p>
          <a:p>
            <a:pPr algn="just" defTabSz="541338"/>
            <a:endParaRPr lang="ro-MD" sz="2000" dirty="0">
              <a:solidFill>
                <a:schemeClr val="tx1"/>
              </a:solidFill>
              <a:latin typeface="Times New Roman" panose="02020603050405020304" pitchFamily="18" charset="0"/>
              <a:cs typeface="Times New Roman" panose="02020603050405020304" pitchFamily="18" charset="0"/>
            </a:endParaRPr>
          </a:p>
          <a:p>
            <a:r>
              <a:rPr lang="ro-MD" sz="2000" dirty="0">
                <a:solidFill>
                  <a:schemeClr val="tx1"/>
                </a:solidFill>
                <a:latin typeface="Times New Roman" panose="02020603050405020304" pitchFamily="18" charset="0"/>
                <a:cs typeface="Times New Roman" panose="02020603050405020304" pitchFamily="18" charset="0"/>
              </a:rPr>
              <a:t>	Beneficiile:</a:t>
            </a:r>
            <a:endParaRPr lang="ru-RU" sz="2000" dirty="0">
              <a:solidFill>
                <a:schemeClr val="tx1"/>
              </a:solidFill>
              <a:latin typeface="Times New Roman" panose="02020603050405020304" pitchFamily="18" charset="0"/>
              <a:cs typeface="Times New Roman" panose="02020603050405020304" pitchFamily="18" charset="0"/>
            </a:endParaRPr>
          </a:p>
          <a:p>
            <a:r>
              <a:rPr lang="ro-MD" sz="2000" dirty="0">
                <a:solidFill>
                  <a:schemeClr val="tx1"/>
                </a:solidFill>
                <a:latin typeface="Times New Roman" panose="02020603050405020304" pitchFamily="18" charset="0"/>
                <a:cs typeface="Times New Roman" panose="02020603050405020304" pitchFamily="18" charset="0"/>
              </a:rPr>
              <a:t>1 - Economii ale cheltuielilor operaţionale:</a:t>
            </a:r>
            <a:endParaRPr lang="ru-RU" sz="2000" dirty="0">
              <a:solidFill>
                <a:schemeClr val="tx1"/>
              </a:solidFill>
              <a:latin typeface="Times New Roman" panose="02020603050405020304" pitchFamily="18" charset="0"/>
              <a:cs typeface="Times New Roman" panose="02020603050405020304" pitchFamily="18" charset="0"/>
            </a:endParaRPr>
          </a:p>
          <a:p>
            <a:r>
              <a:rPr lang="ro-MD" sz="2000" dirty="0">
                <a:solidFill>
                  <a:schemeClr val="tx1"/>
                </a:solidFill>
                <a:latin typeface="Times New Roman" panose="02020603050405020304" pitchFamily="18" charset="0"/>
                <a:cs typeface="Times New Roman" panose="02020603050405020304" pitchFamily="18" charset="0"/>
              </a:rPr>
              <a:t>Prin reducerea presiunii cu 10%, pierderile de apă pot fi reduse cu 10%</a:t>
            </a:r>
            <a:endParaRPr lang="ru-RU" sz="2000" dirty="0">
              <a:solidFill>
                <a:schemeClr val="tx1"/>
              </a:solidFill>
              <a:latin typeface="Times New Roman" panose="02020603050405020304" pitchFamily="18" charset="0"/>
              <a:cs typeface="Times New Roman" panose="02020603050405020304" pitchFamily="18" charset="0"/>
            </a:endParaRPr>
          </a:p>
          <a:p>
            <a:r>
              <a:rPr lang="ro-MD" sz="2000" dirty="0">
                <a:solidFill>
                  <a:schemeClr val="tx1"/>
                </a:solidFill>
                <a:latin typeface="Times New Roman" panose="02020603050405020304" pitchFamily="18" charset="0"/>
                <a:cs typeface="Times New Roman" panose="02020603050405020304" pitchFamily="18" charset="0"/>
              </a:rPr>
              <a:t>Numărul de scurgeri noi va scădea</a:t>
            </a:r>
            <a:endParaRPr lang="ru-RU" sz="2000" dirty="0">
              <a:solidFill>
                <a:schemeClr val="tx1"/>
              </a:solidFill>
              <a:latin typeface="Times New Roman" panose="02020603050405020304" pitchFamily="18" charset="0"/>
              <a:cs typeface="Times New Roman" panose="02020603050405020304" pitchFamily="18" charset="0"/>
            </a:endParaRPr>
          </a:p>
          <a:p>
            <a:r>
              <a:rPr lang="ro-MD" sz="2000" dirty="0">
                <a:solidFill>
                  <a:schemeClr val="tx1"/>
                </a:solidFill>
                <a:latin typeface="Times New Roman" panose="02020603050405020304" pitchFamily="18" charset="0"/>
                <a:cs typeface="Times New Roman" panose="02020603050405020304" pitchFamily="18" charset="0"/>
              </a:rPr>
              <a:t>2 - Îmbunătăţirea stării mediului înconjurător</a:t>
            </a:r>
            <a:endParaRPr lang="ru-RU" sz="2000" dirty="0">
              <a:solidFill>
                <a:schemeClr val="tx1"/>
              </a:solidFill>
              <a:latin typeface="Times New Roman" panose="02020603050405020304" pitchFamily="18" charset="0"/>
              <a:cs typeface="Times New Roman" panose="02020603050405020304" pitchFamily="18" charset="0"/>
            </a:endParaRPr>
          </a:p>
          <a:p>
            <a:r>
              <a:rPr lang="ro-MD" sz="2000" dirty="0">
                <a:solidFill>
                  <a:schemeClr val="tx1"/>
                </a:solidFill>
                <a:latin typeface="Times New Roman" panose="02020603050405020304" pitchFamily="18" charset="0"/>
                <a:cs typeface="Times New Roman" panose="02020603050405020304" pitchFamily="18" charset="0"/>
              </a:rPr>
              <a:t>Reducerea la minim a risipei de resurse și economii de energie (mai puţină apă de pompat și tratat)</a:t>
            </a:r>
            <a:endParaRPr lang="ru-RU"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9984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093428"/>
          </a:xfrm>
          <a:prstGeom prst="rect">
            <a:avLst/>
          </a:prstGeom>
          <a:noFill/>
        </p:spPr>
        <p:txBody>
          <a:bodyPr wrap="square" rtlCol="0">
            <a:spAutoFit/>
          </a:bodyPr>
          <a:lstStyle/>
          <a:p>
            <a:r>
              <a:rPr lang="ru-RU"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M</a:t>
            </a:r>
            <a:r>
              <a:rPr lang="ro-RO" sz="2000" dirty="0">
                <a:solidFill>
                  <a:schemeClr val="tx1"/>
                </a:solidFill>
                <a:latin typeface="Times New Roman" panose="02020603050405020304" pitchFamily="18" charset="0"/>
                <a:cs typeface="Times New Roman" panose="02020603050405020304" pitchFamily="18" charset="0"/>
              </a:rPr>
              <a:t>etode de reducere a presiunii</a:t>
            </a:r>
            <a:r>
              <a:rPr lang="en-US" sz="2000" dirty="0">
                <a:solidFill>
                  <a:schemeClr val="tx1"/>
                </a:solidFill>
                <a:latin typeface="Times New Roman" panose="02020603050405020304" pitchFamily="18" charset="0"/>
                <a:cs typeface="Times New Roman" panose="02020603050405020304" pitchFamily="18" charset="0"/>
              </a:rPr>
              <a:t> :</a:t>
            </a:r>
          </a:p>
          <a:p>
            <a:pPr>
              <a:buFont typeface="Wingdings" pitchFamily="2" charset="2"/>
              <a:buChar char="v"/>
            </a:pPr>
            <a:r>
              <a:rPr lang="en-US" sz="2000" dirty="0">
                <a:solidFill>
                  <a:schemeClr val="tx1"/>
                </a:solidFill>
                <a:latin typeface="Times New Roman" panose="02020603050405020304" pitchFamily="18" charset="0"/>
                <a:cs typeface="Times New Roman" panose="02020603050405020304" pitchFamily="18" charset="0"/>
                <a:sym typeface="Wingdings"/>
              </a:rPr>
              <a:t> </a:t>
            </a:r>
            <a:r>
              <a:rPr lang="ro-RO" sz="2000" dirty="0">
                <a:solidFill>
                  <a:schemeClr val="tx1"/>
                </a:solidFill>
                <a:latin typeface="Times New Roman" panose="02020603050405020304" pitchFamily="18" charset="0"/>
                <a:cs typeface="Times New Roman" panose="02020603050405020304" pitchFamily="18" charset="0"/>
              </a:rPr>
              <a:t>Montarea de vane sau zonarea</a:t>
            </a:r>
            <a:endParaRPr lang="en-US" sz="2000" dirty="0">
              <a:solidFill>
                <a:schemeClr val="tx1"/>
              </a:solidFill>
              <a:latin typeface="Times New Roman" panose="02020603050405020304" pitchFamily="18" charset="0"/>
              <a:cs typeface="Times New Roman" panose="02020603050405020304" pitchFamily="18" charset="0"/>
            </a:endParaRPr>
          </a:p>
          <a:p>
            <a:pPr>
              <a:buFont typeface="Wingdings"/>
              <a:buChar char="v"/>
            </a:pPr>
            <a:r>
              <a:rPr lang="ro-RO" sz="2000" dirty="0">
                <a:solidFill>
                  <a:schemeClr val="tx1"/>
                </a:solidFill>
                <a:latin typeface="Times New Roman" panose="02020603050405020304" pitchFamily="18" charset="0"/>
                <a:cs typeface="Times New Roman" panose="02020603050405020304" pitchFamily="18" charset="0"/>
              </a:rPr>
              <a:t>Reducerea înălțimii de pompare</a:t>
            </a:r>
            <a:endParaRPr lang="ru-RU" sz="2000" dirty="0">
              <a:solidFill>
                <a:schemeClr val="tx1"/>
              </a:solidFill>
              <a:latin typeface="Times New Roman" panose="02020603050405020304" pitchFamily="18" charset="0"/>
              <a:cs typeface="Times New Roman" panose="02020603050405020304" pitchFamily="18" charset="0"/>
            </a:endParaRPr>
          </a:p>
          <a:p>
            <a:pPr marL="342900" indent="198438">
              <a:buFont typeface="Arial" panose="020B0604020202020204" pitchFamily="34" charset="0"/>
              <a:buChar char="•"/>
            </a:pPr>
            <a:r>
              <a:rPr lang="ro-RO" sz="2000" dirty="0">
                <a:solidFill>
                  <a:schemeClr val="tx1"/>
                </a:solidFill>
                <a:latin typeface="Times New Roman" panose="02020603050405020304" pitchFamily="18" charset="0"/>
                <a:cs typeface="Times New Roman" panose="02020603050405020304" pitchFamily="18" charset="0"/>
                <a:sym typeface="Wingdings"/>
              </a:rPr>
              <a:t>Reglarea presiunii constante cu convertizoare de frecvență</a:t>
            </a:r>
          </a:p>
          <a:p>
            <a:pPr marL="342900" indent="198438">
              <a:buFont typeface="Arial" panose="020B0604020202020204" pitchFamily="34" charset="0"/>
              <a:buChar char="•"/>
            </a:pPr>
            <a:r>
              <a:rPr lang="en-US" sz="2000" dirty="0" err="1">
                <a:solidFill>
                  <a:schemeClr val="tx1"/>
                </a:solidFill>
                <a:latin typeface="Times New Roman" panose="02020603050405020304" pitchFamily="18" charset="0"/>
                <a:cs typeface="Times New Roman" panose="02020603050405020304" pitchFamily="18" charset="0"/>
                <a:sym typeface="Wingdings"/>
              </a:rPr>
              <a:t>Reglarea</a:t>
            </a:r>
            <a:r>
              <a:rPr lang="en-US" sz="2000" dirty="0">
                <a:solidFill>
                  <a:schemeClr val="tx1"/>
                </a:solidFill>
                <a:latin typeface="Times New Roman" panose="02020603050405020304" pitchFamily="18" charset="0"/>
                <a:cs typeface="Times New Roman" panose="02020603050405020304" pitchFamily="18" charset="0"/>
                <a:sym typeface="Wingdings"/>
              </a:rPr>
              <a:t> </a:t>
            </a:r>
            <a:r>
              <a:rPr lang="en-US" sz="2000" dirty="0" err="1">
                <a:solidFill>
                  <a:schemeClr val="tx1"/>
                </a:solidFill>
                <a:latin typeface="Times New Roman" panose="02020603050405020304" pitchFamily="18" charset="0"/>
                <a:cs typeface="Times New Roman" panose="02020603050405020304" pitchFamily="18" charset="0"/>
                <a:sym typeface="Wingdings"/>
              </a:rPr>
              <a:t>presiunii</a:t>
            </a:r>
            <a:r>
              <a:rPr lang="en-US" sz="2000" dirty="0">
                <a:solidFill>
                  <a:schemeClr val="tx1"/>
                </a:solidFill>
                <a:latin typeface="Times New Roman" panose="02020603050405020304" pitchFamily="18" charset="0"/>
                <a:cs typeface="Times New Roman" panose="02020603050405020304" pitchFamily="18" charset="0"/>
                <a:sym typeface="Wingdings"/>
              </a:rPr>
              <a:t> </a:t>
            </a:r>
            <a:r>
              <a:rPr lang="en-US" sz="2000" dirty="0" err="1">
                <a:solidFill>
                  <a:schemeClr val="tx1"/>
                </a:solidFill>
                <a:latin typeface="Times New Roman" panose="02020603050405020304" pitchFamily="18" charset="0"/>
                <a:cs typeface="Times New Roman" panose="02020603050405020304" pitchFamily="18" charset="0"/>
                <a:sym typeface="Wingdings"/>
              </a:rPr>
              <a:t>func</a:t>
            </a:r>
            <a:r>
              <a:rPr lang="ro-RO" sz="2000" dirty="0">
                <a:solidFill>
                  <a:schemeClr val="tx1"/>
                </a:solidFill>
                <a:latin typeface="Times New Roman" panose="02020603050405020304" pitchFamily="18" charset="0"/>
                <a:cs typeface="Times New Roman" panose="02020603050405020304" pitchFamily="18" charset="0"/>
                <a:sym typeface="Wingdings"/>
              </a:rPr>
              <a:t>ție de consum cu ajutorul unor softuri</a:t>
            </a:r>
            <a:endParaRPr lang="en-US" sz="2000" dirty="0">
              <a:solidFill>
                <a:schemeClr val="tx1"/>
              </a:solidFill>
              <a:latin typeface="Times New Roman" panose="02020603050405020304" pitchFamily="18" charset="0"/>
              <a:cs typeface="Times New Roman" panose="02020603050405020304" pitchFamily="18" charset="0"/>
            </a:endParaRPr>
          </a:p>
          <a:p>
            <a:pPr>
              <a:buFont typeface="Wingdings"/>
              <a:buChar char="v"/>
            </a:pPr>
            <a:r>
              <a:rPr lang="ro-RO" sz="2000" dirty="0">
                <a:solidFill>
                  <a:schemeClr val="tx1"/>
                </a:solidFill>
                <a:latin typeface="Times New Roman" panose="02020603050405020304" pitchFamily="18" charset="0"/>
                <a:cs typeface="Times New Roman" panose="02020603050405020304" pitchFamily="18" charset="0"/>
              </a:rPr>
              <a:t>Vane de reducere a presiunii (PRV)</a:t>
            </a:r>
            <a:endParaRPr lang="en-US" sz="2000" dirty="0">
              <a:solidFill>
                <a:schemeClr val="tx1"/>
              </a:solidFill>
              <a:latin typeface="Times New Roman" panose="02020603050405020304" pitchFamily="18" charset="0"/>
              <a:cs typeface="Times New Roman" panose="02020603050405020304" pitchFamily="18" charset="0"/>
            </a:endParaRPr>
          </a:p>
          <a:p>
            <a:pPr marL="439738" indent="-254000" defTabSz="180975">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 </a:t>
            </a:r>
            <a:r>
              <a:rPr lang="ro-RO" sz="2000" dirty="0">
                <a:solidFill>
                  <a:schemeClr val="tx1"/>
                </a:solidFill>
                <a:latin typeface="Times New Roman" panose="02020603050405020304" pitchFamily="18" charset="0"/>
                <a:cs typeface="Times New Roman" panose="02020603050405020304" pitchFamily="18" charset="0"/>
              </a:rPr>
              <a:t>vane care produc o presiune diferențială constantă între intrare și iesire</a:t>
            </a:r>
            <a:endParaRPr lang="en-US" sz="2000" dirty="0">
              <a:solidFill>
                <a:schemeClr val="tx1"/>
              </a:solidFill>
              <a:latin typeface="Times New Roman" panose="02020603050405020304" pitchFamily="18" charset="0"/>
              <a:cs typeface="Times New Roman" panose="02020603050405020304" pitchFamily="18" charset="0"/>
            </a:endParaRPr>
          </a:p>
          <a:p>
            <a:pPr marL="439738" indent="-254000" defTabSz="180975">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 </a:t>
            </a:r>
            <a:r>
              <a:rPr lang="ro-RO" sz="2000" dirty="0">
                <a:solidFill>
                  <a:schemeClr val="tx1"/>
                </a:solidFill>
                <a:latin typeface="Times New Roman" panose="02020603050405020304" pitchFamily="18" charset="0"/>
                <a:cs typeface="Times New Roman" panose="02020603050405020304" pitchFamily="18" charset="0"/>
              </a:rPr>
              <a:t>vane care furnizează o presiune constantă în aval</a:t>
            </a:r>
            <a:endParaRPr lang="en-US" sz="2000" dirty="0">
              <a:solidFill>
                <a:schemeClr val="tx1"/>
              </a:solidFill>
              <a:latin typeface="Times New Roman" panose="02020603050405020304" pitchFamily="18" charset="0"/>
              <a:cs typeface="Times New Roman" panose="02020603050405020304" pitchFamily="18" charset="0"/>
            </a:endParaRPr>
          </a:p>
          <a:p>
            <a:pPr marL="439738" indent="-254000" defTabSz="180975">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 vane </a:t>
            </a:r>
            <a:r>
              <a:rPr lang="ro-RO" sz="2000" dirty="0">
                <a:solidFill>
                  <a:schemeClr val="tx1"/>
                </a:solidFill>
                <a:latin typeface="Times New Roman" panose="02020603050405020304" pitchFamily="18" charset="0"/>
                <a:cs typeface="Times New Roman" panose="02020603050405020304" pitchFamily="18" charset="0"/>
              </a:rPr>
              <a:t>care produc o presiune variabilă în aval permițând scăderea presiunii pe timpul nopții</a:t>
            </a:r>
          </a:p>
          <a:p>
            <a:pPr marL="439738" indent="-254000" defTabSz="180975">
              <a:buFont typeface="Arial" pitchFamily="34" charset="0"/>
              <a:buChar char="•"/>
            </a:pPr>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1164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707886"/>
          </a:xfrm>
          <a:prstGeom prst="rect">
            <a:avLst/>
          </a:prstGeom>
          <a:noFill/>
        </p:spPr>
        <p:txBody>
          <a:bodyPr wrap="square" rtlCol="0">
            <a:spAutoFit/>
          </a:bodyPr>
          <a:lstStyle/>
          <a:p>
            <a:r>
              <a:rPr lang="ro-MD" sz="2000" dirty="0">
                <a:solidFill>
                  <a:schemeClr val="tx1"/>
                </a:solidFill>
                <a:latin typeface="Times New Roman" panose="02020603050405020304" pitchFamily="18" charset="0"/>
                <a:cs typeface="Times New Roman" panose="02020603050405020304" pitchFamily="18" charset="0"/>
              </a:rPr>
              <a:t>Subzonarea zonei cu suprapresiune, mun Chișinău, sect. Ciocana prin instalare/ înlocuire și închiderea ulterioră a vanelor </a:t>
            </a:r>
            <a:endParaRPr lang="ro-RO"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181" y="2777806"/>
            <a:ext cx="8840983" cy="3546764"/>
          </a:xfrm>
          <a:prstGeom prst="rect">
            <a:avLst/>
          </a:prstGeom>
        </p:spPr>
      </p:pic>
    </p:spTree>
    <p:extLst>
      <p:ext uri="{BB962C8B-B14F-4D97-AF65-F5344CB8AC3E}">
        <p14:creationId xmlns:p14="http://schemas.microsoft.com/office/powerpoint/2010/main" val="18525958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181" y="1810688"/>
            <a:ext cx="8748620" cy="4885676"/>
          </a:xfrm>
          <a:prstGeom prst="rect">
            <a:avLst/>
          </a:prstGeom>
        </p:spPr>
      </p:pic>
      <p:sp>
        <p:nvSpPr>
          <p:cNvPr id="12" name="TextBox 11"/>
          <p:cNvSpPr txBox="1"/>
          <p:nvPr/>
        </p:nvSpPr>
        <p:spPr>
          <a:xfrm>
            <a:off x="203200" y="1430316"/>
            <a:ext cx="8537372" cy="1015663"/>
          </a:xfrm>
          <a:prstGeom prst="rect">
            <a:avLst/>
          </a:prstGeom>
          <a:noFill/>
        </p:spPr>
        <p:txBody>
          <a:bodyPr wrap="square" rtlCol="0">
            <a:spAutoFit/>
          </a:bodyPr>
          <a:lstStyle/>
          <a:p>
            <a:pPr algn="ctr"/>
            <a:r>
              <a:rPr lang="en-US" sz="2000" dirty="0" err="1">
                <a:solidFill>
                  <a:schemeClr val="tx1"/>
                </a:solidFill>
                <a:latin typeface="Times New Roman" panose="02020603050405020304" pitchFamily="18" charset="0"/>
                <a:cs typeface="Times New Roman" panose="02020603050405020304" pitchFamily="18" charset="0"/>
              </a:rPr>
              <a:t>Efectul</a:t>
            </a:r>
            <a:r>
              <a:rPr lang="en-US" sz="2000" dirty="0">
                <a:solidFill>
                  <a:schemeClr val="tx1"/>
                </a:solidFill>
                <a:latin typeface="Times New Roman" panose="02020603050405020304" pitchFamily="18" charset="0"/>
                <a:cs typeface="Times New Roman" panose="02020603050405020304" pitchFamily="18" charset="0"/>
              </a:rPr>
              <a:t> </a:t>
            </a:r>
            <a:r>
              <a:rPr lang="ro-RO" sz="2000" dirty="0">
                <a:solidFill>
                  <a:schemeClr val="tx1"/>
                </a:solidFill>
                <a:latin typeface="Times New Roman" panose="02020603050405020304" pitchFamily="18" charset="0"/>
                <a:cs typeface="Times New Roman" panose="02020603050405020304" pitchFamily="18" charset="0"/>
              </a:rPr>
              <a:t>împlementării reducerii presiunii </a:t>
            </a:r>
            <a:r>
              <a:rPr lang="ro-MD" sz="2000" dirty="0">
                <a:solidFill>
                  <a:schemeClr val="tx1"/>
                </a:solidFill>
                <a:latin typeface="Times New Roman" panose="02020603050405020304" pitchFamily="18" charset="0"/>
                <a:cs typeface="Times New Roman" panose="02020603050405020304" pitchFamily="18" charset="0"/>
              </a:rPr>
              <a:t>mun Chișinău, sect. Ciocana </a:t>
            </a:r>
          </a:p>
          <a:p>
            <a:pPr algn="ctr"/>
            <a:endParaRPr lang="ro-MD" sz="2000" dirty="0">
              <a:solidFill>
                <a:schemeClr val="tx1"/>
              </a:solidFill>
              <a:latin typeface="Times New Roman" panose="02020603050405020304" pitchFamily="18" charset="0"/>
              <a:cs typeface="Times New Roman" panose="02020603050405020304" pitchFamily="18" charset="0"/>
            </a:endParaRPr>
          </a:p>
          <a:p>
            <a:pPr algn="ctr"/>
            <a:endParaRPr lang="ro-RO"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836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7"/>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763878"/>
            <a:ext cx="8748619" cy="4555093"/>
          </a:xfrm>
          <a:prstGeom prst="rect">
            <a:avLst/>
          </a:prstGeom>
          <a:noFill/>
        </p:spPr>
        <p:txBody>
          <a:bodyPr wrap="square" rtlCol="0">
            <a:spAutoFit/>
          </a:bodyPr>
          <a:lstStyle/>
          <a:p>
            <a:pPr algn="ctr"/>
            <a:r>
              <a:rPr lang="ro-RO" sz="2000" dirty="0">
                <a:solidFill>
                  <a:schemeClr val="tx1"/>
                </a:solidFill>
              </a:rPr>
              <a:t>Managementul regimurilor de funcționare a rețelelor de apă/canalizare</a:t>
            </a:r>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pPr algn="just" defTabSz="442913">
              <a:lnSpc>
                <a:spcPct val="150000"/>
              </a:lnSpc>
            </a:pPr>
            <a:r>
              <a:rPr lang="ro-RO"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F</a:t>
            </a:r>
            <a:r>
              <a:rPr lang="ro-RO" sz="2000" dirty="0" err="1">
                <a:solidFill>
                  <a:schemeClr val="tx1"/>
                </a:solidFill>
                <a:latin typeface="Times New Roman" panose="02020603050405020304" pitchFamily="18" charset="0"/>
                <a:cs typeface="Times New Roman" panose="02020603050405020304" pitchFamily="18" charset="0"/>
              </a:rPr>
              <a:t>uncţionarea</a:t>
            </a:r>
            <a:r>
              <a:rPr lang="ro-RO" sz="2000" dirty="0">
                <a:solidFill>
                  <a:schemeClr val="tx1"/>
                </a:solidFill>
                <a:latin typeface="Times New Roman" panose="02020603050405020304" pitchFamily="18" charset="0"/>
                <a:cs typeface="Times New Roman" panose="02020603050405020304" pitchFamily="18" charset="0"/>
              </a:rPr>
              <a:t> sistemului public de alimentare cu apă, precum şi continuitatea evacuării apelor uzate de la </a:t>
            </a:r>
            <a:r>
              <a:rPr lang="ro-RO" sz="2000" dirty="0" err="1">
                <a:solidFill>
                  <a:schemeClr val="tx1"/>
                </a:solidFill>
                <a:latin typeface="Times New Roman" panose="02020603050405020304" pitchFamily="18" charset="0"/>
                <a:cs typeface="Times New Roman" panose="02020603050405020304" pitchFamily="18" charset="0"/>
              </a:rPr>
              <a:t>toţi</a:t>
            </a:r>
            <a:r>
              <a:rPr lang="ro-RO" sz="2000" dirty="0">
                <a:solidFill>
                  <a:schemeClr val="tx1"/>
                </a:solidFill>
                <a:latin typeface="Times New Roman" panose="02020603050405020304" pitchFamily="18" charset="0"/>
                <a:cs typeface="Times New Roman" panose="02020603050405020304" pitchFamily="18" charset="0"/>
              </a:rPr>
              <a:t> consumatorii de servicii, în </a:t>
            </a:r>
            <a:r>
              <a:rPr lang="ro-RO" sz="2000" dirty="0" err="1">
                <a:solidFill>
                  <a:schemeClr val="tx1"/>
                </a:solidFill>
                <a:latin typeface="Times New Roman" panose="02020603050405020304" pitchFamily="18" charset="0"/>
                <a:cs typeface="Times New Roman" panose="02020603050405020304" pitchFamily="18" charset="0"/>
              </a:rPr>
              <a:t>funcţie</a:t>
            </a:r>
            <a:r>
              <a:rPr lang="ro-RO" sz="2000" dirty="0">
                <a:solidFill>
                  <a:schemeClr val="tx1"/>
                </a:solidFill>
                <a:latin typeface="Times New Roman" panose="02020603050405020304" pitchFamily="18" charset="0"/>
                <a:cs typeface="Times New Roman" panose="02020603050405020304" pitchFamily="18" charset="0"/>
              </a:rPr>
              <a:t> de categoria de asigurare a sistemului de alimentare cu apă şi de canalizare din localitatea data</a:t>
            </a:r>
            <a:r>
              <a:rPr lang="en-US" sz="2000" dirty="0">
                <a:solidFill>
                  <a:schemeClr val="tx1"/>
                </a:solidFill>
                <a:latin typeface="Times New Roman" panose="02020603050405020304" pitchFamily="18" charset="0"/>
                <a:cs typeface="Times New Roman" panose="02020603050405020304" pitchFamily="18" charset="0"/>
              </a:rPr>
              <a:t> cu </a:t>
            </a:r>
            <a:r>
              <a:rPr lang="en-US" sz="2000" dirty="0" err="1">
                <a:solidFill>
                  <a:schemeClr val="tx1"/>
                </a:solidFill>
                <a:latin typeface="Times New Roman" panose="02020603050405020304" pitchFamily="18" charset="0"/>
                <a:cs typeface="Times New Roman" panose="02020603050405020304" pitchFamily="18" charset="0"/>
              </a:rPr>
              <a:t>parametrii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necesari</a:t>
            </a:r>
            <a:r>
              <a:rPr lang="en-US" sz="2000" dirty="0">
                <a:solidFill>
                  <a:schemeClr val="tx1"/>
                </a:solidFill>
                <a:latin typeface="Times New Roman" panose="02020603050405020304" pitchFamily="18" charset="0"/>
                <a:cs typeface="Times New Roman" panose="02020603050405020304" pitchFamily="18" charset="0"/>
              </a:rPr>
              <a:t> </a:t>
            </a:r>
            <a:r>
              <a:rPr lang="ro-RO" sz="2000" dirty="0">
                <a:solidFill>
                  <a:schemeClr val="tx1"/>
                </a:solidFill>
                <a:latin typeface="Times New Roman" panose="02020603050405020304" pitchFamily="18" charset="0"/>
                <a:cs typeface="Times New Roman" panose="02020603050405020304" pitchFamily="18" charset="0"/>
              </a:rPr>
              <a:t>care satisfac următoarelor </a:t>
            </a:r>
            <a:r>
              <a:rPr lang="ro-RO" sz="2000" dirty="0" err="1">
                <a:solidFill>
                  <a:schemeClr val="tx1"/>
                </a:solidFill>
                <a:latin typeface="Times New Roman" panose="02020603050405020304" pitchFamily="18" charset="0"/>
                <a:cs typeface="Times New Roman" panose="02020603050405020304" pitchFamily="18" charset="0"/>
              </a:rPr>
              <a:t>cerinţe</a:t>
            </a:r>
            <a:r>
              <a:rPr lang="ro-RO" sz="2000" dirty="0">
                <a:solidFill>
                  <a:schemeClr val="tx1"/>
                </a:solidFill>
                <a:latin typeface="Times New Roman" panose="02020603050405020304" pitchFamily="18" charset="0"/>
                <a:cs typeface="Times New Roman" panose="02020603050405020304" pitchFamily="18" charset="0"/>
              </a:rPr>
              <a:t>:</a:t>
            </a:r>
          </a:p>
          <a:p>
            <a:pPr marL="268288" indent="-268288" algn="just">
              <a:lnSpc>
                <a:spcPct val="150000"/>
              </a:lnSpc>
              <a:buFont typeface="Arial" panose="020B0604020202020204" pitchFamily="34" charset="0"/>
              <a:buChar char="•"/>
            </a:pPr>
            <a:r>
              <a:rPr lang="ro-RO" sz="2000" dirty="0">
                <a:solidFill>
                  <a:schemeClr val="tx1"/>
                </a:solidFill>
                <a:latin typeface="Times New Roman" panose="02020603050405020304" pitchFamily="18" charset="0"/>
                <a:cs typeface="Times New Roman" panose="02020603050405020304" pitchFamily="18" charset="0"/>
              </a:rPr>
              <a:t>presiunea necesară şi cantitatea de apă în toate punctele de consum;</a:t>
            </a:r>
          </a:p>
          <a:p>
            <a:pPr marL="268288" indent="-268288" algn="just">
              <a:lnSpc>
                <a:spcPct val="150000"/>
              </a:lnSpc>
              <a:buFont typeface="Arial" panose="020B0604020202020204" pitchFamily="34" charset="0"/>
              <a:buChar char="•"/>
            </a:pPr>
            <a:r>
              <a:rPr lang="ro-RO" sz="2000" dirty="0" err="1">
                <a:solidFill>
                  <a:schemeClr val="tx1"/>
                </a:solidFill>
                <a:latin typeface="Times New Roman" panose="02020603050405020304" pitchFamily="18" charset="0"/>
                <a:cs typeface="Times New Roman" panose="02020603050405020304" pitchFamily="18" charset="0"/>
              </a:rPr>
              <a:t>funcţionarea</a:t>
            </a:r>
            <a:r>
              <a:rPr lang="ro-RO" sz="2000" dirty="0">
                <a:solidFill>
                  <a:schemeClr val="tx1"/>
                </a:solidFill>
                <a:latin typeface="Times New Roman" panose="02020603050405020304" pitchFamily="18" charset="0"/>
                <a:cs typeface="Times New Roman" panose="02020603050405020304" pitchFamily="18" charset="0"/>
              </a:rPr>
              <a:t> sigură şi neîntreruptă a sistemei;</a:t>
            </a:r>
          </a:p>
          <a:p>
            <a:endParaRPr lang="ro-RO" sz="2000" dirty="0">
              <a:solidFill>
                <a:schemeClr val="tx1"/>
              </a:solidFill>
              <a:latin typeface="Times New Roman" panose="02020603050405020304" pitchFamily="18" charset="0"/>
              <a:cs typeface="Times New Roman" panose="02020603050405020304" pitchFamily="18" charset="0"/>
            </a:endParaRPr>
          </a:p>
          <a:p>
            <a:pPr algn="just" defTabSz="442913"/>
            <a:r>
              <a:rPr lang="ro-RO" sz="2000"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831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19971" y="1720011"/>
            <a:ext cx="8320601" cy="3785652"/>
          </a:xfrm>
          <a:prstGeom prst="rect">
            <a:avLst/>
          </a:prstGeom>
          <a:noFill/>
        </p:spPr>
        <p:txBody>
          <a:bodyPr wrap="square" rtlCol="0">
            <a:spAutoFit/>
          </a:bodyPr>
          <a:lstStyle/>
          <a:p>
            <a:pPr algn="just" defTabSz="534988"/>
            <a:r>
              <a:rPr lang="ro-RO" sz="2000" dirty="0">
                <a:solidFill>
                  <a:schemeClr val="tx1"/>
                </a:solidFill>
                <a:latin typeface="Times New Roman" panose="02020603050405020304" pitchFamily="18" charset="0"/>
                <a:cs typeface="Times New Roman" panose="02020603050405020304" pitchFamily="18" charset="0"/>
              </a:rPr>
              <a:t>	Sarcina (presiunea) liberă – presiunea minimă care trebuie să fie asigurată în orice punct de </a:t>
            </a:r>
            <a:r>
              <a:rPr lang="ro-RO" sz="2000" dirty="0" err="1">
                <a:solidFill>
                  <a:schemeClr val="tx1"/>
                </a:solidFill>
                <a:latin typeface="Times New Roman" panose="02020603050405020304" pitchFamily="18" charset="0"/>
                <a:cs typeface="Times New Roman" panose="02020603050405020304" pitchFamily="18" charset="0"/>
              </a:rPr>
              <a:t>branşament</a:t>
            </a:r>
            <a:r>
              <a:rPr lang="ro-RO" sz="2000" dirty="0">
                <a:solidFill>
                  <a:schemeClr val="tx1"/>
                </a:solidFill>
                <a:latin typeface="Times New Roman" panose="02020603050405020304" pitchFamily="18" charset="0"/>
                <a:cs typeface="Times New Roman" panose="02020603050405020304" pitchFamily="18" charset="0"/>
              </a:rPr>
              <a:t> al </a:t>
            </a:r>
            <a:r>
              <a:rPr lang="ro-RO" sz="2000" dirty="0" err="1">
                <a:solidFill>
                  <a:schemeClr val="tx1"/>
                </a:solidFill>
                <a:latin typeface="Times New Roman" panose="02020603050405020304" pitchFamily="18" charset="0"/>
                <a:cs typeface="Times New Roman" panose="02020603050405020304" pitchFamily="18" charset="0"/>
              </a:rPr>
              <a:t>reţelei</a:t>
            </a:r>
            <a:r>
              <a:rPr lang="ro-RO" sz="2000" dirty="0">
                <a:solidFill>
                  <a:schemeClr val="tx1"/>
                </a:solidFill>
                <a:latin typeface="Times New Roman" panose="02020603050405020304" pitchFamily="18" charset="0"/>
                <a:cs typeface="Times New Roman" panose="02020603050405020304" pitchFamily="18" charset="0"/>
              </a:rPr>
              <a:t> de distribuție, pentru ca debitul de apă normal să poată ajunge la cel mai înalt şi mai îndepărtat punct de consum al instalației interioare din clădirea.</a:t>
            </a:r>
          </a:p>
          <a:p>
            <a:pPr algn="just" defTabSz="534988"/>
            <a:r>
              <a:rPr lang="ro-RO" sz="2000" dirty="0">
                <a:solidFill>
                  <a:schemeClr val="tx1"/>
                </a:solidFill>
                <a:latin typeface="Times New Roman" panose="02020603050405020304" pitchFamily="18" charset="0"/>
                <a:cs typeface="Times New Roman" panose="02020603050405020304" pitchFamily="18" charset="0"/>
              </a:rPr>
              <a:t>	Presiunea liberă în sistemul de alimentare cu apă din cișmelele de captare a apei trebuie să fie de cel puțin 10 m.</a:t>
            </a:r>
          </a:p>
          <a:p>
            <a:pPr algn="just" defTabSz="534988"/>
            <a:r>
              <a:rPr lang="ro-RO" sz="2000" dirty="0">
                <a:solidFill>
                  <a:schemeClr val="tx1"/>
                </a:solidFill>
                <a:latin typeface="Times New Roman" panose="02020603050405020304" pitchFamily="18" charset="0"/>
                <a:cs typeface="Times New Roman" panose="02020603050405020304" pitchFamily="18" charset="0"/>
              </a:rPr>
              <a:t>	Presiunea liberă la intrarea în clădirile </a:t>
            </a:r>
            <a:r>
              <a:rPr lang="ro-RO" sz="2000" dirty="0" err="1">
                <a:solidFill>
                  <a:schemeClr val="tx1"/>
                </a:solidFill>
                <a:latin typeface="Times New Roman" panose="02020603050405020304" pitchFamily="18" charset="0"/>
                <a:cs typeface="Times New Roman" panose="02020603050405020304" pitchFamily="18" charset="0"/>
              </a:rPr>
              <a:t>rezidenţiale</a:t>
            </a:r>
            <a:r>
              <a:rPr lang="ro-RO" sz="2000" dirty="0">
                <a:solidFill>
                  <a:schemeClr val="tx1"/>
                </a:solidFill>
                <a:latin typeface="Times New Roman" panose="02020603050405020304" pitchFamily="18" charset="0"/>
                <a:cs typeface="Times New Roman" panose="02020603050405020304" pitchFamily="18" charset="0"/>
              </a:rPr>
              <a:t> şi publice trebuie să fie adoptată din calculul presiunii libere pentru primele niveluri de cel </a:t>
            </a:r>
            <a:r>
              <a:rPr lang="ro-RO" sz="2000" dirty="0" err="1">
                <a:solidFill>
                  <a:schemeClr val="tx1"/>
                </a:solidFill>
                <a:latin typeface="Times New Roman" panose="02020603050405020304" pitchFamily="18" charset="0"/>
                <a:cs typeface="Times New Roman" panose="02020603050405020304" pitchFamily="18" charset="0"/>
              </a:rPr>
              <a:t>puţin</a:t>
            </a:r>
            <a:r>
              <a:rPr lang="ro-RO" sz="2000" dirty="0">
                <a:solidFill>
                  <a:schemeClr val="tx1"/>
                </a:solidFill>
                <a:latin typeface="Times New Roman" panose="02020603050405020304" pitchFamily="18" charset="0"/>
                <a:cs typeface="Times New Roman" panose="02020603050405020304" pitchFamily="18" charset="0"/>
              </a:rPr>
              <a:t> 10 m, urmată de o </a:t>
            </a:r>
            <a:r>
              <a:rPr lang="ro-RO" sz="2000" dirty="0" err="1">
                <a:solidFill>
                  <a:schemeClr val="tx1"/>
                </a:solidFill>
                <a:latin typeface="Times New Roman" panose="02020603050405020304" pitchFamily="18" charset="0"/>
                <a:cs typeface="Times New Roman" panose="02020603050405020304" pitchFamily="18" charset="0"/>
              </a:rPr>
              <a:t>creştere</a:t>
            </a:r>
            <a:r>
              <a:rPr lang="ro-RO" sz="2000" dirty="0">
                <a:solidFill>
                  <a:schemeClr val="tx1"/>
                </a:solidFill>
                <a:latin typeface="Times New Roman" panose="02020603050405020304" pitchFamily="18" charset="0"/>
                <a:cs typeface="Times New Roman" panose="02020603050405020304" pitchFamily="18" charset="0"/>
              </a:rPr>
              <a:t> a presiunii de calcul egală cu valoarea de 4 m pentru fiecare nivel superior, dacă există consumatori de acestea.</a:t>
            </a:r>
          </a:p>
          <a:p>
            <a:pPr algn="just" defTabSz="534988"/>
            <a:r>
              <a:rPr lang="ro-RO" sz="2000" dirty="0">
                <a:solidFill>
                  <a:schemeClr val="tx1"/>
                </a:solidFill>
                <a:latin typeface="Times New Roman" panose="02020603050405020304" pitchFamily="18" charset="0"/>
                <a:cs typeface="Times New Roman" panose="02020603050405020304" pitchFamily="18" charset="0"/>
              </a:rPr>
              <a:t>	Presiunea liberă în rețeaua externă de apă menajeră și potabilă la consumatori (la intrarea în clădire, obiect) nu trebuie să depășească 60 m. </a:t>
            </a:r>
            <a:endParaRPr lang="ro-RO" sz="18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550581" y="5634545"/>
            <a:ext cx="8113127" cy="941745"/>
          </a:xfrm>
        </p:spPr>
        <p:txBody>
          <a:bodyPr/>
          <a:lstStyle/>
          <a:p>
            <a:r>
              <a:rPr lang="ro-RO" sz="2000" dirty="0">
                <a:solidFill>
                  <a:schemeClr val="tx1"/>
                </a:solidFill>
                <a:latin typeface="Times New Roman" panose="02020603050405020304" pitchFamily="18" charset="0"/>
                <a:cs typeface="Times New Roman" panose="02020603050405020304" pitchFamily="18" charset="0"/>
              </a:rPr>
              <a:t>NOTĂ – </a:t>
            </a:r>
            <a:r>
              <a:rPr lang="ro-RO" dirty="0">
                <a:solidFill>
                  <a:schemeClr val="tx1"/>
                </a:solidFill>
                <a:latin typeface="Times New Roman" panose="02020603050405020304" pitchFamily="18" charset="0"/>
                <a:cs typeface="Times New Roman" panose="02020603050405020304" pitchFamily="18" charset="0"/>
              </a:rPr>
              <a:t>La o presiune în rețea de peste 60 m pentru clădiri sau zone separate, trebuie prevăzută instalarea unor reglatoare a presiunii sau zonarea sistemului de alimentare cu apă.</a:t>
            </a:r>
          </a:p>
          <a:p>
            <a:endParaRPr lang="ru-RU" dirty="0"/>
          </a:p>
        </p:txBody>
      </p:sp>
    </p:spTree>
    <p:extLst>
      <p:ext uri="{BB962C8B-B14F-4D97-AF65-F5344CB8AC3E}">
        <p14:creationId xmlns:p14="http://schemas.microsoft.com/office/powerpoint/2010/main" val="42133824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19971" y="4206249"/>
            <a:ext cx="8320601" cy="1938992"/>
          </a:xfrm>
          <a:prstGeom prst="rect">
            <a:avLst/>
          </a:prstGeom>
          <a:noFill/>
        </p:spPr>
        <p:txBody>
          <a:bodyPr wrap="square" rtlCol="0">
            <a:spAutoFit/>
          </a:bodyPr>
          <a:lstStyle/>
          <a:p>
            <a:pPr algn="just" defTabSz="534988"/>
            <a:r>
              <a:rPr lang="ro-RO"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Respectarea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regimului</a:t>
            </a:r>
            <a:r>
              <a:rPr lang="en-US" sz="2000" dirty="0">
                <a:solidFill>
                  <a:schemeClr val="tx1"/>
                </a:solidFill>
                <a:latin typeface="Times New Roman" panose="02020603050405020304" pitchFamily="18" charset="0"/>
                <a:cs typeface="Times New Roman" panose="02020603050405020304" pitchFamily="18" charset="0"/>
              </a:rPr>
              <a:t> de </a:t>
            </a:r>
            <a:r>
              <a:rPr lang="en-US" sz="2000" dirty="0" err="1">
                <a:solidFill>
                  <a:schemeClr val="tx1"/>
                </a:solidFill>
                <a:latin typeface="Times New Roman" panose="02020603050405020304" pitchFamily="18" charset="0"/>
                <a:cs typeface="Times New Roman" panose="02020603050405020304" pitchFamily="18" charset="0"/>
              </a:rPr>
              <a:t>alimentare</a:t>
            </a:r>
            <a:r>
              <a:rPr lang="en-US" sz="2000" dirty="0">
                <a:solidFill>
                  <a:schemeClr val="tx1"/>
                </a:solidFill>
                <a:latin typeface="Times New Roman" panose="02020603050405020304" pitchFamily="18" charset="0"/>
                <a:cs typeface="Times New Roman" panose="02020603050405020304" pitchFamily="18" charset="0"/>
              </a:rPr>
              <a:t> cu </a:t>
            </a:r>
            <a:r>
              <a:rPr lang="ro-MD" sz="2000" dirty="0">
                <a:solidFill>
                  <a:schemeClr val="tx1"/>
                </a:solidFill>
                <a:latin typeface="Times New Roman" panose="02020603050405020304" pitchFamily="18" charset="0"/>
                <a:cs typeface="Times New Roman" panose="02020603050405020304" pitchFamily="18" charset="0"/>
              </a:rPr>
              <a:t>apă - </a:t>
            </a:r>
            <a:r>
              <a:rPr lang="ro-RO" sz="2000" dirty="0">
                <a:solidFill>
                  <a:schemeClr val="tx1"/>
                </a:solidFill>
                <a:latin typeface="Times New Roman" panose="02020603050405020304" pitchFamily="18" charset="0"/>
                <a:cs typeface="Times New Roman" panose="02020603050405020304" pitchFamily="18" charset="0"/>
              </a:rPr>
              <a:t>asigurarea funcționării fiabile și eficiente a tuturor elementelor sistemului de alimentare cu apă – instalațiilor de captare a apei/prizei de apă, instalațiilor de tratare/epurare a apei, rețelei de alimentare cu apă (apeductelor), rezervoarelor și turnurilor de apă, stațiilor de pompare, etc.</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534988"/>
            <a:endParaRPr lang="ro-RO" sz="2000" dirty="0">
              <a:solidFill>
                <a:schemeClr val="tx1"/>
              </a:solidFill>
              <a:latin typeface="Times New Roman" panose="02020603050405020304" pitchFamily="18" charset="0"/>
              <a:cs typeface="Times New Roman" panose="02020603050405020304" pitchFamily="18" charset="0"/>
            </a:endParaRPr>
          </a:p>
        </p:txBody>
      </p:sp>
      <p:pic>
        <p:nvPicPr>
          <p:cNvPr id="12" name="Picture 1">
            <a:extLst>
              <a:ext uri="{FF2B5EF4-FFF2-40B4-BE49-F238E27FC236}">
                <a16:creationId xmlns:a16="http://schemas.microsoft.com/office/drawing/2014/main" xmlns="" id="{AAE94ABE-B887-406C-A5B6-1BEEC8B52C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385" y="1528366"/>
            <a:ext cx="7019636" cy="2587060"/>
          </a:xfrm>
          <a:prstGeom prst="rect">
            <a:avLst/>
          </a:prstGeom>
        </p:spPr>
      </p:pic>
    </p:spTree>
    <p:extLst>
      <p:ext uri="{BB962C8B-B14F-4D97-AF65-F5344CB8AC3E}">
        <p14:creationId xmlns:p14="http://schemas.microsoft.com/office/powerpoint/2010/main" val="37844702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1746" y="1612081"/>
            <a:ext cx="8469746" cy="4739759"/>
          </a:xfrm>
          <a:prstGeom prst="rect">
            <a:avLst/>
          </a:prstGeom>
          <a:noFill/>
        </p:spPr>
        <p:txBody>
          <a:bodyPr wrap="square" rtlCol="0">
            <a:spAutoFit/>
          </a:bodyPr>
          <a:lstStyle/>
          <a:p>
            <a:pPr algn="just" defTabSz="628650"/>
            <a:r>
              <a:rPr lang="ro-RO"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Stațiile de pompare de alimentare cu apă trebuie să asigure livrarea neîntreruptă a apei către consumator cu respectarea presiunii de serviciu în punctele de control ale rețelei de apă în conformitate cu regimul real al consumului de apă</a:t>
            </a:r>
            <a:r>
              <a:rPr lang="en-US" sz="2000" dirty="0">
                <a:solidFill>
                  <a:schemeClr val="tx1"/>
                </a:solidFill>
                <a:latin typeface="Times New Roman" panose="02020603050405020304" pitchFamily="18" charset="0"/>
                <a:cs typeface="Times New Roman" panose="02020603050405020304" pitchFamily="18" charset="0"/>
              </a:rPr>
              <a:t>.</a:t>
            </a:r>
          </a:p>
          <a:p>
            <a:pPr algn="just" defTabSz="628650"/>
            <a:r>
              <a:rPr lang="en-US"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Stațiile de pompare de canalizare trebuie să asigure pomparea stabilă a apelor uzate în conformitate cu regimul real de evacuare a apei uzate.</a:t>
            </a:r>
            <a:endParaRPr lang="en-US" sz="2000" dirty="0">
              <a:solidFill>
                <a:schemeClr val="tx1"/>
              </a:solidFill>
              <a:latin typeface="Times New Roman" panose="02020603050405020304" pitchFamily="18" charset="0"/>
              <a:cs typeface="Times New Roman" panose="02020603050405020304" pitchFamily="18" charset="0"/>
            </a:endParaRPr>
          </a:p>
          <a:p>
            <a:pPr algn="just" defTabSz="628650"/>
            <a:r>
              <a:rPr lang="en-US" i="1" dirty="0"/>
              <a:t>	</a:t>
            </a:r>
            <a:r>
              <a:rPr lang="ro-MD" sz="2000" dirty="0">
                <a:solidFill>
                  <a:schemeClr val="tx1"/>
                </a:solidFill>
                <a:latin typeface="Times New Roman" panose="02020603050405020304" pitchFamily="18" charset="0"/>
                <a:cs typeface="Times New Roman" panose="02020603050405020304" pitchFamily="18" charset="0"/>
              </a:rPr>
              <a:t>Pentru o reglare efectivă a regimurilor de funcționare la fiecare stație trebuie să fie elaborate din timp hărți de regim </a:t>
            </a:r>
            <a:endParaRPr lang="en-US" sz="2000" dirty="0">
              <a:solidFill>
                <a:schemeClr val="tx1"/>
              </a:solidFill>
              <a:latin typeface="Times New Roman" panose="02020603050405020304" pitchFamily="18" charset="0"/>
              <a:cs typeface="Times New Roman" panose="02020603050405020304" pitchFamily="18" charset="0"/>
            </a:endParaRPr>
          </a:p>
          <a:p>
            <a:pPr algn="just" defTabSz="628650"/>
            <a:r>
              <a:rPr lang="en-US"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Agregatele de pompare trebuie să funcționeze în regim econom. </a:t>
            </a:r>
            <a:endParaRPr lang="en-US" sz="2000" dirty="0">
              <a:solidFill>
                <a:schemeClr val="tx1"/>
              </a:solidFill>
              <a:latin typeface="Times New Roman" panose="02020603050405020304" pitchFamily="18" charset="0"/>
              <a:cs typeface="Times New Roman" panose="02020603050405020304" pitchFamily="18" charset="0"/>
            </a:endParaRPr>
          </a:p>
          <a:p>
            <a:pPr algn="just" defTabSz="628650"/>
            <a:r>
              <a:rPr lang="en-US"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În calitate de criteriu/indice de funcționare economă a stațiilor de pompare în comun cu alte instalații trebuie să se folosească normativul de consum specific de energie exprimat în kwh/1000 m</a:t>
            </a:r>
            <a:r>
              <a:rPr lang="ro-MD" sz="2000" baseline="30000" dirty="0">
                <a:solidFill>
                  <a:schemeClr val="tx1"/>
                </a:solidFill>
                <a:latin typeface="Times New Roman" panose="02020603050405020304" pitchFamily="18" charset="0"/>
                <a:cs typeface="Times New Roman" panose="02020603050405020304" pitchFamily="18" charset="0"/>
              </a:rPr>
              <a:t>3 </a:t>
            </a:r>
            <a:r>
              <a:rPr lang="ro-MD" sz="2000" dirty="0">
                <a:solidFill>
                  <a:schemeClr val="tx1"/>
                </a:solidFill>
                <a:latin typeface="Times New Roman" panose="02020603050405020304" pitchFamily="18" charset="0"/>
                <a:cs typeface="Times New Roman" panose="02020603050405020304" pitchFamily="18" charset="0"/>
              </a:rPr>
              <a:t>cu condiția asigurării/menținerii presiunii de serviciu stabilite în rețeaua de  alimentare cu apă sau asigurării graficului stabilit de refulare/pompare a apei uzate. </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628650"/>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5067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1746" y="1612081"/>
            <a:ext cx="8469746" cy="4708981"/>
          </a:xfrm>
          <a:prstGeom prst="rect">
            <a:avLst/>
          </a:prstGeom>
          <a:noFill/>
        </p:spPr>
        <p:txBody>
          <a:bodyPr wrap="square" rtlCol="0">
            <a:spAutoFit/>
          </a:bodyPr>
          <a:lstStyle/>
          <a:p>
            <a:pPr defTabSz="541338"/>
            <a:r>
              <a:rPr lang="ro-RO"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Regimul econom de funcționare a stațiilor de pompare este asigurat respectând următoarele condiții:</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pompele funcționează în domeniul randamentului optim, adică în diapazonul de funcționare admis a variației debitului de apă și a presiunii;</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verificarea permanentă a uzurii utilajului (pompelor, stavilelor, vanelor, supapelor/clapetelor) și înlăturarea la timp a uzurii detectate; </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menținerea conformității regimului de funcționare a stațiilor de pompare cu regimul de funcționare a rețelelor de apă și canalizare</a:t>
            </a:r>
            <a:endParaRPr lang="en-US" sz="2000" dirty="0">
              <a:solidFill>
                <a:schemeClr val="tx1"/>
              </a:solidFill>
              <a:latin typeface="Times New Roman" panose="02020603050405020304" pitchFamily="18" charset="0"/>
              <a:cs typeface="Times New Roman" panose="02020603050405020304" pitchFamily="18" charset="0"/>
            </a:endParaRPr>
          </a:p>
          <a:p>
            <a:pPr lvl="0"/>
            <a:endParaRPr lang="ru-RU" sz="2000" dirty="0">
              <a:solidFill>
                <a:schemeClr val="tx1"/>
              </a:solidFill>
              <a:latin typeface="Times New Roman" panose="02020603050405020304" pitchFamily="18" charset="0"/>
              <a:cs typeface="Times New Roman" panose="02020603050405020304" pitchFamily="18" charset="0"/>
            </a:endParaRPr>
          </a:p>
          <a:p>
            <a:pPr algn="just" defTabSz="439738"/>
            <a:r>
              <a:rPr lang="en-US"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Nu se admite funcționarea agregatelor de pompare în regim anormal: supraîncărcare, cavitație, pompare, în afara domeniului de randament optim, vibrație mărită, supraîncălzirea rulmenților și altor ansambluri ale agregatelor.</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628650"/>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6027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510309" y="1426305"/>
            <a:ext cx="8362758" cy="4401205"/>
          </a:xfrm>
          <a:prstGeom prst="rect">
            <a:avLst/>
          </a:prstGeom>
          <a:noFill/>
        </p:spPr>
        <p:txBody>
          <a:bodyPr wrap="square" rtlCol="0">
            <a:spAutoFit/>
          </a:bodyPr>
          <a:lstStyle/>
          <a:p>
            <a:r>
              <a:rPr lang="ro-RO"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Punerea în conformitate/corespundere a regimului de funcționare a stațiilor de pompare cu regimul de funcționare al rețelelor de apă și/sau de canalizare poate fi efectuată prin diferite metode:</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prin selectarea corectă a componenței agregatelor de pompare pentru regimurile variabile ale livrării apei. Pentru aceasta prin calcule sau în mod experimental se selectează combinațiile de lucru cele mai econome ale mai multor tipuri de pompe pentru domenii diferite ale debitelor. În caz de necesitate se pot strunji rotoarele unor pompe;</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prin reglarea regimului de funcționare al unor pompe utilizând strangularea pompelor cu ajutorul vanelor de refulare, Reglarea pompelor centrifuge cu ajutorul vanelor de aspirație este interzisă;</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prin reglare frecvenței de rotație a rotoarelor pompelor cu ajutorul acționării reglabile, precum și prin combinarea acestei metode cu cele descrise anterior.</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4218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1746" y="1612081"/>
            <a:ext cx="8469746" cy="4708981"/>
          </a:xfrm>
          <a:prstGeom prst="rect">
            <a:avLst/>
          </a:prstGeom>
          <a:noFill/>
        </p:spPr>
        <p:txBody>
          <a:bodyPr wrap="square" rtlCol="0">
            <a:spAutoFit/>
          </a:bodyPr>
          <a:lstStyle/>
          <a:p>
            <a:pPr algn="just"/>
            <a:r>
              <a:rPr lang="ro-RO"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Pentru controlul operativ al funcționării utilajului și pentru asigurarea unui regim econom de funcționare stația de pompare trebuie echipată:</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cu dispozitive de măsură a presiunii (senzori de presiune, manometre) pe conductele de refulare și de aspirație ale pompelor, pe colectoarele de refulare și de aspirație;</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cu dispozitive de măsurare a nivelului apei în rezervoarele de recepție a stațiilor de canalizare și în rezervoarele de apă curată (indicatoare de nivel, senzori de nivel);</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cu dispozitive de măsurare a debitului/debitmetre cu adaptoare integratoare și dispozitive autoînregistratoare pe aducțiunile de refulare, conductele magistrale</a:t>
            </a:r>
            <a:endParaRPr lang="ru-RU" sz="2000" dirty="0">
              <a:solidFill>
                <a:schemeClr val="tx1"/>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cu contoare electrice pe liniile de alimentare, de separare a folosințelor proprii și a sub-abonaților;</a:t>
            </a:r>
            <a:endParaRPr lang="ru-RU"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o-MD" sz="2000" dirty="0">
                <a:solidFill>
                  <a:schemeClr val="tx1"/>
                </a:solidFill>
                <a:latin typeface="Times New Roman" panose="02020603050405020304" pitchFamily="18" charset="0"/>
                <a:cs typeface="Times New Roman" panose="02020603050405020304" pitchFamily="18" charset="0"/>
              </a:rPr>
              <a:t>cu aparate de măsură a curentului electric (ampermetre, voltmetre, etc.)</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2325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1746" y="1612081"/>
            <a:ext cx="8469746" cy="4708981"/>
          </a:xfrm>
          <a:prstGeom prst="rect">
            <a:avLst/>
          </a:prstGeom>
          <a:noFill/>
        </p:spPr>
        <p:txBody>
          <a:bodyPr wrap="square" rtlCol="0">
            <a:spAutoFit/>
          </a:bodyPr>
          <a:lstStyle/>
          <a:p>
            <a:r>
              <a:rPr lang="ro-RO" sz="2000" dirty="0">
                <a:solidFill>
                  <a:schemeClr val="tx1"/>
                </a:solidFill>
                <a:latin typeface="Times New Roman" panose="02020603050405020304" pitchFamily="18" charset="0"/>
                <a:cs typeface="Times New Roman" panose="02020603050405020304" pitchFamily="18" charset="0"/>
              </a:rPr>
              <a:t>	</a:t>
            </a:r>
            <a:r>
              <a:rPr lang="ro-MD" sz="2000" dirty="0">
                <a:solidFill>
                  <a:schemeClr val="tx1"/>
                </a:solidFill>
                <a:latin typeface="Times New Roman" panose="02020603050405020304" pitchFamily="18" charset="0"/>
                <a:cs typeface="Times New Roman" panose="02020603050405020304" pitchFamily="18" charset="0"/>
              </a:rPr>
              <a:t>Regimul de umplere-deșertare a rezervoarelor trebuie să  fie determinat de condițiile de optimizare a funcționării sistemului de livrare a apei ca a unui sistem unitar, considerând faptul, că schimbul total al rezervei de apă păstrată în fiecare din ele trebuie să aibă loc, de regulă, în termen de 2 zile. </a:t>
            </a:r>
            <a:endParaRPr lang="en-US" sz="2000" dirty="0">
              <a:solidFill>
                <a:schemeClr val="tx1"/>
              </a:solidFill>
              <a:latin typeface="Times New Roman" panose="02020603050405020304" pitchFamily="18" charset="0"/>
              <a:cs typeface="Times New Roman" panose="02020603050405020304" pitchFamily="18" charset="0"/>
            </a:endParaRPr>
          </a:p>
          <a:p>
            <a:pPr algn="just" defTabSz="628650"/>
            <a:r>
              <a:rPr lang="en-US" sz="2000" dirty="0">
                <a:solidFill>
                  <a:schemeClr val="tx1"/>
                </a:solidFill>
                <a:latin typeface="Times New Roman" panose="02020603050405020304" pitchFamily="18" charset="0"/>
                <a:cs typeface="Times New Roman" panose="02020603050405020304" pitchFamily="18" charset="0"/>
              </a:rPr>
              <a:t>	</a:t>
            </a:r>
            <a:r>
              <a:rPr lang="ro-RO" sz="2000" dirty="0">
                <a:solidFill>
                  <a:schemeClr val="tx1"/>
                </a:solidFill>
                <a:latin typeface="Times New Roman" panose="02020603050405020304" pitchFamily="18" charset="0"/>
                <a:cs typeface="Times New Roman" panose="02020603050405020304" pitchFamily="18" charset="0"/>
              </a:rPr>
              <a:t>Pentru sistemele de alimentare cu apă calculele privind funcționarea comună a aducțiunilor, rețelelor de alimentare cu apă, stațiilor de pompare și a rezervoarelor de reglare trebuie efectuate, de regulă, pentru următoarele regimuri de alimentare cu apă: </a:t>
            </a:r>
          </a:p>
          <a:p>
            <a:pPr marL="457200" indent="-457200" algn="just" defTabSz="628650">
              <a:buAutoNum type="alphaLcParenR"/>
            </a:pPr>
            <a:r>
              <a:rPr lang="ro-RO" sz="2000" dirty="0">
                <a:solidFill>
                  <a:schemeClr val="tx1"/>
                </a:solidFill>
                <a:latin typeface="Times New Roman" panose="02020603050405020304" pitchFamily="18" charset="0"/>
                <a:cs typeface="Times New Roman" panose="02020603050405020304" pitchFamily="18" charset="0"/>
              </a:rPr>
              <a:t>în ziua de consum maxim de apă - consumul maxim orar, precum și debitul maxim orar de apă plus debitul pentru stingerea incendiilor;</a:t>
            </a:r>
          </a:p>
          <a:p>
            <a:pPr marL="457200" indent="-457200" algn="just" defTabSz="628650">
              <a:buAutoNum type="alphaLcParenR"/>
            </a:pPr>
            <a:r>
              <a:rPr lang="ro-RO" sz="2000" dirty="0">
                <a:solidFill>
                  <a:schemeClr val="tx1"/>
                </a:solidFill>
                <a:latin typeface="Times New Roman" panose="02020603050405020304" pitchFamily="18" charset="0"/>
                <a:cs typeface="Times New Roman" panose="02020603050405020304" pitchFamily="18" charset="0"/>
              </a:rPr>
              <a:t>în ziua consumului mediu de apă – consumul mediu orar; </a:t>
            </a:r>
          </a:p>
          <a:p>
            <a:pPr marL="457200" indent="-457200" algn="just" defTabSz="628650">
              <a:buAutoNum type="alphaLcParenR"/>
            </a:pPr>
            <a:r>
              <a:rPr lang="ro-RO" sz="2000" dirty="0">
                <a:solidFill>
                  <a:schemeClr val="tx1"/>
                </a:solidFill>
                <a:latin typeface="Times New Roman" panose="02020603050405020304" pitchFamily="18" charset="0"/>
                <a:cs typeface="Times New Roman" panose="02020603050405020304" pitchFamily="18" charset="0"/>
              </a:rPr>
              <a:t>în ziua consumului minim de apă – consumul minim orar. </a:t>
            </a:r>
            <a:endParaRPr lang="ru-RU"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a:p>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992343"/>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4008</TotalTime>
  <Words>158</Words>
  <Application>Microsoft Office PowerPoint</Application>
  <PresentationFormat>Экран (4:3)</PresentationFormat>
  <Paragraphs>154</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Arial Narrow</vt:lpstr>
      <vt:lpstr>Calibri</vt:lpstr>
      <vt:lpstr>Times New Roman</vt:lpstr>
      <vt:lpstr>Wingdings</vt:lpstr>
      <vt:lpstr>GIZ_Banner_Kopfzeile-Ausland (3)</vt:lpstr>
      <vt:lpstr>Curs de instruire pentru angajații operatorilor „Apă-Canal”  Modulul:  Managementul și exploatarea rețelelor de alimentare cu apă și de canalizare  Sesiunea 4:  Controlul și stabilirea regimului de funcționare a rețelelor                    de apă/canalizare. Sistema SCADA pentru rețele de apă   Expert: Vitali Ponomarenco / Moldovan Artiom Institutia/Intreprinderea: S.A. „ Apa Canal Chișinău ” / S.R.L. „ SALONIX ”   2 – 3 – 4 Aprilie 2019,  Chișinău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313</cp:revision>
  <cp:lastPrinted>2017-07-11T13:18:46Z</cp:lastPrinted>
  <dcterms:created xsi:type="dcterms:W3CDTF">2013-09-05T11:54:56Z</dcterms:created>
  <dcterms:modified xsi:type="dcterms:W3CDTF">2019-04-12T10:02:01Z</dcterms:modified>
</cp:coreProperties>
</file>