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24"/>
  </p:notesMasterIdLst>
  <p:handoutMasterIdLst>
    <p:handoutMasterId r:id="rId25"/>
  </p:handoutMasterIdLst>
  <p:sldIdLst>
    <p:sldId id="407" r:id="rId2"/>
    <p:sldId id="428" r:id="rId3"/>
    <p:sldId id="418" r:id="rId4"/>
    <p:sldId id="427" r:id="rId5"/>
    <p:sldId id="430" r:id="rId6"/>
    <p:sldId id="429" r:id="rId7"/>
    <p:sldId id="425" r:id="rId8"/>
    <p:sldId id="431" r:id="rId9"/>
    <p:sldId id="432" r:id="rId10"/>
    <p:sldId id="433" r:id="rId11"/>
    <p:sldId id="435" r:id="rId12"/>
    <p:sldId id="434" r:id="rId13"/>
    <p:sldId id="438" r:id="rId14"/>
    <p:sldId id="437" r:id="rId15"/>
    <p:sldId id="436" r:id="rId16"/>
    <p:sldId id="439" r:id="rId17"/>
    <p:sldId id="440" r:id="rId18"/>
    <p:sldId id="441" r:id="rId19"/>
    <p:sldId id="442" r:id="rId20"/>
    <p:sldId id="443" r:id="rId21"/>
    <p:sldId id="444" r:id="rId22"/>
    <p:sldId id="406" r:id="rId23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4070"/>
    <a:srgbClr val="002060"/>
    <a:srgbClr val="6E6452"/>
    <a:srgbClr val="E5DBA1"/>
    <a:srgbClr val="BABA93"/>
    <a:srgbClr val="BABB93"/>
    <a:srgbClr val="DEDEAF"/>
    <a:srgbClr val="99999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2385" autoAdjust="0"/>
  </p:normalViewPr>
  <p:slideViewPr>
    <p:cSldViewPr snapToGrid="0">
      <p:cViewPr varScale="1">
        <p:scale>
          <a:sx n="116" d="100"/>
          <a:sy n="116" d="100"/>
        </p:scale>
        <p:origin x="1218" y="108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Klicken Sie, um die Formate des Vorlagentextes zu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GB" noProof="0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GB" noProof="0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layer</a:t>
            </a:r>
          </a:p>
          <a:p>
            <a:pPr lvl="1"/>
            <a:r>
              <a:rPr lang="en-GB"/>
              <a:t>Second layer</a:t>
            </a:r>
          </a:p>
          <a:p>
            <a:pPr lvl="2"/>
            <a:r>
              <a:rPr lang="en-GB"/>
              <a:t>Third layer</a:t>
            </a:r>
          </a:p>
          <a:p>
            <a:pPr lvl="3"/>
            <a:r>
              <a:rPr lang="en-GB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here to add title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5.emf"/><Relationship Id="rId4" Type="http://schemas.openxmlformats.org/officeDocument/2006/relationships/image" Target="../media/image5.png"/><Relationship Id="rId9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8.emf"/><Relationship Id="rId4" Type="http://schemas.openxmlformats.org/officeDocument/2006/relationships/image" Target="../media/image5.png"/><Relationship Id="rId9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3.emf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9.emf"/><Relationship Id="rId5" Type="http://schemas.openxmlformats.org/officeDocument/2006/relationships/image" Target="../media/image6.png"/><Relationship Id="rId10" Type="http://schemas.openxmlformats.org/officeDocument/2006/relationships/image" Target="../media/image28.emf"/><Relationship Id="rId4" Type="http://schemas.openxmlformats.org/officeDocument/2006/relationships/image" Target="../media/image5.png"/><Relationship Id="rId9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33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6.png"/><Relationship Id="rId5" Type="http://schemas.openxmlformats.org/officeDocument/2006/relationships/image" Target="../media/image35.jpeg"/><Relationship Id="rId10" Type="http://schemas.openxmlformats.org/officeDocument/2006/relationships/image" Target="../media/image5.png"/><Relationship Id="rId4" Type="http://schemas.openxmlformats.org/officeDocument/2006/relationships/image" Target="../media/image34.jpe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 defTabSz="1347788">
              <a:tabLst>
                <a:tab pos="2152650" algn="l"/>
              </a:tabLst>
            </a:pPr>
            <a:r>
              <a:rPr lang="ro-RO" b="1" dirty="0">
                <a:solidFill>
                  <a:srgbClr val="002060"/>
                </a:solidFill>
              </a:rPr>
              <a:t>Curs de instruire pentru angajații operatorilor „Apă-Canal”</a:t>
            </a:r>
            <a:r>
              <a:rPr lang="ro-RO" dirty="0">
                <a:solidFill>
                  <a:srgbClr val="002060"/>
                </a:solidFill>
              </a:rPr>
              <a:t/>
            </a:r>
            <a:br>
              <a:rPr lang="ro-RO" dirty="0">
                <a:solidFill>
                  <a:srgbClr val="002060"/>
                </a:solidFill>
              </a:rPr>
            </a:br>
            <a:r>
              <a:rPr lang="ro-RO">
                <a:solidFill>
                  <a:srgbClr val="002060"/>
                </a:solidFill>
              </a:rPr>
              <a:t/>
            </a:r>
            <a:br>
              <a:rPr lang="ro-RO">
                <a:solidFill>
                  <a:srgbClr val="002060"/>
                </a:solidFill>
              </a:rPr>
            </a:br>
            <a:r>
              <a:rPr lang="ro-RO" b="1" smtClean="0">
                <a:solidFill>
                  <a:srgbClr val="C00000"/>
                </a:solidFill>
              </a:rPr>
              <a:t>Modulul:  </a:t>
            </a:r>
            <a:r>
              <a:rPr lang="ro-RO" b="1" dirty="0">
                <a:solidFill>
                  <a:srgbClr val="002060"/>
                </a:solidFill>
              </a:rPr>
              <a:t>Managementul și exploatarea rețelelor de alimentare cu apă și de canalizare</a:t>
            </a:r>
            <a:br>
              <a:rPr lang="ro-RO" b="1" dirty="0">
                <a:solidFill>
                  <a:srgbClr val="002060"/>
                </a:solidFill>
              </a:rPr>
            </a:br>
            <a:r>
              <a:rPr lang="ro-RO" b="1" dirty="0">
                <a:solidFill>
                  <a:srgbClr val="002060"/>
                </a:solidFill>
              </a:rPr>
              <a:t/>
            </a:r>
            <a:br>
              <a:rPr lang="ro-RO" b="1" dirty="0">
                <a:solidFill>
                  <a:srgbClr val="002060"/>
                </a:solidFill>
              </a:rPr>
            </a:br>
            <a:r>
              <a:rPr lang="ro-RO" altLang="en-US" sz="2000" b="1" dirty="0">
                <a:solidFill>
                  <a:srgbClr val="FF0000"/>
                </a:solidFill>
              </a:rPr>
              <a:t>Sesiunea </a:t>
            </a:r>
            <a:r>
              <a:rPr lang="ro-MD" altLang="en-US" sz="2000" b="1" dirty="0">
                <a:solidFill>
                  <a:srgbClr val="FF0000"/>
                </a:solidFill>
              </a:rPr>
              <a:t>5</a:t>
            </a:r>
            <a:r>
              <a:rPr lang="en-US" alt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 </a:t>
            </a:r>
            <a:r>
              <a:rPr lang="ro-RO" b="1" dirty="0">
                <a:solidFill>
                  <a:srgbClr val="333399"/>
                </a:solidFill>
              </a:rPr>
              <a:t>Apa neaducătoare de venit. Consumurile tehnologice și pierderile de apă. </a:t>
            </a:r>
            <a:r>
              <a:rPr lang="ro-RO" sz="2000" dirty="0">
                <a:solidFill>
                  <a:srgbClr val="00407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o-RO" sz="2000" dirty="0">
                <a:solidFill>
                  <a:srgbClr val="00407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>
                <a:solidFill>
                  <a:srgbClr val="000F2E"/>
                </a:solidFill>
              </a:rPr>
              <a:t/>
            </a:r>
            <a:br>
              <a:rPr lang="ro-RO" b="1" dirty="0">
                <a:solidFill>
                  <a:srgbClr val="000F2E"/>
                </a:solidFill>
              </a:rPr>
            </a:br>
            <a:r>
              <a:rPr lang="ro-RO" sz="1800" b="1" i="1" dirty="0">
                <a:solidFill>
                  <a:srgbClr val="002060"/>
                </a:solidFill>
              </a:rPr>
              <a:t>Expert: </a:t>
            </a:r>
            <a:r>
              <a:rPr lang="en-US" sz="1800" b="1" i="1" dirty="0">
                <a:solidFill>
                  <a:srgbClr val="002060"/>
                </a:solidFill>
              </a:rPr>
              <a:t>Vitali </a:t>
            </a:r>
            <a:r>
              <a:rPr lang="en-US" sz="1800" b="1" i="1" dirty="0" err="1">
                <a:solidFill>
                  <a:srgbClr val="002060"/>
                </a:solidFill>
              </a:rPr>
              <a:t>Ponomarenco</a:t>
            </a:r>
            <a:r>
              <a:rPr lang="ro-MD" sz="1800" b="1" i="1" dirty="0">
                <a:solidFill>
                  <a:srgbClr val="002060"/>
                </a:solidFill>
              </a:rPr>
              <a:t> </a:t>
            </a:r>
            <a:r>
              <a:rPr lang="ro-RO" sz="1800" b="1" i="1" dirty="0">
                <a:solidFill>
                  <a:srgbClr val="002060"/>
                </a:solidFill>
              </a:rPr>
              <a:t/>
            </a:r>
            <a:br>
              <a:rPr lang="ro-RO" sz="1800" b="1" i="1" dirty="0">
                <a:solidFill>
                  <a:srgbClr val="002060"/>
                </a:solidFill>
              </a:rPr>
            </a:br>
            <a:r>
              <a:rPr lang="ro-RO" sz="1800" b="1" i="1" dirty="0">
                <a:solidFill>
                  <a:srgbClr val="002060"/>
                </a:solidFill>
              </a:rPr>
              <a:t>Institutia/Intreprinderea:</a:t>
            </a:r>
            <a:r>
              <a:rPr lang="en-US" sz="1800" b="1" i="1" dirty="0">
                <a:solidFill>
                  <a:srgbClr val="002060"/>
                </a:solidFill>
              </a:rPr>
              <a:t> S.A.</a:t>
            </a:r>
            <a:r>
              <a:rPr lang="ro-MD" sz="1800" b="1" i="1" dirty="0">
                <a:solidFill>
                  <a:srgbClr val="002060"/>
                </a:solidFill>
              </a:rPr>
              <a:t> </a:t>
            </a:r>
            <a:r>
              <a:rPr lang="ro-RO" sz="1800" b="1" dirty="0">
                <a:solidFill>
                  <a:srgbClr val="002060"/>
                </a:solidFill>
              </a:rPr>
              <a:t>„ </a:t>
            </a:r>
            <a:r>
              <a:rPr lang="en-US" sz="1800" b="1" i="1" dirty="0" err="1">
                <a:solidFill>
                  <a:srgbClr val="002060"/>
                </a:solidFill>
              </a:rPr>
              <a:t>Apa</a:t>
            </a:r>
            <a:r>
              <a:rPr lang="en-US" sz="1800" b="1" i="1" dirty="0">
                <a:solidFill>
                  <a:srgbClr val="002060"/>
                </a:solidFill>
              </a:rPr>
              <a:t> Canal Chi</a:t>
            </a:r>
            <a:r>
              <a:rPr lang="ro-MD" sz="1800" b="1" i="1" dirty="0">
                <a:solidFill>
                  <a:srgbClr val="002060"/>
                </a:solidFill>
              </a:rPr>
              <a:t>șinău</a:t>
            </a:r>
            <a:r>
              <a:rPr lang="ro-RO" sz="1800" b="1" dirty="0">
                <a:solidFill>
                  <a:srgbClr val="002060"/>
                </a:solidFill>
              </a:rPr>
              <a:t> ” </a:t>
            </a:r>
            <a:r>
              <a:rPr lang="ro-RO" sz="1800" b="1" i="1" dirty="0">
                <a:solidFill>
                  <a:srgbClr val="002060"/>
                </a:solidFill>
              </a:rPr>
              <a:t> </a:t>
            </a:r>
            <a:r>
              <a:rPr lang="ro-RO" sz="1800" b="1" dirty="0">
                <a:solidFill>
                  <a:srgbClr val="002060"/>
                </a:solidFill>
              </a:rPr>
              <a:t/>
            </a:r>
            <a:br>
              <a:rPr lang="ro-RO" sz="1800" b="1" dirty="0">
                <a:solidFill>
                  <a:srgbClr val="002060"/>
                </a:solidFill>
              </a:rPr>
            </a:br>
            <a:r>
              <a:rPr lang="ro-RO" sz="1600" b="1" dirty="0">
                <a:solidFill>
                  <a:srgbClr val="002060"/>
                </a:solidFill>
              </a:rPr>
              <a:t/>
            </a:r>
            <a:br>
              <a:rPr lang="ro-RO" sz="1600" b="1" dirty="0">
                <a:solidFill>
                  <a:srgbClr val="002060"/>
                </a:solidFill>
              </a:rPr>
            </a:br>
            <a:r>
              <a:rPr lang="ro-RO" sz="1600" b="1" dirty="0">
                <a:solidFill>
                  <a:srgbClr val="002060"/>
                </a:solidFill>
              </a:rPr>
              <a:t>2 – 3 – 4 Aprilie 2019,  Chișinău</a:t>
            </a:r>
          </a:p>
        </p:txBody>
      </p:sp>
    </p:spTree>
    <p:extLst>
      <p:ext uri="{BB962C8B-B14F-4D97-AF65-F5344CB8AC3E}">
        <p14:creationId xmlns:p14="http://schemas.microsoft.com/office/powerpoint/2010/main" val="236161678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00" y="1598927"/>
            <a:ext cx="83849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Îmbunătățirea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efectuării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mentenanței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preventive</a:t>
            </a:r>
            <a:endParaRPr lang="ro-RO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mentenanța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preventivă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ajuta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securității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alimentare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calității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pierderilor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menținerea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pierderilor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un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scăzut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defecțiunilor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începătoare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minimizare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defecțiunilor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tuturor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alimentare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0" dirty="0"/>
              <a:t>	</a:t>
            </a: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Îmbunătățirea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gestionării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activelor</a:t>
            </a:r>
            <a:endParaRPr lang="ro-RO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MD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ajuta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eficientă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scurgerilor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termen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lung,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avînd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obiectiv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îmbunătățirea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procesului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planificare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investițiilor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afacerii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bugetului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anual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0" dirty="0"/>
              <a:t>	</a:t>
            </a:r>
          </a:p>
          <a:p>
            <a:r>
              <a:rPr lang="ro-M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Diminuarea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erorilor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contabile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contoare</a:t>
            </a:r>
            <a:endParaRPr lang="ro-MD" sz="1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MD" sz="1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pierderilor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aparente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contabile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sumă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impunătoare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special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cînd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mare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consumatori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dispun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contoare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facturarea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efectuează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tarifelor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fixe.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314049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090" y="1553020"/>
            <a:ext cx="86978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Reducerea sub-înregistrării de către contoare </a:t>
            </a:r>
            <a:endParaRPr lang="ru-RU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Instalarea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contoarelor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conexiunile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sporit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Selectarea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contoarelor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dimensiune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clasă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tip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potrivite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parametrii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conexiunii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Verificarea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tuturor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punctelor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instalare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necesitate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reabilitarea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punctelor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corespunde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specificațiilor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producătorului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Elaborarea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implementarea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orientărilor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SOP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instalarea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corectă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contoarelor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Minimizarea fraudării contoarelor de către clienți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Efectuarea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mentenanței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apei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conform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legislației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Implementarea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citirii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automate a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contoarelor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(AMR)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posibil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financiar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MD" b="0" dirty="0"/>
          </a:p>
          <a:p>
            <a:pPr>
              <a:spcBef>
                <a:spcPts val="600"/>
              </a:spcBef>
            </a:pPr>
            <a:r>
              <a:rPr lang="pt-BR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Reducerea consumului neautorizat / furturilor de apă</a:t>
            </a:r>
            <a:endPara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Utilizarea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softului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actualizat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facturare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funcții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analiză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raportare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fiecărei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conexiuni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ilegale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una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legală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înregistrarea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informațional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clienților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(CIS)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posibilitate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schimbarea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periodică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cititorilor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sectoare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evita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corupție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Instalarea contoarelor rezistente la acțiuni frauduloase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posibilitate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implementarea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automat de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contoare</a:t>
            </a:r>
            <a:r>
              <a:rPr lang="en-US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(AMR)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Elaborarea și implementarea regulamentului de penalizarea a furtului de apă </a:t>
            </a:r>
          </a:p>
        </p:txBody>
      </p:sp>
    </p:spTree>
    <p:extLst>
      <p:ext uri="{BB962C8B-B14F-4D97-AF65-F5344CB8AC3E}">
        <p14:creationId xmlns:p14="http://schemas.microsoft.com/office/powerpoint/2010/main" val="13663995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314" y="1720011"/>
            <a:ext cx="82833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Etapa 3: </a:t>
            </a:r>
            <a:r>
              <a:rPr 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Achiziționarea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echipamentului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materialelor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Etapa 4: </a:t>
            </a:r>
            <a:r>
              <a:rPr 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Implementarea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endParaRPr lang="ro-RO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efectuată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constatărilor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întocmirii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bilanțului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IWA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prioritizării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măsurilor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potrivite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ANV. </a:t>
            </a:r>
          </a:p>
          <a:p>
            <a:pPr algn="just"/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recomandă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începe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măsurilor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reducere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ANV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zonele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pilot.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Rezultatele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obținute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zone pilot pot fi extrapolate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marșurilor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întreaga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rețea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MD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Etapa 5: </a:t>
            </a:r>
            <a:r>
              <a:rPr 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Monitorizarea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asigurarea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îndeplinirii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strategiei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reducere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ANV</a:t>
            </a:r>
            <a:endParaRPr lang="ro-RO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eforturilor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rezultatelor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reducere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ANV se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recomandă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 fi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efectuată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puțin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odată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 an,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efectuarea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analizei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KPI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stabiliți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Softul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”WB-Easy-Calc”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întocmirea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bilanțului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IWA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calculul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KPI.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6850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BA40709-1879-4CF3-B914-6DD40AF9C8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7" y="1561331"/>
            <a:ext cx="8503505" cy="5058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5390286-1808-4DAD-BDE9-3E50572660A1}"/>
              </a:ext>
            </a:extLst>
          </p:cNvPr>
          <p:cNvSpPr txBox="1"/>
          <p:nvPr/>
        </p:nvSpPr>
        <p:spPr>
          <a:xfrm>
            <a:off x="787791" y="1598927"/>
            <a:ext cx="76387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Softul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”WB-Easy-Calc”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9350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468" y="1598927"/>
            <a:ext cx="8351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Utilaj pentru examinarea planificată a rețelelor de apă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1C55E6F-9929-4165-BE79-42D764A9564A}"/>
              </a:ext>
            </a:extLst>
          </p:cNvPr>
          <p:cNvSpPr/>
          <p:nvPr/>
        </p:nvSpPr>
        <p:spPr>
          <a:xfrm>
            <a:off x="550050" y="273911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Loggeri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frecvenţă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monitorizarea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acustică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zonelor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1526533-10A4-4BE5-A6CC-7405E2630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2050" y="2492137"/>
            <a:ext cx="3269412" cy="21229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3BF253-DD16-4C48-AAF8-C0C16FD445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4105" y="5259073"/>
            <a:ext cx="1836721" cy="11923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BBB2404-4DBF-4D02-AB7D-5DF4FBA4E7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030" y="3895551"/>
            <a:ext cx="3842750" cy="25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121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2" y="1598927"/>
            <a:ext cx="51322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Logger robust de mici dimensiuni pentru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monitorizarea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presiunii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înregistrarea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loviturilor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berbec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B2A40C5-D5EF-4329-88DE-C452BB8ACB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7739" y="2458068"/>
            <a:ext cx="3437962" cy="24030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0CC7C29-AE1F-428E-ABE1-0F97F1AD90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3690" y="4657813"/>
            <a:ext cx="1335532" cy="16786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85176D-7231-49ED-98D8-C5A1DF3A7C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1867" y="3822815"/>
            <a:ext cx="3364659" cy="22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366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2" y="1598927"/>
            <a:ext cx="4715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Debitmetru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portabil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ultrasunete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reţelele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distribuţie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apei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325D94-8E41-4EBC-9FEA-25F1AA255B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4693" y="2541933"/>
            <a:ext cx="4234613" cy="31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9629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6BB1F04-5483-48FC-9CDB-51280CEFD0AB}"/>
              </a:ext>
            </a:extLst>
          </p:cNvPr>
          <p:cNvSpPr/>
          <p:nvPr/>
        </p:nvSpPr>
        <p:spPr>
          <a:xfrm>
            <a:off x="861169" y="1810688"/>
            <a:ext cx="40145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Corelator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hibrid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corelare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E7D5C4-DC18-498F-9F05-83F3C69117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2660" y="2580128"/>
            <a:ext cx="5441339" cy="375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6633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D91A0F-EFD0-4832-BEB7-6410188DA1A8}"/>
              </a:ext>
            </a:extLst>
          </p:cNvPr>
          <p:cNvSpPr/>
          <p:nvPr/>
        </p:nvSpPr>
        <p:spPr>
          <a:xfrm>
            <a:off x="823922" y="189482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Hidrofoane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plastice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6945E41-2323-4AD9-B3DE-9A82AC88ED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1281" y="1941630"/>
            <a:ext cx="2899081" cy="28869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39133E4-DD92-414B-BB5B-A4F2DDF863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156" y="3124658"/>
            <a:ext cx="2962275" cy="198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C0038B-17A5-4516-8936-01EE304A70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5367" y="4497406"/>
            <a:ext cx="1744668" cy="21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0990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D91A0F-EFD0-4832-BEB7-6410188DA1A8}"/>
              </a:ext>
            </a:extLst>
          </p:cNvPr>
          <p:cNvSpPr/>
          <p:nvPr/>
        </p:nvSpPr>
        <p:spPr>
          <a:xfrm>
            <a:off x="823922" y="189482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Echipamente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localizarea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acustică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exactă a pierderilor în teren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C5E85AC-D138-40B3-AA8F-24F30BE8D4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7739" y="2664261"/>
            <a:ext cx="3276600" cy="35528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F4EC145-AFDE-4ADB-9FF9-CE089A4818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1" y="3246054"/>
            <a:ext cx="4986674" cy="331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505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667" y="1598927"/>
            <a:ext cx="814790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41338"/>
            <a:r>
              <a:rPr lang="ro-MD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neaducătoare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venit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(ANV)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volumul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total de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rămâne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nefacturată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urmare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nu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generează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venituri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furnizor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exprimată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diferența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cantitatea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produsă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raportată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furnizată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facturată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consumul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autorizat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tuturor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clienților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ANV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cuprinde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pierderile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tehnice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numite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reale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pierderile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comerciale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denumite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aparente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o-MD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541338"/>
            <a:r>
              <a:rPr lang="ro-MD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Reducerea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ANV duce la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sporirea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eficienței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economice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ecologice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final duce la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îmbunătățirea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calității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serviciilor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clienții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Eficientizarea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costurilor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operare</a:t>
            </a:r>
            <a:r>
              <a:rPr lang="ro-MD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MD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Eficientizarea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costurilor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capital</a:t>
            </a:r>
            <a:r>
              <a:rPr lang="ro-MD" sz="20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o-MD" sz="20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Îmbunătățirea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contorizării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facturării</a:t>
            </a:r>
            <a:r>
              <a:rPr lang="ro-MD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MD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Sporirea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securității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aprovizionării</a:t>
            </a:r>
            <a:r>
              <a:rPr lang="ro-MD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o-MD" sz="20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Diminuarea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daunelor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infrastructură</a:t>
            </a:r>
            <a:r>
              <a:rPr lang="ro-MD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Sarcini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reduse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rețeaua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canalizare</a:t>
            </a:r>
            <a:r>
              <a:rPr lang="ro-MD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Sporirea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satisfacției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consumatorilor</a:t>
            </a:r>
            <a:r>
              <a:rPr lang="ro-MD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Publicitate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disponibilitatea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plăti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5409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D91A0F-EFD0-4832-BEB7-6410188DA1A8}"/>
              </a:ext>
            </a:extLst>
          </p:cNvPr>
          <p:cNvSpPr/>
          <p:nvPr/>
        </p:nvSpPr>
        <p:spPr>
          <a:xfrm>
            <a:off x="823922" y="189482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Locator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trasee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cabluri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metalice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îngropate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72DC3B9-B669-40D4-B03B-1C0B562D0E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922" y="3039108"/>
            <a:ext cx="3194247" cy="24519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37D46B8-E7C5-486D-9A2E-C19A9DB080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41" y="1595353"/>
            <a:ext cx="3643885" cy="22423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86FB245-B270-4E10-9463-4AE40A9063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3884" y="3837743"/>
            <a:ext cx="2175734" cy="161907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9F25C68-2211-4349-ADD8-5D0C7BFAAE6D}"/>
              </a:ext>
            </a:extLst>
          </p:cNvPr>
          <p:cNvSpPr/>
          <p:nvPr/>
        </p:nvSpPr>
        <p:spPr>
          <a:xfrm>
            <a:off x="1483993" y="6048191"/>
            <a:ext cx="27842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Locator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feromagnetic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2133EC8-A708-430D-9F36-8416113BFB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7573" y="5411693"/>
            <a:ext cx="3224820" cy="135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8732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B72C01E-20DA-4830-822C-6E261D2BC874}"/>
              </a:ext>
            </a:extLst>
          </p:cNvPr>
          <p:cNvSpPr/>
          <p:nvPr/>
        </p:nvSpPr>
        <p:spPr>
          <a:xfrm>
            <a:off x="694266" y="181068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Georadare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premium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localizarea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utilităţilor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îngropate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72658A-4AF4-4F51-B7F0-A64F5257CD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5233" y="1801687"/>
            <a:ext cx="2443046" cy="28220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1461EA-D8AC-450B-A64D-2286976A91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5645" y="3304010"/>
            <a:ext cx="2949241" cy="298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0783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In cooperare cu</a:t>
            </a: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ro-RO" sz="1400" b="0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 bilanțului apei </a:t>
            </a:r>
          </a:p>
          <a:p>
            <a:pPr algn="ctr"/>
            <a:r>
              <a:rPr lang="ro-RO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(conform IWA - 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Water Association</a:t>
            </a:r>
            <a:r>
              <a:rPr lang="ro-RO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E193CE8-D0C9-4F50-9C93-35BF1FF1D0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667" y="2368368"/>
            <a:ext cx="8401906" cy="444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035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75E3F43-373D-4D47-B2F0-0494FBD58C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98926"/>
            <a:ext cx="9144000" cy="502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417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5FB5D1C-518B-4FC0-8FEB-88F4A4F92D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28365"/>
            <a:ext cx="9144000" cy="498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3886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tx1"/>
                </a:solidFill>
                <a:latin typeface="+mn-lt"/>
              </a:rPr>
              <a:t>Etapele planului de acțiune de reducere a ANV</a:t>
            </a:r>
            <a:endParaRPr lang="ro-RO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BBE143E-38EB-4E3B-BABE-C1AB05B17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81" y="2134663"/>
            <a:ext cx="8748619" cy="4382986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  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procesul de elaborare și punere în aplicare a unei acțiuni adecvate pentru reducerea ANV există, de regulă, 5 etape: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Etapa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Elaborarea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reducere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ANV </a:t>
            </a:r>
            <a:endParaRPr lang="ro-MD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Sporirea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sensibilizării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reducere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ANV </a:t>
            </a:r>
            <a:r>
              <a:rPr lang="ro-M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prevede următorii pași:</a:t>
            </a:r>
            <a:endParaRPr lang="ru-RU" i="1" dirty="0"/>
          </a:p>
          <a:p>
            <a:pPr marL="185738" indent="-185738" algn="just">
              <a:spcBef>
                <a:spcPts val="0"/>
              </a:spcBef>
              <a:spcAft>
                <a:spcPts val="0"/>
              </a:spcAft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desemnarea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Specialistul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școlarizarea  a acestora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subiectul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ANV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 indent="-185738" algn="just">
              <a:spcBef>
                <a:spcPts val="0"/>
              </a:spcBef>
              <a:spcAft>
                <a:spcPts val="0"/>
              </a:spcAft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dentificarea principalelor părți interesate în implementarea strategiei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ANV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 indent="-185738" algn="just">
              <a:spcBef>
                <a:spcPts val="0"/>
              </a:spcBef>
              <a:spcAft>
                <a:spcPts val="0"/>
              </a:spcAft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comitetului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ANV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Actualizarea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informației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alimentare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endParaRPr lang="ru-RU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Actualizarea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conectarea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GIS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decît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rețeaua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 ex.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date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clienților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gestionarea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contoarelor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Actualizarea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hidraulic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rețelelor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țevi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diametru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 de 300 mm </a:t>
            </a:r>
            <a:r>
              <a:rPr lang="ru-RU" dirty="0"/>
              <a:t>	</a:t>
            </a: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10162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181" y="1598927"/>
            <a:ext cx="89518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Întocmirea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bilanțului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apei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IWA</a:t>
            </a:r>
            <a:r>
              <a:rPr lang="ru-RU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ajutorul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aplicația</a:t>
            </a:r>
            <a:r>
              <a:rPr lang="ro-MD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 Excel – WB-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EasyCalc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ajutorul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bilanțului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IWA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devine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posibilă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sectoarele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loc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pierderi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urmat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combatere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pierderilor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bazată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priorități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costuri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Bilanțul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IWA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oferă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performanță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pot fi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utilizați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ulterior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monitorizarea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implementării</a:t>
            </a:r>
            <a:r>
              <a:rPr lang="ro-MD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 urmare, modificarea procedurilor de colectare a informației.</a:t>
            </a:r>
            <a:r>
              <a:rPr lang="en-US" b="0" dirty="0">
                <a:solidFill>
                  <a:schemeClr val="tx1"/>
                </a:solidFill>
              </a:rPr>
              <a:t>	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Etapa 2: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Identificarea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sectoarelor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reducere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ANV </a:t>
            </a:r>
            <a:r>
              <a:rPr 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stabilirea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obiectivelor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Identificarea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calculul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indicatorilor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cheie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performanță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r>
              <a:rPr lang="ro-MD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o-MD" sz="1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Determinarea nivelului economic al scurgerilor și stabilirea obiectivelor</a:t>
            </a:r>
            <a:endParaRPr lang="ro-MD" sz="1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nivelului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scurgerilor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măsurilor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potrivite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prioritizarea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sectoarelor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problematice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ajutorul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bilanțului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obiectivelor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termen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scurt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termen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Întocmirea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graficului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implementare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planului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investițional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259584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533" y="1598927"/>
            <a:ext cx="836803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Facilitarea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efectuării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controlului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scurgerilor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(ALC)</a:t>
            </a:r>
            <a:endParaRPr lang="ro-RO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Efectuarea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detectării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scurgerilor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ALC</a:t>
            </a:r>
            <a:endParaRPr lang="ro-MD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MD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Dotarea  fiecărei echipe cu echipament de detecție a scurgerilor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repararea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scurgerilor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Asigurarea mobilității prin dotarea cu </a:t>
            </a:r>
            <a:r>
              <a:rPr lang="ro-MD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Instruirea în utilizarea echipamentului nou a echipelor  </a:t>
            </a:r>
          </a:p>
          <a:p>
            <a:endParaRPr lang="ru-RU" b="0" dirty="0"/>
          </a:p>
          <a:p>
            <a:r>
              <a:rPr lang="en-US" b="0" dirty="0"/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Reabilitarea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rețelei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alimentare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potabilă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Reabilitarea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segmentelor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frecvente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scurgeri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rețelei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alimentare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reducere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substanțială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numărului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scurgeri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pierderilor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reduce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sarcina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echipelor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detectare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reparare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creând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condiții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efectua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controlul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scurgerilor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ALC. </a:t>
            </a:r>
            <a:r>
              <a:rPr lang="en-US" b="0" dirty="0"/>
              <a:t>	</a:t>
            </a:r>
            <a:endParaRPr lang="ro-MD" b="0" dirty="0"/>
          </a:p>
          <a:p>
            <a:pPr algn="just"/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Introducerea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conceptului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zonificare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îmbunătățirea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gestionării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presiunii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421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181" y="1598927"/>
            <a:ext cx="869781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Îmbunătățirea controlului activ al scurgerilor (ALC</a:t>
            </a:r>
            <a:r>
              <a:rPr lang="it-IT" b="0" dirty="0"/>
              <a:t>)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Procesul de efectuare al ALC poate fi divizat în trei etape majore: </a:t>
            </a:r>
          </a:p>
          <a:p>
            <a:pPr algn="just"/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Conștientizarea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monitorizării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continue 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scurgerilor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analizei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fluxului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presiunii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zone. </a:t>
            </a:r>
          </a:p>
          <a:p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scurgerilor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ajutorul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loggerilor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acustici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metodelor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acustice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acustice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exactă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scurgerii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Sporirea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vitezei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calității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serviciilor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reparație</a:t>
            </a:r>
            <a:endParaRPr lang="ro-MD" sz="1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MD" sz="1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Îmbunătățirea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organizării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lucrărilor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reparație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țevilor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conduce la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sporirea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vitezei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calității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reparațiilor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diminua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scurgerilor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consecință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pierdută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standardizate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procesul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reparației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sporirea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durabilității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reparațiilor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0" dirty="0"/>
              <a:t>	</a:t>
            </a:r>
          </a:p>
          <a:p>
            <a:endParaRPr lang="ro-RO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016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4001</TotalTime>
  <Words>775</Words>
  <Application>Microsoft Office PowerPoint</Application>
  <PresentationFormat>Экран (4:3)</PresentationFormat>
  <Paragraphs>187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Times New Roman</vt:lpstr>
      <vt:lpstr>Wingdings</vt:lpstr>
      <vt:lpstr>GIZ_Banner_Kopfzeile-Ausland (3)</vt:lpstr>
      <vt:lpstr>Curs de instruire pentru angajații operatorilor „Apă-Canal”  Modulul:  Managementul și exploatarea rețelelor de alimentare cu apă și de canalizare  Sesiunea 5:  Apa neaducătoare de venit. Consumurile tehnologice și pierderile de apă.    Expert: Vitali Ponomarenco  Institutia/Intreprinderea: S.A. „ Apa Canal Chișinău ”    2 – 3 – 4 Aprilie 2019,  Chișinău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328</cp:revision>
  <cp:lastPrinted>2017-07-11T13:18:46Z</cp:lastPrinted>
  <dcterms:created xsi:type="dcterms:W3CDTF">2013-09-05T11:54:56Z</dcterms:created>
  <dcterms:modified xsi:type="dcterms:W3CDTF">2019-04-12T10:02:11Z</dcterms:modified>
</cp:coreProperties>
</file>