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01" r:id="rId2"/>
  </p:sldMasterIdLst>
  <p:notesMasterIdLst>
    <p:notesMasterId r:id="rId27"/>
  </p:notesMasterIdLst>
  <p:handoutMasterIdLst>
    <p:handoutMasterId r:id="rId28"/>
  </p:handoutMasterIdLst>
  <p:sldIdLst>
    <p:sldId id="407" r:id="rId3"/>
    <p:sldId id="428" r:id="rId4"/>
    <p:sldId id="445" r:id="rId5"/>
    <p:sldId id="425" r:id="rId6"/>
    <p:sldId id="448" r:id="rId7"/>
    <p:sldId id="449" r:id="rId8"/>
    <p:sldId id="450" r:id="rId9"/>
    <p:sldId id="451" r:id="rId10"/>
    <p:sldId id="447" r:id="rId11"/>
    <p:sldId id="431" r:id="rId12"/>
    <p:sldId id="432" r:id="rId13"/>
    <p:sldId id="433" r:id="rId14"/>
    <p:sldId id="435" r:id="rId15"/>
    <p:sldId id="434" r:id="rId16"/>
    <p:sldId id="438" r:id="rId17"/>
    <p:sldId id="437" r:id="rId18"/>
    <p:sldId id="436" r:id="rId19"/>
    <p:sldId id="439" r:id="rId20"/>
    <p:sldId id="440" r:id="rId21"/>
    <p:sldId id="441" r:id="rId22"/>
    <p:sldId id="442" r:id="rId23"/>
    <p:sldId id="443" r:id="rId24"/>
    <p:sldId id="444" r:id="rId25"/>
    <p:sldId id="406" r:id="rId26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4070"/>
    <a:srgbClr val="002060"/>
    <a:srgbClr val="6E6452"/>
    <a:srgbClr val="E5DBA1"/>
    <a:srgbClr val="BABA93"/>
    <a:srgbClr val="BABB93"/>
    <a:srgbClr val="DEDEAF"/>
    <a:srgbClr val="9999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2385" autoAdjust="0"/>
  </p:normalViewPr>
  <p:slideViewPr>
    <p:cSldViewPr snapToGrid="0">
      <p:cViewPr varScale="1">
        <p:scale>
          <a:sx n="116" d="100"/>
          <a:sy n="116" d="100"/>
        </p:scale>
        <p:origin x="1218" y="10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Klicken Sie, um die Formate des Vorlagentextes zu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B0366-535C-42BD-9CDA-D9E589DC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CB63A0-D285-48BD-86C3-9E049DEDF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1981200"/>
            <a:ext cx="404495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E9125D-7ABA-4951-B3B6-53362EC71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7463" y="1981200"/>
            <a:ext cx="4046537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362F25-5AB8-4FE8-BE89-1234FF87AC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B6D3BF-ADD4-4E1F-84C0-5818ACDC4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8616C-4FF4-40C2-8615-AC715E3E01C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318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1D0CB3-30CB-4AB8-A82E-DA446BC2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F9F4BA-3777-41D6-A433-37119460E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EA5E98-F533-42B4-A91D-128F7297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6E322F-F47E-48C8-9980-3A17FE1EA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88E4D8F-E71A-4557-82E5-5CD896EF7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1A896B5F-73AA-412E-845B-9B4572B62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FA63909E-E50A-482C-A786-982E73777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A2C2DD-5DEB-41C3-9B4E-5396F35170C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8274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5410F8-C737-48FD-9A69-1B4598AC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61C2CE-7904-41FD-A66D-1A3384760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578508-29A4-47DB-AE92-ACF6DF351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310596-A03A-481A-8A84-39F771080AF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73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241E5460-3C86-468B-B15F-E94DB22D28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308B160-F40F-4381-8914-23AC43CC3B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C180CA-1DD5-49B9-978F-4AAE932B95B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5548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5A3AC8-8C3F-49D4-8165-B54FD488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2DB184-98B6-435E-A5E4-B5A46CE7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6916FE-5502-4C1C-A1BA-BD09D2544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B8601F-FFE2-4BD7-B22A-988AEB4C9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84D9B2-AB07-4B73-807A-D76CCB0148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A101A-40B3-4F5D-8B21-8DCB41D7ED9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1786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3EED18-6B7F-46CB-84A1-9BC4C5D5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BD39BF-5458-41CB-8C6A-CA58B1B77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D90122-6576-4F78-B525-2250FF94C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D6D362-853A-4F02-82A5-2432BE8E3E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514BD0-03BF-4C64-94D1-B49586D45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58D789-A869-4EE4-9648-EAB211A6694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0630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803FC9-FB45-46A4-982D-C404A9E3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A0E27F-82C8-4867-95E1-88ED67028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2BFF1C-9D3E-47AB-9506-90450A58F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7C2581E-D663-4C79-9E95-42EFF9E1D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A3A31-161A-42CB-9C28-217A194C84C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1857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D0E1223-AA2E-471E-9FDC-C144732C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3425" y="304800"/>
            <a:ext cx="2060575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E64181A-A729-4780-B196-D0119F27A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113" y="304800"/>
            <a:ext cx="6030912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BE3A60-D6BD-48C0-8875-6888A6C9A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37D9EF-FA0B-49FC-9434-DEDF29240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405A78-42BF-4598-8A56-2ED57986657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15284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ED8353C1-B1A5-4C7C-90C8-BCEE83FF242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00113" y="304800"/>
            <a:ext cx="8243887" cy="579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7DE78E-A8C2-40EF-928F-C9B356513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01950" y="6400800"/>
            <a:ext cx="52927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433E83-E7AC-4A90-8E5A-113503051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7738" y="6400800"/>
            <a:ext cx="576262" cy="457200"/>
          </a:xfrm>
        </p:spPr>
        <p:txBody>
          <a:bodyPr/>
          <a:lstStyle>
            <a:lvl1pPr>
              <a:defRPr/>
            </a:lvl1pPr>
          </a:lstStyle>
          <a:p>
            <a:fld id="{828EABFB-8D99-4BBB-A15F-B6E35CD9538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21456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6F4CE-2CBF-49C6-833B-9FF62300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04800"/>
            <a:ext cx="8243887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90476B52-D3A0-4DFB-85C6-85CD5CD371D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00113" y="1981200"/>
            <a:ext cx="8243887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D4AA453-2E7F-4EA9-8505-2487CD1620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01950" y="6400800"/>
            <a:ext cx="52927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7485A0-B56F-46A4-8079-C78907EE2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7738" y="6400800"/>
            <a:ext cx="576262" cy="457200"/>
          </a:xfrm>
        </p:spPr>
        <p:txBody>
          <a:bodyPr/>
          <a:lstStyle>
            <a:lvl1pPr>
              <a:defRPr/>
            </a:lvl1pPr>
          </a:lstStyle>
          <a:p>
            <a:fld id="{3724F761-C38D-4444-9F09-13A878E7451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9766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074" name="Group 2">
            <a:extLst>
              <a:ext uri="{FF2B5EF4-FFF2-40B4-BE49-F238E27FC236}">
                <a16:creationId xmlns:a16="http://schemas.microsoft.com/office/drawing/2014/main" xmlns="" id="{7875B45C-A462-4ABC-A493-E494A93F3FB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155075" name="Group 3">
              <a:extLst>
                <a:ext uri="{FF2B5EF4-FFF2-40B4-BE49-F238E27FC236}">
                  <a16:creationId xmlns:a16="http://schemas.microsoft.com/office/drawing/2014/main" xmlns="" id="{F1E7D1F3-7FFF-493C-924C-EEB3F6685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155076" name="Freeform 4">
                <a:extLst>
                  <a:ext uri="{FF2B5EF4-FFF2-40B4-BE49-F238E27FC236}">
                    <a16:creationId xmlns:a16="http://schemas.microsoft.com/office/drawing/2014/main" xmlns="" id="{2632CFDC-22AE-4B6F-9EA9-FF1F41AAF6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077" name="Freeform 5">
                <a:extLst>
                  <a:ext uri="{FF2B5EF4-FFF2-40B4-BE49-F238E27FC236}">
                    <a16:creationId xmlns:a16="http://schemas.microsoft.com/office/drawing/2014/main" xmlns="" id="{DCE0E375-7E8C-4160-BA6E-EB1EAA4A49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5078" name="Freeform 6">
              <a:extLst>
                <a:ext uri="{FF2B5EF4-FFF2-40B4-BE49-F238E27FC236}">
                  <a16:creationId xmlns:a16="http://schemas.microsoft.com/office/drawing/2014/main" xmlns="" id="{C78A42F6-CA85-447E-AE56-BB5D897AE8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079" name="Freeform 7">
              <a:extLst>
                <a:ext uri="{FF2B5EF4-FFF2-40B4-BE49-F238E27FC236}">
                  <a16:creationId xmlns:a16="http://schemas.microsoft.com/office/drawing/2014/main" xmlns="" id="{921DFEE8-EA1F-4A81-8A08-4F30673A10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080" name="Freeform 8">
              <a:extLst>
                <a:ext uri="{FF2B5EF4-FFF2-40B4-BE49-F238E27FC236}">
                  <a16:creationId xmlns:a16="http://schemas.microsoft.com/office/drawing/2014/main" xmlns="" id="{9992BFBB-89E5-45BE-B769-5B04C94FB56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55081" name="Group 9">
              <a:extLst>
                <a:ext uri="{FF2B5EF4-FFF2-40B4-BE49-F238E27FC236}">
                  <a16:creationId xmlns:a16="http://schemas.microsoft.com/office/drawing/2014/main" xmlns="" id="{B3B9F54D-2331-4DDF-962D-D18C407E7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155082" name="Freeform 10">
                <a:extLst>
                  <a:ext uri="{FF2B5EF4-FFF2-40B4-BE49-F238E27FC236}">
                    <a16:creationId xmlns:a16="http://schemas.microsoft.com/office/drawing/2014/main" xmlns="" id="{35F0D995-21BB-4EE4-AF8F-DA1D5CB8997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083" name="Freeform 11">
                <a:extLst>
                  <a:ext uri="{FF2B5EF4-FFF2-40B4-BE49-F238E27FC236}">
                    <a16:creationId xmlns:a16="http://schemas.microsoft.com/office/drawing/2014/main" xmlns="" id="{9A7BDAD7-40ED-4D61-9F2E-2626E67DD3A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084" name="Freeform 12">
                <a:extLst>
                  <a:ext uri="{FF2B5EF4-FFF2-40B4-BE49-F238E27FC236}">
                    <a16:creationId xmlns:a16="http://schemas.microsoft.com/office/drawing/2014/main" xmlns="" id="{C1DBBC37-1752-4279-B2D8-C3478E8653D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085" name="Freeform 13">
                <a:extLst>
                  <a:ext uri="{FF2B5EF4-FFF2-40B4-BE49-F238E27FC236}">
                    <a16:creationId xmlns:a16="http://schemas.microsoft.com/office/drawing/2014/main" xmlns="" id="{FEF8769D-06C2-4BC1-BED4-668FBABC23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086" name="Freeform 14">
                <a:extLst>
                  <a:ext uri="{FF2B5EF4-FFF2-40B4-BE49-F238E27FC236}">
                    <a16:creationId xmlns:a16="http://schemas.microsoft.com/office/drawing/2014/main" xmlns="" id="{97301518-CD76-4DD3-8D83-97D26E2B8E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087" name="Freeform 15">
                <a:extLst>
                  <a:ext uri="{FF2B5EF4-FFF2-40B4-BE49-F238E27FC236}">
                    <a16:creationId xmlns:a16="http://schemas.microsoft.com/office/drawing/2014/main" xmlns="" id="{109441A1-A340-47CF-8103-85595751015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55088" name="Rectangle 16">
            <a:extLst>
              <a:ext uri="{FF2B5EF4-FFF2-40B4-BE49-F238E27FC236}">
                <a16:creationId xmlns:a16="http://schemas.microsoft.com/office/drawing/2014/main" xmlns="" id="{22753EBC-8672-41CE-8E3D-F5605BDFE40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ru-RU" noProof="0"/>
              <a:t>Titelmasterformat durch Klicken bearbeiten</a:t>
            </a:r>
          </a:p>
        </p:txBody>
      </p:sp>
      <p:sp>
        <p:nvSpPr>
          <p:cNvPr id="1155089" name="Rectangle 17">
            <a:extLst>
              <a:ext uri="{FF2B5EF4-FFF2-40B4-BE49-F238E27FC236}">
                <a16:creationId xmlns:a16="http://schemas.microsoft.com/office/drawing/2014/main" xmlns="" id="{3374C5CC-9ECE-41C5-AE91-5047C8A9B97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ru-RU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7799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902635-9240-44FA-ABBC-7FE93881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E2098B-2DC8-4F20-8E28-F16BDA0D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888B24-1CB3-46BF-BDE6-146FCDEBD1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D3A32D5-75AB-4892-B3FC-974AB57DC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6A63EE-2F02-4EE8-8AEB-822FA3B7250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0338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9AEC2-F74B-47BF-8394-F258C1E6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55F4A0-700A-4F54-9550-4B6318A8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A8D98D1-821D-4028-A1EA-ACB270CE4B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B53A9A-1F28-4650-91E2-9634FFDC7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BE599-BC87-45E0-8445-CF238F69F99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44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layer</a:t>
            </a:r>
          </a:p>
          <a:p>
            <a:pPr lvl="1"/>
            <a:r>
              <a:rPr lang="en-GB"/>
              <a:t>Second layer</a:t>
            </a:r>
          </a:p>
          <a:p>
            <a:pPr lvl="2"/>
            <a:r>
              <a:rPr lang="en-GB"/>
              <a:t>Third layer</a:t>
            </a:r>
          </a:p>
          <a:p>
            <a:pPr lvl="3"/>
            <a:r>
              <a:rPr lang="en-GB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here to add title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050" name="Group 2">
            <a:extLst>
              <a:ext uri="{FF2B5EF4-FFF2-40B4-BE49-F238E27FC236}">
                <a16:creationId xmlns:a16="http://schemas.microsoft.com/office/drawing/2014/main" xmlns="" id="{0B8FFA19-868A-4D38-A15E-6824882E3083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54051" name="Freeform 3">
              <a:extLst>
                <a:ext uri="{FF2B5EF4-FFF2-40B4-BE49-F238E27FC236}">
                  <a16:creationId xmlns:a16="http://schemas.microsoft.com/office/drawing/2014/main" xmlns="" id="{96BB58F9-8C60-438D-ADE4-1E30C35D44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052" name="Freeform 4">
              <a:extLst>
                <a:ext uri="{FF2B5EF4-FFF2-40B4-BE49-F238E27FC236}">
                  <a16:creationId xmlns:a16="http://schemas.microsoft.com/office/drawing/2014/main" xmlns="" id="{4DA28162-8BBC-402A-97CB-9AE1D9F952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54053" name="Group 5">
              <a:extLst>
                <a:ext uri="{FF2B5EF4-FFF2-40B4-BE49-F238E27FC236}">
                  <a16:creationId xmlns:a16="http://schemas.microsoft.com/office/drawing/2014/main" xmlns="" id="{5EE69752-CE25-44BB-A982-455B6572B6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54054" name="Freeform 6">
                <a:extLst>
                  <a:ext uri="{FF2B5EF4-FFF2-40B4-BE49-F238E27FC236}">
                    <a16:creationId xmlns:a16="http://schemas.microsoft.com/office/drawing/2014/main" xmlns="" id="{05C94BFD-C374-4067-99AB-251C260894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055" name="Freeform 7">
                <a:extLst>
                  <a:ext uri="{FF2B5EF4-FFF2-40B4-BE49-F238E27FC236}">
                    <a16:creationId xmlns:a16="http://schemas.microsoft.com/office/drawing/2014/main" xmlns="" id="{FF07959E-1F0D-4370-BDB4-AA28D4D0322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056" name="Freeform 8">
                <a:extLst>
                  <a:ext uri="{FF2B5EF4-FFF2-40B4-BE49-F238E27FC236}">
                    <a16:creationId xmlns:a16="http://schemas.microsoft.com/office/drawing/2014/main" xmlns="" id="{FA7CD8FE-4791-4BE8-AB9F-B179B90E889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057" name="Freeform 9">
                <a:extLst>
                  <a:ext uri="{FF2B5EF4-FFF2-40B4-BE49-F238E27FC236}">
                    <a16:creationId xmlns:a16="http://schemas.microsoft.com/office/drawing/2014/main" xmlns="" id="{CD9B0045-52F2-4A01-85BE-8CBB7666637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058" name="Freeform 10">
                <a:extLst>
                  <a:ext uri="{FF2B5EF4-FFF2-40B4-BE49-F238E27FC236}">
                    <a16:creationId xmlns:a16="http://schemas.microsoft.com/office/drawing/2014/main" xmlns="" id="{2390DBDB-5DC3-4CE5-8A80-09ADF999D2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059" name="Freeform 11">
                <a:extLst>
                  <a:ext uri="{FF2B5EF4-FFF2-40B4-BE49-F238E27FC236}">
                    <a16:creationId xmlns:a16="http://schemas.microsoft.com/office/drawing/2014/main" xmlns="" id="{3C40A2CD-7109-446F-8273-1546CE95BD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060" name="Freeform 12">
                <a:extLst>
                  <a:ext uri="{FF2B5EF4-FFF2-40B4-BE49-F238E27FC236}">
                    <a16:creationId xmlns:a16="http://schemas.microsoft.com/office/drawing/2014/main" xmlns="" id="{620822B4-061A-48AC-B4A7-8E88BC4C54C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061" name="Freeform 13">
                <a:extLst>
                  <a:ext uri="{FF2B5EF4-FFF2-40B4-BE49-F238E27FC236}">
                    <a16:creationId xmlns:a16="http://schemas.microsoft.com/office/drawing/2014/main" xmlns="" id="{198ED1DE-3D37-4969-B06C-8025325EE52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4062" name="Freeform 14">
                <a:extLst>
                  <a:ext uri="{FF2B5EF4-FFF2-40B4-BE49-F238E27FC236}">
                    <a16:creationId xmlns:a16="http://schemas.microsoft.com/office/drawing/2014/main" xmlns="" id="{2F4B9474-D557-4FE2-94BC-4E40FBB2886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54063" name="Rectangle 15">
            <a:extLst>
              <a:ext uri="{FF2B5EF4-FFF2-40B4-BE49-F238E27FC236}">
                <a16:creationId xmlns:a16="http://schemas.microsoft.com/office/drawing/2014/main" xmlns="" id="{DFD1436E-211F-436C-AB2F-A1458A571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304800"/>
            <a:ext cx="82438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Titelmasterformat durch Klicken bearbeiten</a:t>
            </a:r>
          </a:p>
        </p:txBody>
      </p:sp>
      <p:sp>
        <p:nvSpPr>
          <p:cNvPr id="1154064" name="Rectangle 16">
            <a:extLst>
              <a:ext uri="{FF2B5EF4-FFF2-40B4-BE49-F238E27FC236}">
                <a16:creationId xmlns:a16="http://schemas.microsoft.com/office/drawing/2014/main" xmlns="" id="{A50E09EE-5DE0-4FB7-83F0-2FD224B98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1200"/>
            <a:ext cx="82438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some text</a:t>
            </a:r>
          </a:p>
          <a:p>
            <a:pPr lvl="1"/>
            <a:r>
              <a:rPr lang="en-GB" altLang="ru-RU"/>
              <a:t>some more text</a:t>
            </a:r>
          </a:p>
        </p:txBody>
      </p:sp>
      <p:sp>
        <p:nvSpPr>
          <p:cNvPr id="1154065" name="Rectangle 17">
            <a:extLst>
              <a:ext uri="{FF2B5EF4-FFF2-40B4-BE49-F238E27FC236}">
                <a16:creationId xmlns:a16="http://schemas.microsoft.com/office/drawing/2014/main" xmlns="" id="{06E3A1DF-CBD6-42F0-BCBB-4BA79A523F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1950" y="6400800"/>
            <a:ext cx="529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altLang="ru-RU"/>
              <a:t>Водный баланс</a:t>
            </a:r>
          </a:p>
        </p:txBody>
      </p:sp>
      <p:sp>
        <p:nvSpPr>
          <p:cNvPr id="1154066" name="Rectangle 18">
            <a:extLst>
              <a:ext uri="{FF2B5EF4-FFF2-40B4-BE49-F238E27FC236}">
                <a16:creationId xmlns:a16="http://schemas.microsoft.com/office/drawing/2014/main" xmlns="" id="{B5CDE994-B643-4585-AD49-4191971F88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64008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51F27698-2916-4BBD-BAE0-5FEA57C3B9E0}" type="slidenum">
              <a:rPr lang="en-GB" altLang="ru-RU"/>
              <a:pPr/>
              <a:t>‹#›</a:t>
            </a:fld>
            <a:endParaRPr lang="en-GB" altLang="ru-RU"/>
          </a:p>
        </p:txBody>
      </p:sp>
      <p:pic>
        <p:nvPicPr>
          <p:cNvPr id="1154067" name="Picture 19" descr="WBI">
            <a:extLst>
              <a:ext uri="{FF2B5EF4-FFF2-40B4-BE49-F238E27FC236}">
                <a16:creationId xmlns:a16="http://schemas.microsoft.com/office/drawing/2014/main" xmlns="" id="{F82EB269-F686-47F7-A259-2CA21A87AF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481763"/>
            <a:ext cx="2582863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632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S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Char char="o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emf"/><Relationship Id="rId4" Type="http://schemas.openxmlformats.org/officeDocument/2006/relationships/image" Target="../media/image6.png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7.emf"/><Relationship Id="rId4" Type="http://schemas.openxmlformats.org/officeDocument/2006/relationships/image" Target="../media/image6.png"/><Relationship Id="rId9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emf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8.emf"/><Relationship Id="rId5" Type="http://schemas.openxmlformats.org/officeDocument/2006/relationships/image" Target="../media/image7.png"/><Relationship Id="rId10" Type="http://schemas.openxmlformats.org/officeDocument/2006/relationships/image" Target="../media/image27.emf"/><Relationship Id="rId4" Type="http://schemas.openxmlformats.org/officeDocument/2006/relationships/image" Target="../media/image6.png"/><Relationship Id="rId9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32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7.png"/><Relationship Id="rId5" Type="http://schemas.openxmlformats.org/officeDocument/2006/relationships/image" Target="../media/image34.jpeg"/><Relationship Id="rId10" Type="http://schemas.openxmlformats.org/officeDocument/2006/relationships/image" Target="../media/image6.png"/><Relationship Id="rId4" Type="http://schemas.openxmlformats.org/officeDocument/2006/relationships/image" Target="../media/image33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 defTabSz="1347788">
              <a:tabLst>
                <a:tab pos="2152650" algn="l"/>
              </a:tabLst>
            </a:pPr>
            <a:r>
              <a:rPr lang="ru-RU" b="1" dirty="0">
                <a:solidFill>
                  <a:srgbClr val="002060"/>
                </a:solidFill>
              </a:rPr>
              <a:t>Учебный курс для работников предприятий</a:t>
            </a:r>
            <a:r>
              <a:rPr lang="ro-RO" b="1" dirty="0">
                <a:solidFill>
                  <a:srgbClr val="002060"/>
                </a:solidFill>
              </a:rPr>
              <a:t> „Apă-Canal”</a:t>
            </a: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Модуль</a:t>
            </a:r>
            <a:r>
              <a:rPr lang="ro-RO" b="1" smtClean="0">
                <a:solidFill>
                  <a:srgbClr val="C00000"/>
                </a:solidFill>
              </a:rPr>
              <a:t>:  </a:t>
            </a:r>
            <a:r>
              <a:rPr lang="ru-RU" b="1" dirty="0">
                <a:solidFill>
                  <a:srgbClr val="002060"/>
                </a:solidFill>
              </a:rPr>
              <a:t>Управления и эксплуатация сетей водоснабжения и канализации</a:t>
            </a: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u-RU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</a:rPr>
              <a:t>Сессия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o-MD" altLang="en-US" sz="2000" b="1" dirty="0">
                <a:solidFill>
                  <a:srgbClr val="FF0000"/>
                </a:solidFill>
              </a:rPr>
              <a:t>5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ru-RU" b="1" dirty="0">
                <a:solidFill>
                  <a:srgbClr val="333399"/>
                </a:solidFill>
              </a:rPr>
              <a:t>Недоходное водоснабжение. </a:t>
            </a:r>
            <a:r>
              <a:rPr lang="ro-RO" sz="2000" dirty="0">
                <a:solidFill>
                  <a:srgbClr val="00407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>
                <a:solidFill>
                  <a:srgbClr val="00407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333399"/>
                </a:solidFill>
                <a:latin typeface="+mn-lt"/>
                <a:cs typeface="Times New Roman" panose="02020603050405020304" pitchFamily="18" charset="0"/>
              </a:rPr>
              <a:t>Технологический расход и потери воды</a:t>
            </a:r>
            <a:r>
              <a:rPr lang="ro-RO" b="1" dirty="0" smtClean="0">
                <a:solidFill>
                  <a:srgbClr val="333399"/>
                </a:solidFill>
              </a:rPr>
              <a:t>.</a:t>
            </a: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solidFill>
                  <a:srgbClr val="000F2E"/>
                </a:solidFill>
              </a:rPr>
              <a:t/>
            </a:r>
            <a:br>
              <a:rPr lang="ro-RO" b="1" dirty="0">
                <a:solidFill>
                  <a:srgbClr val="000F2E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Эксперт</a:t>
            </a:r>
            <a:r>
              <a:rPr lang="ro-RO" sz="1800" b="1" i="1" dirty="0">
                <a:solidFill>
                  <a:srgbClr val="002060"/>
                </a:solidFill>
              </a:rPr>
              <a:t>: </a:t>
            </a:r>
            <a:r>
              <a:rPr lang="ru-RU" sz="1800" b="1" i="1" dirty="0">
                <a:solidFill>
                  <a:srgbClr val="002060"/>
                </a:solidFill>
              </a:rPr>
              <a:t>Виталий Пономаренко </a:t>
            </a:r>
            <a:r>
              <a:rPr lang="ro-RO" sz="1800" b="1" i="1" dirty="0">
                <a:solidFill>
                  <a:srgbClr val="002060"/>
                </a:solidFill>
              </a:rPr>
              <a:t/>
            </a: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 предприятие</a:t>
            </a:r>
            <a:r>
              <a:rPr lang="ro-RO" sz="1800" b="1" i="1" dirty="0">
                <a:solidFill>
                  <a:srgbClr val="002060"/>
                </a:solidFill>
              </a:rPr>
              <a:t>:</a:t>
            </a:r>
            <a:r>
              <a:rPr lang="en-US" sz="1800" b="1" i="1" dirty="0">
                <a:solidFill>
                  <a:srgbClr val="002060"/>
                </a:solidFill>
              </a:rPr>
              <a:t> S.A.</a:t>
            </a:r>
            <a:r>
              <a:rPr lang="ro-MD" sz="1800" b="1" i="1" dirty="0">
                <a:solidFill>
                  <a:srgbClr val="002060"/>
                </a:solidFill>
              </a:rPr>
              <a:t> </a:t>
            </a:r>
            <a:r>
              <a:rPr lang="ro-RO" sz="1800" b="1" dirty="0">
                <a:solidFill>
                  <a:srgbClr val="002060"/>
                </a:solidFill>
              </a:rPr>
              <a:t>„ </a:t>
            </a:r>
            <a:r>
              <a:rPr lang="en-US" sz="1800" b="1" i="1" dirty="0" err="1">
                <a:solidFill>
                  <a:srgbClr val="002060"/>
                </a:solidFill>
              </a:rPr>
              <a:t>Apa</a:t>
            </a:r>
            <a:r>
              <a:rPr lang="en-US" sz="1800" b="1" i="1" dirty="0">
                <a:solidFill>
                  <a:srgbClr val="002060"/>
                </a:solidFill>
              </a:rPr>
              <a:t> Canal Chi</a:t>
            </a:r>
            <a:r>
              <a:rPr lang="ro-MD" sz="1800" b="1" i="1" dirty="0">
                <a:solidFill>
                  <a:srgbClr val="002060"/>
                </a:solidFill>
              </a:rPr>
              <a:t>șinău</a:t>
            </a:r>
            <a:r>
              <a:rPr lang="ro-RO" sz="1800" b="1" dirty="0">
                <a:solidFill>
                  <a:srgbClr val="002060"/>
                </a:solidFill>
              </a:rPr>
              <a:t> ”</a:t>
            </a:r>
            <a:r>
              <a:rPr lang="ro-RO" sz="1800" b="1" i="1" dirty="0">
                <a:solidFill>
                  <a:srgbClr val="002060"/>
                </a:solidFill>
              </a:rPr>
              <a:t> </a:t>
            </a:r>
            <a:r>
              <a:rPr lang="ro-RO" sz="1800" b="1" dirty="0">
                <a:solidFill>
                  <a:srgbClr val="002060"/>
                </a:solidFill>
              </a:rPr>
              <a:t/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9</a:t>
            </a:r>
            <a:r>
              <a:rPr lang="ro-RO" sz="1600" b="1" dirty="0">
                <a:solidFill>
                  <a:srgbClr val="002060"/>
                </a:solidFill>
              </a:rPr>
              <a:t> – </a:t>
            </a:r>
            <a:r>
              <a:rPr lang="ru-RU" sz="1600" b="1" dirty="0">
                <a:solidFill>
                  <a:srgbClr val="002060"/>
                </a:solidFill>
              </a:rPr>
              <a:t>10</a:t>
            </a:r>
            <a:r>
              <a:rPr lang="ro-RO" sz="1600" b="1" dirty="0">
                <a:solidFill>
                  <a:srgbClr val="002060"/>
                </a:solidFill>
              </a:rPr>
              <a:t> – </a:t>
            </a:r>
            <a:r>
              <a:rPr lang="ru-RU" sz="1600" b="1" dirty="0">
                <a:solidFill>
                  <a:srgbClr val="002060"/>
                </a:solidFill>
              </a:rPr>
              <a:t>11</a:t>
            </a:r>
            <a:r>
              <a:rPr lang="ro-RO" sz="1600" b="1" dirty="0">
                <a:solidFill>
                  <a:srgbClr val="002060"/>
                </a:solidFill>
              </a:rPr>
              <a:t> Aprilie 2019,  Chișinău</a:t>
            </a: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533" y="1515424"/>
            <a:ext cx="85665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активного контроля утечек</a:t>
            </a:r>
          </a:p>
          <a:p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утечек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каждой бригады оборудованием для обнаружения утечек и устранения утечек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мобильности (транспортом)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бригад использованию нового оборудования</a:t>
            </a:r>
          </a:p>
          <a:p>
            <a:endParaRPr lang="ru-RU" b="0" dirty="0"/>
          </a:p>
          <a:p>
            <a:r>
              <a:rPr lang="en-US" b="0" dirty="0"/>
              <a:t> </a:t>
            </a: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сети водоснабжения</a:t>
            </a:r>
          </a:p>
          <a:p>
            <a:endParaRPr lang="ru-RU" sz="20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участков с наиболее частыми утечками в сети водоснабжения. Это позволит существенно сократить количество утечек и снизить реальные потери воды. Это также уменьшит нагрузку на бригады обнаружения и ремонта, создав условия для активного контроля утечек.</a:t>
            </a:r>
          </a:p>
          <a:p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концепции зонирования и улучшение управления давлением</a:t>
            </a:r>
          </a:p>
        </p:txBody>
      </p:sp>
    </p:spTree>
    <p:extLst>
      <p:ext uri="{BB962C8B-B14F-4D97-AF65-F5344CB8AC3E}">
        <p14:creationId xmlns:p14="http://schemas.microsoft.com/office/powerpoint/2010/main" val="42774421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81" y="1598927"/>
            <a:ext cx="86978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Улучшенный активный контроль утечек</a:t>
            </a:r>
          </a:p>
          <a:p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можно разделить на три основных этапа:</a:t>
            </a:r>
          </a:p>
          <a:p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Постоянный мониторинг утечек и анализ расхода и давления в зонах.</a:t>
            </a:r>
          </a:p>
          <a:p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Обнаружение утечек с помощью акустических регистраторов</a:t>
            </a:r>
          </a:p>
          <a:p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акустических и неакустических методов для точного обнаружения утечек</a:t>
            </a:r>
          </a:p>
          <a:p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скорости и качества ремонтных работ</a:t>
            </a:r>
          </a:p>
          <a:p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организации работ по ремонту сетей позволит повысить скорость и качество ремонта, а также сократит утечки и, как следствие, потерю воды. Использование стандартных процедур в процессе ремонта поможет увеличить долговечность ремонта.</a:t>
            </a:r>
          </a:p>
          <a:p>
            <a:pPr algn="just"/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dirty="0"/>
              <a:t>	</a:t>
            </a:r>
          </a:p>
          <a:p>
            <a:endParaRPr lang="ro-RO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016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00" y="1598927"/>
            <a:ext cx="83849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профилактического обслуживания</a:t>
            </a:r>
            <a:endParaRPr lang="ro-RO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профилактическое обслуживание помогут обеспечить стабильность водоснабжения; обеспечить качество воды; уменьшить потери воды или сохранить потери на низком уровне, чтобы обнаружить ошибки на начальном этапе и минимизировать дефекты во всех компонентах энергосистемы. </a:t>
            </a:r>
            <a:endParaRPr lang="en-US" b="0" dirty="0"/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управления активами</a:t>
            </a:r>
          </a:p>
          <a:p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активами  поможет эффективно управлять долгосрочными планами сокращения утечек с целью улучшения процесса планирования инвестиций, включая бизнес-планирование и планирование годового бюджета.</a:t>
            </a:r>
          </a:p>
          <a:p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ошибок учета и чтения данных со счетчиков</a:t>
            </a:r>
          </a:p>
          <a:p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части очевидных потерь, ошибок учета и чтения данных. Это может быть огромная цифра, особенно когда большая часть потребителей не имеет счетчиков, а выставление счетов основано на фиксированных нормах.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314049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090" y="1425362"/>
            <a:ext cx="869781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pt-BR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неучтенных объемов </a:t>
            </a:r>
            <a:endParaRPr lang="ru-RU" b="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счетчиков на подключениях с подозрительным потреблением воды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выбор размера, класса и типа счетчиков для параметров подключения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способа установки и, при необходимости, переустановка счетчика в соответствии с  спецификациям производителя.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инструкций/процедур для правильной установки счетчиков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мошенничества со стороны клиентов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поддержки в области водоснабжения в соответствии с законодательством</a:t>
            </a:r>
            <a:endParaRPr lang="en-US" sz="17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автоматизированного чтения счетчиков, если это возможно с финансовой точки зрения</a:t>
            </a:r>
            <a:endParaRPr lang="ru-RU" sz="17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несанкционированного использования / кражи воды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обновленное программное обеспечение для выставления счетов с функциями анализа и отчетности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каждое незаконное соединение на легальное и зарегистрировать в Информационной системе для клиентов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возможности, изменение считывателей данных (контролеров) по секторам, чтобы избежать коррупции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счетчиков, стойких к мошенническим действиям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это возможно, реализация автоматического считывателя данных </a:t>
            </a:r>
            <a:r>
              <a:rPr lang="ru-RU" sz="17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счетчиков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положения о наказании за кражу воды</a:t>
            </a:r>
            <a:r>
              <a:rPr lang="pt-BR" sz="1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3995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314" y="1720011"/>
            <a:ext cx="828337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и материалов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4: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o-RO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будет основываться на результатах водного баланса IWA и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приоритизации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соответствующих мер по сокращению НДВ.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начинать с реализации мер по снижению НДВ в пилотных районах. Результаты, полученные в этих пилотных районах, могут быть экстраполированы при разработке мероприятий для всей сети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 5: </a:t>
            </a:r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обеспечение выполнения стратегии сокращения НДВ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программы по снижению НДВ рекомендуется проводить не реже одного раза в год, выполняя анализ установленных показателей KPI. Программное обеспечение "WB-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может использоваться для составления водного баланса IWA и для расчета KPI.</a:t>
            </a:r>
            <a:endParaRPr lang="ro-RO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685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A40709-1879-4CF3-B914-6DD40AF9C8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7" y="1561331"/>
            <a:ext cx="8503505" cy="5058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390286-1808-4DAD-BDE9-3E50572660A1}"/>
              </a:ext>
            </a:extLst>
          </p:cNvPr>
          <p:cNvSpPr txBox="1"/>
          <p:nvPr/>
        </p:nvSpPr>
        <p:spPr>
          <a:xfrm>
            <a:off x="787791" y="1598927"/>
            <a:ext cx="76387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Софт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”WB-Easy-Calc”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935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468" y="1598927"/>
            <a:ext cx="835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обнаружения утечек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55E6F-9929-4165-BE79-42D764A9564A}"/>
              </a:ext>
            </a:extLst>
          </p:cNvPr>
          <p:cNvSpPr/>
          <p:nvPr/>
        </p:nvSpPr>
        <p:spPr>
          <a:xfrm>
            <a:off x="550050" y="273911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Loggeri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frecvenţă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zgomot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monitorizarea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acustică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zonelor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1526533-10A4-4BE5-A6CC-7405E2630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2050" y="2492137"/>
            <a:ext cx="3269412" cy="21229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3BF253-DD16-4C48-AAF8-C0C16FD44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105" y="5259073"/>
            <a:ext cx="1836721" cy="1192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BB2404-4DBF-4D02-AB7D-5DF4FBA4E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030" y="3895551"/>
            <a:ext cx="3842750" cy="25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2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2" y="1598927"/>
            <a:ext cx="51322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Логгер для регистрации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мониторизации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 в сети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2A40C5-D5EF-4329-88DE-C452BB8AC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7739" y="2458068"/>
            <a:ext cx="3437962" cy="24030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CC7C29-AE1F-428E-ABE1-0F97F1AD9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690" y="4657813"/>
            <a:ext cx="1335532" cy="16786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85176D-7231-49ED-98D8-C5A1DF3A7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1867" y="3822815"/>
            <a:ext cx="3364659" cy="22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66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2" y="1598927"/>
            <a:ext cx="4715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Ультразвуковой расходомер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325D94-8E41-4EBC-9FEA-25F1AA255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693" y="2541933"/>
            <a:ext cx="4234613" cy="31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62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6BB1F04-5483-48FC-9CDB-51280CEFD0AB}"/>
              </a:ext>
            </a:extLst>
          </p:cNvPr>
          <p:cNvSpPr/>
          <p:nvPr/>
        </p:nvSpPr>
        <p:spPr>
          <a:xfrm>
            <a:off x="861169" y="1810688"/>
            <a:ext cx="4014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Корреляционный детектор утечек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E7D5C4-DC18-498F-9F05-83F3C69117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2660" y="2580128"/>
            <a:ext cx="5441339" cy="37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63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667" y="1598927"/>
            <a:ext cx="81479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1338"/>
            <a:r>
              <a:rPr lang="ro-MD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Недоходное водоснабжение (НДВ) - это общий объем воды, который остается незарегистрированным и, следовательно, не приносит дохода продавцу. Это может быть выражено как разница между количеством воды, произведенной по отношению к воде, поставленной и выставленной к оплате для авторизированного потребления всех потребителей. НДВ включает технические потери и коммерческие потери воды.</a:t>
            </a:r>
            <a:r>
              <a:rPr lang="ro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НДВ приводит к повышению экономической и экологической эффективности и, в конечном итоге, к улучшению обслуживания клиентов.</a:t>
            </a:r>
          </a:p>
          <a:p>
            <a:pPr marL="342900" indent="-342900" algn="just" defTabSz="541338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эксплуатационных расходов;</a:t>
            </a:r>
          </a:p>
          <a:p>
            <a:pPr marL="342900" indent="-342900" algn="just" defTabSz="541338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капитальных затрат;</a:t>
            </a:r>
          </a:p>
          <a:p>
            <a:pPr marL="342900" indent="-342900" algn="just" defTabSz="541338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учет и фактурирование;</a:t>
            </a:r>
          </a:p>
          <a:p>
            <a:pPr marL="342900" indent="-342900" algn="just" defTabSz="541338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стабильности водоснабжения;</a:t>
            </a:r>
          </a:p>
          <a:p>
            <a:pPr marL="342900" indent="-342900" algn="just" defTabSz="541338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ущерб инфраструктуре;</a:t>
            </a:r>
          </a:p>
          <a:p>
            <a:pPr marL="342900" indent="-342900" algn="just" defTabSz="541338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нагрузки на канализационную сеть;</a:t>
            </a:r>
          </a:p>
          <a:p>
            <a:pPr marL="342900" indent="-342900" algn="just" defTabSz="541338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потребителей;</a:t>
            </a:r>
          </a:p>
          <a:p>
            <a:pPr marL="342900" indent="-342900" algn="just" defTabSz="541338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и предрасположенность к оплате услуг</a:t>
            </a:r>
            <a:endParaRPr lang="en-US" sz="20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540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D91A0F-EFD0-4832-BEB7-6410188DA1A8}"/>
              </a:ext>
            </a:extLst>
          </p:cNvPr>
          <p:cNvSpPr/>
          <p:nvPr/>
        </p:nvSpPr>
        <p:spPr>
          <a:xfrm>
            <a:off x="823922" y="189482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Гидрофоны для полиэтиленовых труб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945E41-2323-4AD9-B3DE-9A82AC88ED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281" y="1941630"/>
            <a:ext cx="2899081" cy="2886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9133E4-DD92-414B-BB5B-A4F2DDF863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156" y="3124658"/>
            <a:ext cx="2962275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C0038B-17A5-4516-8936-01EE304A70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5367" y="4497406"/>
            <a:ext cx="1744668" cy="21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099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D91A0F-EFD0-4832-BEB7-6410188DA1A8}"/>
              </a:ext>
            </a:extLst>
          </p:cNvPr>
          <p:cNvSpPr/>
          <p:nvPr/>
        </p:nvSpPr>
        <p:spPr>
          <a:xfrm>
            <a:off x="823922" y="189482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Аккустический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детектор для определения точного места утечки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C5E85AC-D138-40B3-AA8F-24F30BE8D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7739" y="2664261"/>
            <a:ext cx="3276600" cy="3552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4EC145-AFDE-4ADB-9FF9-CE089A481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1" y="3246054"/>
            <a:ext cx="4986674" cy="33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505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D91A0F-EFD0-4832-BEB7-6410188DA1A8}"/>
              </a:ext>
            </a:extLst>
          </p:cNvPr>
          <p:cNvSpPr/>
          <p:nvPr/>
        </p:nvSpPr>
        <p:spPr>
          <a:xfrm>
            <a:off x="823922" y="189482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Професиональный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локатор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металических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 и кабелей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72DC3B9-B669-40D4-B03B-1C0B562D0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22" y="3039108"/>
            <a:ext cx="3194247" cy="24519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7D46B8-E7C5-486D-9A2E-C19A9DB080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41" y="1595353"/>
            <a:ext cx="3643885" cy="2242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6FB245-B270-4E10-9463-4AE40A9063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884" y="3837743"/>
            <a:ext cx="2175734" cy="161907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9F25C68-2211-4349-ADD8-5D0C7BFAAE6D}"/>
              </a:ext>
            </a:extLst>
          </p:cNvPr>
          <p:cNvSpPr/>
          <p:nvPr/>
        </p:nvSpPr>
        <p:spPr>
          <a:xfrm>
            <a:off x="1483993" y="6048191"/>
            <a:ext cx="24643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2133EC8-A708-430D-9F36-8416113BFB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7573" y="5411693"/>
            <a:ext cx="3224820" cy="13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73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B72C01E-20DA-4830-822C-6E261D2BC874}"/>
              </a:ext>
            </a:extLst>
          </p:cNvPr>
          <p:cNvSpPr/>
          <p:nvPr/>
        </p:nvSpPr>
        <p:spPr>
          <a:xfrm>
            <a:off x="694266" y="181068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Георадар для локализации подземных сооружений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обьектов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72658A-4AF4-4F51-B7F0-A64F5257C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233" y="1801687"/>
            <a:ext cx="2443046" cy="28220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1461EA-D8AC-450B-A64D-2286976A9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645" y="3304010"/>
            <a:ext cx="2949241" cy="29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078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2800" dirty="0">
                <a:solidFill>
                  <a:srgbClr val="534B3E"/>
                </a:solidFill>
              </a:rPr>
              <a:t>Благодарим за внимание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In cooperare cu</a:t>
            </a: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водного баланса</a:t>
            </a: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соответсвии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o-RO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IWA - </a:t>
            </a:r>
            <a:r>
              <a:rPr lang="en-US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Water Association</a:t>
            </a:r>
            <a:r>
              <a:rPr lang="ro-RO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F5F26A-17B8-483A-82E1-5CC8802DB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791" y="2368368"/>
            <a:ext cx="7538791" cy="44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830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273" y="1426305"/>
            <a:ext cx="87020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Объем воды, подаваемый в систему: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общий объем воды, поступающей в систему дозирования (измеряемой и неконтролируемой), включая покупные и экспортируемые объемы (если имеются).</a:t>
            </a:r>
            <a:endParaRPr lang="en-US" sz="1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Санкционированное потребление</a:t>
            </a:r>
            <a:r>
              <a:rPr lang="ro-MD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общий годовой объем измеряемой и неконтролируемой воды, предоставляемой клиентами, сотрудниками компании и другими лицами, ответственными за предоставление этих данных. Он также содержит объемы экспортируемой воды</a:t>
            </a:r>
            <a:r>
              <a:rPr lang="en-US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утечек и переливов (резервуаров) до точки учета клиента.</a:t>
            </a:r>
            <a:endParaRPr lang="ro-MD" sz="1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Санкционированное потребление на которое выставляется счет: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общий годовой объем измеряемой и неконтролируемой воды, который был зарегистрирован в системе бухгалтерского учета и требует, чтобы его оплачивали отдельные клиенты, экономические агенты и бюджетные учреждения. Включает в себя экспортируемую воду.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Недоходное водоснабжение (НДВ)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общий годовой объем воды, который остается неоплаченным и, таким образом, не приносит доход компании. Он может быть выражен как разница между объемом поступающей воды и санкционированным потреблением или суммой неавторизованного потребления без фактурирования и потерь воды.</a:t>
            </a:r>
          </a:p>
        </p:txBody>
      </p:sp>
    </p:spTree>
    <p:extLst>
      <p:ext uri="{BB962C8B-B14F-4D97-AF65-F5344CB8AC3E}">
        <p14:creationId xmlns:p14="http://schemas.microsoft.com/office/powerpoint/2010/main" val="18525958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913" y="1426305"/>
            <a:ext cx="870200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Санкционированное потребление на которое не выставляется счет: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годовой </a:t>
            </a:r>
            <a:r>
              <a:rPr lang="ru-RU" sz="19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обьем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измеряемой и неконтролируемой воды, за который не было произведено никаких платежей. Также включает воду, используемую компанией (для эксплуатационных целей, таких как очистка труб и фильтров </a:t>
            </a:r>
            <a:r>
              <a:rPr lang="ru-RU" sz="19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итд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Измеряемое потребление на которое не выставляется счет: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годовой объем воды, за который индивидуальных потребителей, предприятия и бюджетные учреждения не осуществляли платежи. Примером уполномоченных потребителей являются муниципальные здания.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Неконтролируемое потребление на которое не выставился счет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общий годовой не учитываемый объем воды,  за который необходимо платить, включая индивидуальных потребителей и экономические агенты. Например противопожарные нужды.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Потери воды: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годовая потеря воды между точкой подъёма и счетчиком конечного потребителя из-за физической утечки или других факторов. Это может быть выражено как разница между объемом воды, подаваемой в систему и санкционированным потреблением на которое выставляется счет.</a:t>
            </a:r>
          </a:p>
          <a:p>
            <a:pPr algn="just"/>
            <a:endParaRPr lang="ru-RU" sz="1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164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913" y="1426305"/>
            <a:ext cx="870200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Видимые потери: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потеря воды из-за других факторов, помимо физической утечки, например, несанкционированного потребления, неточности счетчика и ошибок управления данными.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Несанкционированное потребление: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годовое количество воды, потерянной из-за несанкционированного потребления, кражи воды и незаконных подключений, а также из-за мошенничества с счетчиками, незаконного подключения к водным гидрантам или неверного чтения данных водомеров сотрудниками компании.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Погрешности счетчиков и ошибки обработки данных: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потеря воды из-за погрешности счетчика (счетчики не работают или указывают ошибочные значения), ошибок в обработке данных или ошибок </a:t>
            </a:r>
            <a:r>
              <a:rPr lang="ru-RU" sz="19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биллинговой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Фактические потери: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количество воды, потерянной через все утечки, переливы резервуаров, в процессе водоснабжения</a:t>
            </a:r>
            <a:r>
              <a:rPr lang="en-US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включая потери на подключениях, до счетчика конечного потребителя.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Утечка во время подачи и распределения: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годовой объем воды, потерянный в распределительных сетях (от выхода резервуара до врезки на потребителя).</a:t>
            </a:r>
          </a:p>
        </p:txBody>
      </p:sp>
    </p:spTree>
    <p:extLst>
      <p:ext uri="{BB962C8B-B14F-4D97-AF65-F5344CB8AC3E}">
        <p14:creationId xmlns:p14="http://schemas.microsoft.com/office/powerpoint/2010/main" val="9516695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913" y="1426305"/>
            <a:ext cx="870200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Переливы резервуаров: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годовой объем воды, потерянной из-за переполнения резервуаров (учитывается как разница между показаниями  входного счетчика и  выходного счетчика на резервуарах).</a:t>
            </a:r>
          </a:p>
          <a:p>
            <a:pPr algn="just"/>
            <a:endParaRPr lang="ru-RU" sz="1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Утечки на врезках до счетчика конечного потребителя: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годовой объем воды, потерянный из-за утечки на подключениях (на участке между врезкой  в публичные сети и счетчиком потребителя).</a:t>
            </a:r>
          </a:p>
        </p:txBody>
      </p:sp>
    </p:spTree>
    <p:extLst>
      <p:ext uri="{BB962C8B-B14F-4D97-AF65-F5344CB8AC3E}">
        <p14:creationId xmlns:p14="http://schemas.microsoft.com/office/powerpoint/2010/main" val="4050974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00" y="1598927"/>
            <a:ext cx="8737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+mn-lt"/>
              </a:rPr>
              <a:t> Основные этапы плана мероприятий по уменьшению недоходного водоснабжения (НДВ)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BBE143E-38EB-4E3B-BABE-C1AB05B17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81" y="2412123"/>
            <a:ext cx="8748619" cy="4105525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разработки и реализации соответствующих действий по сокращению НВД обычно есть 5 этапов: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o-RO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стратегии сокращения НДВ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осведомленности о стратегии сокращения НДВ предусматривает следующие шаги: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специалиста по НДВ и его ознакомление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стратегией сокращения НДВ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основных заинтересованных сторон в реализации стратегии сокращения НДВ;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комитета НДВ;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информации о системе водоснабжения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подключение системы ГИС к другим источникам информации, кроме водной сети (например, база данных клиентов, управление счетчиками)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гидравлической модели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включая  диаметром менее 300 мм</a:t>
            </a:r>
            <a:endParaRPr lang="ro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665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81" y="1598927"/>
            <a:ext cx="8951819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анализ водного баланса </a:t>
            </a:r>
            <a:r>
              <a:rPr lang="en-US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IWA) с помощью MS </a:t>
            </a:r>
            <a:r>
              <a:rPr lang="ru-RU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WB-</a:t>
            </a:r>
            <a:r>
              <a:rPr lang="ru-RU" sz="18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EasyCalc</a:t>
            </a:r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водного баланса IWA можно определить области (участки), в которых происходят потери, после чего следует разработка стратегии по устранению потерь на основе приоритетов и затрат. Система показателей IWA предоставляет показатели эффективности, которые можно использовать позже для мониторинга реализации стратегии. В результате меняются процедуры сбора информации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активами.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областей и объектов в виду снижения НДВ</a:t>
            </a:r>
          </a:p>
          <a:p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расчет ключевых показателей эффективности (KPI)</a:t>
            </a:r>
            <a:endParaRPr lang="ro-MD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8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экономического уровня утечек и постановка целей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утечек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соответствующих мер и расстановка приоритетов для определенных секторов, определенных водным балансом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краткосрочных и долгосрочных целей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графика реализации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инвестиционного плана</a:t>
            </a: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677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Module 1- Intro, objectives, content">
  <a:themeElements>
    <a:clrScheme name="1_Module 1- Intro, objectives, content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Module 1- Intro, objectives, 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Module 1- Intro, objectives, content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le 1- Intro, objectives, content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le 1- Intro, objectives, content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le 1- Intro, objectives, content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le 1- Intro, objectives, content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le 1- Intro, objectives, content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le 1- Intro, objectives, content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le 1- Intro, objectives, content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le 1- Intro, objectives, content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4620</TotalTime>
  <Words>1282</Words>
  <Application>Microsoft Office PowerPoint</Application>
  <PresentationFormat>Экран (4:3)</PresentationFormat>
  <Paragraphs>204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Tahoma</vt:lpstr>
      <vt:lpstr>Times New Roman</vt:lpstr>
      <vt:lpstr>Wingdings</vt:lpstr>
      <vt:lpstr>GIZ_Banner_Kopfzeile-Ausland (3)</vt:lpstr>
      <vt:lpstr>1_Module 1- Intro, objectives, content</vt:lpstr>
      <vt:lpstr>Учебный курс для работников предприятий „Apă-Canal”  Модуль:  Управления и эксплуатация сетей водоснабжения и канализации  Сессия 5:  Недоходное водоснабжение.  Технологический расход и потери воды.  Эксперт: Виталий Пономаренко   предприятие: S.A. „ Apa Canal Chișinău ”   9 – 10 – 11 Aprilie 2019,  Chișinău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373</cp:revision>
  <cp:lastPrinted>2017-07-11T13:18:46Z</cp:lastPrinted>
  <dcterms:created xsi:type="dcterms:W3CDTF">2013-09-05T11:54:56Z</dcterms:created>
  <dcterms:modified xsi:type="dcterms:W3CDTF">2019-04-12T09:50:34Z</dcterms:modified>
</cp:coreProperties>
</file>