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Lst>
  <p:notesMasterIdLst>
    <p:notesMasterId r:id="rId34"/>
  </p:notesMasterIdLst>
  <p:handoutMasterIdLst>
    <p:handoutMasterId r:id="rId35"/>
  </p:handoutMasterIdLst>
  <p:sldIdLst>
    <p:sldId id="407" r:id="rId2"/>
    <p:sldId id="445" r:id="rId3"/>
    <p:sldId id="446" r:id="rId4"/>
    <p:sldId id="447" r:id="rId5"/>
    <p:sldId id="439" r:id="rId6"/>
    <p:sldId id="442" r:id="rId7"/>
    <p:sldId id="449" r:id="rId8"/>
    <p:sldId id="448" r:id="rId9"/>
    <p:sldId id="450" r:id="rId10"/>
    <p:sldId id="451" r:id="rId11"/>
    <p:sldId id="452" r:id="rId12"/>
    <p:sldId id="456" r:id="rId13"/>
    <p:sldId id="453" r:id="rId14"/>
    <p:sldId id="455" r:id="rId15"/>
    <p:sldId id="457" r:id="rId16"/>
    <p:sldId id="458" r:id="rId17"/>
    <p:sldId id="454" r:id="rId18"/>
    <p:sldId id="444" r:id="rId19"/>
    <p:sldId id="459" r:id="rId20"/>
    <p:sldId id="460" r:id="rId21"/>
    <p:sldId id="461" r:id="rId22"/>
    <p:sldId id="443" r:id="rId23"/>
    <p:sldId id="462" r:id="rId24"/>
    <p:sldId id="463" r:id="rId25"/>
    <p:sldId id="464" r:id="rId26"/>
    <p:sldId id="465" r:id="rId27"/>
    <p:sldId id="466" r:id="rId28"/>
    <p:sldId id="467" r:id="rId29"/>
    <p:sldId id="468" r:id="rId30"/>
    <p:sldId id="469" r:id="rId31"/>
    <p:sldId id="475" r:id="rId32"/>
    <p:sldId id="406" r:id="rId33"/>
  </p:sldIdLst>
  <p:sldSz cx="9144000" cy="6858000" type="screen4x3"/>
  <p:notesSz cx="6799263" cy="9929813"/>
  <p:defaultTextStyle>
    <a:defPPr>
      <a:defRPr lang="de-DE"/>
    </a:defPPr>
    <a:lvl1pPr algn="l" rtl="0" fontAlgn="base">
      <a:spcBef>
        <a:spcPct val="0"/>
      </a:spcBef>
      <a:spcAft>
        <a:spcPct val="0"/>
      </a:spcAft>
      <a:defRPr sz="2200" b="1" kern="1200">
        <a:solidFill>
          <a:srgbClr val="999999"/>
        </a:solidFill>
        <a:latin typeface="Arial" charset="0"/>
        <a:ea typeface="+mn-ea"/>
        <a:cs typeface="Arial" charset="0"/>
      </a:defRPr>
    </a:lvl1pPr>
    <a:lvl2pPr marL="457200" algn="l" rtl="0" fontAlgn="base">
      <a:spcBef>
        <a:spcPct val="0"/>
      </a:spcBef>
      <a:spcAft>
        <a:spcPct val="0"/>
      </a:spcAft>
      <a:defRPr sz="2200" b="1" kern="1200">
        <a:solidFill>
          <a:srgbClr val="999999"/>
        </a:solidFill>
        <a:latin typeface="Arial" charset="0"/>
        <a:ea typeface="+mn-ea"/>
        <a:cs typeface="Arial" charset="0"/>
      </a:defRPr>
    </a:lvl2pPr>
    <a:lvl3pPr marL="914400" algn="l" rtl="0" fontAlgn="base">
      <a:spcBef>
        <a:spcPct val="0"/>
      </a:spcBef>
      <a:spcAft>
        <a:spcPct val="0"/>
      </a:spcAft>
      <a:defRPr sz="2200" b="1" kern="1200">
        <a:solidFill>
          <a:srgbClr val="999999"/>
        </a:solidFill>
        <a:latin typeface="Arial" charset="0"/>
        <a:ea typeface="+mn-ea"/>
        <a:cs typeface="Arial" charset="0"/>
      </a:defRPr>
    </a:lvl3pPr>
    <a:lvl4pPr marL="1371600" algn="l" rtl="0" fontAlgn="base">
      <a:spcBef>
        <a:spcPct val="0"/>
      </a:spcBef>
      <a:spcAft>
        <a:spcPct val="0"/>
      </a:spcAft>
      <a:defRPr sz="2200" b="1" kern="1200">
        <a:solidFill>
          <a:srgbClr val="999999"/>
        </a:solidFill>
        <a:latin typeface="Arial" charset="0"/>
        <a:ea typeface="+mn-ea"/>
        <a:cs typeface="Arial" charset="0"/>
      </a:defRPr>
    </a:lvl4pPr>
    <a:lvl5pPr marL="1828800" algn="l" rtl="0" fontAlgn="base">
      <a:spcBef>
        <a:spcPct val="0"/>
      </a:spcBef>
      <a:spcAft>
        <a:spcPct val="0"/>
      </a:spcAft>
      <a:defRPr sz="2200" b="1" kern="1200">
        <a:solidFill>
          <a:srgbClr val="999999"/>
        </a:solidFill>
        <a:latin typeface="Arial" charset="0"/>
        <a:ea typeface="+mn-ea"/>
        <a:cs typeface="Arial" charset="0"/>
      </a:defRPr>
    </a:lvl5pPr>
    <a:lvl6pPr marL="2286000" algn="l" defTabSz="914400" rtl="0" eaLnBrk="1" latinLnBrk="0" hangingPunct="1">
      <a:defRPr sz="2200" b="1" kern="1200">
        <a:solidFill>
          <a:srgbClr val="999999"/>
        </a:solidFill>
        <a:latin typeface="Arial" charset="0"/>
        <a:ea typeface="+mn-ea"/>
        <a:cs typeface="Arial" charset="0"/>
      </a:defRPr>
    </a:lvl6pPr>
    <a:lvl7pPr marL="2743200" algn="l" defTabSz="914400" rtl="0" eaLnBrk="1" latinLnBrk="0" hangingPunct="1">
      <a:defRPr sz="2200" b="1" kern="1200">
        <a:solidFill>
          <a:srgbClr val="999999"/>
        </a:solidFill>
        <a:latin typeface="Arial" charset="0"/>
        <a:ea typeface="+mn-ea"/>
        <a:cs typeface="Arial" charset="0"/>
      </a:defRPr>
    </a:lvl7pPr>
    <a:lvl8pPr marL="3200400" algn="l" defTabSz="914400" rtl="0" eaLnBrk="1" latinLnBrk="0" hangingPunct="1">
      <a:defRPr sz="2200" b="1" kern="1200">
        <a:solidFill>
          <a:srgbClr val="999999"/>
        </a:solidFill>
        <a:latin typeface="Arial" charset="0"/>
        <a:ea typeface="+mn-ea"/>
        <a:cs typeface="Arial" charset="0"/>
      </a:defRPr>
    </a:lvl8pPr>
    <a:lvl9pPr marL="3657600" algn="l" defTabSz="914400" rtl="0" eaLnBrk="1" latinLnBrk="0" hangingPunct="1">
      <a:defRPr sz="2200" b="1" kern="1200">
        <a:solidFill>
          <a:srgbClr val="999999"/>
        </a:solidFill>
        <a:latin typeface="Arial" charset="0"/>
        <a:ea typeface="+mn-ea"/>
        <a:cs typeface="Arial" charset="0"/>
      </a:defRPr>
    </a:lvl9pPr>
  </p:defaultTextStyle>
  <p:extLst>
    <p:ext uri="{EFAFB233-063F-42B5-8137-9DF3F51BA10A}">
      <p15:sldGuideLst xmlns:p15="http://schemas.microsoft.com/office/powerpoint/2012/main">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Bohanto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6452"/>
    <a:srgbClr val="E5DBA1"/>
    <a:srgbClr val="BABA93"/>
    <a:srgbClr val="BABB93"/>
    <a:srgbClr val="DEDEAF"/>
    <a:srgbClr val="999999"/>
    <a:srgbClr val="D9D9D9"/>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29" autoAdjust="0"/>
    <p:restoredTop sz="80347" autoAdjust="0"/>
  </p:normalViewPr>
  <p:slideViewPr>
    <p:cSldViewPr snapToGrid="0">
      <p:cViewPr varScale="1">
        <p:scale>
          <a:sx n="93" d="100"/>
          <a:sy n="93" d="100"/>
        </p:scale>
        <p:origin x="2244" y="90"/>
      </p:cViewPr>
      <p:guideLst>
        <p:guide orient="horz" pos="658"/>
        <p:guide orient="horz" pos="388"/>
        <p:guide pos="288"/>
        <p:guide pos="10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47088" cy="495458"/>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66563" name="Rectangle 3"/>
          <p:cNvSpPr>
            <a:spLocks noGrp="1" noChangeArrowheads="1"/>
          </p:cNvSpPr>
          <p:nvPr>
            <p:ph type="dt" sz="quarter" idx="1"/>
          </p:nvPr>
        </p:nvSpPr>
        <p:spPr bwMode="auto">
          <a:xfrm>
            <a:off x="3852176" y="0"/>
            <a:ext cx="2947088" cy="495458"/>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eaLnBrk="0" hangingPunct="0">
              <a:defRPr sz="1200" b="0" dirty="0">
                <a:solidFill>
                  <a:schemeClr val="tx1"/>
                </a:solidFill>
                <a:latin typeface="Arial Narrow" pitchFamily="34" charset="0"/>
                <a:cs typeface="+mn-cs"/>
              </a:defRPr>
            </a:lvl1pPr>
          </a:lstStyle>
          <a:p>
            <a:pPr>
              <a:defRPr/>
            </a:pPr>
            <a:endParaRPr lang="de-DE"/>
          </a:p>
        </p:txBody>
      </p:sp>
      <p:sp>
        <p:nvSpPr>
          <p:cNvPr id="66564" name="Rectangle 4"/>
          <p:cNvSpPr>
            <a:spLocks noGrp="1" noChangeArrowheads="1"/>
          </p:cNvSpPr>
          <p:nvPr>
            <p:ph type="ftr" sz="quarter" idx="2"/>
          </p:nvPr>
        </p:nvSpPr>
        <p:spPr bwMode="auto">
          <a:xfrm>
            <a:off x="0" y="9434355"/>
            <a:ext cx="2947088" cy="495458"/>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66565" name="Rectangle 5"/>
          <p:cNvSpPr>
            <a:spLocks noGrp="1" noChangeArrowheads="1"/>
          </p:cNvSpPr>
          <p:nvPr>
            <p:ph type="sldNum" sz="quarter" idx="3"/>
          </p:nvPr>
        </p:nvSpPr>
        <p:spPr bwMode="auto">
          <a:xfrm>
            <a:off x="3852176" y="9434355"/>
            <a:ext cx="2947088" cy="495458"/>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eaLnBrk="0" hangingPunct="0">
              <a:defRPr sz="1200" b="0">
                <a:solidFill>
                  <a:schemeClr val="tx1"/>
                </a:solidFill>
                <a:latin typeface="Arial Narrow" pitchFamily="34" charset="0"/>
                <a:cs typeface="+mn-cs"/>
              </a:defRPr>
            </a:lvl1pPr>
          </a:lstStyle>
          <a:p>
            <a:pPr>
              <a:defRPr/>
            </a:pPr>
            <a:fld id="{4BBF79D3-D540-4A1F-9847-1559C7AB9D71}" type="slidenum">
              <a:rPr lang="de-DE"/>
              <a:pPr>
                <a:defRPr/>
              </a:pPr>
              <a:t>‹#›</a:t>
            </a:fld>
            <a:endParaRPr lang="de-DE" dirty="0"/>
          </a:p>
        </p:txBody>
      </p:sp>
    </p:spTree>
    <p:extLst>
      <p:ext uri="{BB962C8B-B14F-4D97-AF65-F5344CB8AC3E}">
        <p14:creationId xmlns:p14="http://schemas.microsoft.com/office/powerpoint/2010/main" val="3549918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7088" cy="495458"/>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8195" name="Rectangle 3"/>
          <p:cNvSpPr>
            <a:spLocks noGrp="1" noChangeArrowheads="1"/>
          </p:cNvSpPr>
          <p:nvPr>
            <p:ph type="dt" idx="1"/>
          </p:nvPr>
        </p:nvSpPr>
        <p:spPr bwMode="auto">
          <a:xfrm>
            <a:off x="3852176" y="0"/>
            <a:ext cx="2947088" cy="495458"/>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eaLnBrk="0" hangingPunct="0">
              <a:defRPr sz="1200" b="0" dirty="0">
                <a:solidFill>
                  <a:schemeClr val="tx1"/>
                </a:solidFill>
                <a:latin typeface="Arial Narrow" pitchFamily="34" charset="0"/>
                <a:cs typeface="+mn-cs"/>
              </a:defRPr>
            </a:lvl1pPr>
          </a:lstStyle>
          <a:p>
            <a:pPr>
              <a:defRPr/>
            </a:pPr>
            <a:endParaRPr lang="de-DE"/>
          </a:p>
        </p:txBody>
      </p:sp>
      <p:sp>
        <p:nvSpPr>
          <p:cNvPr id="11268" name="Rectangle 4"/>
          <p:cNvSpPr>
            <a:spLocks noGrp="1" noRot="1" noChangeAspect="1" noChangeArrowheads="1" noTextEdit="1"/>
          </p:cNvSpPr>
          <p:nvPr>
            <p:ph type="sldImg" idx="2"/>
          </p:nvPr>
        </p:nvSpPr>
        <p:spPr bwMode="auto">
          <a:xfrm>
            <a:off x="917575" y="744538"/>
            <a:ext cx="4964113" cy="3724275"/>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06675" y="4716384"/>
            <a:ext cx="4985914" cy="4468654"/>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p>
            <a:pPr lvl="0"/>
            <a:r>
              <a:rPr lang="de-DE" noProof="0" dirty="0"/>
              <a:t>Klicken Sie, um die Formate des Vorlagentextes zu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8198" name="Rectangle 6"/>
          <p:cNvSpPr>
            <a:spLocks noGrp="1" noChangeArrowheads="1"/>
          </p:cNvSpPr>
          <p:nvPr>
            <p:ph type="ftr" sz="quarter" idx="4"/>
          </p:nvPr>
        </p:nvSpPr>
        <p:spPr bwMode="auto">
          <a:xfrm>
            <a:off x="0" y="9434355"/>
            <a:ext cx="2947088" cy="495458"/>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8199" name="Rectangle 7"/>
          <p:cNvSpPr>
            <a:spLocks noGrp="1" noChangeArrowheads="1"/>
          </p:cNvSpPr>
          <p:nvPr>
            <p:ph type="sldNum" sz="quarter" idx="5"/>
          </p:nvPr>
        </p:nvSpPr>
        <p:spPr bwMode="auto">
          <a:xfrm>
            <a:off x="3852176" y="9434355"/>
            <a:ext cx="2947088" cy="495458"/>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eaLnBrk="0" hangingPunct="0">
              <a:defRPr sz="1200" b="0" smtClean="0">
                <a:solidFill>
                  <a:schemeClr val="tx1"/>
                </a:solidFill>
                <a:latin typeface="Arial Narrow" pitchFamily="34" charset="0"/>
                <a:cs typeface="+mn-cs"/>
              </a:defRPr>
            </a:lvl1pPr>
          </a:lstStyle>
          <a:p>
            <a:pPr>
              <a:defRPr/>
            </a:pPr>
            <a:fld id="{FCC8D018-2849-4367-944E-648FA90DDE54}" type="slidenum">
              <a:rPr lang="de-DE"/>
              <a:pPr>
                <a:defRPr/>
              </a:pPr>
              <a:t>‹#›</a:t>
            </a:fld>
            <a:endParaRPr lang="de-DE" dirty="0"/>
          </a:p>
        </p:txBody>
      </p:sp>
    </p:spTree>
    <p:extLst>
      <p:ext uri="{BB962C8B-B14F-4D97-AF65-F5344CB8AC3E}">
        <p14:creationId xmlns:p14="http://schemas.microsoft.com/office/powerpoint/2010/main" val="25801759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5" name="Inhaltsplatzhalter 2"/>
          <p:cNvSpPr>
            <a:spLocks noGrp="1"/>
          </p:cNvSpPr>
          <p:nvPr>
            <p:ph idx="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4" name="Rectangle 25"/>
          <p:cNvSpPr>
            <a:spLocks noGrp="1" noChangeArrowheads="1"/>
          </p:cNvSpPr>
          <p:nvPr>
            <p:ph type="ftr" sz="quarter" idx="10"/>
          </p:nvPr>
        </p:nvSpPr>
        <p:spPr>
          <a:ln/>
        </p:spPr>
        <p:txBody>
          <a:bodyPr/>
          <a:lstStyle>
            <a:lvl1pPr>
              <a:defRPr/>
            </a:lvl1pPr>
          </a:lstStyle>
          <a:p>
            <a:pPr>
              <a:defRPr/>
            </a:pPr>
            <a:endParaRPr lang="de-DE"/>
          </a:p>
        </p:txBody>
      </p:sp>
      <p:sp>
        <p:nvSpPr>
          <p:cNvPr id="6" name="Rectangle 17"/>
          <p:cNvSpPr>
            <a:spLocks noGrp="1" noChangeArrowheads="1"/>
          </p:cNvSpPr>
          <p:nvPr>
            <p:ph type="dt" sz="half" idx="11"/>
          </p:nvPr>
        </p:nvSpPr>
        <p:spPr>
          <a:ln/>
        </p:spPr>
        <p:txBody>
          <a:bodyPr/>
          <a:lstStyle>
            <a:lvl1pPr>
              <a:defRPr/>
            </a:lvl1pPr>
          </a:lstStyle>
          <a:p>
            <a:pPr>
              <a:defRPr/>
            </a:pPr>
            <a:fld id="{0D1A5A60-FFC1-4DD6-B034-06B726499F40}" type="datetime1">
              <a:rPr lang="en-GB"/>
              <a:pPr>
                <a:defRPr/>
              </a:pPr>
              <a:t>12/04/2019</a:t>
            </a:fld>
            <a:endParaRPr lang="en-GB"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4" name="Rectangle 25"/>
          <p:cNvSpPr>
            <a:spLocks noGrp="1" noChangeArrowheads="1"/>
          </p:cNvSpPr>
          <p:nvPr>
            <p:ph type="ftr" sz="quarter" idx="10"/>
          </p:nvPr>
        </p:nvSpPr>
        <p:spPr>
          <a:ln/>
        </p:spPr>
        <p:txBody>
          <a:bodyPr/>
          <a:lstStyle>
            <a:lvl1pPr>
              <a:defRPr/>
            </a:lvl1pPr>
          </a:lstStyle>
          <a:p>
            <a:pPr>
              <a:defRPr/>
            </a:pPr>
            <a:endParaRPr lang="de-DE"/>
          </a:p>
        </p:txBody>
      </p:sp>
      <p:sp>
        <p:nvSpPr>
          <p:cNvPr id="5" name="Rectangle 17"/>
          <p:cNvSpPr>
            <a:spLocks noGrp="1" noChangeArrowheads="1"/>
          </p:cNvSpPr>
          <p:nvPr>
            <p:ph type="dt" sz="half" idx="11"/>
          </p:nvPr>
        </p:nvSpPr>
        <p:spPr>
          <a:ln/>
        </p:spPr>
        <p:txBody>
          <a:bodyPr/>
          <a:lstStyle>
            <a:lvl1pPr>
              <a:defRPr/>
            </a:lvl1pPr>
          </a:lstStyle>
          <a:p>
            <a:pPr>
              <a:defRPr/>
            </a:pPr>
            <a:fld id="{E647B01B-C2E8-4CD6-B726-44287C896096}" type="datetime1">
              <a:rPr lang="en-GB"/>
              <a:pPr>
                <a:defRPr/>
              </a:pPr>
              <a:t>12/04/2019</a:t>
            </a:fld>
            <a:endParaRPr lang="en-GB"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6" name="Bildplatzhalter 2"/>
          <p:cNvSpPr>
            <a:spLocks noGrp="1"/>
          </p:cNvSpPr>
          <p:nvPr>
            <p:ph type="pic" idx="12"/>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a:t>Вставка рисунка</a:t>
            </a:r>
            <a:endParaRPr lang="en-GB" noProof="0" dirty="0"/>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8" name="Rectangle 17"/>
          <p:cNvSpPr>
            <a:spLocks noGrp="1" noChangeArrowheads="1"/>
          </p:cNvSpPr>
          <p:nvPr>
            <p:ph type="dt" sz="half" idx="14"/>
          </p:nvPr>
        </p:nvSpPr>
        <p:spPr>
          <a:ln/>
        </p:spPr>
        <p:txBody>
          <a:bodyPr/>
          <a:lstStyle>
            <a:lvl1pPr>
              <a:defRPr/>
            </a:lvl1pPr>
          </a:lstStyle>
          <a:p>
            <a:pPr>
              <a:defRPr/>
            </a:pPr>
            <a:fld id="{3941188A-33A2-4652-B861-6B898985BDA5}" type="datetime1">
              <a:rPr lang="en-GB"/>
              <a:pPr>
                <a:defRPr/>
              </a:pPr>
              <a:t>12/04/2019</a:t>
            </a:fld>
            <a:endParaRPr lang="en-GB"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8" name="Bildplatzhalter 2"/>
          <p:cNvSpPr>
            <a:spLocks noGrp="1"/>
          </p:cNvSpPr>
          <p:nvPr>
            <p:ph type="pic" idx="12"/>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a:t>Вставка рисунка</a:t>
            </a:r>
            <a:endParaRPr lang="en-GB" noProof="0" dirty="0"/>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94731B3F-98C9-477F-8A19-E86B62010671}" type="datetime1">
              <a:rPr lang="en-GB"/>
              <a:pPr>
                <a:defRPr/>
              </a:pPr>
              <a:t>12/04/2019</a:t>
            </a:fld>
            <a:endParaRPr lang="en-GB"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8" name="Inhaltsplatzhalter 2"/>
          <p:cNvSpPr>
            <a:spLocks noGrp="1"/>
          </p:cNvSpPr>
          <p:nvPr>
            <p:ph idx="12"/>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244D77F8-03E1-499A-AFE8-B8E68698775C}" type="datetime1">
              <a:rPr lang="en-GB"/>
              <a:pPr>
                <a:defRPr/>
              </a:pPr>
              <a:t>12/04/2019</a:t>
            </a:fld>
            <a:endParaRPr lang="en-GB"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ru-RU" noProof="0" dirty="0"/>
              <a:t>Образец заголовка</a:t>
            </a:r>
            <a:endParaRPr lang="de-DE" noProof="0" dirty="0"/>
          </a:p>
        </p:txBody>
      </p:sp>
      <p:sp>
        <p:nvSpPr>
          <p:cNvPr id="9" name="Inhaltsplatzhalter 2"/>
          <p:cNvSpPr>
            <a:spLocks noGrp="1"/>
          </p:cNvSpPr>
          <p:nvPr>
            <p:ph idx="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ru-RU" noProof="0" dirty="0"/>
              <a:t>Образец текста</a:t>
            </a:r>
          </a:p>
          <a:p>
            <a:pPr lvl="1"/>
            <a:r>
              <a:rPr lang="ru-RU" noProof="0" dirty="0"/>
              <a:t>Второй уровень</a:t>
            </a:r>
          </a:p>
          <a:p>
            <a:pPr lvl="2"/>
            <a:r>
              <a:rPr lang="ru-RU" noProof="0" dirty="0"/>
              <a:t>Третий уровень</a:t>
            </a:r>
          </a:p>
        </p:txBody>
      </p:sp>
      <p:sp>
        <p:nvSpPr>
          <p:cNvPr id="10" name="Inhaltsplatzhalter 2"/>
          <p:cNvSpPr>
            <a:spLocks noGrp="1"/>
          </p:cNvSpPr>
          <p:nvPr>
            <p:ph idx="12"/>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ru-RU" noProof="0" dirty="0"/>
              <a:t>Образец текста</a:t>
            </a:r>
          </a:p>
          <a:p>
            <a:pPr lvl="1"/>
            <a:r>
              <a:rPr lang="ru-RU" noProof="0" dirty="0"/>
              <a:t>Второй уровень</a:t>
            </a:r>
          </a:p>
          <a:p>
            <a:pPr lvl="2"/>
            <a:r>
              <a:rPr lang="ru-RU" noProof="0" dirty="0"/>
              <a:t>Третий уровень</a:t>
            </a:r>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06DD8158-1737-45DB-8ECC-2C3A89813773}" type="datetime1">
              <a:rPr lang="en-GB"/>
              <a:pPr>
                <a:defRPr/>
              </a:pPr>
              <a:t>12/04/2019</a:t>
            </a:fld>
            <a:endParaRPr lang="en-GB"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Grafik 6"/>
          <p:cNvPicPr>
            <a:picLocks noChangeAspect="1"/>
          </p:cNvPicPr>
          <p:nvPr/>
        </p:nvPicPr>
        <p:blipFill>
          <a:blip r:embed="rId8"/>
          <a:srcRect/>
          <a:stretch>
            <a:fillRect/>
          </a:stretch>
        </p:blipFill>
        <p:spPr bwMode="auto">
          <a:xfrm>
            <a:off x="0" y="1588"/>
            <a:ext cx="9144000" cy="1116012"/>
          </a:xfrm>
          <a:prstGeom prst="rect">
            <a:avLst/>
          </a:prstGeom>
          <a:noFill/>
          <a:ln w="9525">
            <a:noFill/>
            <a:miter lim="800000"/>
            <a:headEnd/>
            <a:tailEnd/>
          </a:ln>
        </p:spPr>
      </p:pic>
      <p:pic>
        <p:nvPicPr>
          <p:cNvPr id="1027" name="Grafik 8"/>
          <p:cNvPicPr>
            <a:picLocks noChangeAspect="1"/>
          </p:cNvPicPr>
          <p:nvPr/>
        </p:nvPicPr>
        <p:blipFill>
          <a:blip r:embed="rId9"/>
          <a:srcRect/>
          <a:stretch>
            <a:fillRect/>
          </a:stretch>
        </p:blipFill>
        <p:spPr bwMode="auto">
          <a:xfrm>
            <a:off x="0" y="5851525"/>
            <a:ext cx="9144000" cy="738188"/>
          </a:xfrm>
          <a:prstGeom prst="rect">
            <a:avLst/>
          </a:prstGeom>
          <a:noFill/>
          <a:ln w="9525">
            <a:noFill/>
            <a:miter lim="800000"/>
            <a:headEnd/>
            <a:tailEnd/>
          </a:ln>
        </p:spPr>
      </p:pic>
      <p:sp>
        <p:nvSpPr>
          <p:cNvPr id="1028" name="Rectangle 16"/>
          <p:cNvSpPr>
            <a:spLocks noGrp="1" noChangeArrowheads="1"/>
          </p:cNvSpPr>
          <p:nvPr>
            <p:ph type="body" idx="1"/>
          </p:nvPr>
        </p:nvSpPr>
        <p:spPr bwMode="auto">
          <a:xfrm>
            <a:off x="684213" y="2447925"/>
            <a:ext cx="7775575" cy="381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First layer</a:t>
            </a:r>
          </a:p>
          <a:p>
            <a:pPr lvl="1"/>
            <a:r>
              <a:rPr lang="en-GB"/>
              <a:t>Second layer</a:t>
            </a:r>
          </a:p>
          <a:p>
            <a:pPr lvl="2"/>
            <a:r>
              <a:rPr lang="en-GB"/>
              <a:t>Third layer</a:t>
            </a:r>
          </a:p>
          <a:p>
            <a:pPr lvl="3"/>
            <a:r>
              <a:rPr lang="en-GB"/>
              <a:t>Fourth layer</a:t>
            </a:r>
          </a:p>
        </p:txBody>
      </p:sp>
      <p:sp>
        <p:nvSpPr>
          <p:cNvPr id="14" name="Text Box 19"/>
          <p:cNvSpPr txBox="1">
            <a:spLocks noChangeArrowheads="1"/>
          </p:cNvSpPr>
          <p:nvPr/>
        </p:nvSpPr>
        <p:spPr bwMode="auto">
          <a:xfrm>
            <a:off x="7704138" y="6581775"/>
            <a:ext cx="927100" cy="246063"/>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defRPr/>
            </a:pPr>
            <a:r>
              <a:rPr lang="en-GB" sz="1000" b="0" dirty="0">
                <a:solidFill>
                  <a:srgbClr val="6E6452"/>
                </a:solidFill>
                <a:latin typeface="Arial Narrow" pitchFamily="34" charset="0"/>
              </a:rPr>
              <a:t>Page </a:t>
            </a:r>
            <a:fld id="{9BC64416-FE4D-4747-9892-1848A6515E88}" type="slidenum">
              <a:rPr lang="en-GB" sz="1000" b="0" smtClean="0">
                <a:solidFill>
                  <a:srgbClr val="6E6452"/>
                </a:solidFill>
                <a:latin typeface="Arial Narrow" pitchFamily="34" charset="0"/>
              </a:rPr>
              <a:pPr>
                <a:defRPr/>
              </a:pPr>
              <a:t>‹#›</a:t>
            </a:fld>
            <a:endParaRPr lang="en-GB" sz="1000" b="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263" y="6581775"/>
            <a:ext cx="3419475"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eaLnBrk="0" hangingPunct="0">
              <a:defRPr sz="1000" b="1" spc="70" baseline="0" dirty="0">
                <a:solidFill>
                  <a:srgbClr val="6E6452"/>
                </a:solidFill>
                <a:latin typeface="Arial Narrow" pitchFamily="34" charset="0"/>
                <a:cs typeface="+mn-cs"/>
              </a:defRPr>
            </a:lvl1pPr>
          </a:lstStyle>
          <a:p>
            <a:pPr>
              <a:defRPr/>
            </a:pPr>
            <a:endParaRPr lang="de-DE"/>
          </a:p>
        </p:txBody>
      </p:sp>
      <p:sp>
        <p:nvSpPr>
          <p:cNvPr id="16" name="Rectangle 17"/>
          <p:cNvSpPr>
            <a:spLocks noGrp="1" noChangeArrowheads="1"/>
          </p:cNvSpPr>
          <p:nvPr>
            <p:ph type="dt" sz="half" idx="2"/>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eaLnBrk="0" hangingPunct="0">
              <a:defRPr sz="1000" b="0" smtClean="0">
                <a:solidFill>
                  <a:srgbClr val="6E6452"/>
                </a:solidFill>
                <a:latin typeface="Arial Narrow" pitchFamily="34" charset="0"/>
                <a:cs typeface="+mn-cs"/>
              </a:defRPr>
            </a:lvl1pPr>
          </a:lstStyle>
          <a:p>
            <a:pPr>
              <a:defRPr/>
            </a:pPr>
            <a:fld id="{6CC72D31-0A1F-4446-B251-5763FDFFC8B0}" type="datetime1">
              <a:rPr lang="en-GB"/>
              <a:pPr>
                <a:defRPr/>
              </a:pPr>
              <a:t>12/04/2019</a:t>
            </a:fld>
            <a:endParaRPr lang="en-GB" dirty="0"/>
          </a:p>
        </p:txBody>
      </p:sp>
      <p:sp>
        <p:nvSpPr>
          <p:cNvPr id="1032" name="Rectangle 15"/>
          <p:cNvSpPr>
            <a:spLocks noGrp="1" noChangeArrowheads="1"/>
          </p:cNvSpPr>
          <p:nvPr>
            <p:ph type="title"/>
          </p:nvPr>
        </p:nvSpPr>
        <p:spPr bwMode="auto">
          <a:xfrm>
            <a:off x="684213" y="1482725"/>
            <a:ext cx="7775575" cy="619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here to add title</a:t>
            </a:r>
            <a:endParaRPr lang="de-DE"/>
          </a:p>
        </p:txBody>
      </p:sp>
    </p:spTree>
  </p:cSld>
  <p:clrMap bg1="lt1" tx1="dk1" bg2="lt2" tx2="dk2" accent1="accent1" accent2="accent2" accent3="accent3" accent4="accent4" accent5="accent5" accent6="accent6" hlink="hlink" folHlink="folHlink"/>
  <p:sldLayoutIdLst>
    <p:sldLayoutId id="2147483700" r:id="rId1"/>
    <p:sldLayoutId id="2147483699" r:id="rId2"/>
    <p:sldLayoutId id="2147483698" r:id="rId3"/>
    <p:sldLayoutId id="2147483697" r:id="rId4"/>
    <p:sldLayoutId id="2147483696" r:id="rId5"/>
    <p:sldLayoutId id="2147483695" r:id="rId6"/>
  </p:sldLayoutIdLst>
  <p:transition/>
  <p:hf sldNum="0" hdr="0" ftr="0" dt="0"/>
  <p:txStyles>
    <p:titleStyle>
      <a:lvl1pPr algn="l" rtl="0" fontAlgn="base">
        <a:spcBef>
          <a:spcPct val="0"/>
        </a:spcBef>
        <a:spcAft>
          <a:spcPct val="0"/>
        </a:spcAft>
        <a:defRPr sz="2400">
          <a:solidFill>
            <a:srgbClr val="6E6452"/>
          </a:solidFill>
          <a:latin typeface="+mj-lt"/>
          <a:ea typeface="+mj-ea"/>
          <a:cs typeface="+mj-cs"/>
        </a:defRPr>
      </a:lvl1pPr>
      <a:lvl2pPr algn="l" rtl="0" fontAlgn="base">
        <a:spcBef>
          <a:spcPct val="0"/>
        </a:spcBef>
        <a:spcAft>
          <a:spcPct val="0"/>
        </a:spcAft>
        <a:defRPr sz="2400">
          <a:solidFill>
            <a:srgbClr val="6E6452"/>
          </a:solidFill>
          <a:latin typeface="Arial" charset="0"/>
        </a:defRPr>
      </a:lvl2pPr>
      <a:lvl3pPr algn="l" rtl="0" fontAlgn="base">
        <a:spcBef>
          <a:spcPct val="0"/>
        </a:spcBef>
        <a:spcAft>
          <a:spcPct val="0"/>
        </a:spcAft>
        <a:defRPr sz="2400">
          <a:solidFill>
            <a:srgbClr val="6E6452"/>
          </a:solidFill>
          <a:latin typeface="Arial" charset="0"/>
        </a:defRPr>
      </a:lvl3pPr>
      <a:lvl4pPr algn="l" rtl="0" fontAlgn="base">
        <a:spcBef>
          <a:spcPct val="0"/>
        </a:spcBef>
        <a:spcAft>
          <a:spcPct val="0"/>
        </a:spcAft>
        <a:defRPr sz="2400">
          <a:solidFill>
            <a:srgbClr val="6E6452"/>
          </a:solidFill>
          <a:latin typeface="Arial" charset="0"/>
        </a:defRPr>
      </a:lvl4pPr>
      <a:lvl5pPr algn="l" rtl="0" fontAlgn="base">
        <a:spcBef>
          <a:spcPct val="0"/>
        </a:spcBef>
        <a:spcAft>
          <a:spcPct val="0"/>
        </a:spcAft>
        <a:defRPr sz="2400">
          <a:solidFill>
            <a:srgbClr val="6E6452"/>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58775" indent="-358775" algn="l" rtl="0" fontAlgn="base">
        <a:spcBef>
          <a:spcPts val="400"/>
        </a:spcBef>
        <a:spcAft>
          <a:spcPts val="800"/>
        </a:spcAft>
        <a:buClr>
          <a:srgbClr val="C80F0F"/>
        </a:buClr>
        <a:buFont typeface="Arial" charset="0"/>
        <a:buChar char="•"/>
        <a:tabLst>
          <a:tab pos="2190750" algn="l"/>
        </a:tabLst>
        <a:defRPr>
          <a:solidFill>
            <a:srgbClr val="6E6452"/>
          </a:solidFill>
          <a:latin typeface="+mn-lt"/>
          <a:ea typeface="+mn-ea"/>
          <a:cs typeface="+mn-cs"/>
        </a:defRPr>
      </a:lvl1pPr>
      <a:lvl2pPr marL="7191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2pPr>
      <a:lvl3pPr marL="1079500"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3pPr>
      <a:lvl4pPr marL="1439863"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4pPr>
      <a:lvl5pPr marL="17986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image" Target="../media/image19.jpeg"/><Relationship Id="rId7" Type="http://schemas.openxmlformats.org/officeDocument/2006/relationships/hyperlink" Target="http://www.ifcaac.amac.md/" TargetMode="External"/><Relationship Id="rId12"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6.png"/><Relationship Id="rId5" Type="http://schemas.openxmlformats.org/officeDocument/2006/relationships/image" Target="../media/image21.jpeg"/><Relationship Id="rId10" Type="http://schemas.openxmlformats.org/officeDocument/2006/relationships/image" Target="../media/image5.png"/><Relationship Id="rId4" Type="http://schemas.openxmlformats.org/officeDocument/2006/relationships/image" Target="../media/image20.jpe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2" name="Titel 15"/>
          <p:cNvSpPr>
            <a:spLocks noGrp="1"/>
          </p:cNvSpPr>
          <p:nvPr>
            <p:ph type="title"/>
          </p:nvPr>
        </p:nvSpPr>
        <p:spPr>
          <a:xfrm>
            <a:off x="148741" y="1845308"/>
            <a:ext cx="8839199" cy="4416167"/>
          </a:xfrm>
        </p:spPr>
        <p:txBody>
          <a:bodyPr/>
          <a:lstStyle/>
          <a:p>
            <a:pPr algn="ctr"/>
            <a:r>
              <a:rPr lang="ro-RO" b="1" dirty="0">
                <a:solidFill>
                  <a:srgbClr val="002060"/>
                </a:solidFill>
              </a:rPr>
              <a:t>Curs de instruire pentru angajații operatorilor „Apă-Canal”</a:t>
            </a:r>
            <a:r>
              <a:rPr lang="ro-RO" dirty="0">
                <a:solidFill>
                  <a:srgbClr val="002060"/>
                </a:solidFill>
              </a:rPr>
              <a:t/>
            </a:r>
            <a:br>
              <a:rPr lang="ro-RO" dirty="0">
                <a:solidFill>
                  <a:srgbClr val="002060"/>
                </a:solidFill>
              </a:rPr>
            </a:br>
            <a:r>
              <a:rPr lang="ro-RO">
                <a:solidFill>
                  <a:srgbClr val="002060"/>
                </a:solidFill>
              </a:rPr>
              <a:t/>
            </a:r>
            <a:br>
              <a:rPr lang="ro-RO">
                <a:solidFill>
                  <a:srgbClr val="002060"/>
                </a:solidFill>
              </a:rPr>
            </a:br>
            <a:r>
              <a:rPr lang="ro-RO" b="1" smtClean="0">
                <a:solidFill>
                  <a:srgbClr val="C00000"/>
                </a:solidFill>
              </a:rPr>
              <a:t>Modulul:  </a:t>
            </a:r>
            <a:r>
              <a:rPr lang="ro-RO" b="1" dirty="0">
                <a:solidFill>
                  <a:srgbClr val="002060"/>
                </a:solidFill>
              </a:rPr>
              <a:t>Managementul și exploatarea rețelelor de alimentare cu apă și de canalizare</a:t>
            </a:r>
            <a:br>
              <a:rPr lang="ro-RO" b="1" dirty="0">
                <a:solidFill>
                  <a:srgbClr val="002060"/>
                </a:solidFill>
              </a:rPr>
            </a:br>
            <a:r>
              <a:rPr lang="ro-RO" b="1" dirty="0">
                <a:solidFill>
                  <a:srgbClr val="002060"/>
                </a:solidFill>
              </a:rPr>
              <a:t/>
            </a:r>
            <a:br>
              <a:rPr lang="ro-RO" b="1" dirty="0">
                <a:solidFill>
                  <a:srgbClr val="002060"/>
                </a:solidFill>
              </a:rPr>
            </a:br>
            <a:r>
              <a:rPr lang="ro-RO" altLang="en-US" sz="2000" b="1" dirty="0">
                <a:solidFill>
                  <a:srgbClr val="FF0000"/>
                </a:solidFill>
              </a:rPr>
              <a:t>Sesiunea</a:t>
            </a:r>
            <a:r>
              <a:rPr lang="en-US" altLang="en-US" sz="2000" b="1" dirty="0">
                <a:solidFill>
                  <a:srgbClr val="FF0000"/>
                </a:solidFill>
              </a:rPr>
              <a:t> 6</a:t>
            </a:r>
            <a:r>
              <a:rPr lang="ro-RO" altLang="en-US" sz="2000" b="1" dirty="0">
                <a:solidFill>
                  <a:srgbClr val="FF0000"/>
                </a:solidFill>
              </a:rPr>
              <a:t> </a:t>
            </a:r>
            <a:r>
              <a:rPr lang="en-US" altLang="en-US" sz="2000" b="1" dirty="0">
                <a:solidFill>
                  <a:srgbClr val="002060"/>
                </a:solidFill>
                <a:latin typeface="+mn-lt"/>
                <a:cs typeface="Times New Roman" panose="02020603050405020304" pitchFamily="18" charset="0"/>
              </a:rPr>
              <a:t>:  </a:t>
            </a:r>
            <a:r>
              <a:rPr lang="ro-RO" sz="2000" b="1" dirty="0">
                <a:solidFill>
                  <a:srgbClr val="002060"/>
                </a:solidFill>
                <a:latin typeface="+mn-lt"/>
              </a:rPr>
              <a:t>Asigurarea cu piese şi materiale de rezervă. Necesarul de piese şi materiale de rezervă</a:t>
            </a:r>
            <a:br>
              <a:rPr lang="ro-RO" sz="2000" b="1" dirty="0">
                <a:solidFill>
                  <a:srgbClr val="002060"/>
                </a:solidFill>
                <a:latin typeface="+mn-lt"/>
              </a:rPr>
            </a:br>
            <a:r>
              <a:rPr lang="ro-RO" sz="2000" b="1" dirty="0">
                <a:solidFill>
                  <a:srgbClr val="002060"/>
                </a:solidFill>
                <a:latin typeface="+mn-lt"/>
              </a:rPr>
              <a:t/>
            </a:r>
            <a:br>
              <a:rPr lang="ro-RO" sz="2000" b="1" dirty="0">
                <a:solidFill>
                  <a:srgbClr val="002060"/>
                </a:solidFill>
                <a:latin typeface="+mn-lt"/>
              </a:rPr>
            </a:br>
            <a:r>
              <a:rPr lang="ro-RO" b="1" dirty="0">
                <a:solidFill>
                  <a:srgbClr val="000F2E"/>
                </a:solidFill>
              </a:rPr>
              <a:t/>
            </a:r>
            <a:br>
              <a:rPr lang="ro-RO" b="1" dirty="0">
                <a:solidFill>
                  <a:srgbClr val="000F2E"/>
                </a:solidFill>
              </a:rPr>
            </a:br>
            <a:r>
              <a:rPr lang="ro-RO" sz="1800" b="1" i="1" dirty="0">
                <a:solidFill>
                  <a:srgbClr val="002060"/>
                </a:solidFill>
              </a:rPr>
              <a:t>Expert Roşca Laurian</a:t>
            </a:r>
            <a:br>
              <a:rPr lang="ro-RO" sz="1800" b="1" i="1" dirty="0">
                <a:solidFill>
                  <a:srgbClr val="002060"/>
                </a:solidFill>
              </a:rPr>
            </a:br>
            <a:r>
              <a:rPr lang="ro-RO" sz="1800" b="1" i="1" dirty="0">
                <a:solidFill>
                  <a:srgbClr val="002060"/>
                </a:solidFill>
              </a:rPr>
              <a:t>Institutia/Intreprinderea  S.A. „Apă Canal Chişinău”</a:t>
            </a:r>
            <a:r>
              <a:rPr lang="ro-RO" sz="1800" b="1" dirty="0">
                <a:solidFill>
                  <a:srgbClr val="002060"/>
                </a:solidFill>
              </a:rPr>
              <a:t/>
            </a:r>
            <a:br>
              <a:rPr lang="ro-RO" sz="1800" b="1" dirty="0">
                <a:solidFill>
                  <a:srgbClr val="002060"/>
                </a:solidFill>
              </a:rPr>
            </a:br>
            <a:r>
              <a:rPr lang="ro-RO" sz="1600" b="1" dirty="0">
                <a:solidFill>
                  <a:srgbClr val="002060"/>
                </a:solidFill>
              </a:rPr>
              <a:t/>
            </a:r>
            <a:br>
              <a:rPr lang="ro-RO" sz="1600" b="1" dirty="0">
                <a:solidFill>
                  <a:srgbClr val="002060"/>
                </a:solidFill>
              </a:rPr>
            </a:br>
            <a:r>
              <a:rPr lang="ro-RO" sz="1600" b="1" dirty="0">
                <a:solidFill>
                  <a:srgbClr val="002060"/>
                </a:solidFill>
              </a:rPr>
              <a:t>2 – 3 – 4 Aprilie 2019,  Chișinău</a:t>
            </a:r>
          </a:p>
        </p:txBody>
      </p:sp>
    </p:spTree>
    <p:extLst>
      <p:ext uri="{BB962C8B-B14F-4D97-AF65-F5344CB8AC3E}">
        <p14:creationId xmlns:p14="http://schemas.microsoft.com/office/powerpoint/2010/main" val="236161678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247317"/>
          </a:xfrm>
          <a:prstGeom prst="rect">
            <a:avLst/>
          </a:prstGeom>
          <a:noFill/>
        </p:spPr>
        <p:txBody>
          <a:bodyPr wrap="square" rtlCol="0">
            <a:spAutoFit/>
          </a:bodyPr>
          <a:lstStyle/>
          <a:p>
            <a:pPr marL="171450" lvl="0" indent="-171450" algn="just" eaLnBrk="0" hangingPunct="0">
              <a:lnSpc>
                <a:spcPct val="150000"/>
              </a:lnSpc>
              <a:buFontTx/>
              <a:buChar char="-"/>
            </a:pPr>
            <a:r>
              <a:rPr lang="en-US" altLang="en-US" sz="1800" dirty="0" err="1">
                <a:solidFill>
                  <a:schemeClr val="tx1"/>
                </a:solidFill>
                <a:latin typeface="Times New Roman" panose="02020603050405020304" pitchFamily="18" charset="0"/>
                <a:cs typeface="Times New Roman" panose="02020603050405020304" pitchFamily="18" charset="0"/>
              </a:rPr>
              <a:t>лопата</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штыковая</a:t>
            </a:r>
            <a:r>
              <a:rPr lang="en-US" altLang="en-US" sz="1800" dirty="0">
                <a:solidFill>
                  <a:schemeClr val="tx1"/>
                </a:solidFill>
                <a:latin typeface="Times New Roman" panose="02020603050405020304" pitchFamily="18" charset="0"/>
                <a:cs typeface="Times New Roman" panose="02020603050405020304" pitchFamily="18" charset="0"/>
              </a:rPr>
              <a:t> 2 </a:t>
            </a:r>
            <a:r>
              <a:rPr lang="en-US" altLang="en-US" sz="1800" dirty="0" err="1">
                <a:solidFill>
                  <a:schemeClr val="tx1"/>
                </a:solidFill>
                <a:latin typeface="Times New Roman" panose="02020603050405020304" pitchFamily="18" charset="0"/>
                <a:cs typeface="Times New Roman" panose="02020603050405020304" pitchFamily="18" charset="0"/>
              </a:rPr>
              <a:t>шт</a:t>
            </a:r>
            <a:r>
              <a:rPr lang="en-US" altLang="en-US" sz="1800" dirty="0">
                <a:solidFill>
                  <a:schemeClr val="tx1"/>
                </a:solidFill>
                <a:latin typeface="Times New Roman" panose="02020603050405020304" pitchFamily="18" charset="0"/>
                <a:cs typeface="Times New Roman" panose="02020603050405020304" pitchFamily="18" charset="0"/>
              </a:rPr>
              <a:t>. </a:t>
            </a:r>
            <a:endParaRPr lang="ro-RO" altLang="en-US" sz="1800" dirty="0">
              <a:solidFill>
                <a:schemeClr val="tx1"/>
              </a:solidFill>
              <a:latin typeface="Times New Roman" panose="02020603050405020304" pitchFamily="18" charset="0"/>
              <a:cs typeface="Times New Roman" panose="02020603050405020304" pitchFamily="18" charset="0"/>
            </a:endParaRPr>
          </a:p>
          <a:p>
            <a:pPr marL="171450" lvl="0" indent="-171450" algn="just" eaLnBrk="0" hangingPunct="0">
              <a:lnSpc>
                <a:spcPct val="150000"/>
              </a:lnSpc>
              <a:buFontTx/>
              <a:buChar char="-"/>
            </a:pPr>
            <a:r>
              <a:rPr lang="en-US" altLang="en-US" sz="1800" dirty="0" err="1">
                <a:solidFill>
                  <a:schemeClr val="tx1"/>
                </a:solidFill>
                <a:latin typeface="Times New Roman" panose="02020603050405020304" pitchFamily="18" charset="0"/>
                <a:cs typeface="Times New Roman" panose="02020603050405020304" pitchFamily="18" charset="0"/>
              </a:rPr>
              <a:t>кувалда</a:t>
            </a:r>
            <a:r>
              <a:rPr lang="en-US" altLang="en-US" sz="1800" dirty="0">
                <a:solidFill>
                  <a:schemeClr val="tx1"/>
                </a:solidFill>
                <a:latin typeface="Times New Roman" panose="02020603050405020304" pitchFamily="18" charset="0"/>
                <a:cs typeface="Times New Roman" panose="02020603050405020304" pitchFamily="18" charset="0"/>
              </a:rPr>
              <a:t> 2 </a:t>
            </a:r>
            <a:r>
              <a:rPr lang="en-US" altLang="en-US" sz="1800" dirty="0" err="1">
                <a:solidFill>
                  <a:schemeClr val="tx1"/>
                </a:solidFill>
                <a:latin typeface="Times New Roman" panose="02020603050405020304" pitchFamily="18" charset="0"/>
                <a:cs typeface="Times New Roman" panose="02020603050405020304" pitchFamily="18" charset="0"/>
              </a:rPr>
              <a:t>шт</a:t>
            </a:r>
            <a:r>
              <a:rPr lang="en-US" altLang="en-US" sz="1800" dirty="0">
                <a:solidFill>
                  <a:schemeClr val="tx1"/>
                </a:solidFill>
                <a:latin typeface="Times New Roman" panose="02020603050405020304" pitchFamily="18" charset="0"/>
                <a:cs typeface="Times New Roman" panose="02020603050405020304" pitchFamily="18" charset="0"/>
              </a:rPr>
              <a:t>.</a:t>
            </a:r>
            <a:endParaRPr lang="ro-RO" altLang="en-US" sz="1800" dirty="0">
              <a:solidFill>
                <a:schemeClr val="tx1"/>
              </a:solidFill>
              <a:latin typeface="Times New Roman" panose="02020603050405020304" pitchFamily="18" charset="0"/>
              <a:cs typeface="Times New Roman" panose="02020603050405020304" pitchFamily="18" charset="0"/>
            </a:endParaRPr>
          </a:p>
          <a:p>
            <a:pPr marL="171450" lvl="0" indent="-171450" algn="just" eaLnBrk="0" hangingPunct="0">
              <a:lnSpc>
                <a:spcPct val="150000"/>
              </a:lnSpc>
              <a:buFontTx/>
              <a:buChar char="-"/>
            </a:pPr>
            <a:r>
              <a:rPr lang="en-US" altLang="en-US" sz="1800" dirty="0" err="1">
                <a:solidFill>
                  <a:schemeClr val="tx1"/>
                </a:solidFill>
                <a:latin typeface="Times New Roman" panose="02020603050405020304" pitchFamily="18" charset="0"/>
                <a:cs typeface="Times New Roman" panose="02020603050405020304" pitchFamily="18" charset="0"/>
              </a:rPr>
              <a:t>топор</a:t>
            </a:r>
            <a:r>
              <a:rPr lang="en-US" altLang="en-US" sz="1800" dirty="0">
                <a:solidFill>
                  <a:schemeClr val="tx1"/>
                </a:solidFill>
                <a:latin typeface="Times New Roman" panose="02020603050405020304" pitchFamily="18" charset="0"/>
                <a:cs typeface="Times New Roman" panose="02020603050405020304" pitchFamily="18" charset="0"/>
              </a:rPr>
              <a:t> 2 </a:t>
            </a:r>
            <a:r>
              <a:rPr lang="en-US" altLang="en-US" sz="1800" dirty="0" err="1">
                <a:solidFill>
                  <a:schemeClr val="tx1"/>
                </a:solidFill>
                <a:latin typeface="Times New Roman" panose="02020603050405020304" pitchFamily="18" charset="0"/>
                <a:cs typeface="Times New Roman" panose="02020603050405020304" pitchFamily="18" charset="0"/>
              </a:rPr>
              <a:t>шт</a:t>
            </a:r>
            <a:r>
              <a:rPr lang="en-US" altLang="en-US" sz="1800" dirty="0">
                <a:solidFill>
                  <a:schemeClr val="tx1"/>
                </a:solidFill>
                <a:latin typeface="Times New Roman" panose="02020603050405020304" pitchFamily="18" charset="0"/>
                <a:cs typeface="Times New Roman" panose="02020603050405020304" pitchFamily="18" charset="0"/>
              </a:rPr>
              <a:t>.</a:t>
            </a:r>
            <a:endParaRPr lang="ro-RO" altLang="en-US" sz="1800" dirty="0">
              <a:solidFill>
                <a:schemeClr val="tx1"/>
              </a:solidFill>
              <a:latin typeface="Times New Roman" panose="02020603050405020304" pitchFamily="18" charset="0"/>
              <a:cs typeface="Times New Roman" panose="02020603050405020304" pitchFamily="18" charset="0"/>
            </a:endParaRPr>
          </a:p>
          <a:p>
            <a:pPr marL="171450" lvl="0" indent="-171450" algn="just" eaLnBrk="0" hangingPunct="0">
              <a:lnSpc>
                <a:spcPct val="150000"/>
              </a:lnSpc>
              <a:buFontTx/>
              <a:buChar char="-"/>
            </a:pPr>
            <a:r>
              <a:rPr lang="en-US" altLang="en-US" sz="1800" dirty="0" err="1">
                <a:solidFill>
                  <a:schemeClr val="tx1"/>
                </a:solidFill>
                <a:latin typeface="Times New Roman" panose="02020603050405020304" pitchFamily="18" charset="0"/>
                <a:cs typeface="Times New Roman" panose="02020603050405020304" pitchFamily="18" charset="0"/>
              </a:rPr>
              <a:t>пила</a:t>
            </a:r>
            <a:r>
              <a:rPr lang="en-US" altLang="en-US" sz="1800" dirty="0">
                <a:solidFill>
                  <a:schemeClr val="tx1"/>
                </a:solidFill>
                <a:latin typeface="Times New Roman" panose="02020603050405020304" pitchFamily="18" charset="0"/>
                <a:cs typeface="Times New Roman" panose="02020603050405020304" pitchFamily="18" charset="0"/>
              </a:rPr>
              <a:t> 1 </a:t>
            </a:r>
            <a:r>
              <a:rPr lang="en-US" altLang="en-US" sz="1800" dirty="0" err="1">
                <a:solidFill>
                  <a:schemeClr val="tx1"/>
                </a:solidFill>
                <a:latin typeface="Times New Roman" panose="02020603050405020304" pitchFamily="18" charset="0"/>
                <a:cs typeface="Times New Roman" panose="02020603050405020304" pitchFamily="18" charset="0"/>
              </a:rPr>
              <a:t>шт</a:t>
            </a:r>
            <a:endParaRPr lang="ro-RO" altLang="en-US" sz="1800"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altLang="en-US" sz="1800" dirty="0" err="1">
                <a:solidFill>
                  <a:schemeClr val="tx1"/>
                </a:solidFill>
                <a:latin typeface="Times New Roman" panose="02020603050405020304" pitchFamily="18" charset="0"/>
                <a:cs typeface="Times New Roman" panose="02020603050405020304" pitchFamily="18" charset="0"/>
              </a:rPr>
              <a:t>переносная</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электролампа</a:t>
            </a:r>
            <a:r>
              <a:rPr lang="en-US" altLang="en-US" sz="1800" dirty="0">
                <a:solidFill>
                  <a:schemeClr val="tx1"/>
                </a:solidFill>
                <a:latin typeface="Times New Roman" panose="02020603050405020304" pitchFamily="18" charset="0"/>
                <a:cs typeface="Times New Roman" panose="02020603050405020304" pitchFamily="18" charset="0"/>
              </a:rPr>
              <a:t> с </a:t>
            </a:r>
            <a:r>
              <a:rPr lang="en-US" altLang="en-US" sz="1800" dirty="0" err="1">
                <a:solidFill>
                  <a:schemeClr val="tx1"/>
                </a:solidFill>
                <a:latin typeface="Times New Roman" panose="02020603050405020304" pitchFamily="18" charset="0"/>
                <a:cs typeface="Times New Roman" panose="02020603050405020304" pitchFamily="18" charset="0"/>
              </a:rPr>
              <a:t>кабелем</a:t>
            </a:r>
            <a:r>
              <a:rPr lang="en-US" altLang="en-US" sz="1800" dirty="0">
                <a:solidFill>
                  <a:schemeClr val="tx1"/>
                </a:solidFill>
                <a:latin typeface="Times New Roman" panose="02020603050405020304" pitchFamily="18" charset="0"/>
                <a:cs typeface="Times New Roman" panose="02020603050405020304" pitchFamily="18" charset="0"/>
              </a:rPr>
              <a:t> 2 </a:t>
            </a:r>
            <a:r>
              <a:rPr lang="en-US" altLang="en-US" sz="1800" dirty="0" err="1">
                <a:solidFill>
                  <a:schemeClr val="tx1"/>
                </a:solidFill>
                <a:latin typeface="Times New Roman" panose="02020603050405020304" pitchFamily="18" charset="0"/>
                <a:cs typeface="Times New Roman" panose="02020603050405020304" pitchFamily="18" charset="0"/>
              </a:rPr>
              <a:t>шт</a:t>
            </a:r>
            <a:r>
              <a:rPr lang="en-US" altLang="en-US" sz="1800" dirty="0">
                <a:solidFill>
                  <a:schemeClr val="tx1"/>
                </a:solidFill>
                <a:latin typeface="Times New Roman" panose="02020603050405020304" pitchFamily="18" charset="0"/>
                <a:cs typeface="Times New Roman" panose="02020603050405020304" pitchFamily="18" charset="0"/>
              </a:rPr>
              <a:t>. </a:t>
            </a:r>
            <a:endParaRPr lang="ro-RO" altLang="en-US" sz="1800"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altLang="en-US" sz="1800" dirty="0" err="1">
                <a:solidFill>
                  <a:schemeClr val="tx1"/>
                </a:solidFill>
                <a:latin typeface="Times New Roman" panose="02020603050405020304" pitchFamily="18" charset="0"/>
                <a:cs typeface="Times New Roman" panose="02020603050405020304" pitchFamily="18" charset="0"/>
              </a:rPr>
              <a:t>электрофонарь</a:t>
            </a:r>
            <a:r>
              <a:rPr lang="en-US" altLang="en-US" sz="1800" dirty="0">
                <a:solidFill>
                  <a:schemeClr val="tx1"/>
                </a:solidFill>
                <a:latin typeface="Times New Roman" panose="02020603050405020304" pitchFamily="18" charset="0"/>
                <a:cs typeface="Times New Roman" panose="02020603050405020304" pitchFamily="18" charset="0"/>
              </a:rPr>
              <a:t> 4 </a:t>
            </a:r>
            <a:r>
              <a:rPr lang="en-US" altLang="en-US" sz="1800" dirty="0" err="1">
                <a:solidFill>
                  <a:schemeClr val="tx1"/>
                </a:solidFill>
                <a:latin typeface="Times New Roman" panose="02020603050405020304" pitchFamily="18" charset="0"/>
                <a:cs typeface="Times New Roman" panose="02020603050405020304" pitchFamily="18" charset="0"/>
              </a:rPr>
              <a:t>шт</a:t>
            </a:r>
            <a:r>
              <a:rPr lang="en-US" altLang="en-US" sz="1800" dirty="0">
                <a:solidFill>
                  <a:schemeClr val="tx1"/>
                </a:solidFill>
                <a:latin typeface="Times New Roman" panose="02020603050405020304" pitchFamily="18" charset="0"/>
                <a:cs typeface="Times New Roman" panose="02020603050405020304" pitchFamily="18" charset="0"/>
              </a:rPr>
              <a:t>. </a:t>
            </a:r>
            <a:endParaRPr lang="ro-RO" altLang="en-US" sz="1800"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altLang="en-US" sz="1800" dirty="0" err="1">
                <a:solidFill>
                  <a:schemeClr val="tx1"/>
                </a:solidFill>
                <a:latin typeface="Times New Roman" panose="02020603050405020304" pitchFamily="18" charset="0"/>
                <a:cs typeface="Times New Roman" panose="02020603050405020304" pitchFamily="18" charset="0"/>
              </a:rPr>
              <a:t>веревка</a:t>
            </a:r>
            <a:r>
              <a:rPr lang="en-US" altLang="en-US" sz="1800" dirty="0">
                <a:solidFill>
                  <a:schemeClr val="tx1"/>
                </a:solidFill>
                <a:latin typeface="Times New Roman" panose="02020603050405020304" pitchFamily="18" charset="0"/>
                <a:cs typeface="Times New Roman" panose="02020603050405020304" pitchFamily="18" charset="0"/>
              </a:rPr>
              <a:t> 30 м </a:t>
            </a:r>
            <a:endParaRPr lang="ro-RO" altLang="en-US" sz="1800"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altLang="en-US" sz="1800" dirty="0" err="1">
                <a:solidFill>
                  <a:schemeClr val="tx1"/>
                </a:solidFill>
                <a:latin typeface="Times New Roman" panose="02020603050405020304" pitchFamily="18" charset="0"/>
                <a:cs typeface="Times New Roman" panose="02020603050405020304" pitchFamily="18" charset="0"/>
              </a:rPr>
              <a:t>сигнальные</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знаки</a:t>
            </a:r>
            <a:r>
              <a:rPr lang="en-US" altLang="en-US" sz="1800" dirty="0">
                <a:solidFill>
                  <a:schemeClr val="tx1"/>
                </a:solidFill>
                <a:latin typeface="Times New Roman" panose="02020603050405020304" pitchFamily="18" charset="0"/>
                <a:cs typeface="Times New Roman" panose="02020603050405020304" pitchFamily="18" charset="0"/>
              </a:rPr>
              <a:t> 4 </a:t>
            </a:r>
            <a:r>
              <a:rPr lang="en-US" altLang="en-US" sz="1800" dirty="0" err="1">
                <a:solidFill>
                  <a:schemeClr val="tx1"/>
                </a:solidFill>
                <a:latin typeface="Times New Roman" panose="02020603050405020304" pitchFamily="18" charset="0"/>
                <a:cs typeface="Times New Roman" panose="02020603050405020304" pitchFamily="18" charset="0"/>
              </a:rPr>
              <a:t>шт</a:t>
            </a:r>
            <a:r>
              <a:rPr lang="en-US" altLang="en-US" sz="1800" dirty="0">
                <a:solidFill>
                  <a:schemeClr val="tx1"/>
                </a:solidFill>
                <a:latin typeface="Times New Roman" panose="02020603050405020304" pitchFamily="18" charset="0"/>
                <a:cs typeface="Times New Roman" panose="02020603050405020304" pitchFamily="18" charset="0"/>
              </a:rPr>
              <a:t>.</a:t>
            </a:r>
            <a:endParaRPr lang="ro-RO" altLang="en-US" sz="1800"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altLang="en-US" sz="1800" dirty="0" err="1">
                <a:solidFill>
                  <a:schemeClr val="tx1"/>
                </a:solidFill>
                <a:latin typeface="Times New Roman" panose="02020603050405020304" pitchFamily="18" charset="0"/>
                <a:cs typeface="Times New Roman" panose="02020603050405020304" pitchFamily="18" charset="0"/>
              </a:rPr>
              <a:t>щит</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для</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ограждения</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работ</a:t>
            </a:r>
            <a:r>
              <a:rPr lang="en-US" altLang="en-US" sz="1800" dirty="0">
                <a:solidFill>
                  <a:schemeClr val="tx1"/>
                </a:solidFill>
                <a:latin typeface="Times New Roman" panose="02020603050405020304" pitchFamily="18" charset="0"/>
                <a:cs typeface="Times New Roman" panose="02020603050405020304" pitchFamily="18" charset="0"/>
              </a:rPr>
              <a:t> 6 </a:t>
            </a:r>
            <a:r>
              <a:rPr lang="en-US" altLang="en-US" sz="1800" dirty="0" err="1">
                <a:solidFill>
                  <a:schemeClr val="tx1"/>
                </a:solidFill>
                <a:latin typeface="Times New Roman" panose="02020603050405020304" pitchFamily="18" charset="0"/>
                <a:cs typeface="Times New Roman" panose="02020603050405020304" pitchFamily="18" charset="0"/>
              </a:rPr>
              <a:t>шт</a:t>
            </a:r>
            <a:r>
              <a:rPr lang="en-US" altLang="en-US" sz="1800" dirty="0">
                <a:solidFill>
                  <a:schemeClr val="tx1"/>
                </a:solidFill>
                <a:latin typeface="Times New Roman" panose="02020603050405020304" pitchFamily="18" charset="0"/>
                <a:cs typeface="Times New Roman" panose="02020603050405020304" pitchFamily="18" charset="0"/>
              </a:rPr>
              <a:t>. </a:t>
            </a:r>
            <a:endParaRPr lang="ro-RO" altLang="en-US" sz="1800"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Tx/>
              <a:buChar char="-"/>
            </a:pPr>
            <a:endParaRPr lang="en-US"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70611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3782061"/>
          </a:xfrm>
          <a:prstGeom prst="rect">
            <a:avLst/>
          </a:prstGeom>
          <a:noFill/>
        </p:spPr>
        <p:txBody>
          <a:bodyPr wrap="square" rtlCol="0">
            <a:spAutoFit/>
          </a:bodyPr>
          <a:lstStyle/>
          <a:p>
            <a:pPr marL="285750" indent="-285750">
              <a:lnSpc>
                <a:spcPct val="150000"/>
              </a:lnSpc>
              <a:buFontTx/>
              <a:buChar char="-"/>
            </a:pPr>
            <a:r>
              <a:rPr lang="en-US" altLang="en-US" sz="1400" b="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ведро</a:t>
            </a:r>
            <a:r>
              <a:rPr lang="en-US" altLang="en-US" sz="1800" dirty="0">
                <a:solidFill>
                  <a:schemeClr val="tx1"/>
                </a:solidFill>
                <a:latin typeface="Times New Roman" panose="02020603050405020304" pitchFamily="18" charset="0"/>
                <a:cs typeface="Times New Roman" panose="02020603050405020304" pitchFamily="18" charset="0"/>
              </a:rPr>
              <a:t> 3 </a:t>
            </a:r>
            <a:r>
              <a:rPr lang="en-US" altLang="en-US" sz="1800" dirty="0" err="1">
                <a:solidFill>
                  <a:schemeClr val="tx1"/>
                </a:solidFill>
                <a:latin typeface="Times New Roman" panose="02020603050405020304" pitchFamily="18" charset="0"/>
                <a:cs typeface="Times New Roman" panose="02020603050405020304" pitchFamily="18" charset="0"/>
              </a:rPr>
              <a:t>шт</a:t>
            </a:r>
            <a:r>
              <a:rPr lang="en-US" altLang="en-US" sz="1800" dirty="0">
                <a:solidFill>
                  <a:schemeClr val="tx1"/>
                </a:solidFill>
                <a:latin typeface="Times New Roman" panose="02020603050405020304" pitchFamily="18" charset="0"/>
                <a:cs typeface="Times New Roman" panose="02020603050405020304" pitchFamily="18" charset="0"/>
              </a:rPr>
              <a:t>. </a:t>
            </a:r>
            <a:endParaRPr lang="ro-RO" altLang="en-US" sz="1800"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altLang="en-US" sz="1800" dirty="0" err="1">
                <a:solidFill>
                  <a:schemeClr val="tx1"/>
                </a:solidFill>
                <a:latin typeface="Times New Roman" panose="02020603050405020304" pitchFamily="18" charset="0"/>
                <a:cs typeface="Times New Roman" panose="02020603050405020304" pitchFamily="18" charset="0"/>
              </a:rPr>
              <a:t>крышка</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для</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люка</a:t>
            </a:r>
            <a:r>
              <a:rPr lang="en-US" altLang="en-US" sz="1800" dirty="0">
                <a:solidFill>
                  <a:schemeClr val="tx1"/>
                </a:solidFill>
                <a:latin typeface="Times New Roman" panose="02020603050405020304" pitchFamily="18" charset="0"/>
                <a:cs typeface="Times New Roman" panose="02020603050405020304" pitchFamily="18" charset="0"/>
              </a:rPr>
              <a:t> 3 </a:t>
            </a:r>
            <a:r>
              <a:rPr lang="en-US" altLang="en-US" sz="1800" dirty="0" err="1">
                <a:solidFill>
                  <a:schemeClr val="tx1"/>
                </a:solidFill>
                <a:latin typeface="Times New Roman" panose="02020603050405020304" pitchFamily="18" charset="0"/>
                <a:cs typeface="Times New Roman" panose="02020603050405020304" pitchFamily="18" charset="0"/>
              </a:rPr>
              <a:t>шт</a:t>
            </a:r>
            <a:r>
              <a:rPr lang="en-US" altLang="en-US" sz="1800" dirty="0">
                <a:solidFill>
                  <a:schemeClr val="tx1"/>
                </a:solidFill>
                <a:latin typeface="Times New Roman" panose="02020603050405020304" pitchFamily="18" charset="0"/>
                <a:cs typeface="Times New Roman" panose="02020603050405020304" pitchFamily="18" charset="0"/>
              </a:rPr>
              <a:t>.</a:t>
            </a:r>
            <a:endParaRPr lang="ro-RO" altLang="en-US" sz="1800"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altLang="en-US" sz="1800" dirty="0" err="1">
                <a:solidFill>
                  <a:schemeClr val="tx1"/>
                </a:solidFill>
                <a:latin typeface="Times New Roman" panose="02020603050405020304" pitchFamily="18" charset="0"/>
                <a:cs typeface="Times New Roman" panose="02020603050405020304" pitchFamily="18" charset="0"/>
              </a:rPr>
              <a:t>крючок</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для</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открывания</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колодцев</a:t>
            </a:r>
            <a:r>
              <a:rPr lang="en-US" altLang="en-US" sz="1800" dirty="0">
                <a:solidFill>
                  <a:schemeClr val="tx1"/>
                </a:solidFill>
                <a:latin typeface="Times New Roman" panose="02020603050405020304" pitchFamily="18" charset="0"/>
                <a:cs typeface="Times New Roman" panose="02020603050405020304" pitchFamily="18" charset="0"/>
              </a:rPr>
              <a:t> 2 </a:t>
            </a:r>
            <a:r>
              <a:rPr lang="en-US" altLang="en-US" sz="1800" dirty="0" err="1">
                <a:solidFill>
                  <a:schemeClr val="tx1"/>
                </a:solidFill>
                <a:latin typeface="Times New Roman" panose="02020603050405020304" pitchFamily="18" charset="0"/>
                <a:cs typeface="Times New Roman" panose="02020603050405020304" pitchFamily="18" charset="0"/>
              </a:rPr>
              <a:t>шт</a:t>
            </a:r>
            <a:r>
              <a:rPr lang="en-US" altLang="en-US" sz="1800" dirty="0">
                <a:solidFill>
                  <a:schemeClr val="tx1"/>
                </a:solidFill>
                <a:latin typeface="Times New Roman" panose="02020603050405020304" pitchFamily="18" charset="0"/>
                <a:cs typeface="Times New Roman" panose="02020603050405020304" pitchFamily="18" charset="0"/>
              </a:rPr>
              <a:t>. </a:t>
            </a:r>
            <a:endParaRPr lang="ro-RO" altLang="en-US" sz="1800"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altLang="en-US" sz="1800" dirty="0" err="1">
                <a:solidFill>
                  <a:schemeClr val="tx1"/>
                </a:solidFill>
                <a:latin typeface="Times New Roman" panose="02020603050405020304" pitchFamily="18" charset="0"/>
                <a:cs typeface="Times New Roman" panose="02020603050405020304" pitchFamily="18" charset="0"/>
              </a:rPr>
              <a:t>ключ</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для</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открывания</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задвижек</a:t>
            </a:r>
            <a:r>
              <a:rPr lang="en-US" altLang="en-US" sz="1800" dirty="0">
                <a:solidFill>
                  <a:schemeClr val="tx1"/>
                </a:solidFill>
                <a:latin typeface="Times New Roman" panose="02020603050405020304" pitchFamily="18" charset="0"/>
                <a:cs typeface="Times New Roman" panose="02020603050405020304" pitchFamily="18" charset="0"/>
              </a:rPr>
              <a:t> 1 </a:t>
            </a:r>
            <a:r>
              <a:rPr lang="en-US" altLang="en-US" sz="1800" dirty="0" err="1">
                <a:solidFill>
                  <a:schemeClr val="tx1"/>
                </a:solidFill>
                <a:latin typeface="Times New Roman" panose="02020603050405020304" pitchFamily="18" charset="0"/>
                <a:cs typeface="Times New Roman" panose="02020603050405020304" pitchFamily="18" charset="0"/>
              </a:rPr>
              <a:t>шт</a:t>
            </a:r>
            <a:r>
              <a:rPr lang="en-US" altLang="en-US" sz="1800" dirty="0">
                <a:solidFill>
                  <a:schemeClr val="tx1"/>
                </a:solidFill>
                <a:latin typeface="Times New Roman" panose="02020603050405020304" pitchFamily="18" charset="0"/>
                <a:cs typeface="Times New Roman" panose="02020603050405020304" pitchFamily="18" charset="0"/>
              </a:rPr>
              <a:t>. </a:t>
            </a:r>
            <a:endParaRPr lang="ro-RO" altLang="en-US" sz="1800"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altLang="en-US" sz="1800" dirty="0" err="1">
                <a:solidFill>
                  <a:schemeClr val="tx1"/>
                </a:solidFill>
                <a:latin typeface="Times New Roman" panose="02020603050405020304" pitchFamily="18" charset="0"/>
                <a:cs typeface="Times New Roman" panose="02020603050405020304" pitchFamily="18" charset="0"/>
              </a:rPr>
              <a:t>решетка</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для</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дождеприемника</a:t>
            </a:r>
            <a:r>
              <a:rPr lang="en-US" altLang="en-US" sz="1800" dirty="0">
                <a:solidFill>
                  <a:schemeClr val="tx1"/>
                </a:solidFill>
                <a:latin typeface="Times New Roman" panose="02020603050405020304" pitchFamily="18" charset="0"/>
                <a:cs typeface="Times New Roman" panose="02020603050405020304" pitchFamily="18" charset="0"/>
              </a:rPr>
              <a:t> 3 </a:t>
            </a:r>
            <a:r>
              <a:rPr lang="en-US" altLang="en-US" sz="1800" dirty="0" err="1">
                <a:solidFill>
                  <a:schemeClr val="tx1"/>
                </a:solidFill>
                <a:latin typeface="Times New Roman" panose="02020603050405020304" pitchFamily="18" charset="0"/>
                <a:cs typeface="Times New Roman" panose="02020603050405020304" pitchFamily="18" charset="0"/>
              </a:rPr>
              <a:t>шт</a:t>
            </a:r>
            <a:r>
              <a:rPr lang="en-US" altLang="en-US" sz="1800" dirty="0">
                <a:solidFill>
                  <a:schemeClr val="tx1"/>
                </a:solidFill>
                <a:latin typeface="Times New Roman" panose="02020603050405020304" pitchFamily="18" charset="0"/>
                <a:cs typeface="Times New Roman" panose="02020603050405020304" pitchFamily="18" charset="0"/>
              </a:rPr>
              <a:t>.</a:t>
            </a:r>
            <a:endParaRPr lang="ro-RO" altLang="en-US" sz="1800"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altLang="en-US" sz="1800" dirty="0" err="1">
                <a:solidFill>
                  <a:schemeClr val="tx1"/>
                </a:solidFill>
                <a:latin typeface="Times New Roman" panose="02020603050405020304" pitchFamily="18" charset="0"/>
                <a:cs typeface="Times New Roman" panose="02020603050405020304" pitchFamily="18" charset="0"/>
              </a:rPr>
              <a:t>сапоги</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резиновые</a:t>
            </a:r>
            <a:r>
              <a:rPr lang="en-US" altLang="en-US" sz="1800" dirty="0">
                <a:solidFill>
                  <a:schemeClr val="tx1"/>
                </a:solidFill>
                <a:latin typeface="Times New Roman" panose="02020603050405020304" pitchFamily="18" charset="0"/>
                <a:cs typeface="Times New Roman" panose="02020603050405020304" pitchFamily="18" charset="0"/>
              </a:rPr>
              <a:t> с </a:t>
            </a:r>
            <a:r>
              <a:rPr lang="en-US" altLang="en-US" sz="1800" dirty="0" err="1">
                <a:solidFill>
                  <a:schemeClr val="tx1"/>
                </a:solidFill>
                <a:latin typeface="Times New Roman" panose="02020603050405020304" pitchFamily="18" charset="0"/>
                <a:cs typeface="Times New Roman" panose="02020603050405020304" pitchFamily="18" charset="0"/>
              </a:rPr>
              <a:t>длинными</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голенищами</a:t>
            </a:r>
            <a:r>
              <a:rPr lang="en-US" altLang="en-US" sz="1800" dirty="0">
                <a:solidFill>
                  <a:schemeClr val="tx1"/>
                </a:solidFill>
                <a:latin typeface="Times New Roman" panose="02020603050405020304" pitchFamily="18" charset="0"/>
                <a:cs typeface="Times New Roman" panose="02020603050405020304" pitchFamily="18" charset="0"/>
              </a:rPr>
              <a:t> 2 </a:t>
            </a:r>
            <a:r>
              <a:rPr lang="en-US" altLang="en-US" sz="1800" dirty="0" err="1">
                <a:solidFill>
                  <a:schemeClr val="tx1"/>
                </a:solidFill>
                <a:latin typeface="Times New Roman" panose="02020603050405020304" pitchFamily="18" charset="0"/>
                <a:cs typeface="Times New Roman" panose="02020603050405020304" pitchFamily="18" charset="0"/>
              </a:rPr>
              <a:t>пары</a:t>
            </a:r>
            <a:r>
              <a:rPr lang="en-US" altLang="en-US" sz="1800" dirty="0">
                <a:solidFill>
                  <a:schemeClr val="tx1"/>
                </a:solidFill>
                <a:latin typeface="Times New Roman" panose="02020603050405020304" pitchFamily="18" charset="0"/>
                <a:cs typeface="Times New Roman" panose="02020603050405020304" pitchFamily="18" charset="0"/>
              </a:rPr>
              <a:t> </a:t>
            </a:r>
            <a:endParaRPr lang="ro-RO" altLang="en-US" sz="1800"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altLang="en-US" sz="1800" dirty="0" err="1">
                <a:solidFill>
                  <a:schemeClr val="tx1"/>
                </a:solidFill>
                <a:latin typeface="Times New Roman" panose="02020603050405020304" pitchFamily="18" charset="0"/>
                <a:cs typeface="Times New Roman" panose="02020603050405020304" pitchFamily="18" charset="0"/>
              </a:rPr>
              <a:t>гидрокостюм</a:t>
            </a:r>
            <a:r>
              <a:rPr lang="en-US" altLang="en-US" sz="1800" dirty="0">
                <a:solidFill>
                  <a:schemeClr val="tx1"/>
                </a:solidFill>
                <a:latin typeface="Times New Roman" panose="02020603050405020304" pitchFamily="18" charset="0"/>
                <a:cs typeface="Times New Roman" panose="02020603050405020304" pitchFamily="18" charset="0"/>
              </a:rPr>
              <a:t> 1 </a:t>
            </a:r>
            <a:r>
              <a:rPr lang="en-US" altLang="en-US" sz="1800" dirty="0" err="1">
                <a:solidFill>
                  <a:schemeClr val="tx1"/>
                </a:solidFill>
                <a:latin typeface="Times New Roman" panose="02020603050405020304" pitchFamily="18" charset="0"/>
                <a:cs typeface="Times New Roman" panose="02020603050405020304" pitchFamily="18" charset="0"/>
              </a:rPr>
              <a:t>пара</a:t>
            </a:r>
            <a:r>
              <a:rPr lang="ro-RO" altLang="en-US" sz="1800" b="0" dirty="0">
                <a:solidFill>
                  <a:schemeClr val="tx1"/>
                </a:solidFill>
                <a:latin typeface="Times New Roman" panose="02020603050405020304" pitchFamily="18" charset="0"/>
                <a:cs typeface="Times New Roman" panose="02020603050405020304" pitchFamily="18" charset="0"/>
              </a:rPr>
              <a:t> </a:t>
            </a:r>
          </a:p>
          <a:p>
            <a:pPr>
              <a:lnSpc>
                <a:spcPct val="150000"/>
              </a:lnSpc>
            </a:pPr>
            <a:r>
              <a:rPr lang="ro-RO"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брезентовый</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костюм</a:t>
            </a:r>
            <a:r>
              <a:rPr lang="en-US" altLang="en-US" sz="1800" dirty="0">
                <a:solidFill>
                  <a:schemeClr val="tx1"/>
                </a:solidFill>
                <a:latin typeface="Times New Roman" panose="02020603050405020304" pitchFamily="18" charset="0"/>
                <a:cs typeface="Times New Roman" panose="02020603050405020304" pitchFamily="18" charset="0"/>
              </a:rPr>
              <a:t> 2 </a:t>
            </a:r>
            <a:r>
              <a:rPr lang="en-US" altLang="en-US" sz="1800" dirty="0" err="1">
                <a:solidFill>
                  <a:schemeClr val="tx1"/>
                </a:solidFill>
                <a:latin typeface="Times New Roman" panose="02020603050405020304" pitchFamily="18" charset="0"/>
                <a:cs typeface="Times New Roman" panose="02020603050405020304" pitchFamily="18" charset="0"/>
              </a:rPr>
              <a:t>пары</a:t>
            </a:r>
            <a:endParaRPr lang="ro-RO" altLang="en-US" sz="1800" dirty="0">
              <a:solidFill>
                <a:schemeClr val="tx1"/>
              </a:solidFill>
              <a:latin typeface="Times New Roman" panose="02020603050405020304" pitchFamily="18" charset="0"/>
              <a:cs typeface="Times New Roman" panose="02020603050405020304" pitchFamily="18" charset="0"/>
            </a:endParaRPr>
          </a:p>
          <a:p>
            <a:pPr>
              <a:lnSpc>
                <a:spcPct val="150000"/>
              </a:lnSpc>
            </a:pPr>
            <a:r>
              <a:rPr lang="en-US" altLang="en-US" sz="1800" dirty="0">
                <a:solidFill>
                  <a:schemeClr val="tx1"/>
                </a:solidFill>
                <a:latin typeface="Times New Roman" panose="02020603050405020304" pitchFamily="18" charset="0"/>
                <a:cs typeface="Times New Roman" panose="02020603050405020304" pitchFamily="18" charset="0"/>
              </a:rPr>
              <a:t> - </a:t>
            </a:r>
            <a:r>
              <a:rPr lang="ro-RO"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проволока</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диаметром</a:t>
            </a:r>
            <a:r>
              <a:rPr lang="en-US" altLang="en-US" sz="1800" dirty="0">
                <a:solidFill>
                  <a:schemeClr val="tx1"/>
                </a:solidFill>
                <a:latin typeface="Times New Roman" panose="02020603050405020304" pitchFamily="18" charset="0"/>
                <a:cs typeface="Times New Roman" panose="02020603050405020304" pitchFamily="18" charset="0"/>
              </a:rPr>
              <a:t> 6,5-7,0 </a:t>
            </a:r>
            <a:r>
              <a:rPr lang="en-US" altLang="en-US" sz="1800" dirty="0" err="1">
                <a:solidFill>
                  <a:schemeClr val="tx1"/>
                </a:solidFill>
                <a:latin typeface="Times New Roman" panose="02020603050405020304" pitchFamily="18" charset="0"/>
                <a:cs typeface="Times New Roman" panose="02020603050405020304" pitchFamily="18" charset="0"/>
              </a:rPr>
              <a:t>мм</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марки</a:t>
            </a:r>
            <a:r>
              <a:rPr lang="en-US" altLang="en-US" sz="1800" dirty="0">
                <a:solidFill>
                  <a:schemeClr val="tx1"/>
                </a:solidFill>
                <a:latin typeface="Times New Roman" panose="02020603050405020304" pitchFamily="18" charset="0"/>
                <a:cs typeface="Times New Roman" panose="02020603050405020304" pitchFamily="18" charset="0"/>
              </a:rPr>
              <a:t> У9А 30 м </a:t>
            </a:r>
            <a:endParaRPr lang="ro-RO" altLang="en-US"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536954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3782061"/>
          </a:xfrm>
          <a:prstGeom prst="rect">
            <a:avLst/>
          </a:prstGeom>
          <a:noFill/>
        </p:spPr>
        <p:txBody>
          <a:bodyPr wrap="square" rtlCol="0">
            <a:spAutoFit/>
          </a:bodyPr>
          <a:lstStyle/>
          <a:p>
            <a:pPr marL="285750" indent="-285750">
              <a:lnSpc>
                <a:spcPct val="150000"/>
              </a:lnSpc>
              <a:buFontTx/>
              <a:buChar char="-"/>
            </a:pPr>
            <a:r>
              <a:rPr lang="en-US" altLang="en-US" sz="1800" dirty="0" err="1">
                <a:solidFill>
                  <a:schemeClr val="tx1"/>
                </a:solidFill>
                <a:latin typeface="Times New Roman" panose="02020603050405020304" pitchFamily="18" charset="0"/>
                <a:cs typeface="Times New Roman" panose="02020603050405020304" pitchFamily="18" charset="0"/>
              </a:rPr>
              <a:t>гибкий</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вал</a:t>
            </a:r>
            <a:r>
              <a:rPr lang="en-US" altLang="en-US" sz="1800" dirty="0">
                <a:solidFill>
                  <a:schemeClr val="tx1"/>
                </a:solidFill>
                <a:latin typeface="Times New Roman" panose="02020603050405020304" pitchFamily="18" charset="0"/>
                <a:cs typeface="Times New Roman" panose="02020603050405020304" pitchFamily="18" charset="0"/>
              </a:rPr>
              <a:t> 60 м </a:t>
            </a:r>
            <a:endParaRPr lang="ro-RO" altLang="en-US" sz="1800"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altLang="en-US" sz="1800" dirty="0" err="1">
                <a:solidFill>
                  <a:schemeClr val="tx1"/>
                </a:solidFill>
                <a:latin typeface="Times New Roman" panose="02020603050405020304" pitchFamily="18" charset="0"/>
                <a:cs typeface="Times New Roman" panose="02020603050405020304" pitchFamily="18" charset="0"/>
              </a:rPr>
              <a:t>палка-продвижка</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дюралюминиевая</a:t>
            </a:r>
            <a:r>
              <a:rPr lang="en-US" altLang="en-US" sz="1800" dirty="0">
                <a:solidFill>
                  <a:schemeClr val="tx1"/>
                </a:solidFill>
                <a:latin typeface="Times New Roman" panose="02020603050405020304" pitchFamily="18" charset="0"/>
                <a:cs typeface="Times New Roman" panose="02020603050405020304" pitchFamily="18" charset="0"/>
              </a:rPr>
              <a:t> 100 </a:t>
            </a:r>
            <a:r>
              <a:rPr lang="en-US" altLang="en-US" sz="1800" dirty="0" err="1">
                <a:solidFill>
                  <a:schemeClr val="tx1"/>
                </a:solidFill>
                <a:latin typeface="Times New Roman" panose="02020603050405020304" pitchFamily="18" charset="0"/>
                <a:cs typeface="Times New Roman" panose="02020603050405020304" pitchFamily="18" charset="0"/>
              </a:rPr>
              <a:t>шт</a:t>
            </a:r>
            <a:r>
              <a:rPr lang="en-US" altLang="en-US" sz="1800" dirty="0">
                <a:solidFill>
                  <a:schemeClr val="tx1"/>
                </a:solidFill>
                <a:latin typeface="Times New Roman" panose="02020603050405020304" pitchFamily="18" charset="0"/>
                <a:cs typeface="Times New Roman" panose="02020603050405020304" pitchFamily="18" charset="0"/>
              </a:rPr>
              <a:t>. </a:t>
            </a:r>
            <a:endParaRPr lang="ro-RO" altLang="en-US" sz="1800"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altLang="en-US" sz="1800" dirty="0" err="1">
                <a:solidFill>
                  <a:schemeClr val="tx1"/>
                </a:solidFill>
                <a:latin typeface="Times New Roman" panose="02020603050405020304" pitchFamily="18" charset="0"/>
                <a:cs typeface="Times New Roman" panose="02020603050405020304" pitchFamily="18" charset="0"/>
              </a:rPr>
              <a:t>труба</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металлическая</a:t>
            </a:r>
            <a:r>
              <a:rPr lang="en-US" altLang="en-US" sz="1800" dirty="0">
                <a:solidFill>
                  <a:schemeClr val="tx1"/>
                </a:solidFill>
                <a:latin typeface="Times New Roman" panose="02020603050405020304" pitchFamily="18" charset="0"/>
                <a:cs typeface="Times New Roman" panose="02020603050405020304" pitchFamily="18" charset="0"/>
              </a:rPr>
              <a:t> Д = 18 </a:t>
            </a:r>
            <a:r>
              <a:rPr lang="en-US" altLang="en-US" sz="1800" dirty="0" err="1">
                <a:solidFill>
                  <a:schemeClr val="tx1"/>
                </a:solidFill>
                <a:latin typeface="Times New Roman" panose="02020603050405020304" pitchFamily="18" charset="0"/>
                <a:cs typeface="Times New Roman" panose="02020603050405020304" pitchFamily="18" charset="0"/>
              </a:rPr>
              <a:t>мм</a:t>
            </a:r>
            <a:r>
              <a:rPr lang="en-US" altLang="en-US" sz="1800" dirty="0">
                <a:solidFill>
                  <a:schemeClr val="tx1"/>
                </a:solidFill>
                <a:latin typeface="Times New Roman" panose="02020603050405020304" pitchFamily="18" charset="0"/>
                <a:cs typeface="Times New Roman" panose="02020603050405020304" pitchFamily="18" charset="0"/>
              </a:rPr>
              <a:t> 4 м </a:t>
            </a:r>
            <a:endParaRPr lang="ro-RO" altLang="en-US" sz="1800"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altLang="en-US" sz="1800" dirty="0" err="1">
                <a:solidFill>
                  <a:schemeClr val="tx1"/>
                </a:solidFill>
                <a:latin typeface="Times New Roman" panose="02020603050405020304" pitchFamily="18" charset="0"/>
                <a:cs typeface="Times New Roman" panose="02020603050405020304" pitchFamily="18" charset="0"/>
              </a:rPr>
              <a:t>труба</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направляющая</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отвод</a:t>
            </a:r>
            <a:r>
              <a:rPr lang="en-US" altLang="en-US" sz="1800" dirty="0">
                <a:solidFill>
                  <a:schemeClr val="tx1"/>
                </a:solidFill>
                <a:latin typeface="Times New Roman" panose="02020603050405020304" pitchFamily="18" charset="0"/>
                <a:cs typeface="Times New Roman" panose="02020603050405020304" pitchFamily="18" charset="0"/>
              </a:rPr>
              <a:t>) 6 м </a:t>
            </a:r>
            <a:endParaRPr lang="ro-RO" altLang="en-US" sz="1800"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altLang="en-US" sz="1800" dirty="0" err="1">
                <a:solidFill>
                  <a:schemeClr val="tx1"/>
                </a:solidFill>
                <a:latin typeface="Times New Roman" panose="02020603050405020304" pitchFamily="18" charset="0"/>
                <a:cs typeface="Times New Roman" panose="02020603050405020304" pitchFamily="18" charset="0"/>
              </a:rPr>
              <a:t>гидродинамическая</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машина</a:t>
            </a:r>
            <a:r>
              <a:rPr lang="en-US" altLang="en-US" sz="1800" dirty="0">
                <a:solidFill>
                  <a:schemeClr val="tx1"/>
                </a:solidFill>
                <a:latin typeface="Times New Roman" panose="02020603050405020304" pitchFamily="18" charset="0"/>
                <a:cs typeface="Times New Roman" panose="02020603050405020304" pitchFamily="18" charset="0"/>
              </a:rPr>
              <a:t> (КО-502, КО-504) 1 </a:t>
            </a:r>
            <a:r>
              <a:rPr lang="en-US" altLang="en-US" sz="1800" dirty="0" err="1">
                <a:solidFill>
                  <a:schemeClr val="tx1"/>
                </a:solidFill>
                <a:latin typeface="Times New Roman" panose="02020603050405020304" pitchFamily="18" charset="0"/>
                <a:cs typeface="Times New Roman" panose="02020603050405020304" pitchFamily="18" charset="0"/>
              </a:rPr>
              <a:t>шт</a:t>
            </a:r>
            <a:r>
              <a:rPr lang="en-US" altLang="en-US" sz="1800" dirty="0">
                <a:solidFill>
                  <a:schemeClr val="tx1"/>
                </a:solidFill>
                <a:latin typeface="Times New Roman" panose="02020603050405020304" pitchFamily="18" charset="0"/>
                <a:cs typeface="Times New Roman" panose="02020603050405020304" pitchFamily="18" charset="0"/>
              </a:rPr>
              <a:t>. </a:t>
            </a:r>
            <a:endParaRPr lang="ro-RO" altLang="en-US" sz="1800"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altLang="en-US" sz="1800" dirty="0" err="1">
                <a:solidFill>
                  <a:schemeClr val="tx1"/>
                </a:solidFill>
                <a:latin typeface="Times New Roman" panose="02020603050405020304" pitchFamily="18" charset="0"/>
                <a:cs typeface="Times New Roman" panose="02020603050405020304" pitchFamily="18" charset="0"/>
              </a:rPr>
              <a:t>аварийная</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машина</a:t>
            </a:r>
            <a:r>
              <a:rPr lang="en-US" altLang="en-US" sz="1800" dirty="0">
                <a:solidFill>
                  <a:schemeClr val="tx1"/>
                </a:solidFill>
                <a:latin typeface="Times New Roman" panose="02020603050405020304" pitchFamily="18" charset="0"/>
                <a:cs typeface="Times New Roman" panose="02020603050405020304" pitchFamily="18" charset="0"/>
              </a:rPr>
              <a:t> (РВМ-2 </a:t>
            </a:r>
            <a:r>
              <a:rPr lang="en-US" altLang="en-US" sz="1800" dirty="0" err="1">
                <a:solidFill>
                  <a:schemeClr val="tx1"/>
                </a:solidFill>
                <a:latin typeface="Times New Roman" panose="02020603050405020304" pitchFamily="18" charset="0"/>
                <a:cs typeface="Times New Roman" panose="02020603050405020304" pitchFamily="18" charset="0"/>
              </a:rPr>
              <a:t>или</a:t>
            </a:r>
            <a:r>
              <a:rPr lang="en-US" altLang="en-US" sz="1800" dirty="0">
                <a:solidFill>
                  <a:schemeClr val="tx1"/>
                </a:solidFill>
                <a:latin typeface="Times New Roman" panose="02020603050405020304" pitchFamily="18" charset="0"/>
                <a:cs typeface="Times New Roman" panose="02020603050405020304" pitchFamily="18" charset="0"/>
              </a:rPr>
              <a:t> АВМ-2) 1 </a:t>
            </a:r>
            <a:r>
              <a:rPr lang="en-US" altLang="en-US" sz="1800" dirty="0" err="1">
                <a:solidFill>
                  <a:schemeClr val="tx1"/>
                </a:solidFill>
                <a:latin typeface="Times New Roman" panose="02020603050405020304" pitchFamily="18" charset="0"/>
                <a:cs typeface="Times New Roman" panose="02020603050405020304" pitchFamily="18" charset="0"/>
              </a:rPr>
              <a:t>шт</a:t>
            </a:r>
            <a:r>
              <a:rPr lang="en-US" altLang="en-US" sz="1800" dirty="0">
                <a:solidFill>
                  <a:schemeClr val="tx1"/>
                </a:solidFill>
                <a:latin typeface="Times New Roman" panose="02020603050405020304" pitchFamily="18" charset="0"/>
                <a:cs typeface="Times New Roman" panose="02020603050405020304" pitchFamily="18" charset="0"/>
              </a:rPr>
              <a:t>.</a:t>
            </a:r>
            <a:endParaRPr lang="ro-RO" altLang="en-US" sz="1800"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прицепной</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диафрагмовый</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насос</a:t>
            </a:r>
            <a:r>
              <a:rPr lang="en-US" altLang="en-US" sz="1800" dirty="0">
                <a:solidFill>
                  <a:schemeClr val="tx1"/>
                </a:solidFill>
                <a:latin typeface="Times New Roman" panose="02020603050405020304" pitchFamily="18" charset="0"/>
                <a:cs typeface="Times New Roman" panose="02020603050405020304" pitchFamily="18" charset="0"/>
              </a:rPr>
              <a:t> 1 </a:t>
            </a:r>
            <a:r>
              <a:rPr lang="en-US" altLang="en-US" sz="1800" dirty="0" err="1">
                <a:solidFill>
                  <a:schemeClr val="tx1"/>
                </a:solidFill>
                <a:latin typeface="Times New Roman" panose="02020603050405020304" pitchFamily="18" charset="0"/>
                <a:cs typeface="Times New Roman" panose="02020603050405020304" pitchFamily="18" charset="0"/>
              </a:rPr>
              <a:t>шт</a:t>
            </a:r>
            <a:r>
              <a:rPr lang="en-US" altLang="en-US" sz="1800" dirty="0">
                <a:solidFill>
                  <a:schemeClr val="tx1"/>
                </a:solidFill>
                <a:latin typeface="Times New Roman" panose="02020603050405020304" pitchFamily="18" charset="0"/>
                <a:cs typeface="Times New Roman" panose="02020603050405020304" pitchFamily="18" charset="0"/>
              </a:rPr>
              <a:t>. </a:t>
            </a:r>
            <a:endParaRPr lang="ro-RO" altLang="en-US" sz="1800"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Tx/>
              <a:buChar char="-"/>
            </a:pPr>
            <a:r>
              <a:rPr lang="ro-RO"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парообразователь</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на</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автоходе</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или</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прицепной</a:t>
            </a:r>
            <a:r>
              <a:rPr lang="en-US" altLang="en-US" sz="1800" dirty="0">
                <a:solidFill>
                  <a:schemeClr val="tx1"/>
                </a:solidFill>
                <a:latin typeface="Times New Roman" panose="02020603050405020304" pitchFamily="18" charset="0"/>
                <a:cs typeface="Times New Roman" panose="02020603050405020304" pitchFamily="18" charset="0"/>
              </a:rPr>
              <a:t>) 1 </a:t>
            </a:r>
            <a:r>
              <a:rPr lang="en-US" altLang="en-US" sz="1800" dirty="0" err="1">
                <a:solidFill>
                  <a:schemeClr val="tx1"/>
                </a:solidFill>
                <a:latin typeface="Times New Roman" panose="02020603050405020304" pitchFamily="18" charset="0"/>
                <a:cs typeface="Times New Roman" panose="02020603050405020304" pitchFamily="18" charset="0"/>
              </a:rPr>
              <a:t>шт</a:t>
            </a:r>
            <a:r>
              <a:rPr lang="en-US" altLang="en-US" sz="1800" dirty="0">
                <a:solidFill>
                  <a:schemeClr val="tx1"/>
                </a:solidFill>
                <a:latin typeface="Times New Roman" panose="02020603050405020304" pitchFamily="18" charset="0"/>
                <a:cs typeface="Times New Roman" panose="02020603050405020304" pitchFamily="18" charset="0"/>
              </a:rPr>
              <a:t>. </a:t>
            </a:r>
            <a:endParaRPr lang="ro-RO" altLang="en-US" sz="1800"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Tx/>
              <a:buChar char="-"/>
            </a:pPr>
            <a:r>
              <a:rPr lang="ro-RO"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защитная</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каска</a:t>
            </a:r>
            <a:r>
              <a:rPr lang="en-US" altLang="en-US" sz="1800" dirty="0">
                <a:solidFill>
                  <a:schemeClr val="tx1"/>
                </a:solidFill>
                <a:latin typeface="Times New Roman" panose="02020603050405020304" pitchFamily="18" charset="0"/>
                <a:cs typeface="Times New Roman" panose="02020603050405020304" pitchFamily="18" charset="0"/>
              </a:rPr>
              <a:t> 2 </a:t>
            </a:r>
            <a:r>
              <a:rPr lang="en-US" altLang="en-US" sz="1800" dirty="0" err="1">
                <a:solidFill>
                  <a:schemeClr val="tx1"/>
                </a:solidFill>
                <a:latin typeface="Times New Roman" panose="02020603050405020304" pitchFamily="18" charset="0"/>
                <a:cs typeface="Times New Roman" panose="02020603050405020304" pitchFamily="18" charset="0"/>
              </a:rPr>
              <a:t>шт</a:t>
            </a:r>
            <a:r>
              <a:rPr lang="en-US" altLang="en-US" sz="1800" dirty="0">
                <a:solidFill>
                  <a:schemeClr val="tx1"/>
                </a:solidFill>
                <a:latin typeface="Times New Roman" panose="02020603050405020304" pitchFamily="18" charset="0"/>
                <a:cs typeface="Times New Roman" panose="02020603050405020304" pitchFamily="18" charset="0"/>
              </a:rPr>
              <a:t>.</a:t>
            </a:r>
            <a:endParaRPr lang="en-US"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664888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687825" y="1700393"/>
            <a:ext cx="7638757" cy="923330"/>
          </a:xfrm>
          <a:prstGeom prst="rect">
            <a:avLst/>
          </a:prstGeom>
          <a:noFill/>
        </p:spPr>
        <p:txBody>
          <a:bodyPr wrap="square" rtlCol="0">
            <a:spAutoFit/>
          </a:bodyPr>
          <a:lstStyle/>
          <a:p>
            <a:pPr algn="just"/>
            <a:r>
              <a:rPr lang="ro-RO" sz="2000" dirty="0">
                <a:solidFill>
                  <a:schemeClr val="tx1"/>
                </a:solidFill>
                <a:latin typeface="Times New Roman" panose="02020603050405020304" pitchFamily="18" charset="0"/>
                <a:cs typeface="Times New Roman" panose="02020603050405020304" pitchFamily="18" charset="0"/>
              </a:rPr>
              <a:t>Pentru completarea acestei liste în setul de utilaje pentru automobilele de depanare la reţele este necesar:</a:t>
            </a:r>
          </a:p>
          <a:p>
            <a:pPr algn="just"/>
            <a:endParaRPr lang="ro-RO" sz="1400" dirty="0">
              <a:solidFill>
                <a:schemeClr val="tx1"/>
              </a:solidFill>
              <a:latin typeface="Times New Roman" panose="02020603050405020304" pitchFamily="18" charset="0"/>
              <a:cs typeface="Times New Roman" panose="02020603050405020304" pitchFamily="18" charset="0"/>
            </a:endParaRPr>
          </a:p>
        </p:txBody>
      </p:sp>
      <p:sp>
        <p:nvSpPr>
          <p:cNvPr id="2" name="Rectangle 1"/>
          <p:cNvSpPr>
            <a:spLocks noChangeArrowheads="1"/>
          </p:cNvSpPr>
          <p:nvPr/>
        </p:nvSpPr>
        <p:spPr bwMode="auto">
          <a:xfrm>
            <a:off x="847725" y="2795145"/>
            <a:ext cx="7677150"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50000"/>
              </a:lnSpc>
              <a:spcBef>
                <a:spcPct val="0"/>
              </a:spcBef>
              <a:spcAft>
                <a:spcPct val="0"/>
              </a:spcAft>
              <a:buClrTx/>
              <a:buSzTx/>
              <a:buFontTx/>
              <a:buChar char="-"/>
              <a:tabLst/>
            </a:pPr>
            <a:r>
              <a:rPr kumimoji="0" lang="en-US" altLang="en-US" sz="180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аптечка</a:t>
            </a:r>
            <a:r>
              <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медицинская</a:t>
            </a:r>
            <a:r>
              <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с </a:t>
            </a:r>
            <a:r>
              <a:rPr kumimoji="0" lang="en-US" altLang="en-US" sz="180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набором</a:t>
            </a:r>
            <a:r>
              <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медикаментов</a:t>
            </a:r>
            <a:r>
              <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1 </a:t>
            </a:r>
            <a:r>
              <a:rPr kumimoji="0" lang="en-US" altLang="en-US" sz="180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шт</a:t>
            </a:r>
            <a:r>
              <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ro-RO"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171450" marR="0" lvl="0" indent="-171450" algn="l" defTabSz="914400" rtl="0" eaLnBrk="0" fontAlgn="base" latinLnBrk="0" hangingPunct="0">
              <a:lnSpc>
                <a:spcPct val="150000"/>
              </a:lnSpc>
              <a:spcBef>
                <a:spcPct val="0"/>
              </a:spcBef>
              <a:spcAft>
                <a:spcPct val="0"/>
              </a:spcAft>
              <a:buClrTx/>
              <a:buSzTx/>
              <a:buFontTx/>
              <a:buChar char="-"/>
              <a:tabLst/>
            </a:pPr>
            <a:r>
              <a:rPr kumimoji="0" lang="en-US" altLang="en-US" sz="180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веревка</a:t>
            </a:r>
            <a:r>
              <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страховочная</a:t>
            </a:r>
            <a:r>
              <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к </a:t>
            </a:r>
            <a:r>
              <a:rPr kumimoji="0" lang="en-US" altLang="en-US" sz="180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поясу</a:t>
            </a:r>
            <a:r>
              <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спасательному</a:t>
            </a:r>
            <a:r>
              <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с </a:t>
            </a:r>
            <a:r>
              <a:rPr kumimoji="0" lang="en-US" altLang="en-US" sz="180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биркой</a:t>
            </a:r>
            <a:r>
              <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10 </a:t>
            </a:r>
            <a:r>
              <a:rPr kumimoji="0" lang="en-US" altLang="en-US" sz="180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шт</a:t>
            </a:r>
            <a:r>
              <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ro-RO"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171450" marR="0" lvl="0" indent="-171450" algn="l" defTabSz="914400" rtl="0" eaLnBrk="0" fontAlgn="base" latinLnBrk="0" hangingPunct="0">
              <a:lnSpc>
                <a:spcPct val="150000"/>
              </a:lnSpc>
              <a:spcBef>
                <a:spcPct val="0"/>
              </a:spcBef>
              <a:spcAft>
                <a:spcPct val="0"/>
              </a:spcAft>
              <a:buClrTx/>
              <a:buSzTx/>
              <a:buFontTx/>
              <a:buChar char="-"/>
              <a:tabLst/>
            </a:pPr>
            <a:r>
              <a:rPr kumimoji="0" lang="en-US" altLang="en-US" sz="180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веревка</a:t>
            </a:r>
            <a:r>
              <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для</a:t>
            </a:r>
            <a:r>
              <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поднятия</a:t>
            </a:r>
            <a:r>
              <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и </a:t>
            </a:r>
            <a:r>
              <a:rPr kumimoji="0" lang="en-US" altLang="en-US" sz="180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опускания</a:t>
            </a:r>
            <a:r>
              <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ведер</a:t>
            </a:r>
            <a:r>
              <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в </a:t>
            </a:r>
            <a:r>
              <a:rPr kumimoji="0" lang="en-US" altLang="en-US" sz="180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колодец</a:t>
            </a:r>
            <a:r>
              <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с </a:t>
            </a:r>
            <a:r>
              <a:rPr kumimoji="0" lang="en-US" altLang="en-US" sz="180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защепкой</a:t>
            </a:r>
            <a:r>
              <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10 </a:t>
            </a:r>
            <a:r>
              <a:rPr kumimoji="0" lang="en-US" altLang="en-US" sz="180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шт</a:t>
            </a:r>
            <a:r>
              <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endParaRPr kumimoji="0" lang="ro-RO"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171450" marR="0" lvl="0" indent="-171450" algn="l" defTabSz="914400" rtl="0" eaLnBrk="0" fontAlgn="base" latinLnBrk="0" hangingPunct="0">
              <a:lnSpc>
                <a:spcPct val="150000"/>
              </a:lnSpc>
              <a:spcBef>
                <a:spcPct val="0"/>
              </a:spcBef>
              <a:spcAft>
                <a:spcPct val="0"/>
              </a:spcAft>
              <a:buClrTx/>
              <a:buSzTx/>
              <a:buFontTx/>
              <a:buChar char="-"/>
              <a:tabLst/>
            </a:pPr>
            <a:r>
              <a:rPr kumimoji="0" lang="en-US" altLang="en-US" sz="180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вентилятор</a:t>
            </a:r>
            <a:r>
              <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электрический</a:t>
            </a:r>
            <a:r>
              <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или</a:t>
            </a:r>
            <a:r>
              <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ручной</a:t>
            </a:r>
            <a:r>
              <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1 </a:t>
            </a:r>
            <a:r>
              <a:rPr kumimoji="0" lang="en-US" altLang="en-US" sz="180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шт</a:t>
            </a:r>
            <a:r>
              <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ro-RO"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171450" marR="0" lvl="0" indent="-171450" algn="l" defTabSz="914400" rtl="0" eaLnBrk="0" fontAlgn="base" latinLnBrk="0" hangingPunct="0">
              <a:lnSpc>
                <a:spcPct val="150000"/>
              </a:lnSpc>
              <a:spcBef>
                <a:spcPct val="0"/>
              </a:spcBef>
              <a:spcAft>
                <a:spcPct val="0"/>
              </a:spcAft>
              <a:buClrTx/>
              <a:buSzTx/>
              <a:buFontTx/>
              <a:buChar char="-"/>
              <a:tabLst/>
            </a:pPr>
            <a:r>
              <a:rPr kumimoji="0" lang="en-US" altLang="en-US" sz="180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крючок</a:t>
            </a:r>
            <a:r>
              <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для</a:t>
            </a:r>
            <a:r>
              <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открывания</a:t>
            </a:r>
            <a:r>
              <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колодцев</a:t>
            </a:r>
            <a:r>
              <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2 </a:t>
            </a:r>
            <a:r>
              <a:rPr kumimoji="0" lang="en-US" altLang="en-US" sz="180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шт</a:t>
            </a:r>
            <a:r>
              <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ro-RO"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966589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3831818"/>
          </a:xfrm>
          <a:prstGeom prst="rect">
            <a:avLst/>
          </a:prstGeom>
          <a:noFill/>
        </p:spPr>
        <p:txBody>
          <a:bodyPr wrap="square" rtlCol="0">
            <a:spAutoFit/>
          </a:bodyPr>
          <a:lstStyle/>
          <a:p>
            <a:pPr marL="171450" lvl="0" indent="-171450" eaLnBrk="0" hangingPunct="0">
              <a:lnSpc>
                <a:spcPct val="150000"/>
              </a:lnSpc>
              <a:buFontTx/>
              <a:buChar char="-"/>
            </a:pPr>
            <a:r>
              <a:rPr lang="en-US" altLang="en-US" sz="1800" dirty="0" err="1">
                <a:solidFill>
                  <a:schemeClr val="tx1"/>
                </a:solidFill>
                <a:latin typeface="Times New Roman" panose="02020603050405020304" pitchFamily="18" charset="0"/>
                <a:cs typeface="Times New Roman" panose="02020603050405020304" pitchFamily="18" charset="0"/>
              </a:rPr>
              <a:t>крючок</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для</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открывания</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задвижек</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трех</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размеров</a:t>
            </a:r>
            <a:r>
              <a:rPr lang="en-US" altLang="en-US" sz="1800" dirty="0">
                <a:solidFill>
                  <a:schemeClr val="tx1"/>
                </a:solidFill>
                <a:latin typeface="Times New Roman" panose="02020603050405020304" pitchFamily="18" charset="0"/>
                <a:cs typeface="Times New Roman" panose="02020603050405020304" pitchFamily="18" charset="0"/>
              </a:rPr>
              <a:t> 3 </a:t>
            </a:r>
            <a:r>
              <a:rPr lang="en-US" altLang="en-US" sz="1800" dirty="0" err="1">
                <a:solidFill>
                  <a:schemeClr val="tx1"/>
                </a:solidFill>
                <a:latin typeface="Times New Roman" panose="02020603050405020304" pitchFamily="18" charset="0"/>
                <a:cs typeface="Times New Roman" panose="02020603050405020304" pitchFamily="18" charset="0"/>
              </a:rPr>
              <a:t>шт</a:t>
            </a:r>
            <a:r>
              <a:rPr lang="en-US" altLang="en-US" sz="1800" dirty="0">
                <a:solidFill>
                  <a:schemeClr val="tx1"/>
                </a:solidFill>
                <a:latin typeface="Times New Roman" panose="02020603050405020304" pitchFamily="18" charset="0"/>
                <a:cs typeface="Times New Roman" panose="02020603050405020304" pitchFamily="18" charset="0"/>
              </a:rPr>
              <a:t>.</a:t>
            </a:r>
            <a:endParaRPr lang="ro-RO" altLang="en-US" sz="1800" dirty="0">
              <a:solidFill>
                <a:schemeClr val="tx1"/>
              </a:solidFill>
              <a:latin typeface="Times New Roman" panose="02020603050405020304" pitchFamily="18" charset="0"/>
              <a:cs typeface="Times New Roman" panose="02020603050405020304" pitchFamily="18" charset="0"/>
            </a:endParaRPr>
          </a:p>
          <a:p>
            <a:pPr marL="171450" lvl="0" indent="-171450" eaLnBrk="0" hangingPunct="0">
              <a:lnSpc>
                <a:spcPct val="150000"/>
              </a:lnSpc>
              <a:buFontTx/>
              <a:buChar char="-"/>
            </a:pPr>
            <a:r>
              <a:rPr lang="en-US" altLang="en-US" sz="1800" dirty="0" err="1">
                <a:solidFill>
                  <a:schemeClr val="tx1"/>
                </a:solidFill>
                <a:latin typeface="Times New Roman" panose="02020603050405020304" pitchFamily="18" charset="0"/>
                <a:cs typeface="Times New Roman" panose="02020603050405020304" pitchFamily="18" charset="0"/>
              </a:rPr>
              <a:t>ключ</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для</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открывания</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гидранта</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торцовый</a:t>
            </a:r>
            <a:r>
              <a:rPr lang="en-US" altLang="en-US" sz="1800" dirty="0">
                <a:solidFill>
                  <a:schemeClr val="tx1"/>
                </a:solidFill>
                <a:latin typeface="Times New Roman" panose="02020603050405020304" pitchFamily="18" charset="0"/>
                <a:cs typeface="Times New Roman" panose="02020603050405020304" pitchFamily="18" charset="0"/>
              </a:rPr>
              <a:t>) 1 </a:t>
            </a:r>
            <a:r>
              <a:rPr lang="en-US" altLang="en-US" sz="1800" dirty="0" err="1">
                <a:solidFill>
                  <a:schemeClr val="tx1"/>
                </a:solidFill>
                <a:latin typeface="Times New Roman" panose="02020603050405020304" pitchFamily="18" charset="0"/>
                <a:cs typeface="Times New Roman" panose="02020603050405020304" pitchFamily="18" charset="0"/>
              </a:rPr>
              <a:t>шт</a:t>
            </a:r>
            <a:r>
              <a:rPr lang="en-US" altLang="en-US" sz="1800" dirty="0">
                <a:solidFill>
                  <a:schemeClr val="tx1"/>
                </a:solidFill>
                <a:latin typeface="Times New Roman" panose="02020603050405020304" pitchFamily="18" charset="0"/>
                <a:cs typeface="Times New Roman" panose="02020603050405020304" pitchFamily="18" charset="0"/>
              </a:rPr>
              <a:t>. </a:t>
            </a:r>
            <a:endParaRPr lang="ro-RO" altLang="en-US" sz="1800" dirty="0">
              <a:solidFill>
                <a:schemeClr val="tx1"/>
              </a:solidFill>
              <a:latin typeface="Times New Roman" panose="02020603050405020304" pitchFamily="18" charset="0"/>
              <a:cs typeface="Times New Roman" panose="02020603050405020304" pitchFamily="18" charset="0"/>
            </a:endParaRPr>
          </a:p>
          <a:p>
            <a:pPr marL="171450" lvl="0" indent="-171450" eaLnBrk="0" hangingPunct="0">
              <a:lnSpc>
                <a:spcPct val="150000"/>
              </a:lnSpc>
              <a:buFontTx/>
              <a:buChar char="-"/>
            </a:pPr>
            <a:r>
              <a:rPr lang="en-US" altLang="en-US" sz="1800" dirty="0" err="1">
                <a:solidFill>
                  <a:schemeClr val="tx1"/>
                </a:solidFill>
                <a:latin typeface="Times New Roman" panose="02020603050405020304" pitchFamily="18" charset="0"/>
                <a:cs typeface="Times New Roman" panose="02020603050405020304" pitchFamily="18" charset="0"/>
              </a:rPr>
              <a:t>лампа</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паяльная</a:t>
            </a:r>
            <a:r>
              <a:rPr lang="en-US" altLang="en-US" sz="1800" dirty="0">
                <a:solidFill>
                  <a:schemeClr val="tx1"/>
                </a:solidFill>
                <a:latin typeface="Times New Roman" panose="02020603050405020304" pitchFamily="18" charset="0"/>
                <a:cs typeface="Times New Roman" panose="02020603050405020304" pitchFamily="18" charset="0"/>
              </a:rPr>
              <a:t> в </a:t>
            </a:r>
            <a:r>
              <a:rPr lang="en-US" altLang="en-US" sz="1800" dirty="0" err="1">
                <a:solidFill>
                  <a:schemeClr val="tx1"/>
                </a:solidFill>
                <a:latin typeface="Times New Roman" panose="02020603050405020304" pitchFamily="18" charset="0"/>
                <a:cs typeface="Times New Roman" panose="02020603050405020304" pitchFamily="18" charset="0"/>
              </a:rPr>
              <a:t>зимний</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период</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времени</a:t>
            </a:r>
            <a:r>
              <a:rPr lang="en-US" altLang="en-US" sz="1800" dirty="0">
                <a:solidFill>
                  <a:schemeClr val="tx1"/>
                </a:solidFill>
                <a:latin typeface="Times New Roman" panose="02020603050405020304" pitchFamily="18" charset="0"/>
                <a:cs typeface="Times New Roman" panose="02020603050405020304" pitchFamily="18" charset="0"/>
              </a:rPr>
              <a:t> 1 </a:t>
            </a:r>
            <a:r>
              <a:rPr lang="en-US" altLang="en-US" sz="1800" dirty="0" err="1">
                <a:solidFill>
                  <a:schemeClr val="tx1"/>
                </a:solidFill>
                <a:latin typeface="Times New Roman" panose="02020603050405020304" pitchFamily="18" charset="0"/>
                <a:cs typeface="Times New Roman" panose="02020603050405020304" pitchFamily="18" charset="0"/>
              </a:rPr>
              <a:t>шт</a:t>
            </a:r>
            <a:r>
              <a:rPr lang="en-US" altLang="en-US" sz="1800" dirty="0">
                <a:solidFill>
                  <a:schemeClr val="tx1"/>
                </a:solidFill>
                <a:latin typeface="Times New Roman" panose="02020603050405020304" pitchFamily="18" charset="0"/>
                <a:cs typeface="Times New Roman" panose="02020603050405020304" pitchFamily="18" charset="0"/>
              </a:rPr>
              <a:t>. </a:t>
            </a:r>
            <a:endParaRPr lang="ro-RO" altLang="en-US" sz="1800" dirty="0">
              <a:solidFill>
                <a:schemeClr val="tx1"/>
              </a:solidFill>
              <a:latin typeface="Times New Roman" panose="02020603050405020304" pitchFamily="18" charset="0"/>
              <a:cs typeface="Times New Roman" panose="02020603050405020304" pitchFamily="18" charset="0"/>
            </a:endParaRPr>
          </a:p>
          <a:p>
            <a:pPr marL="171450" lvl="0" indent="-171450" eaLnBrk="0" hangingPunct="0">
              <a:lnSpc>
                <a:spcPct val="150000"/>
              </a:lnSpc>
              <a:buFontTx/>
              <a:buChar char="-"/>
            </a:pPr>
            <a:r>
              <a:rPr lang="en-US" altLang="en-US" sz="1800" dirty="0" err="1">
                <a:solidFill>
                  <a:schemeClr val="tx1"/>
                </a:solidFill>
                <a:latin typeface="Times New Roman" panose="02020603050405020304" pitchFamily="18" charset="0"/>
                <a:cs typeface="Times New Roman" panose="02020603050405020304" pitchFamily="18" charset="0"/>
              </a:rPr>
              <a:t>набор</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слесарных</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инструментов</a:t>
            </a:r>
            <a:r>
              <a:rPr lang="en-US" altLang="en-US" sz="1800" dirty="0">
                <a:solidFill>
                  <a:schemeClr val="tx1"/>
                </a:solidFill>
                <a:latin typeface="Times New Roman" panose="02020603050405020304" pitchFamily="18" charset="0"/>
                <a:cs typeface="Times New Roman" panose="02020603050405020304" pitchFamily="18" charset="0"/>
              </a:rPr>
              <a:t> в </a:t>
            </a:r>
            <a:r>
              <a:rPr lang="en-US" altLang="en-US" sz="1800" dirty="0" err="1">
                <a:solidFill>
                  <a:schemeClr val="tx1"/>
                </a:solidFill>
                <a:latin typeface="Times New Roman" panose="02020603050405020304" pitchFamily="18" charset="0"/>
                <a:cs typeface="Times New Roman" panose="02020603050405020304" pitchFamily="18" charset="0"/>
              </a:rPr>
              <a:t>спецящике</a:t>
            </a:r>
            <a:r>
              <a:rPr lang="en-US" altLang="en-US" sz="1800" dirty="0">
                <a:solidFill>
                  <a:schemeClr val="tx1"/>
                </a:solidFill>
                <a:latin typeface="Times New Roman" panose="02020603050405020304" pitchFamily="18" charset="0"/>
                <a:cs typeface="Times New Roman" panose="02020603050405020304" pitchFamily="18" charset="0"/>
              </a:rPr>
              <a:t>, в </a:t>
            </a:r>
            <a:r>
              <a:rPr lang="en-US" altLang="en-US" sz="1800" dirty="0" err="1">
                <a:solidFill>
                  <a:schemeClr val="tx1"/>
                </a:solidFill>
                <a:latin typeface="Times New Roman" panose="02020603050405020304" pitchFamily="18" charset="0"/>
                <a:cs typeface="Times New Roman" panose="02020603050405020304" pitchFamily="18" charset="0"/>
              </a:rPr>
              <a:t>т.ч</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ключи</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трубные</a:t>
            </a:r>
            <a:r>
              <a:rPr lang="en-US" altLang="en-US" sz="1800" dirty="0">
                <a:solidFill>
                  <a:schemeClr val="tx1"/>
                </a:solidFill>
                <a:latin typeface="Times New Roman" panose="02020603050405020304" pitchFamily="18" charset="0"/>
                <a:cs typeface="Times New Roman" panose="02020603050405020304" pitchFamily="18" charset="0"/>
              </a:rPr>
              <a:t> №№ 1, 2, 3, 4 1 к-т </a:t>
            </a:r>
            <a:endParaRPr lang="ro-RO" altLang="en-US" sz="1800" dirty="0">
              <a:solidFill>
                <a:schemeClr val="tx1"/>
              </a:solidFill>
              <a:latin typeface="Times New Roman" panose="02020603050405020304" pitchFamily="18" charset="0"/>
              <a:cs typeface="Times New Roman" panose="02020603050405020304" pitchFamily="18" charset="0"/>
            </a:endParaRPr>
          </a:p>
          <a:p>
            <a:pPr marL="171450" lvl="0" indent="-171450" eaLnBrk="0" hangingPunct="0">
              <a:lnSpc>
                <a:spcPct val="150000"/>
              </a:lnSpc>
              <a:buFontTx/>
              <a:buChar char="-"/>
            </a:pPr>
            <a:r>
              <a:rPr lang="en-US" altLang="en-US" sz="1800" dirty="0" err="1">
                <a:solidFill>
                  <a:schemeClr val="tx1"/>
                </a:solidFill>
                <a:latin typeface="Times New Roman" panose="02020603050405020304" pitchFamily="18" charset="0"/>
                <a:cs typeface="Times New Roman" panose="02020603050405020304" pitchFamily="18" charset="0"/>
              </a:rPr>
              <a:t>ключ</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рожковый</a:t>
            </a:r>
            <a:r>
              <a:rPr lang="en-US" altLang="en-US" sz="1800" dirty="0">
                <a:solidFill>
                  <a:schemeClr val="tx1"/>
                </a:solidFill>
                <a:latin typeface="Times New Roman" panose="02020603050405020304" pitchFamily="18" charset="0"/>
                <a:cs typeface="Times New Roman" panose="02020603050405020304" pitchFamily="18" charset="0"/>
              </a:rPr>
              <a:t> с 10 </a:t>
            </a:r>
            <a:r>
              <a:rPr lang="en-US" altLang="en-US" sz="1800" dirty="0" err="1">
                <a:solidFill>
                  <a:schemeClr val="tx1"/>
                </a:solidFill>
                <a:latin typeface="Times New Roman" panose="02020603050405020304" pitchFamily="18" charset="0"/>
                <a:cs typeface="Times New Roman" panose="02020603050405020304" pitchFamily="18" charset="0"/>
              </a:rPr>
              <a:t>до</a:t>
            </a:r>
            <a:r>
              <a:rPr lang="en-US" altLang="en-US" sz="1800" dirty="0">
                <a:solidFill>
                  <a:schemeClr val="tx1"/>
                </a:solidFill>
                <a:latin typeface="Times New Roman" panose="02020603050405020304" pitchFamily="18" charset="0"/>
                <a:cs typeface="Times New Roman" panose="02020603050405020304" pitchFamily="18" charset="0"/>
              </a:rPr>
              <a:t> 32 </a:t>
            </a:r>
            <a:r>
              <a:rPr lang="en-US" altLang="en-US" sz="1800" dirty="0" err="1">
                <a:solidFill>
                  <a:schemeClr val="tx1"/>
                </a:solidFill>
                <a:latin typeface="Times New Roman" panose="02020603050405020304" pitchFamily="18" charset="0"/>
                <a:cs typeface="Times New Roman" panose="02020603050405020304" pitchFamily="18" charset="0"/>
              </a:rPr>
              <a:t>мм</a:t>
            </a:r>
            <a:r>
              <a:rPr lang="en-US" altLang="en-US" sz="1800" dirty="0">
                <a:solidFill>
                  <a:schemeClr val="tx1"/>
                </a:solidFill>
                <a:latin typeface="Times New Roman" panose="02020603050405020304" pitchFamily="18" charset="0"/>
                <a:cs typeface="Times New Roman" panose="02020603050405020304" pitchFamily="18" charset="0"/>
              </a:rPr>
              <a:t> 8 </a:t>
            </a:r>
            <a:r>
              <a:rPr lang="en-US" altLang="en-US" sz="1800" dirty="0" err="1">
                <a:solidFill>
                  <a:schemeClr val="tx1"/>
                </a:solidFill>
                <a:latin typeface="Times New Roman" panose="02020603050405020304" pitchFamily="18" charset="0"/>
                <a:cs typeface="Times New Roman" panose="02020603050405020304" pitchFamily="18" charset="0"/>
              </a:rPr>
              <a:t>шт</a:t>
            </a:r>
            <a:r>
              <a:rPr lang="en-US" altLang="en-US" sz="1800" dirty="0">
                <a:solidFill>
                  <a:schemeClr val="tx1"/>
                </a:solidFill>
                <a:latin typeface="Times New Roman" panose="02020603050405020304" pitchFamily="18" charset="0"/>
                <a:cs typeface="Times New Roman" panose="02020603050405020304" pitchFamily="18" charset="0"/>
              </a:rPr>
              <a:t>.</a:t>
            </a:r>
            <a:endParaRPr lang="ro-RO" altLang="en-US" sz="1800" dirty="0">
              <a:solidFill>
                <a:schemeClr val="tx1"/>
              </a:solidFill>
              <a:latin typeface="Times New Roman" panose="02020603050405020304" pitchFamily="18" charset="0"/>
              <a:cs typeface="Times New Roman" panose="02020603050405020304" pitchFamily="18" charset="0"/>
            </a:endParaRPr>
          </a:p>
          <a:p>
            <a:pPr marL="171450" lvl="0" indent="-171450" eaLnBrk="0" hangingPunct="0">
              <a:lnSpc>
                <a:spcPct val="150000"/>
              </a:lnSpc>
              <a:buFontTx/>
              <a:buChar char="-"/>
            </a:pPr>
            <a:r>
              <a:rPr lang="en-US" altLang="en-US" sz="1800" dirty="0" err="1">
                <a:solidFill>
                  <a:schemeClr val="tx1"/>
                </a:solidFill>
                <a:latin typeface="Times New Roman" panose="02020603050405020304" pitchFamily="18" charset="0"/>
                <a:cs typeface="Times New Roman" panose="02020603050405020304" pitchFamily="18" charset="0"/>
              </a:rPr>
              <a:t>станок</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ножовочный</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по</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металлу</a:t>
            </a:r>
            <a:r>
              <a:rPr lang="en-US" altLang="en-US" sz="1800" dirty="0">
                <a:solidFill>
                  <a:schemeClr val="tx1"/>
                </a:solidFill>
                <a:latin typeface="Times New Roman" panose="02020603050405020304" pitchFamily="18" charset="0"/>
                <a:cs typeface="Times New Roman" panose="02020603050405020304" pitchFamily="18" charset="0"/>
              </a:rPr>
              <a:t> 1 </a:t>
            </a:r>
            <a:r>
              <a:rPr lang="en-US" altLang="en-US" sz="1800" dirty="0" err="1">
                <a:solidFill>
                  <a:schemeClr val="tx1"/>
                </a:solidFill>
                <a:latin typeface="Times New Roman" panose="02020603050405020304" pitchFamily="18" charset="0"/>
                <a:cs typeface="Times New Roman" panose="02020603050405020304" pitchFamily="18" charset="0"/>
              </a:rPr>
              <a:t>шт</a:t>
            </a:r>
            <a:r>
              <a:rPr lang="en-US" altLang="en-US" sz="1800" dirty="0">
                <a:solidFill>
                  <a:schemeClr val="tx1"/>
                </a:solidFill>
                <a:latin typeface="Times New Roman" panose="02020603050405020304" pitchFamily="18" charset="0"/>
                <a:cs typeface="Times New Roman" panose="02020603050405020304" pitchFamily="18" charset="0"/>
              </a:rPr>
              <a:t>.</a:t>
            </a:r>
            <a:endParaRPr lang="ro-RO" altLang="en-US" sz="1800" dirty="0">
              <a:solidFill>
                <a:schemeClr val="tx1"/>
              </a:solidFill>
              <a:latin typeface="Times New Roman" panose="02020603050405020304" pitchFamily="18" charset="0"/>
              <a:cs typeface="Times New Roman" panose="02020603050405020304" pitchFamily="18" charset="0"/>
            </a:endParaRPr>
          </a:p>
          <a:p>
            <a:pPr lvl="0" eaLnBrk="0" hangingPunct="0">
              <a:lnSpc>
                <a:spcPct val="150000"/>
              </a:lnSpc>
            </a:pPr>
            <a:r>
              <a:rPr lang="en-US" altLang="en-US" sz="1800" dirty="0">
                <a:solidFill>
                  <a:schemeClr val="tx1"/>
                </a:solidFill>
                <a:latin typeface="Times New Roman" panose="02020603050405020304" pitchFamily="18" charset="0"/>
                <a:cs typeface="Times New Roman" panose="02020603050405020304" pitchFamily="18" charset="0"/>
              </a:rPr>
              <a:t/>
            </a:r>
            <a:br>
              <a:rPr lang="en-US" altLang="en-US" sz="1800" dirty="0">
                <a:solidFill>
                  <a:schemeClr val="tx1"/>
                </a:solidFill>
                <a:latin typeface="Times New Roman" panose="02020603050405020304" pitchFamily="18" charset="0"/>
                <a:cs typeface="Times New Roman" panose="02020603050405020304" pitchFamily="18" charset="0"/>
              </a:rPr>
            </a:br>
            <a:endParaRPr lang="en-US" altLang="en-US"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303592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749985" y="1553020"/>
            <a:ext cx="7638757" cy="2951064"/>
          </a:xfrm>
          <a:prstGeom prst="rect">
            <a:avLst/>
          </a:prstGeom>
          <a:noFill/>
        </p:spPr>
        <p:txBody>
          <a:bodyPr wrap="square" rtlCol="0">
            <a:spAutoFit/>
          </a:bodyPr>
          <a:lstStyle/>
          <a:p>
            <a:pPr marL="171450" lvl="0" indent="-171450" eaLnBrk="0" hangingPunct="0">
              <a:lnSpc>
                <a:spcPct val="150000"/>
              </a:lnSpc>
              <a:buFontTx/>
              <a:buChar char="-"/>
            </a:pPr>
            <a:r>
              <a:rPr lang="en-US" altLang="en-US" sz="1800" dirty="0" err="1">
                <a:solidFill>
                  <a:schemeClr val="tx1"/>
                </a:solidFill>
                <a:latin typeface="Times New Roman" panose="02020603050405020304" pitchFamily="18" charset="0"/>
                <a:cs typeface="Times New Roman" panose="02020603050405020304" pitchFamily="18" charset="0"/>
              </a:rPr>
              <a:t>молоток</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слесарный</a:t>
            </a:r>
            <a:r>
              <a:rPr lang="en-US" altLang="en-US" sz="1800" dirty="0">
                <a:solidFill>
                  <a:schemeClr val="tx1"/>
                </a:solidFill>
                <a:latin typeface="Times New Roman" panose="02020603050405020304" pitchFamily="18" charset="0"/>
                <a:cs typeface="Times New Roman" panose="02020603050405020304" pitchFamily="18" charset="0"/>
              </a:rPr>
              <a:t> 200 г, 500 г 2 </a:t>
            </a:r>
            <a:r>
              <a:rPr lang="en-US" altLang="en-US" sz="1800" dirty="0" err="1">
                <a:solidFill>
                  <a:schemeClr val="tx1"/>
                </a:solidFill>
                <a:latin typeface="Times New Roman" panose="02020603050405020304" pitchFamily="18" charset="0"/>
                <a:cs typeface="Times New Roman" panose="02020603050405020304" pitchFamily="18" charset="0"/>
              </a:rPr>
              <a:t>шт</a:t>
            </a:r>
            <a:r>
              <a:rPr lang="en-US" altLang="en-US" sz="1800" dirty="0">
                <a:solidFill>
                  <a:schemeClr val="tx1"/>
                </a:solidFill>
                <a:latin typeface="Times New Roman" panose="02020603050405020304" pitchFamily="18" charset="0"/>
                <a:cs typeface="Times New Roman" panose="02020603050405020304" pitchFamily="18" charset="0"/>
              </a:rPr>
              <a:t>. </a:t>
            </a:r>
            <a:endParaRPr lang="ro-RO" altLang="en-US" sz="1800" dirty="0">
              <a:solidFill>
                <a:schemeClr val="tx1"/>
              </a:solidFill>
              <a:latin typeface="Times New Roman" panose="02020603050405020304" pitchFamily="18" charset="0"/>
              <a:cs typeface="Times New Roman" panose="02020603050405020304" pitchFamily="18" charset="0"/>
            </a:endParaRPr>
          </a:p>
          <a:p>
            <a:pPr marL="171450" lvl="0" indent="-171450" eaLnBrk="0" hangingPunct="0">
              <a:lnSpc>
                <a:spcPct val="150000"/>
              </a:lnSpc>
              <a:buFontTx/>
              <a:buChar char="-"/>
            </a:pPr>
            <a:r>
              <a:rPr lang="en-US" altLang="en-US" sz="1800" dirty="0" err="1">
                <a:solidFill>
                  <a:schemeClr val="tx1"/>
                </a:solidFill>
                <a:latin typeface="Times New Roman" panose="02020603050405020304" pitchFamily="18" charset="0"/>
                <a:cs typeface="Times New Roman" panose="02020603050405020304" pitchFamily="18" charset="0"/>
              </a:rPr>
              <a:t>зубило</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слесарное</a:t>
            </a:r>
            <a:r>
              <a:rPr lang="en-US" altLang="en-US" sz="1800" dirty="0">
                <a:solidFill>
                  <a:schemeClr val="tx1"/>
                </a:solidFill>
                <a:latin typeface="Times New Roman" panose="02020603050405020304" pitchFamily="18" charset="0"/>
                <a:cs typeface="Times New Roman" panose="02020603050405020304" pitchFamily="18" charset="0"/>
              </a:rPr>
              <a:t> 2 </a:t>
            </a:r>
            <a:r>
              <a:rPr lang="en-US" altLang="en-US" sz="1800" dirty="0" err="1">
                <a:solidFill>
                  <a:schemeClr val="tx1"/>
                </a:solidFill>
                <a:latin typeface="Times New Roman" panose="02020603050405020304" pitchFamily="18" charset="0"/>
                <a:cs typeface="Times New Roman" panose="02020603050405020304" pitchFamily="18" charset="0"/>
              </a:rPr>
              <a:t>шт</a:t>
            </a:r>
            <a:r>
              <a:rPr lang="en-US" altLang="en-US" sz="1800" dirty="0">
                <a:solidFill>
                  <a:schemeClr val="tx1"/>
                </a:solidFill>
                <a:latin typeface="Times New Roman" panose="02020603050405020304" pitchFamily="18" charset="0"/>
                <a:cs typeface="Times New Roman" panose="02020603050405020304" pitchFamily="18" charset="0"/>
              </a:rPr>
              <a:t>.</a:t>
            </a:r>
            <a:endParaRPr lang="ro-RO" altLang="en-US" sz="1800" dirty="0">
              <a:solidFill>
                <a:schemeClr val="tx1"/>
              </a:solidFill>
              <a:latin typeface="Times New Roman" panose="02020603050405020304" pitchFamily="18" charset="0"/>
              <a:cs typeface="Times New Roman" panose="02020603050405020304" pitchFamily="18" charset="0"/>
            </a:endParaRPr>
          </a:p>
          <a:p>
            <a:pPr marL="171450" lvl="0" indent="-171450" eaLnBrk="0" hangingPunct="0">
              <a:lnSpc>
                <a:spcPct val="150000"/>
              </a:lnSpc>
              <a:buFontTx/>
              <a:buChar char="-"/>
            </a:pPr>
            <a:r>
              <a:rPr lang="en-US" altLang="en-US" sz="1800" dirty="0" err="1">
                <a:solidFill>
                  <a:schemeClr val="tx1"/>
                </a:solidFill>
                <a:latin typeface="Times New Roman" panose="02020603050405020304" pitchFamily="18" charset="0"/>
                <a:cs typeface="Times New Roman" panose="02020603050405020304" pitchFamily="18" charset="0"/>
              </a:rPr>
              <a:t>отвертка</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простая</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двух</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размеров</a:t>
            </a:r>
            <a:r>
              <a:rPr lang="en-US" altLang="en-US" sz="1800" dirty="0">
                <a:solidFill>
                  <a:schemeClr val="tx1"/>
                </a:solidFill>
                <a:latin typeface="Times New Roman" panose="02020603050405020304" pitchFamily="18" charset="0"/>
                <a:cs typeface="Times New Roman" panose="02020603050405020304" pitchFamily="18" charset="0"/>
              </a:rPr>
              <a:t> 2 </a:t>
            </a:r>
            <a:r>
              <a:rPr lang="en-US" altLang="en-US" sz="1800" dirty="0" err="1">
                <a:solidFill>
                  <a:schemeClr val="tx1"/>
                </a:solidFill>
                <a:latin typeface="Times New Roman" panose="02020603050405020304" pitchFamily="18" charset="0"/>
                <a:cs typeface="Times New Roman" panose="02020603050405020304" pitchFamily="18" charset="0"/>
              </a:rPr>
              <a:t>шт</a:t>
            </a:r>
            <a:r>
              <a:rPr lang="en-US" altLang="en-US" sz="1800" dirty="0">
                <a:solidFill>
                  <a:schemeClr val="tx1"/>
                </a:solidFill>
                <a:latin typeface="Times New Roman" panose="02020603050405020304" pitchFamily="18" charset="0"/>
                <a:cs typeface="Times New Roman" panose="02020603050405020304" pitchFamily="18" charset="0"/>
              </a:rPr>
              <a:t>. </a:t>
            </a:r>
            <a:endParaRPr lang="ro-RO" altLang="en-US" sz="1800" dirty="0">
              <a:solidFill>
                <a:schemeClr val="tx1"/>
              </a:solidFill>
              <a:latin typeface="Times New Roman" panose="02020603050405020304" pitchFamily="18" charset="0"/>
              <a:cs typeface="Times New Roman" panose="02020603050405020304" pitchFamily="18" charset="0"/>
            </a:endParaRPr>
          </a:p>
          <a:p>
            <a:pPr marL="171450" lvl="0" indent="-171450" eaLnBrk="0" hangingPunct="0">
              <a:lnSpc>
                <a:spcPct val="150000"/>
              </a:lnSpc>
              <a:buFontTx/>
              <a:buChar char="-"/>
            </a:pPr>
            <a:r>
              <a:rPr lang="en-US" altLang="en-US" sz="1800" dirty="0" err="1">
                <a:solidFill>
                  <a:schemeClr val="tx1"/>
                </a:solidFill>
                <a:latin typeface="Times New Roman" panose="02020603050405020304" pitchFamily="18" charset="0"/>
                <a:cs typeface="Times New Roman" panose="02020603050405020304" pitchFamily="18" charset="0"/>
              </a:rPr>
              <a:t>отвертка</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крестовая</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двух</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размеров</a:t>
            </a:r>
            <a:r>
              <a:rPr lang="en-US" altLang="en-US" sz="1800" dirty="0">
                <a:solidFill>
                  <a:schemeClr val="tx1"/>
                </a:solidFill>
                <a:latin typeface="Times New Roman" panose="02020603050405020304" pitchFamily="18" charset="0"/>
                <a:cs typeface="Times New Roman" panose="02020603050405020304" pitchFamily="18" charset="0"/>
              </a:rPr>
              <a:t> 2 </a:t>
            </a:r>
            <a:r>
              <a:rPr lang="en-US" altLang="en-US" sz="1800" dirty="0" err="1">
                <a:solidFill>
                  <a:schemeClr val="tx1"/>
                </a:solidFill>
                <a:latin typeface="Times New Roman" panose="02020603050405020304" pitchFamily="18" charset="0"/>
                <a:cs typeface="Times New Roman" panose="02020603050405020304" pitchFamily="18" charset="0"/>
              </a:rPr>
              <a:t>шт</a:t>
            </a:r>
            <a:r>
              <a:rPr lang="en-US" altLang="en-US" sz="1800" dirty="0">
                <a:solidFill>
                  <a:schemeClr val="tx1"/>
                </a:solidFill>
                <a:latin typeface="Times New Roman" panose="02020603050405020304" pitchFamily="18" charset="0"/>
                <a:cs typeface="Times New Roman" panose="02020603050405020304" pitchFamily="18" charset="0"/>
              </a:rPr>
              <a:t>. </a:t>
            </a:r>
            <a:endParaRPr lang="ro-RO" altLang="en-US" sz="1800" dirty="0">
              <a:solidFill>
                <a:schemeClr val="tx1"/>
              </a:solidFill>
              <a:latin typeface="Times New Roman" panose="02020603050405020304" pitchFamily="18" charset="0"/>
              <a:cs typeface="Times New Roman" panose="02020603050405020304" pitchFamily="18" charset="0"/>
            </a:endParaRPr>
          </a:p>
          <a:p>
            <a:pPr marL="171450" lvl="0" indent="-171450" eaLnBrk="0" hangingPunct="0">
              <a:lnSpc>
                <a:spcPct val="150000"/>
              </a:lnSpc>
              <a:buFontTx/>
              <a:buChar char="-"/>
            </a:pPr>
            <a:r>
              <a:rPr lang="en-US" altLang="en-US" sz="1800" dirty="0" err="1">
                <a:solidFill>
                  <a:schemeClr val="tx1"/>
                </a:solidFill>
                <a:latin typeface="Times New Roman" panose="02020603050405020304" pitchFamily="18" charset="0"/>
                <a:cs typeface="Times New Roman" panose="02020603050405020304" pitchFamily="18" charset="0"/>
              </a:rPr>
              <a:t>плоскогубцы</a:t>
            </a:r>
            <a:r>
              <a:rPr lang="en-US" altLang="en-US" sz="1800" dirty="0">
                <a:solidFill>
                  <a:schemeClr val="tx1"/>
                </a:solidFill>
                <a:latin typeface="Times New Roman" panose="02020603050405020304" pitchFamily="18" charset="0"/>
                <a:cs typeface="Times New Roman" panose="02020603050405020304" pitchFamily="18" charset="0"/>
              </a:rPr>
              <a:t> 1 </a:t>
            </a:r>
            <a:r>
              <a:rPr lang="en-US" altLang="en-US" sz="1800" dirty="0" err="1">
                <a:solidFill>
                  <a:schemeClr val="tx1"/>
                </a:solidFill>
                <a:latin typeface="Times New Roman" panose="02020603050405020304" pitchFamily="18" charset="0"/>
                <a:cs typeface="Times New Roman" panose="02020603050405020304" pitchFamily="18" charset="0"/>
              </a:rPr>
              <a:t>шт</a:t>
            </a:r>
            <a:r>
              <a:rPr lang="en-US" altLang="en-US" sz="1800" dirty="0">
                <a:solidFill>
                  <a:schemeClr val="tx1"/>
                </a:solidFill>
                <a:latin typeface="Times New Roman" panose="02020603050405020304" pitchFamily="18" charset="0"/>
                <a:cs typeface="Times New Roman" panose="02020603050405020304" pitchFamily="18" charset="0"/>
              </a:rPr>
              <a:t>. </a:t>
            </a:r>
            <a:endParaRPr lang="ro-RO" altLang="en-US" sz="1800" dirty="0">
              <a:solidFill>
                <a:schemeClr val="tx1"/>
              </a:solidFill>
              <a:latin typeface="Times New Roman" panose="02020603050405020304" pitchFamily="18" charset="0"/>
              <a:cs typeface="Times New Roman" panose="02020603050405020304" pitchFamily="18" charset="0"/>
            </a:endParaRPr>
          </a:p>
          <a:p>
            <a:pPr marL="171450" lvl="0" indent="-171450" eaLnBrk="0" hangingPunct="0">
              <a:lnSpc>
                <a:spcPct val="150000"/>
              </a:lnSpc>
              <a:buFontTx/>
              <a:buChar char="-"/>
            </a:pPr>
            <a:r>
              <a:rPr lang="en-US" altLang="en-US" sz="1800" dirty="0" err="1">
                <a:solidFill>
                  <a:schemeClr val="tx1"/>
                </a:solidFill>
                <a:latin typeface="Times New Roman" panose="02020603050405020304" pitchFamily="18" charset="0"/>
                <a:cs typeface="Times New Roman" panose="02020603050405020304" pitchFamily="18" charset="0"/>
              </a:rPr>
              <a:t>маховики</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для</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задвижек</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до</a:t>
            </a:r>
            <a:r>
              <a:rPr lang="en-US" altLang="en-US" sz="1800" dirty="0">
                <a:solidFill>
                  <a:schemeClr val="tx1"/>
                </a:solidFill>
                <a:latin typeface="Times New Roman" panose="02020603050405020304" pitchFamily="18" charset="0"/>
                <a:cs typeface="Times New Roman" panose="02020603050405020304" pitchFamily="18" charset="0"/>
              </a:rPr>
              <a:t> Д = 300 </a:t>
            </a:r>
            <a:r>
              <a:rPr lang="en-US" altLang="en-US" sz="1800" dirty="0" err="1">
                <a:solidFill>
                  <a:schemeClr val="tx1"/>
                </a:solidFill>
                <a:latin typeface="Times New Roman" panose="02020603050405020304" pitchFamily="18" charset="0"/>
                <a:cs typeface="Times New Roman" panose="02020603050405020304" pitchFamily="18" charset="0"/>
              </a:rPr>
              <a:t>мм</a:t>
            </a:r>
            <a:r>
              <a:rPr lang="en-US" altLang="en-US" sz="1800" dirty="0">
                <a:solidFill>
                  <a:schemeClr val="tx1"/>
                </a:solidFill>
                <a:latin typeface="Times New Roman" panose="02020603050405020304" pitchFamily="18" charset="0"/>
                <a:cs typeface="Times New Roman" panose="02020603050405020304" pitchFamily="18" charset="0"/>
              </a:rPr>
              <a:t> 1 к-т</a:t>
            </a:r>
            <a:endParaRPr lang="ro-RO" altLang="en-US" sz="1800" dirty="0">
              <a:solidFill>
                <a:schemeClr val="tx1"/>
              </a:solidFill>
              <a:latin typeface="Times New Roman" panose="02020603050405020304" pitchFamily="18" charset="0"/>
              <a:cs typeface="Times New Roman" panose="02020603050405020304" pitchFamily="18" charset="0"/>
            </a:endParaRPr>
          </a:p>
          <a:p>
            <a:pPr marL="171450" lvl="0" indent="-171450" eaLnBrk="0" hangingPunct="0">
              <a:lnSpc>
                <a:spcPct val="150000"/>
              </a:lnSpc>
              <a:buFontTx/>
              <a:buChar char="-"/>
            </a:pPr>
            <a:r>
              <a:rPr lang="en-US" altLang="en-US" sz="1800" dirty="0" err="1">
                <a:solidFill>
                  <a:schemeClr val="tx1"/>
                </a:solidFill>
                <a:latin typeface="Times New Roman" panose="02020603050405020304" pitchFamily="18" charset="0"/>
                <a:cs typeface="Times New Roman" panose="02020603050405020304" pitchFamily="18" charset="0"/>
              </a:rPr>
              <a:t>электрическая</a:t>
            </a:r>
            <a:r>
              <a:rPr lang="en-US" altLang="en-US" sz="1800" dirty="0">
                <a:solidFill>
                  <a:schemeClr val="tx1"/>
                </a:solidFill>
                <a:latin typeface="Times New Roman" panose="02020603050405020304" pitchFamily="18" charset="0"/>
                <a:cs typeface="Times New Roman" panose="02020603050405020304" pitchFamily="18" charset="0"/>
              </a:rPr>
              <a:t> </a:t>
            </a:r>
            <a:r>
              <a:rPr lang="en-US" altLang="en-US" sz="1800" dirty="0" err="1">
                <a:solidFill>
                  <a:schemeClr val="tx1"/>
                </a:solidFill>
                <a:latin typeface="Times New Roman" panose="02020603050405020304" pitchFamily="18" charset="0"/>
                <a:cs typeface="Times New Roman" panose="02020603050405020304" pitchFamily="18" charset="0"/>
              </a:rPr>
              <a:t>станция</a:t>
            </a:r>
            <a:r>
              <a:rPr lang="en-US" altLang="en-US" sz="1800" dirty="0">
                <a:solidFill>
                  <a:schemeClr val="tx1"/>
                </a:solidFill>
                <a:latin typeface="Times New Roman" panose="02020603050405020304" pitchFamily="18" charset="0"/>
                <a:cs typeface="Times New Roman" panose="02020603050405020304" pitchFamily="18" charset="0"/>
              </a:rPr>
              <a:t> 1 </a:t>
            </a:r>
            <a:r>
              <a:rPr lang="en-US" altLang="en-US" sz="1800" dirty="0" err="1">
                <a:solidFill>
                  <a:schemeClr val="tx1"/>
                </a:solidFill>
                <a:latin typeface="Times New Roman" panose="02020603050405020304" pitchFamily="18" charset="0"/>
                <a:cs typeface="Times New Roman" panose="02020603050405020304" pitchFamily="18" charset="0"/>
              </a:rPr>
              <a:t>шт</a:t>
            </a:r>
            <a:r>
              <a:rPr lang="en-US" altLang="en-US" sz="1800" dirty="0">
                <a:solidFill>
                  <a:schemeClr val="tx1"/>
                </a:solidFill>
                <a:latin typeface="Times New Roman" panose="02020603050405020304" pitchFamily="18" charset="0"/>
                <a:cs typeface="Times New Roman" panose="02020603050405020304" pitchFamily="18" charset="0"/>
              </a:rPr>
              <a:t>.</a:t>
            </a:r>
            <a:endParaRPr lang="en-US"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686576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3366563"/>
          </a:xfrm>
          <a:prstGeom prst="rect">
            <a:avLst/>
          </a:prstGeom>
          <a:noFill/>
        </p:spPr>
        <p:txBody>
          <a:bodyPr wrap="square" rtlCol="0">
            <a:spAutoFit/>
          </a:bodyPr>
          <a:lstStyle/>
          <a:p>
            <a:pPr algn="just">
              <a:lnSpc>
                <a:spcPct val="150000"/>
              </a:lnSpc>
            </a:pPr>
            <a:r>
              <a:rPr lang="ro-RO" sz="1800" dirty="0">
                <a:solidFill>
                  <a:schemeClr val="tx1"/>
                </a:solidFill>
                <a:latin typeface="Times New Roman" panose="02020603050405020304" pitchFamily="18" charset="0"/>
                <a:cs typeface="Times New Roman" panose="02020603050405020304" pitchFamily="18" charset="0"/>
              </a:rPr>
              <a:t>      Concomitent, conform prevederilor Regulamentului privind exploatarea tehnică a sistemelor şi instalaţiilor publice de alimentare cu apă şi de canalizare, în conformitate cu planurile reparațiilor se elaborează planul de aprovizionare tehnico-materială, se calculează necesitățile de materiale, utilaj, piese.</a:t>
            </a:r>
            <a:endParaRPr lang="en-US" sz="1800"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ro-RO" sz="1800" dirty="0">
                <a:solidFill>
                  <a:schemeClr val="tx1"/>
                </a:solidFill>
                <a:latin typeface="Times New Roman" panose="02020603050405020304" pitchFamily="18" charset="0"/>
                <a:cs typeface="Times New Roman" panose="02020603050405020304" pitchFamily="18" charset="0"/>
              </a:rPr>
              <a:t>       Necesitățile de piese de schimb și de materiale pentru lucrările de reparație se determină în baza normelor de consum al materialelor aprobate și pieselor de schimb</a:t>
            </a:r>
          </a:p>
        </p:txBody>
      </p:sp>
    </p:spTree>
    <p:extLst>
      <p:ext uri="{BB962C8B-B14F-4D97-AF65-F5344CB8AC3E}">
        <p14:creationId xmlns:p14="http://schemas.microsoft.com/office/powerpoint/2010/main" val="383120391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3416320"/>
          </a:xfrm>
          <a:prstGeom prst="rect">
            <a:avLst/>
          </a:prstGeom>
          <a:noFill/>
        </p:spPr>
        <p:txBody>
          <a:bodyPr wrap="square" rtlCol="0">
            <a:spAutoFit/>
          </a:bodyPr>
          <a:lstStyle/>
          <a:p>
            <a:pPr lvl="1" algn="just"/>
            <a:r>
              <a:rPr lang="ro-RO" sz="1800" dirty="0">
                <a:solidFill>
                  <a:schemeClr val="tx1"/>
                </a:solidFill>
                <a:latin typeface="Times New Roman" panose="02020603050405020304" pitchFamily="18" charset="0"/>
                <a:cs typeface="Times New Roman" panose="02020603050405020304" pitchFamily="18" charset="0"/>
              </a:rPr>
              <a:t>În nomenclatura pieselor de schimb sunt incluse:</a:t>
            </a:r>
          </a:p>
          <a:p>
            <a:pPr marL="742950" lvl="1" indent="-285750" algn="just">
              <a:buFont typeface="Arial" panose="020B0604020202020204" pitchFamily="34" charset="0"/>
              <a:buChar char="•"/>
            </a:pPr>
            <a:r>
              <a:rPr lang="ro-RO" sz="1800" dirty="0">
                <a:solidFill>
                  <a:schemeClr val="tx1"/>
                </a:solidFill>
                <a:latin typeface="Times New Roman" panose="02020603050405020304" pitchFamily="18" charset="0"/>
                <a:cs typeface="Times New Roman" panose="02020603050405020304" pitchFamily="18" charset="0"/>
              </a:rPr>
              <a:t>piesele cu durata de funcționare mai mică decât perioada dintre 2 reparații succesive;</a:t>
            </a:r>
          </a:p>
          <a:p>
            <a:pPr marL="742950" lvl="1" indent="-285750" algn="just">
              <a:buFont typeface="Arial" panose="020B0604020202020204" pitchFamily="34" charset="0"/>
              <a:buChar char="•"/>
            </a:pPr>
            <a:r>
              <a:rPr lang="ro-RO" sz="1800" dirty="0">
                <a:solidFill>
                  <a:schemeClr val="tx1"/>
                </a:solidFill>
                <a:latin typeface="Times New Roman" panose="02020603050405020304" pitchFamily="18" charset="0"/>
                <a:cs typeface="Times New Roman" panose="02020603050405020304" pitchFamily="18" charset="0"/>
              </a:rPr>
              <a:t>piesele cu durata de funcționare mai mare decât perioada dintre 2 reparații succesive, dar care se consumă într-un număr mare din cauza cantității mari a utilajului de același tip;</a:t>
            </a:r>
          </a:p>
          <a:p>
            <a:pPr marL="742950" lvl="1" indent="-285750" algn="just">
              <a:buFont typeface="Arial" panose="020B0604020202020204" pitchFamily="34" charset="0"/>
              <a:buChar char="•"/>
            </a:pPr>
            <a:r>
              <a:rPr lang="ro-RO" sz="1800" dirty="0">
                <a:solidFill>
                  <a:schemeClr val="tx1"/>
                </a:solidFill>
                <a:latin typeface="Times New Roman" panose="02020603050405020304" pitchFamily="18" charset="0"/>
                <a:cs typeface="Times New Roman" panose="02020603050405020304" pitchFamily="18" charset="0"/>
              </a:rPr>
              <a:t>piesele complicate de dimensiuni mari şi cu utilizare intensivă a forței de muncă, necesare pentru confecționarea pieselor forjate complexe sau a căptușelilor/învelișurilor.</a:t>
            </a:r>
          </a:p>
          <a:p>
            <a:pPr lvl="1" algn="just"/>
            <a:r>
              <a:rPr lang="ro-RO" sz="1800" dirty="0">
                <a:solidFill>
                  <a:schemeClr val="tx1"/>
                </a:solidFill>
                <a:latin typeface="Times New Roman" panose="02020603050405020304" pitchFamily="18" charset="0"/>
                <a:cs typeface="Times New Roman" panose="02020603050405020304" pitchFamily="18" charset="0"/>
              </a:rPr>
              <a:t>Cererile/comenzile anuale, trimestriale și lunare pentru utilaj, materiale și piese de schimb trebuie perfectate în baza planului reparațiilor și a normelor de consum.</a:t>
            </a:r>
            <a:endParaRPr lang="en-US"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847061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5078313"/>
          </a:xfrm>
          <a:prstGeom prst="rect">
            <a:avLst/>
          </a:prstGeom>
          <a:noFill/>
        </p:spPr>
        <p:txBody>
          <a:bodyPr wrap="square" rtlCol="0">
            <a:spAutoFit/>
          </a:bodyPr>
          <a:lstStyle/>
          <a:p>
            <a:pPr algn="just">
              <a:lnSpc>
                <a:spcPct val="150000"/>
              </a:lnSpc>
            </a:pPr>
            <a:r>
              <a:rPr lang="ro-RO" sz="1800" dirty="0">
                <a:solidFill>
                  <a:schemeClr val="tx1"/>
                </a:solidFill>
                <a:latin typeface="Times New Roman" panose="02020603050405020304" pitchFamily="18" charset="0"/>
                <a:cs typeface="Times New Roman" panose="02020603050405020304" pitchFamily="18" charset="0"/>
              </a:rPr>
              <a:t>      Pentru înlocuirea pieselor, ansamblurilor și tipurilor de utilaje ieșite din uz, operatorii AAC trebuie să creeze rezerve tehnice de materiale, piese și utilaje: stoc de piese de schimb și materiale utilizabile pentru RPP și rezervă intangibilă de piese, utilaje, materiale utilizabile în cazuri de avarie.</a:t>
            </a:r>
          </a:p>
          <a:p>
            <a:pPr algn="just">
              <a:lnSpc>
                <a:spcPct val="150000"/>
              </a:lnSpc>
            </a:pPr>
            <a:r>
              <a:rPr lang="ro-RO" sz="1800" dirty="0">
                <a:solidFill>
                  <a:schemeClr val="tx1"/>
                </a:solidFill>
                <a:latin typeface="Times New Roman" panose="02020603050405020304" pitchFamily="18" charset="0"/>
                <a:cs typeface="Times New Roman" panose="02020603050405020304" pitchFamily="18" charset="0"/>
              </a:rPr>
              <a:t>      Piesele, utilajul și materialele consumate din rezervele tehnice și intangibile, utilizate în cazurile de avarie trebuie să fie recuperate/completate urgent.</a:t>
            </a:r>
          </a:p>
          <a:p>
            <a:pPr algn="just">
              <a:lnSpc>
                <a:spcPct val="150000"/>
              </a:lnSpc>
            </a:pPr>
            <a:r>
              <a:rPr lang="ro-RO" sz="1800" dirty="0">
                <a:solidFill>
                  <a:schemeClr val="tx1"/>
                </a:solidFill>
                <a:latin typeface="Times New Roman" panose="02020603050405020304" pitchFamily="18" charset="0"/>
                <a:cs typeface="Times New Roman" panose="02020603050405020304" pitchFamily="18" charset="0"/>
              </a:rPr>
              <a:t>      În cazul consumului pieselor, rezerva intangibilă se completează cu cele care lipsesc până la cantitatea normată pentru menținerea unei cantități constante de materiale și piese de schimb.</a:t>
            </a:r>
          </a:p>
          <a:p>
            <a:pPr algn="just">
              <a:lnSpc>
                <a:spcPct val="150000"/>
              </a:lnSpc>
            </a:pPr>
            <a:r>
              <a:rPr lang="ro-RO" sz="1800" dirty="0">
                <a:solidFill>
                  <a:schemeClr val="tx1"/>
                </a:solidFill>
                <a:latin typeface="Times New Roman" panose="02020603050405020304" pitchFamily="18" charset="0"/>
                <a:cs typeface="Times New Roman" panose="02020603050405020304" pitchFamily="18" charset="0"/>
              </a:rPr>
              <a:t>      În scopul economisirii, dacă este posibil, unele materiale trebuie utilizate în mod repetat.</a:t>
            </a:r>
          </a:p>
        </p:txBody>
      </p:sp>
    </p:spTree>
    <p:extLst>
      <p:ext uri="{BB962C8B-B14F-4D97-AF65-F5344CB8AC3E}">
        <p14:creationId xmlns:p14="http://schemas.microsoft.com/office/powerpoint/2010/main" val="153161620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400050" y="2188526"/>
            <a:ext cx="8086725" cy="2862322"/>
          </a:xfrm>
          <a:prstGeom prst="rect">
            <a:avLst/>
          </a:prstGeom>
          <a:noFill/>
        </p:spPr>
        <p:txBody>
          <a:bodyPr wrap="square" rtlCol="0">
            <a:spAutoFit/>
          </a:bodyPr>
          <a:lstStyle/>
          <a:p>
            <a:pPr algn="just">
              <a:lnSpc>
                <a:spcPct val="150000"/>
              </a:lnSpc>
            </a:pPr>
            <a:r>
              <a:rPr lang="ro-RO" sz="2000" dirty="0">
                <a:solidFill>
                  <a:schemeClr val="tx1"/>
                </a:solidFill>
                <a:latin typeface="Times New Roman" panose="02020603050405020304" pitchFamily="18" charset="0"/>
                <a:cs typeface="Times New Roman" panose="02020603050405020304" pitchFamily="18" charset="0"/>
              </a:rPr>
              <a:t>      Materialele și piesele de schimb ale operatorului AAC urmează a fi păstrate în încăperile depozitelor.</a:t>
            </a:r>
          </a:p>
          <a:p>
            <a:pPr algn="just">
              <a:lnSpc>
                <a:spcPct val="150000"/>
              </a:lnSpc>
            </a:pPr>
            <a:r>
              <a:rPr lang="ro-RO" sz="2000" dirty="0">
                <a:solidFill>
                  <a:schemeClr val="tx1"/>
                </a:solidFill>
                <a:latin typeface="Times New Roman" panose="02020603050405020304" pitchFamily="18" charset="0"/>
                <a:cs typeface="Times New Roman" panose="02020603050405020304" pitchFamily="18" charset="0"/>
              </a:rPr>
              <a:t>      Pentru fiecare piesă de schimb, în depozit trebuie să fie perfectată o fișă cu indicarea denumirii. O dată în an se efectuează inventarierea materialelor și pieselor de schimb existente în depozit. Piesele inutilizabile sunt trecute la pierderi.</a:t>
            </a:r>
          </a:p>
        </p:txBody>
      </p:sp>
    </p:spTree>
    <p:extLst>
      <p:ext uri="{BB962C8B-B14F-4D97-AF65-F5344CB8AC3E}">
        <p14:creationId xmlns:p14="http://schemas.microsoft.com/office/powerpoint/2010/main" val="380806531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768741" y="1665944"/>
            <a:ext cx="7638757" cy="4293483"/>
          </a:xfrm>
          <a:prstGeom prst="rect">
            <a:avLst/>
          </a:prstGeom>
          <a:noFill/>
        </p:spPr>
        <p:txBody>
          <a:bodyPr wrap="square" rtlCol="0">
            <a:spAutoFit/>
          </a:bodyPr>
          <a:lstStyle/>
          <a:p>
            <a:pPr>
              <a:lnSpc>
                <a:spcPct val="150000"/>
              </a:lnSpc>
            </a:pPr>
            <a:r>
              <a:rPr lang="ro-RO" sz="2000" dirty="0">
                <a:solidFill>
                  <a:schemeClr val="tx1"/>
                </a:solidFill>
                <a:latin typeface="Times New Roman" panose="02020603050405020304" pitchFamily="18" charset="0"/>
                <a:cs typeface="Times New Roman" panose="02020603050405020304" pitchFamily="18" charset="0"/>
              </a:rPr>
              <a:t>      </a:t>
            </a:r>
            <a:r>
              <a:rPr lang="ro-RO" sz="1800" dirty="0">
                <a:solidFill>
                  <a:schemeClr val="tx1"/>
                </a:solidFill>
                <a:latin typeface="Times New Roman" panose="02020603050405020304" pitchFamily="18" charset="0"/>
                <a:cs typeface="Times New Roman" panose="02020603050405020304" pitchFamily="18" charset="0"/>
              </a:rPr>
              <a:t>În condiţiile contemporane de dezvoltare economică un factor important îl joacă funcţionalitatea fără întreruperi a oricărei sisteme de alimentare cu apă şi canalizare, ceea ce devine destul de actual în ziua de azi, în condiţiile în care acest sistem este utilizat la maxim.</a:t>
            </a:r>
          </a:p>
          <a:p>
            <a:pPr>
              <a:lnSpc>
                <a:spcPct val="150000"/>
              </a:lnSpc>
            </a:pPr>
            <a:r>
              <a:rPr lang="ro-RO" sz="1800" dirty="0">
                <a:solidFill>
                  <a:schemeClr val="tx1"/>
                </a:solidFill>
                <a:latin typeface="Times New Roman" panose="02020603050405020304" pitchFamily="18" charset="0"/>
                <a:cs typeface="Times New Roman" panose="02020603050405020304" pitchFamily="18" charset="0"/>
              </a:rPr>
              <a:t>      Principala cale de ridicare a funcţionalităţii sistemului de apă şi canalizare este asigurarea operativă şi înlăturarea avariilor apărute, consecinţelor la reţelele de apeduct şi canalizare. De aceea este important ca compania/operatorul să dispună de materialele necesare pentru înlăturarea avariilor apărute, dar nu în ultim rînd să aibă un stoc de rezervă pentru a putea să intervină prompt în orice situaţie apărută.</a:t>
            </a:r>
          </a:p>
        </p:txBody>
      </p:sp>
    </p:spTree>
    <p:extLst>
      <p:ext uri="{BB962C8B-B14F-4D97-AF65-F5344CB8AC3E}">
        <p14:creationId xmlns:p14="http://schemas.microsoft.com/office/powerpoint/2010/main" val="352452889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3366563"/>
          </a:xfrm>
          <a:prstGeom prst="rect">
            <a:avLst/>
          </a:prstGeom>
          <a:noFill/>
        </p:spPr>
        <p:txBody>
          <a:bodyPr wrap="square" rtlCol="0">
            <a:spAutoFit/>
          </a:bodyPr>
          <a:lstStyle/>
          <a:p>
            <a:pPr algn="just">
              <a:lnSpc>
                <a:spcPct val="150000"/>
              </a:lnSpc>
            </a:pPr>
            <a:r>
              <a:rPr lang="ro-RO" sz="1800" dirty="0">
                <a:solidFill>
                  <a:schemeClr val="tx1"/>
                </a:solidFill>
                <a:latin typeface="Times New Roman" panose="02020603050405020304" pitchFamily="18" charset="0"/>
                <a:cs typeface="Times New Roman" panose="02020603050405020304" pitchFamily="18" charset="0"/>
              </a:rPr>
              <a:t>      Încăperile depozitelor pentru materiale și piese de schimb trebuie să fie conforme cu condițiile tehnice pentru depozite. Ele trebuie să die uscate, după posibilități, cu o temperatură constantă, suficient izolate de încăperile de producție și de pătrunderea prafului și a murdăriei, utilate cu inventar necesar pentru depozite: stelaje și celule, cărucior de mână și birou/masă de lucru pentru cartotecă/fișier. În celulele stelajelor, piesele de schimb trebuie să se păstreze în stare curată, unse cu lubrifiantul respectiv. Piesele trebuie depozitate conform tipurilor de utilaje.</a:t>
            </a:r>
          </a:p>
        </p:txBody>
      </p:sp>
    </p:spTree>
    <p:extLst>
      <p:ext uri="{BB962C8B-B14F-4D97-AF65-F5344CB8AC3E}">
        <p14:creationId xmlns:p14="http://schemas.microsoft.com/office/powerpoint/2010/main" val="386051958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247317"/>
          </a:xfrm>
          <a:prstGeom prst="rect">
            <a:avLst/>
          </a:prstGeom>
          <a:noFill/>
        </p:spPr>
        <p:txBody>
          <a:bodyPr wrap="square" rtlCol="0">
            <a:spAutoFit/>
          </a:bodyPr>
          <a:lstStyle/>
          <a:p>
            <a:r>
              <a:rPr lang="ro-RO" sz="1800" dirty="0">
                <a:solidFill>
                  <a:schemeClr val="tx1"/>
                </a:solidFill>
                <a:latin typeface="Times New Roman" panose="02020603050405020304" pitchFamily="18" charset="0"/>
                <a:cs typeface="Times New Roman" panose="02020603050405020304" pitchFamily="18" charset="0"/>
              </a:rPr>
              <a:t>Rezervele interne ale întreprinderii</a:t>
            </a:r>
          </a:p>
          <a:p>
            <a:r>
              <a:rPr lang="ro-RO" sz="1800" dirty="0">
                <a:solidFill>
                  <a:schemeClr val="tx1"/>
                </a:solidFill>
                <a:latin typeface="Times New Roman" panose="02020603050405020304" pitchFamily="18" charset="0"/>
                <a:cs typeface="Times New Roman" panose="02020603050405020304" pitchFamily="18" charset="0"/>
              </a:rPr>
              <a:t>Rezervă – posibilităţi nefolosite ale întreprinderii, parte de resurse proprii ale</a:t>
            </a:r>
            <a:r>
              <a:rPr lang="en-US" sz="1800" dirty="0">
                <a:solidFill>
                  <a:schemeClr val="tx1"/>
                </a:solidFill>
                <a:latin typeface="Times New Roman" panose="02020603050405020304" pitchFamily="18" charset="0"/>
                <a:cs typeface="Times New Roman" panose="02020603050405020304" pitchFamily="18" charset="0"/>
              </a:rPr>
              <a:t> </a:t>
            </a:r>
            <a:r>
              <a:rPr lang="ro-RO" sz="1800" dirty="0">
                <a:solidFill>
                  <a:schemeClr val="tx1"/>
                </a:solidFill>
                <a:latin typeface="Times New Roman" panose="02020603050405020304" pitchFamily="18" charset="0"/>
                <a:cs typeface="Times New Roman" panose="02020603050405020304" pitchFamily="18" charset="0"/>
              </a:rPr>
              <a:t>întreprinderii  care temporar nu sunt incluse în procesul de producţie </a:t>
            </a:r>
            <a:r>
              <a:rPr lang="en-US" sz="1800" dirty="0">
                <a:solidFill>
                  <a:schemeClr val="tx1"/>
                </a:solidFill>
                <a:latin typeface="Times New Roman" panose="02020603050405020304" pitchFamily="18" charset="0"/>
                <a:cs typeface="Times New Roman" panose="02020603050405020304" pitchFamily="18" charset="0"/>
              </a:rPr>
              <a:t>al </a:t>
            </a:r>
            <a:r>
              <a:rPr lang="ro-RO" sz="1800" dirty="0">
                <a:solidFill>
                  <a:schemeClr val="tx1"/>
                </a:solidFill>
                <a:latin typeface="Times New Roman" panose="02020603050405020304" pitchFamily="18" charset="0"/>
                <a:cs typeface="Times New Roman" panose="02020603050405020304" pitchFamily="18" charset="0"/>
              </a:rPr>
              <a:t>întreprinderii.</a:t>
            </a:r>
          </a:p>
          <a:p>
            <a:r>
              <a:rPr lang="ro-RO" sz="1800" dirty="0">
                <a:solidFill>
                  <a:schemeClr val="tx1"/>
                </a:solidFill>
                <a:latin typeface="Times New Roman" panose="02020603050405020304" pitchFamily="18" charset="0"/>
                <a:cs typeface="Times New Roman" panose="02020603050405020304" pitchFamily="18" charset="0"/>
              </a:rPr>
              <a:t>După grupe de rezerve:</a:t>
            </a:r>
          </a:p>
          <a:p>
            <a:r>
              <a:rPr lang="ro-RO" sz="1800" dirty="0">
                <a:solidFill>
                  <a:schemeClr val="tx1"/>
                </a:solidFill>
                <a:latin typeface="Times New Roman" panose="02020603050405020304" pitchFamily="18" charset="0"/>
                <a:cs typeface="Times New Roman" panose="02020603050405020304" pitchFamily="18" charset="0"/>
              </a:rPr>
              <a:t>1. Fondurile de rezervă ale întreprinderii, fonduri create concret pentru stocurile de</a:t>
            </a:r>
            <a:r>
              <a:rPr lang="en-US" sz="1800" dirty="0">
                <a:solidFill>
                  <a:schemeClr val="tx1"/>
                </a:solidFill>
                <a:latin typeface="Times New Roman" panose="02020603050405020304" pitchFamily="18" charset="0"/>
                <a:cs typeface="Times New Roman" panose="02020603050405020304" pitchFamily="18" charset="0"/>
              </a:rPr>
              <a:t> </a:t>
            </a:r>
            <a:r>
              <a:rPr lang="ro-RO" sz="1800" dirty="0">
                <a:solidFill>
                  <a:schemeClr val="tx1"/>
                </a:solidFill>
                <a:latin typeface="Times New Roman" panose="02020603050405020304" pitchFamily="18" charset="0"/>
                <a:cs typeface="Times New Roman" panose="02020603050405020304" pitchFamily="18" charset="0"/>
              </a:rPr>
              <a:t>combustibil, materiale, piese de schimb, tehnică neinstalată:</a:t>
            </a:r>
          </a:p>
          <a:p>
            <a:r>
              <a:rPr lang="ro-RO" sz="1800" dirty="0">
                <a:solidFill>
                  <a:schemeClr val="tx1"/>
                </a:solidFill>
                <a:latin typeface="Times New Roman" panose="02020603050405020304" pitchFamily="18" charset="0"/>
                <a:cs typeface="Times New Roman" panose="02020603050405020304" pitchFamily="18" charset="0"/>
              </a:rPr>
              <a:t> au destinaţie bine determinată</a:t>
            </a:r>
          </a:p>
          <a:p>
            <a:r>
              <a:rPr lang="ro-RO" sz="1800" dirty="0">
                <a:solidFill>
                  <a:schemeClr val="tx1"/>
                </a:solidFill>
                <a:latin typeface="Times New Roman" panose="02020603050405020304" pitchFamily="18" charset="0"/>
                <a:cs typeface="Times New Roman" panose="02020603050405020304" pitchFamily="18" charset="0"/>
              </a:rPr>
              <a:t> sunt mobile</a:t>
            </a:r>
          </a:p>
          <a:p>
            <a:r>
              <a:rPr lang="ro-RO" sz="1800" dirty="0">
                <a:solidFill>
                  <a:schemeClr val="tx1"/>
                </a:solidFill>
                <a:latin typeface="Times New Roman" panose="02020603050405020304" pitchFamily="18" charset="0"/>
                <a:cs typeface="Times New Roman" panose="02020603050405020304" pitchFamily="18" charset="0"/>
              </a:rPr>
              <a:t> pot fi transmise dintr-o subdiviziune în alta</a:t>
            </a:r>
          </a:p>
          <a:p>
            <a:r>
              <a:rPr lang="ro-RO" sz="1800" dirty="0">
                <a:solidFill>
                  <a:schemeClr val="tx1"/>
                </a:solidFill>
                <a:latin typeface="Times New Roman" panose="02020603050405020304" pitchFamily="18" charset="0"/>
                <a:cs typeface="Times New Roman" panose="02020603050405020304" pitchFamily="18" charset="0"/>
              </a:rPr>
              <a:t>Fondurile de rezervă asigură elasticitatea şi cantitatea procesului de producţie şi trebuie să aibă o mărime optimă.</a:t>
            </a:r>
          </a:p>
          <a:p>
            <a:r>
              <a:rPr lang="ro-RO" sz="1800" dirty="0">
                <a:solidFill>
                  <a:schemeClr val="tx1"/>
                </a:solidFill>
                <a:latin typeface="Times New Roman" panose="02020603050405020304" pitchFamily="18" charset="0"/>
                <a:cs typeface="Times New Roman" panose="02020603050405020304" pitchFamily="18" charset="0"/>
              </a:rPr>
              <a:t>2. Rezerve interne – se formează spontan în urma dereglării echilibrului şi schimburilor structurale ale resurselor ce participă simultan în procesul de producţie.</a:t>
            </a:r>
            <a:endParaRPr lang="en-US"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404417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1846659"/>
          </a:xfrm>
          <a:prstGeom prst="rect">
            <a:avLst/>
          </a:prstGeom>
          <a:noFill/>
        </p:spPr>
        <p:txBody>
          <a:bodyPr wrap="square" rtlCol="0">
            <a:spAutoFit/>
          </a:bodyPr>
          <a:lstStyle/>
          <a:p>
            <a:endParaRPr lang="ro-RO" sz="1400" dirty="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7790" y="2057583"/>
            <a:ext cx="5572973" cy="3942163"/>
          </a:xfrm>
          <a:prstGeom prst="rect">
            <a:avLst/>
          </a:prstGeom>
        </p:spPr>
      </p:pic>
    </p:spTree>
    <p:extLst>
      <p:ext uri="{BB962C8B-B14F-4D97-AF65-F5344CB8AC3E}">
        <p14:creationId xmlns:p14="http://schemas.microsoft.com/office/powerpoint/2010/main" val="217996541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1846659"/>
          </a:xfrm>
          <a:prstGeom prst="rect">
            <a:avLst/>
          </a:prstGeom>
          <a:noFill/>
        </p:spPr>
        <p:txBody>
          <a:bodyPr wrap="square" rtlCol="0">
            <a:spAutoFit/>
          </a:bodyPr>
          <a:lstStyle/>
          <a:p>
            <a:endParaRPr lang="ro-RO" sz="1400" dirty="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895" y="1865939"/>
            <a:ext cx="8426548" cy="4739933"/>
          </a:xfrm>
          <a:prstGeom prst="rect">
            <a:avLst/>
          </a:prstGeom>
        </p:spPr>
      </p:pic>
    </p:spTree>
    <p:extLst>
      <p:ext uri="{BB962C8B-B14F-4D97-AF65-F5344CB8AC3E}">
        <p14:creationId xmlns:p14="http://schemas.microsoft.com/office/powerpoint/2010/main" val="375990021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1846659"/>
          </a:xfrm>
          <a:prstGeom prst="rect">
            <a:avLst/>
          </a:prstGeom>
          <a:noFill/>
        </p:spPr>
        <p:txBody>
          <a:bodyPr wrap="square" rtlCol="0">
            <a:spAutoFit/>
          </a:bodyPr>
          <a:lstStyle/>
          <a:p>
            <a:endParaRPr lang="ro-RO" sz="1400" dirty="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9792" y="1528366"/>
            <a:ext cx="7676756" cy="5129108"/>
          </a:xfrm>
          <a:prstGeom prst="rect">
            <a:avLst/>
          </a:prstGeom>
        </p:spPr>
      </p:pic>
    </p:spTree>
    <p:extLst>
      <p:ext uri="{BB962C8B-B14F-4D97-AF65-F5344CB8AC3E}">
        <p14:creationId xmlns:p14="http://schemas.microsoft.com/office/powerpoint/2010/main" val="391034431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1846659"/>
          </a:xfrm>
          <a:prstGeom prst="rect">
            <a:avLst/>
          </a:prstGeom>
          <a:noFill/>
        </p:spPr>
        <p:txBody>
          <a:bodyPr wrap="square" rtlCol="0">
            <a:spAutoFit/>
          </a:bodyPr>
          <a:lstStyle/>
          <a:p>
            <a:endParaRPr lang="ro-RO" sz="1400" dirty="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45894" y="1646530"/>
            <a:ext cx="4852211" cy="4962817"/>
          </a:xfrm>
          <a:prstGeom prst="rect">
            <a:avLst/>
          </a:prstGeom>
        </p:spPr>
      </p:pic>
    </p:spTree>
    <p:extLst>
      <p:ext uri="{BB962C8B-B14F-4D97-AF65-F5344CB8AC3E}">
        <p14:creationId xmlns:p14="http://schemas.microsoft.com/office/powerpoint/2010/main" val="111644649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1846659"/>
          </a:xfrm>
          <a:prstGeom prst="rect">
            <a:avLst/>
          </a:prstGeom>
          <a:noFill/>
        </p:spPr>
        <p:txBody>
          <a:bodyPr wrap="square" rtlCol="0">
            <a:spAutoFit/>
          </a:bodyPr>
          <a:lstStyle/>
          <a:p>
            <a:endParaRPr lang="ro-RO" sz="1400" dirty="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91917" y="1359084"/>
            <a:ext cx="5504234" cy="5498916"/>
          </a:xfrm>
          <a:prstGeom prst="rect">
            <a:avLst/>
          </a:prstGeom>
        </p:spPr>
      </p:pic>
    </p:spTree>
    <p:extLst>
      <p:ext uri="{BB962C8B-B14F-4D97-AF65-F5344CB8AC3E}">
        <p14:creationId xmlns:p14="http://schemas.microsoft.com/office/powerpoint/2010/main" val="8843854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1846659"/>
          </a:xfrm>
          <a:prstGeom prst="rect">
            <a:avLst/>
          </a:prstGeom>
          <a:noFill/>
        </p:spPr>
        <p:txBody>
          <a:bodyPr wrap="square" rtlCol="0">
            <a:spAutoFit/>
          </a:bodyPr>
          <a:lstStyle/>
          <a:p>
            <a:endParaRPr lang="ro-RO" sz="1400" dirty="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95663" y="1473114"/>
            <a:ext cx="5600487" cy="5384885"/>
          </a:xfrm>
          <a:prstGeom prst="rect">
            <a:avLst/>
          </a:prstGeom>
        </p:spPr>
      </p:pic>
    </p:spTree>
    <p:extLst>
      <p:ext uri="{BB962C8B-B14F-4D97-AF65-F5344CB8AC3E}">
        <p14:creationId xmlns:p14="http://schemas.microsoft.com/office/powerpoint/2010/main" val="1763966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1846659"/>
          </a:xfrm>
          <a:prstGeom prst="rect">
            <a:avLst/>
          </a:prstGeom>
          <a:noFill/>
        </p:spPr>
        <p:txBody>
          <a:bodyPr wrap="square" rtlCol="0">
            <a:spAutoFit/>
          </a:bodyPr>
          <a:lstStyle/>
          <a:p>
            <a:endParaRPr lang="ro-RO" sz="1400" dirty="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8379" y="1405894"/>
            <a:ext cx="5887453" cy="5452106"/>
          </a:xfrm>
          <a:prstGeom prst="rect">
            <a:avLst/>
          </a:prstGeom>
        </p:spPr>
      </p:pic>
    </p:spTree>
    <p:extLst>
      <p:ext uri="{BB962C8B-B14F-4D97-AF65-F5344CB8AC3E}">
        <p14:creationId xmlns:p14="http://schemas.microsoft.com/office/powerpoint/2010/main" val="419121742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1846659"/>
          </a:xfrm>
          <a:prstGeom prst="rect">
            <a:avLst/>
          </a:prstGeom>
          <a:noFill/>
        </p:spPr>
        <p:txBody>
          <a:bodyPr wrap="square" rtlCol="0">
            <a:spAutoFit/>
          </a:bodyPr>
          <a:lstStyle/>
          <a:p>
            <a:endParaRPr lang="ro-RO" sz="1400" dirty="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63782" y="1405894"/>
            <a:ext cx="6793101" cy="5452106"/>
          </a:xfrm>
          <a:prstGeom prst="rect">
            <a:avLst/>
          </a:prstGeom>
        </p:spPr>
      </p:pic>
    </p:spTree>
    <p:extLst>
      <p:ext uri="{BB962C8B-B14F-4D97-AF65-F5344CB8AC3E}">
        <p14:creationId xmlns:p14="http://schemas.microsoft.com/office/powerpoint/2010/main" val="254704908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835416" y="1700393"/>
            <a:ext cx="7638757" cy="2997231"/>
          </a:xfrm>
          <a:prstGeom prst="rect">
            <a:avLst/>
          </a:prstGeom>
          <a:noFill/>
        </p:spPr>
        <p:txBody>
          <a:bodyPr wrap="square" rtlCol="0">
            <a:spAutoFit/>
          </a:bodyPr>
          <a:lstStyle/>
          <a:p>
            <a:pPr algn="just">
              <a:lnSpc>
                <a:spcPct val="150000"/>
              </a:lnSpc>
            </a:pPr>
            <a:r>
              <a:rPr lang="ro-RO" sz="2000" dirty="0">
                <a:solidFill>
                  <a:schemeClr val="tx1"/>
                </a:solidFill>
                <a:latin typeface="Times New Roman" panose="02020603050405020304" pitchFamily="18" charset="0"/>
                <a:cs typeface="Times New Roman" panose="02020603050405020304" pitchFamily="18" charset="0"/>
              </a:rPr>
              <a:t>      </a:t>
            </a:r>
            <a:r>
              <a:rPr lang="ro-RO" sz="1800" dirty="0">
                <a:solidFill>
                  <a:schemeClr val="tx1"/>
                </a:solidFill>
                <a:latin typeface="Times New Roman" panose="02020603050405020304" pitchFamily="18" charset="0"/>
                <a:cs typeface="Times New Roman" panose="02020603050405020304" pitchFamily="18" charset="0"/>
              </a:rPr>
              <a:t>În lipsa acestui stoc de rezervă se măreşte timpul de lichidare a avariilor apărute, ceea ce v – a duce la mărirea sinecostului aprovizionării cu apă şi evacuarea apelor uzate, iar acest fapt v –a provoca pierderi esenţiale pentru întreprindere. Trebuie de menţionat că pierderile se formează nu numai din lipsa stocului de rezervă, dar şi din cauza surplusului stocului de rezervă, deoarece timpul de păstrare îndelungat a lor v –a duce la îngheţarea unor surse financiare şi excluderea acestora din circuitul de producere.</a:t>
            </a:r>
          </a:p>
        </p:txBody>
      </p:sp>
    </p:spTree>
    <p:extLst>
      <p:ext uri="{BB962C8B-B14F-4D97-AF65-F5344CB8AC3E}">
        <p14:creationId xmlns:p14="http://schemas.microsoft.com/office/powerpoint/2010/main" val="32969069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1846659"/>
          </a:xfrm>
          <a:prstGeom prst="rect">
            <a:avLst/>
          </a:prstGeom>
          <a:noFill/>
        </p:spPr>
        <p:txBody>
          <a:bodyPr wrap="square" rtlCol="0">
            <a:spAutoFit/>
          </a:bodyPr>
          <a:lstStyle/>
          <a:p>
            <a:endParaRPr lang="ro-RO" sz="1400" dirty="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63783" y="1453497"/>
            <a:ext cx="6427462" cy="5404503"/>
          </a:xfrm>
          <a:prstGeom prst="rect">
            <a:avLst/>
          </a:prstGeom>
        </p:spPr>
      </p:pic>
    </p:spTree>
    <p:extLst>
      <p:ext uri="{BB962C8B-B14F-4D97-AF65-F5344CB8AC3E}">
        <p14:creationId xmlns:p14="http://schemas.microsoft.com/office/powerpoint/2010/main" val="228877119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1846659"/>
          </a:xfrm>
          <a:prstGeom prst="rect">
            <a:avLst/>
          </a:prstGeom>
          <a:noFill/>
        </p:spPr>
        <p:txBody>
          <a:bodyPr wrap="square" rtlCol="0">
            <a:spAutoFit/>
          </a:bodyPr>
          <a:lstStyle/>
          <a:p>
            <a:endParaRPr lang="ro-RO" sz="1400" dirty="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431142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Inhaltsplatzhalter 8"/>
          <p:cNvSpPr txBox="1">
            <a:spLocks/>
          </p:cNvSpPr>
          <p:nvPr/>
        </p:nvSpPr>
        <p:spPr>
          <a:xfrm>
            <a:off x="2433908" y="1620411"/>
            <a:ext cx="6262254" cy="2074863"/>
          </a:xfrm>
          <a:prstGeom prst="rect">
            <a:avLst/>
          </a:prstGeom>
        </p:spPr>
        <p:txBody>
          <a:bodyPr/>
          <a:lstStyle/>
          <a:p>
            <a:pPr algn="ctr">
              <a:spcAft>
                <a:spcPts val="600"/>
              </a:spcAft>
            </a:pPr>
            <a:endParaRPr lang="en-US" sz="2000" dirty="0">
              <a:solidFill>
                <a:srgbClr val="534B3E"/>
              </a:solidFill>
            </a:endParaRPr>
          </a:p>
          <a:p>
            <a:pPr algn="ctr">
              <a:spcAft>
                <a:spcPts val="600"/>
              </a:spcAft>
            </a:pPr>
            <a:endParaRPr lang="en-US" sz="2000" dirty="0">
              <a:solidFill>
                <a:srgbClr val="534B3E"/>
              </a:solidFill>
            </a:endParaRPr>
          </a:p>
          <a:p>
            <a:pPr>
              <a:spcAft>
                <a:spcPts val="300"/>
              </a:spcAft>
            </a:pPr>
            <a:r>
              <a:rPr lang="ro-RO" sz="2800" dirty="0">
                <a:solidFill>
                  <a:srgbClr val="534B3E"/>
                </a:solidFill>
              </a:rPr>
              <a:t>Vă mulțumim pentru atenție</a:t>
            </a:r>
            <a:endParaRPr lang="en-GB" sz="2800" dirty="0">
              <a:solidFill>
                <a:srgbClr val="534B3E"/>
              </a:solidFill>
            </a:endParaRPr>
          </a:p>
          <a:p>
            <a:endParaRPr lang="en-GB" sz="1000" dirty="0">
              <a:solidFill>
                <a:srgbClr val="534B3E"/>
              </a:solidFill>
            </a:endParaRPr>
          </a:p>
        </p:txBody>
      </p:sp>
      <p:sp>
        <p:nvSpPr>
          <p:cNvPr id="22" name="Textfeld 9"/>
          <p:cNvSpPr txBox="1">
            <a:spLocks noChangeArrowheads="1"/>
          </p:cNvSpPr>
          <p:nvPr/>
        </p:nvSpPr>
        <p:spPr bwMode="auto">
          <a:xfrm>
            <a:off x="427153" y="5399463"/>
            <a:ext cx="1371600" cy="215900"/>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a:solidFill>
                  <a:schemeClr val="tx2">
                    <a:lumMod val="75000"/>
                  </a:schemeClr>
                </a:solidFill>
              </a:rPr>
              <a:t>Proiect co-finanțat de</a:t>
            </a:r>
            <a:endParaRPr lang="en-GB" sz="800" b="0" dirty="0">
              <a:solidFill>
                <a:schemeClr val="tx2">
                  <a:lumMod val="75000"/>
                </a:schemeClr>
              </a:solidFill>
            </a:endParaRPr>
          </a:p>
        </p:txBody>
      </p:sp>
      <p:pic>
        <p:nvPicPr>
          <p:cNvPr id="23" name="Picture 11" descr="F:\Branding\EU\jaune.jpg"/>
          <p:cNvPicPr>
            <a:picLocks noChangeAspect="1" noChangeArrowheads="1"/>
          </p:cNvPicPr>
          <p:nvPr/>
        </p:nvPicPr>
        <p:blipFill>
          <a:blip r:embed="rId2"/>
          <a:srcRect/>
          <a:stretch>
            <a:fillRect/>
          </a:stretch>
        </p:blipFill>
        <p:spPr bwMode="auto">
          <a:xfrm>
            <a:off x="491056" y="5624205"/>
            <a:ext cx="1365250" cy="927100"/>
          </a:xfrm>
          <a:prstGeom prst="rect">
            <a:avLst/>
          </a:prstGeom>
          <a:noFill/>
          <a:ln w="9525">
            <a:noFill/>
            <a:miter lim="800000"/>
            <a:headEnd/>
            <a:tailEnd/>
          </a:ln>
        </p:spPr>
      </p:pic>
      <p:pic>
        <p:nvPicPr>
          <p:cNvPr id="24" name="Picture 11" descr="H:\bn4.jpg"/>
          <p:cNvPicPr>
            <a:picLocks noChangeAspect="1" noChangeArrowheads="1"/>
          </p:cNvPicPr>
          <p:nvPr/>
        </p:nvPicPr>
        <p:blipFill>
          <a:blip r:embed="rId3"/>
          <a:srcRect/>
          <a:stretch>
            <a:fillRect/>
          </a:stretch>
        </p:blipFill>
        <p:spPr bwMode="auto">
          <a:xfrm>
            <a:off x="2046511" y="5590073"/>
            <a:ext cx="1016000" cy="1025525"/>
          </a:xfrm>
          <a:prstGeom prst="rect">
            <a:avLst/>
          </a:prstGeom>
          <a:noFill/>
          <a:ln w="9525">
            <a:noFill/>
            <a:miter lim="800000"/>
            <a:headEnd/>
            <a:tailEnd/>
          </a:ln>
        </p:spPr>
      </p:pic>
      <p:pic>
        <p:nvPicPr>
          <p:cNvPr id="26" name="Picture 1"/>
          <p:cNvPicPr>
            <a:picLocks noChangeAspect="1"/>
          </p:cNvPicPr>
          <p:nvPr/>
        </p:nvPicPr>
        <p:blipFill>
          <a:blip r:embed="rId4"/>
          <a:srcRect/>
          <a:stretch>
            <a:fillRect/>
          </a:stretch>
        </p:blipFill>
        <p:spPr bwMode="auto">
          <a:xfrm>
            <a:off x="5258991" y="5624205"/>
            <a:ext cx="1639887" cy="957262"/>
          </a:xfrm>
          <a:prstGeom prst="rect">
            <a:avLst/>
          </a:prstGeom>
          <a:noFill/>
          <a:ln w="9525">
            <a:noFill/>
            <a:miter lim="800000"/>
            <a:headEnd/>
            <a:tailEnd/>
          </a:ln>
        </p:spPr>
      </p:pic>
      <p:sp>
        <p:nvSpPr>
          <p:cNvPr id="29" name="Textfeld 9"/>
          <p:cNvSpPr txBox="1">
            <a:spLocks noChangeArrowheads="1"/>
          </p:cNvSpPr>
          <p:nvPr/>
        </p:nvSpPr>
        <p:spPr bwMode="auto">
          <a:xfrm>
            <a:off x="6898878" y="5383151"/>
            <a:ext cx="1147762" cy="214313"/>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a:solidFill>
                  <a:schemeClr val="tx2">
                    <a:lumMod val="75000"/>
                  </a:schemeClr>
                </a:solidFill>
              </a:rPr>
              <a:t>In cooperare cu</a:t>
            </a:r>
          </a:p>
        </p:txBody>
      </p:sp>
      <p:pic>
        <p:nvPicPr>
          <p:cNvPr id="16" name="Picture 15"/>
          <p:cNvPicPr/>
          <p:nvPr/>
        </p:nvPicPr>
        <p:blipFill>
          <a:blip r:embed="rId5" cstate="print">
            <a:extLst>
              <a:ext uri="{28A0092B-C50C-407E-A947-70E740481C1C}">
                <a14:useLocalDpi xmlns:a14="http://schemas.microsoft.com/office/drawing/2010/main" val="0"/>
              </a:ext>
            </a:extLst>
          </a:blip>
          <a:stretch>
            <a:fillRect/>
          </a:stretch>
        </p:blipFill>
        <p:spPr>
          <a:xfrm>
            <a:off x="7752045" y="5540701"/>
            <a:ext cx="1071880" cy="1071880"/>
          </a:xfrm>
          <a:prstGeom prst="rect">
            <a:avLst/>
          </a:prstGeom>
        </p:spPr>
      </p:pic>
      <p:pic>
        <p:nvPicPr>
          <p:cNvPr id="17" name="Picture 16" descr="D:\Users\Desktop\logotype.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52716" y="5818037"/>
            <a:ext cx="1958975" cy="569595"/>
          </a:xfrm>
          <a:prstGeom prst="rect">
            <a:avLst/>
          </a:prstGeom>
          <a:noFill/>
          <a:ln>
            <a:noFill/>
          </a:ln>
        </p:spPr>
      </p:pic>
      <p:sp>
        <p:nvSpPr>
          <p:cNvPr id="15" name="CasetăText 1"/>
          <p:cNvSpPr txBox="1"/>
          <p:nvPr/>
        </p:nvSpPr>
        <p:spPr>
          <a:xfrm>
            <a:off x="1856306" y="3145976"/>
            <a:ext cx="5361912" cy="1723549"/>
          </a:xfrm>
          <a:prstGeom prst="rect">
            <a:avLst/>
          </a:prstGeom>
          <a:noFill/>
        </p:spPr>
        <p:txBody>
          <a:bodyPr wrap="square" rtlCol="0">
            <a:spAutoFit/>
          </a:bodyPr>
          <a:lstStyle/>
          <a:p>
            <a:pPr algn="ctr"/>
            <a:r>
              <a:rPr lang="ro-RO" sz="1400" b="0" u="sng" dirty="0">
                <a:solidFill>
                  <a:schemeClr val="bg2">
                    <a:lumMod val="25000"/>
                  </a:schemeClr>
                </a:solidFill>
                <a:latin typeface="+mn-lt"/>
                <a:hlinkClick r:id="rId7"/>
              </a:rPr>
              <a:t>www.ifcaac.amac.md</a:t>
            </a:r>
            <a:r>
              <a:rPr lang="ro-RO" sz="1400" b="0" dirty="0">
                <a:solidFill>
                  <a:schemeClr val="bg2">
                    <a:lumMod val="25000"/>
                  </a:schemeClr>
                </a:solidFill>
                <a:latin typeface="+mn-lt"/>
              </a:rPr>
              <a:t> </a:t>
            </a:r>
          </a:p>
          <a:p>
            <a:pPr algn="ctr"/>
            <a:r>
              <a:rPr lang="ro-RO" sz="1400" b="0" u="sng" dirty="0">
                <a:solidFill>
                  <a:schemeClr val="bg2">
                    <a:lumMod val="25000"/>
                  </a:schemeClr>
                </a:solidFill>
                <a:latin typeface="+mn-lt"/>
              </a:rPr>
              <a:t>ifcaac@fua.utm.md</a:t>
            </a:r>
            <a:r>
              <a:rPr lang="ro-RO" sz="1400" b="0" dirty="0">
                <a:solidFill>
                  <a:schemeClr val="bg2">
                    <a:lumMod val="25000"/>
                  </a:schemeClr>
                </a:solidFill>
                <a:latin typeface="+mn-lt"/>
              </a:rPr>
              <a:t> </a:t>
            </a:r>
          </a:p>
          <a:p>
            <a:pPr algn="ctr"/>
            <a:r>
              <a:rPr lang="ro-RO" sz="1400" b="0" dirty="0">
                <a:solidFill>
                  <a:schemeClr val="bg2">
                    <a:lumMod val="25000"/>
                  </a:schemeClr>
                </a:solidFill>
                <a:latin typeface="+mn-lt"/>
              </a:rPr>
              <a:t>telefon: (022) 77-38 22</a:t>
            </a:r>
          </a:p>
          <a:p>
            <a:pPr algn="ctr"/>
            <a:r>
              <a:rPr lang="ro-RO" sz="1400" b="0" dirty="0">
                <a:solidFill>
                  <a:schemeClr val="bg2">
                    <a:lumMod val="25000"/>
                  </a:schemeClr>
                </a:solidFill>
                <a:latin typeface="+mn-lt"/>
              </a:rPr>
              <a:t> </a:t>
            </a:r>
          </a:p>
          <a:p>
            <a:pPr algn="ctr"/>
            <a:r>
              <a:rPr lang="ro-RO" sz="1400" b="0" u="sng">
                <a:solidFill>
                  <a:srgbClr val="7030A0"/>
                </a:solidFill>
                <a:latin typeface="+mn-lt"/>
              </a:rPr>
              <a:t>www.amac.md</a:t>
            </a:r>
            <a:r>
              <a:rPr lang="ro-RO" sz="1400" b="0">
                <a:solidFill>
                  <a:srgbClr val="7030A0"/>
                </a:solidFill>
                <a:latin typeface="+mn-lt"/>
              </a:rPr>
              <a:t> </a:t>
            </a:r>
            <a:endParaRPr lang="ro-RO" sz="1400" b="0" dirty="0">
              <a:solidFill>
                <a:schemeClr val="bg2">
                  <a:lumMod val="25000"/>
                </a:schemeClr>
              </a:solidFill>
              <a:latin typeface="+mn-lt"/>
            </a:endParaRPr>
          </a:p>
          <a:p>
            <a:pPr algn="ctr"/>
            <a:r>
              <a:rPr lang="ro-RO" sz="1400" b="0" u="sng" dirty="0">
                <a:solidFill>
                  <a:schemeClr val="bg2">
                    <a:lumMod val="25000"/>
                  </a:schemeClr>
                </a:solidFill>
                <a:latin typeface="+mn-lt"/>
              </a:rPr>
              <a:t>apacanal@yandex.ru</a:t>
            </a:r>
            <a:r>
              <a:rPr lang="ro-RO" sz="1400" b="0" dirty="0">
                <a:solidFill>
                  <a:schemeClr val="bg2">
                    <a:lumMod val="25000"/>
                  </a:schemeClr>
                </a:solidFill>
                <a:latin typeface="+mn-lt"/>
              </a:rPr>
              <a:t>  </a:t>
            </a:r>
          </a:p>
          <a:p>
            <a:pPr algn="ctr"/>
            <a:r>
              <a:rPr lang="ro-RO" sz="1400" b="0" dirty="0">
                <a:solidFill>
                  <a:schemeClr val="bg2">
                    <a:lumMod val="25000"/>
                  </a:schemeClr>
                </a:solidFill>
                <a:latin typeface="+mn-lt"/>
              </a:rPr>
              <a:t>telefon: (022) 28-84-33</a:t>
            </a:r>
          </a:p>
          <a:p>
            <a:pPr algn="ctr"/>
            <a:endParaRPr lang="ro-RO" sz="800" b="0" dirty="0">
              <a:solidFill>
                <a:schemeClr val="bg2">
                  <a:lumMod val="25000"/>
                </a:schemeClr>
              </a:solidFill>
              <a:latin typeface="+mn-lt"/>
            </a:endParaRPr>
          </a:p>
        </p:txBody>
      </p:sp>
      <p:pic>
        <p:nvPicPr>
          <p:cNvPr id="204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0822" y="509167"/>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6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49591" y="407106"/>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3" descr="Description: C:\Users\Stela\Desktop\Logou nou UTM\Logo_inscript_horizontal (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49454" y="462357"/>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fc"/>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17739" y="315231"/>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fcaac_logo0200px"/>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20035" y="269324"/>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2181" y="215461"/>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7"/>
          <p:cNvSpPr>
            <a:spLocks noChangeArrowheads="1"/>
          </p:cNvSpPr>
          <p:nvPr/>
        </p:nvSpPr>
        <p:spPr bwMode="auto">
          <a:xfrm>
            <a:off x="1163782" y="-24491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sp>
        <p:nvSpPr>
          <p:cNvPr id="4" name="Rectangle 8"/>
          <p:cNvSpPr>
            <a:spLocks noChangeArrowheads="1"/>
          </p:cNvSpPr>
          <p:nvPr/>
        </p:nvSpPr>
        <p:spPr bwMode="auto">
          <a:xfrm>
            <a:off x="1163782" y="21228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zh-CN"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zh-CN"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zh-CN"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ro-RO" altLang="zh-CN"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zh-CN" sz="1800" b="0" i="0" u="none" strike="noStrike" cap="none" normalizeH="0" baseline="0">
              <a:ln>
                <a:noFill/>
              </a:ln>
              <a:solidFill>
                <a:schemeClr val="tx1"/>
              </a:solidFill>
              <a:effectLst/>
              <a:latin typeface="Arial" panose="020B0604020202020204" pitchFamily="34" charset="0"/>
            </a:endParaRPr>
          </a:p>
        </p:txBody>
      </p:sp>
      <p:sp>
        <p:nvSpPr>
          <p:cNvPr id="5" name="Rectangle 9"/>
          <p:cNvSpPr>
            <a:spLocks noChangeArrowheads="1"/>
          </p:cNvSpPr>
          <p:nvPr/>
        </p:nvSpPr>
        <p:spPr bwMode="auto">
          <a:xfrm>
            <a:off x="1163782" y="978625"/>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3366563"/>
          </a:xfrm>
          <a:prstGeom prst="rect">
            <a:avLst/>
          </a:prstGeom>
          <a:noFill/>
        </p:spPr>
        <p:txBody>
          <a:bodyPr wrap="square" rtlCol="0">
            <a:spAutoFit/>
          </a:bodyPr>
          <a:lstStyle/>
          <a:p>
            <a:pPr algn="just">
              <a:lnSpc>
                <a:spcPct val="150000"/>
              </a:lnSpc>
            </a:pPr>
            <a:r>
              <a:rPr lang="ro-RO" sz="1800" i="1" dirty="0">
                <a:solidFill>
                  <a:schemeClr val="tx1"/>
                </a:solidFill>
                <a:latin typeface="Times New Roman" panose="02020603050405020304" pitchFamily="18" charset="0"/>
                <a:cs typeface="Times New Roman" panose="02020603050405020304" pitchFamily="18" charset="0"/>
              </a:rPr>
              <a:t>A</a:t>
            </a:r>
            <a:r>
              <a:rPr lang="en-US" sz="1800" i="1" dirty="0" err="1">
                <a:solidFill>
                  <a:schemeClr val="tx1"/>
                </a:solidFill>
                <a:latin typeface="Times New Roman" panose="02020603050405020304" pitchFamily="18" charset="0"/>
                <a:cs typeface="Times New Roman" panose="02020603050405020304" pitchFamily="18" charset="0"/>
              </a:rPr>
              <a:t>varie</a:t>
            </a:r>
            <a:r>
              <a:rPr lang="en-US" sz="1800" i="1" dirty="0">
                <a:solidFill>
                  <a:schemeClr val="tx1"/>
                </a:solidFill>
                <a:latin typeface="Times New Roman" panose="02020603050405020304" pitchFamily="18" charset="0"/>
                <a:cs typeface="Times New Roman" panose="02020603050405020304" pitchFamily="18" charset="0"/>
              </a:rPr>
              <a:t> </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deteriorare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sau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defectarea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anumitor</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părţi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componente</a:t>
            </a:r>
            <a:r>
              <a:rPr lang="en-US" sz="1800" dirty="0">
                <a:solidFill>
                  <a:schemeClr val="tx1"/>
                </a:solidFill>
                <a:latin typeface="Times New Roman" panose="02020603050405020304" pitchFamily="18" charset="0"/>
                <a:cs typeface="Times New Roman" panose="02020603050405020304" pitchFamily="18" charset="0"/>
              </a:rPr>
              <a:t> ale </a:t>
            </a:r>
            <a:r>
              <a:rPr lang="en-US" sz="1800" dirty="0" err="1">
                <a:solidFill>
                  <a:schemeClr val="tx1"/>
                </a:solidFill>
                <a:latin typeface="Times New Roman" panose="02020603050405020304" pitchFamily="18" charset="0"/>
                <a:cs typeface="Times New Roman" panose="02020603050405020304" pitchFamily="18" charset="0"/>
              </a:rPr>
              <a:t>sistemului</a:t>
            </a:r>
            <a:r>
              <a:rPr lang="en-US" sz="1800" dirty="0">
                <a:solidFill>
                  <a:schemeClr val="tx1"/>
                </a:solidFill>
                <a:latin typeface="Times New Roman" panose="02020603050405020304" pitchFamily="18" charset="0"/>
                <a:cs typeface="Times New Roman" panose="02020603050405020304" pitchFamily="18" charset="0"/>
              </a:rPr>
              <a:t> public de </a:t>
            </a:r>
            <a:r>
              <a:rPr lang="en-US" sz="1800" dirty="0" err="1">
                <a:solidFill>
                  <a:schemeClr val="tx1"/>
                </a:solidFill>
                <a:latin typeface="Times New Roman" panose="02020603050405020304" pitchFamily="18" charset="0"/>
                <a:cs typeface="Times New Roman" panose="02020603050405020304" pitchFamily="18" charset="0"/>
              </a:rPr>
              <a:t>alimentare</a:t>
            </a:r>
            <a:r>
              <a:rPr lang="en-US" sz="1800" dirty="0">
                <a:solidFill>
                  <a:schemeClr val="tx1"/>
                </a:solidFill>
                <a:latin typeface="Times New Roman" panose="02020603050405020304" pitchFamily="18" charset="0"/>
                <a:cs typeface="Times New Roman" panose="02020603050405020304" pitchFamily="18" charset="0"/>
              </a:rPr>
              <a:t> cu </a:t>
            </a:r>
            <a:r>
              <a:rPr lang="en-US" sz="1800" dirty="0" err="1">
                <a:solidFill>
                  <a:schemeClr val="tx1"/>
                </a:solidFill>
                <a:latin typeface="Times New Roman" panose="02020603050405020304" pitchFamily="18" charset="0"/>
                <a:cs typeface="Times New Roman" panose="02020603050405020304" pitchFamily="18" charset="0"/>
              </a:rPr>
              <a:t>apă</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şi</a:t>
            </a:r>
            <a:r>
              <a:rPr lang="en-US" sz="1800" dirty="0">
                <a:solidFill>
                  <a:schemeClr val="tx1"/>
                </a:solidFill>
                <a:latin typeface="Times New Roman" panose="02020603050405020304" pitchFamily="18" charset="0"/>
                <a:cs typeface="Times New Roman" panose="02020603050405020304" pitchFamily="18" charset="0"/>
              </a:rPr>
              <a:t> de </a:t>
            </a:r>
            <a:r>
              <a:rPr lang="en-US" sz="1800" dirty="0" err="1">
                <a:solidFill>
                  <a:schemeClr val="tx1"/>
                </a:solidFill>
                <a:latin typeface="Times New Roman" panose="02020603050405020304" pitchFamily="18" charset="0"/>
                <a:cs typeface="Times New Roman" panose="02020603050405020304" pitchFamily="18" charset="0"/>
              </a:rPr>
              <a:t>canalizare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urmare</a:t>
            </a:r>
            <a:r>
              <a:rPr lang="en-US" sz="1800" dirty="0">
                <a:solidFill>
                  <a:schemeClr val="tx1"/>
                </a:solidFill>
                <a:latin typeface="Times New Roman" panose="02020603050405020304" pitchFamily="18" charset="0"/>
                <a:cs typeface="Times New Roman" panose="02020603050405020304" pitchFamily="18" charset="0"/>
              </a:rPr>
              <a:t> a </a:t>
            </a:r>
            <a:r>
              <a:rPr lang="en-US" sz="1800" dirty="0" err="1">
                <a:solidFill>
                  <a:schemeClr val="tx1"/>
                </a:solidFill>
                <a:latin typeface="Times New Roman" panose="02020603050405020304" pitchFamily="18" charset="0"/>
                <a:cs typeface="Times New Roman" panose="02020603050405020304" pitchFamily="18" charset="0"/>
              </a:rPr>
              <a:t>cărora</a:t>
            </a:r>
            <a:r>
              <a:rPr lang="en-US" sz="1800" dirty="0">
                <a:solidFill>
                  <a:schemeClr val="tx1"/>
                </a:solidFill>
                <a:latin typeface="Times New Roman" panose="02020603050405020304" pitchFamily="18" charset="0"/>
                <a:cs typeface="Times New Roman" panose="02020603050405020304" pitchFamily="18" charset="0"/>
              </a:rPr>
              <a:t> nu pot fi </a:t>
            </a:r>
            <a:r>
              <a:rPr lang="en-US" sz="1800" dirty="0" err="1">
                <a:solidFill>
                  <a:schemeClr val="tx1"/>
                </a:solidFill>
                <a:latin typeface="Times New Roman" panose="02020603050405020304" pitchFamily="18" charset="0"/>
                <a:cs typeface="Times New Roman" panose="02020603050405020304" pitchFamily="18" charset="0"/>
              </a:rPr>
              <a:t>menținuți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în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limitele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admisibile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parametrii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tehnologici</a:t>
            </a:r>
            <a:r>
              <a:rPr lang="en-US" sz="1800" dirty="0">
                <a:solidFill>
                  <a:schemeClr val="tx1"/>
                </a:solidFill>
                <a:latin typeface="Times New Roman" panose="02020603050405020304" pitchFamily="18" charset="0"/>
                <a:cs typeface="Times New Roman" panose="02020603050405020304" pitchFamily="18" charset="0"/>
              </a:rPr>
              <a:t> de </a:t>
            </a:r>
            <a:r>
              <a:rPr lang="en-US" sz="1800" dirty="0" err="1">
                <a:solidFill>
                  <a:schemeClr val="tx1"/>
                </a:solidFill>
                <a:latin typeface="Times New Roman" panose="02020603050405020304" pitchFamily="18" charset="0"/>
                <a:cs typeface="Times New Roman" panose="02020603050405020304" pitchFamily="18" charset="0"/>
              </a:rPr>
              <a:t>funcționare</a:t>
            </a:r>
            <a:r>
              <a:rPr lang="en-US" sz="1800" dirty="0">
                <a:solidFill>
                  <a:schemeClr val="tx1"/>
                </a:solidFill>
                <a:latin typeface="Times New Roman" panose="02020603050405020304" pitchFamily="18" charset="0"/>
                <a:cs typeface="Times New Roman" panose="02020603050405020304" pitchFamily="18" charset="0"/>
              </a:rPr>
              <a:t> a </a:t>
            </a:r>
            <a:r>
              <a:rPr lang="en-US" sz="1800" dirty="0" err="1">
                <a:solidFill>
                  <a:schemeClr val="tx1"/>
                </a:solidFill>
                <a:latin typeface="Times New Roman" panose="02020603050405020304" pitchFamily="18" charset="0"/>
                <a:cs typeface="Times New Roman" panose="02020603050405020304" pitchFamily="18" charset="0"/>
              </a:rPr>
              <a:t>sistemului</a:t>
            </a:r>
            <a:r>
              <a:rPr lang="en-US" sz="1800" dirty="0">
                <a:solidFill>
                  <a:schemeClr val="tx1"/>
                </a:solidFill>
                <a:latin typeface="Times New Roman" panose="02020603050405020304" pitchFamily="18" charset="0"/>
                <a:cs typeface="Times New Roman" panose="02020603050405020304" pitchFamily="18" charset="0"/>
              </a:rPr>
              <a:t> public de </a:t>
            </a:r>
            <a:r>
              <a:rPr lang="en-US" sz="1800" dirty="0" err="1">
                <a:solidFill>
                  <a:schemeClr val="tx1"/>
                </a:solidFill>
                <a:latin typeface="Times New Roman" panose="02020603050405020304" pitchFamily="18" charset="0"/>
                <a:cs typeface="Times New Roman" panose="02020603050405020304" pitchFamily="18" charset="0"/>
              </a:rPr>
              <a:t>alimentare</a:t>
            </a:r>
            <a:r>
              <a:rPr lang="en-US" sz="1800" dirty="0">
                <a:solidFill>
                  <a:schemeClr val="tx1"/>
                </a:solidFill>
                <a:latin typeface="Times New Roman" panose="02020603050405020304" pitchFamily="18" charset="0"/>
                <a:cs typeface="Times New Roman" panose="02020603050405020304" pitchFamily="18" charset="0"/>
              </a:rPr>
              <a:t> cu </a:t>
            </a:r>
            <a:r>
              <a:rPr lang="en-US" sz="1800" dirty="0" err="1">
                <a:solidFill>
                  <a:schemeClr val="tx1"/>
                </a:solidFill>
                <a:latin typeface="Times New Roman" panose="02020603050405020304" pitchFamily="18" charset="0"/>
                <a:cs typeface="Times New Roman" panose="02020603050405020304" pitchFamily="18" charset="0"/>
              </a:rPr>
              <a:t>apă</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şi</a:t>
            </a:r>
            <a:r>
              <a:rPr lang="en-US" sz="1800" dirty="0">
                <a:solidFill>
                  <a:schemeClr val="tx1"/>
                </a:solidFill>
                <a:latin typeface="Times New Roman" panose="02020603050405020304" pitchFamily="18" charset="0"/>
                <a:cs typeface="Times New Roman" panose="02020603050405020304" pitchFamily="18" charset="0"/>
              </a:rPr>
              <a:t> de </a:t>
            </a:r>
            <a:r>
              <a:rPr lang="en-US" sz="1800" dirty="0" err="1">
                <a:solidFill>
                  <a:schemeClr val="tx1"/>
                </a:solidFill>
                <a:latin typeface="Times New Roman" panose="02020603050405020304" pitchFamily="18" charset="0"/>
                <a:cs typeface="Times New Roman" panose="02020603050405020304" pitchFamily="18" charset="0"/>
              </a:rPr>
              <a:t>canalizare</a:t>
            </a:r>
            <a:r>
              <a:rPr lang="en-US" sz="1800" dirty="0">
                <a:solidFill>
                  <a:schemeClr val="tx1"/>
                </a:solidFill>
                <a:latin typeface="Times New Roman" panose="02020603050405020304" pitchFamily="18" charset="0"/>
                <a:cs typeface="Times New Roman" panose="02020603050405020304" pitchFamily="18" charset="0"/>
              </a:rPr>
              <a:t>, care pot duce la </a:t>
            </a:r>
            <a:r>
              <a:rPr lang="en-US" sz="1800" dirty="0" err="1">
                <a:solidFill>
                  <a:schemeClr val="tx1"/>
                </a:solidFill>
                <a:latin typeface="Times New Roman" panose="02020603050405020304" pitchFamily="18" charset="0"/>
                <a:cs typeface="Times New Roman" panose="02020603050405020304" pitchFamily="18" charset="0"/>
              </a:rPr>
              <a:t>înrăutăţirea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parametrilor</a:t>
            </a:r>
            <a:r>
              <a:rPr lang="en-US" sz="1800" dirty="0">
                <a:solidFill>
                  <a:schemeClr val="tx1"/>
                </a:solidFill>
                <a:latin typeface="Times New Roman" panose="02020603050405020304" pitchFamily="18" charset="0"/>
                <a:cs typeface="Times New Roman" panose="02020603050405020304" pitchFamily="18" charset="0"/>
              </a:rPr>
              <a:t> de </a:t>
            </a:r>
            <a:r>
              <a:rPr lang="en-US" sz="1800" dirty="0" err="1">
                <a:solidFill>
                  <a:schemeClr val="tx1"/>
                </a:solidFill>
                <a:latin typeface="Times New Roman" panose="02020603050405020304" pitchFamily="18" charset="0"/>
                <a:cs typeface="Times New Roman" panose="02020603050405020304" pitchFamily="18" charset="0"/>
              </a:rPr>
              <a:t>calitate</a:t>
            </a:r>
            <a:r>
              <a:rPr lang="en-US" sz="1800" dirty="0">
                <a:solidFill>
                  <a:schemeClr val="tx1"/>
                </a:solidFill>
                <a:latin typeface="Times New Roman" panose="02020603050405020304" pitchFamily="18" charset="0"/>
                <a:cs typeface="Times New Roman" panose="02020603050405020304" pitchFamily="18" charset="0"/>
              </a:rPr>
              <a:t> a </a:t>
            </a:r>
            <a:r>
              <a:rPr lang="en-US" sz="1800" dirty="0" err="1">
                <a:solidFill>
                  <a:schemeClr val="tx1"/>
                </a:solidFill>
                <a:latin typeface="Times New Roman" panose="02020603050405020304" pitchFamily="18" charset="0"/>
                <a:cs typeface="Times New Roman" panose="02020603050405020304" pitchFamily="18" charset="0"/>
              </a:rPr>
              <a:t>apei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furnizate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prejudicierea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mediului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ambiant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deteriorarea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bunurilor</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persoanelor</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juridice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sau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fizice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şi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este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necesar</a:t>
            </a:r>
            <a:r>
              <a:rPr lang="en-US" sz="1800" dirty="0">
                <a:solidFill>
                  <a:schemeClr val="tx1"/>
                </a:solidFill>
                <a:latin typeface="Times New Roman" panose="02020603050405020304" pitchFamily="18" charset="0"/>
                <a:cs typeface="Times New Roman" panose="02020603050405020304" pitchFamily="18" charset="0"/>
              </a:rPr>
              <a:t>  de a </a:t>
            </a:r>
            <a:r>
              <a:rPr lang="en-US" sz="1800" dirty="0" err="1">
                <a:solidFill>
                  <a:schemeClr val="tx1"/>
                </a:solidFill>
                <a:latin typeface="Times New Roman" panose="02020603050405020304" pitchFamily="18" charset="0"/>
                <a:cs typeface="Times New Roman" panose="02020603050405020304" pitchFamily="18" charset="0"/>
              </a:rPr>
              <a:t>întrerupe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sau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limita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furnizarea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apei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şi</a:t>
            </a:r>
            <a:r>
              <a:rPr lang="en-US" sz="1800" dirty="0">
                <a:solidFill>
                  <a:schemeClr val="tx1"/>
                </a:solidFill>
                <a:latin typeface="Times New Roman" panose="02020603050405020304" pitchFamily="18" charset="0"/>
                <a:cs typeface="Times New Roman" panose="02020603050405020304" pitchFamily="18" charset="0"/>
              </a:rPr>
              <a:t>/</a:t>
            </a:r>
            <a:r>
              <a:rPr lang="en-US" sz="1800" dirty="0" err="1">
                <a:solidFill>
                  <a:schemeClr val="tx1"/>
                </a:solidFill>
                <a:latin typeface="Times New Roman" panose="02020603050405020304" pitchFamily="18" charset="0"/>
                <a:cs typeface="Times New Roman" panose="02020603050405020304" pitchFamily="18" charset="0"/>
              </a:rPr>
              <a:t>sau</a:t>
            </a:r>
            <a:r>
              <a:rPr lang="en-US" sz="1800" dirty="0">
                <a:solidFill>
                  <a:schemeClr val="tx1"/>
                </a:solidFill>
                <a:latin typeface="Times New Roman" panose="02020603050405020304" pitchFamily="18" charset="0"/>
                <a:cs typeface="Times New Roman" panose="02020603050405020304" pitchFamily="18" charset="0"/>
              </a:rPr>
              <a:t> a </a:t>
            </a:r>
            <a:r>
              <a:rPr lang="en-US" sz="1800" dirty="0" err="1">
                <a:solidFill>
                  <a:schemeClr val="tx1"/>
                </a:solidFill>
                <a:latin typeface="Times New Roman" panose="02020603050405020304" pitchFamily="18" charset="0"/>
                <a:cs typeface="Times New Roman" panose="02020603050405020304" pitchFamily="18" charset="0"/>
              </a:rPr>
              <a:t>recepţionării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apelor</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uzate</a:t>
            </a:r>
            <a:r>
              <a:rPr lang="en-US" sz="1800" dirty="0">
                <a:solidFill>
                  <a:schemeClr val="tx1"/>
                </a:solidFill>
                <a:latin typeface="Times New Roman" panose="02020603050405020304" pitchFamily="18" charset="0"/>
                <a:cs typeface="Times New Roman" panose="02020603050405020304" pitchFamily="18" charset="0"/>
              </a:rPr>
              <a:t> de la </a:t>
            </a:r>
            <a:r>
              <a:rPr lang="en-US" sz="1800" dirty="0" err="1">
                <a:solidFill>
                  <a:schemeClr val="tx1"/>
                </a:solidFill>
                <a:latin typeface="Times New Roman" panose="02020603050405020304" pitchFamily="18" charset="0"/>
                <a:cs typeface="Times New Roman" panose="02020603050405020304" pitchFamily="18" charset="0"/>
              </a:rPr>
              <a:t>consumatori</a:t>
            </a:r>
            <a:r>
              <a:rPr lang="ro-RO" sz="18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1797224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687825" y="1612081"/>
            <a:ext cx="7638757" cy="4339650"/>
          </a:xfrm>
          <a:prstGeom prst="rect">
            <a:avLst/>
          </a:prstGeom>
          <a:noFill/>
        </p:spPr>
        <p:txBody>
          <a:bodyPr wrap="square" rtlCol="0">
            <a:spAutoFit/>
          </a:bodyPr>
          <a:lstStyle/>
          <a:p>
            <a:pPr algn="ctr"/>
            <a:r>
              <a:rPr lang="ro-RO" sz="2000" dirty="0">
                <a:solidFill>
                  <a:schemeClr val="tx1"/>
                </a:solidFill>
                <a:latin typeface="Times New Roman" panose="02020603050405020304" pitchFamily="18" charset="0"/>
                <a:cs typeface="Times New Roman" panose="02020603050405020304" pitchFamily="18" charset="0"/>
              </a:rPr>
              <a:t>Planificarea necesarului de piese pentru reparaţia conductelor de apă şi canalizare</a:t>
            </a:r>
          </a:p>
          <a:p>
            <a:pPr algn="just"/>
            <a:endParaRPr lang="ro-RO" sz="2000"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ro-RO" sz="1600" dirty="0">
                <a:solidFill>
                  <a:schemeClr val="tx1"/>
                </a:solidFill>
                <a:latin typeface="Times New Roman" panose="02020603050405020304" pitchFamily="18" charset="0"/>
                <a:cs typeface="Times New Roman" panose="02020603050405020304" pitchFamily="18" charset="0"/>
              </a:rPr>
              <a:t>      </a:t>
            </a:r>
            <a:r>
              <a:rPr lang="ro-RO" sz="1800" dirty="0">
                <a:solidFill>
                  <a:schemeClr val="tx1"/>
                </a:solidFill>
                <a:latin typeface="Times New Roman" panose="02020603050405020304" pitchFamily="18" charset="0"/>
                <a:cs typeface="Times New Roman" panose="02020603050405020304" pitchFamily="18" charset="0"/>
              </a:rPr>
              <a:t>Normativul cantităţii de materiale de rezervă este mărimea medie folosită în perioada anului, cantitatea de materiale minimală care este necesară şi suficientă pentru funcţionalitatea continuă a  sistemului public de alimentare cu apă şi canalizare. </a:t>
            </a:r>
          </a:p>
          <a:p>
            <a:pPr algn="just">
              <a:lnSpc>
                <a:spcPct val="150000"/>
              </a:lnSpc>
            </a:pPr>
            <a:r>
              <a:rPr lang="ro-RO" sz="1800" dirty="0">
                <a:solidFill>
                  <a:schemeClr val="tx1"/>
                </a:solidFill>
                <a:latin typeface="Times New Roman" panose="02020603050405020304" pitchFamily="18" charset="0"/>
                <a:cs typeface="Times New Roman" panose="02020603050405020304" pitchFamily="18" charset="0"/>
              </a:rPr>
              <a:t>      Cantitatea maximală se apreciază în dependenţă de viteza de folosire a acestora şi continuitatea perioadei, care este necesară de a fi asigurată pînă la reluarea următoarelor furnizări planificate. </a:t>
            </a:r>
          </a:p>
          <a:p>
            <a:pPr algn="just">
              <a:lnSpc>
                <a:spcPct val="150000"/>
              </a:lnSpc>
            </a:pPr>
            <a:r>
              <a:rPr lang="ro-RO" sz="1800" dirty="0">
                <a:solidFill>
                  <a:schemeClr val="tx1"/>
                </a:solidFill>
                <a:latin typeface="Times New Roman" panose="02020603050405020304" pitchFamily="18" charset="0"/>
                <a:cs typeface="Times New Roman" panose="02020603050405020304" pitchFamily="18" charset="0"/>
              </a:rPr>
              <a:t>      </a:t>
            </a:r>
            <a:endParaRPr lang="ro-RO"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386481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5170646"/>
          </a:xfrm>
          <a:prstGeom prst="rect">
            <a:avLst/>
          </a:prstGeom>
          <a:noFill/>
        </p:spPr>
        <p:txBody>
          <a:bodyPr wrap="square" rtlCol="0">
            <a:spAutoFit/>
          </a:bodyPr>
          <a:lstStyle/>
          <a:p>
            <a:pPr>
              <a:lnSpc>
                <a:spcPct val="150000"/>
              </a:lnSpc>
            </a:pPr>
            <a:r>
              <a:rPr lang="ro-RO" sz="2000" dirty="0">
                <a:solidFill>
                  <a:schemeClr val="tx1"/>
                </a:solidFill>
                <a:latin typeface="Times New Roman" panose="02020603050405020304" pitchFamily="18" charset="0"/>
                <a:cs typeface="Times New Roman" panose="02020603050405020304" pitchFamily="18" charset="0"/>
              </a:rPr>
              <a:t>      </a:t>
            </a:r>
            <a:r>
              <a:rPr lang="ro-RO" sz="1800" dirty="0">
                <a:solidFill>
                  <a:schemeClr val="tx1"/>
                </a:solidFill>
                <a:latin typeface="Times New Roman" panose="02020603050405020304" pitchFamily="18" charset="0"/>
                <a:cs typeface="Times New Roman" panose="02020603050405020304" pitchFamily="18" charset="0"/>
              </a:rPr>
              <a:t>Rezervele de producţie sunt compuse din: curente, de siguranţă şi pregătitoare. În condiţiile funcţionării continue a sistemului de alimentare cu  apă şi canalizare pentru argumentarea necesarului de rezerve de producere este binevenit să se ţină cont de cantităţile minimale necesare, de siguranţă a materialelor.</a:t>
            </a:r>
            <a:endParaRPr lang="ro-RO" sz="2000" dirty="0">
              <a:solidFill>
                <a:schemeClr val="tx1"/>
              </a:solidFill>
              <a:latin typeface="Times New Roman" panose="02020603050405020304" pitchFamily="18" charset="0"/>
              <a:cs typeface="Times New Roman" panose="02020603050405020304" pitchFamily="18" charset="0"/>
            </a:endParaRPr>
          </a:p>
          <a:p>
            <a:pPr>
              <a:lnSpc>
                <a:spcPct val="150000"/>
              </a:lnSpc>
            </a:pPr>
            <a:r>
              <a:rPr lang="ro-RO" sz="2000" dirty="0">
                <a:solidFill>
                  <a:schemeClr val="tx1"/>
                </a:solidFill>
                <a:latin typeface="Times New Roman" panose="02020603050405020304" pitchFamily="18" charset="0"/>
                <a:cs typeface="Times New Roman" panose="02020603050405020304" pitchFamily="18" charset="0"/>
              </a:rPr>
              <a:t>       </a:t>
            </a:r>
            <a:r>
              <a:rPr lang="ro-RO" sz="1800" dirty="0">
                <a:solidFill>
                  <a:schemeClr val="tx1"/>
                </a:solidFill>
                <a:latin typeface="Times New Roman" panose="02020603050405020304" pitchFamily="18" charset="0"/>
                <a:cs typeface="Times New Roman" panose="02020603050405020304" pitchFamily="18" charset="0"/>
              </a:rPr>
              <a:t>Stocul de rezervă este stocul acumulat, întotdeauna disponibil, care se păstrează în corespundere cu normativele şi standardele de păstrare şi este gata de a fi folosit la prima necesitate. El este păstrat aparte, izolat de alte materiale, care se află în depozit şi este folosit, doar în cazuri excepţionale, cînd cantităţile planificate de materiale au fost deja utilizate, iar în loc încă nu au fost procuarate altele.</a:t>
            </a:r>
          </a:p>
          <a:p>
            <a:pPr>
              <a:lnSpc>
                <a:spcPct val="150000"/>
              </a:lnSpc>
            </a:pPr>
            <a:r>
              <a:rPr lang="ro-RO" sz="18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3260169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662815"/>
          </a:xfrm>
          <a:prstGeom prst="rect">
            <a:avLst/>
          </a:prstGeom>
          <a:noFill/>
        </p:spPr>
        <p:txBody>
          <a:bodyPr wrap="square" rtlCol="0">
            <a:spAutoFit/>
          </a:bodyPr>
          <a:lstStyle/>
          <a:p>
            <a:pPr algn="just">
              <a:lnSpc>
                <a:spcPct val="150000"/>
              </a:lnSpc>
            </a:pPr>
            <a:r>
              <a:rPr lang="ro-RO" sz="1800" dirty="0">
                <a:solidFill>
                  <a:schemeClr val="tx1"/>
                </a:solidFill>
                <a:latin typeface="Times New Roman" panose="02020603050405020304" pitchFamily="18" charset="0"/>
                <a:cs typeface="Times New Roman" panose="02020603050405020304" pitchFamily="18" charset="0"/>
              </a:rPr>
              <a:t>      Stocul de rezervă este păstrat  ca regulă în depozitul întreprinderii, care l – a format, în afara zonei de acţiune a factorilor de pericol, cu scopul urgentării deplasării acestora la locul de avarie în cît mai scurt timp posibil ( 1 oră ).</a:t>
            </a:r>
          </a:p>
          <a:p>
            <a:pPr algn="just">
              <a:lnSpc>
                <a:spcPct val="150000"/>
              </a:lnSpc>
            </a:pPr>
            <a:r>
              <a:rPr lang="ro-RO" sz="1800" dirty="0">
                <a:solidFill>
                  <a:schemeClr val="tx1"/>
                </a:solidFill>
                <a:latin typeface="Times New Roman" panose="02020603050405020304" pitchFamily="18" charset="0"/>
                <a:cs typeface="Times New Roman" panose="02020603050405020304" pitchFamily="18" charset="0"/>
              </a:rPr>
              <a:t>     Nomenclatura şi volumul materialelor suplinite trebuie să corespundă cu cele folosite. Reînoirea stocului se efectuiază la expirarea termenului de păstare sau în cazul cănd acestea au fost folosite.</a:t>
            </a:r>
          </a:p>
          <a:p>
            <a:pPr algn="just">
              <a:lnSpc>
                <a:spcPct val="150000"/>
              </a:lnSpc>
            </a:pPr>
            <a:r>
              <a:rPr lang="ro-RO" sz="1800" dirty="0">
                <a:solidFill>
                  <a:schemeClr val="tx1"/>
                </a:solidFill>
                <a:latin typeface="Times New Roman" panose="02020603050405020304" pitchFamily="18" charset="0"/>
                <a:cs typeface="Times New Roman" panose="02020603050405020304" pitchFamily="18" charset="0"/>
              </a:rPr>
              <a:t>      Casarea materialelor folosite în caz de avarie se efctuiază în conformitate cu normativele legale de documentare contabilă în vigoare a Republicii Moldova. </a:t>
            </a:r>
          </a:p>
          <a:p>
            <a:pPr algn="just">
              <a:lnSpc>
                <a:spcPct val="150000"/>
              </a:lnSpc>
            </a:pPr>
            <a:endParaRPr lang="ro-RO"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119823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787791" y="1646530"/>
            <a:ext cx="7638757" cy="2806987"/>
          </a:xfrm>
          <a:prstGeom prst="rect">
            <a:avLst/>
          </a:prstGeom>
          <a:noFill/>
        </p:spPr>
        <p:txBody>
          <a:bodyPr wrap="square" rtlCol="0">
            <a:spAutoFit/>
          </a:bodyPr>
          <a:lstStyle/>
          <a:p>
            <a:pPr>
              <a:lnSpc>
                <a:spcPct val="150000"/>
              </a:lnSpc>
            </a:pPr>
            <a:r>
              <a:rPr lang="ro-RO" sz="2000" dirty="0">
                <a:solidFill>
                  <a:schemeClr val="tx1"/>
                </a:solidFill>
                <a:latin typeface="Times New Roman" panose="02020603050405020304" pitchFamily="18" charset="0"/>
                <a:cs typeface="Times New Roman" panose="02020603050405020304" pitchFamily="18" charset="0"/>
              </a:rPr>
              <a:t>Nomenclatura şi volumul de materiale de rezervă şi utilaj se apreciază reieşind din prognoza locală la baza căreia stă analiza detaliată a situaţiilor de avarii la reţele,  statistici , care au avut loc în perioada estimată în raza de acţiune a operatorului.</a:t>
            </a:r>
          </a:p>
          <a:p>
            <a:pPr>
              <a:lnSpc>
                <a:spcPct val="150000"/>
              </a:lnSpc>
            </a:pPr>
            <a:r>
              <a:rPr lang="ro-RO" sz="2000" dirty="0">
                <a:solidFill>
                  <a:schemeClr val="tx1"/>
                </a:solidFill>
                <a:latin typeface="Times New Roman" panose="02020603050405020304" pitchFamily="18" charset="0"/>
                <a:cs typeface="Times New Roman" panose="02020603050405020304" pitchFamily="18" charset="0"/>
              </a:rPr>
              <a:t>Caracteristica de avariere a reţelelor de apeduct şi canalizare este cantitatea de avarii raportată la lungimea conductelor – 1km.</a:t>
            </a:r>
            <a:endParaRPr lang="ro-RO"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129363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5" name="Rectangle 4"/>
          <p:cNvSpPr>
            <a:spLocks noChangeArrowheads="1"/>
          </p:cNvSpPr>
          <p:nvPr/>
        </p:nvSpPr>
        <p:spPr bwMode="auto">
          <a:xfrm>
            <a:off x="542924" y="1425046"/>
            <a:ext cx="8197647"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ro-RO"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Conform prevederilor Regulamentului de exploatare tehnică sistemelor</a:t>
            </a:r>
            <a:r>
              <a:rPr kumimoji="0" lang="ro-RO" altLang="en-US" sz="1800" i="0"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 de aprovizionare cu apă şi canalizare echipele de intervenţie, remediere a avariilor trebuie să fie echipate cu următorul inventar, instrument şi utilaj:</a:t>
            </a:r>
          </a:p>
          <a:p>
            <a:pPr marL="171450" marR="0" lvl="0" indent="-171450" algn="just" defTabSz="914400" rtl="0" eaLnBrk="0" fontAlgn="base" latinLnBrk="0" hangingPunct="0">
              <a:lnSpc>
                <a:spcPct val="150000"/>
              </a:lnSpc>
              <a:spcBef>
                <a:spcPct val="0"/>
              </a:spcBef>
              <a:spcAft>
                <a:spcPct val="0"/>
              </a:spcAft>
              <a:buClrTx/>
              <a:buSzTx/>
              <a:buFontTx/>
              <a:buChar char="-"/>
              <a:tabLst/>
            </a:pPr>
            <a:r>
              <a:rPr kumimoji="0" lang="en-US" altLang="en-US" sz="180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противогаз</a:t>
            </a:r>
            <a:r>
              <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шланговый</a:t>
            </a:r>
            <a:r>
              <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с </a:t>
            </a:r>
            <a:r>
              <a:rPr kumimoji="0" lang="en-US" altLang="en-US" sz="180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масками</a:t>
            </a:r>
            <a:r>
              <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1, 2 </a:t>
            </a:r>
            <a:r>
              <a:rPr kumimoji="0" lang="en-US" altLang="en-US" sz="180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или</a:t>
            </a:r>
            <a:r>
              <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3 2 </a:t>
            </a:r>
            <a:r>
              <a:rPr kumimoji="0" lang="en-US" altLang="en-US" sz="180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шт</a:t>
            </a:r>
            <a:r>
              <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endParaRPr kumimoji="0" lang="ro-RO"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171450" marR="0" lvl="0" indent="-171450" algn="just" defTabSz="914400" rtl="0" eaLnBrk="0" fontAlgn="base" latinLnBrk="0" hangingPunct="0">
              <a:lnSpc>
                <a:spcPct val="150000"/>
              </a:lnSpc>
              <a:spcBef>
                <a:spcPct val="0"/>
              </a:spcBef>
              <a:spcAft>
                <a:spcPct val="0"/>
              </a:spcAft>
              <a:buClrTx/>
              <a:buSzTx/>
              <a:buFontTx/>
              <a:buChar char="-"/>
              <a:tabLst/>
            </a:pPr>
            <a:r>
              <a:rPr kumimoji="0" lang="en-US" altLang="en-US" sz="180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спасательный</a:t>
            </a:r>
            <a:r>
              <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пояс</a:t>
            </a:r>
            <a:r>
              <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4 </a:t>
            </a:r>
            <a:r>
              <a:rPr kumimoji="0" lang="en-US" altLang="en-US" sz="180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шт</a:t>
            </a:r>
            <a:r>
              <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ro-RO"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171450" marR="0" lvl="0" indent="-171450" algn="just" defTabSz="914400" rtl="0" eaLnBrk="0" fontAlgn="base" latinLnBrk="0" hangingPunct="0">
              <a:lnSpc>
                <a:spcPct val="150000"/>
              </a:lnSpc>
              <a:spcBef>
                <a:spcPct val="0"/>
              </a:spcBef>
              <a:spcAft>
                <a:spcPct val="0"/>
              </a:spcAft>
              <a:buClrTx/>
              <a:buSzTx/>
              <a:buFontTx/>
              <a:buChar char="-"/>
              <a:tabLst/>
            </a:pPr>
            <a:r>
              <a:rPr kumimoji="0" lang="en-US" altLang="en-US" sz="180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шахтная</a:t>
            </a:r>
            <a:r>
              <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бензиновая</a:t>
            </a:r>
            <a:r>
              <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лампа</a:t>
            </a:r>
            <a:r>
              <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2 </a:t>
            </a:r>
            <a:r>
              <a:rPr kumimoji="0" lang="en-US" altLang="en-US" sz="180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шт</a:t>
            </a:r>
            <a:r>
              <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ro-RO"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171450" marR="0" lvl="0" indent="-171450" algn="just" defTabSz="914400" rtl="0" eaLnBrk="0" fontAlgn="base" latinLnBrk="0" hangingPunct="0">
              <a:lnSpc>
                <a:spcPct val="150000"/>
              </a:lnSpc>
              <a:spcBef>
                <a:spcPct val="0"/>
              </a:spcBef>
              <a:spcAft>
                <a:spcPct val="0"/>
              </a:spcAft>
              <a:buClrTx/>
              <a:buSzTx/>
              <a:buFontTx/>
              <a:buChar char="-"/>
              <a:tabLst/>
            </a:pPr>
            <a:r>
              <a:rPr kumimoji="0" lang="en-US" altLang="en-US" sz="180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переносная</a:t>
            </a:r>
            <a:r>
              <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лестница</a:t>
            </a:r>
            <a:r>
              <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1 </a:t>
            </a:r>
            <a:r>
              <a:rPr kumimoji="0" lang="en-US" altLang="en-US" sz="180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шт</a:t>
            </a:r>
            <a:r>
              <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endParaRPr kumimoji="0" lang="ro-RO"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171450" marR="0" lvl="0" indent="-171450" algn="just" defTabSz="914400" rtl="0" eaLnBrk="0" fontAlgn="base" latinLnBrk="0" hangingPunct="0">
              <a:lnSpc>
                <a:spcPct val="150000"/>
              </a:lnSpc>
              <a:spcBef>
                <a:spcPct val="0"/>
              </a:spcBef>
              <a:spcAft>
                <a:spcPct val="0"/>
              </a:spcAft>
              <a:buClrTx/>
              <a:buSzTx/>
              <a:buFontTx/>
              <a:buChar char="-"/>
              <a:tabLst/>
            </a:pPr>
            <a:r>
              <a:rPr kumimoji="0" lang="en-US" altLang="en-US" sz="180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лом</a:t>
            </a:r>
            <a:r>
              <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2 </a:t>
            </a:r>
            <a:r>
              <a:rPr kumimoji="0" lang="en-US" altLang="en-US" sz="180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шт</a:t>
            </a:r>
            <a:r>
              <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ro-RO"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171450" marR="0" lvl="0" indent="-171450" algn="just" defTabSz="914400" rtl="0" eaLnBrk="0" fontAlgn="base" latinLnBrk="0" hangingPunct="0">
              <a:lnSpc>
                <a:spcPct val="100000"/>
              </a:lnSpc>
              <a:spcBef>
                <a:spcPct val="0"/>
              </a:spcBef>
              <a:spcAft>
                <a:spcPct val="0"/>
              </a:spcAft>
              <a:buClrTx/>
              <a:buSzTx/>
              <a:buFontTx/>
              <a:buChar char="-"/>
              <a:tabLst/>
            </a:pPr>
            <a:endPar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2507243"/>
      </p:ext>
    </p:extLst>
  </p:cSld>
  <p:clrMapOvr>
    <a:masterClrMapping/>
  </p:clrMapOvr>
  <p:transition/>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676</TotalTime>
  <Words>1588</Words>
  <Application>Microsoft Office PowerPoint</Application>
  <PresentationFormat>Экран (4:3)</PresentationFormat>
  <Paragraphs>243</Paragraphs>
  <Slides>32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32</vt:i4>
      </vt:variant>
    </vt:vector>
  </HeadingPairs>
  <TitlesOfParts>
    <vt:vector size="37" baseType="lpstr">
      <vt:lpstr>Arial</vt:lpstr>
      <vt:lpstr>Arial Narrow</vt:lpstr>
      <vt:lpstr>Calibri</vt:lpstr>
      <vt:lpstr>Times New Roman</vt:lpstr>
      <vt:lpstr>GIZ_Banner_Kopfzeile-Ausland (3)</vt:lpstr>
      <vt:lpstr>Curs de instruire pentru angajații operatorilor „Apă-Canal”  Modulul:  Managementul și exploatarea rețelelor de alimentare cu apă și de canalizare  Sesiunea 6 :  Asigurarea cu piese şi materiale de rezervă. Necesarul de piese şi materiale de rezervă   Expert Roşca Laurian Institutia/Intreprinderea  S.A. „Apă Canal Chişinău”  2 – 3 – 4 Aprilie 2019,  Chișinău</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Anticamera</cp:lastModifiedBy>
  <cp:revision>330</cp:revision>
  <cp:lastPrinted>2019-04-04T04:18:17Z</cp:lastPrinted>
  <dcterms:created xsi:type="dcterms:W3CDTF">2013-09-05T11:54:56Z</dcterms:created>
  <dcterms:modified xsi:type="dcterms:W3CDTF">2019-04-12T10:02:20Z</dcterms:modified>
</cp:coreProperties>
</file>