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43"/>
  </p:notesMasterIdLst>
  <p:handoutMasterIdLst>
    <p:handoutMasterId r:id="rId44"/>
  </p:handoutMasterIdLst>
  <p:sldIdLst>
    <p:sldId id="407" r:id="rId2"/>
    <p:sldId id="452" r:id="rId3"/>
    <p:sldId id="419" r:id="rId4"/>
    <p:sldId id="422" r:id="rId5"/>
    <p:sldId id="421" r:id="rId6"/>
    <p:sldId id="432" r:id="rId7"/>
    <p:sldId id="420" r:id="rId8"/>
    <p:sldId id="408" r:id="rId9"/>
    <p:sldId id="423" r:id="rId10"/>
    <p:sldId id="418" r:id="rId11"/>
    <p:sldId id="416" r:id="rId12"/>
    <p:sldId id="415" r:id="rId13"/>
    <p:sldId id="410" r:id="rId14"/>
    <p:sldId id="409" r:id="rId15"/>
    <p:sldId id="425" r:id="rId16"/>
    <p:sldId id="453" r:id="rId17"/>
    <p:sldId id="426" r:id="rId18"/>
    <p:sldId id="427" r:id="rId19"/>
    <p:sldId id="431" r:id="rId20"/>
    <p:sldId id="430" r:id="rId21"/>
    <p:sldId id="437" r:id="rId22"/>
    <p:sldId id="436" r:id="rId23"/>
    <p:sldId id="435" r:id="rId24"/>
    <p:sldId id="442" r:id="rId25"/>
    <p:sldId id="441" r:id="rId26"/>
    <p:sldId id="440" r:id="rId27"/>
    <p:sldId id="439" r:id="rId28"/>
    <p:sldId id="438" r:id="rId29"/>
    <p:sldId id="434" r:id="rId30"/>
    <p:sldId id="433" r:id="rId31"/>
    <p:sldId id="429" r:id="rId32"/>
    <p:sldId id="428" r:id="rId33"/>
    <p:sldId id="451" r:id="rId34"/>
    <p:sldId id="424" r:id="rId35"/>
    <p:sldId id="443" r:id="rId36"/>
    <p:sldId id="448" r:id="rId37"/>
    <p:sldId id="449" r:id="rId38"/>
    <p:sldId id="450" r:id="rId39"/>
    <p:sldId id="444" r:id="rId40"/>
    <p:sldId id="445" r:id="rId41"/>
    <p:sldId id="406" r:id="rId42"/>
  </p:sldIdLst>
  <p:sldSz cx="9144000" cy="6858000" type="screen4x3"/>
  <p:notesSz cx="6858000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58">
          <p15:clr>
            <a:srgbClr val="A4A3A4"/>
          </p15:clr>
        </p15:guide>
        <p15:guide id="2" orient="horz" pos="388">
          <p15:clr>
            <a:srgbClr val="A4A3A4"/>
          </p15:clr>
        </p15:guide>
        <p15:guide id="3" pos="288">
          <p15:clr>
            <a:srgbClr val="A4A3A4"/>
          </p15:clr>
        </p15:guide>
        <p15:guide id="4" pos="10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Bohantov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452"/>
    <a:srgbClr val="E5DBA1"/>
    <a:srgbClr val="BABA93"/>
    <a:srgbClr val="BABB93"/>
    <a:srgbClr val="DEDEAF"/>
    <a:srgbClr val="999999"/>
    <a:srgbClr val="D9D9D9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2385" autoAdjust="0"/>
  </p:normalViewPr>
  <p:slideViewPr>
    <p:cSldViewPr snapToGrid="0">
      <p:cViewPr varScale="1">
        <p:scale>
          <a:sx n="107" d="100"/>
          <a:sy n="107" d="100"/>
        </p:scale>
        <p:origin x="1854" y="114"/>
      </p:cViewPr>
      <p:guideLst>
        <p:guide orient="horz" pos="658"/>
        <p:guide orient="horz" pos="388"/>
        <p:guide pos="288"/>
        <p:guide pos="10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1110" y="72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2</a:t>
            </a: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BBF79D3-D540-4A1F-9847-1559C7AB9D7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91850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453" y="0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508" y="4714876"/>
            <a:ext cx="5028986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Klicken Sie, um die Formate des Vorlagentextes zu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 dirty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 smtClean="0"/>
              <a:t>2</a:t>
            </a: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453" y="9431338"/>
            <a:ext cx="297254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01" tIns="45501" rIns="91001" bIns="4550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FCC8D018-2849-4367-944E-648FA90DDE54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17593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830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870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27CCB6-8E86-40C3-91B7-DA66EDE9153B}" type="slidenum">
              <a:rPr lang="ru-RU" altLang="en-US" smtClean="0"/>
              <a:pPr>
                <a:spcBef>
                  <a:spcPct val="0"/>
                </a:spcBef>
              </a:pPr>
              <a:t>9</a:t>
            </a:fld>
            <a:endParaRPr lang="ru-RU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238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013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936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2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C8D018-2849-4367-944E-648FA90DDE54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3398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5A60-FFC1-4DD6-B034-06B726499F40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7B01B-C2E8-4CD6-B726-44287C896096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6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2052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1188A-33A2-4652-B861-6B898985BDA5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Subhead, Bulletpoints, großes Bild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576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Bildplatzhalter 2"/>
          <p:cNvSpPr>
            <a:spLocks noGrp="1"/>
          </p:cNvSpPr>
          <p:nvPr>
            <p:ph type="pic" idx="12"/>
          </p:nvPr>
        </p:nvSpPr>
        <p:spPr>
          <a:xfrm>
            <a:off x="6786000" y="2448001"/>
            <a:ext cx="2358000" cy="33480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GB" noProof="0" dirty="0" smtClean="0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731B3F-98C9-477F-8A19-E86B62010671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Sub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8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D77F8-03E1-499A-AFE8-B8E68698775C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line, 2 Spalten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000" y="1483200"/>
            <a:ext cx="7776000" cy="617928"/>
          </a:xfrm>
        </p:spPr>
        <p:txBody>
          <a:bodyPr/>
          <a:lstStyle/>
          <a:p>
            <a:r>
              <a:rPr lang="ru-RU" noProof="0" dirty="0" smtClean="0"/>
              <a:t>Образец заголовка</a:t>
            </a:r>
            <a:endParaRPr lang="de-DE" noProof="0" dirty="0"/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683999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idx="12"/>
          </p:nvPr>
        </p:nvSpPr>
        <p:spPr>
          <a:xfrm>
            <a:off x="4680000" y="2448000"/>
            <a:ext cx="3780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D8158-1737-45DB-8ECC-2C3A89813773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6AD22-A5C5-475B-B4A5-1FFCC5930E7E}" type="datetime1">
              <a:rPr lang="ru-RU"/>
              <a:pPr>
                <a:defRPr/>
              </a:pPr>
              <a:t>12.04.2019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BB66B-8293-4312-90A8-67FBB72B679D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993646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gi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588"/>
            <a:ext cx="9144000" cy="111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rafik 8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First layer</a:t>
            </a:r>
          </a:p>
          <a:p>
            <a:pPr lvl="1"/>
            <a:r>
              <a:rPr lang="en-GB" smtClean="0"/>
              <a:t>Second layer</a:t>
            </a:r>
          </a:p>
          <a:p>
            <a:pPr lvl="2"/>
            <a:r>
              <a:rPr lang="en-GB" smtClean="0"/>
              <a:t>Third layer</a:t>
            </a:r>
          </a:p>
          <a:p>
            <a:pPr lvl="3"/>
            <a:r>
              <a:rPr lang="en-GB" smtClean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 smtClean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9BC64416-FE4D-4747-9892-1848A6515E88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‹#›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  <p:sp>
        <p:nvSpPr>
          <p:cNvPr id="15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62263" y="6581775"/>
            <a:ext cx="34194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 sz="1000" b="1" spc="70" baseline="0" dirty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79450" y="6581775"/>
            <a:ext cx="12954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000" b="0" smtClean="0">
                <a:solidFill>
                  <a:srgbClr val="6E6452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6CC72D31-0A1F-4446-B251-5763FDFFC8B0}" type="datetime1">
              <a:rPr lang="en-GB"/>
              <a:pPr>
                <a:defRPr/>
              </a:pPr>
              <a:t>12/04/2019</a:t>
            </a:fld>
            <a:endParaRPr lang="en-GB" dirty="0"/>
          </a:p>
        </p:txBody>
      </p:sp>
      <p:sp>
        <p:nvSpPr>
          <p:cNvPr id="1032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here to add title</a:t>
            </a:r>
            <a:endParaRPr lang="de-DE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99" r:id="rId2"/>
    <p:sldLayoutId id="2147483698" r:id="rId3"/>
    <p:sldLayoutId id="2147483697" r:id="rId4"/>
    <p:sldLayoutId id="2147483696" r:id="rId5"/>
    <p:sldLayoutId id="2147483695" r:id="rId6"/>
    <p:sldLayoutId id="2147483701" r:id="rId7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fontAlgn="base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7986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11" Type="http://schemas.openxmlformats.org/officeDocument/2006/relationships/image" Target="../media/image12.emf"/><Relationship Id="rId5" Type="http://schemas.openxmlformats.org/officeDocument/2006/relationships/image" Target="../media/image5.png"/><Relationship Id="rId10" Type="http://schemas.openxmlformats.org/officeDocument/2006/relationships/oleObject" Target="../embeddings/Microsoft_Word_97_-_2003_Document1.doc"/><Relationship Id="rId4" Type="http://schemas.openxmlformats.org/officeDocument/2006/relationships/image" Target="../media/image4.png"/><Relationship Id="rId9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png"/><Relationship Id="rId3" Type="http://schemas.openxmlformats.org/officeDocument/2006/relationships/image" Target="../media/image14.jpeg"/><Relationship Id="rId7" Type="http://schemas.openxmlformats.org/officeDocument/2006/relationships/hyperlink" Target="http://www.ifcaac.amac.md/" TargetMode="External"/><Relationship Id="rId12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6.png"/><Relationship Id="rId5" Type="http://schemas.openxmlformats.org/officeDocument/2006/relationships/image" Target="../media/image16.jpeg"/><Relationship Id="rId10" Type="http://schemas.openxmlformats.org/officeDocument/2006/relationships/image" Target="../media/image5.png"/><Relationship Id="rId4" Type="http://schemas.openxmlformats.org/officeDocument/2006/relationships/image" Target="../media/image15.jpe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itel 15"/>
          <p:cNvSpPr>
            <a:spLocks noGrp="1"/>
          </p:cNvSpPr>
          <p:nvPr>
            <p:ph type="title"/>
          </p:nvPr>
        </p:nvSpPr>
        <p:spPr>
          <a:xfrm>
            <a:off x="148741" y="1845308"/>
            <a:ext cx="8839199" cy="4416167"/>
          </a:xfrm>
        </p:spPr>
        <p:txBody>
          <a:bodyPr/>
          <a:lstStyle/>
          <a:p>
            <a:pPr algn="ctr"/>
            <a:r>
              <a:rPr lang="ro-RO" b="1" dirty="0" smtClean="0">
                <a:solidFill>
                  <a:srgbClr val="002060"/>
                </a:solidFill>
              </a:rPr>
              <a:t>Curs de instruire pentru angajații operatorilor „Apă-Canal”</a:t>
            </a:r>
            <a:r>
              <a:rPr lang="ro-RO" dirty="0" smtClean="0">
                <a:solidFill>
                  <a:srgbClr val="002060"/>
                </a:solidFill>
              </a:rPr>
              <a:t/>
            </a:r>
            <a:br>
              <a:rPr lang="ro-RO" dirty="0" smtClean="0">
                <a:solidFill>
                  <a:srgbClr val="002060"/>
                </a:solidFill>
              </a:rPr>
            </a:br>
            <a:r>
              <a:rPr lang="ro-RO" smtClean="0">
                <a:solidFill>
                  <a:srgbClr val="002060"/>
                </a:solidFill>
              </a:rPr>
              <a:t/>
            </a:r>
            <a:br>
              <a:rPr lang="ro-RO" smtClean="0">
                <a:solidFill>
                  <a:srgbClr val="002060"/>
                </a:solidFill>
              </a:rPr>
            </a:br>
            <a:r>
              <a:rPr lang="ro-RO" b="1" smtClean="0">
                <a:solidFill>
                  <a:srgbClr val="C00000"/>
                </a:solidFill>
              </a:rPr>
              <a:t>Modulul:  </a:t>
            </a:r>
            <a:r>
              <a:rPr lang="ro-RO" b="1" dirty="0" smtClean="0">
                <a:solidFill>
                  <a:srgbClr val="002060"/>
                </a:solidFill>
              </a:rPr>
              <a:t>Managementul și exploatarea rețelelor de alimentare cu apă și de canalizare</a:t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b="1" dirty="0" smtClean="0">
                <a:solidFill>
                  <a:srgbClr val="002060"/>
                </a:solidFill>
              </a:rPr>
              <a:t/>
            </a:r>
            <a:br>
              <a:rPr lang="ro-RO" b="1" dirty="0" smtClean="0">
                <a:solidFill>
                  <a:srgbClr val="002060"/>
                </a:solidFill>
              </a:rPr>
            </a:br>
            <a:r>
              <a:rPr lang="ro-RO" altLang="en-US" sz="2000" b="1" dirty="0">
                <a:solidFill>
                  <a:srgbClr val="FF0000"/>
                </a:solidFill>
              </a:rPr>
              <a:t>Sesiunea </a:t>
            </a:r>
            <a:r>
              <a:rPr lang="en-US" altLang="en-US" sz="2000" b="1" dirty="0">
                <a:solidFill>
                  <a:srgbClr val="FF0000"/>
                </a:solidFill>
              </a:rPr>
              <a:t>7</a:t>
            </a:r>
            <a:r>
              <a:rPr lang="en-US" altLang="en-US" sz="2000" b="1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:  </a:t>
            </a:r>
            <a:r>
              <a:rPr lang="ro-RO" b="1" dirty="0">
                <a:solidFill>
                  <a:srgbClr val="002060"/>
                </a:solidFill>
              </a:rPr>
              <a:t>Construcția și înlocuirea rețelelor de alimentare cu apă și de canalizare</a:t>
            </a:r>
            <a:r>
              <a:rPr lang="ro-RO" b="1" dirty="0" smtClean="0">
                <a:solidFill>
                  <a:srgbClr val="002060"/>
                </a:solidFill>
              </a:rPr>
              <a:t>.</a:t>
            </a:r>
            <a: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b="1" dirty="0" smtClean="0">
                <a:solidFill>
                  <a:srgbClr val="000F2E"/>
                </a:solidFill>
              </a:rPr>
              <a:t/>
            </a:r>
            <a:br>
              <a:rPr lang="ro-RO" b="1" dirty="0" smtClean="0">
                <a:solidFill>
                  <a:srgbClr val="000F2E"/>
                </a:solidFill>
              </a:rPr>
            </a:br>
            <a:r>
              <a:rPr lang="ro-RO" sz="1800" b="1" i="1" dirty="0" smtClean="0">
                <a:solidFill>
                  <a:srgbClr val="002060"/>
                </a:solidFill>
              </a:rPr>
              <a:t>Expert 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</a:rPr>
              <a:t>Mihail Mazurean</a:t>
            </a:r>
            <a:r>
              <a:rPr lang="ro-RO" sz="1800" b="1" i="1" dirty="0" smtClean="0">
                <a:solidFill>
                  <a:srgbClr val="002060"/>
                </a:solidFill>
              </a:rPr>
              <a:t>.</a:t>
            </a:r>
            <a:br>
              <a:rPr lang="ro-RO" sz="1800" b="1" i="1" dirty="0" smtClean="0">
                <a:solidFill>
                  <a:srgbClr val="002060"/>
                </a:solidFill>
              </a:rPr>
            </a:br>
            <a:r>
              <a:rPr lang="ro-RO" sz="1800" b="1" i="1" dirty="0" err="1" smtClean="0">
                <a:solidFill>
                  <a:srgbClr val="002060"/>
                </a:solidFill>
              </a:rPr>
              <a:t>Institutia</a:t>
            </a:r>
            <a:r>
              <a:rPr lang="ro-RO" sz="1800" b="1" i="1" dirty="0" smtClean="0">
                <a:solidFill>
                  <a:srgbClr val="002060"/>
                </a:solidFill>
              </a:rPr>
              <a:t>/</a:t>
            </a:r>
            <a:r>
              <a:rPr lang="ro-RO" sz="1800" b="1" i="1" dirty="0" err="1" smtClean="0">
                <a:solidFill>
                  <a:srgbClr val="002060"/>
                </a:solidFill>
              </a:rPr>
              <a:t>Intreprinderea</a:t>
            </a:r>
            <a:r>
              <a:rPr lang="en-US" sz="1800" b="1" i="1" dirty="0">
                <a:solidFill>
                  <a:srgbClr val="002060"/>
                </a:solidFill>
              </a:rPr>
              <a:t> </a:t>
            </a:r>
            <a:r>
              <a:rPr lang="en-US" sz="1800" b="1" i="1" dirty="0" smtClean="0">
                <a:solidFill>
                  <a:srgbClr val="002060"/>
                </a:solidFill>
              </a:rPr>
              <a:t>S.A.”</a:t>
            </a:r>
            <a:r>
              <a:rPr lang="en-US" sz="1800" b="1" i="1" dirty="0" err="1" smtClean="0">
                <a:solidFill>
                  <a:srgbClr val="002060"/>
                </a:solidFill>
              </a:rPr>
              <a:t>Ap</a:t>
            </a:r>
            <a:r>
              <a:rPr lang="ro-RO" sz="1800" b="1" i="1" dirty="0" smtClean="0">
                <a:solidFill>
                  <a:srgbClr val="002060"/>
                </a:solidFill>
              </a:rPr>
              <a:t>ă – Canal </a:t>
            </a:r>
            <a:r>
              <a:rPr lang="ro-RO" sz="1800" b="1" i="1" dirty="0" err="1" smtClean="0">
                <a:solidFill>
                  <a:srgbClr val="002060"/>
                </a:solidFill>
              </a:rPr>
              <a:t>Chişinău</a:t>
            </a:r>
            <a:r>
              <a:rPr lang="ro-RO" sz="1800" b="1" i="1" dirty="0" smtClean="0">
                <a:solidFill>
                  <a:srgbClr val="002060"/>
                </a:solidFill>
              </a:rPr>
              <a:t>”</a:t>
            </a:r>
            <a:r>
              <a:rPr lang="ro-RO" sz="1800" b="1" dirty="0" smtClean="0">
                <a:solidFill>
                  <a:srgbClr val="002060"/>
                </a:solidFill>
              </a:rPr>
              <a:t/>
            </a:r>
            <a:br>
              <a:rPr lang="ro-RO" sz="1800" b="1" dirty="0" smtClean="0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/>
            </a:r>
            <a:br>
              <a:rPr lang="ro-RO" sz="1600" b="1" dirty="0" smtClean="0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>2 – 3 – 4 Aprilie 2019,  Chișinău</a:t>
            </a:r>
            <a:br>
              <a:rPr lang="ro-RO" sz="1600" b="1" dirty="0" smtClean="0">
                <a:solidFill>
                  <a:srgbClr val="002060"/>
                </a:solidFill>
              </a:rPr>
            </a:br>
            <a:r>
              <a:rPr lang="ro-RO" sz="1600" b="1" dirty="0">
                <a:solidFill>
                  <a:srgbClr val="002060"/>
                </a:solidFill>
              </a:rPr>
              <a:t/>
            </a:r>
            <a:br>
              <a:rPr lang="ro-RO" sz="1600" b="1" dirty="0">
                <a:solidFill>
                  <a:srgbClr val="002060"/>
                </a:solidFill>
              </a:rPr>
            </a:br>
            <a:r>
              <a:rPr lang="ro-RO" sz="1600" b="1" dirty="0">
                <a:solidFill>
                  <a:srgbClr val="002060"/>
                </a:solidFill>
              </a:rPr>
              <a:t/>
            </a:r>
            <a:br>
              <a:rPr lang="ro-RO" sz="1600" b="1" dirty="0">
                <a:solidFill>
                  <a:srgbClr val="002060"/>
                </a:solidFill>
              </a:rPr>
            </a:br>
            <a:r>
              <a:rPr lang="ro-RO" sz="1600" b="1" dirty="0" smtClean="0">
                <a:solidFill>
                  <a:srgbClr val="002060"/>
                </a:solidFill>
              </a:rPr>
              <a:t>1</a:t>
            </a:r>
            <a:endParaRPr lang="ro-RO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6167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1903" y="1600623"/>
            <a:ext cx="76387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altLang="en-US" sz="3200" dirty="0">
                <a:solidFill>
                  <a:srgbClr val="FF0000"/>
                </a:solidFill>
              </a:rPr>
              <a:t>CONŢINUTUL CERTIFICATULUI DE URBANISM PENTRU PROIECTARE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11" y="2795739"/>
            <a:ext cx="7916661" cy="3471653"/>
          </a:xfrm>
        </p:spPr>
        <p:txBody>
          <a:bodyPr/>
          <a:lstStyle/>
          <a:p>
            <a:r>
              <a:rPr lang="ro-RO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Certificatul de urbanism pentru proiectare cuprinde </a:t>
            </a:r>
            <a:r>
              <a:rPr lang="ro-RO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prescripţii</a:t>
            </a:r>
            <a:r>
              <a:rPr lang="ro-RO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elemente privind:</a:t>
            </a:r>
            <a:br>
              <a:rPr lang="ro-RO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a) regimul juridic al imobilului/terenului</a:t>
            </a:r>
            <a:br>
              <a:rPr lang="ro-RO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b) regimul economic al imobilului/terenului</a:t>
            </a:r>
            <a:br>
              <a:rPr lang="ro-RO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c) regimul tehnic al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o-RO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mobilului/terenului </a:t>
            </a:r>
            <a:br>
              <a:rPr lang="ro-RO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d) regimul arhitectural-urbanistic</a:t>
            </a:r>
            <a:r>
              <a:rPr lang="ro-RO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o-RO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o-RO" dirty="0">
                <a:solidFill>
                  <a:schemeClr val="accent2">
                    <a:lumMod val="50000"/>
                  </a:schemeClr>
                </a:solidFill>
              </a:rPr>
              <a:t>   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</a:t>
            </a:r>
            <a:endParaRPr lang="ro-RO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o-RO" sz="1600" dirty="0" smtClean="0">
                <a:solidFill>
                  <a:schemeClr val="accent2">
                    <a:lumMod val="50000"/>
                  </a:schemeClr>
                </a:solidFill>
              </a:rPr>
              <a:t>9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703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altLang="en-US" sz="2800" dirty="0">
                <a:solidFill>
                  <a:srgbClr val="FF0000"/>
                </a:solidFill>
              </a:rPr>
              <a:t>CONŢINUTUL CERTIFICATULUI DE URBANISM PENTRU PROIECTARE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001" y="1482725"/>
            <a:ext cx="7775788" cy="965275"/>
          </a:xfrm>
        </p:spPr>
        <p:txBody>
          <a:bodyPr/>
          <a:lstStyle/>
          <a:p>
            <a:pPr algn="r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lphaLcParenR"/>
            </a:pPr>
            <a:r>
              <a:rPr lang="ro-RO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regimul 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juridic al imobilului/terenului, cu referire la:</a:t>
            </a:r>
            <a:b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– situarea terenului în intravilan sau în extravilan;</a:t>
            </a:r>
            <a:b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– dreptul de proprietate asupra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imobilului/terenului  </a:t>
            </a:r>
            <a:r>
              <a:rPr lang="ro-RO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servituţile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care îl grevează;</a:t>
            </a:r>
            <a:b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– extrasele din </a:t>
            </a:r>
            <a:r>
              <a:rPr lang="ro-RO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documentaţia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urbanism </a:t>
            </a:r>
            <a:r>
              <a:rPr lang="ro-RO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amenajare a teritoriului sau din regulamentele aferente, care instituie un regim </a:t>
            </a:r>
            <a:r>
              <a:rPr lang="ro-RO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asupra </a:t>
            </a:r>
            <a:r>
              <a:rPr lang="ro-RO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imobilului/terenului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(zone protejate, </a:t>
            </a:r>
            <a:r>
              <a:rPr lang="ro-RO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interdicţii</a:t>
            </a:r>
            <a:r>
              <a:rPr lang="ro-RO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temporare sau definitive de construire, zone declarate de interes public, monumente de arhitectură etc</a:t>
            </a:r>
            <a:r>
              <a:rPr lang="ro-RO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o-RO" sz="16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16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607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en-US" sz="2400">
                <a:solidFill>
                  <a:srgbClr val="002060"/>
                </a:solidFill>
              </a:rPr>
              <a:t>CONŢINUTUL CERTIFICATULUI DE URBANISM PENTRU PROIECTARE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200" dirty="0">
                <a:solidFill>
                  <a:srgbClr val="002060"/>
                </a:solidFill>
              </a:rPr>
              <a:t>b) regimul economic al imobilului/terenului, cu referire la:</a:t>
            </a:r>
            <a:br>
              <a:rPr lang="ro-RO" sz="2200" dirty="0">
                <a:solidFill>
                  <a:srgbClr val="002060"/>
                </a:solidFill>
              </a:rPr>
            </a:br>
            <a:r>
              <a:rPr lang="ro-RO" sz="2200" dirty="0">
                <a:solidFill>
                  <a:srgbClr val="002060"/>
                </a:solidFill>
              </a:rPr>
              <a:t>    – </a:t>
            </a:r>
            <a:r>
              <a:rPr lang="ro-RO" sz="2200" dirty="0" err="1">
                <a:solidFill>
                  <a:srgbClr val="002060"/>
                </a:solidFill>
              </a:rPr>
              <a:t>folosinţa</a:t>
            </a:r>
            <a:r>
              <a:rPr lang="ro-RO" sz="2200" dirty="0">
                <a:solidFill>
                  <a:srgbClr val="002060"/>
                </a:solidFill>
              </a:rPr>
              <a:t> actuală;</a:t>
            </a:r>
            <a:br>
              <a:rPr lang="ro-RO" sz="2200" dirty="0">
                <a:solidFill>
                  <a:srgbClr val="002060"/>
                </a:solidFill>
              </a:rPr>
            </a:br>
            <a:r>
              <a:rPr lang="ro-RO" sz="2200" dirty="0">
                <a:solidFill>
                  <a:srgbClr val="002060"/>
                </a:solidFill>
              </a:rPr>
              <a:t>    – reglementările fiscale specifice </a:t>
            </a:r>
            <a:r>
              <a:rPr lang="ro-RO" sz="2200" dirty="0" err="1">
                <a:solidFill>
                  <a:srgbClr val="002060"/>
                </a:solidFill>
              </a:rPr>
              <a:t>localităţii</a:t>
            </a:r>
            <a:r>
              <a:rPr lang="ro-RO" sz="2200" dirty="0">
                <a:solidFill>
                  <a:srgbClr val="002060"/>
                </a:solidFill>
              </a:rPr>
              <a:t> sau zonei respective;</a:t>
            </a:r>
            <a:br>
              <a:rPr lang="ro-RO" sz="2200" dirty="0">
                <a:solidFill>
                  <a:srgbClr val="002060"/>
                </a:solidFill>
              </a:rPr>
            </a:br>
            <a:r>
              <a:rPr lang="ro-RO" sz="2200" dirty="0">
                <a:solidFill>
                  <a:srgbClr val="002060"/>
                </a:solidFill>
              </a:rPr>
              <a:t>  c) regimul tehnic al imobilului/terenului, cu referire la:</a:t>
            </a:r>
            <a:br>
              <a:rPr lang="ro-RO" sz="2200" dirty="0">
                <a:solidFill>
                  <a:srgbClr val="002060"/>
                </a:solidFill>
              </a:rPr>
            </a:br>
            <a:r>
              <a:rPr lang="ro-RO" sz="2200" dirty="0">
                <a:solidFill>
                  <a:srgbClr val="002060"/>
                </a:solidFill>
              </a:rPr>
              <a:t>    – echiparea cu </a:t>
            </a:r>
            <a:r>
              <a:rPr lang="ro-RO" sz="2200" dirty="0" err="1">
                <a:solidFill>
                  <a:srgbClr val="002060"/>
                </a:solidFill>
              </a:rPr>
              <a:t>reţele</a:t>
            </a:r>
            <a:r>
              <a:rPr lang="ro-RO" sz="2200" dirty="0">
                <a:solidFill>
                  <a:srgbClr val="002060"/>
                </a:solidFill>
              </a:rPr>
              <a:t> edilitare;</a:t>
            </a:r>
            <a:br>
              <a:rPr lang="ro-RO" sz="2200" dirty="0">
                <a:solidFill>
                  <a:srgbClr val="002060"/>
                </a:solidFill>
              </a:rPr>
            </a:br>
            <a:r>
              <a:rPr lang="ro-RO" sz="2200" dirty="0">
                <a:solidFill>
                  <a:srgbClr val="002060"/>
                </a:solidFill>
              </a:rPr>
              <a:t>    – caracteristica geotehnică a terenului;</a:t>
            </a:r>
            <a:br>
              <a:rPr lang="ro-RO" sz="2200" dirty="0">
                <a:solidFill>
                  <a:srgbClr val="002060"/>
                </a:solidFill>
              </a:rPr>
            </a:br>
            <a:r>
              <a:rPr lang="ro-RO" sz="2200" dirty="0">
                <a:solidFill>
                  <a:srgbClr val="002060"/>
                </a:solidFill>
              </a:rPr>
              <a:t>    – lucrările conexe de interes public necesare </a:t>
            </a:r>
            <a:r>
              <a:rPr lang="ro-RO" sz="2200" dirty="0" err="1">
                <a:solidFill>
                  <a:srgbClr val="002060"/>
                </a:solidFill>
              </a:rPr>
              <a:t>funcţionării</a:t>
            </a:r>
            <a:r>
              <a:rPr lang="ro-RO" sz="2200" dirty="0">
                <a:solidFill>
                  <a:srgbClr val="002060"/>
                </a:solidFill>
              </a:rPr>
              <a:t> obiectului;</a:t>
            </a:r>
            <a:br>
              <a:rPr lang="ro-RO" sz="2200" dirty="0">
                <a:solidFill>
                  <a:srgbClr val="002060"/>
                </a:solidFill>
              </a:rPr>
            </a:br>
            <a:r>
              <a:rPr lang="ro-RO" sz="2200" dirty="0">
                <a:solidFill>
                  <a:srgbClr val="002060"/>
                </a:solidFill>
              </a:rPr>
              <a:t>    – </a:t>
            </a:r>
            <a:r>
              <a:rPr lang="ro-RO" sz="2200" dirty="0" err="1">
                <a:solidFill>
                  <a:srgbClr val="002060"/>
                </a:solidFill>
              </a:rPr>
              <a:t>construcţiile</a:t>
            </a:r>
            <a:r>
              <a:rPr lang="ro-RO" sz="2200" dirty="0">
                <a:solidFill>
                  <a:srgbClr val="002060"/>
                </a:solidFill>
              </a:rPr>
              <a:t> sau </a:t>
            </a:r>
            <a:r>
              <a:rPr lang="ro-RO" sz="2200" dirty="0" err="1">
                <a:solidFill>
                  <a:srgbClr val="002060"/>
                </a:solidFill>
              </a:rPr>
              <a:t>reţelele</a:t>
            </a:r>
            <a:r>
              <a:rPr lang="ro-RO" sz="2200" dirty="0">
                <a:solidFill>
                  <a:srgbClr val="002060"/>
                </a:solidFill>
              </a:rPr>
              <a:t> edilitare supuse demolării sau strămutării din zona periculoasă a </a:t>
            </a:r>
            <a:r>
              <a:rPr lang="ro-RO" sz="2200" dirty="0" err="1">
                <a:solidFill>
                  <a:srgbClr val="002060"/>
                </a:solidFill>
              </a:rPr>
              <a:t>şantierului</a:t>
            </a:r>
            <a:r>
              <a:rPr lang="ro-RO" sz="2200" dirty="0" smtClean="0">
                <a:solidFill>
                  <a:srgbClr val="002060"/>
                </a:solidFill>
              </a:rPr>
              <a:t>;</a:t>
            </a:r>
            <a:endParaRPr lang="en-US" sz="2200" dirty="0" smtClean="0">
              <a:solidFill>
                <a:srgbClr val="002060"/>
              </a:solidFill>
            </a:endParaRPr>
          </a:p>
          <a:p>
            <a:pPr algn="ctr"/>
            <a:r>
              <a:rPr lang="en-US" sz="1400" dirty="0" smtClean="0">
                <a:solidFill>
                  <a:srgbClr val="002060"/>
                </a:solidFill>
              </a:rPr>
              <a:t>1</a:t>
            </a:r>
            <a:r>
              <a:rPr lang="ro-RO" sz="1400" dirty="0" smtClean="0">
                <a:solidFill>
                  <a:srgbClr val="002060"/>
                </a:solidFill>
              </a:rPr>
              <a:t>1</a:t>
            </a:r>
            <a:endParaRPr lang="ru-RU" sz="1400" dirty="0">
              <a:solidFill>
                <a:srgbClr val="002060"/>
              </a:solidFill>
            </a:endParaRP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381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CONŢINUTUL CERTIFICATULUI DE URBANISM PENTRU PROIECTARE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001" y="1482725"/>
            <a:ext cx="7775788" cy="92767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200" dirty="0">
                <a:solidFill>
                  <a:srgbClr val="002060"/>
                </a:solidFill>
              </a:rPr>
              <a:t>d) regimul arhitectural-urbanistic, cu referire la:</a:t>
            </a:r>
            <a:br>
              <a:rPr lang="ro-RO" sz="2200" dirty="0">
                <a:solidFill>
                  <a:srgbClr val="002060"/>
                </a:solidFill>
              </a:rPr>
            </a:br>
            <a:r>
              <a:rPr lang="ro-RO" sz="2200" dirty="0">
                <a:solidFill>
                  <a:srgbClr val="002060"/>
                </a:solidFill>
              </a:rPr>
              <a:t>    – </a:t>
            </a:r>
            <a:r>
              <a:rPr lang="ro-RO" sz="2200" dirty="0" err="1">
                <a:solidFill>
                  <a:srgbClr val="002060"/>
                </a:solidFill>
              </a:rPr>
              <a:t>destinaţia</a:t>
            </a:r>
            <a:r>
              <a:rPr lang="ro-RO" sz="2200" dirty="0">
                <a:solidFill>
                  <a:srgbClr val="002060"/>
                </a:solidFill>
              </a:rPr>
              <a:t> imobilului/terenului, stabilită prin </a:t>
            </a:r>
            <a:r>
              <a:rPr lang="ro-RO" sz="2200" dirty="0" err="1">
                <a:solidFill>
                  <a:srgbClr val="002060"/>
                </a:solidFill>
              </a:rPr>
              <a:t>documentaţia</a:t>
            </a:r>
            <a:r>
              <a:rPr lang="ro-RO" sz="2200" dirty="0">
                <a:solidFill>
                  <a:srgbClr val="002060"/>
                </a:solidFill>
              </a:rPr>
              <a:t> de urbanism </a:t>
            </a:r>
            <a:r>
              <a:rPr lang="ro-RO" sz="2200" dirty="0" err="1">
                <a:solidFill>
                  <a:srgbClr val="002060"/>
                </a:solidFill>
              </a:rPr>
              <a:t>şi</a:t>
            </a:r>
            <a:r>
              <a:rPr lang="ro-RO" sz="2200" dirty="0">
                <a:solidFill>
                  <a:srgbClr val="002060"/>
                </a:solidFill>
              </a:rPr>
              <a:t> de amenajare a teritoriului; </a:t>
            </a:r>
            <a:br>
              <a:rPr lang="ro-RO" sz="2200" dirty="0">
                <a:solidFill>
                  <a:srgbClr val="002060"/>
                </a:solidFill>
              </a:rPr>
            </a:br>
            <a:r>
              <a:rPr lang="ro-RO" sz="2200" dirty="0">
                <a:solidFill>
                  <a:srgbClr val="002060"/>
                </a:solidFill>
              </a:rPr>
              <a:t>    – capacitatea </a:t>
            </a:r>
            <a:r>
              <a:rPr lang="ro-RO" sz="2200" dirty="0" err="1">
                <a:solidFill>
                  <a:srgbClr val="002060"/>
                </a:solidFill>
              </a:rPr>
              <a:t>construcţiei</a:t>
            </a:r>
            <a:r>
              <a:rPr lang="ro-RO" sz="2200" dirty="0">
                <a:solidFill>
                  <a:srgbClr val="002060"/>
                </a:solidFill>
              </a:rPr>
              <a:t> preconizate;</a:t>
            </a:r>
            <a:br>
              <a:rPr lang="ro-RO" sz="2200" dirty="0">
                <a:solidFill>
                  <a:srgbClr val="002060"/>
                </a:solidFill>
              </a:rPr>
            </a:br>
            <a:r>
              <a:rPr lang="ro-RO" sz="2200" dirty="0">
                <a:solidFill>
                  <a:srgbClr val="002060"/>
                </a:solidFill>
              </a:rPr>
              <a:t>    – dimensiunile </a:t>
            </a:r>
            <a:r>
              <a:rPr lang="ro-RO" sz="2200" dirty="0" err="1">
                <a:solidFill>
                  <a:srgbClr val="002060"/>
                </a:solidFill>
              </a:rPr>
              <a:t>şi</a:t>
            </a:r>
            <a:r>
              <a:rPr lang="ro-RO" sz="2200" dirty="0">
                <a:solidFill>
                  <a:srgbClr val="002060"/>
                </a:solidFill>
              </a:rPr>
              <a:t> </a:t>
            </a:r>
            <a:r>
              <a:rPr lang="ro-RO" sz="2200" dirty="0" err="1">
                <a:solidFill>
                  <a:srgbClr val="002060"/>
                </a:solidFill>
              </a:rPr>
              <a:t>suprafeţele</a:t>
            </a:r>
            <a:r>
              <a:rPr lang="ro-RO" sz="2200" dirty="0">
                <a:solidFill>
                  <a:srgbClr val="002060"/>
                </a:solidFill>
              </a:rPr>
              <a:t> parcelelor;</a:t>
            </a:r>
            <a:br>
              <a:rPr lang="ro-RO" sz="2200" dirty="0">
                <a:solidFill>
                  <a:srgbClr val="002060"/>
                </a:solidFill>
              </a:rPr>
            </a:br>
            <a:r>
              <a:rPr lang="ro-RO" sz="2200" dirty="0">
                <a:solidFill>
                  <a:srgbClr val="002060"/>
                </a:solidFill>
              </a:rPr>
              <a:t>    – alinierea terenului </a:t>
            </a:r>
            <a:r>
              <a:rPr lang="ro-RO" sz="2200" dirty="0" err="1">
                <a:solidFill>
                  <a:srgbClr val="002060"/>
                </a:solidFill>
              </a:rPr>
              <a:t>şi</a:t>
            </a:r>
            <a:r>
              <a:rPr lang="ro-RO" sz="2200" dirty="0">
                <a:solidFill>
                  <a:srgbClr val="002060"/>
                </a:solidFill>
              </a:rPr>
              <a:t> a </a:t>
            </a:r>
            <a:r>
              <a:rPr lang="ro-RO" sz="2200" dirty="0" err="1">
                <a:solidFill>
                  <a:srgbClr val="002060"/>
                </a:solidFill>
              </a:rPr>
              <a:t>construcţiilor</a:t>
            </a:r>
            <a:r>
              <a:rPr lang="ro-RO" sz="2200" dirty="0">
                <a:solidFill>
                  <a:srgbClr val="002060"/>
                </a:solidFill>
              </a:rPr>
              <a:t> </a:t>
            </a:r>
            <a:r>
              <a:rPr lang="ro-RO" sz="2200" dirty="0" err="1">
                <a:solidFill>
                  <a:srgbClr val="002060"/>
                </a:solidFill>
              </a:rPr>
              <a:t>faţă</a:t>
            </a:r>
            <a:r>
              <a:rPr lang="ro-RO" sz="2200" dirty="0">
                <a:solidFill>
                  <a:srgbClr val="002060"/>
                </a:solidFill>
              </a:rPr>
              <a:t> de străzile  adiacente </a:t>
            </a:r>
            <a:r>
              <a:rPr lang="ro-RO" sz="2200" dirty="0" err="1">
                <a:solidFill>
                  <a:srgbClr val="002060"/>
                </a:solidFill>
              </a:rPr>
              <a:t>şi</a:t>
            </a:r>
            <a:r>
              <a:rPr lang="ro-RO" sz="2200" dirty="0">
                <a:solidFill>
                  <a:srgbClr val="002060"/>
                </a:solidFill>
              </a:rPr>
              <a:t> </a:t>
            </a:r>
            <a:r>
              <a:rPr lang="ro-RO" sz="2200" dirty="0" err="1">
                <a:solidFill>
                  <a:srgbClr val="002060"/>
                </a:solidFill>
              </a:rPr>
              <a:t>distanţele</a:t>
            </a:r>
            <a:r>
              <a:rPr lang="ro-RO" sz="2200" dirty="0">
                <a:solidFill>
                  <a:srgbClr val="002060"/>
                </a:solidFill>
              </a:rPr>
              <a:t> dintre </a:t>
            </a:r>
            <a:r>
              <a:rPr lang="ro-RO" sz="2200" dirty="0" err="1">
                <a:solidFill>
                  <a:srgbClr val="002060"/>
                </a:solidFill>
              </a:rPr>
              <a:t>construcţii</a:t>
            </a:r>
            <a:r>
              <a:rPr lang="ro-RO" sz="2200" dirty="0">
                <a:solidFill>
                  <a:srgbClr val="002060"/>
                </a:solidFill>
              </a:rPr>
              <a:t> </a:t>
            </a:r>
            <a:r>
              <a:rPr lang="ro-RO" sz="2200" dirty="0" err="1">
                <a:solidFill>
                  <a:srgbClr val="002060"/>
                </a:solidFill>
              </a:rPr>
              <a:t>şi</a:t>
            </a:r>
            <a:r>
              <a:rPr lang="ro-RO" sz="2200" dirty="0">
                <a:solidFill>
                  <a:srgbClr val="002060"/>
                </a:solidFill>
              </a:rPr>
              <a:t> </a:t>
            </a:r>
            <a:r>
              <a:rPr lang="ro-RO" sz="2200" dirty="0" err="1">
                <a:solidFill>
                  <a:srgbClr val="002060"/>
                </a:solidFill>
              </a:rPr>
              <a:t>proprietăţile</a:t>
            </a:r>
            <a:r>
              <a:rPr lang="ro-RO" sz="2200" dirty="0">
                <a:solidFill>
                  <a:srgbClr val="002060"/>
                </a:solidFill>
              </a:rPr>
              <a:t> vecine;</a:t>
            </a:r>
            <a:br>
              <a:rPr lang="ro-RO" sz="2200" dirty="0">
                <a:solidFill>
                  <a:srgbClr val="002060"/>
                </a:solidFill>
              </a:rPr>
            </a:br>
            <a:r>
              <a:rPr lang="ro-RO" sz="2200" dirty="0">
                <a:solidFill>
                  <a:srgbClr val="002060"/>
                </a:solidFill>
              </a:rPr>
              <a:t>   </a:t>
            </a:r>
            <a:r>
              <a:rPr lang="ro-RO" sz="2200" dirty="0" smtClean="0">
                <a:solidFill>
                  <a:srgbClr val="002060"/>
                </a:solidFill>
              </a:rPr>
              <a:t>  </a:t>
            </a:r>
            <a:r>
              <a:rPr lang="ro-RO" sz="2200" dirty="0">
                <a:solidFill>
                  <a:srgbClr val="002060"/>
                </a:solidFill>
              </a:rPr>
              <a:t>– </a:t>
            </a:r>
            <a:r>
              <a:rPr lang="ro-RO" sz="2200" dirty="0" err="1">
                <a:solidFill>
                  <a:srgbClr val="002060"/>
                </a:solidFill>
              </a:rPr>
              <a:t>circulaţia</a:t>
            </a:r>
            <a:r>
              <a:rPr lang="ro-RO" sz="2200" dirty="0">
                <a:solidFill>
                  <a:srgbClr val="002060"/>
                </a:solidFill>
              </a:rPr>
              <a:t> pietonilor  </a:t>
            </a:r>
            <a:r>
              <a:rPr lang="ro-RO" sz="2200" dirty="0" err="1">
                <a:solidFill>
                  <a:srgbClr val="002060"/>
                </a:solidFill>
              </a:rPr>
              <a:t>şi</a:t>
            </a:r>
            <a:r>
              <a:rPr lang="ro-RO" sz="2200" dirty="0">
                <a:solidFill>
                  <a:srgbClr val="002060"/>
                </a:solidFill>
              </a:rPr>
              <a:t>  a autovehiculelor, accesele </a:t>
            </a:r>
            <a:r>
              <a:rPr lang="ro-RO" sz="2200" dirty="0" err="1">
                <a:solidFill>
                  <a:srgbClr val="002060"/>
                </a:solidFill>
              </a:rPr>
              <a:t>şi</a:t>
            </a:r>
            <a:r>
              <a:rPr lang="ro-RO" sz="2200" dirty="0">
                <a:solidFill>
                  <a:srgbClr val="002060"/>
                </a:solidFill>
              </a:rPr>
              <a:t>  parcajele necesare;</a:t>
            </a:r>
            <a:br>
              <a:rPr lang="ro-RO" sz="2200" dirty="0">
                <a:solidFill>
                  <a:srgbClr val="002060"/>
                </a:solidFill>
              </a:rPr>
            </a:br>
            <a:r>
              <a:rPr lang="ro-RO" sz="2200" dirty="0">
                <a:solidFill>
                  <a:srgbClr val="002060"/>
                </a:solidFill>
              </a:rPr>
              <a:t>      – necesitatea prezentării spre aprobare a </a:t>
            </a:r>
            <a:r>
              <a:rPr lang="ro-RO" sz="2200" dirty="0" err="1">
                <a:solidFill>
                  <a:srgbClr val="002060"/>
                </a:solidFill>
              </a:rPr>
              <a:t>schiţei</a:t>
            </a:r>
            <a:r>
              <a:rPr lang="ro-RO" sz="2200" dirty="0">
                <a:solidFill>
                  <a:srgbClr val="002060"/>
                </a:solidFill>
              </a:rPr>
              <a:t> de proiect</a:t>
            </a:r>
            <a:r>
              <a:rPr lang="ro-RO" sz="2200" dirty="0" smtClean="0">
                <a:solidFill>
                  <a:srgbClr val="002060"/>
                </a:solidFill>
              </a:rPr>
              <a:t>.</a:t>
            </a:r>
            <a:r>
              <a:rPr lang="en-US" sz="2200" dirty="0" smtClean="0">
                <a:solidFill>
                  <a:srgbClr val="002060"/>
                </a:solidFill>
              </a:rPr>
              <a:t>	</a:t>
            </a:r>
            <a:r>
              <a:rPr lang="en-US" sz="2200" dirty="0" smtClean="0">
                <a:solidFill>
                  <a:schemeClr val="accent2">
                    <a:lumMod val="50000"/>
                  </a:schemeClr>
                </a:solidFill>
              </a:rPr>
              <a:t>		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ro-RO" sz="1600" dirty="0" smtClean="0">
                <a:solidFill>
                  <a:schemeClr val="accent2">
                    <a:lumMod val="50000"/>
                  </a:schemeClr>
                </a:solidFill>
              </a:rPr>
              <a:t>2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052748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213" y="1482725"/>
            <a:ext cx="7775575" cy="834333"/>
          </a:xfrm>
        </p:spPr>
        <p:txBody>
          <a:bodyPr/>
          <a:lstStyle/>
          <a:p>
            <a:pPr algn="ctr"/>
            <a:r>
              <a:rPr lang="ro-RO" altLang="en-US" b="1" dirty="0">
                <a:solidFill>
                  <a:srgbClr val="002060"/>
                </a:solidFill>
              </a:rPr>
              <a:t>CONŢINUTUL CERTIFICATULUI DE URBANISM PENTRU PROIECTARE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sz="2400" dirty="0">
                <a:solidFill>
                  <a:srgbClr val="002060"/>
                </a:solidFill>
              </a:rPr>
              <a:t>La certificatul de urbanism pentru proiectare, emitentul anex</a:t>
            </a:r>
            <a:r>
              <a:rPr lang="en-US" sz="2400" dirty="0" err="1">
                <a:solidFill>
                  <a:srgbClr val="002060"/>
                </a:solidFill>
              </a:rPr>
              <a:t>ea</a:t>
            </a:r>
            <a:r>
              <a:rPr lang="ro-RO" sz="2400" dirty="0" err="1">
                <a:solidFill>
                  <a:srgbClr val="002060"/>
                </a:solidFill>
              </a:rPr>
              <a:t>ză</a:t>
            </a:r>
            <a:r>
              <a:rPr lang="ro-RO" sz="2400" dirty="0">
                <a:solidFill>
                  <a:srgbClr val="002060"/>
                </a:solidFill>
              </a:rPr>
              <a:t>:</a:t>
            </a:r>
            <a:br>
              <a:rPr lang="ro-RO" sz="2400" dirty="0">
                <a:solidFill>
                  <a:srgbClr val="002060"/>
                </a:solidFill>
              </a:rPr>
            </a:br>
            <a:r>
              <a:rPr lang="ro-RO" sz="2400" dirty="0">
                <a:solidFill>
                  <a:srgbClr val="002060"/>
                </a:solidFill>
              </a:rPr>
              <a:t>    a) planul de amplasare a imobilului/terenului, cu indicarea dimensiunilor/hotarelor acestuia;</a:t>
            </a:r>
            <a:br>
              <a:rPr lang="ro-RO" sz="2400" dirty="0">
                <a:solidFill>
                  <a:srgbClr val="002060"/>
                </a:solidFill>
              </a:rPr>
            </a:br>
            <a:r>
              <a:rPr lang="ro-RO" sz="2400" dirty="0">
                <a:solidFill>
                  <a:srgbClr val="002060"/>
                </a:solidFill>
              </a:rPr>
              <a:t>    b) avizul sanitar;</a:t>
            </a:r>
            <a:br>
              <a:rPr lang="ro-RO" sz="2400" dirty="0">
                <a:solidFill>
                  <a:srgbClr val="002060"/>
                </a:solidFill>
              </a:rPr>
            </a:br>
            <a:r>
              <a:rPr lang="ro-RO" sz="2400" dirty="0">
                <a:solidFill>
                  <a:srgbClr val="002060"/>
                </a:solidFill>
              </a:rPr>
              <a:t>    c) avizul ecologic;</a:t>
            </a:r>
            <a:br>
              <a:rPr lang="ro-RO" sz="2400" dirty="0">
                <a:solidFill>
                  <a:srgbClr val="002060"/>
                </a:solidFill>
              </a:rPr>
            </a:br>
            <a:r>
              <a:rPr lang="ro-RO" sz="2400" dirty="0">
                <a:solidFill>
                  <a:srgbClr val="002060"/>
                </a:solidFill>
              </a:rPr>
              <a:t>    d) avizul serviciului pompieri </a:t>
            </a:r>
            <a:r>
              <a:rPr lang="ro-RO" sz="2400" dirty="0" err="1">
                <a:solidFill>
                  <a:srgbClr val="002060"/>
                </a:solidFill>
              </a:rPr>
              <a:t>şi</a:t>
            </a:r>
            <a:r>
              <a:rPr lang="ro-RO" sz="2400" dirty="0">
                <a:solidFill>
                  <a:srgbClr val="002060"/>
                </a:solidFill>
              </a:rPr>
              <a:t> salvatori.</a:t>
            </a:r>
            <a:br>
              <a:rPr lang="ro-RO" sz="2400" dirty="0">
                <a:solidFill>
                  <a:srgbClr val="002060"/>
                </a:solidFill>
              </a:rPr>
            </a:br>
            <a:r>
              <a:rPr lang="ro-RO" sz="2400" dirty="0">
                <a:solidFill>
                  <a:srgbClr val="002060"/>
                </a:solidFill>
              </a:rPr>
              <a:t>    (3) Organele supravegherii de stat eliberează gratuit, în termen de </a:t>
            </a:r>
            <a:r>
              <a:rPr lang="ro-RO" sz="2400" dirty="0" err="1">
                <a:solidFill>
                  <a:srgbClr val="002060"/>
                </a:solidFill>
              </a:rPr>
              <a:t>pînă</a:t>
            </a:r>
            <a:r>
              <a:rPr lang="ro-RO" sz="2400" dirty="0">
                <a:solidFill>
                  <a:srgbClr val="002060"/>
                </a:solidFill>
              </a:rPr>
              <a:t> la 5 zile lucrătoare, avizele prevăzute la alin. </a:t>
            </a:r>
            <a:endParaRPr lang="ro-RO" sz="2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o-RO" sz="1600" dirty="0" smtClean="0">
                <a:solidFill>
                  <a:srgbClr val="002060"/>
                </a:solidFill>
              </a:rPr>
              <a:t>13</a:t>
            </a:r>
            <a:endParaRPr lang="ro-RO" sz="1600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3809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b="1" dirty="0">
                <a:solidFill>
                  <a:srgbClr val="002060"/>
                </a:solidFill>
              </a:rPr>
              <a:t>CONTRACTAREA</a:t>
            </a:r>
            <a:r>
              <a:rPr lang="ro-RO" altLang="en-US" dirty="0"/>
              <a:t> </a:t>
            </a:r>
            <a:r>
              <a:rPr lang="ro-RO" altLang="en-US" b="1" dirty="0">
                <a:solidFill>
                  <a:srgbClr val="002060"/>
                </a:solidFill>
              </a:rPr>
              <a:t>INSTITUŢIEI DE PROIECTARE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3200" dirty="0">
                <a:solidFill>
                  <a:schemeClr val="accent2">
                    <a:lumMod val="50000"/>
                  </a:schemeClr>
                </a:solidFill>
              </a:rPr>
              <a:t>Î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n </a:t>
            </a:r>
            <a:r>
              <a:rPr lang="ro-RO" sz="3200" dirty="0">
                <a:solidFill>
                  <a:schemeClr val="accent2">
                    <a:lumMod val="50000"/>
                  </a:schemeClr>
                </a:solidFill>
              </a:rPr>
              <a:t>conformitate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cu </a:t>
            </a:r>
            <a:r>
              <a:rPr lang="ro-RO" sz="3200" dirty="0" smtClean="0">
                <a:solidFill>
                  <a:schemeClr val="accent2">
                    <a:lumMod val="50000"/>
                  </a:schemeClr>
                </a:solidFill>
              </a:rPr>
              <a:t>prevederile </a:t>
            </a:r>
            <a:r>
              <a:rPr lang="ro-RO" sz="3200" b="1" dirty="0" smtClean="0">
                <a:solidFill>
                  <a:schemeClr val="accent2">
                    <a:lumMod val="50000"/>
                  </a:schemeClr>
                </a:solidFill>
              </a:rPr>
              <a:t>art. </a:t>
            </a:r>
            <a:r>
              <a:rPr lang="ro-RO" sz="3200" b="1" dirty="0">
                <a:solidFill>
                  <a:schemeClr val="accent2">
                    <a:lumMod val="50000"/>
                  </a:schemeClr>
                </a:solidFill>
              </a:rPr>
              <a:t>3 din Legea</a:t>
            </a:r>
            <a:r>
              <a:rPr lang="ro-MD" sz="3200" b="1" dirty="0">
                <a:solidFill>
                  <a:schemeClr val="accent2">
                    <a:lumMod val="50000"/>
                  </a:schemeClr>
                </a:solidFill>
              </a:rPr>
              <a:t> Nr. </a:t>
            </a:r>
            <a:r>
              <a:rPr lang="ro-MD" sz="3200" b="1" dirty="0" smtClean="0">
                <a:solidFill>
                  <a:schemeClr val="accent2">
                    <a:lumMod val="50000"/>
                  </a:schemeClr>
                </a:solidFill>
              </a:rPr>
              <a:t>131</a:t>
            </a:r>
            <a:r>
              <a:rPr lang="ro-MD" sz="3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o-MD" sz="3200" dirty="0">
                <a:solidFill>
                  <a:schemeClr val="accent2">
                    <a:lumMod val="50000"/>
                  </a:schemeClr>
                </a:solidFill>
              </a:rPr>
              <a:t>din  </a:t>
            </a:r>
            <a:r>
              <a:rPr lang="ro-MD" sz="3200" dirty="0" smtClean="0">
                <a:solidFill>
                  <a:schemeClr val="accent2">
                    <a:lumMod val="50000"/>
                  </a:schemeClr>
                </a:solidFill>
              </a:rPr>
              <a:t>03.07.2015 </a:t>
            </a:r>
            <a:r>
              <a:rPr lang="ro-MD" sz="3200" b="1" dirty="0">
                <a:solidFill>
                  <a:schemeClr val="accent2">
                    <a:lumMod val="50000"/>
                  </a:schemeClr>
                </a:solidFill>
              </a:rPr>
              <a:t>privind </a:t>
            </a:r>
            <a:r>
              <a:rPr lang="ro-MD" sz="3200" b="1" dirty="0" err="1">
                <a:solidFill>
                  <a:schemeClr val="accent2">
                    <a:lumMod val="50000"/>
                  </a:schemeClr>
                </a:solidFill>
              </a:rPr>
              <a:t>achiziţiile</a:t>
            </a:r>
            <a:r>
              <a:rPr lang="ro-MD" sz="3200" b="1" dirty="0">
                <a:solidFill>
                  <a:schemeClr val="accent2">
                    <a:lumMod val="50000"/>
                  </a:schemeClr>
                </a:solidFill>
              </a:rPr>
              <a:t> publice</a:t>
            </a:r>
            <a:r>
              <a:rPr lang="ro-RO" sz="3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o-RO" sz="3200" dirty="0">
                <a:solidFill>
                  <a:schemeClr val="accent2">
                    <a:lumMod val="50000"/>
                  </a:schemeClr>
                </a:solidFill>
              </a:rPr>
              <a:t>contractarea </a:t>
            </a:r>
            <a:r>
              <a:rPr lang="ro-RO" sz="3200" dirty="0" err="1">
                <a:solidFill>
                  <a:schemeClr val="accent2">
                    <a:lumMod val="50000"/>
                  </a:schemeClr>
                </a:solidFill>
              </a:rPr>
              <a:t>instituţiei</a:t>
            </a:r>
            <a:r>
              <a:rPr lang="ro-RO" sz="3200" dirty="0">
                <a:solidFill>
                  <a:schemeClr val="accent2">
                    <a:lumMod val="50000"/>
                  </a:schemeClr>
                </a:solidFill>
              </a:rPr>
              <a:t> de proiectare licențiate se </a:t>
            </a:r>
            <a:r>
              <a:rPr lang="ro-RO" sz="3200" dirty="0" err="1">
                <a:solidFill>
                  <a:schemeClr val="accent2">
                    <a:lumMod val="50000"/>
                  </a:schemeClr>
                </a:solidFill>
              </a:rPr>
              <a:t>desfăşoară</a:t>
            </a:r>
            <a:r>
              <a:rPr lang="ro-RO" sz="3200" dirty="0">
                <a:solidFill>
                  <a:schemeClr val="accent2">
                    <a:lumMod val="50000"/>
                  </a:schemeClr>
                </a:solidFill>
              </a:rPr>
              <a:t> în baza de concurs (</a:t>
            </a:r>
            <a:r>
              <a:rPr lang="ro-RO" sz="3200" dirty="0" err="1">
                <a:solidFill>
                  <a:schemeClr val="accent2">
                    <a:lumMod val="50000"/>
                  </a:schemeClr>
                </a:solidFill>
              </a:rPr>
              <a:t>licitaţie</a:t>
            </a:r>
            <a:r>
              <a:rPr lang="ro-RO" sz="3200" dirty="0">
                <a:solidFill>
                  <a:schemeClr val="accent2">
                    <a:lumMod val="50000"/>
                  </a:schemeClr>
                </a:solidFill>
              </a:rPr>
              <a:t> publică</a:t>
            </a:r>
            <a:r>
              <a:rPr lang="ro-RO" sz="3200" dirty="0" smtClean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  <a:p>
            <a:pPr marL="0" indent="0">
              <a:buNone/>
            </a:pPr>
            <a:endParaRPr lang="ro-RO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o-RO" sz="1600" dirty="0" smtClean="0">
                <a:solidFill>
                  <a:schemeClr val="accent2">
                    <a:lumMod val="50000"/>
                  </a:schemeClr>
                </a:solidFill>
              </a:rPr>
              <a:t>14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01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DATELE </a:t>
            </a:r>
            <a:r>
              <a:rPr lang="ro-RO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INI</a:t>
            </a:r>
            <a:r>
              <a:rPr lang="ro-RO" sz="2800" dirty="0" smtClean="0">
                <a:solidFill>
                  <a:srgbClr val="FF0000"/>
                </a:solidFill>
              </a:rPr>
              <a:t>ŢIALE  PENTRU  PROIECTARE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2" name="Содержимое 7" descr="construction_4.jpg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05" y="2018461"/>
            <a:ext cx="8127285" cy="444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1387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rgbClr val="002060"/>
                </a:solidFill>
              </a:rPr>
              <a:t>FORMAREA DE CĂTRE BENEFICIAR </a:t>
            </a:r>
            <a:r>
              <a:rPr lang="ro-RO" b="1" dirty="0" smtClean="0">
                <a:solidFill>
                  <a:srgbClr val="002060"/>
                </a:solidFill>
              </a:rPr>
              <a:t>A DATELOR </a:t>
            </a:r>
            <a:r>
              <a:rPr lang="ro-RO" b="1" dirty="0">
                <a:solidFill>
                  <a:srgbClr val="002060"/>
                </a:solidFill>
              </a:rPr>
              <a:t>INIŢIALE PENTRU PROIECTARE 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sz="2600" dirty="0">
                <a:solidFill>
                  <a:srgbClr val="0070C0"/>
                </a:solidFill>
              </a:rPr>
              <a:t>Beneficiarul formează următoarele date </a:t>
            </a:r>
            <a:r>
              <a:rPr lang="ro-RO" sz="2600" dirty="0" err="1">
                <a:solidFill>
                  <a:srgbClr val="0070C0"/>
                </a:solidFill>
              </a:rPr>
              <a:t>iniţiale</a:t>
            </a:r>
            <a:r>
              <a:rPr lang="ro-RO" sz="2600" dirty="0">
                <a:solidFill>
                  <a:srgbClr val="0070C0"/>
                </a:solidFill>
              </a:rPr>
              <a:t> pentru proiectare: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o-RO" sz="2600" dirty="0">
                <a:solidFill>
                  <a:srgbClr val="0070C0"/>
                </a:solidFill>
              </a:rPr>
              <a:t>Tema de proiect (caiet de sarcini)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o-RO" sz="2600" dirty="0">
                <a:solidFill>
                  <a:srgbClr val="0070C0"/>
                </a:solidFill>
              </a:rPr>
              <a:t>Studiul topografic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o-RO" sz="2600" dirty="0">
                <a:solidFill>
                  <a:srgbClr val="0070C0"/>
                </a:solidFill>
              </a:rPr>
              <a:t>Studiul geologic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o-RO" sz="2600" dirty="0">
                <a:solidFill>
                  <a:srgbClr val="0070C0"/>
                </a:solidFill>
              </a:rPr>
              <a:t>Aviz sanitar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o-RO" sz="2600" dirty="0">
                <a:solidFill>
                  <a:srgbClr val="0070C0"/>
                </a:solidFill>
              </a:rPr>
              <a:t>Aviz ecologic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ro-RO" sz="2600" dirty="0">
                <a:solidFill>
                  <a:srgbClr val="0070C0"/>
                </a:solidFill>
              </a:rPr>
              <a:t>Avize de conectare la infrastructura </a:t>
            </a:r>
            <a:r>
              <a:rPr lang="ro-RO" sz="2600" dirty="0" smtClean="0">
                <a:solidFill>
                  <a:srgbClr val="0070C0"/>
                </a:solidFill>
              </a:rPr>
              <a:t>inginerească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endParaRPr lang="ro-RO" sz="1600" dirty="0">
              <a:solidFill>
                <a:srgbClr val="0070C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o-RO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79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rgbClr val="002060"/>
                </a:solidFill>
              </a:rPr>
              <a:t>FORMAREA DE CĂTRE BENEFICIAR </a:t>
            </a:r>
            <a:r>
              <a:rPr lang="ro-RO" b="1" dirty="0" smtClean="0">
                <a:solidFill>
                  <a:srgbClr val="002060"/>
                </a:solidFill>
              </a:rPr>
              <a:t>A DATELOR </a:t>
            </a:r>
            <a:r>
              <a:rPr lang="ro-RO" b="1" dirty="0">
                <a:solidFill>
                  <a:srgbClr val="002060"/>
                </a:solidFill>
              </a:rPr>
              <a:t>INIŢIALE PENTRU PROIECTARE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3600" dirty="0">
                <a:solidFill>
                  <a:srgbClr val="C00000"/>
                </a:solidFill>
              </a:rPr>
              <a:t>Tema de proiect (caiet de sarcini</a:t>
            </a:r>
            <a:r>
              <a:rPr lang="ro-RO" sz="3600" dirty="0" smtClean="0">
                <a:solidFill>
                  <a:srgbClr val="C00000"/>
                </a:solidFill>
              </a:rPr>
              <a:t>)</a:t>
            </a:r>
            <a:endParaRPr lang="en-US" sz="36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o-RO" sz="2800" dirty="0" smtClean="0">
                <a:solidFill>
                  <a:srgbClr val="0070C0"/>
                </a:solidFill>
              </a:rPr>
              <a:t>1. </a:t>
            </a:r>
            <a:r>
              <a:rPr lang="en-US" sz="2800" dirty="0" err="1" smtClean="0">
                <a:solidFill>
                  <a:srgbClr val="0070C0"/>
                </a:solidFill>
              </a:rPr>
              <a:t>Documenta</a:t>
            </a:r>
            <a:r>
              <a:rPr lang="ro-RO" sz="2800" dirty="0" err="1" smtClean="0">
                <a:solidFill>
                  <a:srgbClr val="0070C0"/>
                </a:solidFill>
              </a:rPr>
              <a:t>ţia</a:t>
            </a:r>
            <a:r>
              <a:rPr lang="ro-RO" sz="2800" dirty="0" smtClean="0">
                <a:solidFill>
                  <a:srgbClr val="0070C0"/>
                </a:solidFill>
              </a:rPr>
              <a:t> de bază pentru proiectare.</a:t>
            </a:r>
          </a:p>
          <a:p>
            <a:pPr marL="0" indent="0">
              <a:buNone/>
            </a:pPr>
            <a:r>
              <a:rPr lang="ro-RO" sz="2800" dirty="0" smtClean="0">
                <a:solidFill>
                  <a:srgbClr val="0070C0"/>
                </a:solidFill>
              </a:rPr>
              <a:t>2. Locul amplasării obiectului.</a:t>
            </a:r>
          </a:p>
          <a:p>
            <a:pPr marL="0" indent="0">
              <a:buNone/>
            </a:pPr>
            <a:r>
              <a:rPr lang="ro-RO" sz="2800" dirty="0" smtClean="0">
                <a:solidFill>
                  <a:srgbClr val="0070C0"/>
                </a:solidFill>
              </a:rPr>
              <a:t>3. </a:t>
            </a:r>
            <a:r>
              <a:rPr lang="ro-RO" sz="2800" dirty="0" err="1" smtClean="0">
                <a:solidFill>
                  <a:srgbClr val="0070C0"/>
                </a:solidFill>
              </a:rPr>
              <a:t>Condiţiile</a:t>
            </a:r>
            <a:r>
              <a:rPr lang="ro-RO" sz="2800" dirty="0" smtClean="0">
                <a:solidFill>
                  <a:srgbClr val="0070C0"/>
                </a:solidFill>
              </a:rPr>
              <a:t> geologice.</a:t>
            </a:r>
          </a:p>
          <a:p>
            <a:pPr marL="0" indent="0">
              <a:buNone/>
            </a:pPr>
            <a:r>
              <a:rPr lang="ro-RO" sz="2800" dirty="0" smtClean="0">
                <a:solidFill>
                  <a:srgbClr val="0070C0"/>
                </a:solidFill>
              </a:rPr>
              <a:t>4. Faze de proiectare.</a:t>
            </a:r>
          </a:p>
          <a:p>
            <a:pPr marL="0" indent="0">
              <a:buNone/>
            </a:pPr>
            <a:r>
              <a:rPr lang="ro-RO" sz="2800" dirty="0" smtClean="0">
                <a:solidFill>
                  <a:srgbClr val="0070C0"/>
                </a:solidFill>
              </a:rPr>
              <a:t>5. Executorul lucrărilor de proiectare </a:t>
            </a:r>
            <a:r>
              <a:rPr lang="ro-RO" sz="2800" dirty="0" err="1" smtClean="0">
                <a:solidFill>
                  <a:srgbClr val="0070C0"/>
                </a:solidFill>
              </a:rPr>
              <a:t>şi</a:t>
            </a:r>
            <a:r>
              <a:rPr lang="ro-RO" sz="2800" dirty="0" smtClean="0">
                <a:solidFill>
                  <a:srgbClr val="0070C0"/>
                </a:solidFill>
              </a:rPr>
              <a:t> constr.</a:t>
            </a:r>
          </a:p>
          <a:p>
            <a:pPr marL="0" indent="0">
              <a:buNone/>
            </a:pPr>
            <a:r>
              <a:rPr lang="ro-RO" sz="2800" dirty="0" smtClean="0">
                <a:solidFill>
                  <a:srgbClr val="0070C0"/>
                </a:solidFill>
              </a:rPr>
              <a:t>6. Date generale.</a:t>
            </a:r>
          </a:p>
          <a:p>
            <a:pPr marL="0" indent="0" algn="ctr">
              <a:buNone/>
            </a:pPr>
            <a:r>
              <a:rPr lang="ro-R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16</a:t>
            </a:r>
          </a:p>
          <a:p>
            <a:pPr marL="0" indent="0">
              <a:buNone/>
            </a:pPr>
            <a:endParaRPr lang="ro-RO" sz="16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38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rgbClr val="002060"/>
                </a:solidFill>
              </a:rPr>
              <a:t>FORMAREA DE CĂTRE BENEFICIAR </a:t>
            </a:r>
            <a:r>
              <a:rPr lang="ro-RO" b="1" dirty="0" smtClean="0">
                <a:solidFill>
                  <a:srgbClr val="002060"/>
                </a:solidFill>
              </a:rPr>
              <a:t>A DATELOR </a:t>
            </a:r>
            <a:r>
              <a:rPr lang="ro-RO" b="1" dirty="0">
                <a:solidFill>
                  <a:srgbClr val="002060"/>
                </a:solidFill>
              </a:rPr>
              <a:t>INIŢIALE PENTRU PROIECTARE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3200" dirty="0">
                <a:solidFill>
                  <a:srgbClr val="FF0000"/>
                </a:solidFill>
              </a:rPr>
              <a:t>Studiul </a:t>
            </a:r>
            <a:r>
              <a:rPr lang="ro-RO" sz="3200" dirty="0" smtClean="0">
                <a:solidFill>
                  <a:srgbClr val="FF0000"/>
                </a:solidFill>
              </a:rPr>
              <a:t>topografic (ST)</a:t>
            </a:r>
          </a:p>
          <a:p>
            <a:pPr marL="0" indent="0">
              <a:buNone/>
            </a:pPr>
            <a:r>
              <a:rPr lang="ro-RO" sz="2800" dirty="0" smtClean="0">
                <a:solidFill>
                  <a:srgbClr val="0070C0"/>
                </a:solidFill>
              </a:rPr>
              <a:t>ST – se </a:t>
            </a:r>
            <a:r>
              <a:rPr lang="ro-RO" sz="2800" dirty="0" err="1" smtClean="0">
                <a:solidFill>
                  <a:srgbClr val="0070C0"/>
                </a:solidFill>
              </a:rPr>
              <a:t>efectuiază</a:t>
            </a:r>
            <a:r>
              <a:rPr lang="ro-RO" sz="2800" dirty="0" smtClean="0">
                <a:solidFill>
                  <a:srgbClr val="0070C0"/>
                </a:solidFill>
              </a:rPr>
              <a:t> de </a:t>
            </a:r>
            <a:r>
              <a:rPr lang="ro-RO" sz="2800" dirty="0" err="1" smtClean="0">
                <a:solidFill>
                  <a:srgbClr val="0070C0"/>
                </a:solidFill>
              </a:rPr>
              <a:t>catre</a:t>
            </a:r>
            <a:r>
              <a:rPr lang="ro-RO" sz="2800" dirty="0" smtClean="0">
                <a:solidFill>
                  <a:srgbClr val="0070C0"/>
                </a:solidFill>
              </a:rPr>
              <a:t> </a:t>
            </a:r>
            <a:r>
              <a:rPr lang="ro-RO" sz="2800" dirty="0" err="1" smtClean="0">
                <a:solidFill>
                  <a:srgbClr val="0070C0"/>
                </a:solidFill>
              </a:rPr>
              <a:t>specialişti</a:t>
            </a:r>
            <a:r>
              <a:rPr lang="ro-RO" sz="2800" dirty="0" smtClean="0">
                <a:solidFill>
                  <a:srgbClr val="0070C0"/>
                </a:solidFill>
              </a:rPr>
              <a:t> </a:t>
            </a:r>
            <a:r>
              <a:rPr lang="ro-RO" sz="2800" dirty="0" err="1" smtClean="0">
                <a:solidFill>
                  <a:srgbClr val="0070C0"/>
                </a:solidFill>
              </a:rPr>
              <a:t>atestati</a:t>
            </a:r>
            <a:r>
              <a:rPr lang="ro-RO" sz="2800" dirty="0" smtClean="0">
                <a:solidFill>
                  <a:srgbClr val="0070C0"/>
                </a:solidFill>
              </a:rPr>
              <a:t> </a:t>
            </a:r>
            <a:r>
              <a:rPr lang="ro-RO" sz="2800" dirty="0" err="1" smtClean="0">
                <a:solidFill>
                  <a:srgbClr val="0070C0"/>
                </a:solidFill>
              </a:rPr>
              <a:t>şi</a:t>
            </a:r>
            <a:r>
              <a:rPr lang="ro-RO" sz="2800" dirty="0" smtClean="0">
                <a:solidFill>
                  <a:srgbClr val="0070C0"/>
                </a:solidFill>
              </a:rPr>
              <a:t> care poseda de Certificat de calificare a </a:t>
            </a:r>
            <a:r>
              <a:rPr lang="ro-RO" sz="2800" dirty="0" err="1" smtClean="0">
                <a:solidFill>
                  <a:srgbClr val="0070C0"/>
                </a:solidFill>
              </a:rPr>
              <a:t>specialistilor</a:t>
            </a:r>
            <a:r>
              <a:rPr lang="ro-RO" sz="2800" dirty="0" smtClean="0">
                <a:solidFill>
                  <a:srgbClr val="0070C0"/>
                </a:solidFill>
              </a:rPr>
              <a:t> în domeniul geodeziei, cartografiei, </a:t>
            </a:r>
            <a:r>
              <a:rPr lang="ro-RO" sz="2800" dirty="0" err="1" smtClean="0">
                <a:solidFill>
                  <a:srgbClr val="0070C0"/>
                </a:solidFill>
              </a:rPr>
              <a:t>prospecţiunilor</a:t>
            </a:r>
            <a:r>
              <a:rPr lang="ro-RO" sz="2800" dirty="0" smtClean="0">
                <a:solidFill>
                  <a:srgbClr val="0070C0"/>
                </a:solidFill>
              </a:rPr>
              <a:t> </a:t>
            </a:r>
            <a:r>
              <a:rPr lang="ro-RO" sz="2800" dirty="0" err="1" smtClean="0">
                <a:solidFill>
                  <a:srgbClr val="0070C0"/>
                </a:solidFill>
              </a:rPr>
              <a:t>topograficeşi</a:t>
            </a:r>
            <a:r>
              <a:rPr lang="ro-RO" sz="2800" dirty="0" smtClean="0">
                <a:solidFill>
                  <a:srgbClr val="0070C0"/>
                </a:solidFill>
              </a:rPr>
              <a:t> </a:t>
            </a:r>
            <a:r>
              <a:rPr lang="ro-RO" sz="2800" dirty="0" err="1" smtClean="0">
                <a:solidFill>
                  <a:srgbClr val="0070C0"/>
                </a:solidFill>
              </a:rPr>
              <a:t>geoinformaticii</a:t>
            </a:r>
            <a:r>
              <a:rPr lang="ro-RO" sz="2800" dirty="0" smtClean="0">
                <a:solidFill>
                  <a:srgbClr val="0070C0"/>
                </a:solidFill>
              </a:rPr>
              <a:t>, eliberat de către </a:t>
            </a:r>
            <a:r>
              <a:rPr lang="ro-RO" sz="2800" dirty="0" err="1" smtClean="0">
                <a:solidFill>
                  <a:srgbClr val="0070C0"/>
                </a:solidFill>
              </a:rPr>
              <a:t>Agenţia</a:t>
            </a:r>
            <a:r>
              <a:rPr lang="ro-RO" sz="2800" dirty="0" smtClean="0">
                <a:solidFill>
                  <a:srgbClr val="0070C0"/>
                </a:solidFill>
              </a:rPr>
              <a:t> </a:t>
            </a:r>
            <a:r>
              <a:rPr lang="ro-RO" sz="2800" dirty="0" err="1" smtClean="0">
                <a:solidFill>
                  <a:srgbClr val="0070C0"/>
                </a:solidFill>
              </a:rPr>
              <a:t>Relaţii</a:t>
            </a:r>
            <a:r>
              <a:rPr lang="ro-RO" sz="2800" dirty="0" smtClean="0">
                <a:solidFill>
                  <a:srgbClr val="0070C0"/>
                </a:solidFill>
              </a:rPr>
              <a:t> Funciare </a:t>
            </a:r>
            <a:r>
              <a:rPr lang="ro-RO" sz="2800" dirty="0" err="1" smtClean="0">
                <a:solidFill>
                  <a:srgbClr val="0070C0"/>
                </a:solidFill>
              </a:rPr>
              <a:t>şi</a:t>
            </a:r>
            <a:r>
              <a:rPr lang="ro-RO" sz="2800" dirty="0" smtClean="0">
                <a:solidFill>
                  <a:srgbClr val="0070C0"/>
                </a:solidFill>
              </a:rPr>
              <a:t> Cadastru, pe fiecare sector de proiectare, în baza sarcinii prezentate de către proiectant.  </a:t>
            </a:r>
            <a:endParaRPr lang="ro-RO" sz="28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o-RO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121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233" y="1359084"/>
            <a:ext cx="7990556" cy="775579"/>
          </a:xfrm>
        </p:spPr>
        <p:txBody>
          <a:bodyPr/>
          <a:lstStyle/>
          <a:p>
            <a:r>
              <a:rPr lang="ro-RO" b="1" dirty="0">
                <a:solidFill>
                  <a:srgbClr val="FF0000"/>
                </a:solidFill>
              </a:rPr>
              <a:t>Construcția și înlocuirea rețelelor de alimentare cu apă și de canalizare.</a:t>
            </a:r>
            <a: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32" y="2199327"/>
            <a:ext cx="8506326" cy="449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684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rgbClr val="002060"/>
                </a:solidFill>
              </a:rPr>
              <a:t>FORMAREA DE CĂTRE </a:t>
            </a:r>
            <a:r>
              <a:rPr lang="ro-RO" b="1" dirty="0" smtClean="0">
                <a:solidFill>
                  <a:srgbClr val="002060"/>
                </a:solidFill>
              </a:rPr>
              <a:t>BENEFICIAR A </a:t>
            </a:r>
            <a:r>
              <a:rPr lang="ro-RO" b="1" dirty="0">
                <a:solidFill>
                  <a:srgbClr val="002060"/>
                </a:solidFill>
              </a:rPr>
              <a:t>DATELOR INIŢIALE PENTRU PROIECTARE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3200" dirty="0">
                <a:solidFill>
                  <a:srgbClr val="FF0000"/>
                </a:solidFill>
              </a:rPr>
              <a:t>Studiul </a:t>
            </a:r>
            <a:r>
              <a:rPr lang="ro-RO" sz="3200" dirty="0" smtClean="0">
                <a:solidFill>
                  <a:srgbClr val="FF0000"/>
                </a:solidFill>
              </a:rPr>
              <a:t>geologic (SG).</a:t>
            </a:r>
          </a:p>
          <a:p>
            <a:pPr marL="0" indent="0">
              <a:buNone/>
            </a:pPr>
            <a:r>
              <a:rPr lang="ro-RO" sz="3200" dirty="0" smtClean="0">
                <a:solidFill>
                  <a:srgbClr val="0070C0"/>
                </a:solidFill>
              </a:rPr>
              <a:t>SG se efectuează de asemenea de către persoane autorizate în domeniu, sau poate fi solicitat de la  </a:t>
            </a:r>
            <a:r>
              <a:rPr lang="ro-RO" sz="3200" dirty="0" err="1">
                <a:solidFill>
                  <a:srgbClr val="0070C0"/>
                </a:solidFill>
              </a:rPr>
              <a:t>Direcţia</a:t>
            </a:r>
            <a:r>
              <a:rPr lang="ro-RO" sz="3200" dirty="0">
                <a:solidFill>
                  <a:srgbClr val="0070C0"/>
                </a:solidFill>
              </a:rPr>
              <a:t> generală arhitectură, urbanism </a:t>
            </a:r>
            <a:r>
              <a:rPr lang="ro-RO" sz="3200" dirty="0" err="1">
                <a:solidFill>
                  <a:srgbClr val="0070C0"/>
                </a:solidFill>
              </a:rPr>
              <a:t>şi</a:t>
            </a:r>
            <a:r>
              <a:rPr lang="ro-RO" sz="3200" dirty="0">
                <a:solidFill>
                  <a:srgbClr val="0070C0"/>
                </a:solidFill>
              </a:rPr>
              <a:t> </a:t>
            </a:r>
            <a:r>
              <a:rPr lang="ro-RO" sz="3200" dirty="0" err="1">
                <a:solidFill>
                  <a:srgbClr val="0070C0"/>
                </a:solidFill>
              </a:rPr>
              <a:t>relaţii</a:t>
            </a:r>
            <a:r>
              <a:rPr lang="ro-RO" sz="3200" dirty="0">
                <a:solidFill>
                  <a:srgbClr val="0070C0"/>
                </a:solidFill>
              </a:rPr>
              <a:t> funciare </a:t>
            </a:r>
            <a:r>
              <a:rPr lang="ro-RO" sz="3200" dirty="0" smtClean="0">
                <a:solidFill>
                  <a:srgbClr val="0070C0"/>
                </a:solidFill>
              </a:rPr>
              <a:t>a Consiliului local.</a:t>
            </a:r>
          </a:p>
          <a:p>
            <a:pPr marL="0" indent="0">
              <a:buNone/>
            </a:pPr>
            <a:endParaRPr lang="ro-RO" sz="32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o-RO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18</a:t>
            </a:r>
            <a:endParaRPr lang="ro-RO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731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rgbClr val="002060"/>
                </a:solidFill>
              </a:rPr>
              <a:t>FORMAREA DE CĂTRE </a:t>
            </a:r>
            <a:r>
              <a:rPr lang="ro-RO" b="1" dirty="0" smtClean="0">
                <a:solidFill>
                  <a:srgbClr val="002060"/>
                </a:solidFill>
              </a:rPr>
              <a:t>BENEFICIAR A </a:t>
            </a:r>
            <a:r>
              <a:rPr lang="ro-RO" b="1" dirty="0">
                <a:solidFill>
                  <a:srgbClr val="002060"/>
                </a:solidFill>
              </a:rPr>
              <a:t>DATELOR INIŢIALE PENTRU PROIECTARE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3200" dirty="0">
                <a:solidFill>
                  <a:srgbClr val="0070C0"/>
                </a:solidFill>
              </a:rPr>
              <a:t>Aviz </a:t>
            </a:r>
            <a:r>
              <a:rPr lang="ro-RO" sz="3200" dirty="0" smtClean="0">
                <a:solidFill>
                  <a:srgbClr val="0070C0"/>
                </a:solidFill>
              </a:rPr>
              <a:t>sanitar </a:t>
            </a:r>
            <a:r>
              <a:rPr lang="ro-RO" sz="3200" dirty="0">
                <a:solidFill>
                  <a:srgbClr val="0070C0"/>
                </a:solidFill>
              </a:rPr>
              <a:t>(</a:t>
            </a:r>
            <a:r>
              <a:rPr lang="ro-RO" sz="3200" dirty="0" smtClean="0">
                <a:solidFill>
                  <a:srgbClr val="0070C0"/>
                </a:solidFill>
              </a:rPr>
              <a:t>AS).</a:t>
            </a:r>
          </a:p>
          <a:p>
            <a:r>
              <a:rPr lang="ro-RO" sz="3200" dirty="0" smtClean="0">
                <a:solidFill>
                  <a:srgbClr val="0070C0"/>
                </a:solidFill>
              </a:rPr>
              <a:t>AS, privind atribuirea terenului pentru </a:t>
            </a:r>
            <a:r>
              <a:rPr lang="ro-RO" sz="3200" dirty="0" err="1" smtClean="0">
                <a:solidFill>
                  <a:srgbClr val="0070C0"/>
                </a:solidFill>
              </a:rPr>
              <a:t>construcţii</a:t>
            </a:r>
            <a:r>
              <a:rPr lang="ro-RO" sz="3200" dirty="0" smtClean="0">
                <a:solidFill>
                  <a:srgbClr val="0070C0"/>
                </a:solidFill>
              </a:rPr>
              <a:t>, este eliberat de către Centru de </a:t>
            </a:r>
            <a:r>
              <a:rPr lang="ro-RO" sz="3200" dirty="0" err="1" smtClean="0">
                <a:solidFill>
                  <a:srgbClr val="0070C0"/>
                </a:solidFill>
              </a:rPr>
              <a:t>sanatate</a:t>
            </a:r>
            <a:r>
              <a:rPr lang="ro-RO" sz="3200" dirty="0" smtClean="0">
                <a:solidFill>
                  <a:srgbClr val="0070C0"/>
                </a:solidFill>
              </a:rPr>
              <a:t> publică a </a:t>
            </a:r>
            <a:r>
              <a:rPr lang="ro-RO" sz="3200" dirty="0" err="1" smtClean="0">
                <a:solidFill>
                  <a:srgbClr val="0070C0"/>
                </a:solidFill>
              </a:rPr>
              <a:t>localităţii</a:t>
            </a:r>
            <a:r>
              <a:rPr lang="ro-RO" sz="3200" dirty="0" smtClean="0">
                <a:solidFill>
                  <a:srgbClr val="0070C0"/>
                </a:solidFill>
              </a:rPr>
              <a:t>, anexat la CU, în conformitate </a:t>
            </a:r>
            <a:r>
              <a:rPr lang="en-US" sz="3200" b="1" dirty="0" smtClean="0">
                <a:solidFill>
                  <a:srgbClr val="0070C0"/>
                </a:solidFill>
              </a:rPr>
              <a:t>Art </a:t>
            </a:r>
            <a:r>
              <a:rPr lang="ro-RO" sz="3200" b="1" dirty="0" smtClean="0">
                <a:solidFill>
                  <a:srgbClr val="0070C0"/>
                </a:solidFill>
              </a:rPr>
              <a:t>6</a:t>
            </a:r>
            <a:r>
              <a:rPr lang="en-US" sz="3200" b="1" dirty="0" smtClean="0">
                <a:solidFill>
                  <a:srgbClr val="0070C0"/>
                </a:solidFill>
              </a:rPr>
              <a:t> </a:t>
            </a:r>
            <a:r>
              <a:rPr lang="en-US" sz="3200" b="1" dirty="0">
                <a:solidFill>
                  <a:srgbClr val="0070C0"/>
                </a:solidFill>
              </a:rPr>
              <a:t>din </a:t>
            </a:r>
            <a:r>
              <a:rPr lang="ro-RO" sz="3200" b="1" dirty="0">
                <a:solidFill>
                  <a:srgbClr val="0070C0"/>
                </a:solidFill>
              </a:rPr>
              <a:t>Legea nr.163</a:t>
            </a:r>
            <a:r>
              <a:rPr lang="ro-RO" sz="3200" dirty="0">
                <a:solidFill>
                  <a:srgbClr val="0070C0"/>
                </a:solidFill>
              </a:rPr>
              <a:t> din 9 iulie 2010 privind autorizarea executării lucrărilor de </a:t>
            </a:r>
            <a:r>
              <a:rPr lang="ro-RO" sz="3200" dirty="0" err="1">
                <a:solidFill>
                  <a:srgbClr val="0070C0"/>
                </a:solidFill>
              </a:rPr>
              <a:t>construcţie</a:t>
            </a:r>
            <a:r>
              <a:rPr lang="ro-RO" sz="3200" dirty="0" smtClean="0">
                <a:solidFill>
                  <a:srgbClr val="0070C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o-RO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o-RO" sz="3200" dirty="0" smtClean="0">
              <a:solidFill>
                <a:srgbClr val="0070C0"/>
              </a:solidFill>
            </a:endParaRPr>
          </a:p>
          <a:p>
            <a:endParaRPr lang="ro-RO" sz="32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302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chemeClr val="accent1">
                    <a:lumMod val="50000"/>
                  </a:schemeClr>
                </a:solidFill>
              </a:rPr>
              <a:t>AVIZAREA DOCUMENTAŢIEI DE PROIECT PENTRU CONSTRUCŢII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(1</a:t>
            </a:r>
            <a:r>
              <a:rPr lang="en-US" sz="2400" dirty="0">
                <a:solidFill>
                  <a:srgbClr val="0070C0"/>
                </a:solidFill>
              </a:rPr>
              <a:t>) </a:t>
            </a:r>
            <a:r>
              <a:rPr lang="ro-MD" sz="2400" dirty="0" err="1">
                <a:solidFill>
                  <a:srgbClr val="0070C0"/>
                </a:solidFill>
              </a:rPr>
              <a:t>Documentaţia</a:t>
            </a:r>
            <a:r>
              <a:rPr lang="ro-MD" sz="2400" dirty="0">
                <a:solidFill>
                  <a:srgbClr val="0070C0"/>
                </a:solidFill>
              </a:rPr>
              <a:t> de proiect elaborată în baza certificatului de urbanism pentru proiectare se supune în mod obligatoriu:</a:t>
            </a:r>
            <a:br>
              <a:rPr lang="ro-MD" sz="2400" dirty="0">
                <a:solidFill>
                  <a:srgbClr val="0070C0"/>
                </a:solidFill>
              </a:rPr>
            </a:br>
            <a:r>
              <a:rPr lang="ro-MD" sz="2400" dirty="0">
                <a:solidFill>
                  <a:srgbClr val="0070C0"/>
                </a:solidFill>
              </a:rPr>
              <a:t>    a) </a:t>
            </a:r>
            <a:r>
              <a:rPr lang="ro-MD" sz="2400" dirty="0" smtClean="0">
                <a:solidFill>
                  <a:srgbClr val="0070C0"/>
                </a:solidFill>
              </a:rPr>
              <a:t>avizării de către arhitectul-</a:t>
            </a:r>
            <a:r>
              <a:rPr lang="ro-MD" sz="2400" dirty="0" err="1" smtClean="0">
                <a:solidFill>
                  <a:srgbClr val="0070C0"/>
                </a:solidFill>
              </a:rPr>
              <a:t>şef</a:t>
            </a:r>
            <a:r>
              <a:rPr lang="ro-MD" sz="2400" dirty="0" smtClean="0">
                <a:solidFill>
                  <a:srgbClr val="0070C0"/>
                </a:solidFill>
              </a:rPr>
              <a:t> în volum de: plan general (plan de </a:t>
            </a:r>
            <a:r>
              <a:rPr lang="ro-MD" sz="2400" dirty="0" err="1" smtClean="0">
                <a:solidFill>
                  <a:srgbClr val="0070C0"/>
                </a:solidFill>
              </a:rPr>
              <a:t>situaţie</a:t>
            </a:r>
            <a:r>
              <a:rPr lang="ro-MD" sz="2400" dirty="0" smtClean="0">
                <a:solidFill>
                  <a:srgbClr val="0070C0"/>
                </a:solidFill>
              </a:rPr>
              <a:t>, plan trasare), </a:t>
            </a:r>
            <a:r>
              <a:rPr lang="ro-MD" sz="2400" dirty="0" err="1" smtClean="0">
                <a:solidFill>
                  <a:srgbClr val="0070C0"/>
                </a:solidFill>
              </a:rPr>
              <a:t>faţade</a:t>
            </a:r>
            <a:r>
              <a:rPr lang="ro-MD" sz="2400" dirty="0" smtClean="0">
                <a:solidFill>
                  <a:srgbClr val="0070C0"/>
                </a:solidFill>
              </a:rPr>
              <a:t>, </a:t>
            </a:r>
            <a:r>
              <a:rPr lang="ro-MD" sz="2400" dirty="0" err="1" smtClean="0">
                <a:solidFill>
                  <a:srgbClr val="0070C0"/>
                </a:solidFill>
              </a:rPr>
              <a:t>soluţii</a:t>
            </a:r>
            <a:r>
              <a:rPr lang="ro-MD" sz="2400" dirty="0" smtClean="0">
                <a:solidFill>
                  <a:srgbClr val="0070C0"/>
                </a:solidFill>
              </a:rPr>
              <a:t> cromatice, proiect de organizare a executării lucrărilor de </a:t>
            </a:r>
            <a:r>
              <a:rPr lang="ro-MD" sz="2400" dirty="0" err="1" smtClean="0">
                <a:solidFill>
                  <a:srgbClr val="0070C0"/>
                </a:solidFill>
              </a:rPr>
              <a:t>construcţie</a:t>
            </a:r>
            <a:r>
              <a:rPr lang="ro-MD" sz="2400" dirty="0" smtClean="0">
                <a:solidFill>
                  <a:srgbClr val="0070C0"/>
                </a:solidFill>
              </a:rPr>
              <a:t>, </a:t>
            </a:r>
            <a:r>
              <a:rPr lang="ro-MD" sz="2400" dirty="0" err="1" smtClean="0">
                <a:solidFill>
                  <a:srgbClr val="0070C0"/>
                </a:solidFill>
              </a:rPr>
              <a:t>reţele</a:t>
            </a:r>
            <a:r>
              <a:rPr lang="ro-MD" sz="2400" dirty="0" smtClean="0">
                <a:solidFill>
                  <a:srgbClr val="0070C0"/>
                </a:solidFill>
              </a:rPr>
              <a:t> edilitare exterioare;</a:t>
            </a:r>
            <a:r>
              <a:rPr lang="ro-MD" sz="2400" dirty="0">
                <a:solidFill>
                  <a:srgbClr val="0070C0"/>
                </a:solidFill>
              </a:rPr>
              <a:t/>
            </a:r>
            <a:br>
              <a:rPr lang="ro-MD" sz="2400" dirty="0">
                <a:solidFill>
                  <a:srgbClr val="0070C0"/>
                </a:solidFill>
              </a:rPr>
            </a:br>
            <a:r>
              <a:rPr lang="en-US" sz="2400" dirty="0">
                <a:solidFill>
                  <a:srgbClr val="0070C0"/>
                </a:solidFill>
              </a:rPr>
              <a:t>    </a:t>
            </a:r>
            <a:r>
              <a:rPr lang="ro-RO" sz="2400" dirty="0">
                <a:solidFill>
                  <a:srgbClr val="0070C0"/>
                </a:solidFill>
              </a:rPr>
              <a:t> </a:t>
            </a:r>
            <a:r>
              <a:rPr lang="ro-RO" sz="2400" dirty="0" smtClean="0">
                <a:solidFill>
                  <a:srgbClr val="0070C0"/>
                </a:solidFill>
              </a:rPr>
              <a:t>b</a:t>
            </a:r>
            <a:r>
              <a:rPr lang="en-US" sz="2400" dirty="0" smtClean="0">
                <a:solidFill>
                  <a:srgbClr val="0070C0"/>
                </a:solidFill>
              </a:rPr>
              <a:t>) </a:t>
            </a:r>
            <a:r>
              <a:rPr lang="ro-MD" sz="2400" dirty="0" smtClean="0">
                <a:solidFill>
                  <a:srgbClr val="0070C0"/>
                </a:solidFill>
              </a:rPr>
              <a:t>Solicitarea </a:t>
            </a:r>
            <a:r>
              <a:rPr lang="ro-MD" sz="2400" dirty="0">
                <a:solidFill>
                  <a:srgbClr val="0070C0"/>
                </a:solidFill>
              </a:rPr>
              <a:t>altor avize </a:t>
            </a:r>
            <a:r>
              <a:rPr lang="ro-MD" sz="2400" dirty="0" err="1">
                <a:solidFill>
                  <a:srgbClr val="0070C0"/>
                </a:solidFill>
              </a:rPr>
              <a:t>şi</a:t>
            </a:r>
            <a:r>
              <a:rPr lang="ro-MD" sz="2400" dirty="0">
                <a:solidFill>
                  <a:srgbClr val="0070C0"/>
                </a:solidFill>
              </a:rPr>
              <a:t> studii </a:t>
            </a:r>
            <a:r>
              <a:rPr lang="ro-MD" sz="2400" dirty="0" err="1">
                <a:solidFill>
                  <a:srgbClr val="0070C0"/>
                </a:solidFill>
              </a:rPr>
              <a:t>decît</a:t>
            </a:r>
            <a:r>
              <a:rPr lang="ro-MD" sz="2400" dirty="0">
                <a:solidFill>
                  <a:srgbClr val="0070C0"/>
                </a:solidFill>
              </a:rPr>
              <a:t> cele prevăzute la alin. (1), necesare pentru elaborarea </a:t>
            </a:r>
            <a:r>
              <a:rPr lang="ro-MD" sz="2400" dirty="0" err="1">
                <a:solidFill>
                  <a:srgbClr val="0070C0"/>
                </a:solidFill>
              </a:rPr>
              <a:t>documentaţiei</a:t>
            </a:r>
            <a:r>
              <a:rPr lang="ro-MD" sz="2400" dirty="0">
                <a:solidFill>
                  <a:srgbClr val="0070C0"/>
                </a:solidFill>
              </a:rPr>
              <a:t> de proiect, nu se admite.</a:t>
            </a:r>
            <a:endParaRPr lang="ru-RU" sz="24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o-RO" dirty="0" smtClean="0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7945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>
                <a:solidFill>
                  <a:srgbClr val="002060"/>
                </a:solidFill>
              </a:rPr>
              <a:t>VERIFICAREA DOCUMENTAŢIEI DE PROIECT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ro-RO" b="1" dirty="0">
                <a:solidFill>
                  <a:srgbClr val="002060"/>
                </a:solidFill>
              </a:rPr>
              <a:t>PENTRU CONSTRUCŢII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sz="3200" dirty="0" smtClean="0">
                <a:solidFill>
                  <a:srgbClr val="0070C0"/>
                </a:solidFill>
              </a:rPr>
              <a:t>Conform </a:t>
            </a:r>
            <a:r>
              <a:rPr lang="ro-RO" sz="3200" dirty="0">
                <a:solidFill>
                  <a:srgbClr val="0070C0"/>
                </a:solidFill>
              </a:rPr>
              <a:t>lit. </a:t>
            </a:r>
            <a:r>
              <a:rPr lang="en-US" sz="3200" b="1" dirty="0">
                <a:solidFill>
                  <a:srgbClr val="0070C0"/>
                </a:solidFill>
              </a:rPr>
              <a:t>b) ,</a:t>
            </a:r>
            <a:r>
              <a:rPr lang="en-US" sz="3200" dirty="0">
                <a:solidFill>
                  <a:srgbClr val="0070C0"/>
                </a:solidFill>
              </a:rPr>
              <a:t> a</a:t>
            </a:r>
            <a:r>
              <a:rPr lang="en-US" sz="3200" b="1" dirty="0">
                <a:solidFill>
                  <a:srgbClr val="0070C0"/>
                </a:solidFill>
              </a:rPr>
              <a:t>rt 11  </a:t>
            </a:r>
            <a:r>
              <a:rPr lang="en-US" sz="3200" dirty="0">
                <a:solidFill>
                  <a:srgbClr val="0070C0"/>
                </a:solidFill>
              </a:rPr>
              <a:t>din </a:t>
            </a:r>
            <a:r>
              <a:rPr lang="ro-RO" sz="3200" dirty="0" err="1" smtClean="0">
                <a:solidFill>
                  <a:srgbClr val="0070C0"/>
                </a:solidFill>
              </a:rPr>
              <a:t>aceiaşi</a:t>
            </a:r>
            <a:r>
              <a:rPr lang="ro-RO" sz="3200" dirty="0" smtClean="0">
                <a:solidFill>
                  <a:srgbClr val="0070C0"/>
                </a:solidFill>
              </a:rPr>
              <a:t> Lege, </a:t>
            </a:r>
            <a:r>
              <a:rPr lang="ro-MD" sz="3200" dirty="0" err="1" smtClean="0">
                <a:solidFill>
                  <a:srgbClr val="0070C0"/>
                </a:solidFill>
              </a:rPr>
              <a:t>Documentaţia</a:t>
            </a:r>
            <a:r>
              <a:rPr lang="ro-MD" sz="3200" dirty="0" smtClean="0">
                <a:solidFill>
                  <a:srgbClr val="0070C0"/>
                </a:solidFill>
              </a:rPr>
              <a:t> </a:t>
            </a:r>
            <a:r>
              <a:rPr lang="ro-MD" sz="3200" dirty="0">
                <a:solidFill>
                  <a:srgbClr val="0070C0"/>
                </a:solidFill>
              </a:rPr>
              <a:t>de proiect elaborată în baza certificatului de urbanism pentru proiectare se supune în mod obligatoriu verificării de către verificatorii de proiecte </a:t>
            </a:r>
            <a:r>
              <a:rPr lang="ro-MD" sz="3200" dirty="0" err="1">
                <a:solidFill>
                  <a:srgbClr val="0070C0"/>
                </a:solidFill>
              </a:rPr>
              <a:t>atestaţi</a:t>
            </a:r>
            <a:r>
              <a:rPr lang="ro-MD" sz="3200" dirty="0">
                <a:solidFill>
                  <a:srgbClr val="0070C0"/>
                </a:solidFill>
              </a:rPr>
              <a:t> sau  </a:t>
            </a:r>
            <a:r>
              <a:rPr lang="ro-MD" sz="3200" dirty="0" err="1">
                <a:solidFill>
                  <a:srgbClr val="0070C0"/>
                </a:solidFill>
              </a:rPr>
              <a:t>instituţiile</a:t>
            </a:r>
            <a:r>
              <a:rPr lang="ro-MD" sz="3200" dirty="0">
                <a:solidFill>
                  <a:srgbClr val="0070C0"/>
                </a:solidFill>
              </a:rPr>
              <a:t> autorizate în verificarea proiectelor</a:t>
            </a:r>
            <a:r>
              <a:rPr lang="ro-MD" sz="3200" dirty="0" smtClean="0">
                <a:solidFill>
                  <a:srgbClr val="0070C0"/>
                </a:solidFill>
              </a:rPr>
              <a:t>.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o-MD" sz="1400" dirty="0">
              <a:solidFill>
                <a:srgbClr val="0070C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MD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21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01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rgbClr val="002060"/>
                </a:solidFill>
              </a:rPr>
              <a:t>OBŢINEREA AUTORIZAŢIEI DE CONSTRUIRE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sz="2700" dirty="0">
                <a:solidFill>
                  <a:srgbClr val="0070C0"/>
                </a:solidFill>
              </a:rPr>
              <a:t>Executarea lucrărilor de </a:t>
            </a:r>
            <a:r>
              <a:rPr lang="ro-RO" sz="2700" dirty="0" err="1">
                <a:solidFill>
                  <a:srgbClr val="0070C0"/>
                </a:solidFill>
              </a:rPr>
              <a:t>construcţie</a:t>
            </a:r>
            <a:r>
              <a:rPr lang="ro-RO" sz="2700" dirty="0">
                <a:solidFill>
                  <a:srgbClr val="0070C0"/>
                </a:solidFill>
              </a:rPr>
              <a:t> se </a:t>
            </a:r>
            <a:r>
              <a:rPr lang="ro-RO" sz="2700" dirty="0" err="1">
                <a:solidFill>
                  <a:srgbClr val="0070C0"/>
                </a:solidFill>
              </a:rPr>
              <a:t>desfăşoară</a:t>
            </a:r>
            <a:r>
              <a:rPr lang="ro-RO" sz="2700" dirty="0">
                <a:solidFill>
                  <a:srgbClr val="0070C0"/>
                </a:solidFill>
              </a:rPr>
              <a:t> in baza </a:t>
            </a:r>
            <a:r>
              <a:rPr lang="ro-RO" sz="2700" dirty="0" err="1">
                <a:solidFill>
                  <a:srgbClr val="0070C0"/>
                </a:solidFill>
              </a:rPr>
              <a:t>autorizaţiei</a:t>
            </a:r>
            <a:r>
              <a:rPr lang="ro-RO" sz="2700" dirty="0">
                <a:solidFill>
                  <a:srgbClr val="0070C0"/>
                </a:solidFill>
              </a:rPr>
              <a:t> de </a:t>
            </a:r>
            <a:r>
              <a:rPr lang="ro-RO" sz="2700" dirty="0" smtClean="0">
                <a:solidFill>
                  <a:srgbClr val="0070C0"/>
                </a:solidFill>
              </a:rPr>
              <a:t>construire, emisă de către APL, în baza cererii, în cel mult 10 zile. La cerere se anexează;                                  - </a:t>
            </a:r>
            <a:r>
              <a:rPr lang="ro-RO" sz="2700" dirty="0" err="1" smtClean="0">
                <a:solidFill>
                  <a:srgbClr val="0070C0"/>
                </a:solidFill>
              </a:rPr>
              <a:t>extrtasul</a:t>
            </a:r>
            <a:r>
              <a:rPr lang="ro-RO" sz="2700" dirty="0" smtClean="0">
                <a:solidFill>
                  <a:srgbClr val="0070C0"/>
                </a:solidFill>
              </a:rPr>
              <a:t> din registrul bunurilor imobile,                 - Certificatul de urbanism pentru proiectare,            - extrasul de verificare a </a:t>
            </a:r>
            <a:r>
              <a:rPr lang="ro-RO" sz="2700" dirty="0" err="1" smtClean="0">
                <a:solidFill>
                  <a:srgbClr val="0070C0"/>
                </a:solidFill>
              </a:rPr>
              <a:t>documentaţiei</a:t>
            </a:r>
            <a:r>
              <a:rPr lang="ro-RO" sz="2700" dirty="0" smtClean="0">
                <a:solidFill>
                  <a:srgbClr val="0070C0"/>
                </a:solidFill>
              </a:rPr>
              <a:t> de proiect, - contractul privind supravegherea de autor, </a:t>
            </a:r>
            <a:r>
              <a:rPr lang="ro-RO" sz="2700" dirty="0">
                <a:solidFill>
                  <a:srgbClr val="0070C0"/>
                </a:solidFill>
              </a:rPr>
              <a:t>e</a:t>
            </a:r>
            <a:r>
              <a:rPr lang="ro-RO" sz="2700" dirty="0" smtClean="0">
                <a:solidFill>
                  <a:srgbClr val="0070C0"/>
                </a:solidFill>
              </a:rPr>
              <a:t>tc.</a:t>
            </a:r>
          </a:p>
          <a:p>
            <a:pPr marL="0" indent="0" algn="ctr">
              <a:buNone/>
            </a:pPr>
            <a:r>
              <a:rPr lang="ro-R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22</a:t>
            </a:r>
            <a:r>
              <a:rPr lang="ro-RO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ro-RO" sz="2700" dirty="0" smtClean="0">
                <a:solidFill>
                  <a:srgbClr val="0070C0"/>
                </a:solidFill>
              </a:rPr>
              <a:t>       </a:t>
            </a:r>
            <a:endParaRPr lang="en-US" sz="2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96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.</a:t>
            </a:r>
            <a:endParaRPr lang="en-US" dirty="0"/>
          </a:p>
        </p:txBody>
      </p:sp>
      <p:graphicFrame>
        <p:nvGraphicFramePr>
          <p:cNvPr id="11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068369"/>
              </p:ext>
            </p:extLst>
          </p:nvPr>
        </p:nvGraphicFramePr>
        <p:xfrm>
          <a:off x="2876550" y="974725"/>
          <a:ext cx="4083050" cy="599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Document" r:id="rId10" imgW="5908920" imgH="8680077" progId="Word.Document.8">
                  <p:embed/>
                </p:oleObj>
              </mc:Choice>
              <mc:Fallback>
                <p:oleObj name="Document" r:id="rId10" imgW="5908920" imgH="868007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6550" y="974725"/>
                        <a:ext cx="4083050" cy="5999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5416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rgbClr val="002060"/>
                </a:solidFill>
              </a:rPr>
              <a:t>CONTRACTAREA  COMPANIEI DE CONSTRUCŢII (ANTREPRENORUL GENERAL)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290155"/>
            <a:ext cx="7776000" cy="3973845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sz="2400" dirty="0">
                <a:solidFill>
                  <a:srgbClr val="0070C0"/>
                </a:solidFill>
              </a:rPr>
              <a:t>Contractul se atribui  prin procedura de </a:t>
            </a:r>
            <a:r>
              <a:rPr lang="ro-RO" sz="2400" dirty="0" err="1">
                <a:solidFill>
                  <a:srgbClr val="0070C0"/>
                </a:solidFill>
              </a:rPr>
              <a:t>achiziţii</a:t>
            </a:r>
            <a:r>
              <a:rPr lang="ro-RO" sz="2400" dirty="0">
                <a:solidFill>
                  <a:srgbClr val="0070C0"/>
                </a:solidFill>
              </a:rPr>
              <a:t> publice,  a companiei de </a:t>
            </a:r>
            <a:r>
              <a:rPr lang="ro-RO" sz="2400" dirty="0" err="1">
                <a:solidFill>
                  <a:srgbClr val="0070C0"/>
                </a:solidFill>
              </a:rPr>
              <a:t>construcţii</a:t>
            </a:r>
            <a:r>
              <a:rPr lang="ro-RO" sz="2400" dirty="0">
                <a:solidFill>
                  <a:srgbClr val="0070C0"/>
                </a:solidFill>
              </a:rPr>
              <a:t> (antreprenorul general).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o-MD" sz="2400" b="1" dirty="0" smtClean="0">
                <a:solidFill>
                  <a:srgbClr val="0070C0"/>
                </a:solidFill>
              </a:rPr>
              <a:t>Legea </a:t>
            </a:r>
            <a:r>
              <a:rPr lang="ro-MD" sz="2400" dirty="0">
                <a:solidFill>
                  <a:srgbClr val="0070C0"/>
                </a:solidFill>
              </a:rPr>
              <a:t>Nr. </a:t>
            </a:r>
            <a:r>
              <a:rPr lang="ru-RU" sz="2400" dirty="0" smtClean="0">
                <a:solidFill>
                  <a:srgbClr val="0070C0"/>
                </a:solidFill>
              </a:rPr>
              <a:t>131 </a:t>
            </a:r>
            <a:r>
              <a:rPr lang="ro-MD" sz="2400" dirty="0" smtClean="0">
                <a:solidFill>
                  <a:srgbClr val="0070C0"/>
                </a:solidFill>
              </a:rPr>
              <a:t>din</a:t>
            </a:r>
            <a:r>
              <a:rPr lang="ro-MD" sz="2400" dirty="0">
                <a:solidFill>
                  <a:srgbClr val="0070C0"/>
                </a:solidFill>
              </a:rPr>
              <a:t>  </a:t>
            </a:r>
            <a:r>
              <a:rPr lang="ru-RU" sz="2400" dirty="0" smtClean="0">
                <a:solidFill>
                  <a:srgbClr val="0070C0"/>
                </a:solidFill>
              </a:rPr>
              <a:t>0</a:t>
            </a:r>
            <a:r>
              <a:rPr lang="ro-MD" sz="2400" dirty="0" smtClean="0">
                <a:solidFill>
                  <a:srgbClr val="0070C0"/>
                </a:solidFill>
              </a:rPr>
              <a:t>3.04.20</a:t>
            </a:r>
            <a:r>
              <a:rPr lang="ru-RU" sz="2400" dirty="0" smtClean="0">
                <a:solidFill>
                  <a:srgbClr val="0070C0"/>
                </a:solidFill>
              </a:rPr>
              <a:t>15</a:t>
            </a:r>
            <a:r>
              <a:rPr lang="ro-MD" sz="2400" dirty="0" smtClean="0">
                <a:solidFill>
                  <a:srgbClr val="0070C0"/>
                </a:solidFill>
              </a:rPr>
              <a:t> </a:t>
            </a:r>
            <a:r>
              <a:rPr lang="ro-MD" sz="2400" b="1" dirty="0">
                <a:solidFill>
                  <a:srgbClr val="0070C0"/>
                </a:solidFill>
              </a:rPr>
              <a:t>privind </a:t>
            </a:r>
            <a:r>
              <a:rPr lang="ro-MD" sz="2400" b="1" dirty="0" err="1">
                <a:solidFill>
                  <a:srgbClr val="0070C0"/>
                </a:solidFill>
              </a:rPr>
              <a:t>achiziţiile</a:t>
            </a:r>
            <a:r>
              <a:rPr lang="ro-MD" sz="2400" b="1" dirty="0">
                <a:solidFill>
                  <a:srgbClr val="0070C0"/>
                </a:solidFill>
              </a:rPr>
              <a:t> publice</a:t>
            </a:r>
            <a:r>
              <a:rPr lang="ro-MD" sz="2400" b="1" dirty="0" smtClean="0">
                <a:solidFill>
                  <a:srgbClr val="0070C0"/>
                </a:solidFill>
              </a:rPr>
              <a:t>.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o-RO" sz="2400" b="1" dirty="0" smtClean="0">
                <a:solidFill>
                  <a:srgbClr val="0070C0"/>
                </a:solidFill>
              </a:rPr>
              <a:t>Cap VII Procedurile </a:t>
            </a:r>
            <a:r>
              <a:rPr lang="ro-RO" sz="2400" b="1" dirty="0" err="1" smtClean="0">
                <a:solidFill>
                  <a:srgbClr val="0070C0"/>
                </a:solidFill>
              </a:rPr>
              <a:t>achiziţiilor</a:t>
            </a:r>
            <a:r>
              <a:rPr lang="ro-RO" sz="2400" b="1" dirty="0" smtClean="0">
                <a:solidFill>
                  <a:srgbClr val="0070C0"/>
                </a:solidFill>
              </a:rPr>
              <a:t> publice.</a:t>
            </a:r>
            <a:endParaRPr lang="ru-RU" sz="2400" b="1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MD" sz="2400" b="1" dirty="0" err="1">
                <a:solidFill>
                  <a:srgbClr val="0070C0"/>
                </a:solidFill>
              </a:rPr>
              <a:t>Secţiunea</a:t>
            </a:r>
            <a:r>
              <a:rPr lang="ro-MD" sz="2400" dirty="0">
                <a:solidFill>
                  <a:srgbClr val="0070C0"/>
                </a:solidFill>
              </a:rPr>
              <a:t> </a:t>
            </a:r>
            <a:r>
              <a:rPr lang="ro-MD" sz="2400" b="1" dirty="0">
                <a:solidFill>
                  <a:srgbClr val="0070C0"/>
                </a:solidFill>
              </a:rPr>
              <a:t>I,</a:t>
            </a:r>
            <a:r>
              <a:rPr lang="ro-MD" sz="2400" dirty="0">
                <a:solidFill>
                  <a:srgbClr val="0070C0"/>
                </a:solidFill>
              </a:rPr>
              <a:t> Tipurile procedurilor de </a:t>
            </a:r>
            <a:r>
              <a:rPr lang="ro-MD" sz="2400" dirty="0" err="1">
                <a:solidFill>
                  <a:srgbClr val="0070C0"/>
                </a:solidFill>
              </a:rPr>
              <a:t>achiziţie</a:t>
            </a:r>
            <a:r>
              <a:rPr lang="ro-MD" sz="2400" dirty="0">
                <a:solidFill>
                  <a:srgbClr val="0070C0"/>
                </a:solidFill>
              </a:rPr>
              <a:t> publică</a:t>
            </a:r>
            <a:endParaRPr lang="ru-RU" sz="2400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o-MD" sz="2400" b="1" dirty="0">
                <a:solidFill>
                  <a:srgbClr val="0070C0"/>
                </a:solidFill>
              </a:rPr>
              <a:t>alte acte:</a:t>
            </a:r>
            <a:endParaRPr lang="ru-RU" sz="2400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o-MD" sz="2400" b="1" dirty="0">
                <a:solidFill>
                  <a:srgbClr val="0070C0"/>
                </a:solidFill>
              </a:rPr>
              <a:t>HG </a:t>
            </a:r>
            <a:r>
              <a:rPr lang="ro-MD" sz="2400" b="1" dirty="0" smtClean="0">
                <a:solidFill>
                  <a:srgbClr val="0070C0"/>
                </a:solidFill>
              </a:rPr>
              <a:t>Nr.669</a:t>
            </a:r>
            <a:r>
              <a:rPr lang="ro-MD" sz="2400" dirty="0" smtClean="0">
                <a:solidFill>
                  <a:srgbClr val="0070C0"/>
                </a:solidFill>
              </a:rPr>
              <a:t> </a:t>
            </a:r>
            <a:r>
              <a:rPr lang="ro-MD" sz="2400" dirty="0">
                <a:solidFill>
                  <a:srgbClr val="0070C0"/>
                </a:solidFill>
              </a:rPr>
              <a:t>din </a:t>
            </a:r>
            <a:r>
              <a:rPr lang="ro-MD" sz="2400" dirty="0" smtClean="0">
                <a:solidFill>
                  <a:srgbClr val="0070C0"/>
                </a:solidFill>
              </a:rPr>
              <a:t>27.05.2016 </a:t>
            </a:r>
            <a:r>
              <a:rPr lang="ro-MD" sz="2400" dirty="0">
                <a:solidFill>
                  <a:srgbClr val="0070C0"/>
                </a:solidFill>
              </a:rPr>
              <a:t>pentru aprobarea Regulamentului privind </a:t>
            </a:r>
            <a:r>
              <a:rPr lang="ro-MD" sz="2400" dirty="0" err="1">
                <a:solidFill>
                  <a:srgbClr val="0070C0"/>
                </a:solidFill>
              </a:rPr>
              <a:t>achiziţiile</a:t>
            </a:r>
            <a:r>
              <a:rPr lang="ro-MD" sz="2400" dirty="0">
                <a:solidFill>
                  <a:srgbClr val="0070C0"/>
                </a:solidFill>
              </a:rPr>
              <a:t> publice de lucrări.</a:t>
            </a:r>
            <a:endParaRPr lang="ru-RU" sz="24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o-RO" sz="1400" dirty="0" smtClean="0"/>
              <a:t>24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56373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rgbClr val="002060"/>
                </a:solidFill>
              </a:rPr>
              <a:t>CONTRACTAREA  COMPANIEI DE CONSTRUCŢII (ANTREPRENORUL GENERAL)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449263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RO" sz="2500" dirty="0">
                <a:solidFill>
                  <a:schemeClr val="accent2">
                    <a:lumMod val="50000"/>
                  </a:schemeClr>
                </a:solidFill>
              </a:rPr>
              <a:t>Investitorul (beneficiarul) va urmări suplimentar, ca la încheierea contractului de antrepriză </a:t>
            </a:r>
            <a:r>
              <a:rPr lang="ro-RO" sz="2500" dirty="0" err="1">
                <a:solidFill>
                  <a:schemeClr val="accent2">
                    <a:lumMod val="50000"/>
                  </a:schemeClr>
                </a:solidFill>
              </a:rPr>
              <a:t>agenţii</a:t>
            </a:r>
            <a:r>
              <a:rPr lang="ro-RO" sz="2500" dirty="0">
                <a:solidFill>
                  <a:schemeClr val="accent2">
                    <a:lumMod val="50000"/>
                  </a:schemeClr>
                </a:solidFill>
              </a:rPr>
              <a:t> economici să dispună conform </a:t>
            </a:r>
            <a:r>
              <a:rPr lang="fr-FR" sz="2500" b="1" dirty="0">
                <a:solidFill>
                  <a:schemeClr val="accent2">
                    <a:lumMod val="50000"/>
                  </a:schemeClr>
                </a:solidFill>
              </a:rPr>
              <a:t>Art. 15.</a:t>
            </a:r>
            <a:r>
              <a:rPr lang="fr-FR" sz="25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r-FR" sz="2500" dirty="0" err="1">
                <a:solidFill>
                  <a:schemeClr val="accent2">
                    <a:lumMod val="50000"/>
                  </a:schemeClr>
                </a:solidFill>
              </a:rPr>
              <a:t>din</a:t>
            </a:r>
            <a:r>
              <a:rPr lang="fr-FR" sz="25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2">
                    <a:lumMod val="50000"/>
                  </a:schemeClr>
                </a:solidFill>
              </a:rPr>
              <a:t>Legea</a:t>
            </a:r>
            <a:r>
              <a:rPr lang="en-US" sz="25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500" b="1" dirty="0" err="1">
                <a:solidFill>
                  <a:schemeClr val="accent2">
                    <a:lumMod val="50000"/>
                  </a:schemeClr>
                </a:solidFill>
              </a:rPr>
              <a:t>Nr</a:t>
            </a:r>
            <a:r>
              <a:rPr lang="en-US" sz="2500" b="1" dirty="0">
                <a:solidFill>
                  <a:schemeClr val="accent2">
                    <a:lumMod val="50000"/>
                  </a:schemeClr>
                </a:solidFill>
              </a:rPr>
              <a:t>. 721</a:t>
            </a:r>
            <a:r>
              <a:rPr lang="en-US" sz="2500" dirty="0">
                <a:solidFill>
                  <a:schemeClr val="accent2">
                    <a:lumMod val="50000"/>
                  </a:schemeClr>
                </a:solidFill>
              </a:rPr>
              <a:t> din  02.02.1996</a:t>
            </a:r>
            <a:r>
              <a:rPr lang="en-US" sz="25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o-MD" sz="2500" b="1" dirty="0">
                <a:solidFill>
                  <a:schemeClr val="accent2">
                    <a:lumMod val="50000"/>
                  </a:schemeClr>
                </a:solidFill>
              </a:rPr>
              <a:t>privind calitatea în </a:t>
            </a:r>
            <a:r>
              <a:rPr lang="ro-MD" sz="2500" b="1" dirty="0" err="1">
                <a:solidFill>
                  <a:schemeClr val="accent2">
                    <a:lumMod val="50000"/>
                  </a:schemeClr>
                </a:solidFill>
              </a:rPr>
              <a:t>construcţii</a:t>
            </a:r>
            <a:r>
              <a:rPr lang="ro-MD" sz="25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endParaRPr lang="ru-RU" sz="2500" dirty="0">
              <a:solidFill>
                <a:schemeClr val="accent2">
                  <a:lumMod val="50000"/>
                </a:schemeClr>
              </a:solidFill>
            </a:endParaRPr>
          </a:p>
          <a:p>
            <a:pPr marL="82550" indent="-82550" eaLnBrk="1" fontAlgn="auto" hangingPunct="1">
              <a:spcAft>
                <a:spcPts val="0"/>
              </a:spcAft>
              <a:defRPr/>
            </a:pPr>
            <a:r>
              <a:rPr lang="ro-RO" sz="2500" dirty="0">
                <a:solidFill>
                  <a:schemeClr val="accent2">
                    <a:lumMod val="50000"/>
                  </a:schemeClr>
                </a:solidFill>
              </a:rPr>
              <a:t>de</a:t>
            </a:r>
            <a:r>
              <a:rPr lang="ro-RO" sz="25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o-RO" sz="2500" b="1" dirty="0" err="1">
                <a:solidFill>
                  <a:schemeClr val="accent2">
                    <a:lumMod val="50000"/>
                  </a:schemeClr>
                </a:solidFill>
              </a:rPr>
              <a:t>licenţa</a:t>
            </a:r>
            <a:r>
              <a:rPr lang="ro-RO" sz="25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o-RO" sz="2500" dirty="0">
                <a:solidFill>
                  <a:schemeClr val="accent2">
                    <a:lumMod val="50000"/>
                  </a:schemeClr>
                </a:solidFill>
              </a:rPr>
              <a:t>respectivă pentru executarea lucrărilor de </a:t>
            </a:r>
            <a:r>
              <a:rPr lang="ro-RO" sz="2500" dirty="0" err="1">
                <a:solidFill>
                  <a:schemeClr val="accent2">
                    <a:lumMod val="50000"/>
                  </a:schemeClr>
                </a:solidFill>
              </a:rPr>
              <a:t>construcţii</a:t>
            </a:r>
            <a:r>
              <a:rPr lang="ro-RO" sz="2500" dirty="0">
                <a:solidFill>
                  <a:schemeClr val="accent2">
                    <a:lumMod val="50000"/>
                  </a:schemeClr>
                </a:solidFill>
              </a:rPr>
              <a:t>; </a:t>
            </a:r>
            <a:endParaRPr lang="ru-RU" sz="2500" dirty="0">
              <a:solidFill>
                <a:schemeClr val="accent2">
                  <a:lumMod val="50000"/>
                </a:schemeClr>
              </a:solidFill>
            </a:endParaRPr>
          </a:p>
          <a:p>
            <a:pPr marL="82550" indent="-82550" eaLnBrk="1" fontAlgn="auto" hangingPunct="1">
              <a:spcAft>
                <a:spcPts val="0"/>
              </a:spcAft>
              <a:defRPr/>
            </a:pPr>
            <a:r>
              <a:rPr lang="ro-RO" sz="2500" dirty="0">
                <a:solidFill>
                  <a:schemeClr val="accent2">
                    <a:lumMod val="50000"/>
                  </a:schemeClr>
                </a:solidFill>
              </a:rPr>
              <a:t>de un </a:t>
            </a:r>
            <a:r>
              <a:rPr lang="ro-RO" sz="2500" b="1" dirty="0">
                <a:solidFill>
                  <a:schemeClr val="accent2">
                    <a:lumMod val="50000"/>
                  </a:schemeClr>
                </a:solidFill>
              </a:rPr>
              <a:t>sistem intern </a:t>
            </a:r>
            <a:r>
              <a:rPr lang="ro-RO" sz="2500" dirty="0">
                <a:solidFill>
                  <a:schemeClr val="accent2">
                    <a:lumMod val="50000"/>
                  </a:schemeClr>
                </a:solidFill>
              </a:rPr>
              <a:t>de dirijare </a:t>
            </a:r>
            <a:r>
              <a:rPr lang="ro-RO" sz="2500" dirty="0" err="1">
                <a:solidFill>
                  <a:schemeClr val="accent2">
                    <a:lumMod val="50000"/>
                  </a:schemeClr>
                </a:solidFill>
              </a:rPr>
              <a:t>şi</a:t>
            </a:r>
            <a:r>
              <a:rPr lang="ro-RO" sz="2500" dirty="0">
                <a:solidFill>
                  <a:schemeClr val="accent2">
                    <a:lumMod val="50000"/>
                  </a:schemeClr>
                </a:solidFill>
              </a:rPr>
              <a:t> asigurare a </a:t>
            </a:r>
            <a:r>
              <a:rPr lang="ro-RO" sz="2500" dirty="0" err="1">
                <a:solidFill>
                  <a:schemeClr val="accent2">
                    <a:lumMod val="50000"/>
                  </a:schemeClr>
                </a:solidFill>
              </a:rPr>
              <a:t>calităţii</a:t>
            </a:r>
            <a:r>
              <a:rPr lang="ro-RO" sz="2500" dirty="0">
                <a:solidFill>
                  <a:schemeClr val="accent2">
                    <a:lumMod val="50000"/>
                  </a:schemeClr>
                </a:solidFill>
              </a:rPr>
              <a:t>;</a:t>
            </a:r>
            <a:endParaRPr lang="ru-RU" sz="2500" dirty="0">
              <a:solidFill>
                <a:schemeClr val="accent2">
                  <a:lumMod val="50000"/>
                </a:schemeClr>
              </a:solidFill>
            </a:endParaRPr>
          </a:p>
          <a:p>
            <a:pPr marL="82550" indent="-82550" eaLnBrk="1" fontAlgn="auto" hangingPunct="1">
              <a:spcAft>
                <a:spcPts val="0"/>
              </a:spcAft>
              <a:defRPr/>
            </a:pPr>
            <a:r>
              <a:rPr lang="ro-RO" sz="2500" dirty="0">
                <a:solidFill>
                  <a:schemeClr val="accent2">
                    <a:lumMod val="50000"/>
                  </a:schemeClr>
                </a:solidFill>
              </a:rPr>
              <a:t>de </a:t>
            </a:r>
            <a:r>
              <a:rPr lang="ro-RO" sz="2500" b="1" dirty="0" err="1">
                <a:solidFill>
                  <a:schemeClr val="accent2">
                    <a:lumMod val="50000"/>
                  </a:schemeClr>
                </a:solidFill>
              </a:rPr>
              <a:t>specialişti</a:t>
            </a:r>
            <a:r>
              <a:rPr lang="ro-RO" sz="25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o-RO" sz="2500" b="1" dirty="0" err="1">
                <a:solidFill>
                  <a:schemeClr val="accent2">
                    <a:lumMod val="50000"/>
                  </a:schemeClr>
                </a:solidFill>
              </a:rPr>
              <a:t>atestaţi</a:t>
            </a:r>
            <a:r>
              <a:rPr lang="ro-RO" sz="25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o-RO" sz="2500" dirty="0">
                <a:solidFill>
                  <a:schemeClr val="accent2">
                    <a:lumMod val="50000"/>
                  </a:schemeClr>
                </a:solidFill>
              </a:rPr>
              <a:t>în executarea lucrărilor de </a:t>
            </a:r>
            <a:r>
              <a:rPr lang="ro-RO" sz="2500" dirty="0" err="1">
                <a:solidFill>
                  <a:schemeClr val="accent2">
                    <a:lumMod val="50000"/>
                  </a:schemeClr>
                </a:solidFill>
              </a:rPr>
              <a:t>construcţii</a:t>
            </a:r>
            <a:r>
              <a:rPr lang="ro-RO" sz="2500" dirty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ro-RO" sz="2500" dirty="0" err="1">
                <a:solidFill>
                  <a:schemeClr val="accent2">
                    <a:lumMod val="50000"/>
                  </a:schemeClr>
                </a:solidFill>
              </a:rPr>
              <a:t>diriginţi</a:t>
            </a:r>
            <a:r>
              <a:rPr lang="ro-RO" sz="2500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ro-RO" sz="2500" dirty="0" err="1">
                <a:solidFill>
                  <a:schemeClr val="accent2">
                    <a:lumMod val="50000"/>
                  </a:schemeClr>
                </a:solidFill>
              </a:rPr>
              <a:t>şantier</a:t>
            </a:r>
            <a:r>
              <a:rPr lang="ro-RO" sz="25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o-RO" sz="2500" dirty="0" err="1">
                <a:solidFill>
                  <a:schemeClr val="accent2">
                    <a:lumMod val="50000"/>
                  </a:schemeClr>
                </a:solidFill>
              </a:rPr>
              <a:t>atestaţi</a:t>
            </a:r>
            <a:r>
              <a:rPr lang="ro-RO" sz="2500" dirty="0">
                <a:solidFill>
                  <a:schemeClr val="accent2">
                    <a:lumMod val="50000"/>
                  </a:schemeClr>
                </a:solidFill>
              </a:rPr>
              <a:t>, etc</a:t>
            </a:r>
            <a:r>
              <a:rPr lang="ro-RO" sz="2500" dirty="0" smtClean="0">
                <a:solidFill>
                  <a:schemeClr val="accent2">
                    <a:lumMod val="50000"/>
                  </a:schemeClr>
                </a:solidFill>
              </a:rPr>
              <a:t>.).</a:t>
            </a:r>
          </a:p>
          <a:p>
            <a:pPr marL="82550" indent="-82550" algn="ctr" eaLnBrk="1" fontAlgn="auto" hangingPunct="1">
              <a:spcAft>
                <a:spcPts val="0"/>
              </a:spcAft>
              <a:defRPr/>
            </a:pPr>
            <a:endParaRPr lang="ro-RO" sz="14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o-RO" sz="1400" dirty="0" smtClean="0">
                <a:solidFill>
                  <a:schemeClr val="accent2">
                    <a:lumMod val="50000"/>
                  </a:schemeClr>
                </a:solidFill>
              </a:rPr>
              <a:t>25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1153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rgbClr val="002060"/>
                </a:solidFill>
              </a:rPr>
              <a:t>OBLIGAŢIILE INVESTITORULUI</a:t>
            </a:r>
            <a:r>
              <a:rPr lang="en-US" b="1" dirty="0">
                <a:solidFill>
                  <a:srgbClr val="002060"/>
                </a:solidFill>
              </a:rPr>
              <a:t>/BENEFICIARULUI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003721"/>
            <a:ext cx="7776000" cy="4260279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82550" algn="l"/>
              </a:tabLst>
              <a:defRPr/>
            </a:pPr>
            <a:r>
              <a:rPr lang="ro-MD" sz="2000" b="1" dirty="0" smtClean="0">
                <a:solidFill>
                  <a:schemeClr val="accent2">
                    <a:lumMod val="50000"/>
                  </a:schemeClr>
                </a:solidFill>
              </a:rPr>
              <a:t>In conformitate cu </a:t>
            </a:r>
            <a:r>
              <a:rPr lang="ro-MD" sz="2000" b="1" dirty="0" err="1" smtClean="0">
                <a:solidFill>
                  <a:schemeClr val="accent2">
                    <a:lumMod val="50000"/>
                  </a:schemeClr>
                </a:solidFill>
              </a:rPr>
              <a:t>legislaţia</a:t>
            </a:r>
            <a:r>
              <a:rPr lang="ro-MD" sz="2000" b="1" dirty="0" smtClean="0">
                <a:solidFill>
                  <a:schemeClr val="accent2">
                    <a:lumMod val="50000"/>
                  </a:schemeClr>
                </a:solidFill>
              </a:rPr>
              <a:t> RM în vigoare, </a:t>
            </a:r>
            <a:r>
              <a:rPr lang="ro-MD" sz="2000" b="1" dirty="0" err="1" smtClean="0">
                <a:solidFill>
                  <a:schemeClr val="accent2">
                    <a:lumMod val="50000"/>
                  </a:schemeClr>
                </a:solidFill>
              </a:rPr>
              <a:t>obligaţiile</a:t>
            </a:r>
            <a:r>
              <a:rPr lang="ro-MD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o-MD" sz="2000" b="1" dirty="0">
                <a:solidFill>
                  <a:schemeClr val="accent2">
                    <a:lumMod val="50000"/>
                  </a:schemeClr>
                </a:solidFill>
              </a:rPr>
              <a:t>investitorului sunt următoarele: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o-RO" sz="2000" dirty="0">
                <a:solidFill>
                  <a:srgbClr val="0070C0"/>
                </a:solidFill>
              </a:rPr>
              <a:t>asigură </a:t>
            </a:r>
            <a:r>
              <a:rPr lang="ro-RO" sz="2000" b="1" dirty="0">
                <a:solidFill>
                  <a:srgbClr val="0070C0"/>
                </a:solidFill>
              </a:rPr>
              <a:t>verificarea </a:t>
            </a:r>
            <a:r>
              <a:rPr lang="ro-RO" sz="2000" b="1" dirty="0" err="1">
                <a:solidFill>
                  <a:srgbClr val="0070C0"/>
                </a:solidFill>
              </a:rPr>
              <a:t>execuţiei</a:t>
            </a:r>
            <a:r>
              <a:rPr lang="ro-RO" sz="2000" b="1" dirty="0">
                <a:solidFill>
                  <a:srgbClr val="0070C0"/>
                </a:solidFill>
              </a:rPr>
              <a:t> calitative a lucrărilor</a:t>
            </a:r>
            <a:r>
              <a:rPr lang="ro-RO" sz="2000" dirty="0">
                <a:solidFill>
                  <a:srgbClr val="0070C0"/>
                </a:solidFill>
              </a:rPr>
              <a:t> de </a:t>
            </a:r>
            <a:r>
              <a:rPr lang="ro-RO" sz="2000" dirty="0" err="1">
                <a:solidFill>
                  <a:srgbClr val="0070C0"/>
                </a:solidFill>
              </a:rPr>
              <a:t>construcţii</a:t>
            </a:r>
            <a:r>
              <a:rPr lang="ro-RO" sz="2000" dirty="0">
                <a:solidFill>
                  <a:srgbClr val="0070C0"/>
                </a:solidFill>
              </a:rPr>
              <a:t> prin responsabili tehnici </a:t>
            </a:r>
            <a:r>
              <a:rPr lang="ro-RO" sz="2000" dirty="0" err="1">
                <a:solidFill>
                  <a:srgbClr val="0070C0"/>
                </a:solidFill>
              </a:rPr>
              <a:t>atestaţi</a:t>
            </a:r>
            <a:r>
              <a:rPr lang="ro-RO" sz="2000" dirty="0">
                <a:solidFill>
                  <a:srgbClr val="0070C0"/>
                </a:solidFill>
              </a:rPr>
              <a:t>;</a:t>
            </a:r>
            <a:endParaRPr lang="ru-RU" sz="2000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o-RO" sz="2000" b="1" dirty="0">
                <a:solidFill>
                  <a:srgbClr val="0070C0"/>
                </a:solidFill>
              </a:rPr>
              <a:t>întocmirea </a:t>
            </a:r>
            <a:r>
              <a:rPr lang="ro-RO" sz="2000" b="1" dirty="0" err="1">
                <a:solidFill>
                  <a:srgbClr val="0070C0"/>
                </a:solidFill>
              </a:rPr>
              <a:t>cărţii</a:t>
            </a:r>
            <a:r>
              <a:rPr lang="ro-RO" sz="2000" b="1" dirty="0">
                <a:solidFill>
                  <a:srgbClr val="0070C0"/>
                </a:solidFill>
              </a:rPr>
              <a:t> tehnice</a:t>
            </a:r>
            <a:r>
              <a:rPr lang="ro-RO" sz="2000" dirty="0">
                <a:solidFill>
                  <a:srgbClr val="0070C0"/>
                </a:solidFill>
              </a:rPr>
              <a:t> </a:t>
            </a:r>
            <a:r>
              <a:rPr lang="ro-RO" sz="2000" dirty="0" err="1">
                <a:solidFill>
                  <a:srgbClr val="0070C0"/>
                </a:solidFill>
              </a:rPr>
              <a:t>şi</a:t>
            </a:r>
            <a:r>
              <a:rPr lang="ro-RO" sz="2000" dirty="0">
                <a:solidFill>
                  <a:srgbClr val="0070C0"/>
                </a:solidFill>
              </a:rPr>
              <a:t> predarea acesteia proprietarului după finalizarea lucrărilor;</a:t>
            </a:r>
            <a:endParaRPr lang="ru-RU" sz="2000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o-RO" sz="2000" dirty="0">
                <a:solidFill>
                  <a:srgbClr val="0070C0"/>
                </a:solidFill>
              </a:rPr>
              <a:t>asigură </a:t>
            </a:r>
            <a:r>
              <a:rPr lang="ro-RO" sz="2000" b="1" dirty="0" err="1">
                <a:solidFill>
                  <a:srgbClr val="0070C0"/>
                </a:solidFill>
              </a:rPr>
              <a:t>recepţia</a:t>
            </a:r>
            <a:r>
              <a:rPr lang="ro-RO" sz="2000" b="1" dirty="0">
                <a:solidFill>
                  <a:srgbClr val="0070C0"/>
                </a:solidFill>
              </a:rPr>
              <a:t> lucrărilor de </a:t>
            </a:r>
            <a:r>
              <a:rPr lang="ro-RO" sz="2000" b="1" dirty="0" err="1">
                <a:solidFill>
                  <a:srgbClr val="0070C0"/>
                </a:solidFill>
              </a:rPr>
              <a:t>construcţii</a:t>
            </a:r>
            <a:r>
              <a:rPr lang="ro-RO" sz="2000" dirty="0">
                <a:solidFill>
                  <a:srgbClr val="0070C0"/>
                </a:solidFill>
              </a:rPr>
              <a:t> la terminarea lucrărilor;</a:t>
            </a:r>
            <a:endParaRPr lang="ru-RU" sz="2000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o-MD" sz="2000" b="1" dirty="0" err="1">
                <a:solidFill>
                  <a:srgbClr val="0070C0"/>
                </a:solidFill>
              </a:rPr>
              <a:t>soluţionează</a:t>
            </a:r>
            <a:r>
              <a:rPr lang="ro-MD" sz="2000" b="1" dirty="0">
                <a:solidFill>
                  <a:srgbClr val="0070C0"/>
                </a:solidFill>
              </a:rPr>
              <a:t> </a:t>
            </a:r>
            <a:r>
              <a:rPr lang="ro-MD" sz="2000" b="1" dirty="0" err="1">
                <a:solidFill>
                  <a:srgbClr val="0070C0"/>
                </a:solidFill>
              </a:rPr>
              <a:t>neconformităţile</a:t>
            </a:r>
            <a:r>
              <a:rPr lang="ro-MD" sz="2000" dirty="0">
                <a:solidFill>
                  <a:srgbClr val="0070C0"/>
                </a:solidFill>
              </a:rPr>
              <a:t> </a:t>
            </a:r>
            <a:r>
              <a:rPr lang="ro-MD" sz="2000" dirty="0" err="1">
                <a:solidFill>
                  <a:srgbClr val="0070C0"/>
                </a:solidFill>
              </a:rPr>
              <a:t>şi</a:t>
            </a:r>
            <a:r>
              <a:rPr lang="ro-MD" sz="2000" dirty="0">
                <a:solidFill>
                  <a:srgbClr val="0070C0"/>
                </a:solidFill>
              </a:rPr>
              <a:t> a defectelor apărute pe parcursul executării lucrărilor de </a:t>
            </a:r>
            <a:r>
              <a:rPr lang="ro-MD" sz="2000" dirty="0" err="1">
                <a:solidFill>
                  <a:srgbClr val="0070C0"/>
                </a:solidFill>
              </a:rPr>
              <a:t>construcţie</a:t>
            </a:r>
            <a:r>
              <a:rPr lang="ro-MD" sz="2000" dirty="0">
                <a:solidFill>
                  <a:srgbClr val="0070C0"/>
                </a:solidFill>
              </a:rPr>
              <a:t>;</a:t>
            </a:r>
            <a:endParaRPr lang="ru-RU" sz="2000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o-RO" sz="2000" dirty="0">
                <a:solidFill>
                  <a:srgbClr val="0070C0"/>
                </a:solidFill>
              </a:rPr>
              <a:t>asigură expertizarea </a:t>
            </a:r>
            <a:r>
              <a:rPr lang="ro-RO" sz="2000" dirty="0" err="1">
                <a:solidFill>
                  <a:srgbClr val="0070C0"/>
                </a:solidFill>
              </a:rPr>
              <a:t>construcţiilor</a:t>
            </a:r>
            <a:r>
              <a:rPr lang="ro-RO" sz="2000" dirty="0">
                <a:solidFill>
                  <a:srgbClr val="0070C0"/>
                </a:solidFill>
              </a:rPr>
              <a:t> de către </a:t>
            </a:r>
            <a:r>
              <a:rPr lang="ro-RO" sz="2000" dirty="0" err="1">
                <a:solidFill>
                  <a:srgbClr val="0070C0"/>
                </a:solidFill>
              </a:rPr>
              <a:t>experţi</a:t>
            </a:r>
            <a:r>
              <a:rPr lang="ro-RO" sz="2000" dirty="0">
                <a:solidFill>
                  <a:srgbClr val="0070C0"/>
                </a:solidFill>
              </a:rPr>
              <a:t> tehnici </a:t>
            </a:r>
            <a:r>
              <a:rPr lang="ro-RO" sz="2000" dirty="0" err="1">
                <a:solidFill>
                  <a:srgbClr val="0070C0"/>
                </a:solidFill>
              </a:rPr>
              <a:t>atestaţi</a:t>
            </a:r>
            <a:r>
              <a:rPr lang="ro-RO" sz="2000" dirty="0">
                <a:solidFill>
                  <a:srgbClr val="0070C0"/>
                </a:solidFill>
              </a:rPr>
              <a:t> pentru lucrări de </a:t>
            </a:r>
            <a:r>
              <a:rPr lang="ro-RO" sz="2000" dirty="0" err="1">
                <a:solidFill>
                  <a:srgbClr val="0070C0"/>
                </a:solidFill>
              </a:rPr>
              <a:t>reconstrucţii</a:t>
            </a:r>
            <a:r>
              <a:rPr lang="ro-RO" sz="2000" dirty="0">
                <a:solidFill>
                  <a:srgbClr val="0070C0"/>
                </a:solidFill>
              </a:rPr>
              <a:t>, modificări, consolidări, etc</a:t>
            </a:r>
            <a:r>
              <a:rPr lang="ro-RO" sz="2000" dirty="0" smtClean="0">
                <a:solidFill>
                  <a:srgbClr val="0070C0"/>
                </a:solidFill>
              </a:rPr>
              <a:t>.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o-R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26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87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rgbClr val="002060"/>
                </a:solidFill>
              </a:rPr>
              <a:t>CARTEA TEHNICĂ A CONSTRUCŢIEI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003721"/>
            <a:ext cx="7776000" cy="4260279"/>
          </a:xfrm>
        </p:spPr>
        <p:txBody>
          <a:bodyPr/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82550" algn="l"/>
              </a:tabLst>
              <a:defRPr/>
            </a:pPr>
            <a:r>
              <a:rPr lang="ro-RO" sz="2800" b="1" dirty="0">
                <a:solidFill>
                  <a:srgbClr val="0070C0"/>
                </a:solidFill>
              </a:rPr>
              <a:t>Legea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err="1">
                <a:solidFill>
                  <a:srgbClr val="0070C0"/>
                </a:solidFill>
              </a:rPr>
              <a:t>Nr</a:t>
            </a:r>
            <a:r>
              <a:rPr lang="en-US" sz="2800" dirty="0">
                <a:solidFill>
                  <a:srgbClr val="0070C0"/>
                </a:solidFill>
              </a:rPr>
              <a:t>. 721 din  02.02.1996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ro-MD" sz="2800" b="1" dirty="0">
                <a:solidFill>
                  <a:srgbClr val="0070C0"/>
                </a:solidFill>
              </a:rPr>
              <a:t>privind calitatea în </a:t>
            </a:r>
            <a:r>
              <a:rPr lang="ro-MD" sz="2800" b="1" dirty="0" err="1">
                <a:solidFill>
                  <a:srgbClr val="0070C0"/>
                </a:solidFill>
              </a:rPr>
              <a:t>construcţii</a:t>
            </a:r>
            <a:r>
              <a:rPr lang="ro-MD" sz="2800" b="1" dirty="0">
                <a:solidFill>
                  <a:srgbClr val="0070C0"/>
                </a:solidFill>
              </a:rPr>
              <a:t>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82550" algn="l"/>
              </a:tabLst>
              <a:defRPr/>
            </a:pPr>
            <a:r>
              <a:rPr lang="fr-FR" sz="2800" b="1" dirty="0">
                <a:solidFill>
                  <a:srgbClr val="0070C0"/>
                </a:solidFill>
              </a:rPr>
              <a:t>Art. </a:t>
            </a:r>
            <a:r>
              <a:rPr lang="fr-FR" sz="2800" b="1" dirty="0" smtClean="0">
                <a:solidFill>
                  <a:srgbClr val="0070C0"/>
                </a:solidFill>
              </a:rPr>
              <a:t>18.</a:t>
            </a:r>
            <a:r>
              <a:rPr lang="ro-RO" sz="2800" dirty="0" smtClean="0">
                <a:solidFill>
                  <a:srgbClr val="0070C0"/>
                </a:solidFill>
              </a:rPr>
              <a:t> Cartea </a:t>
            </a:r>
            <a:r>
              <a:rPr lang="ro-RO" sz="2800" dirty="0">
                <a:solidFill>
                  <a:srgbClr val="0070C0"/>
                </a:solidFill>
              </a:rPr>
              <a:t>tehnică se </a:t>
            </a:r>
            <a:r>
              <a:rPr lang="ro-RO" sz="2800" dirty="0" err="1">
                <a:solidFill>
                  <a:srgbClr val="0070C0"/>
                </a:solidFill>
              </a:rPr>
              <a:t>întocmeşte</a:t>
            </a:r>
            <a:r>
              <a:rPr lang="ro-RO" sz="2800" dirty="0">
                <a:solidFill>
                  <a:srgbClr val="0070C0"/>
                </a:solidFill>
              </a:rPr>
              <a:t> prin grija investitorului </a:t>
            </a:r>
            <a:r>
              <a:rPr lang="ro-RO" sz="2800" dirty="0" err="1">
                <a:solidFill>
                  <a:srgbClr val="0070C0"/>
                </a:solidFill>
              </a:rPr>
              <a:t>şi</a:t>
            </a:r>
            <a:r>
              <a:rPr lang="ro-RO" sz="2800" dirty="0">
                <a:solidFill>
                  <a:srgbClr val="0070C0"/>
                </a:solidFill>
              </a:rPr>
              <a:t> se predă proprietarului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sz="2800" b="1" dirty="0">
                <a:solidFill>
                  <a:srgbClr val="0070C0"/>
                </a:solidFill>
              </a:rPr>
              <a:t>Art. </a:t>
            </a:r>
            <a:r>
              <a:rPr lang="fr-FR" sz="2800" b="1" dirty="0" smtClean="0">
                <a:solidFill>
                  <a:srgbClr val="0070C0"/>
                </a:solidFill>
              </a:rPr>
              <a:t>23.</a:t>
            </a:r>
            <a:r>
              <a:rPr lang="ro-RO" sz="2800" dirty="0" smtClean="0">
                <a:solidFill>
                  <a:srgbClr val="0070C0"/>
                </a:solidFill>
              </a:rPr>
              <a:t>Participanții </a:t>
            </a:r>
            <a:r>
              <a:rPr lang="ro-RO" sz="2800" dirty="0">
                <a:solidFill>
                  <a:srgbClr val="0070C0"/>
                </a:solidFill>
              </a:rPr>
              <a:t>la întocmirea </a:t>
            </a:r>
            <a:r>
              <a:rPr lang="ro-RO" sz="2800" dirty="0" err="1">
                <a:solidFill>
                  <a:srgbClr val="0070C0"/>
                </a:solidFill>
              </a:rPr>
              <a:t>cărţii</a:t>
            </a:r>
            <a:r>
              <a:rPr lang="ro-RO" sz="2800" dirty="0">
                <a:solidFill>
                  <a:srgbClr val="0070C0"/>
                </a:solidFill>
              </a:rPr>
              <a:t> tehnice:</a:t>
            </a:r>
            <a:endParaRPr lang="ru-RU" sz="2800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o-MD" sz="2800" dirty="0">
                <a:solidFill>
                  <a:srgbClr val="0070C0"/>
                </a:solidFill>
              </a:rPr>
              <a:t>Proiectantul,</a:t>
            </a:r>
            <a:endParaRPr lang="ru-RU" sz="2800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o-MD" sz="2800" dirty="0" smtClean="0">
                <a:solidFill>
                  <a:srgbClr val="0070C0"/>
                </a:solidFill>
              </a:rPr>
              <a:t>Investitorul,</a:t>
            </a:r>
            <a:endParaRPr lang="ru-RU" sz="2800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o-MD" sz="2800" dirty="0">
                <a:solidFill>
                  <a:srgbClr val="0070C0"/>
                </a:solidFill>
              </a:rPr>
              <a:t>Antreprenorul </a:t>
            </a:r>
            <a:r>
              <a:rPr lang="ro-MD" sz="2800" dirty="0" smtClean="0">
                <a:solidFill>
                  <a:srgbClr val="0070C0"/>
                </a:solidFill>
              </a:rPr>
              <a:t>general,</a:t>
            </a:r>
            <a:endParaRPr lang="ru-RU" sz="2800" dirty="0">
              <a:solidFill>
                <a:srgbClr val="0070C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o-RO" sz="2800" dirty="0" err="1" smtClean="0">
                <a:solidFill>
                  <a:srgbClr val="0070C0"/>
                </a:solidFill>
              </a:rPr>
              <a:t>Agenţia</a:t>
            </a:r>
            <a:r>
              <a:rPr lang="ro-RO" sz="2800" dirty="0" smtClean="0">
                <a:solidFill>
                  <a:srgbClr val="0070C0"/>
                </a:solidFill>
              </a:rPr>
              <a:t> </a:t>
            </a:r>
            <a:r>
              <a:rPr lang="ro-RO" sz="2800" smtClean="0">
                <a:solidFill>
                  <a:srgbClr val="0070C0"/>
                </a:solidFill>
              </a:rPr>
              <a:t>supraveghere tehnică.</a:t>
            </a:r>
            <a:endParaRPr lang="ro-MD" sz="2800" dirty="0" smtClean="0">
              <a:solidFill>
                <a:srgbClr val="0070C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o-MD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27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847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solidFill>
                  <a:srgbClr val="FF0000"/>
                </a:solidFill>
              </a:rPr>
              <a:t>Actele necesare pentru demararea lucrărilor de construcție la obiectivele rețelelor de alimentare cu apă și de canalizare</a:t>
            </a:r>
            <a:r>
              <a:rPr lang="ro-RO" sz="2000" dirty="0" smtClean="0">
                <a:solidFill>
                  <a:srgbClr val="FF0000"/>
                </a:solidFill>
              </a:rPr>
              <a:t>;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4001" y="1482725"/>
            <a:ext cx="7775788" cy="824088"/>
          </a:xfrm>
        </p:spPr>
        <p:txBody>
          <a:bodyPr/>
          <a:lstStyle/>
          <a:p>
            <a:endParaRPr lang="en-US" sz="32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o-RO" altLang="en-US" sz="2400" b="1" dirty="0">
                <a:solidFill>
                  <a:srgbClr val="002060"/>
                </a:solidFill>
              </a:rPr>
              <a:t>ETAPELE DE ELABORARE  </a:t>
            </a:r>
            <a:r>
              <a:rPr lang="en-US" altLang="en-US" sz="2400" b="1" dirty="0">
                <a:solidFill>
                  <a:srgbClr val="002060"/>
                </a:solidFill>
              </a:rPr>
              <a:t>A </a:t>
            </a:r>
            <a:r>
              <a:rPr lang="ro-RO" altLang="en-US" sz="2400" b="1" dirty="0">
                <a:solidFill>
                  <a:srgbClr val="002060"/>
                </a:solidFill>
              </a:rPr>
              <a:t>DOCUMENTAŢIEI DE </a:t>
            </a:r>
            <a:r>
              <a:rPr lang="ro-RO" altLang="en-US" sz="2400" b="1" dirty="0" smtClean="0">
                <a:solidFill>
                  <a:srgbClr val="002060"/>
                </a:solidFill>
              </a:rPr>
              <a:t>URBANISM</a:t>
            </a:r>
            <a:endParaRPr lang="ru-RU" altLang="en-US" sz="2400" dirty="0">
              <a:solidFill>
                <a:srgbClr val="002060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r>
              <a:rPr lang="ro-RO" sz="3000" b="1" dirty="0">
                <a:solidFill>
                  <a:srgbClr val="002060"/>
                </a:solidFill>
              </a:rPr>
              <a:t>elaborarea documentației de urbanism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r>
              <a:rPr lang="ro-RO" sz="3000" b="1" dirty="0">
                <a:solidFill>
                  <a:srgbClr val="002060"/>
                </a:solidFill>
              </a:rPr>
              <a:t>Asigurarea elaborării, avizării </a:t>
            </a:r>
            <a:r>
              <a:rPr lang="ro-RO" sz="3000" b="1" dirty="0" err="1">
                <a:solidFill>
                  <a:srgbClr val="002060"/>
                </a:solidFill>
              </a:rPr>
              <a:t>şi</a:t>
            </a:r>
            <a:r>
              <a:rPr lang="ro-RO" sz="3000" b="1" dirty="0">
                <a:solidFill>
                  <a:srgbClr val="002060"/>
                </a:solidFill>
              </a:rPr>
              <a:t> aprobării documentației de urbanism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r>
              <a:rPr lang="ro-RO" sz="3000" b="1" dirty="0">
                <a:solidFill>
                  <a:srgbClr val="002060"/>
                </a:solidFill>
              </a:rPr>
              <a:t>Monitorizarea </a:t>
            </a:r>
            <a:r>
              <a:rPr lang="ro-RO" sz="3000" b="1" dirty="0" smtClean="0">
                <a:solidFill>
                  <a:srgbClr val="002060"/>
                </a:solidFill>
              </a:rPr>
              <a:t>implementării</a:t>
            </a:r>
          </a:p>
          <a:p>
            <a:pPr fontAlgn="auto">
              <a:spcAft>
                <a:spcPts val="0"/>
              </a:spcAft>
              <a:defRPr/>
            </a:pPr>
            <a:endParaRPr lang="ro-RO" sz="3000" b="1" dirty="0">
              <a:solidFill>
                <a:srgbClr val="00206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ro-RO" sz="3000" b="1" dirty="0" smtClean="0">
              <a:solidFill>
                <a:srgbClr val="002060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o-RO" dirty="0">
                <a:solidFill>
                  <a:srgbClr val="002060"/>
                </a:solidFill>
              </a:rPr>
              <a:t>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083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02060"/>
                </a:solidFill>
              </a:rPr>
              <a:t>CARTEA TEHNICĂ A CONSTRUCŢIEI</a:t>
            </a:r>
            <a:r>
              <a:rPr lang="ru-RU" u="sng" dirty="0">
                <a:solidFill>
                  <a:srgbClr val="7C2C16"/>
                </a:solidFill>
              </a:rPr>
              <a:t/>
            </a:r>
            <a:br>
              <a:rPr lang="ru-RU" u="sng" dirty="0">
                <a:solidFill>
                  <a:srgbClr val="7C2C16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MD" sz="2400" i="1" dirty="0">
                <a:solidFill>
                  <a:srgbClr val="44180C"/>
                </a:solidFill>
              </a:rPr>
              <a:t>include următoarele </a:t>
            </a:r>
            <a:r>
              <a:rPr lang="ro-MD" sz="2400" b="1" i="1" u="sng" dirty="0">
                <a:solidFill>
                  <a:srgbClr val="44180C"/>
                </a:solidFill>
              </a:rPr>
              <a:t>4</a:t>
            </a:r>
            <a:r>
              <a:rPr lang="ro-MD" sz="2400" i="1" dirty="0">
                <a:solidFill>
                  <a:srgbClr val="44180C"/>
                </a:solidFill>
              </a:rPr>
              <a:t> capitole:</a:t>
            </a:r>
            <a:endParaRPr lang="ru-RU" sz="2400" i="1" dirty="0">
              <a:solidFill>
                <a:srgbClr val="44180C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70C0"/>
                </a:solidFill>
              </a:rPr>
              <a:t>Cap.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A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  <a:r>
              <a:rPr lang="en-US" sz="2400" dirty="0" err="1">
                <a:solidFill>
                  <a:srgbClr val="0070C0"/>
                </a:solidFill>
              </a:rPr>
              <a:t>Documentaţia</a:t>
            </a:r>
            <a:r>
              <a:rPr lang="en-US" sz="2400" dirty="0">
                <a:solidFill>
                  <a:srgbClr val="0070C0"/>
                </a:solidFill>
              </a:rPr>
              <a:t>   </a:t>
            </a:r>
            <a:r>
              <a:rPr lang="en-US" sz="2400" dirty="0" err="1">
                <a:solidFill>
                  <a:srgbClr val="0070C0"/>
                </a:solidFill>
              </a:rPr>
              <a:t>tehnică</a:t>
            </a:r>
            <a:r>
              <a:rPr lang="en-US" sz="2400" dirty="0">
                <a:solidFill>
                  <a:srgbClr val="0070C0"/>
                </a:solidFill>
              </a:rPr>
              <a:t>   </a:t>
            </a:r>
            <a:r>
              <a:rPr lang="en-US" sz="2400" dirty="0" err="1">
                <a:solidFill>
                  <a:srgbClr val="0070C0"/>
                </a:solidFill>
              </a:rPr>
              <a:t>privind</a:t>
            </a:r>
            <a:r>
              <a:rPr lang="en-US" sz="2400" dirty="0">
                <a:solidFill>
                  <a:srgbClr val="0070C0"/>
                </a:solidFill>
              </a:rPr>
              <a:t>   </a:t>
            </a:r>
            <a:r>
              <a:rPr lang="en-US" sz="2400" dirty="0" err="1">
                <a:solidFill>
                  <a:srgbClr val="0070C0"/>
                </a:solidFill>
              </a:rPr>
              <a:t>proiectarea</a:t>
            </a:r>
            <a:r>
              <a:rPr lang="en-US" sz="2400" dirty="0">
                <a:solidFill>
                  <a:srgbClr val="0070C0"/>
                </a:solidFill>
              </a:rPr>
              <a:t>  </a:t>
            </a:r>
            <a:r>
              <a:rPr lang="en-US" sz="2400" dirty="0" err="1">
                <a:solidFill>
                  <a:srgbClr val="0070C0"/>
                </a:solidFill>
              </a:rPr>
              <a:t>construcţiei</a:t>
            </a:r>
            <a:r>
              <a:rPr lang="en-US" sz="2400" dirty="0">
                <a:solidFill>
                  <a:srgbClr val="0070C0"/>
                </a:solidFill>
              </a:rPr>
              <a:t>,</a:t>
            </a:r>
            <a:endParaRPr lang="ru-RU" sz="2400" dirty="0">
              <a:solidFill>
                <a:srgbClr val="0070C0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rgbClr val="0070C0"/>
                </a:solidFill>
              </a:rPr>
              <a:t>Cap.</a:t>
            </a:r>
            <a:r>
              <a:rPr lang="ro-RO" sz="2400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B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  <a:r>
              <a:rPr lang="en-US" sz="2400" dirty="0" err="1">
                <a:solidFill>
                  <a:srgbClr val="0070C0"/>
                </a:solidFill>
              </a:rPr>
              <a:t>Documentaţia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tehnică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privind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execuţia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construcţiei</a:t>
            </a:r>
            <a:r>
              <a:rPr lang="en-US" sz="2400" dirty="0">
                <a:solidFill>
                  <a:srgbClr val="0070C0"/>
                </a:solidFill>
              </a:rPr>
              <a:t>,</a:t>
            </a:r>
            <a:endParaRPr lang="ru-RU" sz="2400" dirty="0">
              <a:solidFill>
                <a:srgbClr val="0070C0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70C0"/>
                </a:solidFill>
              </a:rPr>
              <a:t>Cap.C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  <a:r>
              <a:rPr lang="en-US" sz="2400" dirty="0" err="1">
                <a:solidFill>
                  <a:srgbClr val="0070C0"/>
                </a:solidFill>
              </a:rPr>
              <a:t>Documentaţia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tehnică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privind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recepţia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construcţiei</a:t>
            </a:r>
            <a:r>
              <a:rPr lang="en-US" sz="2400" dirty="0">
                <a:solidFill>
                  <a:srgbClr val="0070C0"/>
                </a:solidFill>
              </a:rPr>
              <a:t>,</a:t>
            </a:r>
            <a:endParaRPr lang="ru-RU" sz="2400" dirty="0">
              <a:solidFill>
                <a:srgbClr val="0070C0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0070C0"/>
                </a:solidFill>
              </a:rPr>
              <a:t>Cap.D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  <a:r>
              <a:rPr lang="en-US" sz="2400" dirty="0" err="1">
                <a:solidFill>
                  <a:srgbClr val="0070C0"/>
                </a:solidFill>
              </a:rPr>
              <a:t>Documentaţia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tehnică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privind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exploatarea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repararea</a:t>
            </a:r>
            <a:r>
              <a:rPr lang="en-US" sz="2400" dirty="0">
                <a:solidFill>
                  <a:srgbClr val="0070C0"/>
                </a:solidFill>
              </a:rPr>
              <a:t>, </a:t>
            </a:r>
            <a:r>
              <a:rPr lang="en-US" sz="2400" dirty="0" err="1">
                <a:solidFill>
                  <a:srgbClr val="0070C0"/>
                </a:solidFill>
              </a:rPr>
              <a:t>întreţinerea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şi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urmărirea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comportării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în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timp</a:t>
            </a:r>
            <a:r>
              <a:rPr lang="en-US" sz="2400" dirty="0">
                <a:solidFill>
                  <a:srgbClr val="0070C0"/>
                </a:solidFill>
              </a:rPr>
              <a:t> a </a:t>
            </a:r>
            <a:r>
              <a:rPr lang="en-US" sz="2400" dirty="0" err="1">
                <a:solidFill>
                  <a:srgbClr val="0070C0"/>
                </a:solidFill>
              </a:rPr>
              <a:t>obiectului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construit</a:t>
            </a:r>
            <a:r>
              <a:rPr lang="en-US" sz="2400" dirty="0">
                <a:solidFill>
                  <a:srgbClr val="0070C0"/>
                </a:solidFill>
              </a:rPr>
              <a:t>. </a:t>
            </a:r>
            <a:endParaRPr lang="ro-RO" sz="2400" dirty="0" smtClean="0">
              <a:solidFill>
                <a:srgbClr val="0070C0"/>
              </a:solidFill>
            </a:endParaRP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o-R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28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2953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rgbClr val="002060"/>
                </a:solidFill>
              </a:rPr>
              <a:t>RECEPŢIA CONSTRUCŢIILOR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5560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82550" algn="l"/>
              </a:tabLst>
              <a:defRPr/>
            </a:pPr>
            <a:r>
              <a:rPr lang="ro-RO" sz="2800" dirty="0" err="1" smtClean="0">
                <a:solidFill>
                  <a:srgbClr val="800000"/>
                </a:solidFill>
              </a:rPr>
              <a:t>Recepţia</a:t>
            </a:r>
            <a:r>
              <a:rPr lang="ro-RO" sz="2800" dirty="0" smtClean="0">
                <a:solidFill>
                  <a:srgbClr val="800000"/>
                </a:solidFill>
              </a:rPr>
              <a:t> </a:t>
            </a:r>
            <a:r>
              <a:rPr lang="ro-RO" sz="2800" dirty="0" err="1">
                <a:solidFill>
                  <a:srgbClr val="800000"/>
                </a:solidFill>
              </a:rPr>
              <a:t>construcţiilor</a:t>
            </a:r>
            <a:r>
              <a:rPr lang="ro-RO" sz="2800" dirty="0">
                <a:solidFill>
                  <a:srgbClr val="800000"/>
                </a:solidFill>
              </a:rPr>
              <a:t> este obligatorie </a:t>
            </a:r>
            <a:r>
              <a:rPr lang="ro-RO" sz="2800" dirty="0" err="1">
                <a:solidFill>
                  <a:srgbClr val="800000"/>
                </a:solidFill>
              </a:rPr>
              <a:t>şi</a:t>
            </a:r>
            <a:r>
              <a:rPr lang="ro-RO" sz="2800" dirty="0">
                <a:solidFill>
                  <a:srgbClr val="800000"/>
                </a:solidFill>
              </a:rPr>
              <a:t> se </a:t>
            </a:r>
            <a:r>
              <a:rPr lang="ro-RO" sz="2800" dirty="0" err="1">
                <a:solidFill>
                  <a:srgbClr val="800000"/>
                </a:solidFill>
              </a:rPr>
              <a:t>iniţiază</a:t>
            </a:r>
            <a:r>
              <a:rPr lang="ro-RO" sz="2800" dirty="0">
                <a:solidFill>
                  <a:srgbClr val="800000"/>
                </a:solidFill>
              </a:rPr>
              <a:t> de către investitor </a:t>
            </a:r>
            <a:r>
              <a:rPr lang="ro-RO" sz="2800" dirty="0" err="1">
                <a:solidFill>
                  <a:srgbClr val="800000"/>
                </a:solidFill>
              </a:rPr>
              <a:t>şi</a:t>
            </a:r>
            <a:r>
              <a:rPr lang="ro-RO" sz="2800" dirty="0">
                <a:solidFill>
                  <a:srgbClr val="800000"/>
                </a:solidFill>
              </a:rPr>
              <a:t> se face  în </a:t>
            </a:r>
            <a:r>
              <a:rPr lang="ro-RO" sz="2800" dirty="0" err="1">
                <a:solidFill>
                  <a:srgbClr val="800000"/>
                </a:solidFill>
              </a:rPr>
              <a:t>prezenţa</a:t>
            </a:r>
            <a:r>
              <a:rPr lang="ro-RO" sz="2800" dirty="0">
                <a:solidFill>
                  <a:srgbClr val="800000"/>
                </a:solidFill>
              </a:rPr>
              <a:t> proiectantului </a:t>
            </a:r>
            <a:r>
              <a:rPr lang="ro-RO" sz="2800" dirty="0" err="1">
                <a:solidFill>
                  <a:srgbClr val="800000"/>
                </a:solidFill>
              </a:rPr>
              <a:t>şi</a:t>
            </a:r>
            <a:r>
              <a:rPr lang="ro-RO" sz="2800" dirty="0">
                <a:solidFill>
                  <a:srgbClr val="800000"/>
                </a:solidFill>
              </a:rPr>
              <a:t> a executantului .</a:t>
            </a:r>
          </a:p>
          <a:p>
            <a:pPr eaLnBrk="1" fontAlgn="auto" hangingPunct="1">
              <a:spcBef>
                <a:spcPts val="1500"/>
              </a:spcBef>
              <a:spcAft>
                <a:spcPts val="0"/>
              </a:spcAft>
              <a:defRPr/>
            </a:pPr>
            <a:r>
              <a:rPr lang="ro-RO" sz="2800" i="1" dirty="0" err="1">
                <a:solidFill>
                  <a:srgbClr val="002060"/>
                </a:solidFill>
              </a:rPr>
              <a:t>recepţia</a:t>
            </a:r>
            <a:r>
              <a:rPr lang="ro-RO" sz="2800" i="1" dirty="0">
                <a:solidFill>
                  <a:srgbClr val="002060"/>
                </a:solidFill>
              </a:rPr>
              <a:t> </a:t>
            </a:r>
            <a:r>
              <a:rPr lang="ro-RO" sz="2800" i="1" dirty="0" err="1">
                <a:solidFill>
                  <a:srgbClr val="002060"/>
                </a:solidFill>
              </a:rPr>
              <a:t>construcţiilor</a:t>
            </a:r>
            <a:r>
              <a:rPr lang="ro-RO" sz="2800" i="1" dirty="0">
                <a:solidFill>
                  <a:srgbClr val="002060"/>
                </a:solidFill>
              </a:rPr>
              <a:t> constituie certificarea realizării acestora pe baza examinării lor nemijlocite, în conformitate cu </a:t>
            </a:r>
            <a:r>
              <a:rPr lang="ro-RO" sz="2800" i="1" dirty="0" err="1">
                <a:solidFill>
                  <a:srgbClr val="002060"/>
                </a:solidFill>
              </a:rPr>
              <a:t>documentaţia</a:t>
            </a:r>
            <a:r>
              <a:rPr lang="ro-RO" sz="2800" i="1" dirty="0">
                <a:solidFill>
                  <a:srgbClr val="002060"/>
                </a:solidFill>
              </a:rPr>
              <a:t> de proiect </a:t>
            </a:r>
            <a:r>
              <a:rPr lang="ro-RO" sz="2800" i="1" dirty="0" err="1">
                <a:solidFill>
                  <a:srgbClr val="002060"/>
                </a:solidFill>
              </a:rPr>
              <a:t>şi</a:t>
            </a:r>
            <a:r>
              <a:rPr lang="ro-RO" sz="2800" i="1" dirty="0">
                <a:solidFill>
                  <a:srgbClr val="002060"/>
                </a:solidFill>
              </a:rPr>
              <a:t> </a:t>
            </a:r>
            <a:r>
              <a:rPr lang="ro-RO" sz="2800" i="1" dirty="0" err="1">
                <a:solidFill>
                  <a:srgbClr val="002060"/>
                </a:solidFill>
              </a:rPr>
              <a:t>execuţie</a:t>
            </a:r>
            <a:r>
              <a:rPr lang="ro-RO" sz="2800" i="1" dirty="0">
                <a:solidFill>
                  <a:srgbClr val="002060"/>
                </a:solidFill>
              </a:rPr>
              <a:t> </a:t>
            </a:r>
            <a:r>
              <a:rPr lang="ro-RO" sz="2800" i="1" dirty="0" err="1">
                <a:solidFill>
                  <a:srgbClr val="002060"/>
                </a:solidFill>
              </a:rPr>
              <a:t>şi</a:t>
            </a:r>
            <a:r>
              <a:rPr lang="ro-RO" sz="2800" i="1" dirty="0">
                <a:solidFill>
                  <a:srgbClr val="002060"/>
                </a:solidFill>
              </a:rPr>
              <a:t> cu alte documente cuprinse în cartea tehnică a </a:t>
            </a:r>
            <a:r>
              <a:rPr lang="ro-RO" sz="2800" i="1" dirty="0" err="1">
                <a:solidFill>
                  <a:srgbClr val="002060"/>
                </a:solidFill>
              </a:rPr>
              <a:t>construcţiilor</a:t>
            </a:r>
            <a:r>
              <a:rPr lang="ro-RO" sz="2800" i="1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 eaLnBrk="1" fontAlgn="auto" hangingPunct="1">
              <a:spcBef>
                <a:spcPts val="1500"/>
              </a:spcBef>
              <a:spcAft>
                <a:spcPts val="0"/>
              </a:spcAft>
              <a:buNone/>
              <a:defRPr/>
            </a:pPr>
            <a:r>
              <a:rPr lang="ro-RO" sz="1400" i="1" dirty="0" smtClean="0">
                <a:solidFill>
                  <a:srgbClr val="002060"/>
                </a:solidFill>
              </a:rPr>
              <a:t>29</a:t>
            </a:r>
            <a:endParaRPr lang="ru-RU" sz="1400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663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05895"/>
            <a:ext cx="7775575" cy="695956"/>
          </a:xfrm>
        </p:spPr>
        <p:txBody>
          <a:bodyPr/>
          <a:lstStyle/>
          <a:p>
            <a:r>
              <a:rPr lang="ro-RO" b="1" dirty="0">
                <a:solidFill>
                  <a:schemeClr val="accent1">
                    <a:lumMod val="50000"/>
                  </a:schemeClr>
                </a:solidFill>
              </a:rPr>
              <a:t> RECEPŢIA CONSTRUCŢIILOR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788" y="1763878"/>
            <a:ext cx="7776000" cy="4745205"/>
          </a:xfrm>
        </p:spPr>
        <p:txBody>
          <a:bodyPr/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ro-MD" sz="2400" b="1" dirty="0">
                <a:solidFill>
                  <a:schemeClr val="accent2">
                    <a:lumMod val="50000"/>
                  </a:schemeClr>
                </a:solidFill>
              </a:rPr>
              <a:t>Regulamentului de </a:t>
            </a:r>
            <a:r>
              <a:rPr lang="ro-MD" sz="2400" b="1" dirty="0" err="1">
                <a:solidFill>
                  <a:schemeClr val="accent2">
                    <a:lumMod val="50000"/>
                  </a:schemeClr>
                </a:solidFill>
              </a:rPr>
              <a:t>recepţie</a:t>
            </a:r>
            <a:r>
              <a:rPr lang="ro-MD" sz="2400" b="1" dirty="0">
                <a:solidFill>
                  <a:schemeClr val="accent2">
                    <a:lumMod val="50000"/>
                  </a:schemeClr>
                </a:solidFill>
              </a:rPr>
              <a:t> a </a:t>
            </a:r>
            <a:r>
              <a:rPr lang="ro-MD" sz="2400" b="1" dirty="0" err="1">
                <a:solidFill>
                  <a:schemeClr val="accent2">
                    <a:lumMod val="50000"/>
                  </a:schemeClr>
                </a:solidFill>
              </a:rPr>
              <a:t>construcţiilor</a:t>
            </a:r>
            <a:r>
              <a:rPr lang="ro-MD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o-MD" sz="2400" b="1" dirty="0" err="1">
                <a:solidFill>
                  <a:schemeClr val="accent2">
                    <a:lumMod val="50000"/>
                  </a:schemeClr>
                </a:solidFill>
              </a:rPr>
              <a:t>şi</a:t>
            </a:r>
            <a:r>
              <a:rPr lang="ro-MD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o-MD" sz="2400" b="1" dirty="0" err="1">
                <a:solidFill>
                  <a:schemeClr val="accent2">
                    <a:lumMod val="50000"/>
                  </a:schemeClr>
                </a:solidFill>
              </a:rPr>
              <a:t>instalaţiilor</a:t>
            </a:r>
            <a:r>
              <a:rPr lang="ro-MD" sz="2400" b="1" dirty="0">
                <a:solidFill>
                  <a:schemeClr val="accent2">
                    <a:lumMod val="50000"/>
                  </a:schemeClr>
                </a:solidFill>
              </a:rPr>
              <a:t> aferente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531813" algn="just" eaLnBrk="1" fontAlgn="auto" hangingPunct="1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ro-MD" sz="2400" dirty="0" err="1">
                <a:solidFill>
                  <a:schemeClr val="accent2">
                    <a:lumMod val="50000"/>
                  </a:schemeClr>
                </a:solidFill>
              </a:rPr>
              <a:t>Recepţia</a:t>
            </a:r>
            <a:r>
              <a:rPr lang="ro-MD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o-MD" sz="2400" dirty="0" err="1">
                <a:solidFill>
                  <a:schemeClr val="accent2">
                    <a:lumMod val="50000"/>
                  </a:schemeClr>
                </a:solidFill>
              </a:rPr>
              <a:t>construcţiilor</a:t>
            </a:r>
            <a:r>
              <a:rPr lang="ro-MD" sz="2400" dirty="0">
                <a:solidFill>
                  <a:schemeClr val="accent2">
                    <a:lumMod val="50000"/>
                  </a:schemeClr>
                </a:solidFill>
              </a:rPr>
              <a:t>(lucrărilor de </a:t>
            </a:r>
            <a:r>
              <a:rPr lang="ro-MD" sz="2400" dirty="0" err="1">
                <a:solidFill>
                  <a:schemeClr val="accent2">
                    <a:lumMod val="50000"/>
                  </a:schemeClr>
                </a:solidFill>
              </a:rPr>
              <a:t>construcţie</a:t>
            </a:r>
            <a:r>
              <a:rPr lang="ro-MD" sz="2400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o-RO" sz="2400" dirty="0" err="1">
                <a:solidFill>
                  <a:schemeClr val="accent2">
                    <a:lumMod val="50000"/>
                  </a:schemeClr>
                </a:solidFill>
              </a:rPr>
              <a:t>ş</a:t>
            </a:r>
            <a:r>
              <a:rPr lang="ro-MD" sz="2400" dirty="0">
                <a:solidFill>
                  <a:schemeClr val="accent2">
                    <a:lumMod val="50000"/>
                  </a:schemeClr>
                </a:solidFill>
              </a:rPr>
              <a:t>i </a:t>
            </a:r>
            <a:r>
              <a:rPr lang="ro-MD" sz="2400" dirty="0" err="1">
                <a:solidFill>
                  <a:schemeClr val="accent2">
                    <a:lumMod val="50000"/>
                  </a:schemeClr>
                </a:solidFill>
              </a:rPr>
              <a:t>instalaţiilor</a:t>
            </a:r>
            <a:r>
              <a:rPr lang="ro-MD" sz="2400" dirty="0">
                <a:solidFill>
                  <a:schemeClr val="accent2">
                    <a:lumMod val="50000"/>
                  </a:schemeClr>
                </a:solidFill>
              </a:rPr>
              <a:t> aferente acestora – </a:t>
            </a:r>
            <a:r>
              <a:rPr lang="ro-MD" sz="2400" b="1" dirty="0">
                <a:solidFill>
                  <a:schemeClr val="accent2">
                    <a:lumMod val="50000"/>
                  </a:schemeClr>
                </a:solidFill>
              </a:rPr>
              <a:t>actul</a:t>
            </a:r>
            <a:r>
              <a:rPr lang="ro-MD" sz="2400" dirty="0">
                <a:solidFill>
                  <a:schemeClr val="accent2">
                    <a:lumMod val="50000"/>
                  </a:schemeClr>
                </a:solidFill>
              </a:rPr>
              <a:t> prin care investitorul certifică realizarea lucrărilor de </a:t>
            </a:r>
            <a:r>
              <a:rPr lang="ro-MD" sz="2400" dirty="0" err="1">
                <a:solidFill>
                  <a:schemeClr val="accent2">
                    <a:lumMod val="50000"/>
                  </a:schemeClr>
                </a:solidFill>
              </a:rPr>
              <a:t>construcţie</a:t>
            </a:r>
            <a:r>
              <a:rPr lang="ro-MD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o-MD" sz="2400" dirty="0" err="1">
                <a:solidFill>
                  <a:schemeClr val="accent2">
                    <a:lumMod val="50000"/>
                  </a:schemeClr>
                </a:solidFill>
              </a:rPr>
              <a:t>şi</a:t>
            </a:r>
            <a:r>
              <a:rPr lang="ro-MD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o-MD" sz="2400" dirty="0" err="1">
                <a:solidFill>
                  <a:schemeClr val="accent2">
                    <a:lumMod val="50000"/>
                  </a:schemeClr>
                </a:solidFill>
              </a:rPr>
              <a:t>instalaţiilor</a:t>
            </a:r>
            <a:r>
              <a:rPr lang="ro-MD" sz="2400" dirty="0">
                <a:solidFill>
                  <a:schemeClr val="accent2">
                    <a:lumMod val="50000"/>
                  </a:schemeClr>
                </a:solidFill>
              </a:rPr>
              <a:t> aferente acestora, în conformitate cu prevederile contractuale (</a:t>
            </a:r>
            <a:r>
              <a:rPr lang="ro-MD" sz="2400" dirty="0" err="1">
                <a:solidFill>
                  <a:schemeClr val="accent2">
                    <a:lumMod val="50000"/>
                  </a:schemeClr>
                </a:solidFill>
              </a:rPr>
              <a:t>documentaţii</a:t>
            </a:r>
            <a:r>
              <a:rPr lang="ro-MD" sz="2400" dirty="0">
                <a:solidFill>
                  <a:schemeClr val="accent2">
                    <a:lumMod val="50000"/>
                  </a:schemeClr>
                </a:solidFill>
              </a:rPr>
              <a:t> de </a:t>
            </a:r>
            <a:r>
              <a:rPr lang="ro-MD" sz="2400" dirty="0" err="1">
                <a:solidFill>
                  <a:schemeClr val="accent2">
                    <a:lumMod val="50000"/>
                  </a:schemeClr>
                </a:solidFill>
              </a:rPr>
              <a:t>execuţie</a:t>
            </a:r>
            <a:r>
              <a:rPr lang="ro-MD" sz="2400" dirty="0">
                <a:solidFill>
                  <a:schemeClr val="accent2">
                    <a:lumMod val="50000"/>
                  </a:schemeClr>
                </a:solidFill>
              </a:rPr>
              <a:t>, caiete de sarcini, etc.) </a:t>
            </a:r>
            <a:r>
              <a:rPr lang="ro-MD" sz="2400" dirty="0" err="1">
                <a:solidFill>
                  <a:schemeClr val="accent2">
                    <a:lumMod val="50000"/>
                  </a:schemeClr>
                </a:solidFill>
              </a:rPr>
              <a:t>şi</a:t>
            </a:r>
            <a:r>
              <a:rPr lang="ro-MD" sz="2400" dirty="0">
                <a:solidFill>
                  <a:schemeClr val="accent2">
                    <a:lumMod val="50000"/>
                  </a:schemeClr>
                </a:solidFill>
              </a:rPr>
              <a:t> cu </a:t>
            </a:r>
            <a:r>
              <a:rPr lang="ro-MD" sz="2400" dirty="0" err="1">
                <a:solidFill>
                  <a:schemeClr val="accent2">
                    <a:lumMod val="50000"/>
                  </a:schemeClr>
                </a:solidFill>
              </a:rPr>
              <a:t>cerinţele</a:t>
            </a:r>
            <a:r>
              <a:rPr lang="ro-MD" sz="2400" dirty="0">
                <a:solidFill>
                  <a:schemeClr val="accent2">
                    <a:lumMod val="50000"/>
                  </a:schemeClr>
                </a:solidFill>
              </a:rPr>
              <a:t> documentelor oficiale (</a:t>
            </a:r>
            <a:r>
              <a:rPr lang="ro-MD" sz="2400" dirty="0" err="1">
                <a:solidFill>
                  <a:schemeClr val="accent2">
                    <a:lumMod val="50000"/>
                  </a:schemeClr>
                </a:solidFill>
              </a:rPr>
              <a:t>autorizaţia</a:t>
            </a:r>
            <a:r>
              <a:rPr lang="ro-MD" sz="2400" dirty="0">
                <a:solidFill>
                  <a:schemeClr val="accent2">
                    <a:lumMod val="50000"/>
                  </a:schemeClr>
                </a:solidFill>
              </a:rPr>
              <a:t> de construire, avize ale organelor autorizate, reglementări tehnice, Cartea tehnică a </a:t>
            </a:r>
            <a:r>
              <a:rPr lang="ro-MD" sz="2400" dirty="0" err="1">
                <a:solidFill>
                  <a:schemeClr val="accent2">
                    <a:lumMod val="50000"/>
                  </a:schemeClr>
                </a:solidFill>
              </a:rPr>
              <a:t>construcţiei</a:t>
            </a:r>
            <a:r>
              <a:rPr lang="ro-MD" sz="2400" dirty="0">
                <a:solidFill>
                  <a:schemeClr val="accent2">
                    <a:lumMod val="50000"/>
                  </a:schemeClr>
                </a:solidFill>
              </a:rPr>
              <a:t>, etc.) </a:t>
            </a:r>
            <a:r>
              <a:rPr lang="ro-MD" sz="2400" dirty="0" err="1">
                <a:solidFill>
                  <a:schemeClr val="accent2">
                    <a:lumMod val="50000"/>
                  </a:schemeClr>
                </a:solidFill>
              </a:rPr>
              <a:t>şi</a:t>
            </a:r>
            <a:r>
              <a:rPr lang="ro-MD" sz="2400" dirty="0">
                <a:solidFill>
                  <a:schemeClr val="accent2">
                    <a:lumMod val="50000"/>
                  </a:schemeClr>
                </a:solidFill>
              </a:rPr>
              <a:t> declară că acceptă, prea lucrările executate </a:t>
            </a:r>
            <a:r>
              <a:rPr lang="ro-MD" sz="2400" dirty="0" err="1">
                <a:solidFill>
                  <a:schemeClr val="accent2">
                    <a:lumMod val="50000"/>
                  </a:schemeClr>
                </a:solidFill>
              </a:rPr>
              <a:t>şi</a:t>
            </a:r>
            <a:r>
              <a:rPr lang="ro-MD" sz="2400" dirty="0">
                <a:solidFill>
                  <a:schemeClr val="accent2">
                    <a:lumMod val="50000"/>
                  </a:schemeClr>
                </a:solidFill>
              </a:rPr>
              <a:t> că acestea pot fi date în </a:t>
            </a:r>
            <a:r>
              <a:rPr lang="ro-MD" sz="2400" dirty="0" err="1">
                <a:solidFill>
                  <a:schemeClr val="accent2">
                    <a:lumMod val="50000"/>
                  </a:schemeClr>
                </a:solidFill>
              </a:rPr>
              <a:t>folosinţă</a:t>
            </a:r>
            <a:r>
              <a:rPr lang="ro-MD" sz="24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531813" algn="ctr" eaLnBrk="1" fontAlgn="auto" hangingPunct="1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ro-MD" sz="1400" dirty="0" smtClean="0">
                <a:solidFill>
                  <a:schemeClr val="accent2">
                    <a:lumMod val="50000"/>
                  </a:schemeClr>
                </a:solidFill>
              </a:rPr>
              <a:t>30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9214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2800" b="1" dirty="0">
                <a:solidFill>
                  <a:srgbClr val="002060"/>
                </a:solidFill>
              </a:rPr>
              <a:t>RECEPŢIA </a:t>
            </a:r>
            <a:r>
              <a:rPr lang="ro-RO" sz="2800" b="1" dirty="0" smtClean="0">
                <a:solidFill>
                  <a:srgbClr val="002060"/>
                </a:solidFill>
              </a:rPr>
              <a:t>CONSTRUCŢIILOR. 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o-RO" sz="2400" b="1" dirty="0">
                <a:solidFill>
                  <a:srgbClr val="FF0000"/>
                </a:solidFill>
              </a:rPr>
              <a:t>COMISIA DE </a:t>
            </a:r>
            <a:r>
              <a:rPr lang="ro-RO" sz="2400" b="1" dirty="0" smtClean="0">
                <a:solidFill>
                  <a:srgbClr val="FF0000"/>
                </a:solidFill>
              </a:rPr>
              <a:t>RECEPŢIE.</a:t>
            </a:r>
            <a:r>
              <a:rPr lang="ro-RO" sz="2400" b="1" dirty="0" smtClean="0">
                <a:solidFill>
                  <a:srgbClr val="002060"/>
                </a:solidFill>
              </a:rPr>
              <a:t>			   </a:t>
            </a:r>
            <a:r>
              <a:rPr lang="ro-RO" sz="2500" dirty="0" smtClean="0">
                <a:solidFill>
                  <a:srgbClr val="0070C0"/>
                </a:solidFill>
              </a:rPr>
              <a:t>Comisia de </a:t>
            </a:r>
            <a:r>
              <a:rPr lang="ro-RO" sz="2500" dirty="0" err="1" smtClean="0">
                <a:solidFill>
                  <a:srgbClr val="0070C0"/>
                </a:solidFill>
              </a:rPr>
              <a:t>recepţie</a:t>
            </a:r>
            <a:r>
              <a:rPr lang="ro-RO" sz="2500" dirty="0" smtClean="0">
                <a:solidFill>
                  <a:srgbClr val="0070C0"/>
                </a:solidFill>
              </a:rPr>
              <a:t> a </a:t>
            </a:r>
            <a:r>
              <a:rPr lang="ro-RO" sz="2500" dirty="0" err="1" smtClean="0">
                <a:solidFill>
                  <a:srgbClr val="0070C0"/>
                </a:solidFill>
              </a:rPr>
              <a:t>construcţiilor</a:t>
            </a:r>
            <a:r>
              <a:rPr lang="ro-RO" sz="2500" dirty="0" smtClean="0">
                <a:solidFill>
                  <a:srgbClr val="0070C0"/>
                </a:solidFill>
              </a:rPr>
              <a:t> </a:t>
            </a:r>
            <a:r>
              <a:rPr lang="ro-RO" sz="2500" dirty="0" err="1" smtClean="0">
                <a:solidFill>
                  <a:srgbClr val="0070C0"/>
                </a:solidFill>
              </a:rPr>
              <a:t>şi</a:t>
            </a:r>
            <a:r>
              <a:rPr lang="ro-RO" sz="2500" dirty="0" smtClean="0">
                <a:solidFill>
                  <a:srgbClr val="0070C0"/>
                </a:solidFill>
              </a:rPr>
              <a:t> a </a:t>
            </a:r>
            <a:r>
              <a:rPr lang="ro-RO" sz="2500" dirty="0" err="1" smtClean="0">
                <a:solidFill>
                  <a:srgbClr val="0070C0"/>
                </a:solidFill>
              </a:rPr>
              <a:t>instalaţiilor</a:t>
            </a:r>
            <a:r>
              <a:rPr lang="ro-RO" sz="2500" dirty="0" smtClean="0">
                <a:solidFill>
                  <a:srgbClr val="0070C0"/>
                </a:solidFill>
              </a:rPr>
              <a:t> aferente acestora se desemnează de către investitor de o </a:t>
            </a:r>
            <a:r>
              <a:rPr lang="ro-RO" sz="2500" dirty="0" err="1" smtClean="0">
                <a:solidFill>
                  <a:srgbClr val="0070C0"/>
                </a:solidFill>
              </a:rPr>
              <a:t>componenţă</a:t>
            </a:r>
            <a:r>
              <a:rPr lang="ro-RO" sz="2500" dirty="0" smtClean="0">
                <a:solidFill>
                  <a:srgbClr val="0070C0"/>
                </a:solidFill>
              </a:rPr>
              <a:t> de cel </a:t>
            </a:r>
            <a:r>
              <a:rPr lang="ro-RO" sz="2500" dirty="0" err="1" smtClean="0">
                <a:solidFill>
                  <a:srgbClr val="0070C0"/>
                </a:solidFill>
              </a:rPr>
              <a:t>puţin</a:t>
            </a:r>
            <a:r>
              <a:rPr lang="ro-RO" sz="2500" dirty="0" smtClean="0">
                <a:solidFill>
                  <a:srgbClr val="0070C0"/>
                </a:solidFill>
              </a:rPr>
              <a:t> 5 persoane. În </a:t>
            </a:r>
            <a:r>
              <a:rPr lang="ro-RO" sz="2500" dirty="0" err="1" smtClean="0">
                <a:solidFill>
                  <a:srgbClr val="0070C0"/>
                </a:solidFill>
              </a:rPr>
              <a:t>componenţa</a:t>
            </a:r>
            <a:r>
              <a:rPr lang="ro-RO" sz="2500" dirty="0" smtClean="0">
                <a:solidFill>
                  <a:srgbClr val="0070C0"/>
                </a:solidFill>
              </a:rPr>
              <a:t> ei se include reprezentantul investitorului, reprezentantul APL pe teritoriul căreia este situată </a:t>
            </a:r>
            <a:r>
              <a:rPr lang="ro-RO" sz="2500" dirty="0" err="1" smtClean="0">
                <a:solidFill>
                  <a:srgbClr val="0070C0"/>
                </a:solidFill>
              </a:rPr>
              <a:t>construcţia</a:t>
            </a:r>
            <a:r>
              <a:rPr lang="ro-RO" sz="2500" dirty="0" smtClean="0">
                <a:solidFill>
                  <a:srgbClr val="0070C0"/>
                </a:solidFill>
              </a:rPr>
              <a:t>, </a:t>
            </a:r>
            <a:r>
              <a:rPr lang="ro-RO" sz="2500" dirty="0" err="1" smtClean="0">
                <a:solidFill>
                  <a:srgbClr val="0070C0"/>
                </a:solidFill>
              </a:rPr>
              <a:t>specialişti</a:t>
            </a:r>
            <a:r>
              <a:rPr lang="ro-RO" sz="2500" dirty="0" smtClean="0">
                <a:solidFill>
                  <a:srgbClr val="0070C0"/>
                </a:solidFill>
              </a:rPr>
              <a:t> cu </a:t>
            </a:r>
            <a:r>
              <a:rPr lang="ro-RO" sz="2500" dirty="0" err="1" smtClean="0">
                <a:solidFill>
                  <a:srgbClr val="0070C0"/>
                </a:solidFill>
              </a:rPr>
              <a:t>activităţi</a:t>
            </a:r>
            <a:r>
              <a:rPr lang="ro-RO" sz="2500" dirty="0" smtClean="0">
                <a:solidFill>
                  <a:srgbClr val="0070C0"/>
                </a:solidFill>
              </a:rPr>
              <a:t> în </a:t>
            </a:r>
            <a:r>
              <a:rPr lang="ro-RO" sz="2500" dirty="0" err="1" smtClean="0">
                <a:solidFill>
                  <a:srgbClr val="0070C0"/>
                </a:solidFill>
              </a:rPr>
              <a:t>construcţieatestaăţi</a:t>
            </a:r>
            <a:r>
              <a:rPr lang="ro-RO" sz="2500" dirty="0" smtClean="0">
                <a:solidFill>
                  <a:srgbClr val="0070C0"/>
                </a:solidFill>
              </a:rPr>
              <a:t> în conformitate cu Regulamentul cu privire la atestarea </a:t>
            </a:r>
            <a:r>
              <a:rPr lang="ro-RO" sz="2500" dirty="0" err="1" smtClean="0">
                <a:solidFill>
                  <a:srgbClr val="0070C0"/>
                </a:solidFill>
              </a:rPr>
              <a:t>tehnico</a:t>
            </a:r>
            <a:r>
              <a:rPr lang="ro-RO" sz="2500" dirty="0" smtClean="0">
                <a:solidFill>
                  <a:srgbClr val="0070C0"/>
                </a:solidFill>
              </a:rPr>
              <a:t>-profesională a </a:t>
            </a:r>
            <a:r>
              <a:rPr lang="ro-RO" sz="2500" dirty="0" err="1" smtClean="0">
                <a:solidFill>
                  <a:srgbClr val="0070C0"/>
                </a:solidFill>
              </a:rPr>
              <a:t>specialiştilor</a:t>
            </a:r>
            <a:r>
              <a:rPr lang="ro-RO" sz="2500" dirty="0" smtClean="0">
                <a:solidFill>
                  <a:srgbClr val="0070C0"/>
                </a:solidFill>
              </a:rPr>
              <a:t> cu </a:t>
            </a:r>
            <a:r>
              <a:rPr lang="ro-RO" sz="2500" dirty="0" err="1" smtClean="0">
                <a:solidFill>
                  <a:srgbClr val="0070C0"/>
                </a:solidFill>
              </a:rPr>
              <a:t>activităţi</a:t>
            </a:r>
            <a:r>
              <a:rPr lang="ro-RO" sz="2500" dirty="0" smtClean="0">
                <a:solidFill>
                  <a:srgbClr val="0070C0"/>
                </a:solidFill>
              </a:rPr>
              <a:t> în </a:t>
            </a:r>
            <a:r>
              <a:rPr lang="ro-RO" sz="2500" dirty="0" err="1" smtClean="0">
                <a:solidFill>
                  <a:srgbClr val="0070C0"/>
                </a:solidFill>
              </a:rPr>
              <a:t>construcţii</a:t>
            </a:r>
            <a:r>
              <a:rPr lang="ro-RO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                    </a:t>
            </a:r>
            <a:r>
              <a:rPr lang="ro-RO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31</a:t>
            </a:r>
            <a:r>
              <a:rPr lang="ro-RO" sz="25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</a:t>
            </a:r>
            <a:endParaRPr lang="en-US" sz="2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3305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altLang="en-US" b="1" dirty="0">
                <a:solidFill>
                  <a:srgbClr val="FF0000"/>
                </a:solidFill>
              </a:rPr>
              <a:t>ETAPE DE RECEPŢIE A LUCRĂRILOR DE CONSTRUCŢIE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188526"/>
            <a:ext cx="7776000" cy="4075474"/>
          </a:xfrm>
        </p:spPr>
        <p:txBody>
          <a:bodyPr/>
          <a:lstStyle/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MD" sz="2400" b="1" dirty="0">
                <a:solidFill>
                  <a:schemeClr val="accent2">
                    <a:lumMod val="50000"/>
                  </a:schemeClr>
                </a:solidFill>
              </a:rPr>
              <a:t>Regulamentului de </a:t>
            </a:r>
            <a:r>
              <a:rPr lang="ro-MD" sz="2400" b="1" dirty="0" err="1">
                <a:solidFill>
                  <a:schemeClr val="accent2">
                    <a:lumMod val="50000"/>
                  </a:schemeClr>
                </a:solidFill>
              </a:rPr>
              <a:t>recepţie</a:t>
            </a:r>
            <a:r>
              <a:rPr lang="ro-MD" sz="2400" b="1" dirty="0">
                <a:solidFill>
                  <a:schemeClr val="accent2">
                    <a:lumMod val="50000"/>
                  </a:schemeClr>
                </a:solidFill>
              </a:rPr>
              <a:t> a </a:t>
            </a:r>
            <a:r>
              <a:rPr lang="ro-MD" sz="2400" b="1" dirty="0" err="1">
                <a:solidFill>
                  <a:schemeClr val="accent2">
                    <a:lumMod val="50000"/>
                  </a:schemeClr>
                </a:solidFill>
              </a:rPr>
              <a:t>construcţiilor</a:t>
            </a:r>
            <a:r>
              <a:rPr lang="ro-MD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o-MD" sz="2400" b="1" dirty="0" err="1">
                <a:solidFill>
                  <a:schemeClr val="accent2">
                    <a:lumMod val="50000"/>
                  </a:schemeClr>
                </a:solidFill>
              </a:rPr>
              <a:t>şi</a:t>
            </a:r>
            <a:r>
              <a:rPr lang="ro-MD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o-MD" sz="2400" b="1" dirty="0" err="1">
                <a:solidFill>
                  <a:schemeClr val="accent2">
                    <a:lumMod val="50000"/>
                  </a:schemeClr>
                </a:solidFill>
              </a:rPr>
              <a:t>instalaţiilor</a:t>
            </a:r>
            <a:r>
              <a:rPr lang="ro-MD" sz="2400" b="1" dirty="0">
                <a:solidFill>
                  <a:schemeClr val="accent2">
                    <a:lumMod val="50000"/>
                  </a:schemeClr>
                </a:solidFill>
              </a:rPr>
              <a:t> aferente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 eaLnBrk="1" fontAlgn="auto" hangingPunct="1">
              <a:spcAft>
                <a:spcPts val="0"/>
              </a:spcAft>
              <a:defRPr/>
            </a:pPr>
            <a:r>
              <a:rPr lang="ro-RO" sz="2400" b="1" dirty="0" err="1">
                <a:solidFill>
                  <a:schemeClr val="accent2">
                    <a:lumMod val="50000"/>
                  </a:schemeClr>
                </a:solidFill>
              </a:rPr>
              <a:t>Recepţia</a:t>
            </a:r>
            <a:r>
              <a:rPr lang="ro-RO" sz="2400" b="1" dirty="0">
                <a:solidFill>
                  <a:schemeClr val="accent2">
                    <a:lumMod val="50000"/>
                  </a:schemeClr>
                </a:solidFill>
              </a:rPr>
              <a:t> la terminarea lucrărilor</a:t>
            </a:r>
            <a:r>
              <a:rPr lang="ro-RO" sz="2400" dirty="0">
                <a:solidFill>
                  <a:schemeClr val="accent2">
                    <a:lumMod val="50000"/>
                  </a:schemeClr>
                </a:solidFill>
              </a:rPr>
              <a:t> - (</a:t>
            </a:r>
            <a:r>
              <a:rPr lang="ro-RO" sz="2400" b="1" dirty="0" err="1">
                <a:solidFill>
                  <a:schemeClr val="accent2">
                    <a:lumMod val="50000"/>
                  </a:schemeClr>
                </a:solidFill>
              </a:rPr>
              <a:t>comp.II</a:t>
            </a:r>
            <a:r>
              <a:rPr lang="ro-RO" sz="2400" b="1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ro-RO" sz="2400" dirty="0" err="1">
                <a:solidFill>
                  <a:srgbClr val="0070C0"/>
                </a:solidFill>
              </a:rPr>
              <a:t>recepţia</a:t>
            </a:r>
            <a:r>
              <a:rPr lang="ro-RO" sz="2400" dirty="0">
                <a:solidFill>
                  <a:srgbClr val="0070C0"/>
                </a:solidFill>
              </a:rPr>
              <a:t> la terminarea lucrărilor-</a:t>
            </a:r>
            <a:r>
              <a:rPr lang="ro-RO" sz="2400" dirty="0" err="1">
                <a:solidFill>
                  <a:srgbClr val="0070C0"/>
                </a:solidFill>
              </a:rPr>
              <a:t>recepţia</a:t>
            </a:r>
            <a:r>
              <a:rPr lang="ro-RO" sz="2400" dirty="0">
                <a:solidFill>
                  <a:srgbClr val="0070C0"/>
                </a:solidFill>
              </a:rPr>
              <a:t> efectuată la terminarea completă a lucrărilor unui obiect sau a unei </a:t>
            </a:r>
            <a:r>
              <a:rPr lang="ro-RO" sz="2400" dirty="0" err="1">
                <a:solidFill>
                  <a:srgbClr val="0070C0"/>
                </a:solidFill>
              </a:rPr>
              <a:t>părţi</a:t>
            </a:r>
            <a:r>
              <a:rPr lang="ro-RO" sz="2400" dirty="0">
                <a:solidFill>
                  <a:srgbClr val="0070C0"/>
                </a:solidFill>
              </a:rPr>
              <a:t> din </a:t>
            </a:r>
            <a:r>
              <a:rPr lang="ro-RO" sz="2400" dirty="0" err="1">
                <a:solidFill>
                  <a:srgbClr val="0070C0"/>
                </a:solidFill>
              </a:rPr>
              <a:t>construcţie</a:t>
            </a:r>
            <a:r>
              <a:rPr lang="ro-RO" sz="2400" dirty="0">
                <a:solidFill>
                  <a:srgbClr val="0070C0"/>
                </a:solidFill>
              </a:rPr>
              <a:t>, independentă, care poate fi utilizată separat.</a:t>
            </a:r>
          </a:p>
          <a:p>
            <a:pPr marL="0" indent="0" algn="just" eaLnBrk="1" fontAlgn="auto" hangingPunct="1">
              <a:spcAft>
                <a:spcPts val="0"/>
              </a:spcAft>
              <a:defRPr/>
            </a:pPr>
            <a:r>
              <a:rPr lang="ro-RO" sz="2400" b="1" dirty="0" err="1">
                <a:solidFill>
                  <a:schemeClr val="accent2">
                    <a:lumMod val="50000"/>
                  </a:schemeClr>
                </a:solidFill>
              </a:rPr>
              <a:t>Recepţia</a:t>
            </a:r>
            <a:r>
              <a:rPr lang="ro-RO" sz="2400" b="1" dirty="0">
                <a:solidFill>
                  <a:schemeClr val="accent2">
                    <a:lumMod val="50000"/>
                  </a:schemeClr>
                </a:solidFill>
              </a:rPr>
              <a:t> finală </a:t>
            </a:r>
            <a:r>
              <a:rPr lang="ro-RO" sz="2400" dirty="0">
                <a:solidFill>
                  <a:srgbClr val="0070C0"/>
                </a:solidFill>
              </a:rPr>
              <a:t>la expirarea perioadei de </a:t>
            </a:r>
            <a:r>
              <a:rPr lang="ro-RO" sz="2400" dirty="0" err="1">
                <a:solidFill>
                  <a:srgbClr val="0070C0"/>
                </a:solidFill>
              </a:rPr>
              <a:t>garanţie</a:t>
            </a:r>
            <a:r>
              <a:rPr lang="ro-RO" sz="2400" dirty="0">
                <a:solidFill>
                  <a:srgbClr val="0070C0"/>
                </a:solidFill>
              </a:rPr>
              <a:t> –(</a:t>
            </a:r>
            <a:r>
              <a:rPr lang="ro-RO" sz="2400" b="1" dirty="0" err="1">
                <a:solidFill>
                  <a:srgbClr val="0070C0"/>
                </a:solidFill>
              </a:rPr>
              <a:t>comp.III</a:t>
            </a:r>
            <a:r>
              <a:rPr lang="ro-RO" sz="2400" b="1" dirty="0">
                <a:solidFill>
                  <a:srgbClr val="0070C0"/>
                </a:solidFill>
              </a:rPr>
              <a:t>)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ro-MD" sz="2400" dirty="0">
                <a:solidFill>
                  <a:srgbClr val="0070C0"/>
                </a:solidFill>
              </a:rPr>
              <a:t>p.36. </a:t>
            </a:r>
            <a:r>
              <a:rPr lang="ro-MD" sz="2400" dirty="0" err="1">
                <a:solidFill>
                  <a:srgbClr val="0070C0"/>
                </a:solidFill>
              </a:rPr>
              <a:t>Recepţia</a:t>
            </a:r>
            <a:r>
              <a:rPr lang="ro-MD" sz="2400" dirty="0">
                <a:solidFill>
                  <a:srgbClr val="0070C0"/>
                </a:solidFill>
              </a:rPr>
              <a:t> finală este convocată de investitor în cel </a:t>
            </a:r>
            <a:r>
              <a:rPr lang="ro-MD" sz="2400" dirty="0" err="1">
                <a:solidFill>
                  <a:srgbClr val="0070C0"/>
                </a:solidFill>
              </a:rPr>
              <a:t>puţin</a:t>
            </a:r>
            <a:r>
              <a:rPr lang="ro-MD" sz="2400" dirty="0">
                <a:solidFill>
                  <a:srgbClr val="0070C0"/>
                </a:solidFill>
              </a:rPr>
              <a:t> 15 zile după expirarea perioadei de </a:t>
            </a:r>
            <a:r>
              <a:rPr lang="ro-MD" sz="2400" dirty="0" err="1">
                <a:solidFill>
                  <a:srgbClr val="0070C0"/>
                </a:solidFill>
              </a:rPr>
              <a:t>garanţie</a:t>
            </a:r>
            <a:r>
              <a:rPr lang="ro-MD" sz="2400" dirty="0">
                <a:solidFill>
                  <a:srgbClr val="0070C0"/>
                </a:solidFill>
              </a:rPr>
              <a:t>.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o-MD" sz="2400" dirty="0">
                <a:solidFill>
                  <a:srgbClr val="0070C0"/>
                </a:solidFill>
              </a:rPr>
              <a:t>Perioada de </a:t>
            </a:r>
            <a:r>
              <a:rPr lang="ro-MD" sz="2400" dirty="0" err="1">
                <a:solidFill>
                  <a:srgbClr val="0070C0"/>
                </a:solidFill>
              </a:rPr>
              <a:t>garanţie</a:t>
            </a:r>
            <a:r>
              <a:rPr lang="ro-MD" sz="2400" dirty="0">
                <a:solidFill>
                  <a:srgbClr val="0070C0"/>
                </a:solidFill>
              </a:rPr>
              <a:t> este cea prevăzută în contract</a:t>
            </a:r>
            <a:r>
              <a:rPr lang="ro-MD" sz="24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6236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359085"/>
            <a:ext cx="7775575" cy="742766"/>
          </a:xfrm>
        </p:spPr>
        <p:txBody>
          <a:bodyPr/>
          <a:lstStyle/>
          <a:p>
            <a:r>
              <a:rPr lang="ro-RO" b="1" dirty="0">
                <a:solidFill>
                  <a:srgbClr val="002060"/>
                </a:solidFill>
              </a:rPr>
              <a:t>1</a:t>
            </a:r>
            <a:r>
              <a:rPr lang="ro-RO" sz="2800" b="1" dirty="0">
                <a:solidFill>
                  <a:srgbClr val="002060"/>
                </a:solidFill>
              </a:rPr>
              <a:t>. R</a:t>
            </a:r>
            <a:r>
              <a:rPr lang="fr-FR" sz="2800" b="1" dirty="0" err="1">
                <a:solidFill>
                  <a:srgbClr val="002060"/>
                </a:solidFill>
              </a:rPr>
              <a:t>ecepţia</a:t>
            </a:r>
            <a:r>
              <a:rPr lang="fr-FR" sz="2800" b="1" dirty="0">
                <a:solidFill>
                  <a:srgbClr val="002060"/>
                </a:solidFill>
              </a:rPr>
              <a:t> la </a:t>
            </a:r>
            <a:r>
              <a:rPr lang="fr-FR" sz="2800" b="1" dirty="0" err="1">
                <a:solidFill>
                  <a:srgbClr val="002060"/>
                </a:solidFill>
              </a:rPr>
              <a:t>terminarea</a:t>
            </a:r>
            <a:r>
              <a:rPr lang="fr-FR" sz="2800" b="1" dirty="0">
                <a:solidFill>
                  <a:srgbClr val="002060"/>
                </a:solidFill>
              </a:rPr>
              <a:t> </a:t>
            </a:r>
            <a:r>
              <a:rPr lang="fr-FR" sz="2800" b="1" dirty="0" err="1">
                <a:solidFill>
                  <a:srgbClr val="002060"/>
                </a:solidFill>
              </a:rPr>
              <a:t>lucrărilor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843697"/>
            <a:ext cx="7776000" cy="4405564"/>
          </a:xfrm>
        </p:spPr>
        <p:txBody>
          <a:bodyPr/>
          <a:lstStyle/>
          <a:p>
            <a:pPr algn="just" eaLnBrk="1" fontAlgn="auto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fr-FR" sz="2400" u="sng" dirty="0">
                <a:solidFill>
                  <a:srgbClr val="0070C0"/>
                </a:solidFill>
              </a:rPr>
              <a:t>La </a:t>
            </a:r>
            <a:r>
              <a:rPr lang="fr-FR" sz="2400" u="sng" dirty="0" err="1">
                <a:solidFill>
                  <a:srgbClr val="0070C0"/>
                </a:solidFill>
              </a:rPr>
              <a:t>recepţia</a:t>
            </a:r>
            <a:r>
              <a:rPr lang="fr-FR" sz="2400" u="sng" dirty="0">
                <a:solidFill>
                  <a:srgbClr val="0070C0"/>
                </a:solidFill>
              </a:rPr>
              <a:t> la </a:t>
            </a:r>
            <a:r>
              <a:rPr lang="fr-FR" sz="2400" u="sng" dirty="0" err="1">
                <a:solidFill>
                  <a:srgbClr val="0070C0"/>
                </a:solidFill>
              </a:rPr>
              <a:t>terminarea</a:t>
            </a:r>
            <a:r>
              <a:rPr lang="fr-FR" sz="2400" u="sng" dirty="0">
                <a:solidFill>
                  <a:srgbClr val="0070C0"/>
                </a:solidFill>
              </a:rPr>
              <a:t> </a:t>
            </a:r>
            <a:r>
              <a:rPr lang="fr-FR" sz="2400" u="sng" dirty="0" err="1">
                <a:solidFill>
                  <a:srgbClr val="0070C0"/>
                </a:solidFill>
              </a:rPr>
              <a:t>lucrărilor</a:t>
            </a:r>
            <a:r>
              <a:rPr lang="fr-FR" sz="2400" u="sng" dirty="0">
                <a:solidFill>
                  <a:srgbClr val="0070C0"/>
                </a:solidFill>
              </a:rPr>
              <a:t> </a:t>
            </a:r>
            <a:r>
              <a:rPr lang="fr-FR" sz="2400" u="sng" dirty="0" err="1">
                <a:solidFill>
                  <a:srgbClr val="0070C0"/>
                </a:solidFill>
              </a:rPr>
              <a:t>participă</a:t>
            </a:r>
            <a:r>
              <a:rPr lang="fr-FR" sz="2400" u="sng" dirty="0">
                <a:solidFill>
                  <a:srgbClr val="0070C0"/>
                </a:solidFill>
              </a:rPr>
              <a:t>:</a:t>
            </a:r>
            <a:endParaRPr lang="ru-RU" sz="2400" u="sng" dirty="0">
              <a:solidFill>
                <a:srgbClr val="0070C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o-RO" sz="2400" dirty="0">
                <a:solidFill>
                  <a:srgbClr val="0070C0"/>
                </a:solidFill>
              </a:rPr>
              <a:t>  </a:t>
            </a:r>
            <a:r>
              <a:rPr lang="fr-FR" sz="2400" dirty="0" err="1" smtClean="0">
                <a:solidFill>
                  <a:srgbClr val="0070C0"/>
                </a:solidFill>
              </a:rPr>
              <a:t>Executantul</a:t>
            </a:r>
            <a:r>
              <a:rPr lang="fr-FR" sz="2400" dirty="0" smtClean="0">
                <a:solidFill>
                  <a:srgbClr val="0070C0"/>
                </a:solidFill>
              </a:rPr>
              <a:t>;</a:t>
            </a:r>
            <a:r>
              <a:rPr lang="ro-RO" sz="2400" dirty="0" smtClean="0">
                <a:solidFill>
                  <a:srgbClr val="0070C0"/>
                </a:solidFill>
              </a:rPr>
              <a:t>  </a:t>
            </a:r>
            <a:r>
              <a:rPr lang="fr-FR" sz="2400" dirty="0" err="1" smtClean="0">
                <a:solidFill>
                  <a:srgbClr val="0070C0"/>
                </a:solidFill>
              </a:rPr>
              <a:t>Proiectantul</a:t>
            </a:r>
            <a:r>
              <a:rPr lang="fr-FR" sz="2400" dirty="0" smtClean="0">
                <a:solidFill>
                  <a:srgbClr val="0070C0"/>
                </a:solidFill>
              </a:rPr>
              <a:t>;</a:t>
            </a:r>
            <a:endParaRPr lang="ru-RU" sz="2400" dirty="0">
              <a:solidFill>
                <a:srgbClr val="0070C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o-RO" sz="2400" dirty="0">
                <a:solidFill>
                  <a:srgbClr val="0070C0"/>
                </a:solidFill>
              </a:rPr>
              <a:t>  </a:t>
            </a:r>
            <a:r>
              <a:rPr lang="fr-FR" sz="2400" dirty="0" err="1" smtClean="0">
                <a:solidFill>
                  <a:srgbClr val="0070C0"/>
                </a:solidFill>
              </a:rPr>
              <a:t>Organul</a:t>
            </a:r>
            <a:r>
              <a:rPr lang="fr-FR" sz="2400" dirty="0" smtClean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administraţiei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publice</a:t>
            </a:r>
            <a:r>
              <a:rPr lang="fr-FR" sz="2400" dirty="0">
                <a:solidFill>
                  <a:srgbClr val="0070C0"/>
                </a:solidFill>
              </a:rPr>
              <a:t> locale ;</a:t>
            </a:r>
            <a:endParaRPr lang="ru-RU" sz="2400" dirty="0">
              <a:solidFill>
                <a:srgbClr val="0070C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o-RO" sz="2400" dirty="0">
                <a:solidFill>
                  <a:srgbClr val="0070C0"/>
                </a:solidFill>
              </a:rPr>
              <a:t>  </a:t>
            </a:r>
            <a:r>
              <a:rPr lang="fr-FR" sz="2400" dirty="0" err="1">
                <a:solidFill>
                  <a:srgbClr val="0070C0"/>
                </a:solidFill>
              </a:rPr>
              <a:t>Inspecţi</a:t>
            </a:r>
            <a:r>
              <a:rPr lang="ro-RO" sz="2400" dirty="0">
                <a:solidFill>
                  <a:srgbClr val="0070C0"/>
                </a:solidFill>
              </a:rPr>
              <a:t>a</a:t>
            </a:r>
            <a:r>
              <a:rPr lang="fr-FR" sz="2400" dirty="0">
                <a:solidFill>
                  <a:srgbClr val="0070C0"/>
                </a:solidFill>
              </a:rPr>
              <a:t> de Stat </a:t>
            </a:r>
            <a:r>
              <a:rPr lang="fr-FR" sz="2400" dirty="0" err="1">
                <a:solidFill>
                  <a:srgbClr val="0070C0"/>
                </a:solidFill>
              </a:rPr>
              <a:t>în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ro-RO" sz="2400" dirty="0">
                <a:solidFill>
                  <a:srgbClr val="0070C0"/>
                </a:solidFill>
              </a:rPr>
              <a:t>C</a:t>
            </a:r>
            <a:r>
              <a:rPr lang="fr-FR" sz="2400" dirty="0" err="1">
                <a:solidFill>
                  <a:srgbClr val="0070C0"/>
                </a:solidFill>
              </a:rPr>
              <a:t>onstrucţii</a:t>
            </a:r>
            <a:r>
              <a:rPr lang="fr-FR" sz="2400" dirty="0">
                <a:solidFill>
                  <a:srgbClr val="0070C0"/>
                </a:solidFill>
              </a:rPr>
              <a:t> - </a:t>
            </a:r>
            <a:r>
              <a:rPr lang="fr-FR" sz="2400" u="sng" dirty="0" err="1">
                <a:solidFill>
                  <a:srgbClr val="0070C0"/>
                </a:solidFill>
              </a:rPr>
              <a:t>aviz</a:t>
            </a:r>
            <a:r>
              <a:rPr lang="fr-FR" sz="2400" u="sng" dirty="0">
                <a:solidFill>
                  <a:srgbClr val="0070C0"/>
                </a:solidFill>
              </a:rPr>
              <a:t> </a:t>
            </a:r>
            <a:r>
              <a:rPr lang="fr-FR" sz="2400" dirty="0">
                <a:solidFill>
                  <a:srgbClr val="0070C0"/>
                </a:solidFill>
              </a:rPr>
              <a:t>;</a:t>
            </a:r>
            <a:endParaRPr lang="ru-RU" sz="2400" dirty="0">
              <a:solidFill>
                <a:srgbClr val="0070C0"/>
              </a:solidFill>
            </a:endParaRPr>
          </a:p>
          <a:p>
            <a:pPr algn="just" eaLnBrk="1" fontAlgn="auto" hangingPunct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o-RO" sz="2400" b="1" dirty="0" smtClean="0">
                <a:solidFill>
                  <a:srgbClr val="0070C0"/>
                </a:solidFill>
              </a:rPr>
              <a:t>- </a:t>
            </a:r>
            <a:r>
              <a:rPr lang="fr-FR" sz="2400" b="1" dirty="0" err="1">
                <a:solidFill>
                  <a:srgbClr val="0070C0"/>
                </a:solidFill>
              </a:rPr>
              <a:t>Proiectantul</a:t>
            </a:r>
            <a:r>
              <a:rPr lang="fr-FR" sz="2400" dirty="0">
                <a:solidFill>
                  <a:srgbClr val="0070C0"/>
                </a:solidFill>
              </a:rPr>
              <a:t>, </a:t>
            </a:r>
            <a:r>
              <a:rPr lang="fr-FR" sz="2400" dirty="0" err="1">
                <a:solidFill>
                  <a:srgbClr val="0070C0"/>
                </a:solidFill>
              </a:rPr>
              <a:t>autor</a:t>
            </a:r>
            <a:r>
              <a:rPr lang="fr-FR" sz="2400" dirty="0">
                <a:solidFill>
                  <a:srgbClr val="0070C0"/>
                </a:solidFill>
              </a:rPr>
              <a:t> al </a:t>
            </a:r>
            <a:r>
              <a:rPr lang="fr-FR" sz="2400" dirty="0" err="1">
                <a:solidFill>
                  <a:srgbClr val="0070C0"/>
                </a:solidFill>
              </a:rPr>
              <a:t>proiectului</a:t>
            </a:r>
            <a:r>
              <a:rPr lang="fr-FR" sz="2400" dirty="0">
                <a:solidFill>
                  <a:srgbClr val="0070C0"/>
                </a:solidFill>
              </a:rPr>
              <a:t>, </a:t>
            </a:r>
            <a:r>
              <a:rPr lang="fr-FR" sz="2400" dirty="0" err="1">
                <a:solidFill>
                  <a:srgbClr val="0070C0"/>
                </a:solidFill>
              </a:rPr>
              <a:t>întocmeşte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şi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prezintă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comisiei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punctul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său</a:t>
            </a:r>
            <a:r>
              <a:rPr lang="fr-FR" sz="2400" dirty="0">
                <a:solidFill>
                  <a:srgbClr val="0070C0"/>
                </a:solidFill>
              </a:rPr>
              <a:t> de </a:t>
            </a:r>
            <a:r>
              <a:rPr lang="fr-FR" sz="2400" dirty="0" err="1">
                <a:solidFill>
                  <a:srgbClr val="0070C0"/>
                </a:solidFill>
              </a:rPr>
              <a:t>vedere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privind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executarea</a:t>
            </a:r>
            <a:r>
              <a:rPr lang="fr-FR" sz="2400" dirty="0">
                <a:solidFill>
                  <a:srgbClr val="0070C0"/>
                </a:solidFill>
              </a:rPr>
              <a:t> de facto a </a:t>
            </a:r>
            <a:r>
              <a:rPr lang="fr-FR" sz="2400" dirty="0" err="1">
                <a:solidFill>
                  <a:srgbClr val="0070C0"/>
                </a:solidFill>
              </a:rPr>
              <a:t>construcţiei</a:t>
            </a:r>
            <a:r>
              <a:rPr lang="fr-FR" sz="2400" dirty="0">
                <a:solidFill>
                  <a:srgbClr val="0070C0"/>
                </a:solidFill>
              </a:rPr>
              <a:t>.</a:t>
            </a:r>
            <a:endParaRPr lang="ro-RO" sz="2400" dirty="0">
              <a:solidFill>
                <a:srgbClr val="0070C0"/>
              </a:solidFill>
            </a:endParaRPr>
          </a:p>
          <a:p>
            <a:pPr algn="just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ro-RO" sz="2400" b="1" dirty="0">
                <a:solidFill>
                  <a:srgbClr val="0070C0"/>
                </a:solidFill>
              </a:rPr>
              <a:t> - </a:t>
            </a:r>
            <a:r>
              <a:rPr lang="fr-FR" sz="2400" b="1" dirty="0" err="1">
                <a:solidFill>
                  <a:srgbClr val="0070C0"/>
                </a:solidFill>
              </a:rPr>
              <a:t>Investitorul</a:t>
            </a:r>
            <a:r>
              <a:rPr lang="fr-FR" sz="2400" b="1" dirty="0">
                <a:solidFill>
                  <a:srgbClr val="0070C0"/>
                </a:solidFill>
              </a:rPr>
              <a:t>,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prezintă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comisiei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avizele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serviciilor</a:t>
            </a:r>
            <a:r>
              <a:rPr lang="fr-FR" sz="2400" dirty="0">
                <a:solidFill>
                  <a:srgbClr val="0070C0"/>
                </a:solidFill>
              </a:rPr>
              <a:t> de </a:t>
            </a:r>
            <a:r>
              <a:rPr lang="fr-FR" sz="2400" dirty="0" err="1">
                <a:solidFill>
                  <a:srgbClr val="0070C0"/>
                </a:solidFill>
              </a:rPr>
              <a:t>pompieri</a:t>
            </a:r>
            <a:r>
              <a:rPr lang="fr-FR" sz="2400" dirty="0">
                <a:solidFill>
                  <a:srgbClr val="0070C0"/>
                </a:solidFill>
              </a:rPr>
              <a:t>, </a:t>
            </a:r>
            <a:r>
              <a:rPr lang="fr-FR" sz="2400" dirty="0" err="1">
                <a:solidFill>
                  <a:srgbClr val="0070C0"/>
                </a:solidFill>
              </a:rPr>
              <a:t>sanitare</a:t>
            </a:r>
            <a:r>
              <a:rPr lang="fr-FR" sz="2400" dirty="0">
                <a:solidFill>
                  <a:srgbClr val="0070C0"/>
                </a:solidFill>
              </a:rPr>
              <a:t>, </a:t>
            </a:r>
            <a:r>
              <a:rPr lang="fr-FR" sz="2400" dirty="0" err="1">
                <a:solidFill>
                  <a:srgbClr val="0070C0"/>
                </a:solidFill>
              </a:rPr>
              <a:t>protecţiei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mediului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încomjurător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şi</a:t>
            </a:r>
            <a:r>
              <a:rPr lang="fr-FR" sz="2400" dirty="0">
                <a:solidFill>
                  <a:srgbClr val="0070C0"/>
                </a:solidFill>
              </a:rPr>
              <a:t> ale </a:t>
            </a:r>
            <a:r>
              <a:rPr lang="fr-FR" sz="2400" dirty="0" err="1">
                <a:solidFill>
                  <a:srgbClr val="0070C0"/>
                </a:solidFill>
              </a:rPr>
              <a:t>altor</a:t>
            </a:r>
            <a:r>
              <a:rPr lang="fr-FR" sz="2400" dirty="0">
                <a:solidFill>
                  <a:srgbClr val="0070C0"/>
                </a:solidFill>
              </a:rPr>
              <a:t> organe de control, </a:t>
            </a:r>
            <a:r>
              <a:rPr lang="fr-FR" sz="2400" dirty="0" err="1">
                <a:solidFill>
                  <a:srgbClr val="0070C0"/>
                </a:solidFill>
              </a:rPr>
              <a:t>punctul</a:t>
            </a:r>
            <a:r>
              <a:rPr lang="fr-FR" sz="2400" dirty="0">
                <a:solidFill>
                  <a:srgbClr val="0070C0"/>
                </a:solidFill>
              </a:rPr>
              <a:t> de </a:t>
            </a:r>
            <a:r>
              <a:rPr lang="fr-FR" sz="2400" dirty="0" err="1">
                <a:solidFill>
                  <a:srgbClr val="0070C0"/>
                </a:solidFill>
              </a:rPr>
              <a:t>vedere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privind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executarea</a:t>
            </a:r>
            <a:r>
              <a:rPr lang="fr-FR" sz="2400" dirty="0">
                <a:solidFill>
                  <a:srgbClr val="0070C0"/>
                </a:solidFill>
              </a:rPr>
              <a:t> </a:t>
            </a:r>
            <a:r>
              <a:rPr lang="fr-FR" sz="2400" dirty="0" err="1">
                <a:solidFill>
                  <a:srgbClr val="0070C0"/>
                </a:solidFill>
              </a:rPr>
              <a:t>lucrărilor</a:t>
            </a:r>
            <a:r>
              <a:rPr lang="fr-FR" sz="2400" dirty="0">
                <a:solidFill>
                  <a:srgbClr val="0070C0"/>
                </a:solidFill>
              </a:rPr>
              <a:t>.</a:t>
            </a:r>
            <a:endParaRPr lang="ru-RU" sz="24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o-RO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33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50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rgbClr val="002060"/>
                </a:solidFill>
              </a:rPr>
              <a:t>1. R</a:t>
            </a:r>
            <a:r>
              <a:rPr lang="fr-FR" b="1" dirty="0" err="1">
                <a:solidFill>
                  <a:srgbClr val="002060"/>
                </a:solidFill>
              </a:rPr>
              <a:t>ecepţia</a:t>
            </a:r>
            <a:r>
              <a:rPr lang="fr-FR" b="1" dirty="0">
                <a:solidFill>
                  <a:srgbClr val="002060"/>
                </a:solidFill>
              </a:rPr>
              <a:t> la </a:t>
            </a:r>
            <a:r>
              <a:rPr lang="fr-FR" b="1" dirty="0" err="1">
                <a:solidFill>
                  <a:srgbClr val="002060"/>
                </a:solidFill>
              </a:rPr>
              <a:t>terminarea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b="1" dirty="0" err="1">
                <a:solidFill>
                  <a:srgbClr val="002060"/>
                </a:solidFill>
              </a:rPr>
              <a:t>lucrărilor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1941630"/>
            <a:ext cx="7776000" cy="4322371"/>
          </a:xfrm>
        </p:spPr>
        <p:txBody>
          <a:bodyPr/>
          <a:lstStyle/>
          <a:p>
            <a:pPr algn="just"/>
            <a:r>
              <a:rPr lang="ro-RO" sz="2500" dirty="0" smtClean="0">
                <a:solidFill>
                  <a:srgbClr val="0070C0"/>
                </a:solidFill>
              </a:rPr>
              <a:t>1. Cartea tehnică. Desenele </a:t>
            </a:r>
            <a:r>
              <a:rPr lang="ro-RO" sz="2500" dirty="0">
                <a:solidFill>
                  <a:srgbClr val="0070C0"/>
                </a:solidFill>
              </a:rPr>
              <a:t>de lucru cu introducerea tuturor coordonărilor şi modificărilor, detalizarea căminelor.</a:t>
            </a:r>
            <a:endParaRPr lang="ru-RU" sz="2500" dirty="0">
              <a:solidFill>
                <a:srgbClr val="0070C0"/>
              </a:solidFill>
            </a:endParaRPr>
          </a:p>
          <a:p>
            <a:pPr algn="just"/>
            <a:r>
              <a:rPr lang="ro-RO" sz="2500" dirty="0">
                <a:solidFill>
                  <a:srgbClr val="0070C0"/>
                </a:solidFill>
              </a:rPr>
              <a:t>2. Ridicarea topografică de control aprobată de către Direcţia generală arhitectură,  urbanism şi    relaţii  funciare,   şi schema de execuţie a reţelelor construite</a:t>
            </a:r>
            <a:endParaRPr lang="ru-RU" sz="2500" dirty="0">
              <a:solidFill>
                <a:srgbClr val="0070C0"/>
              </a:solidFill>
            </a:endParaRPr>
          </a:p>
          <a:p>
            <a:pPr algn="just"/>
            <a:r>
              <a:rPr lang="ro-RO" sz="2500" dirty="0">
                <a:solidFill>
                  <a:srgbClr val="0070C0"/>
                </a:solidFill>
              </a:rPr>
              <a:t>3. Proces-verbal de examinare a lucrărilor latente.</a:t>
            </a:r>
            <a:endParaRPr lang="ru-RU" sz="2500" dirty="0">
              <a:solidFill>
                <a:srgbClr val="0070C0"/>
              </a:solidFill>
            </a:endParaRPr>
          </a:p>
          <a:p>
            <a:pPr algn="just"/>
            <a:r>
              <a:rPr lang="ro-RO" sz="2500" dirty="0">
                <a:solidFill>
                  <a:srgbClr val="0070C0"/>
                </a:solidFill>
              </a:rPr>
              <a:t>4. Proces-verbal de recepţionare a nodului de măsurare a debitului de apă</a:t>
            </a:r>
            <a:r>
              <a:rPr lang="ro-RO" sz="2500" dirty="0" smtClean="0">
                <a:solidFill>
                  <a:srgbClr val="0070C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ro-R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34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478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rgbClr val="002060"/>
                </a:solidFill>
              </a:rPr>
              <a:t>1. R</a:t>
            </a:r>
            <a:r>
              <a:rPr lang="fr-FR" b="1" dirty="0" err="1">
                <a:solidFill>
                  <a:srgbClr val="002060"/>
                </a:solidFill>
              </a:rPr>
              <a:t>ecepţia</a:t>
            </a:r>
            <a:r>
              <a:rPr lang="fr-FR" b="1" dirty="0">
                <a:solidFill>
                  <a:srgbClr val="002060"/>
                </a:solidFill>
              </a:rPr>
              <a:t> la </a:t>
            </a:r>
            <a:r>
              <a:rPr lang="fr-FR" b="1" dirty="0" err="1">
                <a:solidFill>
                  <a:srgbClr val="002060"/>
                </a:solidFill>
              </a:rPr>
              <a:t>terminarea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b="1" dirty="0" err="1">
                <a:solidFill>
                  <a:srgbClr val="002060"/>
                </a:solidFill>
              </a:rPr>
              <a:t>lucrărilor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1996881"/>
            <a:ext cx="7776000" cy="4267119"/>
          </a:xfrm>
        </p:spPr>
        <p:txBody>
          <a:bodyPr/>
          <a:lstStyle/>
          <a:p>
            <a:pPr algn="just"/>
            <a:r>
              <a:rPr lang="ro-RO" sz="2600" dirty="0">
                <a:solidFill>
                  <a:srgbClr val="0070C0"/>
                </a:solidFill>
              </a:rPr>
              <a:t>5. Proces-verbal de încercare hidraulică a conductei sub presiune la </a:t>
            </a:r>
            <a:r>
              <a:rPr lang="ro-RO" sz="2600" dirty="0" err="1">
                <a:solidFill>
                  <a:srgbClr val="0070C0"/>
                </a:solidFill>
              </a:rPr>
              <a:t>rezistenţa</a:t>
            </a:r>
            <a:r>
              <a:rPr lang="ro-RO" sz="2600" dirty="0">
                <a:solidFill>
                  <a:srgbClr val="0070C0"/>
                </a:solidFill>
              </a:rPr>
              <a:t>  </a:t>
            </a:r>
            <a:r>
              <a:rPr lang="ro-RO" sz="2600" dirty="0" err="1">
                <a:solidFill>
                  <a:srgbClr val="0070C0"/>
                </a:solidFill>
              </a:rPr>
              <a:t>şi</a:t>
            </a:r>
            <a:r>
              <a:rPr lang="ro-RO" sz="2600" dirty="0">
                <a:solidFill>
                  <a:srgbClr val="0070C0"/>
                </a:solidFill>
              </a:rPr>
              <a:t> </a:t>
            </a:r>
            <a:r>
              <a:rPr lang="ro-RO" sz="2600" dirty="0" err="1">
                <a:solidFill>
                  <a:srgbClr val="0070C0"/>
                </a:solidFill>
              </a:rPr>
              <a:t>etanşeitate</a:t>
            </a:r>
            <a:endParaRPr lang="ru-RU" sz="2600" dirty="0">
              <a:solidFill>
                <a:srgbClr val="0070C0"/>
              </a:solidFill>
            </a:endParaRPr>
          </a:p>
          <a:p>
            <a:pPr algn="just"/>
            <a:r>
              <a:rPr lang="ro-RO" sz="2600" dirty="0" smtClean="0">
                <a:solidFill>
                  <a:srgbClr val="0070C0"/>
                </a:solidFill>
              </a:rPr>
              <a:t>6</a:t>
            </a:r>
            <a:r>
              <a:rPr lang="ro-RO" sz="2600" dirty="0">
                <a:solidFill>
                  <a:srgbClr val="0070C0"/>
                </a:solidFill>
              </a:rPr>
              <a:t>. Proces-verbal de încercare  hidraulică a conductelor fără presiune la </a:t>
            </a:r>
            <a:r>
              <a:rPr lang="ro-RO" sz="2600" dirty="0" err="1">
                <a:solidFill>
                  <a:srgbClr val="0070C0"/>
                </a:solidFill>
              </a:rPr>
              <a:t>etanşeitate</a:t>
            </a:r>
            <a:r>
              <a:rPr lang="ro-RO" sz="2600" dirty="0" smtClean="0">
                <a:solidFill>
                  <a:srgbClr val="0070C0"/>
                </a:solidFill>
              </a:rPr>
              <a:t>.</a:t>
            </a:r>
            <a:endParaRPr lang="en-US" sz="2600" dirty="0" smtClean="0">
              <a:solidFill>
                <a:srgbClr val="0070C0"/>
              </a:solidFill>
            </a:endParaRPr>
          </a:p>
          <a:p>
            <a:pPr algn="just"/>
            <a:r>
              <a:rPr lang="en-US" sz="2600" dirty="0" smtClean="0">
                <a:solidFill>
                  <a:srgbClr val="0070C0"/>
                </a:solidFill>
              </a:rPr>
              <a:t>7. Proses-verbal </a:t>
            </a:r>
            <a:r>
              <a:rPr lang="en-US" sz="2600" dirty="0" err="1" smtClean="0">
                <a:solidFill>
                  <a:srgbClr val="0070C0"/>
                </a:solidFill>
              </a:rPr>
              <a:t>privind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err="1">
                <a:solidFill>
                  <a:srgbClr val="0070C0"/>
                </a:solidFill>
              </a:rPr>
              <a:t>sp</a:t>
            </a:r>
            <a:r>
              <a:rPr lang="ro-RO" sz="2600" dirty="0">
                <a:solidFill>
                  <a:srgbClr val="0070C0"/>
                </a:solidFill>
              </a:rPr>
              <a:t>ă</a:t>
            </a:r>
            <a:r>
              <a:rPr lang="en-US" sz="2600" dirty="0" err="1">
                <a:solidFill>
                  <a:srgbClr val="0070C0"/>
                </a:solidFill>
              </a:rPr>
              <a:t>larea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en-US" sz="2600" dirty="0" smtClean="0">
                <a:solidFill>
                  <a:srgbClr val="0070C0"/>
                </a:solidFill>
              </a:rPr>
              <a:t>re</a:t>
            </a:r>
            <a:r>
              <a:rPr lang="ro-RO" sz="2600" dirty="0" err="1" smtClean="0">
                <a:solidFill>
                  <a:srgbClr val="0070C0"/>
                </a:solidFill>
              </a:rPr>
              <a:t>ţelelor</a:t>
            </a:r>
            <a:r>
              <a:rPr lang="ro-RO" sz="2600" dirty="0" smtClean="0">
                <a:solidFill>
                  <a:srgbClr val="0070C0"/>
                </a:solidFill>
              </a:rPr>
              <a:t> de apeduct.</a:t>
            </a:r>
          </a:p>
          <a:p>
            <a:pPr algn="just"/>
            <a:r>
              <a:rPr lang="ro-RO" sz="2600" dirty="0" smtClean="0">
                <a:solidFill>
                  <a:srgbClr val="0070C0"/>
                </a:solidFill>
              </a:rPr>
              <a:t>8. </a:t>
            </a:r>
            <a:r>
              <a:rPr lang="en-US" sz="2600" dirty="0">
                <a:solidFill>
                  <a:srgbClr val="0070C0"/>
                </a:solidFill>
              </a:rPr>
              <a:t>Proses-verbal </a:t>
            </a:r>
            <a:r>
              <a:rPr lang="en-US" sz="2600" dirty="0" err="1">
                <a:solidFill>
                  <a:srgbClr val="0070C0"/>
                </a:solidFill>
              </a:rPr>
              <a:t>privind</a:t>
            </a:r>
            <a:r>
              <a:rPr lang="en-US" sz="2600" dirty="0">
                <a:solidFill>
                  <a:srgbClr val="0070C0"/>
                </a:solidFill>
              </a:rPr>
              <a:t> </a:t>
            </a:r>
            <a:r>
              <a:rPr lang="ro-RO" sz="2600" dirty="0" smtClean="0">
                <a:solidFill>
                  <a:srgbClr val="0070C0"/>
                </a:solidFill>
              </a:rPr>
              <a:t>dezinfectarea </a:t>
            </a:r>
            <a:r>
              <a:rPr lang="en-US" sz="2600" dirty="0" smtClean="0">
                <a:solidFill>
                  <a:srgbClr val="0070C0"/>
                </a:solidFill>
              </a:rPr>
              <a:t>re</a:t>
            </a:r>
            <a:r>
              <a:rPr lang="ro-RO" sz="2600" dirty="0" err="1">
                <a:solidFill>
                  <a:srgbClr val="0070C0"/>
                </a:solidFill>
              </a:rPr>
              <a:t>ţelelor</a:t>
            </a:r>
            <a:r>
              <a:rPr lang="ro-RO" sz="2600" dirty="0">
                <a:solidFill>
                  <a:srgbClr val="0070C0"/>
                </a:solidFill>
              </a:rPr>
              <a:t> de </a:t>
            </a:r>
            <a:r>
              <a:rPr lang="ro-RO" sz="2600" dirty="0" smtClean="0">
                <a:solidFill>
                  <a:srgbClr val="0070C0"/>
                </a:solidFill>
              </a:rPr>
              <a:t>apeduct.</a:t>
            </a:r>
          </a:p>
          <a:p>
            <a:pPr marL="0" indent="0" algn="ctr">
              <a:buNone/>
            </a:pPr>
            <a:r>
              <a:rPr lang="ro-R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832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>
                <a:solidFill>
                  <a:srgbClr val="002060"/>
                </a:solidFill>
              </a:rPr>
              <a:t>1. R</a:t>
            </a:r>
            <a:r>
              <a:rPr lang="fr-FR" b="1" dirty="0" err="1">
                <a:solidFill>
                  <a:srgbClr val="002060"/>
                </a:solidFill>
              </a:rPr>
              <a:t>ecepţia</a:t>
            </a:r>
            <a:r>
              <a:rPr lang="fr-FR" b="1" dirty="0">
                <a:solidFill>
                  <a:srgbClr val="002060"/>
                </a:solidFill>
              </a:rPr>
              <a:t> la </a:t>
            </a:r>
            <a:r>
              <a:rPr lang="fr-FR" b="1" dirty="0" err="1">
                <a:solidFill>
                  <a:srgbClr val="002060"/>
                </a:solidFill>
              </a:rPr>
              <a:t>terminarea</a:t>
            </a:r>
            <a:r>
              <a:rPr lang="fr-FR" b="1" dirty="0">
                <a:solidFill>
                  <a:srgbClr val="002060"/>
                </a:solidFill>
              </a:rPr>
              <a:t> </a:t>
            </a:r>
            <a:r>
              <a:rPr lang="fr-FR" b="1" dirty="0" err="1">
                <a:solidFill>
                  <a:srgbClr val="002060"/>
                </a:solidFill>
              </a:rPr>
              <a:t>lucrărilor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582" y="2188526"/>
            <a:ext cx="7776000" cy="3816000"/>
          </a:xfrm>
        </p:spPr>
        <p:txBody>
          <a:bodyPr/>
          <a:lstStyle/>
          <a:p>
            <a:pPr algn="just"/>
            <a:r>
              <a:rPr lang="ro-RO" sz="2800" dirty="0">
                <a:solidFill>
                  <a:srgbClr val="0070C0"/>
                </a:solidFill>
              </a:rPr>
              <a:t>9. </a:t>
            </a:r>
            <a:r>
              <a:rPr lang="ro-RO" sz="2600" dirty="0" smtClean="0">
                <a:solidFill>
                  <a:srgbClr val="0070C0"/>
                </a:solidFill>
              </a:rPr>
              <a:t>Rezultatele </a:t>
            </a:r>
            <a:r>
              <a:rPr lang="ro-RO" sz="2600" dirty="0">
                <a:solidFill>
                  <a:srgbClr val="0070C0"/>
                </a:solidFill>
              </a:rPr>
              <a:t>sanitar-microbiologice înregistrate.</a:t>
            </a:r>
            <a:endParaRPr lang="ru-RU" sz="2600" dirty="0">
              <a:solidFill>
                <a:srgbClr val="0070C0"/>
              </a:solidFill>
            </a:endParaRPr>
          </a:p>
          <a:p>
            <a:pPr algn="just"/>
            <a:r>
              <a:rPr lang="ro-RO" sz="2600" dirty="0" smtClean="0">
                <a:solidFill>
                  <a:srgbClr val="0070C0"/>
                </a:solidFill>
              </a:rPr>
              <a:t>10.</a:t>
            </a:r>
            <a:r>
              <a:rPr lang="ru-RU" sz="2600" dirty="0">
                <a:solidFill>
                  <a:srgbClr val="0070C0"/>
                </a:solidFill>
              </a:rPr>
              <a:t> </a:t>
            </a:r>
            <a:r>
              <a:rPr lang="ro-RO" sz="2600" dirty="0" smtClean="0">
                <a:solidFill>
                  <a:srgbClr val="0070C0"/>
                </a:solidFill>
              </a:rPr>
              <a:t>Proces-verbal </a:t>
            </a:r>
            <a:r>
              <a:rPr lang="ro-RO" sz="2600" dirty="0">
                <a:solidFill>
                  <a:srgbClr val="0070C0"/>
                </a:solidFill>
              </a:rPr>
              <a:t>de </a:t>
            </a:r>
            <a:r>
              <a:rPr lang="ro-RO" sz="2600" dirty="0" err="1">
                <a:solidFill>
                  <a:srgbClr val="0070C0"/>
                </a:solidFill>
              </a:rPr>
              <a:t>recepţionare</a:t>
            </a:r>
            <a:r>
              <a:rPr lang="ro-RO" sz="2600" dirty="0">
                <a:solidFill>
                  <a:srgbClr val="0070C0"/>
                </a:solidFill>
              </a:rPr>
              <a:t> a </a:t>
            </a:r>
            <a:r>
              <a:rPr lang="ro-RO" sz="2600" dirty="0" err="1">
                <a:solidFill>
                  <a:srgbClr val="0070C0"/>
                </a:solidFill>
              </a:rPr>
              <a:t>staţiei</a:t>
            </a:r>
            <a:r>
              <a:rPr lang="ro-RO" sz="2600" dirty="0">
                <a:solidFill>
                  <a:srgbClr val="0070C0"/>
                </a:solidFill>
              </a:rPr>
              <a:t>  hidrofor; a </a:t>
            </a:r>
            <a:r>
              <a:rPr lang="ro-RO" sz="2600" dirty="0" err="1">
                <a:solidFill>
                  <a:srgbClr val="0070C0"/>
                </a:solidFill>
              </a:rPr>
              <a:t>staţiei</a:t>
            </a:r>
            <a:r>
              <a:rPr lang="ro-RO" sz="2600" dirty="0">
                <a:solidFill>
                  <a:srgbClr val="0070C0"/>
                </a:solidFill>
              </a:rPr>
              <a:t> de pompare apelor uzate.</a:t>
            </a:r>
            <a:endParaRPr lang="ru-RU" sz="2600" dirty="0">
              <a:solidFill>
                <a:srgbClr val="0070C0"/>
              </a:solidFill>
            </a:endParaRPr>
          </a:p>
          <a:p>
            <a:pPr algn="just"/>
            <a:r>
              <a:rPr lang="ro-RO" sz="2600" dirty="0" smtClean="0">
                <a:solidFill>
                  <a:srgbClr val="0070C0"/>
                </a:solidFill>
              </a:rPr>
              <a:t>11.</a:t>
            </a:r>
            <a:r>
              <a:rPr lang="ru-RU" sz="2600" dirty="0" smtClean="0">
                <a:solidFill>
                  <a:srgbClr val="0070C0"/>
                </a:solidFill>
              </a:rPr>
              <a:t> </a:t>
            </a:r>
            <a:r>
              <a:rPr lang="ro-RO" sz="2600" dirty="0" smtClean="0">
                <a:solidFill>
                  <a:srgbClr val="0070C0"/>
                </a:solidFill>
              </a:rPr>
              <a:t>Proces-verbal </a:t>
            </a:r>
            <a:r>
              <a:rPr lang="ro-RO" sz="2600" dirty="0">
                <a:solidFill>
                  <a:srgbClr val="0070C0"/>
                </a:solidFill>
              </a:rPr>
              <a:t>de lichidare a apeductului temporar, pentru perioada </a:t>
            </a:r>
            <a:r>
              <a:rPr lang="ro-RO" sz="2600" dirty="0" err="1">
                <a:solidFill>
                  <a:srgbClr val="0070C0"/>
                </a:solidFill>
              </a:rPr>
              <a:t>construcţiei</a:t>
            </a:r>
            <a:r>
              <a:rPr lang="ro-RO" sz="2600" dirty="0">
                <a:solidFill>
                  <a:srgbClr val="0070C0"/>
                </a:solidFill>
              </a:rPr>
              <a:t>.</a:t>
            </a:r>
            <a:endParaRPr lang="ru-RU" sz="2600" dirty="0">
              <a:solidFill>
                <a:srgbClr val="0070C0"/>
              </a:solidFill>
            </a:endParaRPr>
          </a:p>
          <a:p>
            <a:pPr algn="just"/>
            <a:r>
              <a:rPr lang="ro-RO" sz="2600" dirty="0" smtClean="0">
                <a:solidFill>
                  <a:srgbClr val="0070C0"/>
                </a:solidFill>
              </a:rPr>
              <a:t>12. </a:t>
            </a:r>
            <a:r>
              <a:rPr lang="ru-RU" sz="2600" dirty="0" smtClean="0">
                <a:solidFill>
                  <a:srgbClr val="0070C0"/>
                </a:solidFill>
              </a:rPr>
              <a:t>  </a:t>
            </a:r>
            <a:r>
              <a:rPr lang="ro-RO" sz="2600" dirty="0" smtClean="0">
                <a:solidFill>
                  <a:srgbClr val="0070C0"/>
                </a:solidFill>
              </a:rPr>
              <a:t>Actul </a:t>
            </a:r>
            <a:r>
              <a:rPr lang="ro-RO" sz="2600" dirty="0">
                <a:solidFill>
                  <a:srgbClr val="0070C0"/>
                </a:solidFill>
              </a:rPr>
              <a:t>de delimitare a </a:t>
            </a:r>
            <a:r>
              <a:rPr lang="ro-RO" sz="2600" dirty="0" err="1">
                <a:solidFill>
                  <a:srgbClr val="0070C0"/>
                </a:solidFill>
              </a:rPr>
              <a:t>reţelelor</a:t>
            </a:r>
            <a:r>
              <a:rPr lang="ro-RO" sz="2600" dirty="0">
                <a:solidFill>
                  <a:srgbClr val="0070C0"/>
                </a:solidFill>
              </a:rPr>
              <a:t>.</a:t>
            </a:r>
            <a:endParaRPr lang="ru-RU" sz="2600" dirty="0">
              <a:solidFill>
                <a:srgbClr val="0070C0"/>
              </a:solidFill>
            </a:endParaRPr>
          </a:p>
          <a:p>
            <a:pPr algn="just"/>
            <a:r>
              <a:rPr lang="ro-RO" sz="2600" dirty="0" smtClean="0">
                <a:solidFill>
                  <a:srgbClr val="0070C0"/>
                </a:solidFill>
              </a:rPr>
              <a:t>13. </a:t>
            </a:r>
            <a:r>
              <a:rPr lang="ro-RO" sz="2600" dirty="0">
                <a:solidFill>
                  <a:srgbClr val="0070C0"/>
                </a:solidFill>
              </a:rPr>
              <a:t>Proces-verbal  în urma  inventarierii  </a:t>
            </a:r>
            <a:r>
              <a:rPr lang="ro-RO" sz="2600" dirty="0" err="1">
                <a:solidFill>
                  <a:srgbClr val="0070C0"/>
                </a:solidFill>
              </a:rPr>
              <a:t>hidranţilor</a:t>
            </a:r>
            <a:r>
              <a:rPr lang="ro-RO" sz="2600" dirty="0">
                <a:solidFill>
                  <a:srgbClr val="0070C0"/>
                </a:solidFill>
              </a:rPr>
              <a:t> </a:t>
            </a:r>
            <a:r>
              <a:rPr lang="ro-RO" sz="2600" dirty="0" smtClean="0">
                <a:solidFill>
                  <a:srgbClr val="0070C0"/>
                </a:solidFill>
              </a:rPr>
              <a:t>exteriori.</a:t>
            </a:r>
          </a:p>
          <a:p>
            <a:pPr marL="0" indent="0" algn="ctr">
              <a:buNone/>
            </a:pPr>
            <a:r>
              <a:rPr lang="ro-RO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36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437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321489"/>
            <a:ext cx="7775575" cy="780362"/>
          </a:xfrm>
        </p:spPr>
        <p:txBody>
          <a:bodyPr/>
          <a:lstStyle/>
          <a:p>
            <a:r>
              <a:rPr lang="ro-RO" sz="3600" b="1" dirty="0">
                <a:solidFill>
                  <a:srgbClr val="002060"/>
                </a:solidFill>
              </a:rPr>
              <a:t>2. Recepţia finală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1865939"/>
            <a:ext cx="7776000" cy="4398061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o-MD" sz="2400" dirty="0">
                <a:solidFill>
                  <a:srgbClr val="0070C0"/>
                </a:solidFill>
              </a:rPr>
              <a:t>p.36. recepţia finală </a:t>
            </a:r>
            <a:r>
              <a:rPr lang="ro-MD" sz="2400" u="sng" dirty="0">
                <a:solidFill>
                  <a:srgbClr val="0070C0"/>
                </a:solidFill>
              </a:rPr>
              <a:t>este convocată de </a:t>
            </a:r>
            <a:r>
              <a:rPr lang="ro-MD" sz="2400" u="sng" dirty="0" smtClean="0">
                <a:solidFill>
                  <a:srgbClr val="0070C0"/>
                </a:solidFill>
              </a:rPr>
              <a:t>investitor</a:t>
            </a:r>
            <a:r>
              <a:rPr lang="en-US" sz="2400" u="sng" dirty="0" smtClean="0">
                <a:solidFill>
                  <a:srgbClr val="0070C0"/>
                </a:solidFill>
              </a:rPr>
              <a:t>,</a:t>
            </a:r>
            <a:r>
              <a:rPr lang="ro-MD" sz="2400" dirty="0" smtClean="0">
                <a:solidFill>
                  <a:srgbClr val="0070C0"/>
                </a:solidFill>
              </a:rPr>
              <a:t>   </a:t>
            </a:r>
            <a:r>
              <a:rPr lang="ro-MD" sz="2400" dirty="0">
                <a:solidFill>
                  <a:srgbClr val="0070C0"/>
                </a:solidFill>
              </a:rPr>
              <a:t>p.37. </a:t>
            </a:r>
            <a:r>
              <a:rPr lang="ro-MD" sz="2400" u="sng" dirty="0">
                <a:solidFill>
                  <a:srgbClr val="0070C0"/>
                </a:solidFill>
              </a:rPr>
              <a:t>La recepţia finală participă:</a:t>
            </a:r>
            <a:endParaRPr lang="ru-RU" sz="2400" u="sng" dirty="0">
              <a:solidFill>
                <a:srgbClr val="0070C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o-MD" sz="2400" dirty="0">
                <a:solidFill>
                  <a:srgbClr val="0070C0"/>
                </a:solidFill>
              </a:rPr>
              <a:t> Investitorul;</a:t>
            </a:r>
            <a:endParaRPr lang="ru-RU" sz="2400" dirty="0">
              <a:solidFill>
                <a:srgbClr val="0070C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o-MD" sz="2400" dirty="0">
                <a:solidFill>
                  <a:srgbClr val="0070C0"/>
                </a:solidFill>
              </a:rPr>
              <a:t> Comisia de recepţie desemnată de investitor;</a:t>
            </a:r>
            <a:endParaRPr lang="ru-RU" sz="2400" dirty="0">
              <a:solidFill>
                <a:srgbClr val="0070C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o-MD" sz="2400" dirty="0">
                <a:solidFill>
                  <a:srgbClr val="0070C0"/>
                </a:solidFill>
              </a:rPr>
              <a:t> Proiectantul lucrării;</a:t>
            </a:r>
            <a:endParaRPr lang="ru-RU" sz="2400" dirty="0">
              <a:solidFill>
                <a:srgbClr val="0070C0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o-MD" sz="2400" dirty="0">
                <a:solidFill>
                  <a:srgbClr val="0070C0"/>
                </a:solidFill>
              </a:rPr>
              <a:t> Executantul.</a:t>
            </a:r>
            <a:endParaRPr lang="ru-RU" sz="2400" dirty="0">
              <a:solidFill>
                <a:srgbClr val="0070C0"/>
              </a:solidFill>
            </a:endParaRPr>
          </a:p>
          <a:p>
            <a:pPr algn="just" eaLnBrk="1" fontAlgn="auto" hangingPunct="1">
              <a:spcAft>
                <a:spcPts val="0"/>
              </a:spcAft>
              <a:defRPr/>
            </a:pPr>
            <a:r>
              <a:rPr lang="ro-MD" sz="2400" dirty="0">
                <a:solidFill>
                  <a:srgbClr val="0070C0"/>
                </a:solidFill>
              </a:rPr>
              <a:t>- p.40. - la terminarea recepţiei, comisia îşi va consemna observaţiile şi concluziile în procesul-verbal de recepţie finală, şi-l va înainta investitorului </a:t>
            </a:r>
            <a:r>
              <a:rPr lang="ro-MD" sz="2400" dirty="0" smtClean="0">
                <a:solidFill>
                  <a:srgbClr val="0070C0"/>
                </a:solidFill>
              </a:rPr>
              <a:t>împreună </a:t>
            </a:r>
            <a:r>
              <a:rPr lang="ro-MD" sz="2400" dirty="0">
                <a:solidFill>
                  <a:srgbClr val="0070C0"/>
                </a:solidFill>
              </a:rPr>
              <a:t>cu recomandarea de admitere, de amînare sau respingere</a:t>
            </a:r>
            <a:r>
              <a:rPr lang="ro-MD" sz="2400" dirty="0" smtClean="0">
                <a:solidFill>
                  <a:srgbClr val="0070C0"/>
                </a:solidFill>
              </a:rPr>
              <a:t>.</a:t>
            </a:r>
          </a:p>
          <a:p>
            <a:pPr marL="0" indent="0" algn="ctr" eaLnBrk="1" fontAlgn="auto" hangingPunct="1">
              <a:spcAft>
                <a:spcPts val="0"/>
              </a:spcAft>
              <a:buNone/>
              <a:defRPr/>
            </a:pPr>
            <a:r>
              <a:rPr lang="ro-MD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37</a:t>
            </a:r>
          </a:p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ru-RU" sz="24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1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en-US" sz="2400" dirty="0">
                <a:solidFill>
                  <a:srgbClr val="FF0000"/>
                </a:solidFill>
              </a:rPr>
              <a:t>ETAPELE DE ELABORARE  </a:t>
            </a:r>
            <a:r>
              <a:rPr lang="en-US" altLang="en-US" sz="2400" dirty="0">
                <a:solidFill>
                  <a:srgbClr val="FF0000"/>
                </a:solidFill>
              </a:rPr>
              <a:t>A </a:t>
            </a:r>
            <a:r>
              <a:rPr lang="ro-RO" altLang="en-US" sz="2400" dirty="0">
                <a:solidFill>
                  <a:srgbClr val="FF0000"/>
                </a:solidFill>
              </a:rPr>
              <a:t>DOCUMENTAŢIEI DE URBANISM</a:t>
            </a:r>
            <a:endParaRPr lang="ru-RU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4001" y="1482725"/>
            <a:ext cx="7775999" cy="109621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r>
              <a:rPr lang="ro-RO" sz="3200" b="1" dirty="0">
                <a:solidFill>
                  <a:srgbClr val="0070C0"/>
                </a:solidFill>
              </a:rPr>
              <a:t>Decizia consiliului local privind elaborarea documentației de urbanism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r>
              <a:rPr lang="ro-RO" sz="3200" b="1" dirty="0">
                <a:solidFill>
                  <a:srgbClr val="0070C0"/>
                </a:solidFill>
              </a:rPr>
              <a:t>Asigurarea elaborării, avizării </a:t>
            </a:r>
            <a:r>
              <a:rPr lang="ro-RO" sz="3200" b="1" dirty="0" err="1">
                <a:solidFill>
                  <a:srgbClr val="0070C0"/>
                </a:solidFill>
              </a:rPr>
              <a:t>şi</a:t>
            </a:r>
            <a:r>
              <a:rPr lang="ro-RO" sz="3200" b="1" dirty="0">
                <a:solidFill>
                  <a:srgbClr val="0070C0"/>
                </a:solidFill>
              </a:rPr>
              <a:t> aprobării documentației de urbanism</a:t>
            </a:r>
          </a:p>
          <a:p>
            <a:pPr marL="514350" indent="-514350" fontAlgn="auto">
              <a:spcAft>
                <a:spcPts val="0"/>
              </a:spcAft>
              <a:buFont typeface="Arial" panose="020B0604020202020204" pitchFamily="34" charset="0"/>
              <a:buAutoNum type="alphaLcParenR"/>
              <a:defRPr/>
            </a:pPr>
            <a:r>
              <a:rPr lang="ro-RO" sz="3200" b="1" dirty="0">
                <a:solidFill>
                  <a:srgbClr val="0070C0"/>
                </a:solidFill>
              </a:rPr>
              <a:t>Monitorizarea </a:t>
            </a:r>
            <a:r>
              <a:rPr lang="ro-RO" sz="3200" b="1" dirty="0" smtClean="0">
                <a:solidFill>
                  <a:srgbClr val="0070C0"/>
                </a:solidFill>
              </a:rPr>
              <a:t>implementării</a:t>
            </a:r>
            <a:endParaRPr lang="en-US" sz="3200" b="1" dirty="0" smtClean="0">
              <a:solidFill>
                <a:srgbClr val="0070C0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ro-RO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06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z="3200" b="1" dirty="0">
                <a:solidFill>
                  <a:srgbClr val="002060"/>
                </a:solidFill>
              </a:rPr>
              <a:t>2. </a:t>
            </a:r>
            <a:r>
              <a:rPr lang="ro-RO" sz="3200" b="1" dirty="0" err="1">
                <a:solidFill>
                  <a:srgbClr val="002060"/>
                </a:solidFill>
              </a:rPr>
              <a:t>Recepţia</a:t>
            </a:r>
            <a:r>
              <a:rPr lang="ro-RO" sz="3200" b="1" dirty="0">
                <a:solidFill>
                  <a:srgbClr val="002060"/>
                </a:solidFill>
              </a:rPr>
              <a:t> finală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159213"/>
            <a:ext cx="7776000" cy="4104787"/>
          </a:xfrm>
        </p:spPr>
        <p:txBody>
          <a:bodyPr/>
          <a:lstStyle/>
          <a:p>
            <a:pPr marL="0" indent="0">
              <a:buNone/>
            </a:pPr>
            <a:r>
              <a:rPr lang="ro-RO" sz="2400" dirty="0"/>
              <a:t> </a:t>
            </a:r>
            <a:r>
              <a:rPr lang="ro-RO" sz="2600" dirty="0" smtClean="0">
                <a:solidFill>
                  <a:srgbClr val="002060"/>
                </a:solidFill>
              </a:rPr>
              <a:t>Comisia de </a:t>
            </a:r>
            <a:r>
              <a:rPr lang="ro-RO" sz="2600" dirty="0" err="1" smtClean="0">
                <a:solidFill>
                  <a:srgbClr val="002060"/>
                </a:solidFill>
              </a:rPr>
              <a:t>recepţie</a:t>
            </a:r>
            <a:r>
              <a:rPr lang="ro-RO" sz="2600" dirty="0" smtClean="0">
                <a:solidFill>
                  <a:srgbClr val="002060"/>
                </a:solidFill>
              </a:rPr>
              <a:t> verifică:</a:t>
            </a:r>
            <a:r>
              <a:rPr lang="ro-RO" sz="2400" dirty="0" smtClean="0"/>
              <a:t>	   	</a:t>
            </a:r>
            <a:r>
              <a:rPr lang="ro-RO" sz="2400" dirty="0"/>
              <a:t> </a:t>
            </a:r>
            <a:r>
              <a:rPr lang="ro-RO" sz="2400" dirty="0" smtClean="0"/>
              <a:t>                      </a:t>
            </a:r>
            <a:r>
              <a:rPr lang="ro-RO" sz="2500" dirty="0" smtClean="0">
                <a:solidFill>
                  <a:srgbClr val="0070C0"/>
                </a:solidFill>
              </a:rPr>
              <a:t>1. Respectarea prevederilor din </a:t>
            </a:r>
            <a:r>
              <a:rPr lang="ro-RO" sz="2500" dirty="0" err="1" smtClean="0">
                <a:solidFill>
                  <a:srgbClr val="0070C0"/>
                </a:solidFill>
              </a:rPr>
              <a:t>autorizaţia</a:t>
            </a:r>
            <a:r>
              <a:rPr lang="ro-RO" sz="2500" dirty="0" smtClean="0">
                <a:solidFill>
                  <a:srgbClr val="0070C0"/>
                </a:solidFill>
              </a:rPr>
              <a:t> de construire, precum </a:t>
            </a:r>
            <a:r>
              <a:rPr lang="ro-RO" sz="2500" dirty="0" err="1" smtClean="0">
                <a:solidFill>
                  <a:srgbClr val="0070C0"/>
                </a:solidFill>
              </a:rPr>
              <a:t>şi</a:t>
            </a:r>
            <a:r>
              <a:rPr lang="ro-RO" sz="2500" dirty="0" smtClean="0">
                <a:solidFill>
                  <a:srgbClr val="0070C0"/>
                </a:solidFill>
              </a:rPr>
              <a:t> avizele </a:t>
            </a:r>
            <a:r>
              <a:rPr lang="ro-RO" sz="2500" dirty="0" err="1" smtClean="0">
                <a:solidFill>
                  <a:srgbClr val="0070C0"/>
                </a:solidFill>
              </a:rPr>
              <a:t>şi</a:t>
            </a:r>
            <a:r>
              <a:rPr lang="ro-RO" sz="2500" dirty="0" smtClean="0">
                <a:solidFill>
                  <a:srgbClr val="0070C0"/>
                </a:solidFill>
              </a:rPr>
              <a:t> </a:t>
            </a:r>
            <a:r>
              <a:rPr lang="ro-RO" sz="2500" dirty="0" err="1" smtClean="0">
                <a:solidFill>
                  <a:srgbClr val="0070C0"/>
                </a:solidFill>
              </a:rPr>
              <a:t>condiţiile</a:t>
            </a:r>
            <a:r>
              <a:rPr lang="ro-RO" sz="2500" dirty="0" smtClean="0">
                <a:solidFill>
                  <a:srgbClr val="0070C0"/>
                </a:solidFill>
              </a:rPr>
              <a:t> impuse.    Examinarea se face prin :					   - cercetarea vizuală a </a:t>
            </a:r>
            <a:r>
              <a:rPr lang="ro-RO" sz="2500" dirty="0" err="1" smtClean="0">
                <a:solidFill>
                  <a:srgbClr val="0070C0"/>
                </a:solidFill>
              </a:rPr>
              <a:t>construcţiei</a:t>
            </a:r>
            <a:r>
              <a:rPr lang="ro-RO" sz="2500" dirty="0" smtClean="0">
                <a:solidFill>
                  <a:srgbClr val="0070C0"/>
                </a:solidFill>
              </a:rPr>
              <a:t>,			   - analiza documentelor </a:t>
            </a:r>
            <a:r>
              <a:rPr lang="ro-RO" sz="2500" dirty="0" err="1" smtClean="0">
                <a:solidFill>
                  <a:srgbClr val="0070C0"/>
                </a:solidFill>
              </a:rPr>
              <a:t>conţinute</a:t>
            </a:r>
            <a:r>
              <a:rPr lang="ro-RO" sz="2500" dirty="0" smtClean="0">
                <a:solidFill>
                  <a:srgbClr val="0070C0"/>
                </a:solidFill>
              </a:rPr>
              <a:t> în cartea tehnică,	 2. executarea lucrărilor conform proiectului de </a:t>
            </a:r>
            <a:r>
              <a:rPr lang="ro-RO" sz="2500" dirty="0" err="1" smtClean="0">
                <a:solidFill>
                  <a:srgbClr val="0070C0"/>
                </a:solidFill>
              </a:rPr>
              <a:t>execuţie</a:t>
            </a:r>
            <a:r>
              <a:rPr lang="ro-RO" sz="2500" dirty="0" smtClean="0">
                <a:solidFill>
                  <a:srgbClr val="0070C0"/>
                </a:solidFill>
              </a:rPr>
              <a:t>; 3. avizul, </a:t>
            </a:r>
            <a:r>
              <a:rPr lang="ro-RO" sz="2500" dirty="0" err="1" smtClean="0">
                <a:solidFill>
                  <a:srgbClr val="0070C0"/>
                </a:solidFill>
              </a:rPr>
              <a:t>intocmit</a:t>
            </a:r>
            <a:r>
              <a:rPr lang="ro-RO" sz="2500" dirty="0" smtClean="0">
                <a:solidFill>
                  <a:srgbClr val="0070C0"/>
                </a:solidFill>
              </a:rPr>
              <a:t> de proiectant,</a:t>
            </a:r>
            <a:r>
              <a:rPr lang="ro-RO" sz="2500" dirty="0">
                <a:solidFill>
                  <a:srgbClr val="0070C0"/>
                </a:solidFill>
              </a:rPr>
              <a:t> </a:t>
            </a:r>
            <a:r>
              <a:rPr lang="ro-RO" sz="2500" dirty="0" smtClean="0">
                <a:solidFill>
                  <a:srgbClr val="0070C0"/>
                </a:solidFill>
              </a:rPr>
              <a:t>                 4. termenele </a:t>
            </a:r>
            <a:r>
              <a:rPr lang="ro-RO" sz="2500" dirty="0" err="1" smtClean="0">
                <a:solidFill>
                  <a:srgbClr val="0070C0"/>
                </a:solidFill>
              </a:rPr>
              <a:t>şi</a:t>
            </a:r>
            <a:r>
              <a:rPr lang="ro-RO" sz="2500" dirty="0" smtClean="0">
                <a:solidFill>
                  <a:srgbClr val="0070C0"/>
                </a:solidFill>
              </a:rPr>
              <a:t> calitatea definitivării tuturor lucrărilor.</a:t>
            </a:r>
          </a:p>
          <a:p>
            <a:pPr marL="0" indent="0">
              <a:buNone/>
            </a:pPr>
            <a:endParaRPr lang="ro-RO" sz="25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o-RO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            </a:t>
            </a:r>
            <a:r>
              <a:rPr lang="ro-RO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38</a:t>
            </a:r>
            <a:r>
              <a:rPr lang="ro-RO" sz="2400" dirty="0" smtClean="0">
                <a:solidFill>
                  <a:srgbClr val="0070C0"/>
                </a:solidFill>
              </a:rPr>
              <a:t>	</a:t>
            </a:r>
            <a:endParaRPr lang="ru-RU" sz="24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323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8"/>
          <p:cNvSpPr txBox="1">
            <a:spLocks/>
          </p:cNvSpPr>
          <p:nvPr/>
        </p:nvSpPr>
        <p:spPr>
          <a:xfrm>
            <a:off x="2433908" y="1620411"/>
            <a:ext cx="6262254" cy="2074863"/>
          </a:xfrm>
          <a:prstGeom prst="rect">
            <a:avLst/>
          </a:prstGeom>
        </p:spPr>
        <p:txBody>
          <a:bodyPr/>
          <a:lstStyle/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 algn="ctr">
              <a:spcAft>
                <a:spcPts val="600"/>
              </a:spcAft>
            </a:pPr>
            <a:endParaRPr lang="en-US" sz="2000" dirty="0">
              <a:solidFill>
                <a:srgbClr val="534B3E"/>
              </a:solidFill>
            </a:endParaRPr>
          </a:p>
          <a:p>
            <a:pPr>
              <a:spcAft>
                <a:spcPts val="300"/>
              </a:spcAft>
            </a:pPr>
            <a:r>
              <a:rPr lang="ro-RO" sz="2800" dirty="0" smtClean="0">
                <a:solidFill>
                  <a:srgbClr val="534B3E"/>
                </a:solidFill>
              </a:rPr>
              <a:t>Vă mulțumim pentru atenție</a:t>
            </a:r>
            <a:endParaRPr lang="en-GB" sz="2800" dirty="0">
              <a:solidFill>
                <a:srgbClr val="534B3E"/>
              </a:solidFill>
            </a:endParaRPr>
          </a:p>
          <a:p>
            <a:endParaRPr lang="en-GB" sz="1000" dirty="0">
              <a:solidFill>
                <a:srgbClr val="534B3E"/>
              </a:solidFill>
            </a:endParaRPr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427153" y="5399463"/>
            <a:ext cx="1371600" cy="2159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Proiect co-finanțat de</a:t>
            </a:r>
            <a:endParaRPr lang="en-GB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3" name="Picture 11" descr="F:\Branding\EU\jau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056" y="5624205"/>
            <a:ext cx="136525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1" descr="H:\bn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6511" y="5590073"/>
            <a:ext cx="101600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8991" y="5624205"/>
            <a:ext cx="1639887" cy="9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feld 9"/>
          <p:cNvSpPr txBox="1">
            <a:spLocks noChangeArrowheads="1"/>
          </p:cNvSpPr>
          <p:nvPr/>
        </p:nvSpPr>
        <p:spPr bwMode="auto">
          <a:xfrm>
            <a:off x="6898878" y="5383151"/>
            <a:ext cx="1147762" cy="2143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o-RO" sz="800" b="0" dirty="0" smtClean="0">
                <a:solidFill>
                  <a:schemeClr val="tx2">
                    <a:lumMod val="75000"/>
                  </a:schemeClr>
                </a:solidFill>
              </a:rPr>
              <a:t>In cooperare cu</a:t>
            </a:r>
            <a:endParaRPr lang="ro-RO" sz="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1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045" y="5540701"/>
            <a:ext cx="1071880" cy="1071880"/>
          </a:xfrm>
          <a:prstGeom prst="rect">
            <a:avLst/>
          </a:prstGeom>
        </p:spPr>
      </p:pic>
      <p:pic>
        <p:nvPicPr>
          <p:cNvPr id="17" name="Picture 16" descr="D:\Users\Desktop\logotyp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716" y="5818037"/>
            <a:ext cx="1958975" cy="56959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tăText 1"/>
          <p:cNvSpPr txBox="1"/>
          <p:nvPr/>
        </p:nvSpPr>
        <p:spPr>
          <a:xfrm>
            <a:off x="1856306" y="3145976"/>
            <a:ext cx="53619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  <a:hlinkClick r:id="rId7"/>
              </a:rPr>
              <a:t>www.ifcaac.amac.md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ifcaac@fua.utm.md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77-38 22</a:t>
            </a:r>
          </a:p>
          <a:p>
            <a:pPr algn="ctr"/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 </a:t>
            </a:r>
          </a:p>
          <a:p>
            <a:pPr algn="ctr"/>
            <a:r>
              <a:rPr lang="ro-RO" sz="1400" b="0" u="sng">
                <a:solidFill>
                  <a:srgbClr val="7030A0"/>
                </a:solidFill>
                <a:latin typeface="+mn-lt"/>
              </a:rPr>
              <a:t>www.amac.md</a:t>
            </a:r>
            <a:r>
              <a:rPr lang="ro-RO" sz="1400" b="0">
                <a:solidFill>
                  <a:srgbClr val="7030A0"/>
                </a:solidFill>
                <a:latin typeface="+mn-lt"/>
              </a:rPr>
              <a:t>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u="sng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apacanal@yandex.ru</a:t>
            </a:r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 </a:t>
            </a:r>
            <a:endParaRPr lang="ro-RO" sz="14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ctr"/>
            <a:r>
              <a:rPr lang="ro-RO" sz="1400" b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telefon</a:t>
            </a:r>
            <a:r>
              <a:rPr lang="ro-RO" sz="1400" b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(022) 28-84-33</a:t>
            </a:r>
          </a:p>
          <a:p>
            <a:pPr algn="ctr"/>
            <a:endParaRPr lang="ro-RO" sz="800" b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2049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509167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6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407106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462357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fc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315231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fcaac_logo0200px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269324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215461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163782" y="-24491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o-RO"/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163782" y="21228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</a:t>
            </a:r>
            <a:endParaRPr kumimoji="0" lang="ro-RO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o-RO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163782" y="978625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ETAPELE DE ELABORARE  DOCUMENTAŢIEI DE URBANISM</a:t>
            </a:r>
            <a:endParaRPr lang="ru-RU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o-RO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Procedura</a:t>
            </a:r>
            <a:r>
              <a:rPr lang="en-US" sz="3600" b="1" dirty="0">
                <a:solidFill>
                  <a:srgbClr val="0070C0"/>
                </a:solidFill>
              </a:rPr>
              <a:t> de </a:t>
            </a:r>
            <a:r>
              <a:rPr lang="en-US" sz="3600" b="1" dirty="0" err="1">
                <a:solidFill>
                  <a:srgbClr val="0070C0"/>
                </a:solidFill>
              </a:rPr>
              <a:t>elaborare</a:t>
            </a:r>
            <a:r>
              <a:rPr lang="en-US" sz="3600" b="1" dirty="0">
                <a:solidFill>
                  <a:srgbClr val="0070C0"/>
                </a:solidFill>
              </a:rPr>
              <a:t>, </a:t>
            </a:r>
            <a:r>
              <a:rPr lang="en-US" sz="3600" b="1" dirty="0" err="1">
                <a:solidFill>
                  <a:srgbClr val="0070C0"/>
                </a:solidFill>
              </a:rPr>
              <a:t>avizare</a:t>
            </a:r>
            <a:r>
              <a:rPr lang="ro-RO" sz="3600" b="1" dirty="0">
                <a:solidFill>
                  <a:srgbClr val="0070C0"/>
                </a:solidFill>
              </a:rPr>
              <a:t>, </a:t>
            </a:r>
            <a:r>
              <a:rPr lang="en-US" sz="3600" b="1" dirty="0" err="1">
                <a:solidFill>
                  <a:srgbClr val="0070C0"/>
                </a:solidFill>
              </a:rPr>
              <a:t>aprobare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ro-RO" sz="3600" b="1" dirty="0" err="1">
                <a:solidFill>
                  <a:srgbClr val="0070C0"/>
                </a:solidFill>
              </a:rPr>
              <a:t>şi</a:t>
            </a:r>
            <a:r>
              <a:rPr lang="ro-RO" sz="3600" b="1" dirty="0">
                <a:solidFill>
                  <a:srgbClr val="0070C0"/>
                </a:solidFill>
              </a:rPr>
              <a:t> </a:t>
            </a:r>
            <a:r>
              <a:rPr lang="ro-RO" sz="3600" b="1" dirty="0" err="1">
                <a:solidFill>
                  <a:srgbClr val="0070C0"/>
                </a:solidFill>
              </a:rPr>
              <a:t>conţinutul</a:t>
            </a:r>
            <a:r>
              <a:rPr lang="ro-RO" sz="3600" b="1" dirty="0">
                <a:solidFill>
                  <a:srgbClr val="0070C0"/>
                </a:solidFill>
              </a:rPr>
              <a:t>-cadru al </a:t>
            </a:r>
            <a:r>
              <a:rPr lang="ro-RO" sz="3600" b="1" dirty="0" err="1">
                <a:solidFill>
                  <a:srgbClr val="0070C0"/>
                </a:solidFill>
              </a:rPr>
              <a:t>documentaţiei</a:t>
            </a:r>
            <a:r>
              <a:rPr lang="ro-RO" sz="3600" b="1" dirty="0">
                <a:solidFill>
                  <a:srgbClr val="0070C0"/>
                </a:solidFill>
              </a:rPr>
              <a:t> de proiect pentru </a:t>
            </a:r>
            <a:r>
              <a:rPr lang="ro-RO" sz="3600" b="1" dirty="0" err="1">
                <a:solidFill>
                  <a:srgbClr val="0070C0"/>
                </a:solidFill>
              </a:rPr>
              <a:t>construcţii</a:t>
            </a:r>
            <a:r>
              <a:rPr lang="ro-RO" sz="3600" b="1" dirty="0">
                <a:solidFill>
                  <a:srgbClr val="0070C0"/>
                </a:solidFill>
              </a:rPr>
              <a:t>.</a:t>
            </a:r>
            <a:endParaRPr lang="ru-RU" sz="3600" b="1" dirty="0">
              <a:solidFill>
                <a:srgbClr val="0070C0"/>
              </a:solidFill>
            </a:endParaRPr>
          </a:p>
          <a:p>
            <a:endParaRPr lang="en-US" sz="3600" dirty="0" smtClean="0">
              <a:solidFill>
                <a:srgbClr val="00B0F0"/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endParaRPr lang="en-US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82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</a:rPr>
              <a:t>Aviz</a:t>
            </a:r>
            <a:r>
              <a:rPr lang="en-US" sz="3600" dirty="0" smtClean="0">
                <a:solidFill>
                  <a:srgbClr val="0070C0"/>
                </a:solidFill>
              </a:rPr>
              <a:t> de bran</a:t>
            </a:r>
            <a:r>
              <a:rPr lang="ro-RO" sz="3600" dirty="0" err="1" smtClean="0">
                <a:solidFill>
                  <a:srgbClr val="0070C0"/>
                </a:solidFill>
              </a:rPr>
              <a:t>şare</a:t>
            </a:r>
            <a:r>
              <a:rPr lang="ro-RO" sz="3600" dirty="0" smtClean="0">
                <a:solidFill>
                  <a:srgbClr val="0070C0"/>
                </a:solidFill>
              </a:rPr>
              <a:t>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000" y="2290155"/>
            <a:ext cx="7776000" cy="3973845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200" dirty="0" err="1" smtClean="0">
                <a:solidFill>
                  <a:srgbClr val="0070C0"/>
                </a:solidFill>
              </a:rPr>
              <a:t>Punctul</a:t>
            </a:r>
            <a:r>
              <a:rPr lang="en-US" sz="3200" dirty="0" smtClean="0">
                <a:solidFill>
                  <a:srgbClr val="0070C0"/>
                </a:solidFill>
              </a:rPr>
              <a:t> de </a:t>
            </a:r>
            <a:r>
              <a:rPr lang="en-US" sz="3200" dirty="0" err="1" smtClean="0">
                <a:solidFill>
                  <a:srgbClr val="0070C0"/>
                </a:solidFill>
              </a:rPr>
              <a:t>racordare</a:t>
            </a:r>
            <a:r>
              <a:rPr lang="ro-RO" sz="3200" dirty="0" smtClean="0">
                <a:solidFill>
                  <a:srgbClr val="0070C0"/>
                </a:solidFill>
              </a:rPr>
              <a:t>;		 </a:t>
            </a:r>
          </a:p>
          <a:p>
            <a:pPr>
              <a:buFontTx/>
              <a:buChar char="-"/>
            </a:pPr>
            <a:r>
              <a:rPr lang="ro-RO" sz="3200" dirty="0" smtClean="0">
                <a:solidFill>
                  <a:srgbClr val="0070C0"/>
                </a:solidFill>
              </a:rPr>
              <a:t>Presiunea piezometrică </a:t>
            </a:r>
            <a:r>
              <a:rPr lang="ro-RO" sz="3200" dirty="0" err="1" smtClean="0">
                <a:solidFill>
                  <a:srgbClr val="0070C0"/>
                </a:solidFill>
              </a:rPr>
              <a:t>şi</a:t>
            </a:r>
            <a:r>
              <a:rPr lang="ro-RO" sz="3200" dirty="0" smtClean="0">
                <a:solidFill>
                  <a:srgbClr val="0070C0"/>
                </a:solidFill>
              </a:rPr>
              <a:t> debitul solicitat;	</a:t>
            </a:r>
          </a:p>
          <a:p>
            <a:pPr>
              <a:buFontTx/>
              <a:buChar char="-"/>
            </a:pPr>
            <a:r>
              <a:rPr lang="ro-RO" sz="3200" dirty="0" smtClean="0">
                <a:solidFill>
                  <a:srgbClr val="0070C0"/>
                </a:solidFill>
              </a:rPr>
              <a:t>Tipul, parametrii, caracteristicile tehnice ale contoarelor ce urmează a fi instalate;						</a:t>
            </a:r>
          </a:p>
          <a:p>
            <a:pPr>
              <a:buFontTx/>
              <a:buChar char="-"/>
            </a:pPr>
            <a:r>
              <a:rPr lang="ro-RO" sz="3200" dirty="0" err="1" smtClean="0">
                <a:solidFill>
                  <a:srgbClr val="0070C0"/>
                </a:solidFill>
              </a:rPr>
              <a:t>Indicaţii</a:t>
            </a:r>
            <a:r>
              <a:rPr lang="ro-RO" sz="3200" dirty="0" smtClean="0">
                <a:solidFill>
                  <a:srgbClr val="0070C0"/>
                </a:solidFill>
              </a:rPr>
              <a:t> suplimentare.</a:t>
            </a:r>
            <a:r>
              <a:rPr lang="ro-RO" sz="3200" dirty="0" smtClean="0">
                <a:solidFill>
                  <a:srgbClr val="00B0F0"/>
                </a:solidFill>
              </a:rPr>
              <a:t>						</a:t>
            </a:r>
            <a:r>
              <a:rPr lang="ro-RO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</a:t>
            </a:r>
            <a:r>
              <a:rPr lang="ro-RO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062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>
                <a:solidFill>
                  <a:srgbClr val="FF0000"/>
                </a:solidFill>
              </a:rPr>
              <a:t>CERTIFICAT DE URBANISM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548" y="2448000"/>
            <a:ext cx="7776000" cy="38160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rgbClr val="002060"/>
                </a:solidFill>
              </a:rPr>
              <a:t>Art 2 din </a:t>
            </a:r>
            <a:r>
              <a:rPr lang="ro-RO" sz="3200" b="1" dirty="0">
                <a:solidFill>
                  <a:srgbClr val="002060"/>
                </a:solidFill>
              </a:rPr>
              <a:t>Legea nr.163</a:t>
            </a:r>
            <a:r>
              <a:rPr lang="ro-RO" sz="3200" dirty="0">
                <a:solidFill>
                  <a:srgbClr val="002060"/>
                </a:solidFill>
              </a:rPr>
              <a:t> din 9 iulie 2010 privind autorizarea executării lucrărilor de </a:t>
            </a:r>
            <a:r>
              <a:rPr lang="ro-RO" sz="3200" dirty="0" err="1">
                <a:solidFill>
                  <a:srgbClr val="002060"/>
                </a:solidFill>
              </a:rPr>
              <a:t>construcţie</a:t>
            </a:r>
            <a:r>
              <a:rPr lang="ro-RO" sz="3200" dirty="0">
                <a:solidFill>
                  <a:srgbClr val="002060"/>
                </a:solidFill>
              </a:rPr>
              <a:t>.</a:t>
            </a:r>
            <a:endParaRPr lang="ru-RU" sz="32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o-RO" sz="3200" dirty="0" smtClean="0">
                <a:solidFill>
                  <a:srgbClr val="002060"/>
                </a:solidFill>
              </a:rPr>
              <a:t>Certificat </a:t>
            </a:r>
            <a:r>
              <a:rPr lang="ro-RO" sz="3200" dirty="0">
                <a:solidFill>
                  <a:srgbClr val="002060"/>
                </a:solidFill>
              </a:rPr>
              <a:t>de urbanism informativ</a:t>
            </a:r>
            <a:endParaRPr lang="en-US" sz="3200" dirty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o-RO" sz="3200" dirty="0">
                <a:solidFill>
                  <a:srgbClr val="002060"/>
                </a:solidFill>
              </a:rPr>
              <a:t>Certificat de urbanism pentru </a:t>
            </a:r>
            <a:r>
              <a:rPr lang="ro-RO" sz="3200" dirty="0" smtClean="0">
                <a:solidFill>
                  <a:srgbClr val="002060"/>
                </a:solidFill>
              </a:rPr>
              <a:t>proiectare</a:t>
            </a:r>
            <a:endParaRPr lang="en-US" sz="3200" dirty="0" smtClean="0">
              <a:solidFill>
                <a:srgbClr val="00206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32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32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</a:t>
            </a:r>
            <a:r>
              <a:rPr lang="ro-RO" sz="1600" dirty="0">
                <a:solidFill>
                  <a:schemeClr val="accent2">
                    <a:lumMod val="50000"/>
                  </a:schemeClr>
                </a:solidFill>
              </a:rPr>
              <a:t>6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50179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822" y="340351"/>
            <a:ext cx="1809750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escription: C:\Users\Stela\Desktop\Logou nou UTM\Logo_inscript_horizontal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454" y="293541"/>
            <a:ext cx="2226253" cy="5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cf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39" y="146415"/>
            <a:ext cx="756366" cy="75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ifcaac_logo0200p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035" y="100508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1163782" y="809809"/>
            <a:ext cx="71628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ro-RO" altLang="ro-RO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INSTITUTUL DE FORMARE CONTINUĂ ÎN DOMENIUL ALIMENTĂRII CU APĂ ŞI CANALIZĂRII</a:t>
            </a:r>
            <a:endParaRPr kumimoji="0" lang="ro-RO" altLang="ro-RO" sz="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o-RO" altLang="ro-RO" sz="9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PENTRU MEMBRII ASOCIAȚIEI „MOLDOVA APĂ-CANAL”</a:t>
            </a:r>
            <a:endParaRPr kumimoji="0" lang="ro-RO" altLang="ro-RO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7791" y="1598927"/>
            <a:ext cx="7638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>
                <a:solidFill>
                  <a:srgbClr val="FF0000"/>
                </a:solidFill>
              </a:rPr>
              <a:t>CERTIFICAT DE URBANISM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4000" y="2245258"/>
            <a:ext cx="7776000" cy="4018742"/>
          </a:xfrm>
        </p:spPr>
        <p:txBody>
          <a:bodyPr/>
          <a:lstStyle/>
          <a:p>
            <a:pPr algn="just"/>
            <a:r>
              <a:rPr lang="ro-RO" sz="2800" b="1" dirty="0">
                <a:solidFill>
                  <a:srgbClr val="002060"/>
                </a:solidFill>
              </a:rPr>
              <a:t>Certificat de urbanism pentru proiectare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- </a:t>
            </a:r>
            <a:r>
              <a:rPr lang="ro-RO" sz="2800" dirty="0">
                <a:solidFill>
                  <a:srgbClr val="002060"/>
                </a:solidFill>
              </a:rPr>
              <a:t>act cu caracter reglementator, eliberat de către emitent, prin care se fac cunoscute solicitantului (beneficiarului) </a:t>
            </a:r>
            <a:r>
              <a:rPr lang="ro-RO" sz="2800" dirty="0" err="1">
                <a:solidFill>
                  <a:srgbClr val="002060"/>
                </a:solidFill>
              </a:rPr>
              <a:t>prescripţiile</a:t>
            </a:r>
            <a:r>
              <a:rPr lang="ro-RO" sz="2800" dirty="0">
                <a:solidFill>
                  <a:srgbClr val="002060"/>
                </a:solidFill>
              </a:rPr>
              <a:t> </a:t>
            </a:r>
            <a:r>
              <a:rPr lang="ro-RO" sz="2800" dirty="0" err="1">
                <a:solidFill>
                  <a:srgbClr val="002060"/>
                </a:solidFill>
              </a:rPr>
              <a:t>şi</a:t>
            </a:r>
            <a:r>
              <a:rPr lang="ro-RO" sz="2800" dirty="0">
                <a:solidFill>
                  <a:srgbClr val="002060"/>
                </a:solidFill>
              </a:rPr>
              <a:t> elementele ce caracterizează regimul juridic, economic, tehnic </a:t>
            </a:r>
            <a:r>
              <a:rPr lang="ro-RO" sz="2800" dirty="0" err="1">
                <a:solidFill>
                  <a:srgbClr val="002060"/>
                </a:solidFill>
              </a:rPr>
              <a:t>şi</a:t>
            </a:r>
            <a:r>
              <a:rPr lang="ro-RO" sz="2800" dirty="0">
                <a:solidFill>
                  <a:srgbClr val="002060"/>
                </a:solidFill>
              </a:rPr>
              <a:t> arhitectural-urbanistic al unui imobil/teren, stabilite prin </a:t>
            </a:r>
            <a:r>
              <a:rPr lang="ro-RO" sz="2800" dirty="0" err="1">
                <a:solidFill>
                  <a:srgbClr val="002060"/>
                </a:solidFill>
              </a:rPr>
              <a:t>documentaţia</a:t>
            </a:r>
            <a:r>
              <a:rPr lang="ro-RO" sz="2800" dirty="0">
                <a:solidFill>
                  <a:srgbClr val="002060"/>
                </a:solidFill>
              </a:rPr>
              <a:t> de urbanism </a:t>
            </a:r>
            <a:r>
              <a:rPr lang="ro-RO" sz="2800" dirty="0" err="1">
                <a:solidFill>
                  <a:srgbClr val="002060"/>
                </a:solidFill>
              </a:rPr>
              <a:t>şi</a:t>
            </a:r>
            <a:r>
              <a:rPr lang="ro-RO" sz="2800" dirty="0">
                <a:solidFill>
                  <a:srgbClr val="002060"/>
                </a:solidFill>
              </a:rPr>
              <a:t> de amenajare a teritoriului, </a:t>
            </a:r>
            <a:r>
              <a:rPr lang="ro-RO" sz="2800" dirty="0" err="1">
                <a:solidFill>
                  <a:srgbClr val="002060"/>
                </a:solidFill>
              </a:rPr>
              <a:t>şi</a:t>
            </a:r>
            <a:r>
              <a:rPr lang="ro-RO" sz="2800" dirty="0">
                <a:solidFill>
                  <a:srgbClr val="002060"/>
                </a:solidFill>
              </a:rPr>
              <a:t> care permite elaborarea </a:t>
            </a:r>
            <a:r>
              <a:rPr lang="ro-RO" sz="2800" dirty="0" err="1">
                <a:solidFill>
                  <a:srgbClr val="002060"/>
                </a:solidFill>
              </a:rPr>
              <a:t>documentaţiei</a:t>
            </a:r>
            <a:r>
              <a:rPr lang="ro-RO" sz="2800" dirty="0">
                <a:solidFill>
                  <a:srgbClr val="002060"/>
                </a:solidFill>
              </a:rPr>
              <a:t> de proiect</a:t>
            </a:r>
            <a:r>
              <a:rPr lang="ro-RO" sz="2800" dirty="0" smtClean="0">
                <a:solidFill>
                  <a:srgbClr val="0070C0"/>
                </a:solidFill>
              </a:rPr>
              <a:t>.</a:t>
            </a:r>
            <a:endParaRPr lang="en-US" sz="2800" dirty="0">
              <a:solidFill>
                <a:srgbClr val="0070C0"/>
              </a:solidFill>
            </a:endParaRPr>
          </a:p>
          <a:p>
            <a:pPr algn="ctr"/>
            <a:r>
              <a:rPr lang="ro-RO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681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C34BE3-6E5D-4A49-B8B2-F9D6883A90EB}" type="slidenum">
              <a:rPr lang="ru-RU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ru-RU" altLang="en-US" sz="1200" smtClean="0">
              <a:solidFill>
                <a:srgbClr val="898989"/>
              </a:solidFill>
            </a:endParaRPr>
          </a:p>
        </p:txBody>
      </p:sp>
      <p:graphicFrame>
        <p:nvGraphicFramePr>
          <p:cNvPr id="22531" name="Object 2"/>
          <p:cNvGraphicFramePr>
            <a:graphicFrameLocks noChangeAspect="1"/>
          </p:cNvGraphicFramePr>
          <p:nvPr/>
        </p:nvGraphicFramePr>
        <p:xfrm>
          <a:off x="2571750" y="104775"/>
          <a:ext cx="4464050" cy="658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Документ" r:id="rId4" imgW="6143461" imgH="9055508" progId="Word.Document.12">
                  <p:embed/>
                </p:oleObj>
              </mc:Choice>
              <mc:Fallback>
                <p:oleObj name="Документ" r:id="rId4" imgW="6143461" imgH="905550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104775"/>
                        <a:ext cx="4464050" cy="658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81" y="46645"/>
            <a:ext cx="163195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fcaac_logo0200px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3590"/>
            <a:ext cx="836721" cy="8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91" y="238290"/>
            <a:ext cx="718557" cy="71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40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Z_Banner_Kopfzeile-Ausland (3)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GIZ_Banner_Kopfzeile-Ausland (3)</Template>
  <TotalTime>2982</TotalTime>
  <Words>1396</Words>
  <Application>Microsoft Office PowerPoint</Application>
  <PresentationFormat>Экран (4:3)</PresentationFormat>
  <Paragraphs>345</Paragraphs>
  <Slides>41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49" baseType="lpstr">
      <vt:lpstr>Arial</vt:lpstr>
      <vt:lpstr>Arial Narrow</vt:lpstr>
      <vt:lpstr>Calibri</vt:lpstr>
      <vt:lpstr>Times New Roman</vt:lpstr>
      <vt:lpstr>Wingdings</vt:lpstr>
      <vt:lpstr>GIZ_Banner_Kopfzeile-Ausland (3)</vt:lpstr>
      <vt:lpstr>Документ</vt:lpstr>
      <vt:lpstr>Document</vt:lpstr>
      <vt:lpstr>Curs de instruire pentru angajații operatorilor „Apă-Canal”  Modulul:  Managementul și exploatarea rețelelor de alimentare cu apă și de canalizare  Sesiunea 7:  Construcția și înlocuirea rețelelor de alimentare cu apă și de canalizare.  Expert  Mihail Mazurean. Institutia/Intreprinderea S.A.”Apă – Canal Chişinău”  2 – 3 – 4 Aprilie 2019,  Chișinău   1</vt:lpstr>
      <vt:lpstr>Construcția și înlocuirea rețelelor de alimentare cu apă și de canalizare. </vt:lpstr>
      <vt:lpstr>Презентация PowerPoint</vt:lpstr>
      <vt:lpstr>Презентация PowerPoint</vt:lpstr>
      <vt:lpstr>Презентация PowerPoint</vt:lpstr>
      <vt:lpstr>Aviz de branşare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CONŢINUTUL CERTIFICATULUI DE URBANISM PENTRU PROIECTARE</vt:lpstr>
      <vt:lpstr>CONTRACTAREA INSTITUŢIEI DE PROIECTARE</vt:lpstr>
      <vt:lpstr>DATELE  INIŢIALE  PENTRU  PROIECTARE</vt:lpstr>
      <vt:lpstr>FORMAREA DE CĂTRE BENEFICIAR A DATELOR INIŢIALE PENTRU PROIECTARE  </vt:lpstr>
      <vt:lpstr>FORMAREA DE CĂTRE BENEFICIAR A DATELOR INIŢIALE PENTRU PROIECTARE</vt:lpstr>
      <vt:lpstr>FORMAREA DE CĂTRE BENEFICIAR A DATELOR INIŢIALE PENTRU PROIECTARE</vt:lpstr>
      <vt:lpstr>FORMAREA DE CĂTRE BENEFICIAR A DATELOR INIŢIALE PENTRU PROIECTARE</vt:lpstr>
      <vt:lpstr>FORMAREA DE CĂTRE BENEFICIAR A DATELOR INIŢIALE PENTRU PROIECTARE</vt:lpstr>
      <vt:lpstr>AVIZAREA DOCUMENTAŢIEI DE PROIECT PENTRU CONSTRUCŢII</vt:lpstr>
      <vt:lpstr>VERIFICAREA DOCUMENTAŢIEI DE PROIECT PENTRU CONSTRUCŢII</vt:lpstr>
      <vt:lpstr>OBŢINEREA AUTORIZAŢIEI DE CONSTRUIRE</vt:lpstr>
      <vt:lpstr>.</vt:lpstr>
      <vt:lpstr>CONTRACTAREA  COMPANIEI DE CONSTRUCŢII (ANTREPRENORUL GENERAL) </vt:lpstr>
      <vt:lpstr>CONTRACTAREA  COMPANIEI DE CONSTRUCŢII (ANTREPRENORUL GENERAL) </vt:lpstr>
      <vt:lpstr>OBLIGAŢIILE INVESTITORULUI/BENEFICIARULUI</vt:lpstr>
      <vt:lpstr>CARTEA TEHNICĂ A CONSTRUCŢIEI</vt:lpstr>
      <vt:lpstr>CARTEA TEHNICĂ A CONSTRUCŢIEI </vt:lpstr>
      <vt:lpstr>RECEPŢIA CONSTRUCŢIILOR</vt:lpstr>
      <vt:lpstr> RECEPŢIA CONSTRUCŢIILOR</vt:lpstr>
      <vt:lpstr>RECEPŢIA CONSTRUCŢIILOR. </vt:lpstr>
      <vt:lpstr>ETAPE DE RECEPŢIE A LUCRĂRILOR DE CONSTRUCŢIE </vt:lpstr>
      <vt:lpstr>1. Recepţia la terminarea lucrărilor</vt:lpstr>
      <vt:lpstr>1. Recepţia la terminarea lucrărilor</vt:lpstr>
      <vt:lpstr>1. Recepţia la terminarea lucrărilor</vt:lpstr>
      <vt:lpstr>1. Recepţia la terminarea lucrărilor</vt:lpstr>
      <vt:lpstr>2. Recepţia finală</vt:lpstr>
      <vt:lpstr>2. Recepţia finală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GIZ-Design</dc:creator>
  <cp:keywords>GIZ-Leerfolie</cp:keywords>
  <cp:lastModifiedBy>Anticamera</cp:lastModifiedBy>
  <cp:revision>365</cp:revision>
  <cp:lastPrinted>2017-07-11T13:18:46Z</cp:lastPrinted>
  <dcterms:created xsi:type="dcterms:W3CDTF">2013-09-05T11:54:56Z</dcterms:created>
  <dcterms:modified xsi:type="dcterms:W3CDTF">2019-04-12T10:02:31Z</dcterms:modified>
</cp:coreProperties>
</file>