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3"/>
  </p:notesMasterIdLst>
  <p:handoutMasterIdLst>
    <p:handoutMasterId r:id="rId44"/>
  </p:handoutMasterIdLst>
  <p:sldIdLst>
    <p:sldId id="407" r:id="rId2"/>
    <p:sldId id="463" r:id="rId3"/>
    <p:sldId id="423" r:id="rId4"/>
    <p:sldId id="432" r:id="rId5"/>
    <p:sldId id="441" r:id="rId6"/>
    <p:sldId id="462" r:id="rId7"/>
    <p:sldId id="440" r:id="rId8"/>
    <p:sldId id="439" r:id="rId9"/>
    <p:sldId id="438" r:id="rId10"/>
    <p:sldId id="437" r:id="rId11"/>
    <p:sldId id="436" r:id="rId12"/>
    <p:sldId id="435" r:id="rId13"/>
    <p:sldId id="434" r:id="rId14"/>
    <p:sldId id="433" r:id="rId15"/>
    <p:sldId id="431" r:id="rId16"/>
    <p:sldId id="464" r:id="rId17"/>
    <p:sldId id="430" r:id="rId18"/>
    <p:sldId id="429" r:id="rId19"/>
    <p:sldId id="428" r:id="rId20"/>
    <p:sldId id="427" r:id="rId21"/>
    <p:sldId id="426" r:id="rId22"/>
    <p:sldId id="425" r:id="rId23"/>
    <p:sldId id="42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7" r:id="rId36"/>
    <p:sldId id="456" r:id="rId37"/>
    <p:sldId id="458" r:id="rId38"/>
    <p:sldId id="459" r:id="rId39"/>
    <p:sldId id="460" r:id="rId40"/>
    <p:sldId id="461" r:id="rId41"/>
    <p:sldId id="406" r:id="rId4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6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Курс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обучения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сотрудников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предприятий</a:t>
            </a:r>
            <a:r>
              <a:rPr lang="ro-RO" b="1" dirty="0" smtClean="0">
                <a:solidFill>
                  <a:srgbClr val="002060"/>
                </a:solidFill>
              </a:rPr>
              <a:t> „Apă-Canal”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Тренинг для сотрудников операторов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smtClean="0">
                <a:solidFill>
                  <a:srgbClr val="002060"/>
                </a:solidFill>
              </a:rPr>
              <a:t/>
            </a:r>
            <a:br>
              <a:rPr lang="ro-RO" smtClean="0">
                <a:solidFill>
                  <a:srgbClr val="002060"/>
                </a:solidFill>
              </a:rPr>
            </a:br>
            <a:r>
              <a:rPr lang="ro-RO" b="1" smtClean="0">
                <a:solidFill>
                  <a:srgbClr val="C00000"/>
                </a:solidFill>
              </a:rPr>
              <a:t>Modulul:  </a:t>
            </a:r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эксплуатация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водопроводно-канализационных </a:t>
            </a:r>
            <a:r>
              <a:rPr lang="ru-RU" b="1" dirty="0" smtClean="0">
                <a:solidFill>
                  <a:srgbClr val="002060"/>
                </a:solidFill>
              </a:rPr>
              <a:t>сетей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u-RU" altLang="en-US" sz="2000" b="1" dirty="0" smtClean="0">
                <a:solidFill>
                  <a:srgbClr val="FF0000"/>
                </a:solidFill>
              </a:rPr>
              <a:t>7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Строительство и замена сетей водоснабжения и канализации</a:t>
            </a: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</a:t>
            </a:r>
            <a:r>
              <a:rPr lang="ru-RU" sz="1800" b="1" i="1" dirty="0" smtClean="0">
                <a:solidFill>
                  <a:srgbClr val="002060"/>
                </a:solidFill>
              </a:rPr>
              <a:t>Михаил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Мазурян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А.О. </a:t>
            </a:r>
            <a:r>
              <a:rPr lang="en-US" sz="1800" b="1" i="1" dirty="0">
                <a:solidFill>
                  <a:srgbClr val="002060"/>
                </a:solidFill>
              </a:rPr>
              <a:t>.”</a:t>
            </a:r>
            <a:r>
              <a:rPr lang="en-US" sz="1800" b="1" i="1" dirty="0" err="1">
                <a:solidFill>
                  <a:srgbClr val="002060"/>
                </a:solidFill>
              </a:rPr>
              <a:t>Ap</a:t>
            </a:r>
            <a:r>
              <a:rPr lang="ro-RO" sz="1800" b="1" i="1" dirty="0">
                <a:solidFill>
                  <a:srgbClr val="002060"/>
                </a:solidFill>
              </a:rPr>
              <a:t>ă – Canal Chişinău”</a:t>
            </a: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</a:t>
            </a:r>
            <a:r>
              <a:rPr lang="ru-RU" sz="1600" b="1" dirty="0" err="1" smtClean="0">
                <a:solidFill>
                  <a:srgbClr val="002060"/>
                </a:solidFill>
              </a:rPr>
              <a:t>преля</a:t>
            </a:r>
            <a:r>
              <a:rPr lang="ro-RO" sz="1600" b="1" dirty="0" smtClean="0">
                <a:solidFill>
                  <a:srgbClr val="002060"/>
                </a:solidFill>
              </a:rPr>
              <a:t> 2019,  </a:t>
            </a:r>
            <a:r>
              <a:rPr lang="ru-RU" sz="1600" b="1" dirty="0" err="1" smtClean="0">
                <a:solidFill>
                  <a:srgbClr val="002060"/>
                </a:solidFill>
              </a:rPr>
              <a:t>Кишинэу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Градостроительный </a:t>
            </a:r>
            <a:r>
              <a:rPr lang="ru-RU" i="1" dirty="0">
                <a:solidFill>
                  <a:srgbClr val="002060"/>
                </a:solidFill>
              </a:rPr>
              <a:t>сертификат для проектирования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0070C0"/>
                </a:solidFill>
              </a:rPr>
              <a:t>градостроительный сертификат для проектирования включает в себя предписания и элементы, касающиеся: </a:t>
            </a:r>
            <a:endParaRPr lang="ro-RO" sz="2500" dirty="0" smtClean="0">
              <a:solidFill>
                <a:srgbClr val="0070C0"/>
              </a:solidFill>
            </a:endParaRPr>
          </a:p>
          <a:p>
            <a:r>
              <a:rPr lang="ru-RU" sz="2500" dirty="0" smtClean="0">
                <a:solidFill>
                  <a:srgbClr val="0070C0"/>
                </a:solidFill>
              </a:rPr>
              <a:t>а</a:t>
            </a:r>
            <a:r>
              <a:rPr lang="ru-RU" sz="2500" dirty="0">
                <a:solidFill>
                  <a:srgbClr val="0070C0"/>
                </a:solidFill>
              </a:rPr>
              <a:t>) правового статуса недвижимости / </a:t>
            </a:r>
            <a:r>
              <a:rPr lang="ru-RU" sz="2500" dirty="0" smtClean="0">
                <a:solidFill>
                  <a:srgbClr val="0070C0"/>
                </a:solidFill>
              </a:rPr>
              <a:t>земли</a:t>
            </a:r>
            <a:r>
              <a:rPr lang="ro-RO" sz="2500" dirty="0">
                <a:solidFill>
                  <a:srgbClr val="0070C0"/>
                </a:solidFill>
              </a:rPr>
              <a:t>;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endParaRPr lang="ro-RO" sz="2500" dirty="0" smtClean="0">
              <a:solidFill>
                <a:srgbClr val="0070C0"/>
              </a:solidFill>
            </a:endParaRPr>
          </a:p>
          <a:p>
            <a:r>
              <a:rPr lang="ru-RU" sz="2500" dirty="0" smtClean="0">
                <a:solidFill>
                  <a:srgbClr val="0070C0"/>
                </a:solidFill>
              </a:rPr>
              <a:t>б</a:t>
            </a:r>
            <a:r>
              <a:rPr lang="ru-RU" sz="2500" dirty="0">
                <a:solidFill>
                  <a:srgbClr val="0070C0"/>
                </a:solidFill>
              </a:rPr>
              <a:t>) экономического режима недвижимости / </a:t>
            </a:r>
            <a:r>
              <a:rPr lang="ru-RU" sz="2500" dirty="0" smtClean="0">
                <a:solidFill>
                  <a:srgbClr val="0070C0"/>
                </a:solidFill>
              </a:rPr>
              <a:t>земли</a:t>
            </a:r>
            <a:r>
              <a:rPr lang="ro-RO" sz="2500" dirty="0" smtClean="0">
                <a:solidFill>
                  <a:srgbClr val="0070C0"/>
                </a:solidFill>
              </a:rPr>
              <a:t>;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endParaRPr lang="ro-RO" sz="2500" dirty="0" smtClean="0">
              <a:solidFill>
                <a:srgbClr val="0070C0"/>
              </a:solidFill>
            </a:endParaRPr>
          </a:p>
          <a:p>
            <a:r>
              <a:rPr lang="ru-RU" sz="2500" dirty="0" smtClean="0">
                <a:solidFill>
                  <a:srgbClr val="0070C0"/>
                </a:solidFill>
              </a:rPr>
              <a:t>в</a:t>
            </a:r>
            <a:r>
              <a:rPr lang="ru-RU" sz="2500" dirty="0">
                <a:solidFill>
                  <a:srgbClr val="0070C0"/>
                </a:solidFill>
              </a:rPr>
              <a:t>) технического состояния недвижимости / </a:t>
            </a:r>
            <a:r>
              <a:rPr lang="ru-RU" sz="2500" dirty="0" smtClean="0">
                <a:solidFill>
                  <a:srgbClr val="0070C0"/>
                </a:solidFill>
              </a:rPr>
              <a:t>земли</a:t>
            </a:r>
            <a:r>
              <a:rPr lang="ro-RO" sz="2500" dirty="0" smtClean="0">
                <a:solidFill>
                  <a:srgbClr val="0070C0"/>
                </a:solidFill>
              </a:rPr>
              <a:t>;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endParaRPr lang="ro-RO" sz="2500" dirty="0" smtClean="0">
              <a:solidFill>
                <a:srgbClr val="0070C0"/>
              </a:solidFill>
            </a:endParaRPr>
          </a:p>
          <a:p>
            <a:r>
              <a:rPr lang="ru-RU" sz="2500" dirty="0" smtClean="0">
                <a:solidFill>
                  <a:srgbClr val="0070C0"/>
                </a:solidFill>
              </a:rPr>
              <a:t>г</a:t>
            </a:r>
            <a:r>
              <a:rPr lang="ru-RU" sz="2500" dirty="0">
                <a:solidFill>
                  <a:srgbClr val="0070C0"/>
                </a:solidFill>
              </a:rPr>
              <a:t>) </a:t>
            </a:r>
            <a:r>
              <a:rPr lang="ru-RU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>
                <a:solidFill>
                  <a:srgbClr val="0070C0"/>
                </a:solidFill>
              </a:rPr>
              <a:t>архитектурно-урбанистический </a:t>
            </a:r>
            <a:r>
              <a:rPr lang="ru-RU" sz="2500" dirty="0" smtClean="0">
                <a:solidFill>
                  <a:srgbClr val="0070C0"/>
                </a:solidFill>
              </a:rPr>
              <a:t>режим</a:t>
            </a:r>
            <a:r>
              <a:rPr lang="ro-RO" sz="2500" dirty="0" smtClean="0">
                <a:solidFill>
                  <a:srgbClr val="0070C0"/>
                </a:solidFill>
              </a:rPr>
              <a:t>.</a:t>
            </a:r>
            <a:endParaRPr lang="ru-RU" sz="2500" dirty="0" smtClean="0">
              <a:solidFill>
                <a:srgbClr val="0070C0"/>
              </a:solidFill>
            </a:endParaRP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13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19049"/>
            <a:ext cx="7775575" cy="76947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Градостроительный </a:t>
            </a:r>
            <a:r>
              <a:rPr lang="ru-RU" sz="2800" i="1" dirty="0">
                <a:solidFill>
                  <a:srgbClr val="002060"/>
                </a:solidFill>
              </a:rPr>
              <a:t>сертификат для проектирования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а</a:t>
            </a:r>
            <a:r>
              <a:rPr lang="ru-RU" sz="2000" dirty="0" smtClean="0">
                <a:solidFill>
                  <a:srgbClr val="0070C0"/>
                </a:solidFill>
              </a:rPr>
              <a:t>)правовой </a:t>
            </a:r>
            <a:r>
              <a:rPr lang="ru-RU" sz="2000" dirty="0">
                <a:solidFill>
                  <a:srgbClr val="0070C0"/>
                </a:solidFill>
              </a:rPr>
              <a:t>режим объекта недвижимости/участка, касающийся: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размещения участка в границах населенного пункта или за его пределами;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права собственности на объект недвижимости/участок и обременяющих его сервитутов;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выписок из документации по градостроительству и обустройству территории или соответствующих регламентов, которые устанавливают особый режим в отношении объекта недвижимости/участка (охраняемые территории, временные или постоянные запреты на строительство, зоны, объявленные зонами публичного интереса, архитектурные памятники и др</a:t>
            </a:r>
            <a:r>
              <a:rPr lang="ru-RU" sz="2000" dirty="0" smtClean="0">
                <a:solidFill>
                  <a:srgbClr val="0070C0"/>
                </a:solidFill>
              </a:rPr>
              <a:t>.);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ro-RO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Градостроительный </a:t>
            </a:r>
            <a:r>
              <a:rPr lang="ru-RU" sz="2800" i="1" dirty="0">
                <a:solidFill>
                  <a:srgbClr val="FF0000"/>
                </a:solidFill>
              </a:rPr>
              <a:t>сертификат для проектирования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4074550"/>
          </a:xfrm>
        </p:spPr>
        <p:txBody>
          <a:bodyPr/>
          <a:lstStyle/>
          <a:p>
            <a:r>
              <a:rPr lang="ru-RU" sz="2000" dirty="0"/>
              <a:t>b</a:t>
            </a:r>
            <a:r>
              <a:rPr lang="ru-RU" sz="2000" dirty="0">
                <a:solidFill>
                  <a:srgbClr val="002060"/>
                </a:solidFill>
              </a:rPr>
              <a:t>) экономический режим объекта недвижимости/участка, касающийся: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текущего использования;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налоговых регламентаций, характерных для соответствующей местности или зоны.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c) технический режим объекта недвижимости/участка, касающийся: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обеспечения инженерными сетями;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геотехнической характеристики участка;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сопутствующих работ публичного интереса, необходимых для функционирования объекта;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   - строений или инженерных сетей, подлежащих сносу или переносу из опасной зоны строительной площадки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1400" dirty="0" smtClean="0"/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14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Градостроительный </a:t>
            </a:r>
            <a:r>
              <a:rPr lang="ru-RU" i="1" dirty="0">
                <a:solidFill>
                  <a:srgbClr val="002060"/>
                </a:solidFill>
              </a:rPr>
              <a:t>сертификат для проектирования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4255024"/>
          </a:xfrm>
        </p:spPr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d) архитектурно-градостроительный режим, касающийся: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назначения объекта недвижимости/участка, установленного документацией по градостроительству и обустройству территории;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мощность предполагаемого строения;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размеров и площади участков;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размещения участка и строений по отношению к прилегающим улицам и расстояния между строениями и соседними объектами </a:t>
            </a:r>
            <a:r>
              <a:rPr lang="ru-RU" sz="2000" dirty="0" smtClean="0">
                <a:solidFill>
                  <a:srgbClr val="0070C0"/>
                </a:solidFill>
              </a:rPr>
              <a:t>собственности</a:t>
            </a:r>
            <a:r>
              <a:rPr lang="ro-RO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высоты строений</a:t>
            </a:r>
            <a:r>
              <a:rPr lang="ro-RO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внешнего </a:t>
            </a:r>
            <a:r>
              <a:rPr lang="ru-RU" sz="2000" dirty="0">
                <a:solidFill>
                  <a:srgbClr val="0070C0"/>
                </a:solidFill>
              </a:rPr>
              <a:t>вида строений: архитектурной </a:t>
            </a:r>
            <a:r>
              <a:rPr lang="ru-RU" sz="2000" dirty="0" smtClean="0">
                <a:solidFill>
                  <a:srgbClr val="0070C0"/>
                </a:solidFill>
              </a:rPr>
              <a:t>выразительности.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- движения пешеходов и автотранспортных средств, необходимых подъездных путей и парковок;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    </a:t>
            </a:r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ru-RU" sz="2000" dirty="0">
                <a:solidFill>
                  <a:srgbClr val="0070C0"/>
                </a:solidFill>
              </a:rPr>
              <a:t>необходимости представления эскизного проекта на утверждение</a:t>
            </a:r>
            <a:r>
              <a:rPr lang="ru-RU" sz="2000" dirty="0" smtClean="0">
                <a:solidFill>
                  <a:srgbClr val="0070C0"/>
                </a:solidFill>
              </a:rPr>
              <a:t>.								                     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Содержание градостроительного сертификата </a:t>
            </a:r>
            <a:r>
              <a:rPr lang="ru-RU" sz="2800" i="1" dirty="0">
                <a:solidFill>
                  <a:srgbClr val="002060"/>
                </a:solidFill>
              </a:rPr>
              <a:t>для проектирования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2300" dirty="0" smtClean="0">
                <a:solidFill>
                  <a:srgbClr val="0070C0"/>
                </a:solidFill>
              </a:rPr>
              <a:t>К </a:t>
            </a:r>
            <a:r>
              <a:rPr lang="ru-RU" sz="2300" dirty="0">
                <a:solidFill>
                  <a:srgbClr val="0070C0"/>
                </a:solidFill>
              </a:rPr>
              <a:t>градостроительному сертификату для проектирования эмитент прилагает:</a:t>
            </a:r>
            <a:br>
              <a:rPr lang="ru-RU" sz="2300" dirty="0">
                <a:solidFill>
                  <a:srgbClr val="0070C0"/>
                </a:solidFill>
              </a:rPr>
            </a:br>
            <a:r>
              <a:rPr lang="ru-RU" sz="2300" dirty="0">
                <a:solidFill>
                  <a:srgbClr val="0070C0"/>
                </a:solidFill>
              </a:rPr>
              <a:t>    a) план размещения объекта недвижимости/участка с указанием их размеров/границ;</a:t>
            </a:r>
            <a:br>
              <a:rPr lang="ru-RU" sz="2300" dirty="0">
                <a:solidFill>
                  <a:srgbClr val="0070C0"/>
                </a:solidFill>
              </a:rPr>
            </a:br>
            <a:r>
              <a:rPr lang="ru-RU" sz="2300" dirty="0">
                <a:solidFill>
                  <a:srgbClr val="0070C0"/>
                </a:solidFill>
              </a:rPr>
              <a:t>  </a:t>
            </a:r>
            <a:r>
              <a:rPr lang="ru-RU" sz="2300" dirty="0" smtClean="0">
                <a:solidFill>
                  <a:srgbClr val="0070C0"/>
                </a:solidFill>
              </a:rPr>
              <a:t> </a:t>
            </a:r>
            <a:r>
              <a:rPr lang="ru-RU" sz="2300" dirty="0">
                <a:solidFill>
                  <a:srgbClr val="0070C0"/>
                </a:solidFill>
              </a:rPr>
              <a:t>b) санитарное заключение;</a:t>
            </a:r>
            <a:br>
              <a:rPr lang="ru-RU" sz="2300" dirty="0">
                <a:solidFill>
                  <a:srgbClr val="0070C0"/>
                </a:solidFill>
              </a:rPr>
            </a:br>
            <a:r>
              <a:rPr lang="ru-RU" sz="2300" dirty="0">
                <a:solidFill>
                  <a:srgbClr val="0070C0"/>
                </a:solidFill>
              </a:rPr>
              <a:t>   c) </a:t>
            </a:r>
            <a:r>
              <a:rPr lang="ru-RU" sz="2300" dirty="0" err="1" smtClean="0">
                <a:solidFill>
                  <a:srgbClr val="0070C0"/>
                </a:solidFill>
              </a:rPr>
              <a:t>екологическое</a:t>
            </a:r>
            <a:r>
              <a:rPr lang="ru-RU" sz="2300" dirty="0" smtClean="0">
                <a:solidFill>
                  <a:srgbClr val="0070C0"/>
                </a:solidFill>
              </a:rPr>
              <a:t> заключение;</a:t>
            </a:r>
            <a:r>
              <a:rPr lang="ru-RU" sz="2300" i="1" dirty="0">
                <a:solidFill>
                  <a:srgbClr val="0070C0"/>
                </a:solidFill>
              </a:rPr>
              <a:t/>
            </a:r>
            <a:br>
              <a:rPr lang="ru-RU" sz="2300" i="1" dirty="0">
                <a:solidFill>
                  <a:srgbClr val="0070C0"/>
                </a:solidFill>
              </a:rPr>
            </a:br>
            <a:r>
              <a:rPr lang="ru-RU" sz="2300" i="1" dirty="0">
                <a:solidFill>
                  <a:srgbClr val="0070C0"/>
                </a:solidFill>
              </a:rPr>
              <a:t>   </a:t>
            </a:r>
            <a:r>
              <a:rPr lang="ru-RU" sz="2300" dirty="0" smtClean="0">
                <a:solidFill>
                  <a:srgbClr val="0070C0"/>
                </a:solidFill>
              </a:rPr>
              <a:t>d</a:t>
            </a:r>
            <a:r>
              <a:rPr lang="ru-RU" sz="2300" dirty="0">
                <a:solidFill>
                  <a:srgbClr val="0070C0"/>
                </a:solidFill>
              </a:rPr>
              <a:t>) заключение службы спасателей и </a:t>
            </a:r>
            <a:r>
              <a:rPr lang="ru-RU" sz="2300" dirty="0" smtClean="0">
                <a:solidFill>
                  <a:srgbClr val="0070C0"/>
                </a:solidFill>
              </a:rPr>
              <a:t>пожарных.</a:t>
            </a:r>
          </a:p>
          <a:p>
            <a:r>
              <a:rPr lang="ru-RU" sz="2300" dirty="0">
                <a:solidFill>
                  <a:srgbClr val="0070C0"/>
                </a:solidFill>
              </a:rPr>
              <a:t> </a:t>
            </a:r>
            <a:r>
              <a:rPr lang="ru-RU" sz="2300" dirty="0" smtClean="0">
                <a:solidFill>
                  <a:srgbClr val="0070C0"/>
                </a:solidFill>
              </a:rPr>
              <a:t>    Органы </a:t>
            </a:r>
            <a:r>
              <a:rPr lang="ru-RU" sz="2300" dirty="0">
                <a:solidFill>
                  <a:srgbClr val="0070C0"/>
                </a:solidFill>
              </a:rPr>
              <a:t>государственного надзора выдают предусмотренные частью </a:t>
            </a:r>
            <a:r>
              <a:rPr lang="ru-RU" sz="2300" dirty="0" smtClean="0">
                <a:solidFill>
                  <a:srgbClr val="0070C0"/>
                </a:solidFill>
              </a:rPr>
              <a:t>заключения </a:t>
            </a:r>
            <a:r>
              <a:rPr lang="ru-RU" sz="2300" dirty="0">
                <a:solidFill>
                  <a:srgbClr val="0070C0"/>
                </a:solidFill>
              </a:rPr>
              <a:t>бесплатно в срок до пяти рабочих дней. </a:t>
            </a:r>
            <a:endParaRPr lang="ru-RU" sz="23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689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Заключение договора с проектной организацией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48" y="2387842"/>
            <a:ext cx="7776000" cy="3816000"/>
          </a:xfrm>
        </p:spPr>
        <p:txBody>
          <a:bodyPr/>
          <a:lstStyle/>
          <a:p>
            <a:r>
              <a:rPr lang="ru-RU" sz="3000" dirty="0">
                <a:solidFill>
                  <a:srgbClr val="0070C0"/>
                </a:solidFill>
              </a:rPr>
              <a:t>В соответствии с </a:t>
            </a:r>
            <a:r>
              <a:rPr lang="ru-RU" sz="3000" b="1" dirty="0">
                <a:solidFill>
                  <a:srgbClr val="0070C0"/>
                </a:solidFill>
              </a:rPr>
              <a:t>Глава </a:t>
            </a:r>
            <a:r>
              <a:rPr lang="ro-RO" sz="3000" b="1" dirty="0">
                <a:solidFill>
                  <a:srgbClr val="0070C0"/>
                </a:solidFill>
              </a:rPr>
              <a:t>VII</a:t>
            </a:r>
            <a:r>
              <a:rPr lang="ru-RU" sz="3000" dirty="0" smtClean="0">
                <a:solidFill>
                  <a:srgbClr val="0070C0"/>
                </a:solidFill>
              </a:rPr>
              <a:t>, Закона </a:t>
            </a:r>
            <a:r>
              <a:rPr lang="ru-RU" sz="3000" dirty="0">
                <a:solidFill>
                  <a:srgbClr val="0070C0"/>
                </a:solidFill>
              </a:rPr>
              <a:t>№ </a:t>
            </a:r>
            <a:r>
              <a:rPr lang="ru-RU" sz="3000" dirty="0" smtClean="0">
                <a:solidFill>
                  <a:srgbClr val="0070C0"/>
                </a:solidFill>
              </a:rPr>
              <a:t>131 </a:t>
            </a:r>
            <a:r>
              <a:rPr lang="ru-RU" sz="3000" dirty="0">
                <a:solidFill>
                  <a:srgbClr val="0070C0"/>
                </a:solidFill>
              </a:rPr>
              <a:t>от </a:t>
            </a:r>
            <a:r>
              <a:rPr lang="ru-RU" sz="3000" dirty="0" smtClean="0">
                <a:solidFill>
                  <a:srgbClr val="0070C0"/>
                </a:solidFill>
              </a:rPr>
              <a:t>03.07.2015 </a:t>
            </a:r>
            <a:r>
              <a:rPr lang="ru-RU" sz="3000" dirty="0">
                <a:solidFill>
                  <a:srgbClr val="0070C0"/>
                </a:solidFill>
              </a:rPr>
              <a:t>г. по государственным закупкам заключение договоров с лицензированным проектным учреждением осуществляется на основании конкурса </a:t>
            </a:r>
            <a:r>
              <a:rPr lang="ru-RU" sz="3000" dirty="0" smtClean="0">
                <a:solidFill>
                  <a:srgbClr val="0070C0"/>
                </a:solidFill>
              </a:rPr>
              <a:t>(Утверждённым процедурам </a:t>
            </a:r>
            <a:r>
              <a:rPr lang="ru-RU" sz="3000" dirty="0">
                <a:solidFill>
                  <a:srgbClr val="0070C0"/>
                </a:solidFill>
              </a:rPr>
              <a:t>государственной </a:t>
            </a:r>
            <a:r>
              <a:rPr lang="ru-RU" sz="3000" dirty="0" smtClean="0">
                <a:solidFill>
                  <a:srgbClr val="0070C0"/>
                </a:solidFill>
              </a:rPr>
              <a:t>закупки).</a:t>
            </a:r>
            <a:endParaRPr lang="ro-RO" sz="3000" dirty="0" smtClean="0">
              <a:solidFill>
                <a:srgbClr val="0070C0"/>
              </a:solidFill>
            </a:endParaRPr>
          </a:p>
          <a:p>
            <a:pPr algn="ctr"/>
            <a:endParaRPr lang="ro-RO" sz="1400" dirty="0">
              <a:solidFill>
                <a:srgbClr val="0070C0"/>
              </a:solidFill>
            </a:endParaRPr>
          </a:p>
          <a:p>
            <a:pPr algn="ctr"/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ro-R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80" y="1422458"/>
            <a:ext cx="8699157" cy="619125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ИСХОДНЫЕ ДАННЫЕ ДЛЯ ПРОЕКТИРОВАНИЯ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7" descr="construction_4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" y="2018461"/>
            <a:ext cx="8127285" cy="44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3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600" dirty="0" smtClean="0">
                <a:solidFill>
                  <a:srgbClr val="002060"/>
                </a:solidFill>
              </a:rPr>
              <a:t>Coc</a:t>
            </a:r>
            <a:r>
              <a:rPr lang="ru-RU" sz="2600" dirty="0" err="1" smtClean="0">
                <a:solidFill>
                  <a:srgbClr val="002060"/>
                </a:solidFill>
              </a:rPr>
              <a:t>тавление</a:t>
            </a:r>
            <a:r>
              <a:rPr lang="ru-RU" sz="2600" dirty="0" smtClean="0">
                <a:solidFill>
                  <a:srgbClr val="002060"/>
                </a:solidFill>
              </a:rPr>
              <a:t> заказчиком исходных данных </a:t>
            </a:r>
            <a:r>
              <a:rPr lang="ru-RU" sz="2600" dirty="0">
                <a:solidFill>
                  <a:srgbClr val="002060"/>
                </a:solidFill>
              </a:rPr>
              <a:t>для проектирования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Заказчик </a:t>
            </a:r>
            <a:r>
              <a:rPr lang="ru-RU" sz="2400" dirty="0">
                <a:solidFill>
                  <a:srgbClr val="0070C0"/>
                </a:solidFill>
              </a:rPr>
              <a:t>должен </a:t>
            </a:r>
            <a:r>
              <a:rPr lang="ru-RU" sz="2400" dirty="0" smtClean="0">
                <a:solidFill>
                  <a:srgbClr val="0070C0"/>
                </a:solidFill>
              </a:rPr>
              <a:t>подготовить </a:t>
            </a:r>
            <a:r>
              <a:rPr lang="ru-RU" sz="2400" dirty="0">
                <a:solidFill>
                  <a:srgbClr val="0070C0"/>
                </a:solidFill>
              </a:rPr>
              <a:t>следующие исходные данные </a:t>
            </a:r>
            <a:r>
              <a:rPr lang="ru-RU" sz="2400" dirty="0" smtClean="0">
                <a:solidFill>
                  <a:srgbClr val="0070C0"/>
                </a:solidFill>
              </a:rPr>
              <a:t>для проектирования:</a:t>
            </a:r>
            <a:endParaRPr lang="ru-RU" sz="2400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Задание на проектирование (тендер</a:t>
            </a:r>
            <a:r>
              <a:rPr lang="ru-RU" sz="2400" dirty="0">
                <a:solidFill>
                  <a:srgbClr val="0070C0"/>
                </a:solidFill>
              </a:rPr>
              <a:t>);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  - Топографические исследования;		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- Геологические исследования;		                             - Санитарное заключение;                                                               - Экологическое заключение;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        - Уведомления </a:t>
            </a:r>
            <a:r>
              <a:rPr lang="ru-RU" sz="2400" dirty="0">
                <a:solidFill>
                  <a:srgbClr val="0070C0"/>
                </a:solidFill>
              </a:rPr>
              <a:t>о подключении к инженерной </a:t>
            </a:r>
            <a:r>
              <a:rPr lang="ru-RU" sz="2400" dirty="0" smtClean="0">
                <a:solidFill>
                  <a:srgbClr val="0070C0"/>
                </a:solidFill>
              </a:rPr>
              <a:t>инфраструктуре.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4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Coc</a:t>
            </a:r>
            <a:r>
              <a:rPr lang="ru-RU" dirty="0" err="1">
                <a:solidFill>
                  <a:srgbClr val="002060"/>
                </a:solidFill>
              </a:rPr>
              <a:t>тавление</a:t>
            </a:r>
            <a:r>
              <a:rPr lang="ru-RU" dirty="0">
                <a:solidFill>
                  <a:srgbClr val="002060"/>
                </a:solidFill>
              </a:rPr>
              <a:t> заказчиком исходных данных для проектирования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Тема проекта </a:t>
            </a:r>
            <a:r>
              <a:rPr lang="ru-RU" sz="2800" dirty="0" smtClean="0">
                <a:solidFill>
                  <a:srgbClr val="FF0000"/>
                </a:solidFill>
              </a:rPr>
              <a:t>(задание на проектирование):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Основная документация для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Местоположение </a:t>
            </a:r>
            <a:r>
              <a:rPr lang="ru-RU" sz="2400" dirty="0">
                <a:solidFill>
                  <a:srgbClr val="0070C0"/>
                </a:solidFill>
              </a:rPr>
              <a:t>объекта.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Геологические </a:t>
            </a:r>
            <a:r>
              <a:rPr lang="ru-RU" sz="2400" dirty="0">
                <a:solidFill>
                  <a:srgbClr val="0070C0"/>
                </a:solidFill>
              </a:rPr>
              <a:t>условия.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Этапы </a:t>
            </a:r>
            <a:r>
              <a:rPr lang="ru-RU" sz="2400" dirty="0">
                <a:solidFill>
                  <a:srgbClr val="0070C0"/>
                </a:solidFill>
              </a:rPr>
              <a:t>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Исполнитель </a:t>
            </a:r>
            <a:r>
              <a:rPr lang="ru-RU" sz="2400" dirty="0">
                <a:solidFill>
                  <a:srgbClr val="0070C0"/>
                </a:solidFill>
              </a:rPr>
              <a:t>проектно-строительных работ.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Общие </a:t>
            </a:r>
            <a:r>
              <a:rPr lang="ru-RU" sz="2400" dirty="0">
                <a:solidFill>
                  <a:srgbClr val="0070C0"/>
                </a:solidFill>
              </a:rPr>
              <a:t>данные.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63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rgbClr val="002060"/>
                </a:solidFill>
              </a:rPr>
              <a:t>Coc</a:t>
            </a:r>
            <a:r>
              <a:rPr lang="ru-RU" dirty="0" err="1">
                <a:solidFill>
                  <a:srgbClr val="002060"/>
                </a:solidFill>
              </a:rPr>
              <a:t>тавление</a:t>
            </a:r>
            <a:r>
              <a:rPr lang="ru-RU" dirty="0">
                <a:solidFill>
                  <a:srgbClr val="002060"/>
                </a:solidFill>
              </a:rPr>
              <a:t> заказчиком исходных данных для проектирования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Топографические исследования: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выполняется </a:t>
            </a:r>
            <a:r>
              <a:rPr lang="ru-RU" sz="2400" dirty="0">
                <a:solidFill>
                  <a:srgbClr val="0070C0"/>
                </a:solidFill>
              </a:rPr>
              <a:t>сертифицированными специалистами и имеет квалификационный сертификат для специалистов по геодезии, картографии, </a:t>
            </a:r>
            <a:r>
              <a:rPr lang="ru-RU" sz="2400" dirty="0" smtClean="0">
                <a:solidFill>
                  <a:srgbClr val="0070C0"/>
                </a:solidFill>
              </a:rPr>
              <a:t>топографических изысканий </a:t>
            </a:r>
            <a:r>
              <a:rPr lang="ru-RU" sz="2400" dirty="0">
                <a:solidFill>
                  <a:srgbClr val="0070C0"/>
                </a:solidFill>
              </a:rPr>
              <a:t>и </a:t>
            </a:r>
            <a:r>
              <a:rPr lang="ru-RU" sz="2400" dirty="0" err="1">
                <a:solidFill>
                  <a:srgbClr val="0070C0"/>
                </a:solidFill>
              </a:rPr>
              <a:t>геоинформатике</a:t>
            </a:r>
            <a:r>
              <a:rPr lang="ru-RU" sz="2400" dirty="0">
                <a:solidFill>
                  <a:srgbClr val="0070C0"/>
                </a:solidFill>
              </a:rPr>
              <a:t>, выданный Агентством </a:t>
            </a:r>
            <a:r>
              <a:rPr lang="ru-RU" sz="2400" dirty="0" smtClean="0">
                <a:solidFill>
                  <a:srgbClr val="0070C0"/>
                </a:solidFill>
              </a:rPr>
              <a:t>земельных отношений </a:t>
            </a:r>
            <a:r>
              <a:rPr lang="ru-RU" sz="2400" dirty="0">
                <a:solidFill>
                  <a:srgbClr val="0070C0"/>
                </a:solidFill>
              </a:rPr>
              <a:t>и </a:t>
            </a:r>
            <a:r>
              <a:rPr lang="ru-RU" sz="2400" dirty="0" smtClean="0">
                <a:solidFill>
                  <a:srgbClr val="0070C0"/>
                </a:solidFill>
              </a:rPr>
              <a:t>кадастра, для каждого участка </a:t>
            </a:r>
            <a:r>
              <a:rPr lang="ru-RU" sz="2400" dirty="0">
                <a:solidFill>
                  <a:srgbClr val="0070C0"/>
                </a:solidFill>
              </a:rPr>
              <a:t>проектирования на основании задания, представленного проектировщиком.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646" y="1856890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Нормативы в строительстве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" y="2088756"/>
            <a:ext cx="8795619" cy="44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solidFill>
                  <a:srgbClr val="002060"/>
                </a:solidFill>
              </a:rPr>
              <a:t>Coc</a:t>
            </a:r>
            <a:r>
              <a:rPr lang="ru-RU" sz="2800" dirty="0" err="1">
                <a:solidFill>
                  <a:srgbClr val="002060"/>
                </a:solidFill>
              </a:rPr>
              <a:t>тавление</a:t>
            </a:r>
            <a:r>
              <a:rPr lang="ru-RU" sz="2800" dirty="0">
                <a:solidFill>
                  <a:srgbClr val="002060"/>
                </a:solidFill>
              </a:rPr>
              <a:t> заказчиком исходных данных для проектирования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Геологическое </a:t>
            </a:r>
            <a:r>
              <a:rPr lang="ru-RU" sz="3200" dirty="0" smtClean="0">
                <a:solidFill>
                  <a:srgbClr val="FF0000"/>
                </a:solidFill>
              </a:rPr>
              <a:t>исследования: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также осуществляется </a:t>
            </a:r>
            <a:r>
              <a:rPr lang="ru-RU" sz="2900" dirty="0" err="1" smtClean="0">
                <a:solidFill>
                  <a:srgbClr val="0070C0"/>
                </a:solidFill>
              </a:rPr>
              <a:t>сертифици</a:t>
            </a:r>
            <a:r>
              <a:rPr lang="ru-RU" sz="2900" dirty="0" smtClean="0">
                <a:solidFill>
                  <a:srgbClr val="0070C0"/>
                </a:solidFill>
              </a:rPr>
              <a:t> -</a:t>
            </a:r>
            <a:r>
              <a:rPr lang="ru-RU" sz="2900" dirty="0" err="1" smtClean="0">
                <a:solidFill>
                  <a:srgbClr val="0070C0"/>
                </a:solidFill>
              </a:rPr>
              <a:t>рованными</a:t>
            </a:r>
            <a:r>
              <a:rPr lang="ru-RU" sz="2900" dirty="0" smtClean="0">
                <a:solidFill>
                  <a:srgbClr val="0070C0"/>
                </a:solidFill>
              </a:rPr>
              <a:t> специалистами, или может быть запрошено в Главном управлении архитектуры, градостроительства и земельных отношений местного совета.</a:t>
            </a:r>
          </a:p>
          <a:p>
            <a:endParaRPr lang="ru-RU" sz="2900" dirty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3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solidFill>
                  <a:srgbClr val="002060"/>
                </a:solidFill>
              </a:rPr>
              <a:t>Coc</a:t>
            </a:r>
            <a:r>
              <a:rPr lang="ru-RU" sz="2800" dirty="0" err="1">
                <a:solidFill>
                  <a:srgbClr val="002060"/>
                </a:solidFill>
              </a:rPr>
              <a:t>тавление</a:t>
            </a:r>
            <a:r>
              <a:rPr lang="ru-RU" sz="2800" dirty="0">
                <a:solidFill>
                  <a:srgbClr val="002060"/>
                </a:solidFill>
              </a:rPr>
              <a:t> заказчиком исходных данных для проектирования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Санитарное </a:t>
            </a:r>
            <a:r>
              <a:rPr lang="ru-RU" sz="2800" dirty="0" smtClean="0">
                <a:solidFill>
                  <a:srgbClr val="FF0000"/>
                </a:solidFill>
              </a:rPr>
              <a:t>заключение: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 выделение земельного участка под строительство выдается Центром превентивной медицины населенного пункта, прилагается к Разрешению на строительство, в соответствии со статьей 6 Закона № 163 от 9 июля 2010 года о разрешении выполнения строительных работ.                       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2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07" y="1406868"/>
            <a:ext cx="7775575" cy="736626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Согласование проектной документации для строительства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55942"/>
            <a:ext cx="7776000" cy="4144858"/>
          </a:xfrm>
        </p:spPr>
        <p:txBody>
          <a:bodyPr/>
          <a:lstStyle/>
          <a:p>
            <a:r>
              <a:rPr lang="ru-RU" sz="2300" dirty="0">
                <a:solidFill>
                  <a:srgbClr val="0070C0"/>
                </a:solidFill>
              </a:rPr>
              <a:t>Проектная документация, разработанная на основании градостроительного сертификата для проектирования, подлежит в обязательном </a:t>
            </a:r>
            <a:r>
              <a:rPr lang="ru-RU" sz="2300" dirty="0" smtClean="0">
                <a:solidFill>
                  <a:srgbClr val="0070C0"/>
                </a:solidFill>
              </a:rPr>
              <a:t>порядке:	                       а) Согласованию главным архитектором в объеме; генерального плана (ситуационный план, план </a:t>
            </a:r>
            <a:r>
              <a:rPr lang="ru-RU" sz="2300" dirty="0" err="1" smtClean="0">
                <a:solidFill>
                  <a:srgbClr val="0070C0"/>
                </a:solidFill>
              </a:rPr>
              <a:t>трасировки</a:t>
            </a:r>
            <a:r>
              <a:rPr lang="ru-RU" sz="2300" dirty="0" smtClean="0">
                <a:solidFill>
                  <a:srgbClr val="0070C0"/>
                </a:solidFill>
              </a:rPr>
              <a:t>), фасады, решения, проект организации выполнения строительных работ, наружные сети.       б) Проектная </a:t>
            </a:r>
            <a:r>
              <a:rPr lang="ru-RU" sz="2300" dirty="0">
                <a:solidFill>
                  <a:srgbClr val="0070C0"/>
                </a:solidFill>
              </a:rPr>
              <a:t>документация, </a:t>
            </a:r>
            <a:r>
              <a:rPr lang="ru-RU" sz="2300" dirty="0" smtClean="0">
                <a:solidFill>
                  <a:srgbClr val="0070C0"/>
                </a:solidFill>
              </a:rPr>
              <a:t>проверенная </a:t>
            </a:r>
            <a:r>
              <a:rPr lang="ru-RU" sz="2300" dirty="0">
                <a:solidFill>
                  <a:srgbClr val="0070C0"/>
                </a:solidFill>
              </a:rPr>
              <a:t>в установленном в части (1) порядке, не требует дополнительного согласования в органах государственного </a:t>
            </a:r>
            <a:r>
              <a:rPr lang="ru-RU" sz="2300" dirty="0" smtClean="0">
                <a:solidFill>
                  <a:srgbClr val="0070C0"/>
                </a:solidFill>
              </a:rPr>
              <a:t>надзора.</a:t>
            </a:r>
          </a:p>
          <a:p>
            <a:pPr algn="ctr"/>
            <a:endParaRPr lang="en-US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7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61355"/>
            <a:ext cx="7775575" cy="840496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002060"/>
                </a:solidFill>
              </a:rPr>
              <a:t>Экспертизация</a:t>
            </a:r>
            <a:r>
              <a:rPr lang="ru-RU" sz="2800" dirty="0" smtClean="0">
                <a:solidFill>
                  <a:srgbClr val="002060"/>
                </a:solidFill>
              </a:rPr>
              <a:t> строительной проектной документации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75416"/>
            <a:ext cx="7776000" cy="3988584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Проектная документация, разработанная на основании градостроительного сертификата для проектирования, подлежит в обязательном порядке: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 smtClean="0">
                <a:solidFill>
                  <a:srgbClr val="0070C0"/>
                </a:solidFill>
              </a:rPr>
              <a:t>проверке </a:t>
            </a:r>
            <a:r>
              <a:rPr lang="ru-RU" sz="2400" dirty="0">
                <a:solidFill>
                  <a:srgbClr val="0070C0"/>
                </a:solidFill>
              </a:rPr>
              <a:t>аттестованными проверяющими проектов в составе учреждений, авторизованных на </a:t>
            </a:r>
            <a:r>
              <a:rPr lang="ru-RU" sz="2400" dirty="0" smtClean="0">
                <a:solidFill>
                  <a:srgbClr val="0070C0"/>
                </a:solidFill>
              </a:rPr>
              <a:t>проверку.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9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ПОЛУЧЕНИЕ РАЗРЕШЕНИЯ НА СТРОИТЕЛЬСТВО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34663"/>
            <a:ext cx="7776000" cy="4129337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Строительные работы выполняются на основании разрешения на строительство, выданного МПО, на основании заявления, в течение максимум 10 дней.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К заявлению прилагается: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Выписка </a:t>
            </a:r>
            <a:r>
              <a:rPr lang="ru-RU" sz="2400" dirty="0">
                <a:solidFill>
                  <a:srgbClr val="0070C0"/>
                </a:solidFill>
              </a:rPr>
              <a:t>из реестра недвижимости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Градостроительный сертификат для проектирования,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Выписка о проверке </a:t>
            </a:r>
            <a:r>
              <a:rPr lang="ru-RU" sz="2400" dirty="0">
                <a:solidFill>
                  <a:srgbClr val="0070C0"/>
                </a:solidFill>
              </a:rPr>
              <a:t>проектной документации</a:t>
            </a:r>
            <a:r>
              <a:rPr lang="ru-RU" sz="2400" dirty="0" smtClean="0">
                <a:solidFill>
                  <a:srgbClr val="0070C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Договор об авторском надзоре и </a:t>
            </a:r>
            <a:r>
              <a:rPr lang="ru-RU" sz="2400" dirty="0">
                <a:solidFill>
                  <a:srgbClr val="0070C0"/>
                </a:solidFill>
              </a:rPr>
              <a:t>т. </a:t>
            </a:r>
            <a:r>
              <a:rPr lang="ru-RU" sz="2400" dirty="0" smtClean="0">
                <a:solidFill>
                  <a:srgbClr val="0070C0"/>
                </a:solidFill>
              </a:rPr>
              <a:t>д.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08" y="1553020"/>
            <a:ext cx="3094560" cy="791710"/>
          </a:xfrm>
        </p:spPr>
        <p:txBody>
          <a:bodyPr/>
          <a:lstStyle/>
          <a:p>
            <a:r>
              <a:rPr lang="ru-RU" b="1" dirty="0"/>
              <a:t>РАЗРЕШЕНИЕ  НА СТРОИТЕЛЬСТВО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395922" y="1401621"/>
            <a:ext cx="3344650" cy="52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7917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ЗАКЛЮЧЕНИЕ ДОГОВОРА С ПОДРЯДЧИКОМ</a:t>
            </a:r>
            <a:r>
              <a:rPr lang="ro-RO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(генеральный подрядчик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o-RO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472388"/>
            <a:ext cx="7776000" cy="3816000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Присуждение </a:t>
            </a:r>
            <a:r>
              <a:rPr lang="ru-RU" sz="2000" dirty="0">
                <a:solidFill>
                  <a:srgbClr val="0070C0"/>
                </a:solidFill>
              </a:rPr>
              <a:t>договора </a:t>
            </a:r>
            <a:r>
              <a:rPr lang="en-US" sz="2000" dirty="0" smtClean="0">
                <a:solidFill>
                  <a:srgbClr val="0070C0"/>
                </a:solidFill>
              </a:rPr>
              <a:t>c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подрядчиком </a:t>
            </a:r>
            <a:r>
              <a:rPr lang="ru-RU" sz="2000" dirty="0">
                <a:solidFill>
                  <a:srgbClr val="0070C0"/>
                </a:solidFill>
              </a:rPr>
              <a:t>(</a:t>
            </a:r>
            <a:r>
              <a:rPr lang="ru-RU" sz="2000" dirty="0" smtClean="0">
                <a:solidFill>
                  <a:srgbClr val="0070C0"/>
                </a:solidFill>
              </a:rPr>
              <a:t>генеральным подрядчиком)  </a:t>
            </a:r>
            <a:r>
              <a:rPr lang="ru-RU" sz="2000" dirty="0">
                <a:solidFill>
                  <a:srgbClr val="0070C0"/>
                </a:solidFill>
              </a:rPr>
              <a:t>осуществляться </a:t>
            </a:r>
            <a:r>
              <a:rPr lang="ru-RU" sz="2000" dirty="0" smtClean="0">
                <a:solidFill>
                  <a:srgbClr val="0070C0"/>
                </a:solidFill>
              </a:rPr>
              <a:t>на основании тендера: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ЗАКОН </a:t>
            </a:r>
            <a:r>
              <a:rPr lang="ru-RU" sz="2000" dirty="0" err="1">
                <a:solidFill>
                  <a:srgbClr val="0070C0"/>
                </a:solidFill>
              </a:rPr>
              <a:t>Nr</a:t>
            </a:r>
            <a:r>
              <a:rPr lang="ru-RU" sz="2000" dirty="0">
                <a:solidFill>
                  <a:srgbClr val="0070C0"/>
                </a:solidFill>
              </a:rPr>
              <a:t>. 131, от  03.07.2015, о государственных закупках, Глава VII, Статья 44. Процедуры государственной </a:t>
            </a:r>
            <a:r>
              <a:rPr lang="ru-RU" sz="2000" dirty="0" smtClean="0">
                <a:solidFill>
                  <a:srgbClr val="0070C0"/>
                </a:solidFill>
              </a:rPr>
              <a:t>закупки.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ПОСТАНОВЛЕНИЕ </a:t>
            </a:r>
            <a:r>
              <a:rPr lang="ru-RU" sz="2000" dirty="0" err="1">
                <a:solidFill>
                  <a:srgbClr val="0070C0"/>
                </a:solidFill>
              </a:rPr>
              <a:t>Nr</a:t>
            </a:r>
            <a:r>
              <a:rPr lang="ru-RU" sz="2000" dirty="0">
                <a:solidFill>
                  <a:srgbClr val="0070C0"/>
                </a:solidFill>
              </a:rPr>
              <a:t>. 669 </a:t>
            </a:r>
            <a:r>
              <a:rPr lang="ru-RU" sz="2000" dirty="0" smtClean="0">
                <a:solidFill>
                  <a:srgbClr val="0070C0"/>
                </a:solidFill>
              </a:rPr>
              <a:t>от  27.05.2016, об </a:t>
            </a:r>
            <a:r>
              <a:rPr lang="ru-RU" sz="2000" dirty="0">
                <a:solidFill>
                  <a:srgbClr val="0070C0"/>
                </a:solidFill>
              </a:rPr>
              <a:t>утверждении Положения </a:t>
            </a:r>
            <a:r>
              <a:rPr lang="ru-RU" sz="2000" dirty="0" smtClean="0">
                <a:solidFill>
                  <a:srgbClr val="0070C0"/>
                </a:solidFill>
              </a:rPr>
              <a:t>о </a:t>
            </a:r>
            <a:r>
              <a:rPr lang="ru-RU" sz="2000" dirty="0">
                <a:solidFill>
                  <a:srgbClr val="0070C0"/>
                </a:solidFill>
              </a:rPr>
              <a:t>государственных закупках </a:t>
            </a:r>
            <a:r>
              <a:rPr lang="ru-RU" sz="2000" dirty="0" smtClean="0">
                <a:solidFill>
                  <a:srgbClr val="0070C0"/>
                </a:solidFill>
              </a:rPr>
              <a:t>работ.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ПРИКАЗ </a:t>
            </a:r>
            <a:r>
              <a:rPr lang="ru-RU" sz="2000" dirty="0" smtClean="0">
                <a:solidFill>
                  <a:srgbClr val="0070C0"/>
                </a:solidFill>
              </a:rPr>
              <a:t>МИНИСТЕРСТВА ФИНАНСОВ </a:t>
            </a:r>
            <a:r>
              <a:rPr lang="ru-RU" sz="2000" dirty="0" err="1" smtClean="0">
                <a:solidFill>
                  <a:srgbClr val="0070C0"/>
                </a:solidFill>
              </a:rPr>
              <a:t>Nr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72, от  24.05.2016, об </a:t>
            </a:r>
            <a:r>
              <a:rPr lang="ru-RU" sz="2000" dirty="0">
                <a:solidFill>
                  <a:srgbClr val="0070C0"/>
                </a:solidFill>
              </a:rPr>
              <a:t>утверждении нормативной </a:t>
            </a:r>
            <a:r>
              <a:rPr lang="ru-RU" sz="2000" dirty="0" smtClean="0">
                <a:solidFill>
                  <a:srgbClr val="0070C0"/>
                </a:solidFill>
              </a:rPr>
              <a:t>документации для </a:t>
            </a:r>
            <a:r>
              <a:rPr lang="ru-RU" sz="2000" dirty="0">
                <a:solidFill>
                  <a:srgbClr val="0070C0"/>
                </a:solidFill>
              </a:rPr>
              <a:t>выполнения государственных закупок и </a:t>
            </a:r>
            <a:r>
              <a:rPr lang="ru-RU" sz="2000" dirty="0" smtClean="0">
                <a:solidFill>
                  <a:srgbClr val="0070C0"/>
                </a:solidFill>
              </a:rPr>
              <a:t>работ,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9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791710"/>
          </a:xfrm>
        </p:spPr>
        <p:txBody>
          <a:bodyPr/>
          <a:lstStyle/>
          <a:p>
            <a:r>
              <a:rPr lang="ru-RU" dirty="0" smtClean="0"/>
              <a:t>ЗАКЛЮЧЕНИЕ ДОГОВОРА СО </a:t>
            </a:r>
            <a:r>
              <a:rPr lang="ru-RU" dirty="0"/>
              <a:t>СТРОИТЕЛЬНОЙ </a:t>
            </a:r>
            <a:r>
              <a:rPr lang="ru-RU" dirty="0" smtClean="0"/>
              <a:t>КОМПАНИЕЙ</a:t>
            </a:r>
            <a:r>
              <a:rPr lang="ro-RO" dirty="0" smtClean="0"/>
              <a:t> </a:t>
            </a:r>
            <a:r>
              <a:rPr lang="ru-RU" dirty="0"/>
              <a:t>(генеральный подрядчик)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472388"/>
            <a:ext cx="7776000" cy="3816000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Инвестор </a:t>
            </a:r>
            <a:r>
              <a:rPr lang="ru-RU" sz="2000" dirty="0">
                <a:solidFill>
                  <a:srgbClr val="0070C0"/>
                </a:solidFill>
              </a:rPr>
              <a:t>(бенефициар) дополнительно будет </a:t>
            </a:r>
            <a:r>
              <a:rPr lang="ru-RU" sz="2000" dirty="0" smtClean="0">
                <a:solidFill>
                  <a:srgbClr val="0070C0"/>
                </a:solidFill>
              </a:rPr>
              <a:t>следить, чтоб при </a:t>
            </a:r>
            <a:r>
              <a:rPr lang="ru-RU" sz="2000" dirty="0">
                <a:solidFill>
                  <a:srgbClr val="0070C0"/>
                </a:solidFill>
              </a:rPr>
              <a:t>заключении </a:t>
            </a:r>
            <a:r>
              <a:rPr lang="ru-RU" sz="2000" dirty="0" smtClean="0">
                <a:solidFill>
                  <a:srgbClr val="0070C0"/>
                </a:solidFill>
              </a:rPr>
              <a:t>договора со строительной компанией , в </a:t>
            </a:r>
            <a:r>
              <a:rPr lang="ru-RU" sz="2000" dirty="0">
                <a:solidFill>
                  <a:srgbClr val="0070C0"/>
                </a:solidFill>
              </a:rPr>
              <a:t>соответствии со статьей 15 Закона №. 721 от 02.02.1996 г. о качестве в </a:t>
            </a:r>
            <a:r>
              <a:rPr lang="ru-RU" sz="2000" dirty="0" smtClean="0">
                <a:solidFill>
                  <a:srgbClr val="0070C0"/>
                </a:solidFill>
              </a:rPr>
              <a:t>строительстве, </a:t>
            </a:r>
            <a:r>
              <a:rPr lang="ru-RU" sz="2000" dirty="0">
                <a:solidFill>
                  <a:srgbClr val="0070C0"/>
                </a:solidFill>
              </a:rPr>
              <a:t>подрядчик должен иметь в наличии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сертификат </a:t>
            </a:r>
            <a:r>
              <a:rPr lang="ru-RU" sz="2000" dirty="0">
                <a:solidFill>
                  <a:srgbClr val="0070C0"/>
                </a:solidFill>
              </a:rPr>
              <a:t>на выполнение строительных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внутренний стандарт в руководстве и обеспечения системы качества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аттестованные специалисты, при </a:t>
            </a:r>
            <a:r>
              <a:rPr lang="ru-RU" sz="2000" dirty="0">
                <a:solidFill>
                  <a:srgbClr val="0070C0"/>
                </a:solidFill>
              </a:rPr>
              <a:t>выполнении строительных работ </a:t>
            </a:r>
            <a:r>
              <a:rPr lang="ru-RU" sz="2000" dirty="0" smtClean="0">
                <a:solidFill>
                  <a:srgbClr val="0070C0"/>
                </a:solidFill>
              </a:rPr>
              <a:t>(руководители стройки и технический надзор </a:t>
            </a:r>
            <a:r>
              <a:rPr lang="ru-RU" sz="2000" dirty="0">
                <a:solidFill>
                  <a:srgbClr val="0070C0"/>
                </a:solidFill>
              </a:rPr>
              <a:t>и т. д</a:t>
            </a:r>
            <a:r>
              <a:rPr lang="ru-RU" sz="2000" dirty="0" smtClean="0">
                <a:solidFill>
                  <a:srgbClr val="0070C0"/>
                </a:solidFill>
              </a:rPr>
              <a:t>.).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8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58164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ОБЯЗАННОСТИ ИНВЕСТОРА / БЕНЕФИЦИАРА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Согласно действующему законодательству РМ, обязательства инвестора заключаются в следующем</a:t>
            </a:r>
            <a:r>
              <a:rPr lang="ru-RU" sz="2000" b="1" dirty="0"/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ru-RU" sz="2400" dirty="0">
                <a:solidFill>
                  <a:srgbClr val="0070C0"/>
                </a:solidFill>
              </a:rPr>
              <a:t>обеспечение проверки правильности </a:t>
            </a:r>
            <a:r>
              <a:rPr lang="ru-RU" sz="2400" dirty="0" smtClean="0">
                <a:solidFill>
                  <a:srgbClr val="0070C0"/>
                </a:solidFill>
              </a:rPr>
              <a:t>производства </a:t>
            </a:r>
            <a:r>
              <a:rPr lang="ru-RU" sz="2000" dirty="0">
                <a:solidFill>
                  <a:srgbClr val="0070C0"/>
                </a:solidFill>
              </a:rPr>
              <a:t>строительных работ </a:t>
            </a:r>
            <a:r>
              <a:rPr lang="ru-RU" sz="2000" dirty="0" err="1" smtClean="0">
                <a:solidFill>
                  <a:srgbClr val="0070C0"/>
                </a:solidFill>
              </a:rPr>
              <a:t>атестованным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техническим </a:t>
            </a:r>
            <a:r>
              <a:rPr lang="ru-RU" sz="2000" dirty="0" smtClean="0">
                <a:solidFill>
                  <a:srgbClr val="0070C0"/>
                </a:solidFill>
              </a:rPr>
              <a:t>надзором;                                                                                           - оформление</a:t>
            </a:r>
            <a:r>
              <a:rPr lang="ru-RU" sz="2000" dirty="0">
                <a:solidFill>
                  <a:srgbClr val="0070C0"/>
                </a:solidFill>
              </a:rPr>
              <a:t>  технического  паспорта  сооружения</a:t>
            </a:r>
            <a:r>
              <a:rPr lang="ru-RU" sz="2000" dirty="0"/>
              <a:t>  </a:t>
            </a:r>
            <a:r>
              <a:rPr lang="ru-RU" sz="2000" dirty="0" smtClean="0">
                <a:solidFill>
                  <a:srgbClr val="0070C0"/>
                </a:solidFill>
              </a:rPr>
              <a:t>и </a:t>
            </a:r>
            <a:r>
              <a:rPr lang="ru-RU" sz="2000" dirty="0">
                <a:solidFill>
                  <a:srgbClr val="0070C0"/>
                </a:solidFill>
              </a:rPr>
              <a:t>передача ее владельцу после завершения </a:t>
            </a:r>
            <a:r>
              <a:rPr lang="ru-RU" sz="2000" dirty="0" smtClean="0">
                <a:solidFill>
                  <a:srgbClr val="0070C0"/>
                </a:solidFill>
              </a:rPr>
              <a:t>работ;	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- обеспечение приемки </a:t>
            </a:r>
            <a:r>
              <a:rPr lang="ru-RU" sz="2000" dirty="0">
                <a:solidFill>
                  <a:srgbClr val="0070C0"/>
                </a:solidFill>
              </a:rPr>
              <a:t>строительных работ по окончании </a:t>
            </a:r>
            <a:r>
              <a:rPr lang="ru-RU" sz="2000" dirty="0" smtClean="0">
                <a:solidFill>
                  <a:srgbClr val="0070C0"/>
                </a:solidFill>
              </a:rPr>
              <a:t>работ; - </a:t>
            </a:r>
            <a:r>
              <a:rPr lang="ru-RU" sz="2000" dirty="0">
                <a:solidFill>
                  <a:srgbClr val="0070C0"/>
                </a:solidFill>
              </a:rPr>
              <a:t>принятие мер  к устранению несоответствий и </a:t>
            </a:r>
            <a:r>
              <a:rPr lang="ru-RU" sz="2000" dirty="0" smtClean="0">
                <a:solidFill>
                  <a:srgbClr val="0070C0"/>
                </a:solidFill>
              </a:rPr>
              <a:t>дефектов,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допущенных</a:t>
            </a:r>
            <a:r>
              <a:rPr lang="ru-RU" sz="2000" dirty="0" smtClean="0">
                <a:solidFill>
                  <a:srgbClr val="0070C0"/>
                </a:solidFill>
              </a:rPr>
              <a:t> при </a:t>
            </a:r>
            <a:r>
              <a:rPr lang="ru-RU" sz="2000" dirty="0">
                <a:solidFill>
                  <a:srgbClr val="0070C0"/>
                </a:solidFill>
              </a:rPr>
              <a:t>выполнении строительных </a:t>
            </a:r>
            <a:r>
              <a:rPr lang="ru-RU" sz="2000" dirty="0" smtClean="0">
                <a:solidFill>
                  <a:srgbClr val="0070C0"/>
                </a:solidFill>
              </a:rPr>
              <a:t>работ;                                                   - </a:t>
            </a:r>
            <a:r>
              <a:rPr lang="ru-RU" sz="2000" dirty="0">
                <a:solidFill>
                  <a:srgbClr val="0070C0"/>
                </a:solidFill>
              </a:rPr>
              <a:t>обеспечение  экспертизы  сооружений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rgbClr val="0070C0"/>
                </a:solidFill>
              </a:rPr>
              <a:t>техническими </a:t>
            </a:r>
            <a:r>
              <a:rPr lang="ru-RU" sz="2000" dirty="0">
                <a:solidFill>
                  <a:srgbClr val="0070C0"/>
                </a:solidFill>
              </a:rPr>
              <a:t>экспертами для работ </a:t>
            </a:r>
            <a:r>
              <a:rPr lang="ru-RU" sz="2000" dirty="0" smtClean="0">
                <a:solidFill>
                  <a:srgbClr val="0070C0"/>
                </a:solidFill>
              </a:rPr>
              <a:t>по восстановлению </a:t>
            </a:r>
            <a:r>
              <a:rPr lang="ru-RU" sz="2000" dirty="0">
                <a:solidFill>
                  <a:srgbClr val="0070C0"/>
                </a:solidFill>
              </a:rPr>
              <a:t>усилению,   переустройству,  расширению</a:t>
            </a:r>
            <a:r>
              <a:rPr lang="ru-RU" sz="2000" dirty="0" smtClean="0">
                <a:solidFill>
                  <a:srgbClr val="0070C0"/>
                </a:solidFill>
              </a:rPr>
              <a:t> реконструкции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400" dirty="0" smtClean="0"/>
              <a:t>26</a:t>
            </a:r>
            <a:endParaRPr lang="ru-RU" sz="14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2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581643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Технический   паспорт   сооружения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69" y="2134663"/>
            <a:ext cx="7776000" cy="41537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ЗАКОН </a:t>
            </a:r>
            <a:r>
              <a:rPr lang="ru-RU" sz="2400" b="1" dirty="0" err="1">
                <a:solidFill>
                  <a:srgbClr val="0070C0"/>
                </a:solidFill>
              </a:rPr>
              <a:t>Nr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>721, </a:t>
            </a:r>
            <a:r>
              <a:rPr lang="ru-RU" sz="2400" b="1" dirty="0">
                <a:solidFill>
                  <a:srgbClr val="0070C0"/>
                </a:solidFill>
              </a:rPr>
              <a:t>от  </a:t>
            </a:r>
            <a:r>
              <a:rPr lang="ru-RU" sz="2400" b="1" dirty="0" smtClean="0">
                <a:solidFill>
                  <a:srgbClr val="0070C0"/>
                </a:solidFill>
              </a:rPr>
              <a:t>02.02.1996,</a:t>
            </a:r>
            <a:r>
              <a:rPr lang="ru-RU" sz="2400" b="1" dirty="0">
                <a:solidFill>
                  <a:srgbClr val="0070C0"/>
                </a:solidFill>
              </a:rPr>
              <a:t> о качестве в строительстве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Ст.18</a:t>
            </a:r>
            <a:r>
              <a:rPr lang="ru-RU" sz="2400" dirty="0" smtClean="0">
                <a:solidFill>
                  <a:srgbClr val="0070C0"/>
                </a:solidFill>
              </a:rPr>
              <a:t>(2)Технический</a:t>
            </a:r>
            <a:r>
              <a:rPr lang="ru-RU" sz="2400" dirty="0">
                <a:solidFill>
                  <a:srgbClr val="0070C0"/>
                </a:solidFill>
              </a:rPr>
              <a:t>   паспорт   сооружения  оформляется  по   инициативе инвестора  и передается собственнику </a:t>
            </a:r>
            <a:r>
              <a:rPr lang="ru-RU" sz="2400" dirty="0" smtClean="0">
                <a:solidFill>
                  <a:srgbClr val="0070C0"/>
                </a:solidFill>
              </a:rPr>
              <a:t>сооружения.                              Участники заполнения технического паспорта:           - Проектант,                                                                     - Инвестор,                                                                       - Генеральный подрядчик,                                             - </a:t>
            </a:r>
            <a:r>
              <a:rPr lang="ru-RU" sz="2400" dirty="0" err="1" smtClean="0">
                <a:solidFill>
                  <a:srgbClr val="0070C0"/>
                </a:solidFill>
              </a:rPr>
              <a:t>Агенство</a:t>
            </a:r>
            <a:r>
              <a:rPr lang="ru-RU" sz="2400" dirty="0" smtClean="0">
                <a:solidFill>
                  <a:srgbClr val="0070C0"/>
                </a:solidFill>
              </a:rPr>
              <a:t> технического надзора.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8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начала строительных работ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обьектах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водопроводных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канализационных сетей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Этапы </a:t>
            </a:r>
            <a:r>
              <a:rPr lang="ru-RU" sz="2400" dirty="0">
                <a:solidFill>
                  <a:srgbClr val="0070C0"/>
                </a:solidFill>
              </a:rPr>
              <a:t>разработк</a:t>
            </a:r>
            <a:r>
              <a:rPr lang="ru-RU" sz="2400" dirty="0" smtClean="0">
                <a:solidFill>
                  <a:srgbClr val="0070C0"/>
                </a:solidFill>
              </a:rPr>
              <a:t>и градостроительных документов.  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 smtClean="0">
                <a:solidFill>
                  <a:srgbClr val="0070C0"/>
                </a:solidFill>
              </a:rPr>
              <a:t>Разработка документации по градостроительству </a:t>
            </a:r>
            <a:r>
              <a:rPr lang="ru-RU" sz="2400" dirty="0">
                <a:solidFill>
                  <a:srgbClr val="0070C0"/>
                </a:solidFill>
              </a:rPr>
              <a:t>и обустройству </a:t>
            </a:r>
            <a:r>
              <a:rPr lang="ru-RU" sz="2400" dirty="0" smtClean="0">
                <a:solidFill>
                  <a:srgbClr val="0070C0"/>
                </a:solidFill>
              </a:rPr>
              <a:t>территории;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 smtClean="0">
                <a:solidFill>
                  <a:srgbClr val="0070C0"/>
                </a:solidFill>
              </a:rPr>
              <a:t>Обеспечение разработки, согласования, и утверждения градостроительной документации. 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>
                <a:solidFill>
                  <a:srgbClr val="0070C0"/>
                </a:solidFill>
              </a:rPr>
              <a:t>К</a:t>
            </a:r>
            <a:r>
              <a:rPr lang="ru-RU" sz="2400" dirty="0" smtClean="0">
                <a:solidFill>
                  <a:srgbClr val="0070C0"/>
                </a:solidFill>
              </a:rPr>
              <a:t>онтроль </a:t>
            </a:r>
            <a:r>
              <a:rPr lang="ru-RU" sz="2400" dirty="0">
                <a:solidFill>
                  <a:srgbClr val="0070C0"/>
                </a:solidFill>
              </a:rPr>
              <a:t>за реализацией </a:t>
            </a:r>
            <a:r>
              <a:rPr lang="ru-RU" sz="2400" dirty="0" smtClean="0">
                <a:solidFill>
                  <a:srgbClr val="0070C0"/>
                </a:solidFill>
              </a:rPr>
              <a:t>застройки </a:t>
            </a:r>
            <a:r>
              <a:rPr lang="ru-RU" sz="2400" dirty="0">
                <a:solidFill>
                  <a:srgbClr val="0070C0"/>
                </a:solidFill>
              </a:rPr>
              <a:t>и обустройства в строгом соответствии с требованиями </a:t>
            </a:r>
            <a:r>
              <a:rPr lang="ru-RU" sz="2400" dirty="0" smtClean="0">
                <a:solidFill>
                  <a:srgbClr val="0070C0"/>
                </a:solidFill>
              </a:rPr>
              <a:t>законодательства.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4693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517" y="1486504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59085"/>
            <a:ext cx="7776000" cy="532214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Технический   паспорт   сооружения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1941631"/>
            <a:ext cx="7776000" cy="4346758"/>
          </a:xfrm>
        </p:spPr>
        <p:txBody>
          <a:bodyPr/>
          <a:lstStyle/>
          <a:p>
            <a:r>
              <a:rPr lang="ru-RU" sz="2300" dirty="0">
                <a:solidFill>
                  <a:srgbClr val="0070C0"/>
                </a:solidFill>
              </a:rPr>
              <a:t>включает в себя следующие четыре главы: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70C0"/>
                </a:solidFill>
              </a:rPr>
              <a:t>Глава. </a:t>
            </a:r>
            <a:r>
              <a:rPr lang="ru-RU" sz="2300" dirty="0">
                <a:solidFill>
                  <a:srgbClr val="0070C0"/>
                </a:solidFill>
              </a:rPr>
              <a:t>A: Техническая документация на строительный проект,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70C0"/>
                </a:solidFill>
              </a:rPr>
              <a:t>Глава</a:t>
            </a:r>
            <a:r>
              <a:rPr lang="ru-RU" sz="2300" dirty="0" smtClean="0">
                <a:solidFill>
                  <a:srgbClr val="0070C0"/>
                </a:solidFill>
              </a:rPr>
              <a:t>. </a:t>
            </a:r>
            <a:r>
              <a:rPr lang="ru-RU" sz="2300" dirty="0">
                <a:solidFill>
                  <a:srgbClr val="0070C0"/>
                </a:solidFill>
              </a:rPr>
              <a:t>Б: Техническая документация на выполнение строительства,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70C0"/>
                </a:solidFill>
              </a:rPr>
              <a:t>Глава С: Техническая документация на строительство </a:t>
            </a:r>
            <a:r>
              <a:rPr lang="ru-RU" sz="2300" dirty="0" smtClean="0">
                <a:solidFill>
                  <a:srgbClr val="0070C0"/>
                </a:solidFill>
              </a:rPr>
              <a:t>приемной,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70C0"/>
                </a:solidFill>
              </a:rPr>
              <a:t>Глава D: Техническая документация по эксплуатации, ремонту, техническому обслуживанию и отслеживанию поведения построенного объекта с течением времени.     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1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581643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Приёмка произведённых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Прием зданий является обязательным и инициируется инвестором и осуществляется в присутствии проектировщика и подрядчика.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Прием сооружений представляет собой заверение их реализации на основании их непосредственного осмотра в соответствии с проектно-сметной документацией и другими документами, включенными в техническую строительную книгу.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581643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Приёмка произведённых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300" dirty="0">
                <a:solidFill>
                  <a:srgbClr val="0070C0"/>
                </a:solidFill>
              </a:rPr>
              <a:t>Правила приема зданий и связанных с ними объектов</a:t>
            </a:r>
          </a:p>
          <a:p>
            <a:r>
              <a:rPr lang="ru-RU" sz="2300" dirty="0">
                <a:solidFill>
                  <a:srgbClr val="0070C0"/>
                </a:solidFill>
              </a:rPr>
              <a:t>Прием сооружений (строительных работ) и связанных с ними объектов - акт, которым инвестор удостоверяет выполнение строительных работ и связанных с ними сооружений в соответствии с условиями договора (исполнительная документация, технические условия и т. д.) </a:t>
            </a:r>
            <a:r>
              <a:rPr lang="ru-RU" sz="2300" dirty="0" smtClean="0">
                <a:solidFill>
                  <a:srgbClr val="0070C0"/>
                </a:solidFill>
              </a:rPr>
              <a:t>И </a:t>
            </a:r>
            <a:r>
              <a:rPr lang="ru-RU" sz="2300" dirty="0">
                <a:solidFill>
                  <a:srgbClr val="0070C0"/>
                </a:solidFill>
              </a:rPr>
              <a:t>требованиями официальных документов. строительство, согласования с уполномоченными органами, технические регламенты, технические строительные карты и т. д.) и заявляет, что они также принимают выполненные работы и могут быть введены в эксплуатацию.</a:t>
            </a:r>
          </a:p>
        </p:txBody>
      </p:sp>
    </p:spTree>
    <p:extLst>
      <p:ext uri="{BB962C8B-B14F-4D97-AF65-F5344CB8AC3E}">
        <p14:creationId xmlns:p14="http://schemas.microsoft.com/office/powerpoint/2010/main" val="243780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553020"/>
            <a:ext cx="7776000" cy="581643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Приёмка произведённых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Комиссии по приемке строительных работ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Комиссия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назначается </a:t>
            </a:r>
            <a:r>
              <a:rPr lang="ru-RU" sz="2400" dirty="0">
                <a:solidFill>
                  <a:srgbClr val="0070C0"/>
                </a:solidFill>
              </a:rPr>
              <a:t>инвестором в составе не менее 5 человек. В их состав должен быть включен представитель инвестора, представитель местного органа публичного управления, на территории которого располагается конструкция, </a:t>
            </a:r>
            <a:r>
              <a:rPr lang="ru-RU" sz="2400" dirty="0" smtClean="0">
                <a:solidFill>
                  <a:srgbClr val="0070C0"/>
                </a:solidFill>
              </a:rPr>
              <a:t>аттестованные специалисты</a:t>
            </a:r>
            <a:r>
              <a:rPr lang="ru-RU" sz="2400" dirty="0">
                <a:solidFill>
                  <a:srgbClr val="0070C0"/>
                </a:solidFill>
              </a:rPr>
              <a:t>, осуществляющие деятельность в </a:t>
            </a:r>
            <a:r>
              <a:rPr lang="ru-RU" sz="2400" dirty="0" smtClean="0">
                <a:solidFill>
                  <a:srgbClr val="0070C0"/>
                </a:solidFill>
              </a:rPr>
              <a:t>строительстве в </a:t>
            </a:r>
            <a:r>
              <a:rPr lang="ru-RU" sz="2400" dirty="0">
                <a:solidFill>
                  <a:srgbClr val="0070C0"/>
                </a:solidFill>
              </a:rPr>
              <a:t>соответствии с Положением о технической и профессиональной аттестации специалистов со строительными </a:t>
            </a:r>
            <a:r>
              <a:rPr lang="ru-RU" sz="2400" dirty="0" smtClean="0">
                <a:solidFill>
                  <a:srgbClr val="0070C0"/>
                </a:solidFill>
              </a:rPr>
              <a:t>работами №329 от 23.04.2019.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617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539335"/>
            <a:ext cx="7776000" cy="518250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ЭТАПЫ </a:t>
            </a:r>
            <a:r>
              <a:rPr lang="ru-RU" sz="2800" dirty="0" smtClean="0">
                <a:solidFill>
                  <a:srgbClr val="002060"/>
                </a:solidFill>
              </a:rPr>
              <a:t>ПРИЁМКИ </a:t>
            </a:r>
            <a:r>
              <a:rPr lang="ru-RU" sz="2800" dirty="0">
                <a:solidFill>
                  <a:srgbClr val="002060"/>
                </a:solidFill>
              </a:rPr>
              <a:t>СТРОИТЕЛЬНЫХ </a:t>
            </a:r>
            <a:r>
              <a:rPr lang="ru-RU" sz="2800" dirty="0" smtClean="0">
                <a:solidFill>
                  <a:srgbClr val="002060"/>
                </a:solidFill>
              </a:rPr>
              <a:t>РАБОТ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</a:rPr>
              <a:t>Правила приема зданий и связанных с ними объектов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Прием по окончании работ</a:t>
            </a:r>
            <a:r>
              <a:rPr lang="ru-RU" sz="2000" dirty="0">
                <a:solidFill>
                  <a:srgbClr val="0070C0"/>
                </a:solidFill>
              </a:rPr>
              <a:t> - (комп. II) прием по окончании работ - прием, завершенный при завершении работ по объекту или части конструкции, самостоятельно, которые могут использоваться отдельно.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</a:rPr>
              <a:t>Окончательный прием</a:t>
            </a:r>
            <a:r>
              <a:rPr lang="ru-RU" sz="2000" dirty="0">
                <a:solidFill>
                  <a:srgbClr val="0070C0"/>
                </a:solidFill>
              </a:rPr>
              <a:t> по истечении гарантийного срока - (</a:t>
            </a:r>
            <a:r>
              <a:rPr lang="ru-RU" sz="2000" dirty="0" err="1">
                <a:solidFill>
                  <a:srgbClr val="0070C0"/>
                </a:solidFill>
              </a:rPr>
              <a:t>Comp</a:t>
            </a:r>
            <a:r>
              <a:rPr lang="ru-RU" sz="2000" dirty="0">
                <a:solidFill>
                  <a:srgbClr val="0070C0"/>
                </a:solidFill>
              </a:rPr>
              <a:t>. III)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с.36. Окончательный прием созывается инвестором не позднее, чем через 15 дней после истечения гарантийного срока.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Гарантийный срок - это то, что указано в договоре.</a:t>
            </a:r>
          </a:p>
        </p:txBody>
      </p:sp>
    </p:spTree>
    <p:extLst>
      <p:ext uri="{BB962C8B-B14F-4D97-AF65-F5344CB8AC3E}">
        <p14:creationId xmlns:p14="http://schemas.microsoft.com/office/powerpoint/2010/main" val="337519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539335"/>
            <a:ext cx="7776000" cy="51825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Приемка </a:t>
            </a:r>
            <a:r>
              <a:rPr lang="ru-RU" sz="3200" dirty="0">
                <a:solidFill>
                  <a:srgbClr val="002060"/>
                </a:solidFill>
              </a:rPr>
              <a:t>по окончании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1. Технический </a:t>
            </a:r>
            <a:r>
              <a:rPr lang="ru-RU" sz="2400" dirty="0" smtClean="0">
                <a:solidFill>
                  <a:srgbClr val="0070C0"/>
                </a:solidFill>
              </a:rPr>
              <a:t>паспорт. </a:t>
            </a:r>
            <a:r>
              <a:rPr lang="ru-RU" sz="2400" dirty="0">
                <a:solidFill>
                  <a:srgbClr val="0070C0"/>
                </a:solidFill>
              </a:rPr>
              <a:t>Чертежи с введением всех согласований и модификаций, дезактивация общежитий.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2. Топографическая сьёмка, </a:t>
            </a:r>
            <a:r>
              <a:rPr lang="ru-RU" sz="2400" dirty="0">
                <a:solidFill>
                  <a:srgbClr val="0070C0"/>
                </a:solidFill>
              </a:rPr>
              <a:t>утвержденная </a:t>
            </a:r>
            <a:r>
              <a:rPr lang="ru-RU" sz="2400" dirty="0" smtClean="0">
                <a:solidFill>
                  <a:srgbClr val="0070C0"/>
                </a:solidFill>
              </a:rPr>
              <a:t>Главным управлением </a:t>
            </a:r>
            <a:r>
              <a:rPr lang="ru-RU" sz="2400" dirty="0">
                <a:solidFill>
                  <a:srgbClr val="0070C0"/>
                </a:solidFill>
              </a:rPr>
              <a:t>архитектуры, градостроительства и земельных связей, </a:t>
            </a:r>
            <a:r>
              <a:rPr lang="ru-RU" sz="2400" dirty="0" smtClean="0">
                <a:solidFill>
                  <a:srgbClr val="0070C0"/>
                </a:solidFill>
              </a:rPr>
              <a:t>и План строительства сетей зданий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</a:t>
            </a:r>
            <a:r>
              <a:rPr lang="ru-RU" sz="2400" dirty="0">
                <a:solidFill>
                  <a:srgbClr val="0070C0"/>
                </a:solidFill>
              </a:rPr>
              <a:t>. Протокол экспертизы скрытых работ.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4. Протокол </a:t>
            </a:r>
            <a:r>
              <a:rPr lang="ru-RU" sz="2400" dirty="0" err="1" smtClean="0">
                <a:solidFill>
                  <a:srgbClr val="0070C0"/>
                </a:solidFill>
              </a:rPr>
              <a:t>принятияия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узла измерения расхода воды.</a:t>
            </a:r>
          </a:p>
        </p:txBody>
      </p:sp>
    </p:spTree>
    <p:extLst>
      <p:ext uri="{BB962C8B-B14F-4D97-AF65-F5344CB8AC3E}">
        <p14:creationId xmlns:p14="http://schemas.microsoft.com/office/powerpoint/2010/main" val="263166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405894"/>
            <a:ext cx="7776000" cy="590987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Приемка </a:t>
            </a:r>
            <a:r>
              <a:rPr lang="ru-RU" sz="3200" dirty="0">
                <a:solidFill>
                  <a:srgbClr val="002060"/>
                </a:solidFill>
              </a:rPr>
              <a:t>по окончании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</a:rPr>
              <a:t>На </a:t>
            </a:r>
            <a:r>
              <a:rPr lang="ru-RU" sz="2200" dirty="0" smtClean="0">
                <a:solidFill>
                  <a:srgbClr val="0070C0"/>
                </a:solidFill>
              </a:rPr>
              <a:t>приемке </a:t>
            </a:r>
            <a:r>
              <a:rPr lang="ru-RU" sz="2200" dirty="0">
                <a:solidFill>
                  <a:srgbClr val="0070C0"/>
                </a:solidFill>
              </a:rPr>
              <a:t>по окончании работ </a:t>
            </a:r>
            <a:r>
              <a:rPr lang="ru-RU" sz="2200" dirty="0" smtClean="0">
                <a:solidFill>
                  <a:srgbClr val="0070C0"/>
                </a:solidFill>
              </a:rPr>
              <a:t>участвуют:	                               - Подрядчик</a:t>
            </a:r>
            <a:r>
              <a:rPr lang="ru-RU" sz="2200" dirty="0">
                <a:solidFill>
                  <a:srgbClr val="0070C0"/>
                </a:solidFill>
              </a:rPr>
              <a:t>; 	</a:t>
            </a:r>
            <a:r>
              <a:rPr lang="ru-RU" sz="2200" dirty="0" smtClean="0">
                <a:solidFill>
                  <a:srgbClr val="0070C0"/>
                </a:solidFill>
              </a:rPr>
              <a:t>				                               - Проектант;</a:t>
            </a:r>
            <a:r>
              <a:rPr lang="ru-RU" sz="2200" dirty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</a:rPr>
              <a:t>				                             - Представитель </a:t>
            </a:r>
            <a:r>
              <a:rPr lang="ru-RU" sz="2200" dirty="0">
                <a:solidFill>
                  <a:srgbClr val="0070C0"/>
                </a:solidFill>
              </a:rPr>
              <a:t>местного публичного </a:t>
            </a:r>
            <a:r>
              <a:rPr lang="ru-RU" sz="2200" dirty="0" smtClean="0">
                <a:solidFill>
                  <a:srgbClr val="0070C0"/>
                </a:solidFill>
              </a:rPr>
              <a:t>управления;	                    - </a:t>
            </a:r>
            <a:r>
              <a:rPr lang="ru-RU" sz="2200" dirty="0" err="1" smtClean="0">
                <a:solidFill>
                  <a:srgbClr val="0070C0"/>
                </a:solidFill>
              </a:rPr>
              <a:t>Агенство</a:t>
            </a:r>
            <a:r>
              <a:rPr lang="ru-RU" sz="2200" dirty="0" smtClean="0">
                <a:solidFill>
                  <a:srgbClr val="0070C0"/>
                </a:solidFill>
              </a:rPr>
              <a:t> по тех. надзору в строительстве </a:t>
            </a:r>
            <a:r>
              <a:rPr lang="ru-RU" sz="2200" dirty="0">
                <a:solidFill>
                  <a:srgbClr val="0070C0"/>
                </a:solidFill>
              </a:rPr>
              <a:t>- </a:t>
            </a:r>
            <a:r>
              <a:rPr lang="ru-RU" sz="2200" dirty="0" smtClean="0">
                <a:solidFill>
                  <a:srgbClr val="0070C0"/>
                </a:solidFill>
              </a:rPr>
              <a:t>заключение;</a:t>
            </a:r>
            <a:endParaRPr lang="ru-RU" sz="22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</a:rPr>
              <a:t>Дизайнер</a:t>
            </a:r>
            <a:r>
              <a:rPr lang="ru-RU" sz="2200" dirty="0">
                <a:solidFill>
                  <a:srgbClr val="0070C0"/>
                </a:solidFill>
              </a:rPr>
              <a:t>, автор проекта, разрабатывает и представляет комиссии свою точку зрения на фактическое выполнение строительства.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</a:rPr>
              <a:t>Инвестор </a:t>
            </a:r>
            <a:r>
              <a:rPr lang="ru-RU" sz="2200" dirty="0">
                <a:solidFill>
                  <a:srgbClr val="0070C0"/>
                </a:solidFill>
              </a:rPr>
              <a:t>должен </a:t>
            </a:r>
            <a:r>
              <a:rPr lang="ru-RU" sz="2200" dirty="0" smtClean="0">
                <a:solidFill>
                  <a:srgbClr val="0070C0"/>
                </a:solidFill>
              </a:rPr>
              <a:t>представить комиссии </a:t>
            </a:r>
            <a:r>
              <a:rPr lang="ru-RU" sz="2200" dirty="0">
                <a:solidFill>
                  <a:srgbClr val="0070C0"/>
                </a:solidFill>
              </a:rPr>
              <a:t>заключения пожарной службы, санитарных, природоохранных и других контрольных органов, точку зрения на выполнение работ.</a:t>
            </a:r>
          </a:p>
        </p:txBody>
      </p:sp>
    </p:spTree>
    <p:extLst>
      <p:ext uri="{BB962C8B-B14F-4D97-AF65-F5344CB8AC3E}">
        <p14:creationId xmlns:p14="http://schemas.microsoft.com/office/powerpoint/2010/main" val="420485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539335"/>
            <a:ext cx="7776000" cy="518250"/>
          </a:xfrm>
        </p:spPr>
        <p:txBody>
          <a:bodyPr/>
          <a:lstStyle/>
          <a:p>
            <a:r>
              <a:rPr lang="ru-RU" sz="3600" dirty="0" smtClean="0"/>
              <a:t>Приемка </a:t>
            </a:r>
            <a:r>
              <a:rPr lang="ru-RU" sz="3600" dirty="0"/>
              <a:t>по окончании работ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3000" dirty="0">
                <a:solidFill>
                  <a:srgbClr val="0070C0"/>
                </a:solidFill>
              </a:rPr>
              <a:t>5. </a:t>
            </a:r>
            <a:r>
              <a:rPr lang="ru-RU" sz="3000" dirty="0" smtClean="0">
                <a:solidFill>
                  <a:srgbClr val="0070C0"/>
                </a:solidFill>
              </a:rPr>
              <a:t>Акт гидравлического </a:t>
            </a:r>
            <a:r>
              <a:rPr lang="ru-RU" sz="3000" dirty="0">
                <a:solidFill>
                  <a:srgbClr val="0070C0"/>
                </a:solidFill>
              </a:rPr>
              <a:t>испытания </a:t>
            </a:r>
            <a:r>
              <a:rPr lang="ru-RU" sz="3000" dirty="0" smtClean="0">
                <a:solidFill>
                  <a:srgbClr val="0070C0"/>
                </a:solidFill>
              </a:rPr>
              <a:t>трубопровода под давлением на плотность и прочность</a:t>
            </a:r>
            <a:endParaRPr lang="ru-RU" sz="3000" dirty="0">
              <a:solidFill>
                <a:srgbClr val="0070C0"/>
              </a:solidFill>
            </a:endParaRPr>
          </a:p>
          <a:p>
            <a:r>
              <a:rPr lang="ru-RU" sz="3000" dirty="0">
                <a:solidFill>
                  <a:srgbClr val="0070C0"/>
                </a:solidFill>
              </a:rPr>
              <a:t>6. Акт о</a:t>
            </a:r>
            <a:r>
              <a:rPr lang="ru-RU" sz="3000" dirty="0" smtClean="0">
                <a:solidFill>
                  <a:srgbClr val="0070C0"/>
                </a:solidFill>
              </a:rPr>
              <a:t> гидравлического испытания трубопроводов </a:t>
            </a:r>
            <a:r>
              <a:rPr lang="ru-RU" sz="3000" dirty="0">
                <a:solidFill>
                  <a:srgbClr val="0070C0"/>
                </a:solidFill>
              </a:rPr>
              <a:t>без давления.</a:t>
            </a:r>
          </a:p>
          <a:p>
            <a:r>
              <a:rPr lang="ru-RU" sz="3000" dirty="0">
                <a:solidFill>
                  <a:srgbClr val="0070C0"/>
                </a:solidFill>
              </a:rPr>
              <a:t>7. </a:t>
            </a:r>
            <a:r>
              <a:rPr lang="ru-RU" sz="3000" dirty="0" smtClean="0">
                <a:solidFill>
                  <a:srgbClr val="0070C0"/>
                </a:solidFill>
              </a:rPr>
              <a:t>Акт о  промывке водопровода.</a:t>
            </a:r>
            <a:endParaRPr lang="ru-RU" sz="3000" dirty="0">
              <a:solidFill>
                <a:srgbClr val="0070C0"/>
              </a:solidFill>
            </a:endParaRPr>
          </a:p>
          <a:p>
            <a:r>
              <a:rPr lang="ru-RU" sz="3000" dirty="0">
                <a:solidFill>
                  <a:srgbClr val="0070C0"/>
                </a:solidFill>
              </a:rPr>
              <a:t>8. Акт о </a:t>
            </a:r>
            <a:r>
              <a:rPr lang="ru-RU" sz="3000" dirty="0" smtClean="0">
                <a:solidFill>
                  <a:srgbClr val="0070C0"/>
                </a:solidFill>
              </a:rPr>
              <a:t>дезинфекции </a:t>
            </a:r>
            <a:r>
              <a:rPr lang="ru-RU" sz="3000" dirty="0">
                <a:solidFill>
                  <a:srgbClr val="0070C0"/>
                </a:solidFill>
              </a:rPr>
              <a:t>водопроводных сетей.</a:t>
            </a:r>
          </a:p>
        </p:txBody>
      </p:sp>
    </p:spTree>
    <p:extLst>
      <p:ext uri="{BB962C8B-B14F-4D97-AF65-F5344CB8AC3E}">
        <p14:creationId xmlns:p14="http://schemas.microsoft.com/office/powerpoint/2010/main" val="113933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539335"/>
            <a:ext cx="7776000" cy="51825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Приемка </a:t>
            </a:r>
            <a:r>
              <a:rPr lang="ru-RU" sz="3200" dirty="0">
                <a:solidFill>
                  <a:srgbClr val="002060"/>
                </a:solidFill>
              </a:rPr>
              <a:t>по окончании работ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9. </a:t>
            </a:r>
            <a:r>
              <a:rPr lang="ru-RU" sz="2400" dirty="0" smtClean="0">
                <a:solidFill>
                  <a:srgbClr val="0070C0"/>
                </a:solidFill>
              </a:rPr>
              <a:t>Зарегистрированные результаты о Санитарно-микробиологические анализах воды.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10. </a:t>
            </a:r>
            <a:r>
              <a:rPr lang="ru-RU" sz="2400" dirty="0" smtClean="0">
                <a:solidFill>
                  <a:srgbClr val="0070C0"/>
                </a:solidFill>
              </a:rPr>
              <a:t>Акт приемки </a:t>
            </a:r>
            <a:r>
              <a:rPr lang="ru-RU" sz="2400" dirty="0" err="1" smtClean="0">
                <a:solidFill>
                  <a:srgbClr val="0070C0"/>
                </a:solidFill>
              </a:rPr>
              <a:t>повысительной</a:t>
            </a:r>
            <a:r>
              <a:rPr lang="ru-RU" sz="2400" dirty="0" smtClean="0">
                <a:solidFill>
                  <a:srgbClr val="0070C0"/>
                </a:solidFill>
              </a:rPr>
              <a:t> насосной </a:t>
            </a:r>
            <a:r>
              <a:rPr lang="ru-RU" sz="2400" dirty="0">
                <a:solidFill>
                  <a:srgbClr val="0070C0"/>
                </a:solidFill>
              </a:rPr>
              <a:t>станции; насосной станции сточных вод.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11. </a:t>
            </a:r>
            <a:r>
              <a:rPr lang="ru-RU" sz="2400" dirty="0" smtClean="0">
                <a:solidFill>
                  <a:srgbClr val="0070C0"/>
                </a:solidFill>
              </a:rPr>
              <a:t>Акт </a:t>
            </a:r>
            <a:r>
              <a:rPr lang="ru-RU" sz="2400" dirty="0">
                <a:solidFill>
                  <a:srgbClr val="0070C0"/>
                </a:solidFill>
              </a:rPr>
              <a:t>о ликвидации временного </a:t>
            </a:r>
            <a:r>
              <a:rPr lang="ru-RU" sz="2400" dirty="0" smtClean="0">
                <a:solidFill>
                  <a:srgbClr val="0070C0"/>
                </a:solidFill>
              </a:rPr>
              <a:t>водопровода, построенного </a:t>
            </a:r>
            <a:r>
              <a:rPr lang="ru-RU" sz="2400" dirty="0">
                <a:solidFill>
                  <a:srgbClr val="0070C0"/>
                </a:solidFill>
              </a:rPr>
              <a:t>на период строительства.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12. Акт о разграничении сетей.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13. Протокол </a:t>
            </a:r>
            <a:r>
              <a:rPr lang="ru-RU" sz="2400" dirty="0" smtClean="0">
                <a:solidFill>
                  <a:srgbClr val="0070C0"/>
                </a:solidFill>
              </a:rPr>
              <a:t>инвентаризации </a:t>
            </a:r>
            <a:r>
              <a:rPr lang="ru-RU" sz="2400" dirty="0">
                <a:solidFill>
                  <a:srgbClr val="0070C0"/>
                </a:solidFill>
              </a:rPr>
              <a:t>внешних </a:t>
            </a:r>
            <a:r>
              <a:rPr lang="ru-RU" sz="2400" dirty="0" smtClean="0">
                <a:solidFill>
                  <a:srgbClr val="0070C0"/>
                </a:solidFill>
              </a:rPr>
              <a:t>пожарных гидрантов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00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426305"/>
            <a:ext cx="7776000" cy="631280"/>
          </a:xfrm>
        </p:spPr>
        <p:txBody>
          <a:bodyPr/>
          <a:lstStyle/>
          <a:p>
            <a:r>
              <a:rPr lang="ru-RU" sz="3600" dirty="0" smtClean="0"/>
              <a:t>Окончательная приёмка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74" y="2134663"/>
            <a:ext cx="7776000" cy="4153725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п.36</a:t>
            </a:r>
            <a:r>
              <a:rPr lang="ru-RU" sz="2400" dirty="0">
                <a:solidFill>
                  <a:srgbClr val="0070C0"/>
                </a:solidFill>
              </a:rPr>
              <a:t>. окончательный прием называется </a:t>
            </a:r>
            <a:r>
              <a:rPr lang="ru-RU" sz="2400" dirty="0" smtClean="0">
                <a:solidFill>
                  <a:srgbClr val="0070C0"/>
                </a:solidFill>
              </a:rPr>
              <a:t>инвестором;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п.37</a:t>
            </a:r>
            <a:r>
              <a:rPr lang="ru-RU" sz="2400" dirty="0">
                <a:solidFill>
                  <a:srgbClr val="0070C0"/>
                </a:solidFill>
              </a:rPr>
              <a:t>. На финальном приеме </a:t>
            </a:r>
            <a:r>
              <a:rPr lang="ru-RU" sz="2400" dirty="0" smtClean="0">
                <a:solidFill>
                  <a:srgbClr val="0070C0"/>
                </a:solidFill>
              </a:rPr>
              <a:t>участвуют:                       - Инвестор;  					                          - Приемная комиссия, назначенная инвестором;        - Проектант;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                     - Исполнитель.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с.40. - В конце </a:t>
            </a:r>
            <a:r>
              <a:rPr lang="ru-RU" sz="2400" dirty="0" smtClean="0">
                <a:solidFill>
                  <a:srgbClr val="0070C0"/>
                </a:solidFill>
              </a:rPr>
              <a:t>приемки </a:t>
            </a:r>
            <a:r>
              <a:rPr lang="ru-RU" sz="2400" dirty="0">
                <a:solidFill>
                  <a:srgbClr val="0070C0"/>
                </a:solidFill>
              </a:rPr>
              <a:t>комиссия запишет свои замечания и выводы в итоговый отчет о приемке и передаст его инвестору вместе с рекомендацией о </a:t>
            </a:r>
            <a:r>
              <a:rPr lang="ru-RU" sz="2400" dirty="0" smtClean="0">
                <a:solidFill>
                  <a:srgbClr val="0070C0"/>
                </a:solidFill>
              </a:rPr>
              <a:t>пуске, </a:t>
            </a:r>
            <a:r>
              <a:rPr lang="ru-RU" sz="2400" dirty="0">
                <a:solidFill>
                  <a:srgbClr val="0070C0"/>
                </a:solidFill>
              </a:rPr>
              <a:t>переносе или отклонении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6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Этапы разработки градостроительных документов.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ru-RU" sz="2400" dirty="0">
                <a:solidFill>
                  <a:srgbClr val="0070C0"/>
                </a:solidFill>
              </a:rPr>
              <a:t>Решение местного совета </a:t>
            </a:r>
            <a:r>
              <a:rPr lang="ru-RU" sz="2400" dirty="0" smtClean="0">
                <a:solidFill>
                  <a:srgbClr val="0070C0"/>
                </a:solidFill>
              </a:rPr>
              <a:t>о разработке проектной документации </a:t>
            </a:r>
            <a:r>
              <a:rPr lang="ru-RU" sz="2400" dirty="0">
                <a:solidFill>
                  <a:srgbClr val="0070C0"/>
                </a:solidFill>
              </a:rPr>
              <a:t>для градостроительства и обустройству </a:t>
            </a:r>
            <a:r>
              <a:rPr lang="ru-RU" sz="2400" dirty="0" smtClean="0">
                <a:solidFill>
                  <a:srgbClr val="0070C0"/>
                </a:solidFill>
              </a:rPr>
              <a:t>территории.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>
                <a:solidFill>
                  <a:srgbClr val="0070C0"/>
                </a:solidFill>
              </a:rPr>
              <a:t>Обеспечение разработки, согласования, корректировки и утверждения градостроительной документации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ru-RU" sz="2400" dirty="0">
                <a:solidFill>
                  <a:srgbClr val="0070C0"/>
                </a:solidFill>
              </a:rPr>
              <a:t>Контроль за реализацией застройки и </a:t>
            </a:r>
            <a:r>
              <a:rPr lang="ru-RU" sz="2400" dirty="0" smtClean="0">
                <a:solidFill>
                  <a:srgbClr val="0070C0"/>
                </a:solidFill>
              </a:rPr>
              <a:t>обустройства</a:t>
            </a:r>
          </a:p>
          <a:p>
            <a:pPr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8" y="1294421"/>
            <a:ext cx="7776000" cy="4860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РИЕМКА </a:t>
            </a:r>
            <a:r>
              <a:rPr lang="ru-RU" b="1" dirty="0">
                <a:solidFill>
                  <a:srgbClr val="002060"/>
                </a:solidFill>
              </a:rPr>
              <a:t>ОБЪЕКТОВ ПО ОКОНЧАНИИ РАБОТ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69" y="1736811"/>
            <a:ext cx="7776000" cy="4509356"/>
          </a:xfrm>
        </p:spPr>
        <p:txBody>
          <a:bodyPr/>
          <a:lstStyle/>
          <a:p>
            <a:r>
              <a:rPr lang="ru-RU" sz="2300" dirty="0" smtClean="0">
                <a:solidFill>
                  <a:srgbClr val="0070C0"/>
                </a:solidFill>
              </a:rPr>
              <a:t>Приемочная </a:t>
            </a:r>
            <a:r>
              <a:rPr lang="ru-RU" sz="2300" dirty="0">
                <a:solidFill>
                  <a:srgbClr val="0070C0"/>
                </a:solidFill>
              </a:rPr>
              <a:t>комиссия проверяет: </a:t>
            </a:r>
            <a:endParaRPr lang="ru-RU" sz="23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1. Соблюдение требований </a:t>
            </a:r>
            <a:r>
              <a:rPr lang="ru-RU" sz="2200" dirty="0">
                <a:solidFill>
                  <a:srgbClr val="0070C0"/>
                </a:solidFill>
              </a:rPr>
              <a:t>разрешения на строительство, а также </a:t>
            </a:r>
            <a:r>
              <a:rPr lang="ru-RU" sz="2200" dirty="0" smtClean="0">
                <a:solidFill>
                  <a:srgbClr val="0070C0"/>
                </a:solidFill>
              </a:rPr>
              <a:t>заключения и условия выполнения требований. </a:t>
            </a:r>
            <a:r>
              <a:rPr lang="ru-RU" sz="2200" dirty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</a:rPr>
              <a:t>		                          - Проверка </a:t>
            </a:r>
            <a:r>
              <a:rPr lang="ru-RU" sz="2200" dirty="0">
                <a:solidFill>
                  <a:srgbClr val="0070C0"/>
                </a:solidFill>
              </a:rPr>
              <a:t>осуществляется </a:t>
            </a:r>
            <a:r>
              <a:rPr lang="ru-RU" sz="2200" dirty="0" smtClean="0">
                <a:solidFill>
                  <a:srgbClr val="0070C0"/>
                </a:solidFill>
              </a:rPr>
              <a:t>посредством: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                         - Визуального </a:t>
            </a:r>
            <a:r>
              <a:rPr lang="ru-RU" sz="2200" dirty="0">
                <a:solidFill>
                  <a:srgbClr val="0070C0"/>
                </a:solidFill>
              </a:rPr>
              <a:t>осмотра </a:t>
            </a:r>
            <a:r>
              <a:rPr lang="ru-RU" sz="2200" dirty="0" smtClean="0">
                <a:solidFill>
                  <a:srgbClr val="0070C0"/>
                </a:solidFill>
              </a:rPr>
              <a:t>строительства;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                              - Анализа документации</a:t>
            </a:r>
            <a:r>
              <a:rPr lang="ru-RU" sz="2200" dirty="0">
                <a:solidFill>
                  <a:srgbClr val="0070C0"/>
                </a:solidFill>
              </a:rPr>
              <a:t>, содержащейся в техническом </a:t>
            </a:r>
            <a:r>
              <a:rPr lang="ru-RU" sz="2200" dirty="0" smtClean="0">
                <a:solidFill>
                  <a:srgbClr val="0070C0"/>
                </a:solidFill>
              </a:rPr>
              <a:t>паспорте, </a:t>
            </a:r>
            <a:r>
              <a:rPr lang="ru-RU" sz="2200" dirty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</a:rPr>
              <a:t>				                         2</a:t>
            </a:r>
            <a:r>
              <a:rPr lang="ru-RU" sz="2200" dirty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Выполнения </a:t>
            </a:r>
            <a:r>
              <a:rPr lang="ru-RU" sz="2200" dirty="0">
                <a:solidFill>
                  <a:srgbClr val="0070C0"/>
                </a:solidFill>
              </a:rPr>
              <a:t>работ в соответствии </a:t>
            </a:r>
            <a:r>
              <a:rPr lang="ru-RU" sz="2200" dirty="0" smtClean="0">
                <a:solidFill>
                  <a:srgbClr val="0070C0"/>
                </a:solidFill>
              </a:rPr>
              <a:t>с </a:t>
            </a:r>
            <a:r>
              <a:rPr lang="ru-RU" sz="2200" dirty="0">
                <a:solidFill>
                  <a:srgbClr val="0070C0"/>
                </a:solidFill>
              </a:rPr>
              <a:t>требованиями </a:t>
            </a:r>
            <a:r>
              <a:rPr lang="ru-RU" sz="2200" dirty="0" smtClean="0">
                <a:solidFill>
                  <a:srgbClr val="0070C0"/>
                </a:solidFill>
              </a:rPr>
              <a:t>договора; </a:t>
            </a:r>
            <a:r>
              <a:rPr lang="ru-RU" sz="2200" dirty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</a:rPr>
              <a:t>		                                                3. </a:t>
            </a:r>
            <a:r>
              <a:rPr lang="ru-RU" sz="2200" dirty="0">
                <a:solidFill>
                  <a:srgbClr val="0070C0"/>
                </a:solidFill>
              </a:rPr>
              <a:t>З</a:t>
            </a:r>
            <a:r>
              <a:rPr lang="ru-RU" sz="2200" dirty="0" smtClean="0">
                <a:solidFill>
                  <a:srgbClr val="0070C0"/>
                </a:solidFill>
              </a:rPr>
              <a:t>аключение проектировщика, </a:t>
            </a:r>
            <a:r>
              <a:rPr lang="ru-RU" sz="2200" dirty="0">
                <a:solidFill>
                  <a:srgbClr val="0070C0"/>
                </a:solidFill>
              </a:rPr>
              <a:t>	</a:t>
            </a:r>
            <a:r>
              <a:rPr lang="ru-RU" sz="2200" dirty="0" smtClean="0">
                <a:solidFill>
                  <a:srgbClr val="0070C0"/>
                </a:solidFill>
              </a:rPr>
              <a:t>		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           4</a:t>
            </a:r>
            <a:r>
              <a:rPr lang="ru-RU" sz="2200" dirty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Сроки </a:t>
            </a:r>
            <a:r>
              <a:rPr lang="ru-RU" sz="2200" dirty="0">
                <a:solidFill>
                  <a:srgbClr val="0070C0"/>
                </a:solidFill>
              </a:rPr>
              <a:t>и качество окончания всех </a:t>
            </a:r>
            <a:r>
              <a:rPr lang="ru-RU" sz="2200" dirty="0" smtClean="0">
                <a:solidFill>
                  <a:srgbClr val="0070C0"/>
                </a:solidFill>
              </a:rPr>
              <a:t>работ.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8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Этапы разработки градостроительных документов.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88" y="2694949"/>
            <a:ext cx="7776000" cy="3490702"/>
          </a:xfrm>
        </p:spPr>
        <p:txBody>
          <a:bodyPr/>
          <a:lstStyle/>
          <a:p>
            <a:pPr algn="ctr"/>
            <a:r>
              <a:rPr lang="ru-RU" sz="3200" b="1" dirty="0"/>
              <a:t>Порядок составления, согласования, </a:t>
            </a:r>
            <a:r>
              <a:rPr lang="ru-RU" sz="3200" b="1" dirty="0" smtClean="0"/>
              <a:t>утверждения </a:t>
            </a:r>
            <a:r>
              <a:rPr lang="ru-RU" sz="3200" b="1" dirty="0"/>
              <a:t>и оформления содержания проектной документации на строительство</a:t>
            </a:r>
            <a:r>
              <a:rPr lang="ru-RU" sz="3200" b="1" dirty="0" smtClean="0"/>
              <a:t>.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1400" b="1" dirty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75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Порядок составления, согласования, согласования и оформления содержания проектной документации на строительство.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801814"/>
            <a:ext cx="7776000" cy="3454607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>
                <a:solidFill>
                  <a:srgbClr val="0070C0"/>
                </a:solidFill>
              </a:rPr>
              <a:t>Т</a:t>
            </a:r>
            <a:r>
              <a:rPr lang="ru-RU" sz="2800" dirty="0" smtClean="0">
                <a:solidFill>
                  <a:srgbClr val="0070C0"/>
                </a:solidFill>
              </a:rPr>
              <a:t>ехнические условия на подключение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Точка </a:t>
            </a:r>
            <a:r>
              <a:rPr lang="ru-RU" sz="2400" dirty="0">
                <a:solidFill>
                  <a:srgbClr val="0070C0"/>
                </a:solidFill>
              </a:rPr>
              <a:t>подключения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Пьезометрическое </a:t>
            </a:r>
            <a:r>
              <a:rPr lang="ru-RU" sz="2400" dirty="0">
                <a:solidFill>
                  <a:srgbClr val="0070C0"/>
                </a:solidFill>
              </a:rPr>
              <a:t>давление и м</a:t>
            </a:r>
            <a:r>
              <a:rPr lang="ru-RU" sz="2400" dirty="0" smtClean="0">
                <a:solidFill>
                  <a:srgbClr val="0070C0"/>
                </a:solidFill>
              </a:rPr>
              <a:t>аксимальный </a:t>
            </a:r>
            <a:r>
              <a:rPr lang="ru-RU" sz="2400" dirty="0">
                <a:solidFill>
                  <a:srgbClr val="0070C0"/>
                </a:solidFill>
              </a:rPr>
              <a:t>расход </a:t>
            </a:r>
            <a:r>
              <a:rPr lang="ru-RU" sz="2400" dirty="0" smtClean="0">
                <a:solidFill>
                  <a:srgbClr val="0070C0"/>
                </a:solidFill>
              </a:rPr>
              <a:t>воды;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Тип, параметры, технические характеристики устанавливаемых счетчиков;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Дополнительная информация.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Градостроительный </a:t>
            </a:r>
            <a:r>
              <a:rPr lang="ru-RU" sz="3200" b="1" dirty="0">
                <a:solidFill>
                  <a:srgbClr val="002060"/>
                </a:solidFill>
              </a:rPr>
              <a:t>сертификат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ЗАКОН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o-RO" sz="2800" dirty="0">
                <a:solidFill>
                  <a:srgbClr val="0070C0"/>
                </a:solidFill>
              </a:rPr>
              <a:t>Nr. </a:t>
            </a:r>
            <a:r>
              <a:rPr lang="ro-RO" sz="2800" dirty="0" smtClean="0">
                <a:solidFill>
                  <a:srgbClr val="0070C0"/>
                </a:solidFill>
              </a:rPr>
              <a:t>163 </a:t>
            </a:r>
            <a:r>
              <a:rPr lang="ru-RU" sz="2800" dirty="0">
                <a:solidFill>
                  <a:srgbClr val="0070C0"/>
                </a:solidFill>
              </a:rPr>
              <a:t>от  </a:t>
            </a:r>
            <a:r>
              <a:rPr lang="ru-RU" sz="2800" dirty="0" smtClean="0">
                <a:solidFill>
                  <a:srgbClr val="0070C0"/>
                </a:solidFill>
              </a:rPr>
              <a:t>09.07.2010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о разрешении выполнения строительных </a:t>
            </a:r>
            <a:r>
              <a:rPr lang="ru-RU" sz="2800" b="1" dirty="0" smtClean="0">
                <a:solidFill>
                  <a:srgbClr val="0070C0"/>
                </a:solidFill>
              </a:rPr>
              <a:t>работ</a:t>
            </a:r>
            <a:r>
              <a:rPr lang="ro-RO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</a:rPr>
              <a:t>Ст. </a:t>
            </a:r>
            <a:r>
              <a:rPr lang="ru-RU" sz="2800" b="1" dirty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o-RO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информационный градостроительный </a:t>
            </a:r>
            <a:r>
              <a:rPr lang="ru-RU" sz="2800" i="1" dirty="0" smtClean="0">
                <a:solidFill>
                  <a:srgbClr val="0070C0"/>
                </a:solidFill>
              </a:rPr>
              <a:t>сертификат</a:t>
            </a:r>
            <a:r>
              <a:rPr lang="ro-RO" sz="2800" i="1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70C0"/>
                </a:solidFill>
              </a:rPr>
              <a:t>градостроительный сертификат для </a:t>
            </a:r>
            <a:r>
              <a:rPr lang="ru-RU" sz="2800" i="1" dirty="0" smtClean="0">
                <a:solidFill>
                  <a:srgbClr val="0070C0"/>
                </a:solidFill>
              </a:rPr>
              <a:t>проектирования</a:t>
            </a:r>
            <a:r>
              <a:rPr lang="ro-RO" sz="2800" i="1" dirty="0" smtClean="0">
                <a:solidFill>
                  <a:srgbClr val="0070C0"/>
                </a:solidFill>
              </a:rPr>
              <a:t>;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i="1" dirty="0">
              <a:solidFill>
                <a:srgbClr val="0070C0"/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o-RO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8" y="1482725"/>
            <a:ext cx="7485230" cy="79171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Градостроительный </a:t>
            </a:r>
            <a:r>
              <a:rPr lang="ru-RU" b="1" dirty="0">
                <a:solidFill>
                  <a:srgbClr val="002060"/>
                </a:solidFill>
              </a:rPr>
              <a:t>сертификат для проектирования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i="1" dirty="0"/>
              <a:t> </a:t>
            </a:r>
            <a:r>
              <a:rPr lang="ru-RU" sz="2500" dirty="0">
                <a:solidFill>
                  <a:srgbClr val="0070C0"/>
                </a:solidFill>
              </a:rPr>
              <a:t>– акт регламентирующего характера, выданный заявителю (заказчику) эмитентом для ознакомления с предписаниями и элементами, характеризующими правовой, экономический, технический и архитектурно-градостроительный режимы объекта недвижимости/участка, установленными документацией по градостроительству и обустройству территории, разрешающий разработку проектной документации</a:t>
            </a:r>
            <a:r>
              <a:rPr lang="ru-RU" sz="2500" dirty="0" smtClean="0">
                <a:solidFill>
                  <a:srgbClr val="0070C0"/>
                </a:solidFill>
              </a:rPr>
              <a:t>;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71364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3322303" cy="1380791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градостроительный </a:t>
            </a:r>
            <a:r>
              <a:rPr lang="ru-RU" i="1" dirty="0">
                <a:solidFill>
                  <a:srgbClr val="0070C0"/>
                </a:solidFill>
              </a:rPr>
              <a:t>сертификат для проектирования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898066" y="956563"/>
            <a:ext cx="4453976" cy="55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5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1812</TotalTime>
  <Words>1349</Words>
  <Application>Microsoft Office PowerPoint</Application>
  <PresentationFormat>Экран (4:3)</PresentationFormat>
  <Paragraphs>465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Narrow</vt:lpstr>
      <vt:lpstr>Calibri</vt:lpstr>
      <vt:lpstr>Times New Roman</vt:lpstr>
      <vt:lpstr>Wingdings</vt:lpstr>
      <vt:lpstr>GIZ_Banner_Kopfzeile-Ausland (3)</vt:lpstr>
      <vt:lpstr>Курс обучения сотрудников предприятий „Apă-Canal” Тренинг для сотрудников операторов  Modulul:  Управление и эксплуатация водопроводно-канализационных сетей  Sesiunea 7: Строительство и замена сетей водоснабжения и канализации  Expert Михаил Мазурян А.О. .”Apă – Canal Chişinău”  2 – 3 – 4 Aпреля 2019,  Кишинэу</vt:lpstr>
      <vt:lpstr>Нормативы в строительстве</vt:lpstr>
      <vt:lpstr>Необходимые документы для начала строительных работ на обьектах водопроводных и канализационных сетей</vt:lpstr>
      <vt:lpstr>Этапы разработки градостроительных документов.</vt:lpstr>
      <vt:lpstr>Этапы разработки градостроительных документов.</vt:lpstr>
      <vt:lpstr>Порядок составления, согласования, согласования и оформления содержания проектной документации на строительство.</vt:lpstr>
      <vt:lpstr>Градостроительный сертификат</vt:lpstr>
      <vt:lpstr>Градостроительный сертификат для проектирования</vt:lpstr>
      <vt:lpstr>градостроительный сертификат для проектирования</vt:lpstr>
      <vt:lpstr>Градостроительный сертификат для проектирования</vt:lpstr>
      <vt:lpstr>Градостроительный сертификат для проектирования</vt:lpstr>
      <vt:lpstr>Градостроительный сертификат для проектирования</vt:lpstr>
      <vt:lpstr>Градостроительный сертификат для проектирования</vt:lpstr>
      <vt:lpstr>Содержание градостроительного сертификата для проектирования</vt:lpstr>
      <vt:lpstr>Заключение договора с проектной организацией</vt:lpstr>
      <vt:lpstr>ИСХОДНЫЕ ДАННЫЕ ДЛЯ ПРОЕКТИРОВАНИЯ</vt:lpstr>
      <vt:lpstr>Cocтавление заказчиком исходных данных для проектирования</vt:lpstr>
      <vt:lpstr>Cocтавление заказчиком исходных данных для проектирования</vt:lpstr>
      <vt:lpstr>Cocтавление заказчиком исходных данных для проектирования</vt:lpstr>
      <vt:lpstr>Cocтавление заказчиком исходных данных для проектирования</vt:lpstr>
      <vt:lpstr>Cocтавление заказчиком исходных данных для проектирования</vt:lpstr>
      <vt:lpstr>Согласование проектной документации для строительства</vt:lpstr>
      <vt:lpstr>Экспертизация строительной проектной документации  </vt:lpstr>
      <vt:lpstr>ПОЛУЧЕНИЕ РАЗРЕШЕНИЯ НА СТРОИТЕЛЬСТВО</vt:lpstr>
      <vt:lpstr>РАЗРЕШЕНИЕ  НА СТРОИТЕЛЬСТВО</vt:lpstr>
      <vt:lpstr>ЗАКЛЮЧЕНИЕ ДОГОВОРА С ПОДРЯДЧИКОМ (генеральный подрядчик).</vt:lpstr>
      <vt:lpstr>ЗАКЛЮЧЕНИЕ ДОГОВОРА СО СТРОИТЕЛЬНОЙ КОМПАНИЕЙ (генеральный подрядчик)</vt:lpstr>
      <vt:lpstr>ОБЯЗАННОСТИ ИНВЕСТОРА / БЕНЕФИЦИАРА</vt:lpstr>
      <vt:lpstr>Технический   паспорт   сооружения</vt:lpstr>
      <vt:lpstr>Технический   паспорт   сооружения</vt:lpstr>
      <vt:lpstr>Приёмка произведённых работ</vt:lpstr>
      <vt:lpstr>Приёмка произведённых работ</vt:lpstr>
      <vt:lpstr>Приёмка произведённых работ</vt:lpstr>
      <vt:lpstr>ЭТАПЫ ПРИЁМКИ СТРОИТЕЛЬНЫХ РАБОТ</vt:lpstr>
      <vt:lpstr>Приемка по окончании работ</vt:lpstr>
      <vt:lpstr>Приемка по окончании работ</vt:lpstr>
      <vt:lpstr>Приемка по окончании работ</vt:lpstr>
      <vt:lpstr>Приемка по окончании работ</vt:lpstr>
      <vt:lpstr>Окончательная приёмка</vt:lpstr>
      <vt:lpstr>2. ПРИЕМКА ОБЪЕКТОВ ПО ОКОНЧАНИИ РАБОТ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363</cp:revision>
  <cp:lastPrinted>2017-07-11T13:18:46Z</cp:lastPrinted>
  <dcterms:created xsi:type="dcterms:W3CDTF">2013-09-05T11:54:56Z</dcterms:created>
  <dcterms:modified xsi:type="dcterms:W3CDTF">2019-04-12T09:51:03Z</dcterms:modified>
</cp:coreProperties>
</file>