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407" r:id="rId2"/>
    <p:sldId id="449" r:id="rId3"/>
    <p:sldId id="435" r:id="rId4"/>
    <p:sldId id="419" r:id="rId5"/>
    <p:sldId id="422" r:id="rId6"/>
    <p:sldId id="421" r:id="rId7"/>
    <p:sldId id="423" r:id="rId8"/>
    <p:sldId id="430" r:id="rId9"/>
    <p:sldId id="429" r:id="rId10"/>
    <p:sldId id="428" r:id="rId11"/>
    <p:sldId id="427" r:id="rId12"/>
    <p:sldId id="426" r:id="rId13"/>
    <p:sldId id="436" r:id="rId14"/>
    <p:sldId id="437" r:id="rId15"/>
    <p:sldId id="434" r:id="rId16"/>
    <p:sldId id="438" r:id="rId17"/>
    <p:sldId id="439" r:id="rId18"/>
    <p:sldId id="440" r:id="rId19"/>
    <p:sldId id="433" r:id="rId20"/>
    <p:sldId id="444" r:id="rId21"/>
    <p:sldId id="443" r:id="rId22"/>
    <p:sldId id="442" r:id="rId23"/>
    <p:sldId id="447" r:id="rId24"/>
    <p:sldId id="446" r:id="rId25"/>
    <p:sldId id="445" r:id="rId26"/>
    <p:sldId id="441" r:id="rId27"/>
    <p:sldId id="448" r:id="rId28"/>
    <p:sldId id="432" r:id="rId29"/>
    <p:sldId id="431" r:id="rId30"/>
    <p:sldId id="425" r:id="rId31"/>
    <p:sldId id="424" r:id="rId32"/>
    <p:sldId id="406" r:id="rId3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jpeg"/><Relationship Id="rId10" Type="http://schemas.openxmlformats.org/officeDocument/2006/relationships/image" Target="../media/image5.pn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smtClean="0">
                <a:solidFill>
                  <a:srgbClr val="002060"/>
                </a:solidFill>
              </a:rPr>
              <a:t/>
            </a:r>
            <a:br>
              <a:rPr lang="ro-RO" smtClean="0">
                <a:solidFill>
                  <a:srgbClr val="002060"/>
                </a:solidFill>
              </a:rPr>
            </a:br>
            <a:r>
              <a:rPr lang="ro-RO" b="1" smtClean="0">
                <a:solidFill>
                  <a:srgbClr val="C00000"/>
                </a:solidFill>
              </a:rPr>
              <a:t>Modulul:  </a:t>
            </a:r>
            <a:r>
              <a:rPr lang="ro-RO" b="1" dirty="0" smtClean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MD" sz="2000" b="1" dirty="0" smtClean="0">
                <a:solidFill>
                  <a:srgbClr val="002060"/>
                </a:solidFill>
                <a:latin typeface="+mn-lt"/>
              </a:rPr>
              <a:t>Normative în </a:t>
            </a:r>
            <a:r>
              <a:rPr lang="ro-MD" sz="2000" b="1" dirty="0" err="1" smtClean="0">
                <a:solidFill>
                  <a:srgbClr val="002060"/>
                </a:solidFill>
                <a:latin typeface="+mn-lt"/>
              </a:rPr>
              <a:t>construcţi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Mihail Mazurean</a:t>
            </a:r>
            <a:r>
              <a:rPr lang="ro-RO" sz="1800" b="1" i="1" dirty="0" smtClean="0">
                <a:solidFill>
                  <a:srgbClr val="002060"/>
                </a:solidFill>
              </a:rPr>
              <a:t>............</a:t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 err="1" smtClean="0">
                <a:solidFill>
                  <a:srgbClr val="002060"/>
                </a:solidFill>
              </a:rPr>
              <a:t>Institutia</a:t>
            </a:r>
            <a:r>
              <a:rPr lang="ro-RO" sz="1800" b="1" i="1" dirty="0" smtClean="0">
                <a:solidFill>
                  <a:srgbClr val="002060"/>
                </a:solidFill>
              </a:rPr>
              <a:t>/</a:t>
            </a:r>
            <a:r>
              <a:rPr lang="ro-RO" sz="1800" b="1" i="1" dirty="0" err="1" smtClean="0">
                <a:solidFill>
                  <a:srgbClr val="002060"/>
                </a:solidFill>
              </a:rPr>
              <a:t>Intreprinderea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S.A.”</a:t>
            </a:r>
            <a:r>
              <a:rPr lang="en-US" sz="1800" b="1" i="1" dirty="0" err="1" smtClean="0">
                <a:solidFill>
                  <a:srgbClr val="002060"/>
                </a:solidFill>
              </a:rPr>
              <a:t>Ap</a:t>
            </a:r>
            <a:r>
              <a:rPr lang="ro-RO" sz="1800" b="1" i="1" dirty="0" smtClean="0">
                <a:solidFill>
                  <a:srgbClr val="002060"/>
                </a:solidFill>
              </a:rPr>
              <a:t>ă – Canal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Chişinău</a:t>
            </a:r>
            <a:r>
              <a:rPr lang="ro-RO" sz="1800" b="1" i="1" dirty="0" smtClean="0">
                <a:solidFill>
                  <a:srgbClr val="002060"/>
                </a:solidFill>
              </a:rPr>
              <a:t>”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Aprilie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04338"/>
            <a:ext cx="7775575" cy="619125"/>
          </a:xfrm>
        </p:spPr>
        <p:txBody>
          <a:bodyPr/>
          <a:lstStyle/>
          <a:p>
            <a:r>
              <a:rPr lang="ro-RO" sz="2800" b="1" dirty="0">
                <a:solidFill>
                  <a:srgbClr val="002060"/>
                </a:solidFill>
              </a:rPr>
              <a:t>Legea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Nr</a:t>
            </a:r>
            <a:r>
              <a:rPr lang="en-US" sz="2800" dirty="0">
                <a:solidFill>
                  <a:srgbClr val="002060"/>
                </a:solidFill>
              </a:rPr>
              <a:t>. 721 din  02.02.1996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o-MD" sz="2800" b="1" dirty="0">
                <a:solidFill>
                  <a:srgbClr val="002060"/>
                </a:solidFill>
              </a:rPr>
              <a:t>privind calitatea în </a:t>
            </a:r>
            <a:r>
              <a:rPr lang="ro-MD" sz="2800" b="1" dirty="0" err="1">
                <a:solidFill>
                  <a:srgbClr val="002060"/>
                </a:solidFill>
              </a:rPr>
              <a:t>construcţii</a:t>
            </a:r>
            <a:r>
              <a:rPr lang="ro-MD" sz="2800" b="1" dirty="0">
                <a:solidFill>
                  <a:srgbClr val="002060"/>
                </a:solidFill>
              </a:rPr>
              <a:t>.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310063"/>
            <a:ext cx="7776000" cy="3953937"/>
          </a:xfrm>
        </p:spPr>
        <p:txBody>
          <a:bodyPr/>
          <a:lstStyle/>
          <a:p>
            <a:pPr marL="82550" indent="449263" algn="just" fontAlgn="auto">
              <a:spcAft>
                <a:spcPts val="0"/>
              </a:spcAft>
              <a:defRPr/>
            </a:pPr>
            <a:r>
              <a:rPr lang="ro-RO" sz="2800" dirty="0">
                <a:solidFill>
                  <a:srgbClr val="0070C0"/>
                </a:solidFill>
              </a:rPr>
              <a:t>Investitorul (beneficiarul) va urmări suplimentar, ca la încheierea contractului de antrepriză </a:t>
            </a:r>
            <a:r>
              <a:rPr lang="ro-RO" sz="2800" dirty="0" err="1">
                <a:solidFill>
                  <a:srgbClr val="0070C0"/>
                </a:solidFill>
              </a:rPr>
              <a:t>agenţii</a:t>
            </a:r>
            <a:r>
              <a:rPr lang="ro-RO" sz="2800" dirty="0">
                <a:solidFill>
                  <a:srgbClr val="0070C0"/>
                </a:solidFill>
              </a:rPr>
              <a:t> economici să dispună conform </a:t>
            </a:r>
            <a:r>
              <a:rPr lang="fr-FR" sz="2800" b="1" dirty="0">
                <a:solidFill>
                  <a:srgbClr val="0070C0"/>
                </a:solidFill>
              </a:rPr>
              <a:t>Art. 15.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ro-RO" sz="2800" dirty="0" smtClean="0">
                <a:solidFill>
                  <a:srgbClr val="0070C0"/>
                </a:solidFill>
              </a:rPr>
              <a:t>de</a:t>
            </a:r>
            <a:r>
              <a:rPr lang="ro-RO" sz="2800" b="1" dirty="0" smtClean="0">
                <a:solidFill>
                  <a:srgbClr val="0070C0"/>
                </a:solidFill>
              </a:rPr>
              <a:t> </a:t>
            </a:r>
            <a:r>
              <a:rPr lang="ro-RO" sz="2800" b="1" dirty="0" err="1">
                <a:solidFill>
                  <a:srgbClr val="0070C0"/>
                </a:solidFill>
              </a:rPr>
              <a:t>licenţa</a:t>
            </a:r>
            <a:r>
              <a:rPr lang="ro-RO" sz="2800" b="1" dirty="0">
                <a:solidFill>
                  <a:srgbClr val="0070C0"/>
                </a:solidFill>
              </a:rPr>
              <a:t> </a:t>
            </a:r>
            <a:r>
              <a:rPr lang="ro-RO" sz="2800" dirty="0">
                <a:solidFill>
                  <a:srgbClr val="0070C0"/>
                </a:solidFill>
              </a:rPr>
              <a:t>respectivă pentru executarea lucrărilor de </a:t>
            </a:r>
            <a:r>
              <a:rPr lang="ro-RO" sz="2800" dirty="0" err="1">
                <a:solidFill>
                  <a:srgbClr val="0070C0"/>
                </a:solidFill>
              </a:rPr>
              <a:t>construcţii</a:t>
            </a:r>
            <a:r>
              <a:rPr lang="ro-RO" sz="2800" dirty="0">
                <a:solidFill>
                  <a:srgbClr val="0070C0"/>
                </a:solidFill>
              </a:rPr>
              <a:t>; </a:t>
            </a:r>
            <a:endParaRPr lang="ru-RU" sz="2800" dirty="0">
              <a:solidFill>
                <a:srgbClr val="0070C0"/>
              </a:solidFill>
            </a:endParaRPr>
          </a:p>
          <a:p>
            <a:pPr marL="82550" indent="-82550" algn="just" fontAlgn="auto">
              <a:spcAft>
                <a:spcPts val="0"/>
              </a:spcAft>
              <a:defRPr/>
            </a:pPr>
            <a:r>
              <a:rPr lang="ro-RO" sz="2800" dirty="0" smtClean="0">
                <a:solidFill>
                  <a:srgbClr val="0070C0"/>
                </a:solidFill>
              </a:rPr>
              <a:t>- de </a:t>
            </a:r>
            <a:r>
              <a:rPr lang="ro-RO" sz="2800" dirty="0">
                <a:solidFill>
                  <a:srgbClr val="0070C0"/>
                </a:solidFill>
              </a:rPr>
              <a:t>un </a:t>
            </a:r>
            <a:r>
              <a:rPr lang="ro-RO" sz="2800" b="1" dirty="0">
                <a:solidFill>
                  <a:srgbClr val="0070C0"/>
                </a:solidFill>
              </a:rPr>
              <a:t>sistem intern </a:t>
            </a:r>
            <a:r>
              <a:rPr lang="ro-RO" sz="2800" dirty="0">
                <a:solidFill>
                  <a:srgbClr val="0070C0"/>
                </a:solidFill>
              </a:rPr>
              <a:t>de dirijare </a:t>
            </a:r>
            <a:r>
              <a:rPr lang="ro-RO" sz="2800" dirty="0" err="1">
                <a:solidFill>
                  <a:srgbClr val="0070C0"/>
                </a:solidFill>
              </a:rPr>
              <a:t>şi</a:t>
            </a:r>
            <a:r>
              <a:rPr lang="ro-RO" sz="2800" dirty="0">
                <a:solidFill>
                  <a:srgbClr val="0070C0"/>
                </a:solidFill>
              </a:rPr>
              <a:t> asigurare a </a:t>
            </a:r>
            <a:r>
              <a:rPr lang="ro-RO" sz="2800" dirty="0" err="1">
                <a:solidFill>
                  <a:srgbClr val="0070C0"/>
                </a:solidFill>
              </a:rPr>
              <a:t>calităţii</a:t>
            </a:r>
            <a:r>
              <a:rPr lang="ro-RO" sz="2800" dirty="0">
                <a:solidFill>
                  <a:srgbClr val="0070C0"/>
                </a:solidFill>
              </a:rPr>
              <a:t>;</a:t>
            </a:r>
            <a:endParaRPr lang="ru-RU" sz="2800" dirty="0">
              <a:solidFill>
                <a:srgbClr val="0070C0"/>
              </a:solidFill>
            </a:endParaRPr>
          </a:p>
          <a:p>
            <a:pPr marL="82550" indent="-82550" algn="just" fontAlgn="auto">
              <a:spcAft>
                <a:spcPts val="0"/>
              </a:spcAft>
              <a:defRPr/>
            </a:pPr>
            <a:r>
              <a:rPr lang="ro-RO" sz="2800" dirty="0" smtClean="0">
                <a:solidFill>
                  <a:srgbClr val="0070C0"/>
                </a:solidFill>
              </a:rPr>
              <a:t>- de </a:t>
            </a:r>
            <a:r>
              <a:rPr lang="ro-RO" sz="2800" b="1" dirty="0" err="1">
                <a:solidFill>
                  <a:srgbClr val="0070C0"/>
                </a:solidFill>
              </a:rPr>
              <a:t>specialişti</a:t>
            </a:r>
            <a:r>
              <a:rPr lang="ro-RO" sz="2800" b="1" dirty="0">
                <a:solidFill>
                  <a:srgbClr val="0070C0"/>
                </a:solidFill>
              </a:rPr>
              <a:t> </a:t>
            </a:r>
            <a:r>
              <a:rPr lang="ro-RO" sz="2800" b="1" dirty="0" err="1">
                <a:solidFill>
                  <a:srgbClr val="0070C0"/>
                </a:solidFill>
              </a:rPr>
              <a:t>atestaţi</a:t>
            </a:r>
            <a:r>
              <a:rPr lang="ro-RO" sz="2800" b="1" dirty="0">
                <a:solidFill>
                  <a:srgbClr val="0070C0"/>
                </a:solidFill>
              </a:rPr>
              <a:t> </a:t>
            </a:r>
            <a:r>
              <a:rPr lang="ro-RO" sz="2800" dirty="0">
                <a:solidFill>
                  <a:srgbClr val="0070C0"/>
                </a:solidFill>
              </a:rPr>
              <a:t>în executarea </a:t>
            </a:r>
            <a:r>
              <a:rPr lang="ro-RO" sz="2800" dirty="0" smtClean="0">
                <a:solidFill>
                  <a:srgbClr val="0070C0"/>
                </a:solidFill>
              </a:rPr>
              <a:t>lucrărilor - de </a:t>
            </a:r>
            <a:r>
              <a:rPr lang="ro-RO" sz="2800" dirty="0" err="1">
                <a:solidFill>
                  <a:srgbClr val="0070C0"/>
                </a:solidFill>
              </a:rPr>
              <a:t>construcţii</a:t>
            </a:r>
            <a:r>
              <a:rPr lang="ro-RO" sz="2800" dirty="0">
                <a:solidFill>
                  <a:srgbClr val="0070C0"/>
                </a:solidFill>
              </a:rPr>
              <a:t> (</a:t>
            </a:r>
            <a:r>
              <a:rPr lang="ro-RO" sz="2800" dirty="0" err="1">
                <a:solidFill>
                  <a:srgbClr val="0070C0"/>
                </a:solidFill>
              </a:rPr>
              <a:t>diriginţi</a:t>
            </a:r>
            <a:r>
              <a:rPr lang="ro-RO" sz="2800" dirty="0">
                <a:solidFill>
                  <a:srgbClr val="0070C0"/>
                </a:solidFill>
              </a:rPr>
              <a:t> de </a:t>
            </a:r>
            <a:r>
              <a:rPr lang="ro-RO" sz="2800" dirty="0" err="1">
                <a:solidFill>
                  <a:srgbClr val="0070C0"/>
                </a:solidFill>
              </a:rPr>
              <a:t>şantier</a:t>
            </a:r>
            <a:r>
              <a:rPr lang="ro-RO" sz="2800" dirty="0">
                <a:solidFill>
                  <a:srgbClr val="0070C0"/>
                </a:solidFill>
              </a:rPr>
              <a:t> </a:t>
            </a:r>
            <a:r>
              <a:rPr lang="ro-RO" sz="2800" dirty="0" err="1">
                <a:solidFill>
                  <a:srgbClr val="0070C0"/>
                </a:solidFill>
              </a:rPr>
              <a:t>atestaţi</a:t>
            </a:r>
            <a:r>
              <a:rPr lang="ro-RO" sz="2800" dirty="0">
                <a:solidFill>
                  <a:srgbClr val="0070C0"/>
                </a:solidFill>
              </a:rPr>
              <a:t>, etc</a:t>
            </a:r>
            <a:r>
              <a:rPr lang="ro-RO" sz="2800" dirty="0" smtClean="0">
                <a:solidFill>
                  <a:srgbClr val="0070C0"/>
                </a:solidFill>
              </a:rPr>
              <a:t>.).			  </a:t>
            </a:r>
            <a:r>
              <a:rPr lang="ro-R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4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Legea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Nr</a:t>
            </a:r>
            <a:r>
              <a:rPr lang="en-US" dirty="0">
                <a:solidFill>
                  <a:srgbClr val="002060"/>
                </a:solidFill>
              </a:rPr>
              <a:t>. 721 din  02.02.1996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MD" b="1" dirty="0">
                <a:solidFill>
                  <a:srgbClr val="002060"/>
                </a:solidFill>
              </a:rPr>
              <a:t>privind calitatea în </a:t>
            </a:r>
            <a:r>
              <a:rPr lang="ro-MD" b="1" dirty="0" err="1">
                <a:solidFill>
                  <a:srgbClr val="002060"/>
                </a:solidFill>
              </a:rPr>
              <a:t>construcţii</a:t>
            </a:r>
            <a:r>
              <a:rPr lang="ro-MD" b="1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3973845"/>
          </a:xfrm>
        </p:spPr>
        <p:txBody>
          <a:bodyPr/>
          <a:lstStyle/>
          <a:p>
            <a:pPr algn="just" fontAlgn="auto">
              <a:spcAft>
                <a:spcPts val="0"/>
              </a:spcAft>
              <a:tabLst>
                <a:tab pos="82550" algn="l"/>
              </a:tabLst>
              <a:defRPr/>
            </a:pPr>
            <a:r>
              <a:rPr lang="ro-MD" sz="2200" dirty="0" smtClean="0">
                <a:solidFill>
                  <a:srgbClr val="0070C0"/>
                </a:solidFill>
              </a:rPr>
              <a:t>Conform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fr-FR" sz="2200" b="1" dirty="0">
                <a:solidFill>
                  <a:srgbClr val="0070C0"/>
                </a:solidFill>
              </a:rPr>
              <a:t>Art. 22.</a:t>
            </a: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ro-RO" sz="2200" dirty="0">
                <a:solidFill>
                  <a:srgbClr val="0070C0"/>
                </a:solidFill>
              </a:rPr>
              <a:t>din </a:t>
            </a:r>
            <a:r>
              <a:rPr lang="ro-MD" sz="2200" b="1" dirty="0" err="1" smtClean="0">
                <a:solidFill>
                  <a:srgbClr val="0070C0"/>
                </a:solidFill>
              </a:rPr>
              <a:t>obligaţiile</a:t>
            </a:r>
            <a:r>
              <a:rPr lang="ro-MD" sz="2200" b="1" dirty="0" smtClean="0">
                <a:solidFill>
                  <a:srgbClr val="0070C0"/>
                </a:solidFill>
              </a:rPr>
              <a:t> </a:t>
            </a:r>
            <a:r>
              <a:rPr lang="ro-MD" sz="2200" b="1" dirty="0">
                <a:solidFill>
                  <a:srgbClr val="0070C0"/>
                </a:solidFill>
              </a:rPr>
              <a:t>investitorului sunt următoarele:</a:t>
            </a:r>
            <a:endParaRPr lang="ru-RU" sz="2200" dirty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o-RO" sz="2200" dirty="0" smtClean="0">
                <a:solidFill>
                  <a:srgbClr val="0070C0"/>
                </a:solidFill>
              </a:rPr>
              <a:t>- asigură </a:t>
            </a:r>
            <a:r>
              <a:rPr lang="ro-RO" sz="2200" b="1" dirty="0">
                <a:solidFill>
                  <a:srgbClr val="0070C0"/>
                </a:solidFill>
              </a:rPr>
              <a:t>verificarea </a:t>
            </a:r>
            <a:r>
              <a:rPr lang="ro-RO" sz="2200" b="1" dirty="0" err="1">
                <a:solidFill>
                  <a:srgbClr val="0070C0"/>
                </a:solidFill>
              </a:rPr>
              <a:t>execuţiei</a:t>
            </a:r>
            <a:r>
              <a:rPr lang="ro-RO" sz="2200" b="1" dirty="0">
                <a:solidFill>
                  <a:srgbClr val="0070C0"/>
                </a:solidFill>
              </a:rPr>
              <a:t> calitative a lucrărilor</a:t>
            </a:r>
            <a:r>
              <a:rPr lang="ro-RO" sz="2200" dirty="0">
                <a:solidFill>
                  <a:srgbClr val="0070C0"/>
                </a:solidFill>
              </a:rPr>
              <a:t> de </a:t>
            </a:r>
            <a:r>
              <a:rPr lang="ro-RO" sz="2200" dirty="0" err="1">
                <a:solidFill>
                  <a:srgbClr val="0070C0"/>
                </a:solidFill>
              </a:rPr>
              <a:t>construcţii</a:t>
            </a:r>
            <a:r>
              <a:rPr lang="ro-RO" sz="2200" dirty="0">
                <a:solidFill>
                  <a:srgbClr val="0070C0"/>
                </a:solidFill>
              </a:rPr>
              <a:t> prin responsabili tehnici </a:t>
            </a:r>
            <a:r>
              <a:rPr lang="ro-RO" sz="2200" dirty="0" err="1">
                <a:solidFill>
                  <a:srgbClr val="0070C0"/>
                </a:solidFill>
              </a:rPr>
              <a:t>atestaţi</a:t>
            </a:r>
            <a:r>
              <a:rPr lang="ro-RO" sz="2200" dirty="0">
                <a:solidFill>
                  <a:srgbClr val="0070C0"/>
                </a:solidFill>
              </a:rPr>
              <a:t>;</a:t>
            </a:r>
            <a:endParaRPr lang="ru-RU" sz="2200" dirty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o-RO" sz="2200" b="1" dirty="0" smtClean="0">
                <a:solidFill>
                  <a:srgbClr val="0070C0"/>
                </a:solidFill>
              </a:rPr>
              <a:t>- întocmirea </a:t>
            </a:r>
            <a:r>
              <a:rPr lang="ro-RO" sz="2200" b="1" dirty="0" err="1">
                <a:solidFill>
                  <a:srgbClr val="0070C0"/>
                </a:solidFill>
              </a:rPr>
              <a:t>cărţii</a:t>
            </a:r>
            <a:r>
              <a:rPr lang="ro-RO" sz="2200" b="1" dirty="0">
                <a:solidFill>
                  <a:srgbClr val="0070C0"/>
                </a:solidFill>
              </a:rPr>
              <a:t> tehnice</a:t>
            </a:r>
            <a:r>
              <a:rPr lang="ro-RO" sz="2200" dirty="0">
                <a:solidFill>
                  <a:srgbClr val="0070C0"/>
                </a:solidFill>
              </a:rPr>
              <a:t> </a:t>
            </a:r>
            <a:r>
              <a:rPr lang="ro-RO" sz="2200" dirty="0" err="1">
                <a:solidFill>
                  <a:srgbClr val="0070C0"/>
                </a:solidFill>
              </a:rPr>
              <a:t>şi</a:t>
            </a:r>
            <a:r>
              <a:rPr lang="ro-RO" sz="2200" dirty="0">
                <a:solidFill>
                  <a:srgbClr val="0070C0"/>
                </a:solidFill>
              </a:rPr>
              <a:t> predarea acesteia proprietarului după finalizarea lucrărilor;</a:t>
            </a:r>
            <a:endParaRPr lang="ru-RU" sz="2200" dirty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o-RO" sz="2200" dirty="0" smtClean="0">
                <a:solidFill>
                  <a:srgbClr val="0070C0"/>
                </a:solidFill>
              </a:rPr>
              <a:t>- asigură </a:t>
            </a:r>
            <a:r>
              <a:rPr lang="ro-RO" sz="2200" b="1" dirty="0" err="1">
                <a:solidFill>
                  <a:srgbClr val="0070C0"/>
                </a:solidFill>
              </a:rPr>
              <a:t>recepţia</a:t>
            </a:r>
            <a:r>
              <a:rPr lang="ro-RO" sz="2200" b="1" dirty="0">
                <a:solidFill>
                  <a:srgbClr val="0070C0"/>
                </a:solidFill>
              </a:rPr>
              <a:t> lucrărilor de </a:t>
            </a:r>
            <a:r>
              <a:rPr lang="ro-RO" sz="2200" b="1" dirty="0" err="1">
                <a:solidFill>
                  <a:srgbClr val="0070C0"/>
                </a:solidFill>
              </a:rPr>
              <a:t>construcţii</a:t>
            </a:r>
            <a:r>
              <a:rPr lang="ro-RO" sz="2200" dirty="0">
                <a:solidFill>
                  <a:srgbClr val="0070C0"/>
                </a:solidFill>
              </a:rPr>
              <a:t> la terminarea lucrărilor;</a:t>
            </a:r>
            <a:endParaRPr lang="ru-RU" sz="2200" dirty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b="1" dirty="0" smtClean="0">
                <a:solidFill>
                  <a:srgbClr val="0070C0"/>
                </a:solidFill>
              </a:rPr>
              <a:t>- </a:t>
            </a:r>
            <a:r>
              <a:rPr lang="ro-MD" sz="2200" b="1" dirty="0" err="1" smtClean="0">
                <a:solidFill>
                  <a:srgbClr val="0070C0"/>
                </a:solidFill>
              </a:rPr>
              <a:t>soluţionează</a:t>
            </a:r>
            <a:r>
              <a:rPr lang="ro-MD" sz="2200" b="1" dirty="0" smtClean="0">
                <a:solidFill>
                  <a:srgbClr val="0070C0"/>
                </a:solidFill>
              </a:rPr>
              <a:t> </a:t>
            </a:r>
            <a:r>
              <a:rPr lang="ro-MD" sz="2200" b="1" dirty="0" err="1">
                <a:solidFill>
                  <a:srgbClr val="0070C0"/>
                </a:solidFill>
              </a:rPr>
              <a:t>neconformităţile</a:t>
            </a:r>
            <a:r>
              <a:rPr lang="ro-MD" sz="2200" dirty="0">
                <a:solidFill>
                  <a:srgbClr val="0070C0"/>
                </a:solidFill>
              </a:rPr>
              <a:t> </a:t>
            </a:r>
            <a:r>
              <a:rPr lang="ro-MD" sz="2200" dirty="0" err="1">
                <a:solidFill>
                  <a:srgbClr val="0070C0"/>
                </a:solidFill>
              </a:rPr>
              <a:t>şi</a:t>
            </a:r>
            <a:r>
              <a:rPr lang="ro-MD" sz="2200" dirty="0">
                <a:solidFill>
                  <a:srgbClr val="0070C0"/>
                </a:solidFill>
              </a:rPr>
              <a:t> a defectelor apărute pe parcursul executării lucrărilor de </a:t>
            </a:r>
            <a:r>
              <a:rPr lang="ro-MD" sz="2200" dirty="0" err="1">
                <a:solidFill>
                  <a:srgbClr val="0070C0"/>
                </a:solidFill>
              </a:rPr>
              <a:t>construcţie</a:t>
            </a:r>
            <a:r>
              <a:rPr lang="ro-MD" sz="2200" dirty="0">
                <a:solidFill>
                  <a:srgbClr val="0070C0"/>
                </a:solidFill>
              </a:rPr>
              <a:t>;</a:t>
            </a:r>
            <a:endParaRPr lang="ru-RU" sz="2200" dirty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o-RO" sz="2200" dirty="0" smtClean="0">
                <a:solidFill>
                  <a:srgbClr val="0070C0"/>
                </a:solidFill>
              </a:rPr>
              <a:t>- asigură </a:t>
            </a:r>
            <a:r>
              <a:rPr lang="ro-RO" sz="2200" dirty="0">
                <a:solidFill>
                  <a:srgbClr val="0070C0"/>
                </a:solidFill>
              </a:rPr>
              <a:t>expertizarea </a:t>
            </a:r>
            <a:r>
              <a:rPr lang="ro-RO" sz="2200" dirty="0" err="1">
                <a:solidFill>
                  <a:srgbClr val="0070C0"/>
                </a:solidFill>
              </a:rPr>
              <a:t>construcţiilor</a:t>
            </a:r>
            <a:r>
              <a:rPr lang="ro-RO" sz="2200" dirty="0">
                <a:solidFill>
                  <a:srgbClr val="0070C0"/>
                </a:solidFill>
              </a:rPr>
              <a:t> de către </a:t>
            </a:r>
            <a:r>
              <a:rPr lang="ro-RO" sz="2200" dirty="0" err="1">
                <a:solidFill>
                  <a:srgbClr val="0070C0"/>
                </a:solidFill>
              </a:rPr>
              <a:t>experţi</a:t>
            </a:r>
            <a:r>
              <a:rPr lang="ro-RO" sz="2200" dirty="0">
                <a:solidFill>
                  <a:srgbClr val="0070C0"/>
                </a:solidFill>
              </a:rPr>
              <a:t> tehnici </a:t>
            </a:r>
            <a:r>
              <a:rPr lang="ro-RO" sz="2200" dirty="0" err="1">
                <a:solidFill>
                  <a:srgbClr val="0070C0"/>
                </a:solidFill>
              </a:rPr>
              <a:t>atestaţi</a:t>
            </a:r>
            <a:r>
              <a:rPr lang="ro-RO" sz="2200" dirty="0">
                <a:solidFill>
                  <a:srgbClr val="0070C0"/>
                </a:solidFill>
              </a:rPr>
              <a:t> pentru lucrări de </a:t>
            </a:r>
            <a:r>
              <a:rPr lang="ro-RO" sz="2200" dirty="0" err="1">
                <a:solidFill>
                  <a:srgbClr val="0070C0"/>
                </a:solidFill>
              </a:rPr>
              <a:t>reconstrucţii</a:t>
            </a:r>
            <a:r>
              <a:rPr lang="ro-RO" sz="2200" dirty="0">
                <a:solidFill>
                  <a:srgbClr val="0070C0"/>
                </a:solidFill>
              </a:rPr>
              <a:t>, modificări, </a:t>
            </a:r>
            <a:r>
              <a:rPr lang="ro-RO" sz="2200" dirty="0" smtClean="0">
                <a:solidFill>
                  <a:srgbClr val="0070C0"/>
                </a:solidFill>
              </a:rPr>
              <a:t>consolidări.     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9921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Legea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721 din  02.02.1996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b="1" dirty="0">
                <a:solidFill>
                  <a:schemeClr val="accent2">
                    <a:lumMod val="50000"/>
                  </a:schemeClr>
                </a:solidFill>
              </a:rPr>
              <a:t>privind calitatea în </a:t>
            </a:r>
            <a:r>
              <a:rPr lang="ro-MD" b="1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MD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627063" algn="just" fontAlgn="auto">
              <a:spcAft>
                <a:spcPts val="0"/>
              </a:spcAft>
              <a:tabLst>
                <a:tab pos="82550" algn="l"/>
              </a:tabLst>
              <a:defRPr/>
            </a:pPr>
            <a:r>
              <a:rPr lang="ro-RO" sz="2400" dirty="0" err="1">
                <a:solidFill>
                  <a:srgbClr val="0070C0"/>
                </a:solidFill>
              </a:rPr>
              <a:t>Obligaţiile</a:t>
            </a:r>
            <a:r>
              <a:rPr lang="ro-RO" sz="2400" dirty="0">
                <a:solidFill>
                  <a:srgbClr val="0070C0"/>
                </a:solidFill>
              </a:rPr>
              <a:t> tuturor factorilor </a:t>
            </a:r>
            <a:r>
              <a:rPr lang="ro-RO" sz="2400" dirty="0" err="1">
                <a:solidFill>
                  <a:srgbClr val="0070C0"/>
                </a:solidFill>
              </a:rPr>
              <a:t>implicaţi</a:t>
            </a:r>
            <a:r>
              <a:rPr lang="ro-RO" sz="2400" dirty="0">
                <a:solidFill>
                  <a:srgbClr val="0070C0"/>
                </a:solidFill>
              </a:rPr>
              <a:t> în conceperea, proiectarea, </a:t>
            </a:r>
            <a:r>
              <a:rPr lang="ro-RO" sz="2400" dirty="0" err="1">
                <a:solidFill>
                  <a:srgbClr val="0070C0"/>
                </a:solidFill>
              </a:rPr>
              <a:t>execuţia</a:t>
            </a:r>
            <a:r>
              <a:rPr lang="ro-RO" sz="2400" dirty="0">
                <a:solidFill>
                  <a:srgbClr val="0070C0"/>
                </a:solidFill>
              </a:rPr>
              <a:t>, exploatarea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</a:t>
            </a:r>
            <a:r>
              <a:rPr lang="ro-RO" sz="2400" dirty="0" err="1">
                <a:solidFill>
                  <a:srgbClr val="0070C0"/>
                </a:solidFill>
              </a:rPr>
              <a:t>postutilizarea</a:t>
            </a:r>
            <a:r>
              <a:rPr lang="ro-RO" sz="2400" dirty="0">
                <a:solidFill>
                  <a:srgbClr val="0070C0"/>
                </a:solidFill>
              </a:rPr>
              <a:t> </a:t>
            </a:r>
            <a:r>
              <a:rPr lang="ro-RO" sz="2400" dirty="0" err="1">
                <a:solidFill>
                  <a:srgbClr val="0070C0"/>
                </a:solidFill>
              </a:rPr>
              <a:t>construcţiilor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ro-RO" sz="2400" dirty="0">
                <a:solidFill>
                  <a:srgbClr val="0070C0"/>
                </a:solidFill>
              </a:rPr>
              <a:t>sunt </a:t>
            </a:r>
            <a:r>
              <a:rPr lang="ro-RO" sz="2400" dirty="0" err="1">
                <a:solidFill>
                  <a:srgbClr val="0070C0"/>
                </a:solidFill>
              </a:rPr>
              <a:t>stabiliţi</a:t>
            </a:r>
            <a:r>
              <a:rPr lang="ro-RO" sz="2400" dirty="0">
                <a:solidFill>
                  <a:srgbClr val="0070C0"/>
                </a:solidFill>
              </a:rPr>
              <a:t> prin </a:t>
            </a:r>
            <a:r>
              <a:rPr lang="fr-FR" sz="2400" b="1" dirty="0">
                <a:solidFill>
                  <a:srgbClr val="0070C0"/>
                </a:solidFill>
              </a:rPr>
              <a:t>Art. 7, Art.30 </a:t>
            </a:r>
            <a:r>
              <a:rPr lang="ro-RO" sz="2400" b="1" dirty="0" smtClean="0">
                <a:solidFill>
                  <a:srgbClr val="0070C0"/>
                </a:solidFill>
              </a:rPr>
              <a:t>-</a:t>
            </a:r>
            <a:r>
              <a:rPr lang="ro-MD" sz="2400" i="1" dirty="0" smtClean="0">
                <a:solidFill>
                  <a:srgbClr val="0070C0"/>
                </a:solidFill>
              </a:rPr>
              <a:t> </a:t>
            </a:r>
            <a:r>
              <a:rPr lang="ro-MD" sz="2400" b="1" i="1" dirty="0">
                <a:solidFill>
                  <a:srgbClr val="0070C0"/>
                </a:solidFill>
              </a:rPr>
              <a:t>răspund potrivit </a:t>
            </a:r>
            <a:r>
              <a:rPr lang="ro-MD" sz="2400" b="1" i="1" dirty="0" err="1">
                <a:solidFill>
                  <a:srgbClr val="0070C0"/>
                </a:solidFill>
              </a:rPr>
              <a:t>obligaţiunilor</a:t>
            </a:r>
            <a:r>
              <a:rPr lang="ro-MD" sz="2400" i="1" dirty="0">
                <a:solidFill>
                  <a:srgbClr val="0070C0"/>
                </a:solidFill>
              </a:rPr>
              <a:t> ce le revin pentru viciile ascunse ale </a:t>
            </a:r>
            <a:r>
              <a:rPr lang="ro-MD" sz="2400" i="1" dirty="0" err="1">
                <a:solidFill>
                  <a:srgbClr val="0070C0"/>
                </a:solidFill>
              </a:rPr>
              <a:t>construcţiei</a:t>
            </a:r>
            <a:r>
              <a:rPr lang="ro-MD" sz="2400" i="1" dirty="0">
                <a:solidFill>
                  <a:srgbClr val="0070C0"/>
                </a:solidFill>
              </a:rPr>
              <a:t>, ivite într-un interval de 5 ani de la </a:t>
            </a:r>
            <a:r>
              <a:rPr lang="ro-MD" sz="2400" i="1" dirty="0" err="1">
                <a:solidFill>
                  <a:srgbClr val="0070C0"/>
                </a:solidFill>
              </a:rPr>
              <a:t>recepţia</a:t>
            </a:r>
            <a:r>
              <a:rPr lang="ro-MD" sz="2400" i="1" dirty="0">
                <a:solidFill>
                  <a:srgbClr val="0070C0"/>
                </a:solidFill>
              </a:rPr>
              <a:t> lucrării, precum </a:t>
            </a:r>
            <a:r>
              <a:rPr lang="ro-MD" sz="2400" i="1" dirty="0" err="1">
                <a:solidFill>
                  <a:srgbClr val="0070C0"/>
                </a:solidFill>
              </a:rPr>
              <a:t>şi</a:t>
            </a:r>
            <a:r>
              <a:rPr lang="ro-MD" sz="2400" i="1" dirty="0">
                <a:solidFill>
                  <a:srgbClr val="0070C0"/>
                </a:solidFill>
              </a:rPr>
              <a:t> pe toată durata de </a:t>
            </a:r>
            <a:r>
              <a:rPr lang="ro-MD" sz="2400" i="1" dirty="0" err="1">
                <a:solidFill>
                  <a:srgbClr val="0070C0"/>
                </a:solidFill>
              </a:rPr>
              <a:t>existenţă</a:t>
            </a:r>
            <a:r>
              <a:rPr lang="ro-MD" sz="2400" i="1" dirty="0">
                <a:solidFill>
                  <a:srgbClr val="0070C0"/>
                </a:solidFill>
              </a:rPr>
              <a:t> a </a:t>
            </a:r>
            <a:r>
              <a:rPr lang="ro-MD" sz="2400" i="1" dirty="0" err="1">
                <a:solidFill>
                  <a:srgbClr val="0070C0"/>
                </a:solidFill>
              </a:rPr>
              <a:t>construcţiei</a:t>
            </a:r>
            <a:r>
              <a:rPr lang="ro-MD" sz="2400" i="1" dirty="0">
                <a:solidFill>
                  <a:srgbClr val="0070C0"/>
                </a:solidFill>
              </a:rPr>
              <a:t> pentru viciile structurii de </a:t>
            </a:r>
            <a:r>
              <a:rPr lang="ro-MD" sz="2400" i="1" dirty="0" err="1">
                <a:solidFill>
                  <a:srgbClr val="0070C0"/>
                </a:solidFill>
              </a:rPr>
              <a:t>rezistenţă</a:t>
            </a:r>
            <a:r>
              <a:rPr lang="ro-MD" sz="2400" i="1" dirty="0">
                <a:solidFill>
                  <a:srgbClr val="0070C0"/>
                </a:solidFill>
              </a:rPr>
              <a:t> rezultate din nerespectarea normelor de proiectare </a:t>
            </a:r>
            <a:r>
              <a:rPr lang="ro-MD" sz="2400" i="1" dirty="0" err="1">
                <a:solidFill>
                  <a:srgbClr val="0070C0"/>
                </a:solidFill>
              </a:rPr>
              <a:t>şi</a:t>
            </a:r>
            <a:r>
              <a:rPr lang="ro-MD" sz="2400" i="1" dirty="0">
                <a:solidFill>
                  <a:srgbClr val="0070C0"/>
                </a:solidFill>
              </a:rPr>
              <a:t> </a:t>
            </a:r>
            <a:r>
              <a:rPr lang="ro-MD" sz="2400" i="1" dirty="0" err="1">
                <a:solidFill>
                  <a:srgbClr val="0070C0"/>
                </a:solidFill>
              </a:rPr>
              <a:t>execuţie</a:t>
            </a:r>
            <a:r>
              <a:rPr lang="ro-MD" sz="2400" i="1" dirty="0">
                <a:solidFill>
                  <a:srgbClr val="0070C0"/>
                </a:solidFill>
              </a:rPr>
              <a:t> în vigoare la data realizării ei</a:t>
            </a:r>
            <a:r>
              <a:rPr lang="ro-MD" sz="2400" i="1" dirty="0" smtClean="0">
                <a:solidFill>
                  <a:srgbClr val="0070C0"/>
                </a:solidFill>
              </a:rPr>
              <a:t>.</a:t>
            </a:r>
          </a:p>
          <a:p>
            <a:pPr indent="627063" algn="just" fontAlgn="auto">
              <a:spcAft>
                <a:spcPts val="0"/>
              </a:spcAft>
              <a:tabLst>
                <a:tab pos="82550" algn="l"/>
              </a:tabLst>
              <a:defRPr/>
            </a:pPr>
            <a:endParaRPr lang="ro-MD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indent="627063" algn="just" fontAlgn="auto">
              <a:spcAft>
                <a:spcPts val="0"/>
              </a:spcAft>
              <a:tabLst>
                <a:tab pos="82550" algn="l"/>
              </a:tabLst>
              <a:defRPr/>
            </a:pPr>
            <a:r>
              <a:rPr lang="ro-MD" sz="2400" i="1" dirty="0" smtClean="0">
                <a:solidFill>
                  <a:schemeClr val="accent2">
                    <a:lumMod val="50000"/>
                  </a:schemeClr>
                </a:solidFill>
              </a:rPr>
              <a:t>				  </a:t>
            </a:r>
            <a:r>
              <a:rPr lang="ro-MD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Legea nr.163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 din 9 iulie 2010 privind autorizarea executării lucrărilor de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construcţie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(1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 err="1">
                <a:solidFill>
                  <a:srgbClr val="0070C0"/>
                </a:solidFill>
              </a:rPr>
              <a:t>Obiectul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prezentei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legi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constituie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reglementarea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modului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autorizare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avizare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verificare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lucrărilor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proiectare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executare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desfiinţare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construcţiilor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amenajărilor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conformitate</a:t>
            </a:r>
            <a:r>
              <a:rPr lang="en-US" sz="2400" dirty="0">
                <a:solidFill>
                  <a:srgbClr val="0070C0"/>
                </a:solidFill>
              </a:rPr>
              <a:t> cu </a:t>
            </a:r>
            <a:r>
              <a:rPr lang="en-US" sz="2400" dirty="0" err="1">
                <a:solidFill>
                  <a:srgbClr val="0070C0"/>
                </a:solidFill>
              </a:rPr>
              <a:t>documentaţia</a:t>
            </a:r>
            <a:r>
              <a:rPr lang="en-US" sz="2400" dirty="0">
                <a:solidFill>
                  <a:srgbClr val="0070C0"/>
                </a:solidFill>
              </a:rPr>
              <a:t> de urbanism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amenajare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teritoriului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prin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aplicarea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sistemului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documente</a:t>
            </a:r>
            <a:r>
              <a:rPr lang="en-US" sz="2400" dirty="0">
                <a:solidFill>
                  <a:srgbClr val="0070C0"/>
                </a:solidFill>
              </a:rPr>
              <a:t> normative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construcţii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scopul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asigurării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transparenţei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publicităţii</a:t>
            </a:r>
            <a:r>
              <a:rPr lang="en-US" sz="2400" dirty="0">
                <a:solidFill>
                  <a:srgbClr val="0070C0"/>
                </a:solidFill>
              </a:rPr>
              <a:t> la </a:t>
            </a:r>
            <a:r>
              <a:rPr lang="en-US" sz="2400" dirty="0" err="1">
                <a:solidFill>
                  <a:srgbClr val="0070C0"/>
                </a:solidFill>
              </a:rPr>
              <a:t>emiterea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actelor</a:t>
            </a:r>
            <a:r>
              <a:rPr lang="en-US" sz="2400" dirty="0">
                <a:solidFill>
                  <a:srgbClr val="0070C0"/>
                </a:solidFill>
              </a:rPr>
              <a:t> administrative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al </a:t>
            </a:r>
            <a:r>
              <a:rPr lang="en-US" sz="2400" dirty="0" err="1">
                <a:solidFill>
                  <a:srgbClr val="0070C0"/>
                </a:solidFill>
              </a:rPr>
              <a:t>creării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unor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condiţii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favorabile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mediului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afaceri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560481"/>
          </a:xfrm>
        </p:spPr>
        <p:txBody>
          <a:bodyPr/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Legea nr.163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 din 9 iulie 2010 privind autorizarea executării lucrărilor de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construcţie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636305"/>
            <a:ext cx="7776000" cy="3816000"/>
          </a:xfrm>
        </p:spPr>
        <p:txBody>
          <a:bodyPr/>
          <a:lstStyle/>
          <a:p>
            <a:pPr algn="just"/>
            <a:r>
              <a:rPr lang="ro-RO" sz="3200" dirty="0">
                <a:solidFill>
                  <a:srgbClr val="0070C0"/>
                </a:solidFill>
              </a:rPr>
              <a:t>2) Prevederile prezentei legi </a:t>
            </a:r>
            <a:r>
              <a:rPr lang="ro-RO" sz="3200" dirty="0" err="1">
                <a:solidFill>
                  <a:srgbClr val="0070C0"/>
                </a:solidFill>
              </a:rPr>
              <a:t>sînt</a:t>
            </a:r>
            <a:r>
              <a:rPr lang="ro-RO" sz="3200" dirty="0">
                <a:solidFill>
                  <a:srgbClr val="0070C0"/>
                </a:solidFill>
              </a:rPr>
              <a:t> obligatorii pentru autorizarea executării </a:t>
            </a:r>
            <a:r>
              <a:rPr lang="ro-RO" sz="3200" dirty="0" err="1">
                <a:solidFill>
                  <a:srgbClr val="0070C0"/>
                </a:solidFill>
              </a:rPr>
              <a:t>construcţiilor</a:t>
            </a:r>
            <a:r>
              <a:rPr lang="ro-RO" sz="3200" dirty="0">
                <a:solidFill>
                  <a:srgbClr val="0070C0"/>
                </a:solidFill>
              </a:rPr>
              <a:t> de orice gen, categorie, </a:t>
            </a:r>
            <a:r>
              <a:rPr lang="ro-RO" sz="3200" dirty="0" err="1">
                <a:solidFill>
                  <a:srgbClr val="0070C0"/>
                </a:solidFill>
              </a:rPr>
              <a:t>destinaţie</a:t>
            </a:r>
            <a:r>
              <a:rPr lang="ro-RO" sz="3200" dirty="0">
                <a:solidFill>
                  <a:srgbClr val="0070C0"/>
                </a:solidFill>
              </a:rPr>
              <a:t> </a:t>
            </a:r>
            <a:r>
              <a:rPr lang="ro-RO" sz="3200" dirty="0" err="1">
                <a:solidFill>
                  <a:srgbClr val="0070C0"/>
                </a:solidFill>
              </a:rPr>
              <a:t>şi</a:t>
            </a:r>
            <a:r>
              <a:rPr lang="ro-RO" sz="3200" dirty="0">
                <a:solidFill>
                  <a:srgbClr val="0070C0"/>
                </a:solidFill>
              </a:rPr>
              <a:t> tip de proprietate, cu </a:t>
            </a:r>
            <a:r>
              <a:rPr lang="ro-RO" sz="3200" dirty="0" err="1">
                <a:solidFill>
                  <a:srgbClr val="0070C0"/>
                </a:solidFill>
              </a:rPr>
              <a:t>excepţia</a:t>
            </a:r>
            <a:r>
              <a:rPr lang="ro-RO" sz="3200" dirty="0">
                <a:solidFill>
                  <a:srgbClr val="0070C0"/>
                </a:solidFill>
              </a:rPr>
              <a:t> obiectelor cu caracter militar sau secret, care se autorizează în mod special</a:t>
            </a:r>
            <a:r>
              <a:rPr lang="ro-RO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94" y="1580162"/>
            <a:ext cx="7775575" cy="619125"/>
          </a:xfrm>
        </p:spPr>
        <p:txBody>
          <a:bodyPr/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NCM A.07.02-2012</a:t>
            </a: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 Procedura de elaborare, avizare, aprobare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conţinutul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-cadru al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documentaţiei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 de proiect pentru </a:t>
            </a:r>
            <a:r>
              <a:rPr lang="ro-RO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863516"/>
            <a:ext cx="7776000" cy="3400484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rgbClr val="0070C0"/>
                </a:solidFill>
              </a:rPr>
              <a:t>Proiectul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construirea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obiectelor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cu </a:t>
            </a:r>
            <a:r>
              <a:rPr lang="en-US" sz="2400" dirty="0" err="1">
                <a:solidFill>
                  <a:srgbClr val="0070C0"/>
                </a:solidFill>
              </a:rPr>
              <a:t>destinaţie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producere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trebuie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conţină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următoarele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compartimente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memoriu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explicativ</a:t>
            </a:r>
            <a:r>
              <a:rPr lang="en-US" sz="2400" dirty="0">
                <a:solidFill>
                  <a:srgbClr val="0070C0"/>
                </a:solidFill>
              </a:rPr>
              <a:t> general; </a:t>
            </a:r>
            <a:r>
              <a:rPr lang="ro-RO" sz="2400" dirty="0" smtClean="0">
                <a:solidFill>
                  <a:srgbClr val="0070C0"/>
                </a:solidFill>
              </a:rPr>
              <a:t>				   </a:t>
            </a:r>
            <a:r>
              <a:rPr lang="uk-UA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>
                <a:solidFill>
                  <a:srgbClr val="0070C0"/>
                </a:solidFill>
              </a:rPr>
              <a:t>plan general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de transport; </a:t>
            </a:r>
            <a:r>
              <a:rPr lang="ro-RO" sz="2400" dirty="0" smtClean="0">
                <a:solidFill>
                  <a:srgbClr val="0070C0"/>
                </a:solidFill>
              </a:rPr>
              <a:t>				   </a:t>
            </a:r>
            <a:r>
              <a:rPr lang="uk-UA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soluţii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tehnologice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  <a:r>
              <a:rPr lang="ro-RO" sz="2400" dirty="0" smtClean="0">
                <a:solidFill>
                  <a:srgbClr val="0070C0"/>
                </a:solidFill>
              </a:rPr>
              <a:t>				             </a:t>
            </a:r>
            <a:r>
              <a:rPr lang="uk-UA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instalaţii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utilaje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reţele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sisteme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  <a:r>
              <a:rPr lang="ro-RO" sz="2400" dirty="0" smtClean="0">
                <a:solidFill>
                  <a:srgbClr val="0070C0"/>
                </a:solidFill>
              </a:rPr>
              <a:t>                            </a:t>
            </a:r>
            <a:r>
              <a:rPr lang="uk-UA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soluţii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arhitectural</a:t>
            </a:r>
            <a:r>
              <a:rPr lang="en-US" sz="2400" dirty="0" smtClean="0">
                <a:solidFill>
                  <a:srgbClr val="0070C0"/>
                </a:solidFill>
              </a:rPr>
              <a:t>-constructive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/>
              <a:t>13</a:t>
            </a:r>
            <a:endParaRPr lang="en-US" sz="1400" dirty="0"/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1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NCM A.07.02-2012.</a:t>
            </a:r>
            <a:r>
              <a:rPr lang="ro-RO" dirty="0">
                <a:solidFill>
                  <a:srgbClr val="002060"/>
                </a:solidFill>
              </a:rPr>
              <a:t> Procedura de elaborare, avizare, aprobare </a:t>
            </a:r>
            <a:r>
              <a:rPr lang="ro-RO" dirty="0" err="1">
                <a:solidFill>
                  <a:srgbClr val="002060"/>
                </a:solidFill>
              </a:rPr>
              <a:t>şi</a:t>
            </a: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 err="1">
                <a:solidFill>
                  <a:srgbClr val="002060"/>
                </a:solidFill>
              </a:rPr>
              <a:t>conţinutul</a:t>
            </a:r>
            <a:r>
              <a:rPr lang="ro-RO" dirty="0">
                <a:solidFill>
                  <a:srgbClr val="002060"/>
                </a:solidFill>
              </a:rPr>
              <a:t>-cadru al </a:t>
            </a:r>
            <a:r>
              <a:rPr lang="ro-RO" dirty="0" err="1">
                <a:solidFill>
                  <a:srgbClr val="002060"/>
                </a:solidFill>
              </a:rPr>
              <a:t>documentaţiei</a:t>
            </a:r>
            <a:r>
              <a:rPr lang="ro-RO" dirty="0">
                <a:solidFill>
                  <a:srgbClr val="002060"/>
                </a:solidFill>
              </a:rPr>
              <a:t> de proiect pentru </a:t>
            </a:r>
            <a:r>
              <a:rPr lang="ro-RO" dirty="0" err="1">
                <a:solidFill>
                  <a:srgbClr val="002060"/>
                </a:solidFill>
              </a:rPr>
              <a:t>construcţii</a:t>
            </a:r>
            <a:r>
              <a:rPr lang="ro-RO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779294"/>
            <a:ext cx="7776000" cy="3484705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organizarea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şi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condiţiile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muncă</a:t>
            </a:r>
            <a:r>
              <a:rPr lang="en-US" sz="2800" dirty="0">
                <a:solidFill>
                  <a:srgbClr val="0070C0"/>
                </a:solidFill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</a:rPr>
              <a:t>lucrătorilor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</a:p>
          <a:p>
            <a:pPr algn="just"/>
            <a:r>
              <a:rPr lang="uk-UA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conducerea</a:t>
            </a:r>
            <a:r>
              <a:rPr lang="en-US" sz="2800" dirty="0">
                <a:solidFill>
                  <a:srgbClr val="0070C0"/>
                </a:solidFill>
              </a:rPr>
              <a:t> cu </a:t>
            </a:r>
            <a:r>
              <a:rPr lang="en-US" sz="2800" dirty="0" err="1">
                <a:solidFill>
                  <a:srgbClr val="0070C0"/>
                </a:solidFill>
              </a:rPr>
              <a:t>procesul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producţie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şi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a </a:t>
            </a:r>
            <a:r>
              <a:rPr lang="en-US" sz="2800" dirty="0" err="1">
                <a:solidFill>
                  <a:srgbClr val="0070C0"/>
                </a:solidFill>
              </a:rPr>
              <a:t>întreprinderii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</a:p>
          <a:p>
            <a:pPr algn="just"/>
            <a:r>
              <a:rPr lang="uk-UA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măsuri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asigurare</a:t>
            </a:r>
            <a:r>
              <a:rPr lang="en-US" sz="2800" dirty="0">
                <a:solidFill>
                  <a:srgbClr val="0070C0"/>
                </a:solidFill>
              </a:rPr>
              <a:t> a </a:t>
            </a:r>
            <a:r>
              <a:rPr lang="en-US" sz="2800" dirty="0" err="1">
                <a:solidFill>
                  <a:srgbClr val="0070C0"/>
                </a:solidFill>
              </a:rPr>
              <a:t>siguranţei</a:t>
            </a:r>
            <a:r>
              <a:rPr lang="en-US" sz="2800" dirty="0">
                <a:solidFill>
                  <a:srgbClr val="0070C0"/>
                </a:solidFill>
              </a:rPr>
              <a:t> la </a:t>
            </a:r>
            <a:r>
              <a:rPr lang="en-US" sz="2800" dirty="0" err="1" smtClean="0">
                <a:solidFill>
                  <a:srgbClr val="0070C0"/>
                </a:solidFill>
              </a:rPr>
              <a:t>incendiu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</a:p>
          <a:p>
            <a:pPr algn="just"/>
            <a:r>
              <a:rPr lang="uk-UA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protecţia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mediului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înconjurător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</a:rPr>
              <a:t>cerinţe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de </a:t>
            </a:r>
            <a:r>
              <a:rPr lang="en-US" sz="2800" dirty="0" err="1">
                <a:solidFill>
                  <a:srgbClr val="0070C0"/>
                </a:solidFill>
              </a:rPr>
              <a:t>bază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privind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exploatarea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  <a:endParaRPr lang="ro-RO" sz="2800" dirty="0" smtClean="0">
              <a:solidFill>
                <a:srgbClr val="0070C0"/>
              </a:solidFill>
            </a:endParaRPr>
          </a:p>
          <a:p>
            <a:pPr algn="ctr"/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1100346"/>
          </a:xfrm>
        </p:spPr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NCM A.07.02-2012.</a:t>
            </a:r>
            <a:r>
              <a:rPr lang="ro-RO" dirty="0">
                <a:solidFill>
                  <a:srgbClr val="002060"/>
                </a:solidFill>
              </a:rPr>
              <a:t> Procedura de elaborare, avizare, aprobare </a:t>
            </a:r>
            <a:r>
              <a:rPr lang="ro-RO" dirty="0" err="1">
                <a:solidFill>
                  <a:srgbClr val="002060"/>
                </a:solidFill>
              </a:rPr>
              <a:t>şi</a:t>
            </a: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 err="1">
                <a:solidFill>
                  <a:srgbClr val="002060"/>
                </a:solidFill>
              </a:rPr>
              <a:t>conţinutul</a:t>
            </a:r>
            <a:r>
              <a:rPr lang="ro-RO" dirty="0">
                <a:solidFill>
                  <a:srgbClr val="002060"/>
                </a:solidFill>
              </a:rPr>
              <a:t>-cadru al </a:t>
            </a:r>
            <a:r>
              <a:rPr lang="ro-RO" dirty="0" err="1">
                <a:solidFill>
                  <a:srgbClr val="002060"/>
                </a:solidFill>
              </a:rPr>
              <a:t>documentaţiei</a:t>
            </a:r>
            <a:r>
              <a:rPr lang="ro-RO" dirty="0">
                <a:solidFill>
                  <a:srgbClr val="002060"/>
                </a:solidFill>
              </a:rPr>
              <a:t> de proiect pentru </a:t>
            </a:r>
            <a:r>
              <a:rPr lang="ro-RO" dirty="0" err="1">
                <a:solidFill>
                  <a:srgbClr val="002060"/>
                </a:solidFill>
              </a:rPr>
              <a:t>construcţii</a:t>
            </a:r>
            <a:r>
              <a:rPr lang="ro-RO" dirty="0" smtClean="0">
                <a:solidFill>
                  <a:srgbClr val="002060"/>
                </a:solidFill>
              </a:rPr>
              <a:t>.</a:t>
            </a:r>
            <a:br>
              <a:rPr lang="ro-RO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887578"/>
            <a:ext cx="7776000" cy="3376421"/>
          </a:xfrm>
        </p:spPr>
        <p:txBody>
          <a:bodyPr/>
          <a:lstStyle/>
          <a:p>
            <a:r>
              <a:rPr lang="ro-RO" sz="2400" dirty="0" smtClean="0"/>
              <a:t>- </a:t>
            </a:r>
            <a:r>
              <a:rPr lang="ro-RO" sz="2800" dirty="0" err="1" smtClean="0">
                <a:solidFill>
                  <a:srgbClr val="0070C0"/>
                </a:solidFill>
              </a:rPr>
              <a:t>Cerinţe</a:t>
            </a:r>
            <a:r>
              <a:rPr lang="ro-RO" sz="2800" dirty="0" smtClean="0">
                <a:solidFill>
                  <a:srgbClr val="0070C0"/>
                </a:solidFill>
              </a:rPr>
              <a:t> de bază privind exploatarea;</a:t>
            </a:r>
          </a:p>
          <a:p>
            <a:r>
              <a:rPr lang="ro-RO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organizarea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lucrărilor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construcţii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</a:p>
          <a:p>
            <a:r>
              <a:rPr lang="uk-UA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documentaţia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de </a:t>
            </a:r>
            <a:r>
              <a:rPr lang="en-US" sz="2800" dirty="0" err="1">
                <a:solidFill>
                  <a:srgbClr val="0070C0"/>
                </a:solidFill>
              </a:rPr>
              <a:t>deviz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err="1">
                <a:solidFill>
                  <a:srgbClr val="0070C0"/>
                </a:solidFill>
              </a:rPr>
              <a:t>dacă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compartimentul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este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prevăzut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tema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tehnică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de </a:t>
            </a:r>
            <a:r>
              <a:rPr lang="en-US" sz="2800" dirty="0" err="1">
                <a:solidFill>
                  <a:srgbClr val="0070C0"/>
                </a:solidFill>
              </a:rPr>
              <a:t>proiectare</a:t>
            </a:r>
            <a:r>
              <a:rPr lang="en-US" sz="2800" dirty="0">
                <a:solidFill>
                  <a:srgbClr val="0070C0"/>
                </a:solidFill>
              </a:rPr>
              <a:t>). </a:t>
            </a:r>
            <a:endParaRPr lang="ro-RO" sz="2800" dirty="0" smtClean="0">
              <a:solidFill>
                <a:srgbClr val="0070C0"/>
              </a:solidFill>
            </a:endParaRPr>
          </a:p>
          <a:p>
            <a:endParaRPr lang="ro-RO" sz="2800" dirty="0" smtClean="0">
              <a:solidFill>
                <a:srgbClr val="0070C0"/>
              </a:solidFill>
            </a:endParaRPr>
          </a:p>
          <a:p>
            <a:endParaRPr lang="ro-RO" sz="2800" dirty="0">
              <a:solidFill>
                <a:srgbClr val="0070C0"/>
              </a:solidFill>
            </a:endParaRPr>
          </a:p>
          <a:p>
            <a:pPr algn="ctr"/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6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NCM A.07.02-2012.</a:t>
            </a:r>
            <a:r>
              <a:rPr lang="ro-RO" dirty="0">
                <a:solidFill>
                  <a:srgbClr val="002060"/>
                </a:solidFill>
              </a:rPr>
              <a:t> Procedura de elaborare, avizare, aprobare </a:t>
            </a:r>
            <a:r>
              <a:rPr lang="ro-RO" dirty="0" err="1">
                <a:solidFill>
                  <a:srgbClr val="002060"/>
                </a:solidFill>
              </a:rPr>
              <a:t>şi</a:t>
            </a: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 err="1">
                <a:solidFill>
                  <a:srgbClr val="002060"/>
                </a:solidFill>
              </a:rPr>
              <a:t>conţinutul</a:t>
            </a:r>
            <a:r>
              <a:rPr lang="ro-RO" dirty="0">
                <a:solidFill>
                  <a:srgbClr val="002060"/>
                </a:solidFill>
              </a:rPr>
              <a:t>-cadru al </a:t>
            </a:r>
            <a:r>
              <a:rPr lang="ro-RO" dirty="0" err="1">
                <a:solidFill>
                  <a:srgbClr val="002060"/>
                </a:solidFill>
              </a:rPr>
              <a:t>documentaţiei</a:t>
            </a:r>
            <a:r>
              <a:rPr lang="ro-RO" dirty="0">
                <a:solidFill>
                  <a:srgbClr val="002060"/>
                </a:solidFill>
              </a:rPr>
              <a:t> de proiect pentru </a:t>
            </a:r>
            <a:r>
              <a:rPr lang="ro-RO" dirty="0" err="1">
                <a:solidFill>
                  <a:srgbClr val="002060"/>
                </a:solidFill>
              </a:rPr>
              <a:t>construcţii</a:t>
            </a:r>
            <a:r>
              <a:rPr lang="ro-RO" dirty="0">
                <a:solidFill>
                  <a:srgbClr val="002060"/>
                </a:solidFill>
              </a:rPr>
              <a:t>.</a:t>
            </a:r>
            <a:br>
              <a:rPr lang="ro-RO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694948"/>
            <a:ext cx="7776000" cy="3569051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Memoriu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explicativ</a:t>
            </a:r>
            <a:r>
              <a:rPr lang="en-US" sz="2400" dirty="0">
                <a:solidFill>
                  <a:srgbClr val="0070C0"/>
                </a:solidFill>
              </a:rPr>
              <a:t> general </a:t>
            </a: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</a:rPr>
              <a:t>Compartimentul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trebuie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includă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următoarele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subcompartimente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err="1">
                <a:solidFill>
                  <a:srgbClr val="0070C0"/>
                </a:solidFill>
              </a:rPr>
              <a:t>probleme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generale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proiect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</a:p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err="1">
                <a:solidFill>
                  <a:srgbClr val="0070C0"/>
                </a:solidFill>
              </a:rPr>
              <a:t>probleme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privind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soluțiile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 smtClean="0">
                <a:solidFill>
                  <a:srgbClr val="0070C0"/>
                </a:solidFill>
              </a:rPr>
              <a:t>proiect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referitor</a:t>
            </a:r>
            <a:r>
              <a:rPr lang="en-US" sz="2400" dirty="0">
                <a:solidFill>
                  <a:srgbClr val="0070C0"/>
                </a:solidFill>
              </a:rPr>
              <a:t> la </a:t>
            </a:r>
            <a:r>
              <a:rPr lang="en-US" sz="2400" dirty="0" err="1">
                <a:solidFill>
                  <a:srgbClr val="0070C0"/>
                </a:solidFill>
              </a:rPr>
              <a:t>eficiența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energetică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</a:p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err="1">
                <a:solidFill>
                  <a:srgbClr val="0070C0"/>
                </a:solidFill>
              </a:rPr>
              <a:t>eficiența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investițiilor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1482726"/>
            <a:ext cx="8061157" cy="87465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NCM A.07.03-2002 </a:t>
            </a:r>
            <a:r>
              <a:rPr lang="en-US" dirty="0" err="1" smtClean="0">
                <a:solidFill>
                  <a:srgbClr val="002060"/>
                </a:solidFill>
              </a:rPr>
              <a:t>Regulament</a:t>
            </a:r>
            <a:r>
              <a:rPr lang="en-US" dirty="0" smtClean="0">
                <a:solidFill>
                  <a:srgbClr val="002060"/>
                </a:solidFill>
              </a:rPr>
              <a:t> cu </a:t>
            </a:r>
            <a:r>
              <a:rPr lang="en-US" dirty="0" err="1" smtClean="0">
                <a:solidFill>
                  <a:srgbClr val="002060"/>
                </a:solidFill>
              </a:rPr>
              <a:t>privire</a:t>
            </a:r>
            <a:r>
              <a:rPr lang="en-US" dirty="0" smtClean="0">
                <a:solidFill>
                  <a:srgbClr val="002060"/>
                </a:solidFill>
              </a:rPr>
              <a:t> la </a:t>
            </a:r>
            <a:r>
              <a:rPr lang="en-US" dirty="0" err="1" smtClean="0">
                <a:solidFill>
                  <a:srgbClr val="002060"/>
                </a:solidFill>
              </a:rPr>
              <a:t>monitori</a:t>
            </a:r>
            <a:r>
              <a:rPr lang="ro-RO" dirty="0" smtClean="0">
                <a:solidFill>
                  <a:srgbClr val="002060"/>
                </a:solidFill>
              </a:rPr>
              <a:t>za rea obiectivelor în </a:t>
            </a:r>
            <a:r>
              <a:rPr lang="ro-RO" dirty="0" err="1" smtClean="0">
                <a:solidFill>
                  <a:srgbClr val="002060"/>
                </a:solidFill>
              </a:rPr>
              <a:t>construcţie</a:t>
            </a:r>
            <a:r>
              <a:rPr lang="ro-RO" dirty="0" smtClean="0">
                <a:solidFill>
                  <a:srgbClr val="002060"/>
                </a:solidFill>
              </a:rPr>
              <a:t> de către autorul de proiect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62" y="2357376"/>
            <a:ext cx="7776000" cy="4115613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rgbClr val="0070C0"/>
                </a:solidFill>
              </a:rPr>
              <a:t>Monitorizarea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obiectivelor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construcţie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către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autorul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proiectului</a:t>
            </a:r>
            <a:r>
              <a:rPr lang="en-US" sz="2400" dirty="0">
                <a:solidFill>
                  <a:srgbClr val="0070C0"/>
                </a:solidFill>
              </a:rPr>
              <a:t> se </a:t>
            </a:r>
            <a:r>
              <a:rPr lang="en-US" sz="2400" dirty="0" err="1">
                <a:solidFill>
                  <a:srgbClr val="0070C0"/>
                </a:solidFill>
              </a:rPr>
              <a:t>efectuează</a:t>
            </a:r>
            <a:r>
              <a:rPr lang="en-US" sz="2400" dirty="0">
                <a:solidFill>
                  <a:srgbClr val="0070C0"/>
                </a:solidFill>
              </a:rPr>
              <a:t> la </a:t>
            </a:r>
            <a:r>
              <a:rPr lang="en-US" sz="2400" dirty="0" err="1">
                <a:solidFill>
                  <a:srgbClr val="0070C0"/>
                </a:solidFill>
              </a:rPr>
              <a:t>toate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clădirile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construcţiile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speciale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municipii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oraşe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localităţile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rurale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indiferent</a:t>
            </a:r>
            <a:r>
              <a:rPr lang="en-US" sz="2400" dirty="0">
                <a:solidFill>
                  <a:srgbClr val="0070C0"/>
                </a:solidFill>
              </a:rPr>
              <a:t> de forma de </a:t>
            </a:r>
            <a:r>
              <a:rPr lang="en-US" sz="2400" dirty="0" err="1">
                <a:solidFill>
                  <a:srgbClr val="0070C0"/>
                </a:solidFill>
              </a:rPr>
              <a:t>proprietate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sursele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finanţare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</a:rPr>
              <a:t>Conducătorii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organizaţiilor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care </a:t>
            </a:r>
            <a:r>
              <a:rPr lang="en-US" sz="2400" dirty="0" err="1">
                <a:solidFill>
                  <a:srgbClr val="0070C0"/>
                </a:solidFill>
              </a:rPr>
              <a:t>efectuează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monitorizarea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obiectivelor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ro-RO" sz="2400" dirty="0" smtClean="0">
                <a:solidFill>
                  <a:srgbClr val="0070C0"/>
                </a:solidFill>
              </a:rPr>
              <a:t>în </a:t>
            </a:r>
            <a:r>
              <a:rPr lang="en-US" sz="2400" dirty="0" err="1">
                <a:solidFill>
                  <a:srgbClr val="0070C0"/>
                </a:solidFill>
              </a:rPr>
              <a:t>construcţie</a:t>
            </a:r>
            <a:r>
              <a:rPr lang="en-US" sz="2400" dirty="0">
                <a:solidFill>
                  <a:srgbClr val="0070C0"/>
                </a:solidFill>
              </a:rPr>
              <a:t> de </a:t>
            </a:r>
            <a:r>
              <a:rPr lang="en-US" sz="2400" dirty="0" err="1">
                <a:solidFill>
                  <a:srgbClr val="0070C0"/>
                </a:solidFill>
              </a:rPr>
              <a:t>către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autorul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proiectului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sunt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responsabili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pentru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executarea</a:t>
            </a:r>
            <a:r>
              <a:rPr lang="en-US" sz="2400" dirty="0">
                <a:solidFill>
                  <a:srgbClr val="0070C0"/>
                </a:solidFill>
              </a:rPr>
              <a:t> </a:t>
            </a:r>
            <a:r>
              <a:rPr lang="ro-RO" sz="2400" dirty="0" smtClean="0">
                <a:solidFill>
                  <a:srgbClr val="0070C0"/>
                </a:solidFill>
              </a:rPr>
              <a:t>corespunzătoare </a:t>
            </a:r>
            <a:r>
              <a:rPr lang="ro-RO" sz="2400" dirty="0" err="1" smtClean="0">
                <a:solidFill>
                  <a:srgbClr val="0070C0"/>
                </a:solidFill>
              </a:rPr>
              <a:t>şi</a:t>
            </a:r>
            <a:r>
              <a:rPr lang="ro-RO" sz="2400" dirty="0" smtClean="0">
                <a:solidFill>
                  <a:srgbClr val="0070C0"/>
                </a:solidFill>
              </a:rPr>
              <a:t> în termenele stabilite a corectării </a:t>
            </a:r>
            <a:r>
              <a:rPr lang="ro-RO" sz="2400" dirty="0" err="1" smtClean="0">
                <a:solidFill>
                  <a:srgbClr val="0070C0"/>
                </a:solidFill>
              </a:rPr>
              <a:t>documentaţiei</a:t>
            </a:r>
            <a:r>
              <a:rPr lang="ro-RO" sz="2400" dirty="0" smtClean="0">
                <a:solidFill>
                  <a:srgbClr val="0070C0"/>
                </a:solidFill>
              </a:rPr>
              <a:t> de proiect</a:t>
            </a:r>
          </a:p>
          <a:p>
            <a:pPr marL="0" indent="0" algn="ctr">
              <a:buNone/>
            </a:pPr>
            <a:r>
              <a:rPr lang="ro-RO" sz="1400" dirty="0" smtClean="0"/>
              <a:t>17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sz="3200" b="1" dirty="0">
                <a:solidFill>
                  <a:srgbClr val="002060"/>
                </a:solidFill>
              </a:rPr>
              <a:t>Normative în </a:t>
            </a:r>
            <a:r>
              <a:rPr lang="ro-MD" sz="3200" b="1" dirty="0" err="1">
                <a:solidFill>
                  <a:srgbClr val="002060"/>
                </a:solidFill>
              </a:rPr>
              <a:t>construcţi</a:t>
            </a:r>
            <a:r>
              <a:rPr lang="en-US" sz="3200" b="1" dirty="0">
                <a:solidFill>
                  <a:srgbClr val="002060"/>
                </a:solidFill>
              </a:rPr>
              <a:t>e</a:t>
            </a:r>
            <a:r>
              <a:rPr lang="ro-RO" sz="32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o-RO" sz="3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12" name="Picture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9" y="2193587"/>
            <a:ext cx="8721245" cy="43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0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CODUL </a:t>
            </a:r>
            <a:r>
              <a:rPr lang="ru-RU" b="1" dirty="0" smtClean="0">
                <a:solidFill>
                  <a:srgbClr val="FF0000"/>
                </a:solidFill>
              </a:rPr>
              <a:t>CONTRAVENŢIONAL</a:t>
            </a:r>
            <a:r>
              <a:rPr lang="ro-RO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AL </a:t>
            </a:r>
            <a:r>
              <a:rPr lang="ru-RU" b="1" dirty="0">
                <a:solidFill>
                  <a:srgbClr val="FF0000"/>
                </a:solidFill>
              </a:rPr>
              <a:t>REPUBLICII </a:t>
            </a:r>
            <a:r>
              <a:rPr lang="ru-RU" b="1" dirty="0" smtClean="0">
                <a:solidFill>
                  <a:srgbClr val="FF0000"/>
                </a:solidFill>
              </a:rPr>
              <a:t>MOLDOVA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b="1" dirty="0">
                <a:solidFill>
                  <a:srgbClr val="FF0000"/>
                </a:solidFill>
              </a:rPr>
              <a:t>NR. 218 DIN 24.10.2008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18053"/>
            <a:ext cx="7776000" cy="4218842"/>
          </a:xfrm>
        </p:spPr>
        <p:txBody>
          <a:bodyPr/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Articolul 177.</a:t>
            </a:r>
            <a:r>
              <a:rPr lang="ro-RO" sz="2400" dirty="0" smtClean="0">
                <a:solidFill>
                  <a:srgbClr val="002060"/>
                </a:solidFill>
              </a:rPr>
              <a:t> Încălcarea </a:t>
            </a:r>
            <a:r>
              <a:rPr lang="ro-RO" sz="2400" dirty="0" err="1" smtClean="0">
                <a:solidFill>
                  <a:srgbClr val="002060"/>
                </a:solidFill>
              </a:rPr>
              <a:t>legislaţiei</a:t>
            </a:r>
            <a:r>
              <a:rPr lang="ro-RO" sz="2400" dirty="0" smtClean="0">
                <a:solidFill>
                  <a:srgbClr val="002060"/>
                </a:solidFill>
              </a:rPr>
              <a:t> </a:t>
            </a:r>
            <a:r>
              <a:rPr lang="ro-RO" sz="2400" dirty="0" err="1" smtClean="0">
                <a:solidFill>
                  <a:srgbClr val="002060"/>
                </a:solidFill>
              </a:rPr>
              <a:t>şi</a:t>
            </a:r>
            <a:r>
              <a:rPr lang="ro-RO" sz="2400" dirty="0" smtClean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documentelor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                        normative în </a:t>
            </a:r>
            <a:r>
              <a:rPr lang="ro-RO" sz="2400" dirty="0" err="1" smtClean="0">
                <a:solidFill>
                  <a:srgbClr val="002060"/>
                </a:solidFill>
              </a:rPr>
              <a:t>construcţii</a:t>
            </a:r>
            <a:r>
              <a:rPr lang="ro-RO" sz="2400" dirty="0" smtClean="0">
                <a:solidFill>
                  <a:srgbClr val="002060"/>
                </a:solidFill>
              </a:rPr>
              <a:t>		</a:t>
            </a:r>
            <a:r>
              <a:rPr lang="ro-RO" sz="2400" dirty="0">
                <a:solidFill>
                  <a:srgbClr val="002060"/>
                </a:solidFill>
              </a:rPr>
              <a:t> </a:t>
            </a:r>
            <a:r>
              <a:rPr lang="ro-RO" sz="2400" dirty="0" smtClean="0">
                <a:solidFill>
                  <a:srgbClr val="002060"/>
                </a:solidFill>
              </a:rPr>
              <a:t>   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Încălcarea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legislaţiei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documentelor normative în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manifestată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prin:                                                                                                              a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eschivarea de la furnizarea de date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	 b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lipsa nemotivată de la verificarea, convocată de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executant;                    c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neîndeplinirea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obligaţiei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proiectantului de a stabili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soluţii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remedierea defectelor sesizate în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proiect; 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	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d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neaplicarea de către executant a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soluţiilor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stabilite de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proiectant;              f) 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includerea în proiect sau utilizarea unor produse </a:t>
            </a:r>
            <a:r>
              <a:rPr lang="ro-RO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necertificate                  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încălcarea prevederilor din documentele normative referitoare la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exigenţele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esenţiale</a:t>
            </a:r>
            <a: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600" b="1" dirty="0">
                <a:solidFill>
                  <a:srgbClr val="002060"/>
                </a:solidFill>
              </a:rPr>
              <a:t>Articolul </a:t>
            </a:r>
            <a:r>
              <a:rPr lang="ro-RO" sz="2600" b="1" dirty="0" smtClean="0">
                <a:solidFill>
                  <a:srgbClr val="002060"/>
                </a:solidFill>
              </a:rPr>
              <a:t>177.1.</a:t>
            </a:r>
            <a:r>
              <a:rPr lang="ro-RO" sz="2600" dirty="0" smtClean="0">
                <a:solidFill>
                  <a:srgbClr val="002060"/>
                </a:solidFill>
              </a:rPr>
              <a:t> </a:t>
            </a:r>
            <a:r>
              <a:rPr lang="ro-RO" sz="2600" dirty="0">
                <a:solidFill>
                  <a:srgbClr val="002060"/>
                </a:solidFill>
              </a:rPr>
              <a:t>Încălcarea </a:t>
            </a:r>
            <a:r>
              <a:rPr lang="ro-RO" sz="2600" dirty="0" err="1">
                <a:solidFill>
                  <a:srgbClr val="002060"/>
                </a:solidFill>
              </a:rPr>
              <a:t>legislaţiei</a:t>
            </a:r>
            <a:r>
              <a:rPr lang="ro-RO" sz="2600" dirty="0">
                <a:solidFill>
                  <a:srgbClr val="002060"/>
                </a:solidFill>
              </a:rPr>
              <a:t> </a:t>
            </a:r>
            <a:r>
              <a:rPr lang="ro-RO" sz="2600" dirty="0" err="1">
                <a:solidFill>
                  <a:srgbClr val="002060"/>
                </a:solidFill>
              </a:rPr>
              <a:t>şi</a:t>
            </a:r>
            <a:r>
              <a:rPr lang="ro-RO" sz="2600" dirty="0">
                <a:solidFill>
                  <a:srgbClr val="002060"/>
                </a:solidFill>
              </a:rPr>
              <a:t> </a:t>
            </a:r>
            <a:r>
              <a:rPr lang="ro-RO" sz="2600" dirty="0" smtClean="0">
                <a:solidFill>
                  <a:srgbClr val="002060"/>
                </a:solidFill>
              </a:rPr>
              <a:t>documentelor normative </a:t>
            </a:r>
            <a:r>
              <a:rPr lang="ro-RO" sz="2600" dirty="0">
                <a:solidFill>
                  <a:srgbClr val="002060"/>
                </a:solidFill>
              </a:rPr>
              <a:t>în </a:t>
            </a:r>
            <a:r>
              <a:rPr lang="ro-RO" sz="2600" dirty="0" err="1">
                <a:solidFill>
                  <a:srgbClr val="002060"/>
                </a:solidFill>
              </a:rPr>
              <a:t>construcţii</a:t>
            </a:r>
            <a:r>
              <a:rPr lang="ro-RO" dirty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3973845"/>
          </a:xfrm>
        </p:spPr>
        <p:txBody>
          <a:bodyPr/>
          <a:lstStyle/>
          <a:p>
            <a:r>
              <a:rPr lang="ro-RO" sz="2200" dirty="0">
                <a:solidFill>
                  <a:srgbClr val="0070C0"/>
                </a:solidFill>
              </a:rPr>
              <a:t>k</a:t>
            </a:r>
            <a:r>
              <a:rPr lang="ro-RO" sz="2200" dirty="0" smtClean="0">
                <a:solidFill>
                  <a:srgbClr val="0070C0"/>
                </a:solidFill>
              </a:rPr>
              <a:t>) </a:t>
            </a:r>
            <a:r>
              <a:rPr lang="ro-RO" sz="2200" dirty="0" err="1" smtClean="0">
                <a:solidFill>
                  <a:srgbClr val="0070C0"/>
                </a:solidFill>
              </a:rPr>
              <a:t>recepţionarea</a:t>
            </a:r>
            <a:r>
              <a:rPr lang="ro-RO" sz="2200" dirty="0" smtClean="0">
                <a:solidFill>
                  <a:srgbClr val="0070C0"/>
                </a:solidFill>
              </a:rPr>
              <a:t> </a:t>
            </a:r>
            <a:r>
              <a:rPr lang="ro-RO" sz="2200" dirty="0" err="1">
                <a:solidFill>
                  <a:srgbClr val="0070C0"/>
                </a:solidFill>
              </a:rPr>
              <a:t>construcţiei</a:t>
            </a:r>
            <a:r>
              <a:rPr lang="ro-RO" sz="2200" dirty="0">
                <a:solidFill>
                  <a:srgbClr val="0070C0"/>
                </a:solidFill>
              </a:rPr>
              <a:t> cu încălcarea prevederilor legale sau exploatarea acesteia fără </a:t>
            </a:r>
            <a:r>
              <a:rPr lang="ro-RO" sz="2200" dirty="0" err="1">
                <a:solidFill>
                  <a:srgbClr val="0070C0"/>
                </a:solidFill>
              </a:rPr>
              <a:t>recepţie</a:t>
            </a:r>
            <a:r>
              <a:rPr lang="ro-RO" sz="2200" dirty="0">
                <a:solidFill>
                  <a:srgbClr val="0070C0"/>
                </a:solidFill>
              </a:rPr>
              <a:t>; </a:t>
            </a:r>
            <a:r>
              <a:rPr lang="ro-RO" sz="2200" dirty="0" smtClean="0">
                <a:solidFill>
                  <a:srgbClr val="0070C0"/>
                </a:solidFill>
              </a:rPr>
              <a:t>		  l</a:t>
            </a:r>
            <a:r>
              <a:rPr lang="ro-RO" sz="2200" dirty="0">
                <a:solidFill>
                  <a:srgbClr val="0070C0"/>
                </a:solidFill>
              </a:rPr>
              <a:t>) necompletarea </a:t>
            </a:r>
            <a:r>
              <a:rPr lang="ro-RO" sz="2200" dirty="0" err="1">
                <a:solidFill>
                  <a:srgbClr val="0070C0"/>
                </a:solidFill>
              </a:rPr>
              <a:t>şi</a:t>
            </a:r>
            <a:r>
              <a:rPr lang="ro-RO" sz="2200" dirty="0">
                <a:solidFill>
                  <a:srgbClr val="0070C0"/>
                </a:solidFill>
              </a:rPr>
              <a:t> nepăstrarea </a:t>
            </a:r>
            <a:r>
              <a:rPr lang="ro-RO" sz="2200" dirty="0" err="1">
                <a:solidFill>
                  <a:srgbClr val="0070C0"/>
                </a:solidFill>
              </a:rPr>
              <a:t>cărţii</a:t>
            </a:r>
            <a:r>
              <a:rPr lang="ro-RO" sz="2200" dirty="0">
                <a:solidFill>
                  <a:srgbClr val="0070C0"/>
                </a:solidFill>
              </a:rPr>
              <a:t> tehnice a </a:t>
            </a:r>
            <a:r>
              <a:rPr lang="ro-RO" sz="2200" dirty="0" err="1">
                <a:solidFill>
                  <a:srgbClr val="0070C0"/>
                </a:solidFill>
              </a:rPr>
              <a:t>construcţiei</a:t>
            </a:r>
            <a:r>
              <a:rPr lang="ro-RO" sz="2200" dirty="0">
                <a:solidFill>
                  <a:srgbClr val="0070C0"/>
                </a:solidFill>
              </a:rPr>
              <a:t> conform prevederilor legale;     </a:t>
            </a:r>
            <a:r>
              <a:rPr lang="ro-RO" sz="2200" dirty="0" smtClean="0">
                <a:solidFill>
                  <a:srgbClr val="0070C0"/>
                </a:solidFill>
              </a:rPr>
              <a:t>	                                                                         m</a:t>
            </a:r>
            <a:r>
              <a:rPr lang="ro-RO" sz="2200" dirty="0">
                <a:solidFill>
                  <a:srgbClr val="0070C0"/>
                </a:solidFill>
              </a:rPr>
              <a:t>) utilizarea </a:t>
            </a:r>
            <a:r>
              <a:rPr lang="ro-RO" sz="2200" dirty="0" err="1">
                <a:solidFill>
                  <a:srgbClr val="0070C0"/>
                </a:solidFill>
              </a:rPr>
              <a:t>construcţiilor</a:t>
            </a:r>
            <a:r>
              <a:rPr lang="ro-RO" sz="2200" dirty="0">
                <a:solidFill>
                  <a:srgbClr val="0070C0"/>
                </a:solidFill>
              </a:rPr>
              <a:t> a căror </a:t>
            </a:r>
            <a:r>
              <a:rPr lang="ro-RO" sz="2200" dirty="0" err="1">
                <a:solidFill>
                  <a:srgbClr val="0070C0"/>
                </a:solidFill>
              </a:rPr>
              <a:t>destinaţie</a:t>
            </a:r>
            <a:r>
              <a:rPr lang="ro-RO" sz="2200" dirty="0">
                <a:solidFill>
                  <a:srgbClr val="0070C0"/>
                </a:solidFill>
              </a:rPr>
              <a:t> </a:t>
            </a:r>
            <a:r>
              <a:rPr lang="ro-RO" sz="2200" dirty="0" err="1">
                <a:solidFill>
                  <a:srgbClr val="0070C0"/>
                </a:solidFill>
              </a:rPr>
              <a:t>funcţională</a:t>
            </a:r>
            <a:r>
              <a:rPr lang="ro-RO" sz="2200" dirty="0">
                <a:solidFill>
                  <a:srgbClr val="0070C0"/>
                </a:solidFill>
              </a:rPr>
              <a:t> a fost schimbată fără </a:t>
            </a:r>
            <a:r>
              <a:rPr lang="ro-RO" sz="2200" dirty="0" err="1">
                <a:solidFill>
                  <a:srgbClr val="0070C0"/>
                </a:solidFill>
              </a:rPr>
              <a:t>autorizaţie</a:t>
            </a:r>
            <a:r>
              <a:rPr lang="ro-RO" sz="2200" dirty="0" smtClean="0">
                <a:solidFill>
                  <a:srgbClr val="0070C0"/>
                </a:solidFill>
              </a:rPr>
              <a:t>;	</a:t>
            </a:r>
            <a:r>
              <a:rPr lang="ro-RO" sz="2200" dirty="0">
                <a:solidFill>
                  <a:srgbClr val="0070C0"/>
                </a:solidFill>
              </a:rPr>
              <a:t>	</a:t>
            </a:r>
            <a:r>
              <a:rPr lang="ro-RO" sz="2200" dirty="0" smtClean="0">
                <a:solidFill>
                  <a:srgbClr val="0070C0"/>
                </a:solidFill>
              </a:rPr>
              <a:t>			 n</a:t>
            </a:r>
            <a:r>
              <a:rPr lang="ro-RO" sz="2200" dirty="0">
                <a:solidFill>
                  <a:srgbClr val="0070C0"/>
                </a:solidFill>
              </a:rPr>
              <a:t>) neînregistrarea </a:t>
            </a:r>
            <a:r>
              <a:rPr lang="ro-RO" sz="2200" dirty="0" err="1">
                <a:solidFill>
                  <a:srgbClr val="0070C0"/>
                </a:solidFill>
              </a:rPr>
              <a:t>autorizaţiei</a:t>
            </a:r>
            <a:r>
              <a:rPr lang="ro-RO" sz="2200" dirty="0">
                <a:solidFill>
                  <a:srgbClr val="0070C0"/>
                </a:solidFill>
              </a:rPr>
              <a:t> de construire/</a:t>
            </a:r>
            <a:r>
              <a:rPr lang="ro-RO" sz="2200" dirty="0" err="1">
                <a:solidFill>
                  <a:srgbClr val="0070C0"/>
                </a:solidFill>
              </a:rPr>
              <a:t>desfiinţare</a:t>
            </a:r>
            <a:r>
              <a:rPr lang="ro-RO" sz="2200" dirty="0">
                <a:solidFill>
                  <a:srgbClr val="0070C0"/>
                </a:solidFill>
              </a:rPr>
              <a:t> la </a:t>
            </a:r>
            <a:r>
              <a:rPr lang="ro-RO" sz="2200" dirty="0" err="1" smtClean="0">
                <a:solidFill>
                  <a:srgbClr val="0070C0"/>
                </a:solidFill>
              </a:rPr>
              <a:t>Agenţia</a:t>
            </a:r>
            <a:r>
              <a:rPr lang="ro-RO" sz="2200" dirty="0" smtClean="0">
                <a:solidFill>
                  <a:srgbClr val="0070C0"/>
                </a:solidFill>
              </a:rPr>
              <a:t> de supraveghere tehnică.</a:t>
            </a:r>
          </a:p>
          <a:p>
            <a:r>
              <a:rPr lang="ro-RO" sz="2200" dirty="0">
                <a:solidFill>
                  <a:srgbClr val="0070C0"/>
                </a:solidFill>
              </a:rPr>
              <a:t>se </a:t>
            </a:r>
            <a:r>
              <a:rPr lang="ro-RO" sz="2200" dirty="0" err="1">
                <a:solidFill>
                  <a:srgbClr val="0070C0"/>
                </a:solidFill>
              </a:rPr>
              <a:t>sancţionează</a:t>
            </a:r>
            <a:r>
              <a:rPr lang="ro-RO" sz="2200" dirty="0">
                <a:solidFill>
                  <a:srgbClr val="0070C0"/>
                </a:solidFill>
              </a:rPr>
              <a:t> cu amendă de la 40 la 80 de </a:t>
            </a:r>
            <a:r>
              <a:rPr lang="ro-RO" sz="2200" dirty="0" err="1">
                <a:solidFill>
                  <a:srgbClr val="0070C0"/>
                </a:solidFill>
              </a:rPr>
              <a:t>unităţi</a:t>
            </a:r>
            <a:r>
              <a:rPr lang="ro-RO" sz="2200" dirty="0">
                <a:solidFill>
                  <a:srgbClr val="0070C0"/>
                </a:solidFill>
              </a:rPr>
              <a:t> </a:t>
            </a:r>
            <a:r>
              <a:rPr lang="ro-RO" sz="2200" dirty="0" err="1">
                <a:solidFill>
                  <a:srgbClr val="0070C0"/>
                </a:solidFill>
              </a:rPr>
              <a:t>convenţionale</a:t>
            </a:r>
            <a:r>
              <a:rPr lang="ro-RO" sz="2200" dirty="0">
                <a:solidFill>
                  <a:srgbClr val="0070C0"/>
                </a:solidFill>
              </a:rPr>
              <a:t> aplicată persoanei fizice, cu amendă de la 60 la 120 de </a:t>
            </a:r>
            <a:r>
              <a:rPr lang="ro-RO" sz="2200" dirty="0" err="1">
                <a:solidFill>
                  <a:srgbClr val="0070C0"/>
                </a:solidFill>
              </a:rPr>
              <a:t>unităţi</a:t>
            </a:r>
            <a:r>
              <a:rPr lang="ro-RO" sz="2200" dirty="0">
                <a:solidFill>
                  <a:srgbClr val="0070C0"/>
                </a:solidFill>
              </a:rPr>
              <a:t> </a:t>
            </a:r>
            <a:r>
              <a:rPr lang="ro-RO" sz="2200" dirty="0" err="1">
                <a:solidFill>
                  <a:srgbClr val="0070C0"/>
                </a:solidFill>
              </a:rPr>
              <a:t>convenţionale</a:t>
            </a:r>
            <a:r>
              <a:rPr lang="ro-RO" sz="2200" dirty="0">
                <a:solidFill>
                  <a:srgbClr val="0070C0"/>
                </a:solidFill>
              </a:rPr>
              <a:t> aplicată persoanei cu </a:t>
            </a:r>
            <a:r>
              <a:rPr lang="ro-RO" sz="2200" dirty="0" err="1">
                <a:solidFill>
                  <a:srgbClr val="0070C0"/>
                </a:solidFill>
              </a:rPr>
              <a:t>funcţie</a:t>
            </a:r>
            <a:r>
              <a:rPr lang="ro-RO" sz="2200" dirty="0">
                <a:solidFill>
                  <a:srgbClr val="0070C0"/>
                </a:solidFill>
              </a:rPr>
              <a:t> de răspundere.</a:t>
            </a:r>
            <a:br>
              <a:rPr lang="ro-RO" sz="2200" dirty="0">
                <a:solidFill>
                  <a:srgbClr val="0070C0"/>
                </a:solidFill>
              </a:rPr>
            </a:br>
            <a:r>
              <a:rPr lang="ro-RO" sz="2200" dirty="0"/>
              <a:t/>
            </a:r>
            <a:br>
              <a:rPr lang="ro-RO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713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Articolul </a:t>
            </a:r>
            <a:r>
              <a:rPr lang="ro-RO" b="1" dirty="0" smtClean="0">
                <a:solidFill>
                  <a:srgbClr val="002060"/>
                </a:solidFill>
              </a:rPr>
              <a:t>177.2.</a:t>
            </a:r>
            <a:r>
              <a:rPr lang="ro-RO" dirty="0" smtClean="0">
                <a:solidFill>
                  <a:srgbClr val="002060"/>
                </a:solidFill>
              </a:rPr>
              <a:t> </a:t>
            </a:r>
            <a:r>
              <a:rPr lang="ro-RO" dirty="0">
                <a:solidFill>
                  <a:srgbClr val="002060"/>
                </a:solidFill>
              </a:rPr>
              <a:t>Încălcarea </a:t>
            </a:r>
            <a:r>
              <a:rPr lang="ro-RO" dirty="0" err="1">
                <a:solidFill>
                  <a:srgbClr val="002060"/>
                </a:solidFill>
              </a:rPr>
              <a:t>legislaţiei</a:t>
            </a:r>
            <a:r>
              <a:rPr lang="ro-RO" dirty="0">
                <a:solidFill>
                  <a:srgbClr val="002060"/>
                </a:solidFill>
              </a:rPr>
              <a:t> </a:t>
            </a:r>
            <a:r>
              <a:rPr lang="ro-RO" dirty="0" err="1">
                <a:solidFill>
                  <a:srgbClr val="002060"/>
                </a:solidFill>
              </a:rPr>
              <a:t>şi</a:t>
            </a:r>
            <a:r>
              <a:rPr lang="ro-RO" dirty="0">
                <a:solidFill>
                  <a:srgbClr val="002060"/>
                </a:solidFill>
              </a:rPr>
              <a:t> documentelor normative în </a:t>
            </a:r>
            <a:r>
              <a:rPr lang="ro-RO" dirty="0" err="1">
                <a:solidFill>
                  <a:srgbClr val="002060"/>
                </a:solidFill>
              </a:rPr>
              <a:t>construcţii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300" dirty="0" smtClean="0">
                <a:solidFill>
                  <a:srgbClr val="0070C0"/>
                </a:solidFill>
              </a:rPr>
              <a:t>a) stabilirea</a:t>
            </a:r>
            <a:r>
              <a:rPr lang="ro-RO" sz="2300" dirty="0">
                <a:solidFill>
                  <a:srgbClr val="0070C0"/>
                </a:solidFill>
              </a:rPr>
              <a:t>, în cadrul expertizei </a:t>
            </a:r>
            <a:r>
              <a:rPr lang="ro-RO" sz="2300" dirty="0" smtClean="0">
                <a:solidFill>
                  <a:srgbClr val="0070C0"/>
                </a:solidFill>
              </a:rPr>
              <a:t>tehnice</a:t>
            </a:r>
            <a:r>
              <a:rPr lang="ro-RO" sz="2300" dirty="0">
                <a:solidFill>
                  <a:srgbClr val="0070C0"/>
                </a:solidFill>
              </a:rPr>
              <a:t> </a:t>
            </a:r>
            <a:r>
              <a:rPr lang="ro-RO" sz="2300" dirty="0" smtClean="0">
                <a:solidFill>
                  <a:srgbClr val="0070C0"/>
                </a:solidFill>
              </a:rPr>
              <a:t>a proiectului, </a:t>
            </a:r>
            <a:r>
              <a:rPr lang="ro-RO" sz="2300" dirty="0">
                <a:solidFill>
                  <a:srgbClr val="0070C0"/>
                </a:solidFill>
              </a:rPr>
              <a:t>a unor </a:t>
            </a:r>
            <a:r>
              <a:rPr lang="ro-RO" sz="2300" dirty="0" err="1">
                <a:solidFill>
                  <a:srgbClr val="0070C0"/>
                </a:solidFill>
              </a:rPr>
              <a:t>soluţii</a:t>
            </a:r>
            <a:r>
              <a:rPr lang="ro-RO" sz="2300" dirty="0">
                <a:solidFill>
                  <a:srgbClr val="0070C0"/>
                </a:solidFill>
              </a:rPr>
              <a:t> care pot determina nerealizarea nivelului de calitate al </a:t>
            </a:r>
            <a:r>
              <a:rPr lang="ro-RO" sz="2300" dirty="0" err="1">
                <a:solidFill>
                  <a:srgbClr val="0070C0"/>
                </a:solidFill>
              </a:rPr>
              <a:t>construcţiilor</a:t>
            </a:r>
            <a:r>
              <a:rPr lang="ro-RO" sz="2300" dirty="0">
                <a:solidFill>
                  <a:srgbClr val="0070C0"/>
                </a:solidFill>
              </a:rPr>
              <a:t> corespunzător </a:t>
            </a:r>
            <a:r>
              <a:rPr lang="ro-RO" sz="2300" dirty="0" err="1">
                <a:solidFill>
                  <a:srgbClr val="0070C0"/>
                </a:solidFill>
              </a:rPr>
              <a:t>exigenţelor</a:t>
            </a:r>
            <a:r>
              <a:rPr lang="ro-RO" sz="2300" dirty="0">
                <a:solidFill>
                  <a:srgbClr val="0070C0"/>
                </a:solidFill>
              </a:rPr>
              <a:t> </a:t>
            </a:r>
            <a:r>
              <a:rPr lang="ro-RO" sz="2300" dirty="0" err="1">
                <a:solidFill>
                  <a:srgbClr val="0070C0"/>
                </a:solidFill>
              </a:rPr>
              <a:t>esenţiale</a:t>
            </a:r>
            <a:r>
              <a:rPr lang="ro-RO" sz="2300" dirty="0">
                <a:solidFill>
                  <a:srgbClr val="0070C0"/>
                </a:solidFill>
              </a:rPr>
              <a:t>; </a:t>
            </a:r>
            <a:br>
              <a:rPr lang="ro-RO" sz="2300" dirty="0">
                <a:solidFill>
                  <a:srgbClr val="0070C0"/>
                </a:solidFill>
              </a:rPr>
            </a:br>
            <a:r>
              <a:rPr lang="ro-RO" sz="2300" dirty="0">
                <a:solidFill>
                  <a:srgbClr val="0070C0"/>
                </a:solidFill>
              </a:rPr>
              <a:t>b) neamenajarea, la terminarea lucrărilor de </a:t>
            </a:r>
            <a:r>
              <a:rPr lang="ro-RO" sz="2300" dirty="0" err="1" smtClean="0">
                <a:solidFill>
                  <a:srgbClr val="0070C0"/>
                </a:solidFill>
              </a:rPr>
              <a:t>construcţii</a:t>
            </a:r>
            <a:r>
              <a:rPr lang="ro-RO" sz="2300" dirty="0" smtClean="0">
                <a:solidFill>
                  <a:srgbClr val="0070C0"/>
                </a:solidFill>
              </a:rPr>
              <a:t>,   d</a:t>
            </a:r>
            <a:r>
              <a:rPr lang="ro-RO" sz="2300" dirty="0">
                <a:solidFill>
                  <a:srgbClr val="0070C0"/>
                </a:solidFill>
              </a:rPr>
              <a:t>) proiectarea, verificarea, expertiza sau </a:t>
            </a:r>
            <a:r>
              <a:rPr lang="ro-RO" sz="2300" dirty="0" smtClean="0">
                <a:solidFill>
                  <a:srgbClr val="0070C0"/>
                </a:solidFill>
              </a:rPr>
              <a:t>realizarea, </a:t>
            </a:r>
            <a:r>
              <a:rPr lang="ro-RO" sz="2300" dirty="0">
                <a:solidFill>
                  <a:srgbClr val="0070C0"/>
                </a:solidFill>
              </a:rPr>
              <a:t>fără respectarea </a:t>
            </a:r>
            <a:r>
              <a:rPr lang="ro-RO" sz="2300" dirty="0" err="1">
                <a:solidFill>
                  <a:srgbClr val="0070C0"/>
                </a:solidFill>
              </a:rPr>
              <a:t>exigenţelor</a:t>
            </a:r>
            <a:r>
              <a:rPr lang="ro-RO" sz="2300" dirty="0">
                <a:solidFill>
                  <a:srgbClr val="0070C0"/>
                </a:solidFill>
              </a:rPr>
              <a:t> documentelor normative privind </a:t>
            </a:r>
            <a:r>
              <a:rPr lang="ro-RO" sz="2300" dirty="0" err="1">
                <a:solidFill>
                  <a:srgbClr val="0070C0"/>
                </a:solidFill>
              </a:rPr>
              <a:t>rezistenţa</a:t>
            </a:r>
            <a:r>
              <a:rPr lang="ro-RO" sz="2300" dirty="0">
                <a:solidFill>
                  <a:srgbClr val="0070C0"/>
                </a:solidFill>
              </a:rPr>
              <a:t> </a:t>
            </a:r>
            <a:r>
              <a:rPr lang="ro-RO" sz="2300" dirty="0" err="1">
                <a:solidFill>
                  <a:srgbClr val="0070C0"/>
                </a:solidFill>
              </a:rPr>
              <a:t>şi</a:t>
            </a:r>
            <a:r>
              <a:rPr lang="ro-RO" sz="2300" dirty="0">
                <a:solidFill>
                  <a:srgbClr val="0070C0"/>
                </a:solidFill>
              </a:rPr>
              <a:t> stabilitatea lor;      </a:t>
            </a:r>
            <a:r>
              <a:rPr lang="ro-RO" sz="2300" dirty="0" smtClean="0">
                <a:solidFill>
                  <a:srgbClr val="0070C0"/>
                </a:solidFill>
              </a:rPr>
              <a:t>			</a:t>
            </a:r>
            <a:r>
              <a:rPr lang="ro-RO" sz="2300" dirty="0">
                <a:solidFill>
                  <a:srgbClr val="0070C0"/>
                </a:solidFill>
              </a:rPr>
              <a:t> </a:t>
            </a:r>
            <a:r>
              <a:rPr lang="ro-RO" sz="2300" dirty="0" smtClean="0">
                <a:solidFill>
                  <a:srgbClr val="0070C0"/>
                </a:solidFill>
              </a:rPr>
              <a:t>                                            se </a:t>
            </a:r>
            <a:r>
              <a:rPr lang="ro-RO" sz="2300" dirty="0" err="1">
                <a:solidFill>
                  <a:srgbClr val="0070C0"/>
                </a:solidFill>
              </a:rPr>
              <a:t>sancţionează</a:t>
            </a:r>
            <a:r>
              <a:rPr lang="ro-RO" sz="2300" dirty="0">
                <a:solidFill>
                  <a:srgbClr val="0070C0"/>
                </a:solidFill>
              </a:rPr>
              <a:t> cu amendă de la 60 la 100 de </a:t>
            </a:r>
            <a:r>
              <a:rPr lang="ro-RO" sz="2300" dirty="0" err="1">
                <a:solidFill>
                  <a:srgbClr val="0070C0"/>
                </a:solidFill>
              </a:rPr>
              <a:t>unităţi</a:t>
            </a:r>
            <a:r>
              <a:rPr lang="ro-RO" sz="2300" dirty="0">
                <a:solidFill>
                  <a:srgbClr val="0070C0"/>
                </a:solidFill>
              </a:rPr>
              <a:t> </a:t>
            </a:r>
            <a:r>
              <a:rPr lang="ro-RO" sz="2300" dirty="0" smtClean="0">
                <a:solidFill>
                  <a:srgbClr val="0070C0"/>
                </a:solidFill>
              </a:rPr>
              <a:t> </a:t>
            </a:r>
            <a:r>
              <a:rPr lang="ro-RO" sz="2300" dirty="0">
                <a:solidFill>
                  <a:srgbClr val="0070C0"/>
                </a:solidFill>
              </a:rPr>
              <a:t>persoanei fizice, </a:t>
            </a:r>
            <a:r>
              <a:rPr lang="ro-RO" sz="2300" dirty="0" smtClean="0">
                <a:solidFill>
                  <a:srgbClr val="0070C0"/>
                </a:solidFill>
              </a:rPr>
              <a:t>100 </a:t>
            </a:r>
            <a:r>
              <a:rPr lang="ro-RO" sz="2300" dirty="0">
                <a:solidFill>
                  <a:srgbClr val="0070C0"/>
                </a:solidFill>
              </a:rPr>
              <a:t>la 200 </a:t>
            </a:r>
            <a:r>
              <a:rPr lang="ro-RO" sz="2300" dirty="0" err="1" smtClean="0">
                <a:solidFill>
                  <a:srgbClr val="0070C0"/>
                </a:solidFill>
              </a:rPr>
              <a:t>u.c</a:t>
            </a:r>
            <a:r>
              <a:rPr lang="ro-RO" sz="2300" dirty="0" smtClean="0">
                <a:solidFill>
                  <a:srgbClr val="0070C0"/>
                </a:solidFill>
              </a:rPr>
              <a:t>. persoanei </a:t>
            </a:r>
            <a:r>
              <a:rPr lang="ro-RO" sz="2300" dirty="0">
                <a:solidFill>
                  <a:srgbClr val="0070C0"/>
                </a:solidFill>
              </a:rPr>
              <a:t>cu </a:t>
            </a:r>
            <a:r>
              <a:rPr lang="ro-RO" sz="2300" dirty="0" err="1">
                <a:solidFill>
                  <a:srgbClr val="0070C0"/>
                </a:solidFill>
              </a:rPr>
              <a:t>funcţie</a:t>
            </a:r>
            <a:r>
              <a:rPr lang="ro-RO" sz="2300" dirty="0">
                <a:solidFill>
                  <a:srgbClr val="0070C0"/>
                </a:solidFill>
              </a:rPr>
              <a:t> de răspundere</a:t>
            </a:r>
            <a:r>
              <a:rPr lang="ro-RO" sz="2300" dirty="0" smtClean="0">
                <a:solidFill>
                  <a:srgbClr val="0070C0"/>
                </a:solidFill>
              </a:rPr>
              <a:t>, </a:t>
            </a:r>
            <a:r>
              <a:rPr lang="ro-RO" sz="2300" dirty="0">
                <a:solidFill>
                  <a:srgbClr val="0070C0"/>
                </a:solidFill>
              </a:rPr>
              <a:t>300 la 400 de </a:t>
            </a:r>
            <a:r>
              <a:rPr lang="ro-RO" sz="2300" dirty="0" err="1" smtClean="0">
                <a:solidFill>
                  <a:srgbClr val="0070C0"/>
                </a:solidFill>
              </a:rPr>
              <a:t>u.c</a:t>
            </a:r>
            <a:r>
              <a:rPr lang="ro-RO" sz="2300" dirty="0" smtClean="0">
                <a:solidFill>
                  <a:srgbClr val="0070C0"/>
                </a:solidFill>
              </a:rPr>
              <a:t>. </a:t>
            </a:r>
            <a:r>
              <a:rPr lang="ro-RO" sz="2300" dirty="0">
                <a:solidFill>
                  <a:srgbClr val="0070C0"/>
                </a:solidFill>
              </a:rPr>
              <a:t>aplicată persoanei juridice</a:t>
            </a:r>
            <a:br>
              <a:rPr lang="ro-RO" sz="2300" dirty="0">
                <a:solidFill>
                  <a:srgbClr val="0070C0"/>
                </a:solidFill>
              </a:rPr>
            </a:br>
            <a:endParaRPr lang="ro-RO" sz="23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0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Articolul</a:t>
            </a:r>
            <a:r>
              <a:rPr lang="en-US" b="1" dirty="0">
                <a:solidFill>
                  <a:srgbClr val="0070C0"/>
                </a:solidFill>
              </a:rPr>
              <a:t> 179. </a:t>
            </a:r>
            <a:r>
              <a:rPr lang="en-US" dirty="0" err="1">
                <a:solidFill>
                  <a:srgbClr val="0070C0"/>
                </a:solidFill>
              </a:rPr>
              <a:t>Construcţii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neautorizate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şi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intervenţii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                           </a:t>
            </a:r>
            <a:r>
              <a:rPr lang="en-US" dirty="0" err="1">
                <a:solidFill>
                  <a:srgbClr val="0070C0"/>
                </a:solidFill>
              </a:rPr>
              <a:t>neautorizate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construcţiile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existente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 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Executarea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construcţiilor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orice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categorie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fără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autorizaţie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constru</a:t>
            </a:r>
            <a:r>
              <a:rPr lang="ro-RO" sz="2800" dirty="0" err="1" smtClean="0">
                <a:solidFill>
                  <a:srgbClr val="0070C0"/>
                </a:solidFill>
              </a:rPr>
              <a:t>ire</a:t>
            </a:r>
            <a:r>
              <a:rPr lang="ro-RO" sz="2800" dirty="0" smtClean="0">
                <a:solidFill>
                  <a:srgbClr val="0070C0"/>
                </a:solidFill>
              </a:rPr>
              <a:t>,</a:t>
            </a:r>
            <a:r>
              <a:rPr lang="en-US" sz="2800" dirty="0">
                <a:solidFill>
                  <a:srgbClr val="0070C0"/>
                </a:solidFill>
              </a:rPr>
              <a:t> 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    se </a:t>
            </a:r>
            <a:r>
              <a:rPr lang="en-US" sz="2800" dirty="0" err="1">
                <a:solidFill>
                  <a:srgbClr val="0070C0"/>
                </a:solidFill>
              </a:rPr>
              <a:t>sancţionează</a:t>
            </a:r>
            <a:r>
              <a:rPr lang="en-US" sz="2800" dirty="0">
                <a:solidFill>
                  <a:srgbClr val="0070C0"/>
                </a:solidFill>
              </a:rPr>
              <a:t> cu </a:t>
            </a:r>
            <a:r>
              <a:rPr lang="en-US" sz="2800" dirty="0" err="1">
                <a:solidFill>
                  <a:srgbClr val="0070C0"/>
                </a:solidFill>
              </a:rPr>
              <a:t>amendă</a:t>
            </a:r>
            <a:r>
              <a:rPr lang="en-US" sz="2800" dirty="0">
                <a:solidFill>
                  <a:srgbClr val="0070C0"/>
                </a:solidFill>
              </a:rPr>
              <a:t> de la 100 la 150 de </a:t>
            </a:r>
            <a:r>
              <a:rPr lang="en-US" sz="2800" dirty="0" smtClean="0">
                <a:solidFill>
                  <a:srgbClr val="0070C0"/>
                </a:solidFill>
              </a:rPr>
              <a:t>u</a:t>
            </a:r>
            <a:r>
              <a:rPr lang="ro-RO" sz="2800" dirty="0" smtClean="0">
                <a:solidFill>
                  <a:srgbClr val="0070C0"/>
                </a:solidFill>
              </a:rPr>
              <a:t>.c.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aplicată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persoanei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fizice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cu </a:t>
            </a:r>
            <a:r>
              <a:rPr lang="en-US" sz="2800" dirty="0">
                <a:solidFill>
                  <a:srgbClr val="0070C0"/>
                </a:solidFill>
              </a:rPr>
              <a:t>350 la 450 de </a:t>
            </a:r>
            <a:r>
              <a:rPr lang="en-US" sz="2800" dirty="0" smtClean="0">
                <a:solidFill>
                  <a:srgbClr val="0070C0"/>
                </a:solidFill>
              </a:rPr>
              <a:t>u</a:t>
            </a:r>
            <a:r>
              <a:rPr lang="ro-RO" sz="2800" dirty="0" smtClean="0">
                <a:solidFill>
                  <a:srgbClr val="0070C0"/>
                </a:solidFill>
              </a:rPr>
              <a:t>.c.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aplicată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persoanei</a:t>
            </a:r>
            <a:r>
              <a:rPr lang="en-US" sz="2800" dirty="0">
                <a:solidFill>
                  <a:srgbClr val="0070C0"/>
                </a:solidFill>
              </a:rPr>
              <a:t> cu </a:t>
            </a:r>
            <a:r>
              <a:rPr lang="en-US" sz="2800" dirty="0" err="1">
                <a:solidFill>
                  <a:srgbClr val="0070C0"/>
                </a:solidFill>
              </a:rPr>
              <a:t>funcţie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răspundere</a:t>
            </a:r>
            <a:r>
              <a:rPr lang="en-US" sz="2800" dirty="0">
                <a:solidFill>
                  <a:srgbClr val="0070C0"/>
                </a:solidFill>
              </a:rPr>
              <a:t> cu </a:t>
            </a:r>
            <a:r>
              <a:rPr lang="en-US" sz="2800" dirty="0" err="1">
                <a:solidFill>
                  <a:srgbClr val="0070C0"/>
                </a:solidFill>
              </a:rPr>
              <a:t>demolarea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construcţiilor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neautorizate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şi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remedierea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construcţiilor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afectate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în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urma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intervenţiilor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neautorizate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   </a:t>
            </a:r>
            <a:r>
              <a:rPr lang="en-US" sz="2400" b="1" dirty="0">
                <a:solidFill>
                  <a:srgbClr val="0070C0"/>
                </a:solidFill>
              </a:rPr>
              <a:t> 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9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528366"/>
            <a:ext cx="7775575" cy="619125"/>
          </a:xfrm>
        </p:spPr>
        <p:txBody>
          <a:bodyPr/>
          <a:lstStyle/>
          <a:p>
            <a:pPr algn="ctr"/>
            <a:r>
              <a:rPr lang="ro-RO" sz="2800" b="1" dirty="0" smtClean="0">
                <a:solidFill>
                  <a:srgbClr val="FF0000"/>
                </a:solidFill>
              </a:rPr>
              <a:t>COD PENAL </a:t>
            </a:r>
            <a:r>
              <a:rPr lang="ro-RO" sz="2800" b="1" dirty="0">
                <a:solidFill>
                  <a:srgbClr val="FF0000"/>
                </a:solidFill>
              </a:rPr>
              <a:t>al Republicii </a:t>
            </a:r>
            <a:r>
              <a:rPr lang="ro-RO" sz="2800" b="1" dirty="0" smtClean="0">
                <a:solidFill>
                  <a:srgbClr val="FF0000"/>
                </a:solidFill>
              </a:rPr>
              <a:t>Moldova </a:t>
            </a:r>
            <a:r>
              <a:rPr lang="ro-RO" sz="2800" dirty="0" smtClean="0">
                <a:solidFill>
                  <a:srgbClr val="FF0000"/>
                </a:solidFill>
              </a:rPr>
              <a:t>Nr</a:t>
            </a:r>
            <a:r>
              <a:rPr lang="ro-RO" sz="2800" dirty="0">
                <a:solidFill>
                  <a:srgbClr val="FF0000"/>
                </a:solidFill>
              </a:rPr>
              <a:t>. 985 </a:t>
            </a:r>
            <a:br>
              <a:rPr lang="ro-RO" sz="2800" dirty="0">
                <a:solidFill>
                  <a:srgbClr val="FF0000"/>
                </a:solidFill>
              </a:rPr>
            </a:br>
            <a:r>
              <a:rPr lang="ro-RO" sz="2800" dirty="0">
                <a:solidFill>
                  <a:srgbClr val="FF0000"/>
                </a:solidFill>
              </a:rPr>
              <a:t>din  18.04.2002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500" b="1" dirty="0" smtClean="0">
                <a:solidFill>
                  <a:srgbClr val="0070C0"/>
                </a:solidFill>
              </a:rPr>
              <a:t>Art. 257.1.</a:t>
            </a:r>
            <a:r>
              <a:rPr lang="ro-RO" sz="2500" dirty="0">
                <a:solidFill>
                  <a:srgbClr val="0070C0"/>
                </a:solidFill>
              </a:rPr>
              <a:t> Executarea necalitativă a </a:t>
            </a:r>
            <a:r>
              <a:rPr lang="ro-RO" sz="2500" dirty="0" err="1">
                <a:solidFill>
                  <a:srgbClr val="0070C0"/>
                </a:solidFill>
              </a:rPr>
              <a:t>construcţiilor</a:t>
            </a:r>
            <a:r>
              <a:rPr lang="en-US" sz="2500" dirty="0">
                <a:solidFill>
                  <a:srgbClr val="0070C0"/>
                </a:solidFill>
              </a:rPr>
              <a:t/>
            </a:r>
            <a:br>
              <a:rPr lang="en-US" sz="2500" dirty="0">
                <a:solidFill>
                  <a:srgbClr val="0070C0"/>
                </a:solidFill>
              </a:rPr>
            </a:br>
            <a:r>
              <a:rPr lang="ro-RO" sz="2500" dirty="0"/>
              <a:t>Darea în </a:t>
            </a:r>
            <a:r>
              <a:rPr lang="ro-RO" sz="2500" dirty="0" err="1" smtClean="0"/>
              <a:t>folosinţă</a:t>
            </a:r>
            <a:r>
              <a:rPr lang="ro-RO" sz="2500" dirty="0" smtClean="0"/>
              <a:t> </a:t>
            </a:r>
            <a:r>
              <a:rPr lang="ro-RO" sz="2500" dirty="0"/>
              <a:t>obiectivelor </a:t>
            </a:r>
            <a:r>
              <a:rPr lang="ro-RO" sz="2500" dirty="0" smtClean="0"/>
              <a:t>in </a:t>
            </a:r>
            <a:r>
              <a:rPr lang="ro-RO" sz="2500" dirty="0"/>
              <a:t>stare necalitativă, neterminate sau </a:t>
            </a:r>
            <a:r>
              <a:rPr lang="ro-RO" sz="2500" dirty="0" err="1"/>
              <a:t>necorespunzînd</a:t>
            </a:r>
            <a:r>
              <a:rPr lang="ro-RO" sz="2500" dirty="0"/>
              <a:t> </a:t>
            </a:r>
            <a:r>
              <a:rPr lang="ro-RO" sz="2500" dirty="0" err="1"/>
              <a:t>condiţiilor</a:t>
            </a:r>
            <a:r>
              <a:rPr lang="ro-RO" sz="2500" dirty="0"/>
              <a:t> </a:t>
            </a:r>
            <a:r>
              <a:rPr lang="ro-RO" sz="2500" dirty="0" smtClean="0"/>
              <a:t>proiectului,</a:t>
            </a:r>
            <a:r>
              <a:rPr lang="ro-RO" sz="2500" dirty="0"/>
              <a:t/>
            </a:r>
            <a:br>
              <a:rPr lang="ro-RO" sz="2500" dirty="0"/>
            </a:br>
            <a:r>
              <a:rPr lang="ro-RO" sz="2500" dirty="0"/>
              <a:t>    se </a:t>
            </a:r>
            <a:r>
              <a:rPr lang="ro-RO" sz="2500" dirty="0" err="1"/>
              <a:t>pedepseşte</a:t>
            </a:r>
            <a:r>
              <a:rPr lang="ro-RO" sz="2500" dirty="0"/>
              <a:t> cu amendă în mărime de la 650 la 950 </a:t>
            </a:r>
            <a:r>
              <a:rPr lang="ro-RO" sz="2500" dirty="0" err="1" smtClean="0"/>
              <a:t>u.c</a:t>
            </a:r>
            <a:r>
              <a:rPr lang="ro-RO" sz="2500" dirty="0" smtClean="0"/>
              <a:t> </a:t>
            </a:r>
            <a:r>
              <a:rPr lang="ro-RO" sz="2500" dirty="0"/>
              <a:t>cu privarea de dreptul de a ocupa anumite </a:t>
            </a:r>
            <a:r>
              <a:rPr lang="ro-RO" sz="2500" dirty="0" err="1"/>
              <a:t>funcţii</a:t>
            </a:r>
            <a:r>
              <a:rPr lang="ro-RO" sz="2500" dirty="0"/>
              <a:t> sau de a exercita o anumită activitate pe un termen de la 2 la 5 ani, iar persoana juridică se </a:t>
            </a:r>
            <a:r>
              <a:rPr lang="ro-RO" sz="2500" dirty="0" err="1"/>
              <a:t>pedepseşte</a:t>
            </a:r>
            <a:r>
              <a:rPr lang="ro-RO" sz="2500" dirty="0"/>
              <a:t> cu amendă în mărime de la 2000 la 4000 </a:t>
            </a:r>
            <a:r>
              <a:rPr lang="ro-RO" sz="2500" dirty="0" err="1"/>
              <a:t>unităţi</a:t>
            </a:r>
            <a:r>
              <a:rPr lang="ro-RO" sz="2500" dirty="0"/>
              <a:t> </a:t>
            </a:r>
            <a:r>
              <a:rPr lang="ro-RO" sz="2500" dirty="0" err="1"/>
              <a:t>convenţionale</a:t>
            </a:r>
            <a:r>
              <a:rPr lang="ro-RO" sz="2500" dirty="0"/>
              <a:t> cu privarea de dreptul de a exercita o anumită activitate.</a:t>
            </a:r>
            <a:br>
              <a:rPr lang="ro-RO" sz="2500" dirty="0"/>
            </a:br>
            <a:endParaRPr lang="en-US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7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 dirty="0">
                <a:solidFill>
                  <a:srgbClr val="FF0000"/>
                </a:solidFill>
              </a:rPr>
              <a:t>COD PENAL al Republicii Moldova </a:t>
            </a:r>
            <a:r>
              <a:rPr lang="ro-RO" sz="2800" dirty="0">
                <a:solidFill>
                  <a:srgbClr val="FF0000"/>
                </a:solidFill>
              </a:rPr>
              <a:t>Nr. 985 </a:t>
            </a:r>
            <a:br>
              <a:rPr lang="ro-RO" sz="2800" dirty="0">
                <a:solidFill>
                  <a:srgbClr val="FF0000"/>
                </a:solidFill>
              </a:rPr>
            </a:br>
            <a:r>
              <a:rPr lang="ro-RO" sz="2800" dirty="0">
                <a:solidFill>
                  <a:srgbClr val="FF0000"/>
                </a:solidFill>
              </a:rPr>
              <a:t>din  18.04.2002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b="1" dirty="0">
                <a:solidFill>
                  <a:srgbClr val="0070C0"/>
                </a:solidFill>
              </a:rPr>
              <a:t>Art. </a:t>
            </a:r>
            <a:r>
              <a:rPr lang="ro-RO" sz="2400" b="1" dirty="0" smtClean="0">
                <a:solidFill>
                  <a:srgbClr val="0070C0"/>
                </a:solidFill>
              </a:rPr>
              <a:t>257.2.</a:t>
            </a:r>
            <a:r>
              <a:rPr lang="ro-RO" sz="2400" dirty="0">
                <a:solidFill>
                  <a:srgbClr val="0070C0"/>
                </a:solidFill>
              </a:rPr>
              <a:t> </a:t>
            </a:r>
            <a:r>
              <a:rPr lang="ro-RO" sz="2400" dirty="0" smtClean="0">
                <a:solidFill>
                  <a:srgbClr val="0070C0"/>
                </a:solidFill>
              </a:rPr>
              <a:t>Executarea </a:t>
            </a:r>
            <a:r>
              <a:rPr lang="ro-RO" sz="2400" dirty="0">
                <a:solidFill>
                  <a:srgbClr val="0070C0"/>
                </a:solidFill>
              </a:rPr>
              <a:t>necalitativă a </a:t>
            </a:r>
            <a:r>
              <a:rPr lang="ro-RO" sz="2400" dirty="0" err="1" smtClean="0">
                <a:solidFill>
                  <a:srgbClr val="0070C0"/>
                </a:solidFill>
              </a:rPr>
              <a:t>construcţiilor</a:t>
            </a:r>
            <a:r>
              <a:rPr lang="ro-RO" sz="2400" dirty="0" smtClean="0">
                <a:solidFill>
                  <a:srgbClr val="0070C0"/>
                </a:solidFill>
              </a:rPr>
              <a:t>.     (</a:t>
            </a:r>
            <a:r>
              <a:rPr lang="ro-RO" sz="2400" dirty="0">
                <a:solidFill>
                  <a:srgbClr val="0070C0"/>
                </a:solidFill>
              </a:rPr>
              <a:t>2) Continuarea de către persoanele responsabile a lucrărilor executate necorespunzător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oprite prin acte de </a:t>
            </a:r>
            <a:r>
              <a:rPr lang="ro-RO" sz="2400" dirty="0" smtClean="0">
                <a:solidFill>
                  <a:srgbClr val="0070C0"/>
                </a:solidFill>
              </a:rPr>
              <a:t>control, 						           se </a:t>
            </a:r>
            <a:r>
              <a:rPr lang="ro-RO" sz="2400" dirty="0" err="1">
                <a:solidFill>
                  <a:srgbClr val="0070C0"/>
                </a:solidFill>
              </a:rPr>
              <a:t>pedepseşte</a:t>
            </a:r>
            <a:r>
              <a:rPr lang="ro-RO" sz="2400" dirty="0">
                <a:solidFill>
                  <a:srgbClr val="0070C0"/>
                </a:solidFill>
              </a:rPr>
              <a:t> cu amendă în mărime de </a:t>
            </a:r>
            <a:r>
              <a:rPr lang="ro-RO" sz="2400" dirty="0" err="1">
                <a:solidFill>
                  <a:srgbClr val="0070C0"/>
                </a:solidFill>
              </a:rPr>
              <a:t>pînă</a:t>
            </a:r>
            <a:r>
              <a:rPr lang="ro-RO" sz="2400" dirty="0">
                <a:solidFill>
                  <a:srgbClr val="0070C0"/>
                </a:solidFill>
              </a:rPr>
              <a:t> la 550 </a:t>
            </a:r>
            <a:r>
              <a:rPr lang="ro-RO" sz="2400" dirty="0" err="1" smtClean="0">
                <a:solidFill>
                  <a:srgbClr val="0070C0"/>
                </a:solidFill>
              </a:rPr>
              <a:t>u.c</a:t>
            </a:r>
            <a:r>
              <a:rPr lang="ro-RO" sz="2400" dirty="0" smtClean="0">
                <a:solidFill>
                  <a:srgbClr val="0070C0"/>
                </a:solidFill>
              </a:rPr>
              <a:t> </a:t>
            </a:r>
            <a:r>
              <a:rPr lang="ro-RO" sz="2400" dirty="0">
                <a:solidFill>
                  <a:srgbClr val="0070C0"/>
                </a:solidFill>
              </a:rPr>
              <a:t>iar persoana juridică se </a:t>
            </a:r>
            <a:r>
              <a:rPr lang="ro-RO" sz="2400" dirty="0" err="1">
                <a:solidFill>
                  <a:srgbClr val="0070C0"/>
                </a:solidFill>
              </a:rPr>
              <a:t>pedepseşte</a:t>
            </a:r>
            <a:r>
              <a:rPr lang="ro-RO" sz="2400" dirty="0">
                <a:solidFill>
                  <a:srgbClr val="0070C0"/>
                </a:solidFill>
              </a:rPr>
              <a:t> cu amendă în mărime de la 4000 la 6000 </a:t>
            </a:r>
            <a:r>
              <a:rPr lang="ro-RO" sz="2400" dirty="0" err="1" smtClean="0">
                <a:solidFill>
                  <a:srgbClr val="0070C0"/>
                </a:solidFill>
              </a:rPr>
              <a:t>u.c</a:t>
            </a:r>
            <a:r>
              <a:rPr lang="ro-RO" sz="2400" dirty="0" smtClean="0">
                <a:solidFill>
                  <a:srgbClr val="0070C0"/>
                </a:solidFill>
              </a:rPr>
              <a:t>. </a:t>
            </a:r>
            <a:r>
              <a:rPr lang="ro-RO" sz="2400" dirty="0">
                <a:solidFill>
                  <a:srgbClr val="0070C0"/>
                </a:solidFill>
              </a:rPr>
              <a:t>cu privarea de dreptul de a exercita o anumită activitate sau cu lichidarea persoanei juridice.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9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COD PENAL al Republicii Moldova </a:t>
            </a:r>
            <a:r>
              <a:rPr lang="ro-RO" dirty="0">
                <a:solidFill>
                  <a:srgbClr val="FF0000"/>
                </a:solidFill>
              </a:rPr>
              <a:t>Nr. 985 </a:t>
            </a:r>
            <a:br>
              <a:rPr lang="ro-RO" dirty="0">
                <a:solidFill>
                  <a:srgbClr val="FF0000"/>
                </a:solidFill>
              </a:rPr>
            </a:br>
            <a:r>
              <a:rPr lang="ro-RO" dirty="0">
                <a:solidFill>
                  <a:srgbClr val="FF0000"/>
                </a:solidFill>
              </a:rPr>
              <a:t>din  18.04.2002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18052"/>
            <a:ext cx="7776000" cy="4045948"/>
          </a:xfrm>
        </p:spPr>
        <p:txBody>
          <a:bodyPr/>
          <a:lstStyle/>
          <a:p>
            <a:r>
              <a:rPr lang="ro-RO" sz="2200" b="1" dirty="0">
                <a:solidFill>
                  <a:srgbClr val="0070C0"/>
                </a:solidFill>
              </a:rPr>
              <a:t>Art. </a:t>
            </a:r>
            <a:r>
              <a:rPr lang="ro-RO" sz="2200" b="1" dirty="0" smtClean="0">
                <a:solidFill>
                  <a:srgbClr val="0070C0"/>
                </a:solidFill>
              </a:rPr>
              <a:t>257.3.</a:t>
            </a:r>
            <a:r>
              <a:rPr lang="ro-RO" sz="2200" dirty="0">
                <a:solidFill>
                  <a:srgbClr val="0070C0"/>
                </a:solidFill>
              </a:rPr>
              <a:t> Executarea necalitativă a </a:t>
            </a:r>
            <a:r>
              <a:rPr lang="ro-RO" sz="2200" dirty="0" err="1">
                <a:solidFill>
                  <a:srgbClr val="0070C0"/>
                </a:solidFill>
              </a:rPr>
              <a:t>construcţiilor</a:t>
            </a:r>
            <a:r>
              <a:rPr lang="ro-RO" sz="2200" dirty="0" smtClean="0">
                <a:solidFill>
                  <a:srgbClr val="0070C0"/>
                </a:solidFill>
              </a:rPr>
              <a:t>.</a:t>
            </a:r>
            <a:r>
              <a:rPr lang="ro-RO" sz="2200" dirty="0"/>
              <a:t> </a:t>
            </a:r>
            <a:r>
              <a:rPr lang="ro-RO" sz="2200" dirty="0" smtClean="0"/>
              <a:t>		               (</a:t>
            </a:r>
            <a:r>
              <a:rPr lang="ro-RO" sz="2200" dirty="0"/>
              <a:t>3) Proiectarea, verificarea, expertizarea, realizarea de către persoanele responsabile a unui </a:t>
            </a:r>
            <a:r>
              <a:rPr lang="ro-RO" sz="2200" dirty="0" smtClean="0"/>
              <a:t>obiectiv</a:t>
            </a:r>
            <a:r>
              <a:rPr lang="ro-RO" sz="2200" dirty="0"/>
              <a:t>,</a:t>
            </a:r>
            <a:r>
              <a:rPr lang="ro-RO" sz="2200" dirty="0" smtClean="0"/>
              <a:t> </a:t>
            </a:r>
            <a:r>
              <a:rPr lang="ro-RO" sz="2200" dirty="0"/>
              <a:t>drept </a:t>
            </a:r>
            <a:r>
              <a:rPr lang="ro-RO" sz="2200" dirty="0" smtClean="0"/>
              <a:t>urmare;	 a</a:t>
            </a:r>
            <a:r>
              <a:rPr lang="ro-RO" sz="2200" dirty="0"/>
              <a:t>) vătămarea gravă a </a:t>
            </a:r>
            <a:r>
              <a:rPr lang="ro-RO" sz="2200" dirty="0" err="1"/>
              <a:t>integrităţii</a:t>
            </a:r>
            <a:r>
              <a:rPr lang="ro-RO" sz="2200" dirty="0"/>
              <a:t> corporale sau a </a:t>
            </a:r>
            <a:r>
              <a:rPr lang="ro-RO" sz="2200" dirty="0" err="1" smtClean="0"/>
              <a:t>sănătăţii</a:t>
            </a:r>
            <a:r>
              <a:rPr lang="ro-RO" sz="2200" dirty="0" smtClean="0"/>
              <a:t>, 	</a:t>
            </a:r>
            <a:r>
              <a:rPr lang="ro-RO" sz="2200" dirty="0"/>
              <a:t> </a:t>
            </a:r>
            <a:r>
              <a:rPr lang="ro-RO" sz="2200" dirty="0" smtClean="0"/>
              <a:t>b</a:t>
            </a:r>
            <a:r>
              <a:rPr lang="ro-RO" sz="2200" dirty="0"/>
              <a:t>) distrugerea totală sau </a:t>
            </a:r>
            <a:r>
              <a:rPr lang="ro-RO" sz="2200" dirty="0" err="1"/>
              <a:t>parţială</a:t>
            </a:r>
            <a:r>
              <a:rPr lang="ro-RO" sz="2200" dirty="0"/>
              <a:t> a </a:t>
            </a:r>
            <a:r>
              <a:rPr lang="ro-RO" sz="2200" dirty="0" err="1"/>
              <a:t>construcţiei</a:t>
            </a:r>
            <a:r>
              <a:rPr lang="ro-RO" sz="2200" dirty="0" smtClean="0"/>
              <a:t>;</a:t>
            </a:r>
            <a:r>
              <a:rPr lang="ro-RO" sz="2200" dirty="0"/>
              <a:t> </a:t>
            </a:r>
            <a:r>
              <a:rPr lang="ro-RO" sz="2200" dirty="0" smtClean="0"/>
              <a:t>		</a:t>
            </a:r>
            <a:r>
              <a:rPr lang="ro-RO" sz="2200" dirty="0"/>
              <a:t> </a:t>
            </a:r>
            <a:r>
              <a:rPr lang="ro-RO" sz="2200" dirty="0" smtClean="0"/>
              <a:t>c</a:t>
            </a:r>
            <a:r>
              <a:rPr lang="ro-RO" sz="2200" dirty="0"/>
              <a:t>) distrugerea sau defectarea unor </a:t>
            </a:r>
            <a:r>
              <a:rPr lang="ro-RO" sz="2200" dirty="0" err="1" smtClean="0"/>
              <a:t>instalaţii</a:t>
            </a:r>
            <a:r>
              <a:rPr lang="ro-RO" sz="2200" dirty="0" smtClean="0"/>
              <a:t>, </a:t>
            </a:r>
            <a:r>
              <a:rPr lang="ro-RO" sz="2200" dirty="0"/>
              <a:t>    </a:t>
            </a:r>
            <a:r>
              <a:rPr lang="ro-RO" sz="2200" dirty="0" smtClean="0"/>
              <a:t>		</a:t>
            </a:r>
            <a:r>
              <a:rPr lang="ro-RO" sz="2200" dirty="0"/>
              <a:t> </a:t>
            </a:r>
            <a:r>
              <a:rPr lang="ro-RO" sz="2200" dirty="0" smtClean="0"/>
              <a:t>d</a:t>
            </a:r>
            <a:r>
              <a:rPr lang="ro-RO" sz="2200" dirty="0"/>
              <a:t>) daune în </a:t>
            </a:r>
            <a:r>
              <a:rPr lang="ro-RO" sz="2200" dirty="0" err="1"/>
              <a:t>proporţii</a:t>
            </a:r>
            <a:r>
              <a:rPr lang="ro-RO" sz="2200" dirty="0"/>
              <a:t> mari,</a:t>
            </a:r>
            <a:r>
              <a:rPr lang="ro-RO" sz="2200" dirty="0" smtClean="0"/>
              <a:t>  					 se </a:t>
            </a:r>
            <a:r>
              <a:rPr lang="ro-RO" sz="2200" dirty="0" err="1"/>
              <a:t>pedepseşte</a:t>
            </a:r>
            <a:r>
              <a:rPr lang="ro-RO" sz="2200" dirty="0"/>
              <a:t> cu amendă în mărime de la 550 la 950 </a:t>
            </a:r>
            <a:r>
              <a:rPr lang="ro-RO" sz="2200" dirty="0" err="1" smtClean="0"/>
              <a:t>u.c</a:t>
            </a:r>
            <a:r>
              <a:rPr lang="ro-RO" sz="2200" dirty="0" smtClean="0"/>
              <a:t>.</a:t>
            </a:r>
            <a:r>
              <a:rPr lang="ro-RO" sz="2200" dirty="0"/>
              <a:t> sau cu închisoare de </a:t>
            </a:r>
            <a:r>
              <a:rPr lang="ro-RO" sz="2200" dirty="0" err="1"/>
              <a:t>pînă</a:t>
            </a:r>
            <a:r>
              <a:rPr lang="ro-RO" sz="2200" dirty="0"/>
              <a:t> la 5 ani, iar persoana juridică se </a:t>
            </a:r>
            <a:r>
              <a:rPr lang="ro-RO" sz="2200" dirty="0" err="1"/>
              <a:t>pedepseşte</a:t>
            </a:r>
            <a:r>
              <a:rPr lang="ro-RO" sz="2200" dirty="0"/>
              <a:t> cu amendă în mărime de la 6000 la 11000 </a:t>
            </a:r>
            <a:r>
              <a:rPr lang="ro-RO" sz="2200" dirty="0" err="1" smtClean="0"/>
              <a:t>u.c</a:t>
            </a:r>
            <a:r>
              <a:rPr lang="ro-RO" sz="2200" dirty="0" smtClean="0"/>
              <a:t>. </a:t>
            </a:r>
            <a:r>
              <a:rPr lang="ro-RO" sz="2200" dirty="0"/>
              <a:t>cu privarea de dreptul de a exercita o anumită activitate sau cu lichidarea persoanei juridice.</a:t>
            </a:r>
            <a:br>
              <a:rPr lang="ro-RO" sz="2200" dirty="0"/>
            </a:br>
            <a:r>
              <a:rPr lang="ro-RO" dirty="0"/>
              <a:t>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00" y="1957814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359085"/>
            <a:ext cx="7775575" cy="742766"/>
          </a:xfrm>
        </p:spPr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COD PENAL al Republicii Moldova </a:t>
            </a:r>
            <a:r>
              <a:rPr lang="ro-RO" dirty="0">
                <a:solidFill>
                  <a:srgbClr val="FF0000"/>
                </a:solidFill>
              </a:rPr>
              <a:t>Nr. 985 </a:t>
            </a:r>
            <a:br>
              <a:rPr lang="ro-RO" dirty="0">
                <a:solidFill>
                  <a:srgbClr val="FF0000"/>
                </a:solidFill>
              </a:rPr>
            </a:br>
            <a:r>
              <a:rPr lang="ro-RO" dirty="0">
                <a:solidFill>
                  <a:srgbClr val="FF0000"/>
                </a:solidFill>
              </a:rPr>
              <a:t>din  18.04.2002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341692"/>
            <a:ext cx="7776000" cy="3922307"/>
          </a:xfrm>
        </p:spPr>
        <p:txBody>
          <a:bodyPr/>
          <a:lstStyle/>
          <a:p>
            <a:r>
              <a:rPr lang="ro-RO" sz="2400" b="1" dirty="0">
                <a:solidFill>
                  <a:srgbClr val="0070C0"/>
                </a:solidFill>
              </a:rPr>
              <a:t>Art. </a:t>
            </a:r>
            <a:r>
              <a:rPr lang="ro-RO" sz="2400" b="1" dirty="0" smtClean="0">
                <a:solidFill>
                  <a:srgbClr val="0070C0"/>
                </a:solidFill>
              </a:rPr>
              <a:t>257.4.</a:t>
            </a:r>
            <a:r>
              <a:rPr lang="ro-RO" sz="2400" dirty="0">
                <a:solidFill>
                  <a:srgbClr val="0070C0"/>
                </a:solidFill>
              </a:rPr>
              <a:t> Executarea necalitativă a </a:t>
            </a:r>
            <a:r>
              <a:rPr lang="ro-RO" sz="2400" dirty="0" err="1">
                <a:solidFill>
                  <a:srgbClr val="0070C0"/>
                </a:solidFill>
              </a:rPr>
              <a:t>construcţiilor</a:t>
            </a:r>
            <a:r>
              <a:rPr lang="ro-RO" sz="2400" dirty="0" smtClean="0">
                <a:solidFill>
                  <a:srgbClr val="0070C0"/>
                </a:solidFill>
              </a:rPr>
              <a:t>.</a:t>
            </a:r>
            <a:r>
              <a:rPr lang="ro-RO" sz="2400" dirty="0"/>
              <a:t> </a:t>
            </a:r>
            <a:r>
              <a:rPr lang="ro-RO" sz="2400" dirty="0" smtClean="0"/>
              <a:t>    </a:t>
            </a:r>
            <a:r>
              <a:rPr lang="ro-RO" sz="2600" dirty="0" smtClean="0">
                <a:solidFill>
                  <a:srgbClr val="0070C0"/>
                </a:solidFill>
              </a:rPr>
              <a:t>(</a:t>
            </a:r>
            <a:r>
              <a:rPr lang="ro-RO" sz="2600" dirty="0">
                <a:solidFill>
                  <a:srgbClr val="0070C0"/>
                </a:solidFill>
              </a:rPr>
              <a:t>4) </a:t>
            </a:r>
            <a:r>
              <a:rPr lang="ro-RO" sz="2600" dirty="0" err="1">
                <a:solidFill>
                  <a:srgbClr val="0070C0"/>
                </a:solidFill>
              </a:rPr>
              <a:t>Acţiunile</a:t>
            </a:r>
            <a:r>
              <a:rPr lang="ro-RO" sz="2600" dirty="0">
                <a:solidFill>
                  <a:srgbClr val="0070C0"/>
                </a:solidFill>
              </a:rPr>
              <a:t> prevăzute la alin.(3), care au provocat decesul persoanei, </a:t>
            </a:r>
            <a:br>
              <a:rPr lang="ro-RO" sz="2600" dirty="0">
                <a:solidFill>
                  <a:srgbClr val="0070C0"/>
                </a:solidFill>
              </a:rPr>
            </a:br>
            <a:r>
              <a:rPr lang="ro-RO" sz="2600" dirty="0">
                <a:solidFill>
                  <a:srgbClr val="0070C0"/>
                </a:solidFill>
              </a:rPr>
              <a:t>    se pedepsesc cu închisoare de la 5 la 10 ani, iar persoana juridică se </a:t>
            </a:r>
            <a:r>
              <a:rPr lang="ro-RO" sz="2600" dirty="0" err="1">
                <a:solidFill>
                  <a:srgbClr val="0070C0"/>
                </a:solidFill>
              </a:rPr>
              <a:t>pedepseşte</a:t>
            </a:r>
            <a:r>
              <a:rPr lang="ro-RO" sz="2600" dirty="0">
                <a:solidFill>
                  <a:srgbClr val="0070C0"/>
                </a:solidFill>
              </a:rPr>
              <a:t> cu amendă în mărime de la 6000 la 11000 </a:t>
            </a:r>
            <a:r>
              <a:rPr lang="ro-RO" sz="2600" dirty="0" err="1">
                <a:solidFill>
                  <a:srgbClr val="0070C0"/>
                </a:solidFill>
              </a:rPr>
              <a:t>unităţi</a:t>
            </a:r>
            <a:r>
              <a:rPr lang="ro-RO" sz="2600" dirty="0">
                <a:solidFill>
                  <a:srgbClr val="0070C0"/>
                </a:solidFill>
              </a:rPr>
              <a:t> </a:t>
            </a:r>
            <a:r>
              <a:rPr lang="ro-RO" sz="2600" dirty="0" err="1">
                <a:solidFill>
                  <a:srgbClr val="0070C0"/>
                </a:solidFill>
              </a:rPr>
              <a:t>convenţionale</a:t>
            </a:r>
            <a:r>
              <a:rPr lang="ro-RO" sz="2600" dirty="0">
                <a:solidFill>
                  <a:srgbClr val="0070C0"/>
                </a:solidFill>
              </a:rPr>
              <a:t> cu privarea de dreptul de a exercita o anumită activitate sau cu lichidarea persoanei juridice.</a:t>
            </a:r>
            <a:br>
              <a:rPr lang="ro-RO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" y="1461145"/>
            <a:ext cx="8277727" cy="619125"/>
          </a:xfrm>
        </p:spPr>
        <p:txBody>
          <a:bodyPr/>
          <a:lstStyle/>
          <a:p>
            <a:r>
              <a:rPr lang="ro-MD" b="1" dirty="0">
                <a:solidFill>
                  <a:srgbClr val="002060"/>
                </a:solidFill>
              </a:rPr>
              <a:t> Normative în </a:t>
            </a:r>
            <a:r>
              <a:rPr lang="ro-MD" b="1" dirty="0" err="1" smtClean="0">
                <a:solidFill>
                  <a:srgbClr val="002060"/>
                </a:solidFill>
              </a:rPr>
              <a:t>construcţie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46994"/>
            <a:ext cx="7776000" cy="4017005"/>
          </a:xfrm>
        </p:spPr>
        <p:txBody>
          <a:bodyPr/>
          <a:lstStyle/>
          <a:p>
            <a:pPr algn="just"/>
            <a:r>
              <a:rPr lang="ro-RO" sz="2400" dirty="0" smtClean="0">
                <a:solidFill>
                  <a:srgbClr val="0070C0"/>
                </a:solidFill>
              </a:rPr>
              <a:t>NCM </a:t>
            </a:r>
            <a:r>
              <a:rPr lang="ro-RO" sz="2400" dirty="0">
                <a:solidFill>
                  <a:srgbClr val="0070C0"/>
                </a:solidFill>
              </a:rPr>
              <a:t>G.03.03:2015 Instalații interioare de alimentare cu apă și de canalizare;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>
                <a:solidFill>
                  <a:srgbClr val="0070C0"/>
                </a:solidFill>
              </a:rPr>
              <a:t>- NCM G.03.02:2015 Rețele și instalații exterioare de canalizare, aprobat prin ordinul Ministerului Dezvoltării Regionale și Construcțiilor nr. 56 din 25.04.2016 și care a înlocuit  </a:t>
            </a:r>
            <a:r>
              <a:rPr lang="ro-RO" sz="2400" dirty="0" err="1">
                <a:solidFill>
                  <a:srgbClr val="0070C0"/>
                </a:solidFill>
              </a:rPr>
              <a:t>СНиП</a:t>
            </a:r>
            <a:r>
              <a:rPr lang="ro-RO" sz="2400" dirty="0">
                <a:solidFill>
                  <a:srgbClr val="0070C0"/>
                </a:solidFill>
              </a:rPr>
              <a:t> 2.04.03-85: Canalizarea. Rețele și instalații exterioare;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>
                <a:solidFill>
                  <a:srgbClr val="0070C0"/>
                </a:solidFill>
              </a:rPr>
              <a:t>-  </a:t>
            </a:r>
            <a:r>
              <a:rPr lang="ro-RO" sz="2400" dirty="0" err="1">
                <a:solidFill>
                  <a:srgbClr val="0070C0"/>
                </a:solidFill>
              </a:rPr>
              <a:t>СНиП</a:t>
            </a:r>
            <a:r>
              <a:rPr lang="ro-RO" sz="2400" dirty="0">
                <a:solidFill>
                  <a:srgbClr val="0070C0"/>
                </a:solidFill>
              </a:rPr>
              <a:t> 2.04.02-84* - Alimentarea cu apă. Rețele și instalații exterioare</a:t>
            </a:r>
            <a:r>
              <a:rPr lang="ro-RO" sz="2400" dirty="0" smtClean="0">
                <a:solidFill>
                  <a:srgbClr val="0070C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>
                <a:solidFill>
                  <a:srgbClr val="002060"/>
                </a:solidFill>
              </a:rPr>
              <a:t>Normative în </a:t>
            </a:r>
            <a:r>
              <a:rPr lang="ro-MD" b="1" dirty="0" err="1" smtClean="0">
                <a:solidFill>
                  <a:srgbClr val="002060"/>
                </a:solidFill>
              </a:rPr>
              <a:t>construcţie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018461"/>
            <a:ext cx="7776000" cy="4245539"/>
          </a:xfrm>
        </p:spPr>
        <p:txBody>
          <a:bodyPr/>
          <a:lstStyle/>
          <a:p>
            <a:pPr algn="just"/>
            <a:r>
              <a:rPr lang="ro-RO" sz="2400" dirty="0">
                <a:solidFill>
                  <a:srgbClr val="0070C0"/>
                </a:solidFill>
              </a:rPr>
              <a:t>-  </a:t>
            </a:r>
            <a:r>
              <a:rPr lang="ro-RO" sz="2400" dirty="0" err="1">
                <a:solidFill>
                  <a:srgbClr val="0070C0"/>
                </a:solidFill>
              </a:rPr>
              <a:t>СНиП</a:t>
            </a:r>
            <a:r>
              <a:rPr lang="ro-RO" sz="2400" dirty="0">
                <a:solidFill>
                  <a:srgbClr val="0070C0"/>
                </a:solidFill>
              </a:rPr>
              <a:t> 3.05.04-85 - Rețele exterioare de alimentare cu apă și canalizare;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 smtClean="0">
                <a:solidFill>
                  <a:srgbClr val="0070C0"/>
                </a:solidFill>
              </a:rPr>
              <a:t>- CP </a:t>
            </a:r>
            <a:r>
              <a:rPr lang="ro-RO" sz="2400" dirty="0">
                <a:solidFill>
                  <a:srgbClr val="0070C0"/>
                </a:solidFill>
              </a:rPr>
              <a:t>G.03.01-2006 Proiectarea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montarea conductelor sistemelor interioară de alimentare cu apă rece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fierbinte cu utilizarea </a:t>
            </a:r>
            <a:r>
              <a:rPr lang="ro-RO" sz="2400" dirty="0" err="1">
                <a:solidFill>
                  <a:srgbClr val="0070C0"/>
                </a:solidFill>
              </a:rPr>
              <a:t>ţevilor</a:t>
            </a:r>
            <a:r>
              <a:rPr lang="ro-RO" sz="2400" dirty="0">
                <a:solidFill>
                  <a:srgbClr val="0070C0"/>
                </a:solidFill>
              </a:rPr>
              <a:t> de </a:t>
            </a:r>
            <a:r>
              <a:rPr lang="ro-RO" sz="2400" dirty="0" err="1">
                <a:solidFill>
                  <a:srgbClr val="0070C0"/>
                </a:solidFill>
              </a:rPr>
              <a:t>oţel</a:t>
            </a:r>
            <a:r>
              <a:rPr lang="ro-RO" sz="2400" dirty="0">
                <a:solidFill>
                  <a:srgbClr val="0070C0"/>
                </a:solidFill>
              </a:rPr>
              <a:t> cu acoperire de polimeri;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>
                <a:solidFill>
                  <a:srgbClr val="0070C0"/>
                </a:solidFill>
              </a:rPr>
              <a:t>- CP G.03.02-2006 Proiectarea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montarea conductelor sistemelor de aprovizionare cu apă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canalizarea din materiale de polimeri</a:t>
            </a:r>
            <a:r>
              <a:rPr lang="ro-RO" sz="2400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endParaRPr lang="ro-RO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32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Introducere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o-RO" sz="2800" dirty="0" smtClean="0">
                <a:solidFill>
                  <a:srgbClr val="002060"/>
                </a:solidFill>
              </a:rPr>
              <a:t>la </a:t>
            </a:r>
            <a:r>
              <a:rPr lang="en-US" sz="2800" dirty="0" smtClean="0">
                <a:solidFill>
                  <a:srgbClr val="002060"/>
                </a:solidFill>
              </a:rPr>
              <a:t> tem</a:t>
            </a:r>
            <a:r>
              <a:rPr lang="ro-RO" sz="2800" dirty="0" smtClean="0">
                <a:solidFill>
                  <a:srgbClr val="002060"/>
                </a:solidFill>
              </a:rPr>
              <a:t>ă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88" y="2088756"/>
            <a:ext cx="7776000" cy="3816000"/>
          </a:xfrm>
        </p:spPr>
        <p:txBody>
          <a:bodyPr/>
          <a:lstStyle/>
          <a:p>
            <a:pPr marL="0" indent="0">
              <a:buNone/>
            </a:pPr>
            <a:r>
              <a:rPr lang="ro-MD" sz="2400" dirty="0" smtClean="0">
                <a:solidFill>
                  <a:srgbClr val="0070C0"/>
                </a:solidFill>
              </a:rPr>
              <a:t>Sistem</a:t>
            </a:r>
            <a:r>
              <a:rPr lang="ro-MD" sz="2400" b="1" dirty="0" smtClean="0">
                <a:solidFill>
                  <a:srgbClr val="0070C0"/>
                </a:solidFill>
              </a:rPr>
              <a:t> </a:t>
            </a:r>
            <a:r>
              <a:rPr lang="ro-MD" sz="2400" dirty="0" smtClean="0">
                <a:solidFill>
                  <a:srgbClr val="0070C0"/>
                </a:solidFill>
              </a:rPr>
              <a:t>de documente normative în </a:t>
            </a:r>
            <a:r>
              <a:rPr lang="ro-MD" sz="2400" dirty="0" err="1" smtClean="0">
                <a:solidFill>
                  <a:srgbClr val="0070C0"/>
                </a:solidFill>
              </a:rPr>
              <a:t>construcţii</a:t>
            </a:r>
            <a:r>
              <a:rPr lang="ro-RO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o-MD" sz="2400" dirty="0" smtClean="0">
                <a:solidFill>
                  <a:srgbClr val="0070C0"/>
                </a:solidFill>
              </a:rPr>
              <a:t>reprezintă </a:t>
            </a:r>
            <a:r>
              <a:rPr lang="ro-MD" sz="2400" dirty="0">
                <a:solidFill>
                  <a:srgbClr val="0070C0"/>
                </a:solidFill>
              </a:rPr>
              <a:t>un </a:t>
            </a:r>
            <a:r>
              <a:rPr lang="ro-MD" sz="2400" dirty="0" smtClean="0">
                <a:solidFill>
                  <a:srgbClr val="0070C0"/>
                </a:solidFill>
              </a:rPr>
              <a:t>ansamblul de acte  </a:t>
            </a:r>
            <a:r>
              <a:rPr lang="ro-MD" sz="2400" dirty="0">
                <a:solidFill>
                  <a:srgbClr val="0070C0"/>
                </a:solidFill>
              </a:rPr>
              <a:t>care </a:t>
            </a:r>
            <a:r>
              <a:rPr lang="ro-MD" sz="2400" dirty="0" err="1">
                <a:solidFill>
                  <a:srgbClr val="0070C0"/>
                </a:solidFill>
              </a:rPr>
              <a:t>conţin</a:t>
            </a:r>
            <a:r>
              <a:rPr lang="ro-MD" sz="2400" dirty="0">
                <a:solidFill>
                  <a:srgbClr val="0070C0"/>
                </a:solidFill>
              </a:rPr>
              <a:t> reglementări privind activitatea practică </a:t>
            </a:r>
            <a:r>
              <a:rPr lang="ro-MD" sz="2400" dirty="0" err="1">
                <a:solidFill>
                  <a:srgbClr val="0070C0"/>
                </a:solidFill>
              </a:rPr>
              <a:t>şi</a:t>
            </a:r>
            <a:r>
              <a:rPr lang="ro-MD" sz="2400" dirty="0">
                <a:solidFill>
                  <a:srgbClr val="0070C0"/>
                </a:solidFill>
              </a:rPr>
              <a:t> se constituie din: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 - acte legislative </a:t>
            </a:r>
            <a:r>
              <a:rPr lang="ro-MD" sz="2400" dirty="0" err="1">
                <a:solidFill>
                  <a:srgbClr val="0070C0"/>
                </a:solidFill>
              </a:rPr>
              <a:t>şi</a:t>
            </a:r>
            <a:r>
              <a:rPr lang="ro-MD" sz="2400" dirty="0">
                <a:solidFill>
                  <a:srgbClr val="0070C0"/>
                </a:solidFill>
              </a:rPr>
              <a:t> </a:t>
            </a:r>
            <a:r>
              <a:rPr lang="ro-MD" sz="2400" dirty="0" smtClean="0">
                <a:solidFill>
                  <a:srgbClr val="0070C0"/>
                </a:solidFill>
              </a:rPr>
              <a:t>normative în </a:t>
            </a:r>
            <a:r>
              <a:rPr lang="ro-MD" sz="2400" dirty="0" err="1" smtClean="0">
                <a:solidFill>
                  <a:srgbClr val="0070C0"/>
                </a:solidFill>
              </a:rPr>
              <a:t>construcţii</a:t>
            </a:r>
            <a:r>
              <a:rPr lang="ro-MD" sz="2400" dirty="0" smtClean="0">
                <a:solidFill>
                  <a:srgbClr val="0070C0"/>
                </a:solidFill>
              </a:rPr>
              <a:t> – </a:t>
            </a:r>
            <a:r>
              <a:rPr lang="ro-MD" sz="2400" dirty="0">
                <a:solidFill>
                  <a:srgbClr val="0070C0"/>
                </a:solidFill>
              </a:rPr>
              <a:t>reglementări în </a:t>
            </a:r>
            <a:r>
              <a:rPr lang="ro-MD" sz="2400" dirty="0" err="1">
                <a:solidFill>
                  <a:srgbClr val="0070C0"/>
                </a:solidFill>
              </a:rPr>
              <a:t>construcţii</a:t>
            </a:r>
            <a:r>
              <a:rPr lang="ro-MD" sz="2400" dirty="0">
                <a:solidFill>
                  <a:srgbClr val="0070C0"/>
                </a:solidFill>
              </a:rPr>
              <a:t>;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 - normative în </a:t>
            </a:r>
            <a:r>
              <a:rPr lang="ro-MD" sz="2400" dirty="0" err="1">
                <a:solidFill>
                  <a:srgbClr val="0070C0"/>
                </a:solidFill>
              </a:rPr>
              <a:t>construcţii</a:t>
            </a:r>
            <a:r>
              <a:rPr lang="ro-MD" sz="2400" dirty="0">
                <a:solidFill>
                  <a:srgbClr val="0070C0"/>
                </a:solidFill>
              </a:rPr>
              <a:t> moldovene – NCM – reglementări tehnice;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</a:t>
            </a:r>
            <a:r>
              <a:rPr lang="ro-MD" sz="2400" dirty="0" smtClean="0">
                <a:solidFill>
                  <a:srgbClr val="0070C0"/>
                </a:solidFill>
              </a:rPr>
              <a:t> - </a:t>
            </a:r>
            <a:r>
              <a:rPr lang="ro-MD" sz="2400" dirty="0">
                <a:solidFill>
                  <a:srgbClr val="0070C0"/>
                </a:solidFill>
              </a:rPr>
              <a:t>standarde de firmă – SF;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 - coduri de bună </a:t>
            </a:r>
            <a:r>
              <a:rPr lang="ro-MD" sz="2400" dirty="0" smtClean="0">
                <a:solidFill>
                  <a:srgbClr val="0070C0"/>
                </a:solidFill>
              </a:rPr>
              <a:t>practică </a:t>
            </a:r>
            <a:r>
              <a:rPr lang="ro-MD" sz="2400" dirty="0">
                <a:solidFill>
                  <a:srgbClr val="0070C0"/>
                </a:solidFill>
              </a:rPr>
              <a:t>– CP;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 - normative interstatale în </a:t>
            </a:r>
            <a:r>
              <a:rPr lang="ro-MD" sz="2400" dirty="0" err="1">
                <a:solidFill>
                  <a:srgbClr val="0070C0"/>
                </a:solidFill>
              </a:rPr>
              <a:t>construcţii</a:t>
            </a:r>
            <a:r>
              <a:rPr lang="ro-MD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o-MD" sz="14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4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621" y="1666148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>
                <a:solidFill>
                  <a:srgbClr val="002060"/>
                </a:solidFill>
              </a:rPr>
              <a:t>Normative în </a:t>
            </a:r>
            <a:r>
              <a:rPr lang="ro-MD" b="1" dirty="0" err="1" smtClean="0">
                <a:solidFill>
                  <a:srgbClr val="002060"/>
                </a:solidFill>
              </a:rPr>
              <a:t>construcţie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568423"/>
            <a:ext cx="7776000" cy="3816000"/>
          </a:xfrm>
        </p:spPr>
        <p:txBody>
          <a:bodyPr/>
          <a:lstStyle/>
          <a:p>
            <a:pPr algn="just"/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70C0"/>
                </a:solidFill>
              </a:rPr>
              <a:t> </a:t>
            </a:r>
            <a:r>
              <a:rPr lang="ro-RO" sz="2400" dirty="0">
                <a:solidFill>
                  <a:srgbClr val="0070C0"/>
                </a:solidFill>
              </a:rPr>
              <a:t>CP G.03.03-2011 Proiectarea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montarea conductelor subterane de alimentare cu apă din </a:t>
            </a:r>
            <a:r>
              <a:rPr lang="ro-RO" sz="2400" dirty="0" err="1">
                <a:solidFill>
                  <a:srgbClr val="0070C0"/>
                </a:solidFill>
              </a:rPr>
              <a:t>ţevi</a:t>
            </a:r>
            <a:r>
              <a:rPr lang="ro-RO" sz="2400" dirty="0">
                <a:solidFill>
                  <a:srgbClr val="0070C0"/>
                </a:solidFill>
              </a:rPr>
              <a:t> de masă plastică cu fibre de sticlă;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 smtClean="0">
                <a:solidFill>
                  <a:srgbClr val="0070C0"/>
                </a:solidFill>
              </a:rPr>
              <a:t>- CP </a:t>
            </a:r>
            <a:r>
              <a:rPr lang="ro-RO" sz="2400" dirty="0">
                <a:solidFill>
                  <a:srgbClr val="0070C0"/>
                </a:solidFill>
              </a:rPr>
              <a:t>G.03.04-2011 Proiectarea, montarea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exploatarea sistemelor de canalizare interioară din </a:t>
            </a:r>
            <a:r>
              <a:rPr lang="ro-RO" sz="2400" dirty="0" err="1">
                <a:solidFill>
                  <a:srgbClr val="0070C0"/>
                </a:solidFill>
              </a:rPr>
              <a:t>ţevi</a:t>
            </a:r>
            <a:r>
              <a:rPr lang="ro-RO" sz="2400" dirty="0">
                <a:solidFill>
                  <a:srgbClr val="0070C0"/>
                </a:solidFill>
              </a:rPr>
              <a:t> din polipropilenă;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r>
              <a:rPr lang="ro-RO" sz="2400" dirty="0" smtClean="0">
                <a:solidFill>
                  <a:srgbClr val="0070C0"/>
                </a:solidFill>
              </a:rPr>
              <a:t>- CP </a:t>
            </a:r>
            <a:r>
              <a:rPr lang="ro-RO" sz="2400" dirty="0">
                <a:solidFill>
                  <a:srgbClr val="0070C0"/>
                </a:solidFill>
              </a:rPr>
              <a:t>G.03.06-2011 Proiectarea </a:t>
            </a:r>
            <a:r>
              <a:rPr lang="ro-RO" sz="2400" dirty="0" err="1">
                <a:solidFill>
                  <a:srgbClr val="0070C0"/>
                </a:solidFill>
              </a:rPr>
              <a:t>şi</a:t>
            </a:r>
            <a:r>
              <a:rPr lang="ro-RO" sz="2400" dirty="0">
                <a:solidFill>
                  <a:srgbClr val="0070C0"/>
                </a:solidFill>
              </a:rPr>
              <a:t> montarea conductelor subterane de canalizare din </a:t>
            </a:r>
            <a:r>
              <a:rPr lang="ro-RO" sz="2400" dirty="0" err="1">
                <a:solidFill>
                  <a:srgbClr val="0070C0"/>
                </a:solidFill>
              </a:rPr>
              <a:t>ţevi</a:t>
            </a:r>
            <a:r>
              <a:rPr lang="ro-RO" sz="2400" dirty="0">
                <a:solidFill>
                  <a:srgbClr val="0070C0"/>
                </a:solidFill>
              </a:rPr>
              <a:t> din materiale plastice armate cu fibre de sticlă</a:t>
            </a:r>
            <a:r>
              <a:rPr lang="ro-RO" sz="24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2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5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1321489"/>
            <a:ext cx="7775575" cy="682232"/>
          </a:xfrm>
        </p:spPr>
        <p:txBody>
          <a:bodyPr/>
          <a:lstStyle/>
          <a:p>
            <a:r>
              <a:rPr lang="ro-MD" sz="3200" b="1" dirty="0" smtClean="0">
                <a:solidFill>
                  <a:srgbClr val="002060"/>
                </a:solidFill>
              </a:rPr>
              <a:t> Normative în </a:t>
            </a:r>
            <a:r>
              <a:rPr lang="ro-MD" sz="3200" b="1" dirty="0" err="1" smtClean="0">
                <a:solidFill>
                  <a:srgbClr val="002060"/>
                </a:solidFill>
              </a:rPr>
              <a:t>construcţi</a:t>
            </a:r>
            <a:r>
              <a:rPr lang="en-US" sz="3200" b="1" dirty="0" smtClean="0">
                <a:solidFill>
                  <a:srgbClr val="002060"/>
                </a:solidFill>
              </a:rPr>
              <a:t>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018461"/>
            <a:ext cx="7775787" cy="4245539"/>
          </a:xfrm>
        </p:spPr>
        <p:txBody>
          <a:bodyPr/>
          <a:lstStyle/>
          <a:p>
            <a:pPr algn="just"/>
            <a:r>
              <a:rPr lang="ro-MD" sz="2400" b="1" dirty="0">
                <a:solidFill>
                  <a:srgbClr val="002060"/>
                </a:solidFill>
              </a:rPr>
              <a:t>Lege Nr.835  din  17.05.96 privind principiile urbanismului si amenajării teritoriului</a:t>
            </a:r>
            <a:r>
              <a:rPr lang="ro-MD" sz="2400" dirty="0">
                <a:solidFill>
                  <a:srgbClr val="002060"/>
                </a:solidFill>
              </a:rPr>
              <a:t>.</a:t>
            </a:r>
            <a:br>
              <a:rPr lang="ro-MD" sz="2400" dirty="0">
                <a:solidFill>
                  <a:srgbClr val="002060"/>
                </a:solidFill>
              </a:rPr>
            </a:br>
            <a:r>
              <a:rPr lang="ro-MD" sz="2800" dirty="0" smtClean="0">
                <a:solidFill>
                  <a:srgbClr val="0070C0"/>
                </a:solidFill>
              </a:rPr>
              <a:t> </a:t>
            </a:r>
            <a:r>
              <a:rPr lang="ro-MD" sz="2800" dirty="0">
                <a:solidFill>
                  <a:srgbClr val="0070C0"/>
                </a:solidFill>
              </a:rPr>
              <a:t>- Gestionarea teritoriului </a:t>
            </a:r>
            <a:r>
              <a:rPr lang="ro-MD" sz="2800" dirty="0" err="1">
                <a:solidFill>
                  <a:srgbClr val="0070C0"/>
                </a:solidFill>
              </a:rPr>
              <a:t>şi</a:t>
            </a:r>
            <a:r>
              <a:rPr lang="ro-MD" sz="2800" dirty="0">
                <a:solidFill>
                  <a:srgbClr val="0070C0"/>
                </a:solidFill>
              </a:rPr>
              <a:t> a </a:t>
            </a:r>
            <a:r>
              <a:rPr lang="ro-MD" sz="2800" dirty="0" err="1">
                <a:solidFill>
                  <a:srgbClr val="0070C0"/>
                </a:solidFill>
              </a:rPr>
              <a:t>localităţilor</a:t>
            </a:r>
            <a:r>
              <a:rPr lang="ro-MD" sz="2800" dirty="0">
                <a:solidFill>
                  <a:srgbClr val="0070C0"/>
                </a:solidFill>
              </a:rPr>
              <a:t> reprezintă ansamblul </a:t>
            </a:r>
            <a:r>
              <a:rPr lang="ro-MD" sz="2800" dirty="0" err="1">
                <a:solidFill>
                  <a:srgbClr val="0070C0"/>
                </a:solidFill>
              </a:rPr>
              <a:t>acţiunilor</a:t>
            </a:r>
            <a:r>
              <a:rPr lang="ro-MD" sz="2800" dirty="0">
                <a:solidFill>
                  <a:srgbClr val="0070C0"/>
                </a:solidFill>
              </a:rPr>
              <a:t> de organizare, conservare </a:t>
            </a:r>
            <a:r>
              <a:rPr lang="ro-MD" sz="2800" dirty="0" err="1">
                <a:solidFill>
                  <a:srgbClr val="0070C0"/>
                </a:solidFill>
              </a:rPr>
              <a:t>şi</a:t>
            </a:r>
            <a:r>
              <a:rPr lang="ro-MD" sz="2800" dirty="0">
                <a:solidFill>
                  <a:srgbClr val="0070C0"/>
                </a:solidFill>
              </a:rPr>
              <a:t> dezvoltare a </a:t>
            </a:r>
            <a:r>
              <a:rPr lang="ro-MD" sz="2800" dirty="0" smtClean="0">
                <a:solidFill>
                  <a:srgbClr val="0070C0"/>
                </a:solidFill>
              </a:rPr>
              <a:t>acestora, </a:t>
            </a:r>
            <a:r>
              <a:rPr lang="ro-MD" sz="2800" dirty="0">
                <a:solidFill>
                  <a:srgbClr val="0070C0"/>
                </a:solidFill>
              </a:rPr>
              <a:t>care să corespundă </a:t>
            </a:r>
            <a:r>
              <a:rPr lang="ro-MD" sz="2800" dirty="0" err="1">
                <a:solidFill>
                  <a:srgbClr val="0070C0"/>
                </a:solidFill>
              </a:rPr>
              <a:t>necesităţilor</a:t>
            </a:r>
            <a:r>
              <a:rPr lang="ro-MD" sz="2800" dirty="0">
                <a:solidFill>
                  <a:srgbClr val="0070C0"/>
                </a:solidFill>
              </a:rPr>
              <a:t> </a:t>
            </a:r>
            <a:r>
              <a:rPr lang="ro-MD" sz="2800" dirty="0" err="1">
                <a:solidFill>
                  <a:srgbClr val="0070C0"/>
                </a:solidFill>
              </a:rPr>
              <a:t>colectivităţilor</a:t>
            </a:r>
            <a:r>
              <a:rPr lang="ro-MD" sz="2800" dirty="0">
                <a:solidFill>
                  <a:srgbClr val="0070C0"/>
                </a:solidFill>
              </a:rPr>
              <a:t> umane, în </a:t>
            </a:r>
            <a:r>
              <a:rPr lang="ro-MD" sz="2800" dirty="0" err="1">
                <a:solidFill>
                  <a:srgbClr val="0070C0"/>
                </a:solidFill>
              </a:rPr>
              <a:t>concordanţă</a:t>
            </a:r>
            <a:r>
              <a:rPr lang="ro-MD" sz="2800" dirty="0">
                <a:solidFill>
                  <a:srgbClr val="0070C0"/>
                </a:solidFill>
              </a:rPr>
              <a:t> cu interesul public </a:t>
            </a:r>
            <a:r>
              <a:rPr lang="ro-MD" sz="2800" dirty="0" err="1">
                <a:solidFill>
                  <a:srgbClr val="0070C0"/>
                </a:solidFill>
              </a:rPr>
              <a:t>şi</a:t>
            </a:r>
            <a:r>
              <a:rPr lang="ro-MD" sz="2800" dirty="0">
                <a:solidFill>
                  <a:srgbClr val="0070C0"/>
                </a:solidFill>
              </a:rPr>
              <a:t> potrivit prevederilor </a:t>
            </a:r>
            <a:r>
              <a:rPr lang="ro-MD" sz="2800" dirty="0" err="1">
                <a:solidFill>
                  <a:srgbClr val="0070C0"/>
                </a:solidFill>
              </a:rPr>
              <a:t>documentaţiei</a:t>
            </a:r>
            <a:r>
              <a:rPr lang="ro-MD" sz="2800" dirty="0">
                <a:solidFill>
                  <a:srgbClr val="0070C0"/>
                </a:solidFill>
              </a:rPr>
              <a:t> de urbanism </a:t>
            </a:r>
            <a:r>
              <a:rPr lang="ro-MD" sz="2800" dirty="0" err="1">
                <a:solidFill>
                  <a:srgbClr val="0070C0"/>
                </a:solidFill>
              </a:rPr>
              <a:t>şi</a:t>
            </a:r>
            <a:r>
              <a:rPr lang="ro-MD" sz="2800" dirty="0">
                <a:solidFill>
                  <a:srgbClr val="0070C0"/>
                </a:solidFill>
              </a:rPr>
              <a:t> amenajare a teritoriului aprobate.</a:t>
            </a:r>
            <a:r>
              <a:rPr lang="ro-M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MD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</a:t>
            </a:r>
          </a:p>
          <a:p>
            <a:pPr algn="just"/>
            <a:r>
              <a:rPr lang="ro-MD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o-MD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</a:t>
            </a:r>
            <a:r>
              <a:rPr lang="ro-MD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sz="2700" b="1" dirty="0">
                <a:solidFill>
                  <a:srgbClr val="002060"/>
                </a:solidFill>
              </a:rPr>
              <a:t>Lege Nr.835  din  </a:t>
            </a:r>
            <a:r>
              <a:rPr lang="ro-MD" sz="2700" b="1" dirty="0" smtClean="0">
                <a:solidFill>
                  <a:srgbClr val="002060"/>
                </a:solidFill>
              </a:rPr>
              <a:t>17.05.96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o-MD" sz="2700" b="1" dirty="0" smtClean="0">
                <a:solidFill>
                  <a:srgbClr val="002060"/>
                </a:solidFill>
              </a:rPr>
              <a:t>privind </a:t>
            </a:r>
            <a:r>
              <a:rPr lang="ro-MD" sz="2700" b="1" dirty="0">
                <a:solidFill>
                  <a:srgbClr val="002060"/>
                </a:solidFill>
              </a:rPr>
              <a:t>principiile urbanismului si amenajării teritoriului</a:t>
            </a:r>
            <a:r>
              <a:rPr lang="ro-MD" sz="2700" dirty="0">
                <a:solidFill>
                  <a:srgbClr val="002060"/>
                </a:solidFill>
              </a:rPr>
              <a:t>.</a:t>
            </a:r>
            <a:br>
              <a:rPr lang="ro-MD" sz="2700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accent2">
                    <a:lumMod val="50000"/>
                  </a:schemeClr>
                </a:solidFill>
              </a:rPr>
              <a:t>Planurile de amenajare a teritoriului </a:t>
            </a:r>
            <a:r>
              <a:rPr lang="ro-RO" sz="2800" b="1" dirty="0" err="1">
                <a:solidFill>
                  <a:schemeClr val="accent2">
                    <a:lumMod val="50000"/>
                  </a:schemeClr>
                </a:solidFill>
              </a:rPr>
              <a:t>sînt</a:t>
            </a:r>
            <a:r>
              <a:rPr lang="ro-RO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800" b="1" dirty="0" smtClean="0">
                <a:solidFill>
                  <a:schemeClr val="accent2">
                    <a:lumMod val="50000"/>
                  </a:schemeClr>
                </a:solidFill>
              </a:rPr>
              <a:t>următoarele:</a:t>
            </a:r>
            <a:endParaRPr lang="ro-RO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o-RO" sz="3200" dirty="0" smtClean="0">
                <a:solidFill>
                  <a:srgbClr val="0070C0"/>
                </a:solidFill>
              </a:rPr>
              <a:t>a</a:t>
            </a:r>
            <a:r>
              <a:rPr lang="ro-RO" sz="3200" dirty="0">
                <a:solidFill>
                  <a:srgbClr val="0070C0"/>
                </a:solidFill>
              </a:rPr>
              <a:t>) planul de amenajare a teritoriului </a:t>
            </a:r>
            <a:r>
              <a:rPr lang="ro-RO" sz="3200" dirty="0" err="1">
                <a:solidFill>
                  <a:srgbClr val="0070C0"/>
                </a:solidFill>
              </a:rPr>
              <a:t>naţional</a:t>
            </a:r>
            <a:r>
              <a:rPr lang="ro-RO" sz="3200" dirty="0">
                <a:solidFill>
                  <a:srgbClr val="0070C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     </a:t>
            </a:r>
            <a:r>
              <a:rPr lang="ro-RO" sz="3200" dirty="0" smtClean="0">
                <a:solidFill>
                  <a:srgbClr val="0070C0"/>
                </a:solidFill>
              </a:rPr>
              <a:t>b</a:t>
            </a:r>
            <a:r>
              <a:rPr lang="ro-RO" sz="3200" dirty="0">
                <a:solidFill>
                  <a:srgbClr val="0070C0"/>
                </a:solidFill>
              </a:rPr>
              <a:t>) planurile regionale de amenajare a teritoriului;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>
                <a:solidFill>
                  <a:srgbClr val="0070C0"/>
                </a:solidFill>
              </a:rPr>
              <a:t>c) planurile locale de amenajare a teritoriului </a:t>
            </a:r>
          </a:p>
          <a:p>
            <a:r>
              <a:rPr lang="ro-RO" sz="1400" dirty="0" smtClean="0"/>
              <a:t>			  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>
                <a:solidFill>
                  <a:srgbClr val="002060"/>
                </a:solidFill>
              </a:rPr>
              <a:t>Lege Nr.835  din  17.05.96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MD" b="1" dirty="0">
                <a:solidFill>
                  <a:srgbClr val="002060"/>
                </a:solidFill>
              </a:rPr>
              <a:t>privind principiile urbanismului si amenajării teritoriului</a:t>
            </a:r>
            <a:r>
              <a:rPr lang="ro-MD" dirty="0">
                <a:solidFill>
                  <a:srgbClr val="002060"/>
                </a:solidFill>
              </a:rPr>
              <a:t>.</a:t>
            </a:r>
            <a:br>
              <a:rPr lang="ro-MD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>
                <a:solidFill>
                  <a:schemeClr val="accent2">
                    <a:lumMod val="50000"/>
                  </a:schemeClr>
                </a:solidFill>
              </a:rPr>
              <a:t>Planurile urbanistice </a:t>
            </a:r>
            <a:r>
              <a:rPr lang="ro-RO" sz="3200" b="1" dirty="0" err="1">
                <a:solidFill>
                  <a:schemeClr val="accent2">
                    <a:lumMod val="50000"/>
                  </a:schemeClr>
                </a:solidFill>
              </a:rPr>
              <a:t>sînt</a:t>
            </a:r>
            <a:r>
              <a:rPr lang="ro-RO" sz="3200" b="1" dirty="0">
                <a:solidFill>
                  <a:schemeClr val="accent2">
                    <a:lumMod val="50000"/>
                  </a:schemeClr>
                </a:solidFill>
              </a:rPr>
              <a:t> următoarele: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ro-RO" sz="3200" dirty="0" smtClean="0">
                <a:solidFill>
                  <a:srgbClr val="0070C0"/>
                </a:solidFill>
              </a:rPr>
              <a:t>a</a:t>
            </a:r>
            <a:r>
              <a:rPr lang="ro-RO" sz="3200" dirty="0">
                <a:solidFill>
                  <a:srgbClr val="0070C0"/>
                </a:solidFill>
              </a:rPr>
              <a:t>) planurile urbanistice generale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endParaRPr lang="ro-RO" sz="3200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3200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 smtClean="0">
                <a:solidFill>
                  <a:srgbClr val="0070C0"/>
                </a:solidFill>
              </a:rPr>
              <a:t>b</a:t>
            </a:r>
            <a:r>
              <a:rPr lang="ro-RO" sz="3200" dirty="0">
                <a:solidFill>
                  <a:srgbClr val="0070C0"/>
                </a:solidFill>
              </a:rPr>
              <a:t>) planurile urbanistice zonale</a:t>
            </a:r>
            <a:r>
              <a:rPr lang="ro-RO" sz="3200" dirty="0" smtClean="0">
                <a:solidFill>
                  <a:srgbClr val="0070C0"/>
                </a:solidFill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 smtClean="0">
                <a:solidFill>
                  <a:srgbClr val="0070C0"/>
                </a:solidFill>
              </a:rPr>
              <a:t> </a:t>
            </a:r>
            <a:endParaRPr lang="ro-RO" sz="32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    </a:t>
            </a:r>
            <a:r>
              <a:rPr lang="ro-RO" sz="3200" dirty="0" smtClean="0">
                <a:solidFill>
                  <a:srgbClr val="0070C0"/>
                </a:solidFill>
              </a:rPr>
              <a:t>c</a:t>
            </a:r>
            <a:r>
              <a:rPr lang="ro-RO" sz="3200" dirty="0">
                <a:solidFill>
                  <a:srgbClr val="0070C0"/>
                </a:solidFill>
              </a:rPr>
              <a:t>) planurile urbanistice de detaliu. 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				</a:t>
            </a:r>
          </a:p>
          <a:p>
            <a:r>
              <a:rPr lang="ro-RO" dirty="0"/>
              <a:t>	</a:t>
            </a:r>
            <a:r>
              <a:rPr lang="ro-RO" dirty="0" smtClean="0"/>
              <a:t>		  4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305" y="1573554"/>
            <a:ext cx="7548243" cy="196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5" y="1287040"/>
            <a:ext cx="7775575" cy="986884"/>
          </a:xfrm>
        </p:spPr>
        <p:txBody>
          <a:bodyPr/>
          <a:lstStyle/>
          <a:p>
            <a:r>
              <a:rPr lang="ro-MD" sz="3200" b="1" dirty="0" smtClean="0">
                <a:solidFill>
                  <a:srgbClr val="002060"/>
                </a:solidFill>
              </a:rPr>
              <a:t>Acte normative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o-RO" sz="3200" b="1" dirty="0" smtClean="0">
                <a:solidFill>
                  <a:srgbClr val="002060"/>
                </a:solidFill>
              </a:rPr>
              <a:t>î</a:t>
            </a:r>
            <a:r>
              <a:rPr lang="en-US" sz="3200" b="1" dirty="0" smtClean="0">
                <a:solidFill>
                  <a:srgbClr val="002060"/>
                </a:solidFill>
              </a:rPr>
              <a:t>n </a:t>
            </a:r>
            <a:r>
              <a:rPr lang="en-US" sz="3200" b="1" dirty="0" err="1" smtClean="0">
                <a:solidFill>
                  <a:srgbClr val="002060"/>
                </a:solidFill>
              </a:rPr>
              <a:t>construc</a:t>
            </a:r>
            <a:r>
              <a:rPr lang="ro-RO" sz="3200" b="1" dirty="0" err="1" smtClean="0">
                <a:solidFill>
                  <a:srgbClr val="002060"/>
                </a:solidFill>
              </a:rPr>
              <a:t>ţ</a:t>
            </a:r>
            <a:r>
              <a:rPr lang="en-US" sz="3200" b="1" dirty="0" err="1" smtClean="0">
                <a:solidFill>
                  <a:srgbClr val="002060"/>
                </a:solidFill>
              </a:rPr>
              <a:t>ie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57814"/>
            <a:ext cx="7776000" cy="4306186"/>
          </a:xfrm>
        </p:spPr>
        <p:txBody>
          <a:bodyPr/>
          <a:lstStyle/>
          <a:p>
            <a:r>
              <a:rPr lang="ro-RO" sz="2800" b="1" dirty="0">
                <a:solidFill>
                  <a:schemeClr val="accent2">
                    <a:lumMod val="50000"/>
                  </a:schemeClr>
                </a:solidFill>
              </a:rPr>
              <a:t>Legea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721 din  02.02.1996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800" b="1" dirty="0">
                <a:solidFill>
                  <a:schemeClr val="accent2">
                    <a:lumMod val="50000"/>
                  </a:schemeClr>
                </a:solidFill>
              </a:rPr>
              <a:t>privind calitatea în </a:t>
            </a:r>
            <a:r>
              <a:rPr lang="ro-MD" sz="2800" b="1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MD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</a:rPr>
              <a:t>Pre</a:t>
            </a:r>
            <a:r>
              <a:rPr lang="ro-RO" sz="3200" dirty="0" smtClean="0">
                <a:solidFill>
                  <a:srgbClr val="0070C0"/>
                </a:solidFill>
              </a:rPr>
              <a:t>z</a:t>
            </a:r>
            <a:r>
              <a:rPr lang="en-US" sz="3200" dirty="0" err="1" smtClean="0">
                <a:solidFill>
                  <a:srgbClr val="0070C0"/>
                </a:solidFill>
              </a:rPr>
              <a:t>enta</a:t>
            </a:r>
            <a:r>
              <a:rPr lang="ro-RO" sz="3200" dirty="0" smtClean="0">
                <a:solidFill>
                  <a:srgbClr val="0070C0"/>
                </a:solidFill>
              </a:rPr>
              <a:t> Lege </a:t>
            </a:r>
            <a:r>
              <a:rPr lang="ro-RO" sz="3200" dirty="0" err="1" smtClean="0">
                <a:solidFill>
                  <a:srgbClr val="0070C0"/>
                </a:solidFill>
              </a:rPr>
              <a:t>stabileşte</a:t>
            </a:r>
            <a:r>
              <a:rPr lang="ro-RO" sz="3200" dirty="0" smtClean="0">
                <a:solidFill>
                  <a:srgbClr val="0070C0"/>
                </a:solidFill>
              </a:rPr>
              <a:t> baza juridică, </a:t>
            </a:r>
            <a:r>
              <a:rPr lang="ro-RO" sz="3200" dirty="0" err="1" smtClean="0">
                <a:solidFill>
                  <a:srgbClr val="0070C0"/>
                </a:solidFill>
              </a:rPr>
              <a:t>tehnico</a:t>
            </a:r>
            <a:r>
              <a:rPr lang="ro-RO" sz="3200" dirty="0" smtClean="0">
                <a:solidFill>
                  <a:srgbClr val="0070C0"/>
                </a:solidFill>
              </a:rPr>
              <a:t>-economică </a:t>
            </a:r>
            <a:r>
              <a:rPr lang="ro-RO" sz="3200" dirty="0" err="1" smtClean="0">
                <a:solidFill>
                  <a:srgbClr val="0070C0"/>
                </a:solidFill>
              </a:rPr>
              <a:t>şi</a:t>
            </a:r>
            <a:r>
              <a:rPr lang="ro-RO" sz="3200" dirty="0" smtClean="0">
                <a:solidFill>
                  <a:srgbClr val="0070C0"/>
                </a:solidFill>
              </a:rPr>
              <a:t> organizatorică de activitate a persoanelor fizice </a:t>
            </a:r>
            <a:r>
              <a:rPr lang="ro-RO" sz="3200" dirty="0" err="1" smtClean="0">
                <a:solidFill>
                  <a:srgbClr val="0070C0"/>
                </a:solidFill>
              </a:rPr>
              <a:t>şi</a:t>
            </a:r>
            <a:r>
              <a:rPr lang="ro-RO" sz="3200" dirty="0" smtClean="0">
                <a:solidFill>
                  <a:srgbClr val="0070C0"/>
                </a:solidFill>
              </a:rPr>
              <a:t> juridice în domeniul </a:t>
            </a:r>
            <a:r>
              <a:rPr lang="ro-RO" sz="3200" dirty="0" err="1" smtClean="0">
                <a:solidFill>
                  <a:srgbClr val="0070C0"/>
                </a:solidFill>
              </a:rPr>
              <a:t>construcţiilor</a:t>
            </a:r>
            <a:r>
              <a:rPr lang="ro-RO" sz="3200" dirty="0" smtClean="0">
                <a:solidFill>
                  <a:srgbClr val="0070C0"/>
                </a:solidFill>
              </a:rPr>
              <a:t>, </a:t>
            </a:r>
            <a:r>
              <a:rPr lang="ro-RO" sz="3200" dirty="0" err="1" smtClean="0">
                <a:solidFill>
                  <a:srgbClr val="0070C0"/>
                </a:solidFill>
              </a:rPr>
              <a:t>obligaţiile</a:t>
            </a:r>
            <a:r>
              <a:rPr lang="ro-RO" sz="3200" dirty="0" smtClean="0">
                <a:solidFill>
                  <a:srgbClr val="0070C0"/>
                </a:solidFill>
              </a:rPr>
              <a:t> </a:t>
            </a:r>
            <a:r>
              <a:rPr lang="ro-RO" sz="3200" dirty="0" err="1" smtClean="0">
                <a:solidFill>
                  <a:srgbClr val="0070C0"/>
                </a:solidFill>
              </a:rPr>
              <a:t>şi</a:t>
            </a:r>
            <a:r>
              <a:rPr lang="ro-RO" sz="3200" dirty="0" smtClean="0">
                <a:solidFill>
                  <a:srgbClr val="0070C0"/>
                </a:solidFill>
              </a:rPr>
              <a:t> răspunderea lor privind calitatea în </a:t>
            </a:r>
            <a:r>
              <a:rPr lang="ro-RO" sz="3200" dirty="0" err="1" smtClean="0">
                <a:solidFill>
                  <a:srgbClr val="0070C0"/>
                </a:solidFill>
              </a:rPr>
              <a:t>construcţii</a:t>
            </a:r>
            <a:r>
              <a:rPr lang="ro-RO" sz="3200" dirty="0" smtClean="0">
                <a:solidFill>
                  <a:srgbClr val="0070C0"/>
                </a:solidFill>
              </a:rPr>
              <a:t>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ro-RO" sz="3200" dirty="0" smtClean="0">
              <a:solidFill>
                <a:srgbClr val="0070C0"/>
              </a:solidFill>
            </a:endParaRPr>
          </a:p>
          <a:p>
            <a:pPr algn="just"/>
            <a:r>
              <a:rPr lang="ro-RO" sz="1400" dirty="0" smtClean="0">
                <a:solidFill>
                  <a:srgbClr val="0070C0"/>
                </a:solidFill>
              </a:rPr>
              <a:t>			   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2362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solidFill>
                  <a:schemeClr val="accent2">
                    <a:lumMod val="50000"/>
                  </a:schemeClr>
                </a:solidFill>
              </a:rPr>
              <a:t>Legea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721 din  02.02.1996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800" b="1" dirty="0">
                <a:solidFill>
                  <a:schemeClr val="accent2">
                    <a:lumMod val="50000"/>
                  </a:schemeClr>
                </a:solidFill>
              </a:rPr>
              <a:t>privind calitatea în </a:t>
            </a:r>
            <a:r>
              <a:rPr lang="ro-MD" sz="2800" b="1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MD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fr-FR" sz="1900" b="1" dirty="0">
                <a:solidFill>
                  <a:srgbClr val="660033"/>
                </a:solidFill>
              </a:rPr>
              <a:t>Art. 6.</a:t>
            </a:r>
            <a:r>
              <a:rPr lang="fr-FR" sz="1900" dirty="0">
                <a:solidFill>
                  <a:srgbClr val="660033"/>
                </a:solidFill>
              </a:rPr>
              <a:t> </a:t>
            </a:r>
            <a:r>
              <a:rPr lang="ro-MD" sz="2200" dirty="0" smtClean="0">
                <a:solidFill>
                  <a:srgbClr val="0070C0"/>
                </a:solidFill>
              </a:rPr>
              <a:t>Pentru </a:t>
            </a:r>
            <a:r>
              <a:rPr lang="ro-MD" sz="2200" dirty="0" err="1" smtClean="0">
                <a:solidFill>
                  <a:srgbClr val="0070C0"/>
                </a:solidFill>
              </a:rPr>
              <a:t>obţinerea</a:t>
            </a:r>
            <a:r>
              <a:rPr lang="ro-MD" sz="2200" dirty="0" smtClean="0">
                <a:solidFill>
                  <a:srgbClr val="0070C0"/>
                </a:solidFill>
              </a:rPr>
              <a:t> unor </a:t>
            </a:r>
            <a:r>
              <a:rPr lang="ro-MD" sz="2200" dirty="0" err="1" smtClean="0">
                <a:solidFill>
                  <a:srgbClr val="0070C0"/>
                </a:solidFill>
              </a:rPr>
              <a:t>construcţii</a:t>
            </a:r>
            <a:r>
              <a:rPr lang="ro-MD" sz="2200" dirty="0" smtClean="0">
                <a:solidFill>
                  <a:srgbClr val="0070C0"/>
                </a:solidFill>
              </a:rPr>
              <a:t> de calitate corespunzătoare sunt obligatorii realizarea </a:t>
            </a:r>
            <a:r>
              <a:rPr lang="ro-MD" sz="2200" dirty="0" err="1" smtClean="0">
                <a:solidFill>
                  <a:srgbClr val="0070C0"/>
                </a:solidFill>
              </a:rPr>
              <a:t>şi</a:t>
            </a:r>
            <a:r>
              <a:rPr lang="ro-MD" sz="2200" dirty="0" smtClean="0">
                <a:solidFill>
                  <a:srgbClr val="0070C0"/>
                </a:solidFill>
              </a:rPr>
              <a:t> </a:t>
            </a:r>
            <a:r>
              <a:rPr lang="ro-MD" sz="2200" dirty="0" err="1" smtClean="0">
                <a:solidFill>
                  <a:srgbClr val="0070C0"/>
                </a:solidFill>
              </a:rPr>
              <a:t>menţinerea</a:t>
            </a:r>
            <a:r>
              <a:rPr lang="ro-MD" sz="2200" dirty="0" smtClean="0">
                <a:solidFill>
                  <a:srgbClr val="0070C0"/>
                </a:solidFill>
              </a:rPr>
              <a:t> pe întreaga durată de </a:t>
            </a:r>
            <a:r>
              <a:rPr lang="ro-MD" sz="2200" dirty="0" err="1" smtClean="0">
                <a:solidFill>
                  <a:srgbClr val="0070C0"/>
                </a:solidFill>
              </a:rPr>
              <a:t>existenţă</a:t>
            </a:r>
            <a:r>
              <a:rPr lang="ro-MD" sz="2200" dirty="0" smtClean="0">
                <a:solidFill>
                  <a:srgbClr val="0070C0"/>
                </a:solidFill>
              </a:rPr>
              <a:t> a </a:t>
            </a:r>
            <a:r>
              <a:rPr lang="ro-MD" sz="2200" dirty="0" err="1" smtClean="0">
                <a:solidFill>
                  <a:srgbClr val="0070C0"/>
                </a:solidFill>
              </a:rPr>
              <a:t>construcţiilor</a:t>
            </a:r>
            <a:r>
              <a:rPr lang="ro-MD" sz="2200" dirty="0" smtClean="0">
                <a:solidFill>
                  <a:srgbClr val="0070C0"/>
                </a:solidFill>
              </a:rPr>
              <a:t>, </a:t>
            </a:r>
            <a:r>
              <a:rPr lang="ro-MD" sz="2200" dirty="0">
                <a:solidFill>
                  <a:srgbClr val="0070C0"/>
                </a:solidFill>
              </a:rPr>
              <a:t>care vor întruni în mod obligatoriu următoarele </a:t>
            </a:r>
            <a:r>
              <a:rPr lang="ro-MD" sz="2200" dirty="0" err="1">
                <a:solidFill>
                  <a:srgbClr val="0070C0"/>
                </a:solidFill>
              </a:rPr>
              <a:t>exigenţe</a:t>
            </a:r>
            <a:r>
              <a:rPr lang="ro-MD" sz="2200" dirty="0">
                <a:solidFill>
                  <a:srgbClr val="0070C0"/>
                </a:solidFill>
              </a:rPr>
              <a:t> </a:t>
            </a:r>
            <a:r>
              <a:rPr lang="ro-MD" sz="2200" dirty="0" err="1">
                <a:solidFill>
                  <a:srgbClr val="0070C0"/>
                </a:solidFill>
              </a:rPr>
              <a:t>esenţiale</a:t>
            </a:r>
            <a:r>
              <a:rPr lang="ro-MD" sz="2200" dirty="0">
                <a:solidFill>
                  <a:srgbClr val="0070C0"/>
                </a:solidFill>
              </a:rPr>
              <a:t>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A - </a:t>
            </a:r>
            <a:r>
              <a:rPr lang="ro-MD" sz="2200" dirty="0" err="1">
                <a:solidFill>
                  <a:srgbClr val="0070C0"/>
                </a:solidFill>
              </a:rPr>
              <a:t>rezistenţă</a:t>
            </a:r>
            <a:r>
              <a:rPr lang="ro-MD" sz="2200" dirty="0">
                <a:solidFill>
                  <a:srgbClr val="0070C0"/>
                </a:solidFill>
              </a:rPr>
              <a:t> </a:t>
            </a:r>
            <a:r>
              <a:rPr lang="ro-MD" sz="2200" dirty="0" err="1">
                <a:solidFill>
                  <a:srgbClr val="0070C0"/>
                </a:solidFill>
              </a:rPr>
              <a:t>şi</a:t>
            </a:r>
            <a:r>
              <a:rPr lang="ro-MD" sz="2200" dirty="0">
                <a:solidFill>
                  <a:srgbClr val="0070C0"/>
                </a:solidFill>
              </a:rPr>
              <a:t> stabilitate;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B - </a:t>
            </a:r>
            <a:r>
              <a:rPr lang="ro-MD" sz="2200" dirty="0" err="1">
                <a:solidFill>
                  <a:srgbClr val="0070C0"/>
                </a:solidFill>
              </a:rPr>
              <a:t>siguranţă</a:t>
            </a:r>
            <a:r>
              <a:rPr lang="ro-MD" sz="2200" dirty="0">
                <a:solidFill>
                  <a:srgbClr val="0070C0"/>
                </a:solidFill>
              </a:rPr>
              <a:t> în exploatare;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C - </a:t>
            </a:r>
            <a:r>
              <a:rPr lang="ro-MD" sz="2200" dirty="0" err="1">
                <a:solidFill>
                  <a:srgbClr val="0070C0"/>
                </a:solidFill>
              </a:rPr>
              <a:t>siguranţă</a:t>
            </a:r>
            <a:r>
              <a:rPr lang="ro-MD" sz="2200" dirty="0">
                <a:solidFill>
                  <a:srgbClr val="0070C0"/>
                </a:solidFill>
              </a:rPr>
              <a:t> la foc;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D - igienă, sănătatea oamenilor, refacerea </a:t>
            </a:r>
            <a:r>
              <a:rPr lang="ro-MD" sz="2200" dirty="0" err="1">
                <a:solidFill>
                  <a:srgbClr val="0070C0"/>
                </a:solidFill>
              </a:rPr>
              <a:t>şi</a:t>
            </a:r>
            <a:r>
              <a:rPr lang="ro-MD" sz="2200" dirty="0">
                <a:solidFill>
                  <a:srgbClr val="0070C0"/>
                </a:solidFill>
              </a:rPr>
              <a:t> </a:t>
            </a:r>
            <a:r>
              <a:rPr lang="ro-MD" sz="2200" dirty="0" err="1">
                <a:solidFill>
                  <a:srgbClr val="0070C0"/>
                </a:solidFill>
              </a:rPr>
              <a:t>protecţia</a:t>
            </a:r>
            <a:r>
              <a:rPr lang="ro-MD" sz="2200" dirty="0">
                <a:solidFill>
                  <a:srgbClr val="0070C0"/>
                </a:solidFill>
              </a:rPr>
              <a:t> mediului înconjurător;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E - </a:t>
            </a:r>
            <a:r>
              <a:rPr lang="ro-MD" sz="2200" dirty="0" err="1">
                <a:solidFill>
                  <a:srgbClr val="0070C0"/>
                </a:solidFill>
              </a:rPr>
              <a:t>izolaţie</a:t>
            </a:r>
            <a:r>
              <a:rPr lang="ro-MD" sz="2200" dirty="0">
                <a:solidFill>
                  <a:srgbClr val="0070C0"/>
                </a:solidFill>
              </a:rPr>
              <a:t> termică, hidrofugă </a:t>
            </a:r>
            <a:r>
              <a:rPr lang="ro-MD" sz="2200" dirty="0" err="1">
                <a:solidFill>
                  <a:srgbClr val="0070C0"/>
                </a:solidFill>
              </a:rPr>
              <a:t>şi</a:t>
            </a:r>
            <a:r>
              <a:rPr lang="ro-MD" sz="2200" dirty="0">
                <a:solidFill>
                  <a:srgbClr val="0070C0"/>
                </a:solidFill>
              </a:rPr>
              <a:t> economie de energie;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o-MD" sz="2200" dirty="0">
                <a:solidFill>
                  <a:srgbClr val="0070C0"/>
                </a:solidFill>
              </a:rPr>
              <a:t>F - </a:t>
            </a:r>
            <a:r>
              <a:rPr lang="ro-MD" sz="2200" dirty="0" err="1">
                <a:solidFill>
                  <a:srgbClr val="0070C0"/>
                </a:solidFill>
              </a:rPr>
              <a:t>protecţie</a:t>
            </a:r>
            <a:r>
              <a:rPr lang="ro-MD" sz="2200" dirty="0">
                <a:solidFill>
                  <a:srgbClr val="0070C0"/>
                </a:solidFill>
              </a:rPr>
              <a:t> împotriva zgomotului.</a:t>
            </a:r>
            <a:r>
              <a:rPr lang="en-US" sz="2200" dirty="0">
                <a:solidFill>
                  <a:srgbClr val="0070C0"/>
                </a:solidFill>
              </a:rPr>
              <a:t> G – </a:t>
            </a:r>
            <a:r>
              <a:rPr lang="en-US" sz="2200" dirty="0" err="1">
                <a:solidFill>
                  <a:srgbClr val="0070C0"/>
                </a:solidFill>
              </a:rPr>
              <a:t>utilizarea</a:t>
            </a:r>
            <a:r>
              <a:rPr lang="ro-RO" sz="2200" dirty="0">
                <a:solidFill>
                  <a:srgbClr val="0070C0"/>
                </a:solidFill>
              </a:rPr>
              <a:t> sustenabilă a resurselor naturale.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ro-RO" sz="2200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5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solidFill>
                  <a:srgbClr val="002060"/>
                </a:solidFill>
              </a:rPr>
              <a:t>Legea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Nr</a:t>
            </a:r>
            <a:r>
              <a:rPr lang="en-US" sz="2800" dirty="0">
                <a:solidFill>
                  <a:srgbClr val="002060"/>
                </a:solidFill>
              </a:rPr>
              <a:t>. 721 din  02.02.1996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o-MD" sz="2800" b="1" dirty="0">
                <a:solidFill>
                  <a:srgbClr val="002060"/>
                </a:solidFill>
              </a:rPr>
              <a:t>privind calitatea în </a:t>
            </a:r>
            <a:r>
              <a:rPr lang="ro-MD" sz="2800" b="1" dirty="0" err="1">
                <a:solidFill>
                  <a:srgbClr val="002060"/>
                </a:solidFill>
              </a:rPr>
              <a:t>construcţii</a:t>
            </a:r>
            <a:r>
              <a:rPr lang="ro-MD" sz="2800" b="1" dirty="0">
                <a:solidFill>
                  <a:srgbClr val="002060"/>
                </a:solidFill>
              </a:rPr>
              <a:t>.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MD" sz="2800" dirty="0" smtClean="0">
                <a:solidFill>
                  <a:srgbClr val="002060"/>
                </a:solidFill>
              </a:rPr>
              <a:t>Art. 13. </a:t>
            </a:r>
            <a:r>
              <a:rPr lang="ro-MD" sz="3200" dirty="0" smtClean="0">
                <a:solidFill>
                  <a:srgbClr val="0070C0"/>
                </a:solidFill>
              </a:rPr>
              <a:t>Lucrările </a:t>
            </a:r>
            <a:r>
              <a:rPr lang="ro-MD" sz="3200" dirty="0">
                <a:solidFill>
                  <a:srgbClr val="0070C0"/>
                </a:solidFill>
              </a:rPr>
              <a:t>de </a:t>
            </a:r>
            <a:r>
              <a:rPr lang="ro-MD" sz="3200" dirty="0" err="1">
                <a:solidFill>
                  <a:srgbClr val="0070C0"/>
                </a:solidFill>
              </a:rPr>
              <a:t>construcţii</a:t>
            </a:r>
            <a:r>
              <a:rPr lang="ro-MD" sz="3200" dirty="0">
                <a:solidFill>
                  <a:srgbClr val="0070C0"/>
                </a:solidFill>
              </a:rPr>
              <a:t>, precum </a:t>
            </a:r>
            <a:r>
              <a:rPr lang="ro-MD" sz="3200" dirty="0" err="1">
                <a:solidFill>
                  <a:srgbClr val="0070C0"/>
                </a:solidFill>
              </a:rPr>
              <a:t>şi</a:t>
            </a:r>
            <a:r>
              <a:rPr lang="ro-MD" sz="3200" dirty="0">
                <a:solidFill>
                  <a:srgbClr val="0070C0"/>
                </a:solidFill>
              </a:rPr>
              <a:t> de modernizare, modificare, transformare, consolidare </a:t>
            </a:r>
            <a:r>
              <a:rPr lang="ro-MD" sz="3200" dirty="0" err="1">
                <a:solidFill>
                  <a:srgbClr val="0070C0"/>
                </a:solidFill>
              </a:rPr>
              <a:t>şi</a:t>
            </a:r>
            <a:r>
              <a:rPr lang="ro-MD" sz="3200" dirty="0">
                <a:solidFill>
                  <a:srgbClr val="0070C0"/>
                </a:solidFill>
              </a:rPr>
              <a:t> de </a:t>
            </a:r>
            <a:r>
              <a:rPr lang="ro-MD" sz="3200" dirty="0" err="1">
                <a:solidFill>
                  <a:srgbClr val="0070C0"/>
                </a:solidFill>
              </a:rPr>
              <a:t>reparaţii</a:t>
            </a:r>
            <a:r>
              <a:rPr lang="ro-MD" sz="3200" dirty="0">
                <a:solidFill>
                  <a:srgbClr val="0070C0"/>
                </a:solidFill>
              </a:rPr>
              <a:t> se execută  numai pe bază de proiect  elaborat de către persoane fizice sau juridice </a:t>
            </a:r>
            <a:r>
              <a:rPr lang="ro-MD" sz="3200" dirty="0" err="1">
                <a:solidFill>
                  <a:srgbClr val="0070C0"/>
                </a:solidFill>
              </a:rPr>
              <a:t>licenţiate</a:t>
            </a:r>
            <a:r>
              <a:rPr lang="ro-MD" sz="3200" dirty="0">
                <a:solidFill>
                  <a:srgbClr val="0070C0"/>
                </a:solidFill>
              </a:rPr>
              <a:t> în acest domeniu </a:t>
            </a:r>
            <a:r>
              <a:rPr lang="ro-MD" sz="3200" dirty="0" err="1">
                <a:solidFill>
                  <a:srgbClr val="0070C0"/>
                </a:solidFill>
              </a:rPr>
              <a:t>şi</a:t>
            </a:r>
            <a:r>
              <a:rPr lang="ro-MD" sz="3200" dirty="0">
                <a:solidFill>
                  <a:srgbClr val="0070C0"/>
                </a:solidFill>
              </a:rPr>
              <a:t> </a:t>
            </a:r>
            <a:r>
              <a:rPr lang="ro-MD" sz="3200" dirty="0" smtClean="0">
                <a:solidFill>
                  <a:srgbClr val="0070C0"/>
                </a:solidFill>
              </a:rPr>
              <a:t>verificat in modul stabilit.</a:t>
            </a:r>
          </a:p>
          <a:p>
            <a:pPr algn="just"/>
            <a:r>
              <a:rPr lang="ro-MD" sz="3200" dirty="0">
                <a:solidFill>
                  <a:srgbClr val="0070C0"/>
                </a:solidFill>
              </a:rPr>
              <a:t>	</a:t>
            </a:r>
            <a:r>
              <a:rPr lang="ro-MD" sz="3200" dirty="0" smtClean="0">
                <a:solidFill>
                  <a:srgbClr val="0070C0"/>
                </a:solidFill>
              </a:rPr>
              <a:t>		  </a:t>
            </a:r>
            <a:r>
              <a:rPr lang="ro-MD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ro-MD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719</TotalTime>
  <Words>1251</Words>
  <Application>Microsoft Office PowerPoint</Application>
  <PresentationFormat>Экран (4:3)</PresentationFormat>
  <Paragraphs>321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Modulul:  Managementul și exploatarea rețelelor de alimentare cu apă și de canalizare  Sesiunea 8:  Normative în construcţie   Expert  Mihail Mazurean............ Institutia/Intreprinderea S.A.”Apă – Canal Chişinău”  2 – 3 – 4 Aprilie 2019,  Chișinău</vt:lpstr>
      <vt:lpstr>Normative în construcţie </vt:lpstr>
      <vt:lpstr>Introducere la  temă</vt:lpstr>
      <vt:lpstr> Normative în construcţie</vt:lpstr>
      <vt:lpstr>Lege Nr.835  din  17.05.96 privind principiile urbanismului si amenajării teritoriului.  </vt:lpstr>
      <vt:lpstr>Lege Nr.835  din  17.05.96 privind principiile urbanismului si amenajării teritoriului.  </vt:lpstr>
      <vt:lpstr>Acte normative în construcţie</vt:lpstr>
      <vt:lpstr>Legea Nr. 721 din  02.02.1996 privind calitatea în construcţii. </vt:lpstr>
      <vt:lpstr>Legea Nr. 721 din  02.02.1996 privind calitatea în construcţii. </vt:lpstr>
      <vt:lpstr>Legea Nr. 721 din  02.02.1996 privind calitatea în construcţii. </vt:lpstr>
      <vt:lpstr>Legea Nr. 721 din  02.02.1996 privind calitatea în construcţii. </vt:lpstr>
      <vt:lpstr>Legea Nr. 721 din  02.02.1996 privind calitatea în construcţii. </vt:lpstr>
      <vt:lpstr>Legea nr.163 din 9 iulie 2010 privind autorizarea executării lucrărilor de construcţie. </vt:lpstr>
      <vt:lpstr>Legea nr.163 din 9 iulie 2010 privind autorizarea executării lucrărilor de construcţie. </vt:lpstr>
      <vt:lpstr>NCM A.07.02-2012. Procedura de elaborare, avizare, aprobare şi conţinutul-cadru al documentaţiei de proiect pentru construcţii.   </vt:lpstr>
      <vt:lpstr>NCM A.07.02-2012. Procedura de elaborare, avizare, aprobare şi conţinutul-cadru al documentaţiei de proiect pentru construcţii.</vt:lpstr>
      <vt:lpstr>NCM A.07.02-2012. Procedura de elaborare, avizare, aprobare şi conţinutul-cadru al documentaţiei de proiect pentru construcţii. </vt:lpstr>
      <vt:lpstr>NCM A.07.02-2012. Procedura de elaborare, avizare, aprobare şi conţinutul-cadru al documentaţiei de proiect pentru construcţii. </vt:lpstr>
      <vt:lpstr>NCM A.07.03-2002 Regulament cu privire la monitoriza rea obiectivelor în construcţie de către autorul de proiect</vt:lpstr>
      <vt:lpstr>CODUL CONTRAVENŢIONAL  AL REPUBLICII MOLDOVA NR. 218 DIN 24.10.2008 </vt:lpstr>
      <vt:lpstr>Articolul 177.1. Încălcarea legislaţiei şi documentelor normative în construcţii </vt:lpstr>
      <vt:lpstr>Articolul 177.2. Încălcarea legislaţiei şi documentelor normative în construcţii</vt:lpstr>
      <vt:lpstr>Articolul 179. Construcţii neautorizate şi intervenţii                            neautorizate la construcţiile existente</vt:lpstr>
      <vt:lpstr>COD PENAL al Republicii Moldova Nr. 985  din  18.04.2002</vt:lpstr>
      <vt:lpstr>COD PENAL al Republicii Moldova Nr. 985  din  18.04.2002</vt:lpstr>
      <vt:lpstr>COD PENAL al Republicii Moldova Nr. 985  din  18.04.2002</vt:lpstr>
      <vt:lpstr>COD PENAL al Republicii Moldova Nr. 985  din  18.04.2002</vt:lpstr>
      <vt:lpstr> Normative în construcţie</vt:lpstr>
      <vt:lpstr>Normative în construcţie</vt:lpstr>
      <vt:lpstr>Normative în construcţie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319</cp:revision>
  <cp:lastPrinted>2017-07-11T13:18:46Z</cp:lastPrinted>
  <dcterms:created xsi:type="dcterms:W3CDTF">2013-09-05T11:54:56Z</dcterms:created>
  <dcterms:modified xsi:type="dcterms:W3CDTF">2019-04-12T10:02:40Z</dcterms:modified>
</cp:coreProperties>
</file>